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mp4" ContentType="video/mp4"/>
  <Default Extension="emf" ContentType="image/x-em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46"/>
  </p:notesMasterIdLst>
  <p:handoutMasterIdLst>
    <p:handoutMasterId r:id="rId47"/>
  </p:handoutMasterIdLst>
  <p:sldIdLst>
    <p:sldId id="331" r:id="rId2"/>
    <p:sldId id="321" r:id="rId3"/>
    <p:sldId id="297" r:id="rId4"/>
    <p:sldId id="298" r:id="rId5"/>
    <p:sldId id="299" r:id="rId6"/>
    <p:sldId id="323" r:id="rId7"/>
    <p:sldId id="324" r:id="rId8"/>
    <p:sldId id="365" r:id="rId9"/>
    <p:sldId id="325" r:id="rId10"/>
    <p:sldId id="301" r:id="rId11"/>
    <p:sldId id="302" r:id="rId12"/>
    <p:sldId id="307" r:id="rId13"/>
    <p:sldId id="332" r:id="rId14"/>
    <p:sldId id="333" r:id="rId15"/>
    <p:sldId id="334" r:id="rId16"/>
    <p:sldId id="335" r:id="rId17"/>
    <p:sldId id="337" r:id="rId18"/>
    <p:sldId id="304" r:id="rId19"/>
    <p:sldId id="339" r:id="rId20"/>
    <p:sldId id="338" r:id="rId21"/>
    <p:sldId id="340" r:id="rId22"/>
    <p:sldId id="342" r:id="rId23"/>
    <p:sldId id="305" r:id="rId24"/>
    <p:sldId id="343" r:id="rId25"/>
    <p:sldId id="344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64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0" autoAdjust="0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6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0FA41-AEBF-114F-ADE3-AEC77DCFF108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CD9BF-DA37-7146-9E08-C4D768588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033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D9337-3EAD-384E-A304-F55790B45C5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7588D-2A78-934E-9E57-485A8B2BA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792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4000" cap="none" baseline="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 Oct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 29 Sep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 29 Sep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 Oct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 29 Sep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 29 Sep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 29 Sep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 Oct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 29 Sep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 29 Sep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Mon 29 Sep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smtClean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5 Oct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1" Type="http://schemas.microsoft.com/office/2007/relationships/media" Target="../media/media2.mp4"/><Relationship Id="rId2" Type="http://schemas.openxmlformats.org/officeDocument/2006/relationships/video" Target="../media/media2.mp4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ecture3-cov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52" y="-1609"/>
            <a:ext cx="9154552" cy="685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0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Growth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From better to worse: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D2533C"/>
                </a:solidFill>
              </a:rPr>
              <a:t> Function f</a:t>
            </a:r>
            <a:r>
              <a:rPr lang="en-US" u="sng" dirty="0">
                <a:solidFill>
                  <a:srgbClr val="D2533C"/>
                </a:solidFill>
              </a:rPr>
              <a:t>	</a:t>
            </a:r>
            <a:r>
              <a:rPr lang="en-US" u="sng" dirty="0" smtClean="0">
                <a:solidFill>
                  <a:srgbClr val="D2533C"/>
                </a:solidFill>
              </a:rPr>
              <a:t>Name</a:t>
            </a:r>
          </a:p>
          <a:p>
            <a:r>
              <a:rPr lang="en-US" b="1" dirty="0" smtClean="0"/>
              <a:t>1</a:t>
            </a:r>
            <a:r>
              <a:rPr lang="en-US" dirty="0" smtClean="0"/>
              <a:t>	 	constant</a:t>
            </a:r>
          </a:p>
          <a:p>
            <a:r>
              <a:rPr lang="en-US" b="1" dirty="0" smtClean="0"/>
              <a:t>log n</a:t>
            </a:r>
            <a:r>
              <a:rPr lang="en-US" dirty="0" smtClean="0"/>
              <a:t> 	logarithmic</a:t>
            </a:r>
          </a:p>
          <a:p>
            <a:r>
              <a:rPr lang="en-US" b="1" dirty="0" smtClean="0"/>
              <a:t>n</a:t>
            </a:r>
            <a:r>
              <a:rPr lang="en-US" dirty="0" smtClean="0"/>
              <a:t>	 	linear</a:t>
            </a:r>
          </a:p>
          <a:p>
            <a:r>
              <a:rPr lang="en-US" b="1" dirty="0" err="1" smtClean="0"/>
              <a:t>n</a:t>
            </a:r>
            <a:r>
              <a:rPr lang="en-US" b="1" baseline="30000" dirty="0" err="1" smtClean="0"/>
              <a:t>.</a:t>
            </a:r>
            <a:r>
              <a:rPr lang="en-US" b="1" dirty="0" err="1" smtClean="0"/>
              <a:t>log</a:t>
            </a:r>
            <a:r>
              <a:rPr lang="en-US" b="1" dirty="0" smtClean="0"/>
              <a:t> n</a:t>
            </a:r>
          </a:p>
          <a:p>
            <a:r>
              <a:rPr lang="en-US" b="1" dirty="0" smtClean="0"/>
              <a:t>n</a:t>
            </a:r>
            <a:r>
              <a:rPr lang="en-US" b="1" baseline="30000" dirty="0" smtClean="0"/>
              <a:t>2</a:t>
            </a:r>
            <a:r>
              <a:rPr lang="en-US" dirty="0" smtClean="0"/>
              <a:t>		quadratic</a:t>
            </a:r>
          </a:p>
          <a:p>
            <a:r>
              <a:rPr lang="en-US" b="1" dirty="0" smtClean="0"/>
              <a:t>n</a:t>
            </a:r>
            <a:r>
              <a:rPr lang="en-US" b="1" baseline="30000" dirty="0" smtClean="0"/>
              <a:t>3</a:t>
            </a:r>
            <a:r>
              <a:rPr lang="en-US" dirty="0" smtClean="0"/>
              <a:t>		cubic</a:t>
            </a:r>
          </a:p>
          <a:p>
            <a:r>
              <a:rPr lang="en-US" dirty="0" smtClean="0"/>
              <a:t>…</a:t>
            </a:r>
          </a:p>
          <a:p>
            <a:r>
              <a:rPr lang="en-US" b="1" dirty="0" smtClean="0"/>
              <a:t>2</a:t>
            </a:r>
            <a:r>
              <a:rPr lang="en-US" b="1" baseline="30000" dirty="0" smtClean="0"/>
              <a:t>n</a:t>
            </a:r>
            <a:r>
              <a:rPr lang="en-US" dirty="0"/>
              <a:t>	</a:t>
            </a:r>
            <a:r>
              <a:rPr lang="en-US" dirty="0" smtClean="0"/>
              <a:t> 	exponential</a:t>
            </a:r>
            <a:endParaRPr lang="el-GR" dirty="0" smtClean="0"/>
          </a:p>
          <a:p>
            <a:r>
              <a:rPr lang="el-GR" dirty="0" smtClean="0"/>
              <a:t>...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2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Growth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From better to worse: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D2533C"/>
                </a:solidFill>
              </a:rPr>
              <a:t> </a:t>
            </a:r>
            <a:r>
              <a:rPr lang="en-US" u="sng" dirty="0" smtClean="0">
                <a:solidFill>
                  <a:srgbClr val="D2533C"/>
                </a:solidFill>
              </a:rPr>
              <a:t>Function f</a:t>
            </a:r>
            <a:r>
              <a:rPr lang="en-US" u="sng" dirty="0">
                <a:solidFill>
                  <a:srgbClr val="D2533C"/>
                </a:solidFill>
              </a:rPr>
              <a:t>	Name</a:t>
            </a:r>
            <a:endParaRPr lang="en-US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1	 	constant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log n 	logarithmic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	 	linear</a:t>
            </a:r>
          </a:p>
          <a:p>
            <a:r>
              <a:rPr lang="en-US" b="1" dirty="0" err="1" smtClean="0">
                <a:solidFill>
                  <a:srgbClr val="008000"/>
                </a:solidFill>
              </a:rPr>
              <a:t>n</a:t>
            </a:r>
            <a:r>
              <a:rPr lang="en-US" b="1" baseline="30000" dirty="0" err="1" smtClean="0">
                <a:solidFill>
                  <a:srgbClr val="008000"/>
                </a:solidFill>
              </a:rPr>
              <a:t>.</a:t>
            </a:r>
            <a:r>
              <a:rPr lang="en-US" b="1" dirty="0" err="1" smtClean="0">
                <a:solidFill>
                  <a:srgbClr val="008000"/>
                </a:solidFill>
              </a:rPr>
              <a:t>log</a:t>
            </a:r>
            <a:r>
              <a:rPr lang="en-US" b="1" dirty="0" smtClean="0">
                <a:solidFill>
                  <a:srgbClr val="008000"/>
                </a:solidFill>
              </a:rPr>
              <a:t> n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n</a:t>
            </a:r>
            <a:r>
              <a:rPr lang="en-US" baseline="30000" dirty="0" smtClean="0">
                <a:solidFill>
                  <a:srgbClr val="008000"/>
                </a:solidFill>
              </a:rPr>
              <a:t>2</a:t>
            </a:r>
            <a:r>
              <a:rPr lang="en-US" dirty="0" smtClean="0">
                <a:solidFill>
                  <a:srgbClr val="008000"/>
                </a:solidFill>
              </a:rPr>
              <a:t>		quadratic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n</a:t>
            </a:r>
            <a:r>
              <a:rPr lang="en-US" baseline="30000" dirty="0" smtClean="0">
                <a:solidFill>
                  <a:srgbClr val="008000"/>
                </a:solidFill>
              </a:rPr>
              <a:t>3</a:t>
            </a:r>
            <a:r>
              <a:rPr lang="en-US" dirty="0" smtClean="0">
                <a:solidFill>
                  <a:srgbClr val="008000"/>
                </a:solidFill>
              </a:rPr>
              <a:t>		cubic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</a:t>
            </a:r>
            <a:r>
              <a:rPr lang="en-US" dirty="0"/>
              <a:t>	</a:t>
            </a:r>
            <a:r>
              <a:rPr lang="en-US" dirty="0" smtClean="0"/>
              <a:t> 	exponential</a:t>
            </a:r>
            <a:endParaRPr lang="el-GR" dirty="0" smtClean="0"/>
          </a:p>
          <a:p>
            <a:r>
              <a:rPr lang="el-GR" dirty="0" smtClean="0"/>
              <a:t>...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16364" y="2493158"/>
            <a:ext cx="347043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first 4 are </a:t>
            </a:r>
            <a:r>
              <a:rPr lang="en-US" b="1" dirty="0" smtClean="0">
                <a:solidFill>
                  <a:srgbClr val="D2533C"/>
                </a:solidFill>
              </a:rPr>
              <a:t>practically fast</a:t>
            </a:r>
          </a:p>
          <a:p>
            <a:r>
              <a:rPr lang="en-US" b="1" dirty="0" smtClean="0">
                <a:solidFill>
                  <a:srgbClr val="292934"/>
                </a:solidFill>
              </a:rPr>
              <a:t>(most commercial programs run in such </a:t>
            </a:r>
            <a:r>
              <a:rPr lang="el-GR" b="1" dirty="0" smtClean="0">
                <a:solidFill>
                  <a:srgbClr val="292934"/>
                </a:solidFill>
              </a:rPr>
              <a:t>Θ-</a:t>
            </a:r>
            <a:r>
              <a:rPr lang="en-US" b="1" dirty="0" smtClean="0">
                <a:solidFill>
                  <a:srgbClr val="292934"/>
                </a:solidFill>
              </a:rPr>
              <a:t>time)</a:t>
            </a:r>
            <a:r>
              <a:rPr lang="en-US" dirty="0" smtClean="0">
                <a:solidFill>
                  <a:srgbClr val="292934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16364" y="4256795"/>
            <a:ext cx="349465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Anything less than exponential</a:t>
            </a:r>
          </a:p>
          <a:p>
            <a:r>
              <a:rPr lang="en-US" dirty="0" smtClean="0"/>
              <a:t>is </a:t>
            </a:r>
            <a:r>
              <a:rPr lang="en-US" b="1" dirty="0" smtClean="0">
                <a:solidFill>
                  <a:schemeClr val="tx2"/>
                </a:solidFill>
              </a:rPr>
              <a:t>theoretically fast </a:t>
            </a:r>
            <a:r>
              <a:rPr lang="en-US" b="1" dirty="0" smtClean="0">
                <a:solidFill>
                  <a:srgbClr val="292934"/>
                </a:solidFill>
              </a:rPr>
              <a:t>(P </a:t>
            </a:r>
            <a:r>
              <a:rPr lang="en-US" b="1" dirty="0" err="1" smtClean="0">
                <a:solidFill>
                  <a:srgbClr val="292934"/>
                </a:solidFill>
              </a:rPr>
              <a:t>vs</a:t>
            </a:r>
            <a:r>
              <a:rPr lang="en-US" b="1" dirty="0" smtClean="0">
                <a:solidFill>
                  <a:srgbClr val="292934"/>
                </a:solidFill>
              </a:rPr>
              <a:t> NP)</a:t>
            </a:r>
            <a:endParaRPr lang="en-US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23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Growth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From better to worse: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D2533C"/>
                </a:solidFill>
              </a:rPr>
              <a:t> Function f</a:t>
            </a:r>
            <a:r>
              <a:rPr lang="en-US" u="sng" dirty="0">
                <a:solidFill>
                  <a:srgbClr val="D2533C"/>
                </a:solidFill>
              </a:rPr>
              <a:t>	</a:t>
            </a:r>
            <a:r>
              <a:rPr lang="en-US" u="sng" dirty="0" smtClean="0">
                <a:solidFill>
                  <a:srgbClr val="D2533C"/>
                </a:solidFill>
              </a:rPr>
              <a:t>Name	           Problem size solved in </a:t>
            </a:r>
            <a:r>
              <a:rPr lang="en-US" u="sng" dirty="0" err="1" smtClean="0">
                <a:solidFill>
                  <a:srgbClr val="D2533C"/>
                </a:solidFill>
              </a:rPr>
              <a:t>mins</a:t>
            </a:r>
            <a:r>
              <a:rPr lang="en-US" u="sng" dirty="0" smtClean="0">
                <a:solidFill>
                  <a:srgbClr val="D2533C"/>
                </a:solidFill>
              </a:rPr>
              <a:t> (today) </a:t>
            </a:r>
          </a:p>
          <a:p>
            <a:r>
              <a:rPr lang="en-US" b="1" dirty="0" smtClean="0"/>
              <a:t>1</a:t>
            </a:r>
            <a:r>
              <a:rPr lang="en-US" dirty="0" smtClean="0"/>
              <a:t>	 	constant		any</a:t>
            </a:r>
          </a:p>
          <a:p>
            <a:r>
              <a:rPr lang="en-US" b="1" dirty="0" smtClean="0"/>
              <a:t>log n</a:t>
            </a:r>
            <a:r>
              <a:rPr lang="en-US" dirty="0" smtClean="0"/>
              <a:t> 	logarithmic		any</a:t>
            </a:r>
          </a:p>
          <a:p>
            <a:r>
              <a:rPr lang="en-US" b="1" dirty="0" smtClean="0"/>
              <a:t>n</a:t>
            </a:r>
            <a:r>
              <a:rPr lang="en-US" dirty="0" smtClean="0"/>
              <a:t>	 	linear			billions</a:t>
            </a:r>
          </a:p>
          <a:p>
            <a:r>
              <a:rPr lang="en-US" b="1" dirty="0" err="1" smtClean="0"/>
              <a:t>n</a:t>
            </a:r>
            <a:r>
              <a:rPr lang="en-US" b="1" baseline="30000" dirty="0" err="1" smtClean="0"/>
              <a:t>.</a:t>
            </a:r>
            <a:r>
              <a:rPr lang="en-US" b="1" dirty="0" err="1" smtClean="0"/>
              <a:t>log</a:t>
            </a:r>
            <a:r>
              <a:rPr lang="en-US" b="1" dirty="0" smtClean="0"/>
              <a:t> n				</a:t>
            </a:r>
            <a:r>
              <a:rPr lang="en-US" dirty="0" smtClean="0"/>
              <a:t>hundreds of millions</a:t>
            </a:r>
            <a:endParaRPr lang="en-US" b="1" dirty="0" smtClean="0"/>
          </a:p>
          <a:p>
            <a:r>
              <a:rPr lang="en-US" b="1" dirty="0" smtClean="0"/>
              <a:t>n</a:t>
            </a:r>
            <a:r>
              <a:rPr lang="en-US" b="1" baseline="30000" dirty="0" smtClean="0"/>
              <a:t>2</a:t>
            </a:r>
            <a:r>
              <a:rPr lang="en-US" dirty="0" smtClean="0"/>
              <a:t>		quadratic		tens of thousands</a:t>
            </a:r>
          </a:p>
          <a:p>
            <a:r>
              <a:rPr lang="en-US" b="1" dirty="0" smtClean="0"/>
              <a:t>n</a:t>
            </a:r>
            <a:r>
              <a:rPr lang="en-US" b="1" baseline="30000" dirty="0" smtClean="0"/>
              <a:t>3</a:t>
            </a:r>
            <a:r>
              <a:rPr lang="en-US" dirty="0" smtClean="0"/>
              <a:t>		cubic			thousands</a:t>
            </a:r>
          </a:p>
          <a:p>
            <a:r>
              <a:rPr lang="en-US" dirty="0" smtClean="0"/>
              <a:t>…</a:t>
            </a:r>
          </a:p>
          <a:p>
            <a:r>
              <a:rPr lang="en-US" b="1" dirty="0" smtClean="0"/>
              <a:t>2</a:t>
            </a:r>
            <a:r>
              <a:rPr lang="en-US" b="1" baseline="30000" dirty="0" smtClean="0"/>
              <a:t>n</a:t>
            </a:r>
            <a:r>
              <a:rPr lang="en-US" dirty="0"/>
              <a:t>	</a:t>
            </a:r>
            <a:r>
              <a:rPr lang="en-US" dirty="0" smtClean="0"/>
              <a:t> 	exponential		100</a:t>
            </a:r>
            <a:endParaRPr lang="el-GR" dirty="0" smtClean="0"/>
          </a:p>
          <a:p>
            <a:r>
              <a:rPr lang="el-GR" dirty="0" smtClean="0"/>
              <a:t>...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programs have these running times?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With experience we can recognise </a:t>
            </a:r>
            <a:r>
              <a:rPr lang="en-GB" b="1" dirty="0" smtClean="0"/>
              <a:t>patterns in code </a:t>
            </a:r>
            <a:r>
              <a:rPr lang="en-GB" dirty="0" smtClean="0"/>
              <a:t>with known running time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Θ(1)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Any fixed number of basic operations.</a:t>
            </a:r>
          </a:p>
          <a:p>
            <a:pPr lvl="1"/>
            <a:r>
              <a:rPr lang="en-GB" dirty="0" smtClean="0"/>
              <a:t>assignments  </a:t>
            </a:r>
          </a:p>
          <a:p>
            <a:pPr lvl="2"/>
            <a:r>
              <a:rPr lang="en-US" dirty="0" err="1" smtClean="0">
                <a:solidFill>
                  <a:srgbClr val="0000FF"/>
                </a:solidFill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= 5</a:t>
            </a:r>
          </a:p>
          <a:p>
            <a:pPr lvl="1"/>
            <a:r>
              <a:rPr lang="en-GB" dirty="0" smtClean="0"/>
              <a:t>memory access  </a:t>
            </a:r>
          </a:p>
          <a:p>
            <a:pPr lvl="2"/>
            <a:r>
              <a:rPr lang="en-US" dirty="0" smtClean="0">
                <a:latin typeface="Andale Mono"/>
                <a:cs typeface="Andale Mono"/>
              </a:rPr>
              <a:t>A[5]</a:t>
            </a:r>
          </a:p>
          <a:p>
            <a:pPr lvl="1"/>
            <a:r>
              <a:rPr lang="en-GB" dirty="0" smtClean="0"/>
              <a:t>fixed number of combinations of the above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  <a:latin typeface="Andale Mono"/>
                <a:cs typeface="Andale Mono"/>
              </a:rPr>
              <a:t>swap</a:t>
            </a:r>
            <a:r>
              <a:rPr lang="en-US" dirty="0" smtClean="0">
                <a:latin typeface="Andale Mono"/>
                <a:cs typeface="Andale Mono"/>
              </a:rPr>
              <a:t>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], A[j] </a:t>
            </a:r>
            <a:r>
              <a:rPr lang="en-GB" dirty="0" smtClean="0"/>
              <a:t>(3 array accesses &amp; 3 assignments)</a:t>
            </a:r>
            <a:endParaRPr lang="en-GB" dirty="0"/>
          </a:p>
          <a:p>
            <a:pPr lvl="1"/>
            <a:r>
              <a:rPr lang="en-GB" dirty="0" smtClean="0"/>
              <a:t>any other basic command</a:t>
            </a:r>
          </a:p>
          <a:p>
            <a:pPr marL="274320" lvl="1" indent="0">
              <a:buNone/>
            </a:pPr>
            <a:endParaRPr lang="en-GB" dirty="0" smtClean="0"/>
          </a:p>
          <a:p>
            <a:r>
              <a:rPr lang="en-GB" dirty="0" smtClean="0"/>
              <a:t>But not:</a:t>
            </a:r>
          </a:p>
          <a:p>
            <a:pPr lvl="1"/>
            <a:r>
              <a:rPr lang="en-GB" dirty="0" smtClean="0"/>
              <a:t>array initialisation </a:t>
            </a:r>
          </a:p>
          <a:p>
            <a:pPr lvl="2"/>
            <a:r>
              <a:rPr lang="en-US" dirty="0" err="1">
                <a:solidFill>
                  <a:srgbClr val="0000FF"/>
                </a:solidFill>
                <a:latin typeface="Andale Mono"/>
                <a:cs typeface="Andale Mono"/>
              </a:rPr>
              <a:t>int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A[] </a:t>
            </a:r>
            <a:r>
              <a:rPr lang="en-US" dirty="0">
                <a:latin typeface="Andale Mono"/>
                <a:cs typeface="Andale Mono"/>
              </a:rPr>
              <a:t>= </a:t>
            </a:r>
            <a:r>
              <a:rPr lang="en-US" dirty="0" smtClean="0">
                <a:latin typeface="Andale Mono"/>
                <a:cs typeface="Andale Mono"/>
              </a:rPr>
              <a:t>new </a:t>
            </a:r>
            <a:r>
              <a:rPr lang="en-US" dirty="0" err="1" smtClean="0">
                <a:solidFill>
                  <a:srgbClr val="0000FF"/>
                </a:solidFill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[n] </a:t>
            </a:r>
            <a:r>
              <a:rPr lang="en-GB" b="1" dirty="0" smtClean="0"/>
              <a:t>(</a:t>
            </a:r>
            <a:r>
              <a:rPr lang="el-GR" b="1" dirty="0" smtClean="0"/>
              <a:t>Θ(n))</a:t>
            </a:r>
            <a:r>
              <a:rPr lang="en-GB" dirty="0" smtClean="0"/>
              <a:t> </a:t>
            </a:r>
            <a:endParaRPr lang="en-US" dirty="0">
              <a:latin typeface="Andale Mono"/>
              <a:cs typeface="Andale Mono"/>
            </a:endParaRPr>
          </a:p>
          <a:p>
            <a:pPr lvl="2"/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9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Θ(n)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Pattern of code: loops where each iteration </a:t>
            </a:r>
            <a:r>
              <a:rPr lang="en-GB" b="1" dirty="0" smtClean="0"/>
              <a:t>decreases the problem size by a constant factor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Andale Mono"/>
                <a:cs typeface="Andale Mono"/>
              </a:rPr>
              <a:t>for</a:t>
            </a:r>
            <a:r>
              <a:rPr lang="en-US" dirty="0">
                <a:latin typeface="Andale Mono"/>
                <a:cs typeface="Andale Mono"/>
              </a:rPr>
              <a:t>(j=1; j&lt;n; j++){ </a:t>
            </a:r>
            <a:r>
              <a:rPr lang="en-US" dirty="0" smtClean="0">
                <a:cs typeface="Andale Mono"/>
              </a:rPr>
              <a:t>…</a:t>
            </a:r>
            <a:r>
              <a:rPr lang="en-US" u="sng" dirty="0" smtClean="0">
                <a:cs typeface="Andale Mono"/>
              </a:rPr>
              <a:t>&lt;constant cost operations&gt;</a:t>
            </a:r>
            <a:r>
              <a:rPr lang="en-US" dirty="0" smtClean="0">
                <a:cs typeface="Andale Mono"/>
              </a:rPr>
              <a:t>…  </a:t>
            </a:r>
            <a:r>
              <a:rPr lang="en-US" dirty="0" smtClean="0">
                <a:latin typeface="Andale Mono"/>
                <a:cs typeface="Andale Mono"/>
              </a:rPr>
              <a:t>}</a:t>
            </a:r>
          </a:p>
          <a:p>
            <a:r>
              <a:rPr lang="en-GB" sz="1800" dirty="0" smtClean="0"/>
              <a:t>Problem: iterate from 1 … n</a:t>
            </a:r>
          </a:p>
          <a:p>
            <a:r>
              <a:rPr lang="en-GB" sz="1800" dirty="0" smtClean="0"/>
              <a:t>Initial problem size: n</a:t>
            </a:r>
          </a:p>
          <a:p>
            <a:r>
              <a:rPr lang="en-GB" sz="1800" dirty="0" smtClean="0"/>
              <a:t>each iteration decreases problem size by 1.</a:t>
            </a:r>
            <a:endParaRPr lang="en-US" sz="18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k=n;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Andale Mono"/>
                <a:cs typeface="Andale Mono"/>
              </a:rPr>
              <a:t>while</a:t>
            </a:r>
            <a:r>
              <a:rPr lang="en-US" dirty="0" smtClean="0">
                <a:latin typeface="Andale Mono"/>
                <a:cs typeface="Andale Mono"/>
              </a:rPr>
              <a:t>(k&gt;0){</a:t>
            </a:r>
            <a:r>
              <a:rPr lang="en-US" dirty="0" smtClean="0">
                <a:latin typeface="+mj-lt"/>
                <a:cs typeface="Andale Mono"/>
              </a:rPr>
              <a:t> </a:t>
            </a:r>
            <a:r>
              <a:rPr lang="en-US" dirty="0">
                <a:latin typeface="+mj-lt"/>
                <a:cs typeface="Andale Mono"/>
              </a:rPr>
              <a:t>…</a:t>
            </a:r>
            <a:r>
              <a:rPr lang="en-US" u="sng" dirty="0">
                <a:latin typeface="+mj-lt"/>
                <a:cs typeface="Andale Mono"/>
              </a:rPr>
              <a:t>&lt;constant cost operations&gt;</a:t>
            </a:r>
            <a:r>
              <a:rPr lang="en-US" dirty="0">
                <a:latin typeface="+mj-lt"/>
                <a:cs typeface="Andale Mono"/>
              </a:rPr>
              <a:t>… </a:t>
            </a:r>
            <a:r>
              <a:rPr lang="en-US" dirty="0" smtClean="0">
                <a:latin typeface="+mj-lt"/>
                <a:cs typeface="Andale Mono"/>
              </a:rPr>
              <a:t>;</a:t>
            </a:r>
            <a:r>
              <a:rPr lang="en-US" dirty="0" smtClean="0">
                <a:latin typeface="Andale Mono"/>
                <a:cs typeface="Andale Mono"/>
              </a:rPr>
              <a:t> k=k-100; }</a:t>
            </a:r>
            <a:endParaRPr lang="en-US" dirty="0"/>
          </a:p>
          <a:p>
            <a:r>
              <a:rPr lang="en-GB" sz="1800" dirty="0"/>
              <a:t>Problem: iterate from </a:t>
            </a:r>
            <a:r>
              <a:rPr lang="en-GB" sz="1800" dirty="0" smtClean="0"/>
              <a:t>n </a:t>
            </a:r>
            <a:r>
              <a:rPr lang="en-GB" sz="1800" dirty="0"/>
              <a:t>… </a:t>
            </a:r>
            <a:r>
              <a:rPr lang="en-GB" sz="1800" dirty="0" smtClean="0"/>
              <a:t>1</a:t>
            </a:r>
            <a:endParaRPr lang="en-GB" sz="1800" dirty="0"/>
          </a:p>
          <a:p>
            <a:r>
              <a:rPr lang="en-GB" sz="1800" dirty="0"/>
              <a:t>Initial problem size: n</a:t>
            </a:r>
          </a:p>
          <a:p>
            <a:r>
              <a:rPr lang="en-GB" sz="1800" dirty="0"/>
              <a:t>each iteration decreases problem size by </a:t>
            </a:r>
            <a:r>
              <a:rPr lang="en-GB" sz="1800" dirty="0" smtClean="0"/>
              <a:t>100.</a:t>
            </a:r>
            <a:endParaRPr lang="en-US" sz="18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0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Θ(log 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Pattern of code: loops where each iteration </a:t>
            </a:r>
            <a:r>
              <a:rPr lang="en-GB" b="1" dirty="0" smtClean="0">
                <a:solidFill>
                  <a:srgbClr val="D2533C"/>
                </a:solidFill>
              </a:rPr>
              <a:t>divides</a:t>
            </a:r>
            <a:r>
              <a:rPr lang="en-GB" b="1" dirty="0" smtClean="0"/>
              <a:t> </a:t>
            </a:r>
            <a:r>
              <a:rPr lang="en-GB" b="1" dirty="0"/>
              <a:t>the problem size by a </a:t>
            </a:r>
            <a:r>
              <a:rPr lang="en-GB" b="1" dirty="0" smtClean="0"/>
              <a:t>constant</a:t>
            </a:r>
            <a:endParaRPr lang="en-GB" b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j=n; </a:t>
            </a:r>
            <a:endParaRPr lang="en-US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Andale Mono"/>
                <a:cs typeface="Andale Mono"/>
              </a:rPr>
              <a:t>while</a:t>
            </a:r>
            <a:r>
              <a:rPr lang="en-US" dirty="0">
                <a:latin typeface="Andale Mono"/>
                <a:cs typeface="Andale Mono"/>
              </a:rPr>
              <a:t>(j</a:t>
            </a:r>
            <a:r>
              <a:rPr lang="en-US" dirty="0" smtClean="0">
                <a:latin typeface="Andale Mono"/>
                <a:cs typeface="Andale Mono"/>
              </a:rPr>
              <a:t>&gt;=0</a:t>
            </a:r>
            <a:r>
              <a:rPr lang="en-US" dirty="0">
                <a:latin typeface="Andale Mono"/>
                <a:cs typeface="Andale Mono"/>
              </a:rPr>
              <a:t>){…</a:t>
            </a:r>
            <a:r>
              <a:rPr lang="en-US" u="sng" dirty="0">
                <a:cs typeface="Andale Mono"/>
              </a:rPr>
              <a:t>&lt;constant cost operations&gt;</a:t>
            </a:r>
            <a:r>
              <a:rPr lang="en-US" dirty="0" smtClean="0">
                <a:latin typeface="Andale Mono"/>
                <a:cs typeface="Andale Mono"/>
              </a:rPr>
              <a:t>…; </a:t>
            </a:r>
            <a:r>
              <a:rPr lang="en-US" b="1" u="sng" dirty="0">
                <a:solidFill>
                  <a:schemeClr val="tx2"/>
                </a:solidFill>
                <a:latin typeface="Andale Mono"/>
                <a:cs typeface="Andale Mono"/>
              </a:rPr>
              <a:t>j=j/2</a:t>
            </a:r>
            <a:r>
              <a:rPr lang="en-US" dirty="0" smtClean="0">
                <a:latin typeface="Andale Mono"/>
                <a:cs typeface="Andale Mono"/>
              </a:rPr>
              <a:t>}</a:t>
            </a:r>
          </a:p>
          <a:p>
            <a:r>
              <a:rPr lang="en-GB" sz="1800" dirty="0"/>
              <a:t>Problem: iterate from </a:t>
            </a:r>
            <a:r>
              <a:rPr lang="en-GB" sz="1800" dirty="0" smtClean="0"/>
              <a:t>n </a:t>
            </a:r>
            <a:r>
              <a:rPr lang="en-GB" sz="1800" dirty="0"/>
              <a:t>… </a:t>
            </a:r>
            <a:r>
              <a:rPr lang="en-GB" sz="1800" dirty="0" smtClean="0"/>
              <a:t>0</a:t>
            </a:r>
            <a:endParaRPr lang="en-GB" sz="1800" dirty="0"/>
          </a:p>
          <a:p>
            <a:r>
              <a:rPr lang="en-GB" sz="1800" dirty="0"/>
              <a:t>Initial problem size: n</a:t>
            </a:r>
          </a:p>
          <a:p>
            <a:r>
              <a:rPr lang="en-GB" sz="1800" dirty="0"/>
              <a:t>each iteration </a:t>
            </a:r>
            <a:r>
              <a:rPr lang="en-GB" sz="1800" dirty="0" smtClean="0"/>
              <a:t>divides </a:t>
            </a:r>
            <a:r>
              <a:rPr lang="en-GB" sz="1800" dirty="0"/>
              <a:t>problem size by </a:t>
            </a:r>
            <a:r>
              <a:rPr lang="en-GB" sz="1800" dirty="0" smtClean="0"/>
              <a:t>2.</a:t>
            </a:r>
            <a:endParaRPr lang="en-US" sz="18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5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Oct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Picture 7" descr="lecture3-1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518" y="-46542"/>
            <a:ext cx="9214517" cy="690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7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Running Time </a:t>
            </a:r>
            <a:r>
              <a:rPr lang="el-GR" dirty="0" smtClean="0"/>
              <a:t>Θ</a:t>
            </a:r>
            <a:r>
              <a:rPr lang="en-US" dirty="0" smtClean="0"/>
              <a:t>(f(n))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It has </a:t>
            </a:r>
            <a:r>
              <a:rPr lang="en-US" sz="1800" dirty="0" smtClean="0">
                <a:solidFill>
                  <a:schemeClr val="tx2"/>
                </a:solidFill>
              </a:rPr>
              <a:t>useful</a:t>
            </a:r>
            <a:r>
              <a:rPr lang="en-US" sz="1800" dirty="0" smtClean="0"/>
              <a:t> </a:t>
            </a:r>
            <a:r>
              <a:rPr lang="en-US" sz="1800" b="1" dirty="0" smtClean="0"/>
              <a:t>operations</a:t>
            </a:r>
            <a:r>
              <a:rPr lang="en-US" sz="1800" dirty="0" smtClean="0"/>
              <a:t>:</a:t>
            </a:r>
          </a:p>
          <a:p>
            <a:endParaRPr lang="el-GR" sz="1800" b="1" dirty="0" smtClean="0"/>
          </a:p>
          <a:p>
            <a:r>
              <a:rPr lang="el-GR" sz="2000" b="1" dirty="0" smtClean="0"/>
              <a:t>Simplify:</a:t>
            </a:r>
            <a:r>
              <a:rPr lang="el-GR" sz="2000" dirty="0" smtClean="0"/>
              <a:t> replace multiplicative constants with 1</a:t>
            </a:r>
          </a:p>
          <a:p>
            <a:pPr lvl="1"/>
            <a:r>
              <a:rPr lang="el-GR" sz="1800" dirty="0" smtClean="0"/>
              <a:t>Θ(2) = Θ(1)</a:t>
            </a:r>
          </a:p>
          <a:p>
            <a:pPr lvl="1"/>
            <a:r>
              <a:rPr lang="el-GR" sz="1800" dirty="0" smtClean="0"/>
              <a:t>Θ(10</a:t>
            </a:r>
            <a:r>
              <a:rPr lang="en-US" sz="1800" dirty="0" smtClean="0"/>
              <a:t>n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) = </a:t>
            </a:r>
            <a:r>
              <a:rPr lang="el-GR" sz="1800" dirty="0" smtClean="0"/>
              <a:t>Θ</a:t>
            </a:r>
            <a:r>
              <a:rPr lang="en-US" sz="1800" dirty="0" smtClean="0"/>
              <a:t>(</a:t>
            </a:r>
            <a:r>
              <a:rPr lang="en-US" sz="1800" dirty="0"/>
              <a:t>n</a:t>
            </a:r>
            <a:r>
              <a:rPr lang="en-US" sz="1800" baseline="30000" dirty="0"/>
              <a:t>2</a:t>
            </a:r>
            <a:r>
              <a:rPr lang="en-US" sz="1800" dirty="0" smtClean="0"/>
              <a:t>)</a:t>
            </a:r>
            <a:r>
              <a:rPr lang="en-US" sz="1800" baseline="30000" dirty="0" smtClean="0"/>
              <a:t> </a:t>
            </a:r>
          </a:p>
          <a:p>
            <a:pPr lvl="1"/>
            <a:r>
              <a:rPr lang="el-GR" sz="1800" dirty="0"/>
              <a:t>Θ</a:t>
            </a:r>
            <a:r>
              <a:rPr lang="el-GR" sz="1800" dirty="0" smtClean="0"/>
              <a:t>(</a:t>
            </a:r>
            <a:r>
              <a:rPr lang="en-US" sz="1800" dirty="0" smtClean="0"/>
              <a:t>log</a:t>
            </a:r>
            <a:r>
              <a:rPr lang="en-US" sz="1800" baseline="-25000" dirty="0" smtClean="0"/>
              <a:t>300</a:t>
            </a:r>
            <a:r>
              <a:rPr lang="en-US" sz="1800" dirty="0" smtClean="0"/>
              <a:t> n ) = </a:t>
            </a:r>
            <a:r>
              <a:rPr lang="el-GR" sz="1800" dirty="0"/>
              <a:t>Θ</a:t>
            </a:r>
            <a:r>
              <a:rPr lang="el-GR" sz="1800" dirty="0" smtClean="0"/>
              <a:t>(</a:t>
            </a:r>
            <a:r>
              <a:rPr lang="en-US" sz="1800" dirty="0" smtClean="0"/>
              <a:t>log</a:t>
            </a:r>
            <a:r>
              <a:rPr lang="en-US" sz="1800" baseline="-25000" dirty="0" smtClean="0"/>
              <a:t>2</a:t>
            </a:r>
            <a:r>
              <a:rPr lang="en-US" sz="1800" dirty="0"/>
              <a:t> </a:t>
            </a:r>
            <a:r>
              <a:rPr lang="en-US" sz="1800" dirty="0" smtClean="0"/>
              <a:t>n)</a:t>
            </a:r>
          </a:p>
          <a:p>
            <a:pPr lvl="1"/>
            <a:endParaRPr lang="en-US" sz="1800" dirty="0"/>
          </a:p>
          <a:p>
            <a:r>
              <a:rPr lang="en-US" sz="2200" dirty="0" smtClean="0"/>
              <a:t>Always use the simplest possible functions</a:t>
            </a:r>
            <a:endParaRPr lang="el-GR" sz="22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 Oct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3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Running Time </a:t>
            </a:r>
            <a:r>
              <a:rPr lang="el-GR" dirty="0" smtClean="0"/>
              <a:t>Θ</a:t>
            </a:r>
            <a:r>
              <a:rPr lang="en-US" dirty="0" smtClean="0"/>
              <a:t>(f(n))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It has </a:t>
            </a:r>
            <a:r>
              <a:rPr lang="en-US" sz="1800" dirty="0" smtClean="0">
                <a:solidFill>
                  <a:schemeClr val="tx2"/>
                </a:solidFill>
              </a:rPr>
              <a:t>useful</a:t>
            </a:r>
            <a:r>
              <a:rPr lang="en-US" sz="1800" dirty="0" smtClean="0"/>
              <a:t> </a:t>
            </a:r>
            <a:r>
              <a:rPr lang="en-US" sz="1800" b="1" dirty="0" smtClean="0"/>
              <a:t>operations</a:t>
            </a:r>
            <a:r>
              <a:rPr lang="en-US" sz="1800" dirty="0" smtClean="0"/>
              <a:t>:</a:t>
            </a:r>
          </a:p>
          <a:p>
            <a:endParaRPr lang="x-none" sz="1800" b="1" dirty="0" smtClean="0"/>
          </a:p>
          <a:p>
            <a:r>
              <a:rPr lang="el-GR" sz="2000" b="1" dirty="0" smtClean="0"/>
              <a:t>Addition:</a:t>
            </a:r>
            <a:r>
              <a:rPr lang="el-GR" sz="2000" dirty="0" smtClean="0"/>
              <a:t> keep only highest factor</a:t>
            </a:r>
          </a:p>
          <a:p>
            <a:pPr lvl="1"/>
            <a:r>
              <a:rPr lang="el-GR" sz="1800" dirty="0"/>
              <a:t>Θ(</a:t>
            </a:r>
            <a:r>
              <a:rPr lang="el-GR" sz="1800" dirty="0" smtClean="0"/>
              <a:t>1) </a:t>
            </a:r>
            <a:r>
              <a:rPr lang="el-GR" sz="1800" dirty="0"/>
              <a:t>+ </a:t>
            </a:r>
            <a:r>
              <a:rPr lang="el-GR" sz="1800" dirty="0" smtClean="0"/>
              <a:t>Θ(1) </a:t>
            </a:r>
            <a:r>
              <a:rPr lang="el-GR" sz="1800" dirty="0"/>
              <a:t>= </a:t>
            </a:r>
            <a:r>
              <a:rPr lang="el-GR" sz="1800" dirty="0" smtClean="0"/>
              <a:t>Θ(1)</a:t>
            </a:r>
          </a:p>
          <a:p>
            <a:pPr lvl="1"/>
            <a:r>
              <a:rPr lang="el-GR" sz="1800" dirty="0" smtClean="0"/>
              <a:t>Θ(</a:t>
            </a:r>
            <a:r>
              <a:rPr lang="en-US" sz="1800" dirty="0" smtClean="0"/>
              <a:t>n) + </a:t>
            </a:r>
            <a:r>
              <a:rPr lang="el-GR" sz="1800" dirty="0" smtClean="0"/>
              <a:t>Θ(</a:t>
            </a:r>
            <a:r>
              <a:rPr lang="en-US" sz="1800" dirty="0" smtClean="0"/>
              <a:t>n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) = </a:t>
            </a:r>
            <a:r>
              <a:rPr lang="el-GR" sz="1800" dirty="0" smtClean="0"/>
              <a:t>Θ</a:t>
            </a:r>
            <a:r>
              <a:rPr lang="el-GR" sz="1800" dirty="0"/>
              <a:t>(</a:t>
            </a:r>
            <a:r>
              <a:rPr lang="en-US" sz="1800" dirty="0"/>
              <a:t>n</a:t>
            </a:r>
            <a:r>
              <a:rPr lang="en-US" sz="1800" baseline="30000" dirty="0"/>
              <a:t>2</a:t>
            </a:r>
            <a:r>
              <a:rPr lang="en-US" sz="1800" dirty="0" smtClean="0"/>
              <a:t>)</a:t>
            </a:r>
          </a:p>
          <a:p>
            <a:pPr lvl="1"/>
            <a:r>
              <a:rPr lang="el-GR" sz="1800" dirty="0"/>
              <a:t>Θ(</a:t>
            </a:r>
            <a:r>
              <a:rPr lang="en-US" sz="1800" dirty="0" smtClean="0"/>
              <a:t>n</a:t>
            </a:r>
            <a:r>
              <a:rPr lang="en-US" sz="1800" baseline="30000" dirty="0" smtClean="0"/>
              <a:t>3</a:t>
            </a:r>
            <a:r>
              <a:rPr lang="en-US" sz="1800" dirty="0" smtClean="0"/>
              <a:t>) + </a:t>
            </a:r>
            <a:r>
              <a:rPr lang="el-GR" sz="1800" dirty="0"/>
              <a:t>Θ(</a:t>
            </a:r>
            <a:r>
              <a:rPr lang="en-US" sz="1800" dirty="0" smtClean="0"/>
              <a:t>n</a:t>
            </a:r>
            <a:r>
              <a:rPr lang="en-US" sz="1800" baseline="30000" dirty="0" smtClean="0"/>
              <a:t>3</a:t>
            </a:r>
            <a:r>
              <a:rPr lang="en-US" sz="1800" dirty="0" smtClean="0"/>
              <a:t>) = </a:t>
            </a:r>
            <a:r>
              <a:rPr lang="el-GR" sz="1800" dirty="0"/>
              <a:t>Θ(</a:t>
            </a:r>
            <a:r>
              <a:rPr lang="en-US" sz="1800" dirty="0" smtClean="0"/>
              <a:t>n</a:t>
            </a:r>
            <a:r>
              <a:rPr lang="en-US" sz="1800" baseline="30000" dirty="0" smtClean="0"/>
              <a:t>3</a:t>
            </a:r>
            <a:r>
              <a:rPr lang="en-US" sz="1800" dirty="0" smtClean="0"/>
              <a:t>)</a:t>
            </a:r>
          </a:p>
          <a:p>
            <a:pPr lvl="1"/>
            <a:r>
              <a:rPr lang="el-GR" sz="1800" dirty="0"/>
              <a:t>Θ(</a:t>
            </a:r>
            <a:r>
              <a:rPr lang="en-US" sz="1800" dirty="0" smtClean="0"/>
              <a:t>n</a:t>
            </a:r>
            <a:r>
              <a:rPr lang="en-US" sz="1800" baseline="30000" dirty="0" smtClean="0"/>
              <a:t>2.</a:t>
            </a:r>
            <a:r>
              <a:rPr lang="en-US" sz="1800" dirty="0" smtClean="0"/>
              <a:t>log n) + </a:t>
            </a:r>
            <a:r>
              <a:rPr lang="el-GR" sz="1800" dirty="0"/>
              <a:t>Θ(</a:t>
            </a:r>
            <a:r>
              <a:rPr lang="en-US" sz="1800" dirty="0"/>
              <a:t>n</a:t>
            </a:r>
            <a:r>
              <a:rPr lang="en-US" sz="1800" baseline="30000" dirty="0"/>
              <a:t>2</a:t>
            </a:r>
            <a:r>
              <a:rPr lang="en-US" sz="1800" dirty="0" smtClean="0"/>
              <a:t>) = </a:t>
            </a:r>
            <a:r>
              <a:rPr lang="el-GR" sz="1800" dirty="0"/>
              <a:t>Θ(</a:t>
            </a:r>
            <a:r>
              <a:rPr lang="en-US" sz="1800" dirty="0" smtClean="0"/>
              <a:t>n</a:t>
            </a:r>
            <a:r>
              <a:rPr lang="en-US" sz="1800" baseline="30000" dirty="0" smtClean="0"/>
              <a:t>2.</a:t>
            </a:r>
            <a:r>
              <a:rPr lang="en-US" sz="1800" dirty="0" smtClean="0"/>
              <a:t>log n)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2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 Performance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Techniques until now:</a:t>
            </a:r>
          </a:p>
          <a:p>
            <a:r>
              <a:rPr lang="en-US" dirty="0" smtClean="0"/>
              <a:t>Experimental</a:t>
            </a:r>
          </a:p>
          <a:p>
            <a:r>
              <a:rPr lang="en-US" dirty="0" smtClean="0"/>
              <a:t>Approximate running time using cost models</a:t>
            </a:r>
          </a:p>
          <a:p>
            <a:pPr lvl="1"/>
            <a:r>
              <a:rPr lang="en-US" dirty="0" smtClean="0"/>
              <a:t>counting execution of operations or lines of code.</a:t>
            </a:r>
          </a:p>
          <a:p>
            <a:pPr lvl="1"/>
            <a:r>
              <a:rPr lang="en-US" dirty="0" smtClean="0"/>
              <a:t>under some assumptions</a:t>
            </a:r>
          </a:p>
          <a:p>
            <a:pPr lvl="2"/>
            <a:r>
              <a:rPr lang="en-US" dirty="0" smtClean="0"/>
              <a:t>only some operations count</a:t>
            </a:r>
          </a:p>
          <a:p>
            <a:pPr lvl="2"/>
            <a:r>
              <a:rPr lang="en-US" dirty="0" smtClean="0"/>
              <a:t>cost of each operation = 1 time unit</a:t>
            </a:r>
            <a:endParaRPr lang="en-US" dirty="0"/>
          </a:p>
          <a:p>
            <a:pPr lvl="2"/>
            <a:r>
              <a:rPr lang="en-US" dirty="0" smtClean="0"/>
              <a:t>Tilde notation: T(n) ~ (5/3)n</a:t>
            </a:r>
            <a:r>
              <a:rPr lang="en-US" baseline="30000" dirty="0" smtClean="0"/>
              <a:t>2</a:t>
            </a:r>
          </a:p>
          <a:p>
            <a:pPr lvl="1"/>
            <a:endParaRPr lang="en-US" baseline="30000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D2533C"/>
                </a:solidFill>
              </a:rPr>
              <a:t>Today:</a:t>
            </a:r>
          </a:p>
          <a:p>
            <a:r>
              <a:rPr lang="el-GR" b="1" dirty="0" smtClean="0"/>
              <a:t>Asymptotic Running Time: Θ/O/Ω-</a:t>
            </a:r>
            <a:r>
              <a:rPr lang="en-US" b="1" dirty="0" smtClean="0"/>
              <a:t>notation</a:t>
            </a:r>
          </a:p>
          <a:p>
            <a:r>
              <a:rPr lang="en-US" dirty="0" smtClean="0"/>
              <a:t>Examples: </a:t>
            </a:r>
            <a:r>
              <a:rPr lang="en-US" dirty="0" err="1" smtClean="0"/>
              <a:t>insertionSort</a:t>
            </a:r>
            <a:r>
              <a:rPr lang="en-US" dirty="0" smtClean="0"/>
              <a:t> &amp; </a:t>
            </a:r>
            <a:r>
              <a:rPr lang="en-US" dirty="0" err="1" smtClean="0"/>
              <a:t>binarySearch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7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Running Time </a:t>
            </a:r>
            <a:r>
              <a:rPr lang="el-GR" dirty="0" smtClean="0"/>
              <a:t>Θ</a:t>
            </a:r>
            <a:r>
              <a:rPr lang="en-US" dirty="0" smtClean="0"/>
              <a:t>(f(n))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It has </a:t>
            </a:r>
            <a:r>
              <a:rPr lang="en-US" sz="1800" dirty="0" smtClean="0">
                <a:solidFill>
                  <a:schemeClr val="tx2"/>
                </a:solidFill>
              </a:rPr>
              <a:t>useful</a:t>
            </a:r>
            <a:r>
              <a:rPr lang="en-US" sz="1800" dirty="0" smtClean="0"/>
              <a:t> </a:t>
            </a:r>
            <a:r>
              <a:rPr lang="en-US" sz="1800" b="1" dirty="0" smtClean="0"/>
              <a:t>operations</a:t>
            </a:r>
            <a:r>
              <a:rPr lang="en-US" sz="1800" dirty="0" smtClean="0"/>
              <a:t>:</a:t>
            </a:r>
          </a:p>
          <a:p>
            <a:endParaRPr lang="x-none" sz="1800" b="1" dirty="0" smtClean="0"/>
          </a:p>
          <a:p>
            <a:r>
              <a:rPr lang="en-US" sz="2000" b="1" dirty="0" smtClean="0"/>
              <a:t>Multiplication:</a:t>
            </a:r>
            <a:r>
              <a:rPr lang="en-US" sz="2000" dirty="0" smtClean="0"/>
              <a:t> multiply inner functions</a:t>
            </a:r>
            <a:endParaRPr lang="en-US" sz="2000" dirty="0"/>
          </a:p>
          <a:p>
            <a:pPr lvl="1"/>
            <a:r>
              <a:rPr lang="el-GR" sz="1800" dirty="0" smtClean="0"/>
              <a:t>Θ</a:t>
            </a:r>
            <a:r>
              <a:rPr lang="el-GR" sz="1800" dirty="0"/>
              <a:t>(</a:t>
            </a:r>
            <a:r>
              <a:rPr lang="en-US" sz="1800" dirty="0"/>
              <a:t>n) </a:t>
            </a:r>
            <a:r>
              <a:rPr lang="en-US" sz="1800" dirty="0" smtClean="0"/>
              <a:t>× </a:t>
            </a:r>
            <a:r>
              <a:rPr lang="el-GR" sz="1800" dirty="0"/>
              <a:t>Θ(</a:t>
            </a:r>
            <a:r>
              <a:rPr lang="en-US" sz="1800" dirty="0"/>
              <a:t>n</a:t>
            </a:r>
            <a:r>
              <a:rPr lang="en-US" sz="1800" baseline="30000" dirty="0"/>
              <a:t>2</a:t>
            </a:r>
            <a:r>
              <a:rPr lang="en-US" sz="1800" dirty="0"/>
              <a:t>) = </a:t>
            </a:r>
            <a:r>
              <a:rPr lang="el-GR" sz="1800" dirty="0"/>
              <a:t>Θ(</a:t>
            </a:r>
            <a:r>
              <a:rPr lang="en-US" sz="1800" dirty="0" smtClean="0"/>
              <a:t>n</a:t>
            </a:r>
            <a:r>
              <a:rPr lang="en-US" sz="1800" baseline="30000" dirty="0" smtClean="0"/>
              <a:t>3</a:t>
            </a:r>
            <a:r>
              <a:rPr lang="en-US" sz="1800" dirty="0" smtClean="0"/>
              <a:t>)</a:t>
            </a:r>
            <a:endParaRPr lang="en-US" sz="1800" dirty="0"/>
          </a:p>
          <a:p>
            <a:pPr lvl="1"/>
            <a:r>
              <a:rPr lang="el-GR" sz="1800" dirty="0"/>
              <a:t>Θ(</a:t>
            </a:r>
            <a:r>
              <a:rPr lang="en-US" sz="1800" dirty="0"/>
              <a:t>n) × </a:t>
            </a:r>
            <a:r>
              <a:rPr lang="el-GR" sz="1800" dirty="0"/>
              <a:t>Θ</a:t>
            </a:r>
            <a:r>
              <a:rPr lang="el-GR" sz="1800" dirty="0" smtClean="0"/>
              <a:t>(</a:t>
            </a:r>
            <a:r>
              <a:rPr lang="en-US" sz="1800" dirty="0" smtClean="0"/>
              <a:t>log n) </a:t>
            </a:r>
            <a:r>
              <a:rPr lang="en-US" sz="1800" dirty="0"/>
              <a:t>= </a:t>
            </a:r>
            <a:r>
              <a:rPr lang="el-GR" sz="1800" dirty="0"/>
              <a:t>Θ(</a:t>
            </a:r>
            <a:r>
              <a:rPr lang="en-US" sz="1800" dirty="0" err="1" smtClean="0"/>
              <a:t>n</a:t>
            </a:r>
            <a:r>
              <a:rPr lang="en-US" sz="1800" baseline="30000" dirty="0" err="1" smtClean="0"/>
              <a:t>.</a:t>
            </a:r>
            <a:r>
              <a:rPr lang="en-US" sz="1800" dirty="0" err="1" smtClean="0"/>
              <a:t>log</a:t>
            </a:r>
            <a:r>
              <a:rPr lang="en-US" sz="1800" dirty="0" smtClean="0"/>
              <a:t> n)</a:t>
            </a:r>
          </a:p>
          <a:p>
            <a:pPr lvl="1"/>
            <a:r>
              <a:rPr lang="el-GR" sz="1800" dirty="0"/>
              <a:t>Θ</a:t>
            </a:r>
            <a:r>
              <a:rPr lang="el-GR" sz="1800" dirty="0" smtClean="0"/>
              <a:t>(</a:t>
            </a:r>
            <a:r>
              <a:rPr lang="en-US" sz="1800" dirty="0" smtClean="0"/>
              <a:t>1) </a:t>
            </a:r>
            <a:r>
              <a:rPr lang="en-US" sz="1800" dirty="0"/>
              <a:t>× </a:t>
            </a:r>
            <a:r>
              <a:rPr lang="el-GR" sz="1800" dirty="0"/>
              <a:t>Θ(</a:t>
            </a:r>
            <a:r>
              <a:rPr lang="en-US" sz="1800" dirty="0"/>
              <a:t>log n) = </a:t>
            </a:r>
            <a:r>
              <a:rPr lang="el-GR" sz="1800" dirty="0"/>
              <a:t>Θ</a:t>
            </a:r>
            <a:r>
              <a:rPr lang="el-GR" sz="1800" dirty="0" smtClean="0"/>
              <a:t>(</a:t>
            </a:r>
            <a:r>
              <a:rPr lang="en-US" sz="1800" dirty="0" smtClean="0"/>
              <a:t>log </a:t>
            </a:r>
            <a:r>
              <a:rPr lang="en-US" sz="1800" dirty="0"/>
              <a:t>n)</a:t>
            </a:r>
          </a:p>
          <a:p>
            <a:pPr lvl="1"/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Running Time </a:t>
            </a:r>
            <a:r>
              <a:rPr lang="el-GR" dirty="0" smtClean="0"/>
              <a:t>Θ</a:t>
            </a:r>
            <a:r>
              <a:rPr lang="en-US" dirty="0" smtClean="0"/>
              <a:t>(f(n))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0703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It has </a:t>
            </a:r>
            <a:r>
              <a:rPr lang="en-US" sz="1800" dirty="0" smtClean="0">
                <a:solidFill>
                  <a:schemeClr val="tx2"/>
                </a:solidFill>
              </a:rPr>
              <a:t>useful</a:t>
            </a:r>
            <a:r>
              <a:rPr lang="en-US" sz="1800" dirty="0" smtClean="0"/>
              <a:t> </a:t>
            </a:r>
            <a:r>
              <a:rPr lang="en-US" sz="1800" b="1" dirty="0" smtClean="0"/>
              <a:t>operations</a:t>
            </a:r>
            <a:r>
              <a:rPr lang="en-US" sz="1800" dirty="0" smtClean="0"/>
              <a:t>:</a:t>
            </a:r>
          </a:p>
          <a:p>
            <a:r>
              <a:rPr lang="el-GR" sz="1800" b="1" dirty="0" smtClean="0"/>
              <a:t>Simplify:</a:t>
            </a:r>
            <a:r>
              <a:rPr lang="el-GR" sz="1800" dirty="0" smtClean="0"/>
              <a:t> replace multiplicative constants with 1</a:t>
            </a:r>
          </a:p>
          <a:p>
            <a:pPr lvl="1"/>
            <a:r>
              <a:rPr lang="el-GR" sz="1400" dirty="0" smtClean="0"/>
              <a:t>Θ(2) = Θ(1)</a:t>
            </a:r>
          </a:p>
          <a:p>
            <a:pPr lvl="1"/>
            <a:r>
              <a:rPr lang="el-GR" sz="1400" dirty="0" smtClean="0"/>
              <a:t>Θ(10</a:t>
            </a:r>
            <a:r>
              <a:rPr lang="en-US" sz="1400" dirty="0" smtClean="0"/>
              <a:t>n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) = </a:t>
            </a:r>
            <a:r>
              <a:rPr lang="el-GR" sz="1400" dirty="0" smtClean="0"/>
              <a:t>Θ</a:t>
            </a:r>
            <a:r>
              <a:rPr lang="en-US" sz="1400" dirty="0" smtClean="0"/>
              <a:t>(</a:t>
            </a:r>
            <a:r>
              <a:rPr lang="en-US" sz="1400" dirty="0"/>
              <a:t>n</a:t>
            </a:r>
            <a:r>
              <a:rPr lang="en-US" sz="1400" baseline="30000" dirty="0"/>
              <a:t>2</a:t>
            </a:r>
            <a:r>
              <a:rPr lang="en-US" sz="1400" dirty="0" smtClean="0"/>
              <a:t>)</a:t>
            </a:r>
            <a:r>
              <a:rPr lang="en-US" sz="1400" baseline="30000" dirty="0" smtClean="0"/>
              <a:t> </a:t>
            </a:r>
          </a:p>
          <a:p>
            <a:pPr lvl="1"/>
            <a:r>
              <a:rPr lang="el-GR" sz="1400" dirty="0"/>
              <a:t>Θ</a:t>
            </a:r>
            <a:r>
              <a:rPr lang="el-GR" sz="1400" dirty="0" smtClean="0"/>
              <a:t>(</a:t>
            </a:r>
            <a:r>
              <a:rPr lang="en-US" sz="1400" dirty="0" smtClean="0"/>
              <a:t>log</a:t>
            </a:r>
            <a:r>
              <a:rPr lang="en-US" sz="1400" baseline="-25000" dirty="0" smtClean="0"/>
              <a:t>200</a:t>
            </a:r>
            <a:r>
              <a:rPr lang="en-US" sz="1400" dirty="0" smtClean="0"/>
              <a:t>(</a:t>
            </a:r>
            <a:r>
              <a:rPr lang="en-US" sz="1400" dirty="0"/>
              <a:t>n)</a:t>
            </a:r>
            <a:r>
              <a:rPr lang="en-US" sz="1400" dirty="0" smtClean="0"/>
              <a:t>) = </a:t>
            </a:r>
            <a:r>
              <a:rPr lang="el-GR" sz="1400" dirty="0"/>
              <a:t>Θ</a:t>
            </a:r>
            <a:r>
              <a:rPr lang="el-GR" sz="1400" dirty="0" smtClean="0"/>
              <a:t>(</a:t>
            </a:r>
            <a:r>
              <a:rPr lang="en-US" sz="1400" dirty="0" smtClean="0"/>
              <a:t>log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(</a:t>
            </a:r>
            <a:r>
              <a:rPr lang="en-US" sz="1400" dirty="0"/>
              <a:t>n))</a:t>
            </a:r>
            <a:endParaRPr lang="el-GR" sz="1400" dirty="0" smtClean="0"/>
          </a:p>
          <a:p>
            <a:r>
              <a:rPr lang="el-GR" sz="1800" b="1" dirty="0" smtClean="0"/>
              <a:t>Addition:</a:t>
            </a:r>
            <a:r>
              <a:rPr lang="el-GR" sz="1800" dirty="0" smtClean="0"/>
              <a:t> keep only highest factor</a:t>
            </a:r>
          </a:p>
          <a:p>
            <a:pPr lvl="1"/>
            <a:r>
              <a:rPr lang="el-GR" sz="1400" dirty="0" smtClean="0"/>
              <a:t>Θ(1) + Θ(1) = Θ(1)</a:t>
            </a:r>
          </a:p>
          <a:p>
            <a:pPr lvl="1"/>
            <a:r>
              <a:rPr lang="el-GR" sz="1400" dirty="0" smtClean="0"/>
              <a:t>Θ(</a:t>
            </a:r>
            <a:r>
              <a:rPr lang="en-US" sz="1400" dirty="0" smtClean="0"/>
              <a:t>n) + </a:t>
            </a:r>
            <a:r>
              <a:rPr lang="el-GR" sz="1400" dirty="0" smtClean="0"/>
              <a:t>Θ(</a:t>
            </a:r>
            <a:r>
              <a:rPr lang="en-US" sz="1400" dirty="0" smtClean="0"/>
              <a:t>n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) = </a:t>
            </a:r>
            <a:r>
              <a:rPr lang="el-GR" sz="1400" dirty="0" smtClean="0"/>
              <a:t>Θ</a:t>
            </a:r>
            <a:r>
              <a:rPr lang="el-GR" sz="1400" dirty="0"/>
              <a:t>(</a:t>
            </a:r>
            <a:r>
              <a:rPr lang="en-US" sz="1400" dirty="0"/>
              <a:t>n</a:t>
            </a:r>
            <a:r>
              <a:rPr lang="en-US" sz="1400" baseline="30000" dirty="0"/>
              <a:t>2</a:t>
            </a:r>
            <a:r>
              <a:rPr lang="en-US" sz="1400" dirty="0" smtClean="0"/>
              <a:t>)</a:t>
            </a:r>
          </a:p>
          <a:p>
            <a:pPr lvl="1"/>
            <a:r>
              <a:rPr lang="el-GR" sz="1400" dirty="0"/>
              <a:t>Θ(</a:t>
            </a:r>
            <a:r>
              <a:rPr lang="en-US" sz="1400" dirty="0" smtClean="0"/>
              <a:t>n</a:t>
            </a:r>
            <a:r>
              <a:rPr lang="en-US" sz="1400" baseline="30000" dirty="0" smtClean="0"/>
              <a:t>3</a:t>
            </a:r>
            <a:r>
              <a:rPr lang="en-US" sz="1400" dirty="0" smtClean="0"/>
              <a:t>) + </a:t>
            </a:r>
            <a:r>
              <a:rPr lang="el-GR" sz="1400" dirty="0"/>
              <a:t>Θ(</a:t>
            </a:r>
            <a:r>
              <a:rPr lang="en-US" sz="1400" dirty="0" smtClean="0"/>
              <a:t>n</a:t>
            </a:r>
            <a:r>
              <a:rPr lang="en-US" sz="1400" baseline="30000" dirty="0" smtClean="0"/>
              <a:t>3</a:t>
            </a:r>
            <a:r>
              <a:rPr lang="en-US" sz="1400" dirty="0" smtClean="0"/>
              <a:t>) = </a:t>
            </a:r>
            <a:r>
              <a:rPr lang="el-GR" sz="1400" dirty="0"/>
              <a:t>Θ(</a:t>
            </a:r>
            <a:r>
              <a:rPr lang="en-US" sz="1400" dirty="0" smtClean="0"/>
              <a:t>n</a:t>
            </a:r>
            <a:r>
              <a:rPr lang="en-US" sz="1400" baseline="30000" dirty="0" smtClean="0"/>
              <a:t>3</a:t>
            </a:r>
            <a:r>
              <a:rPr lang="en-US" sz="1400" dirty="0" smtClean="0"/>
              <a:t>)</a:t>
            </a:r>
          </a:p>
          <a:p>
            <a:pPr lvl="1"/>
            <a:r>
              <a:rPr lang="el-GR" sz="1400" dirty="0"/>
              <a:t>Θ(</a:t>
            </a:r>
            <a:r>
              <a:rPr lang="en-US" sz="1400" dirty="0" smtClean="0"/>
              <a:t>n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log(n)) + </a:t>
            </a:r>
            <a:r>
              <a:rPr lang="el-GR" sz="1400" dirty="0"/>
              <a:t>Θ(</a:t>
            </a:r>
            <a:r>
              <a:rPr lang="en-US" sz="1400" dirty="0"/>
              <a:t>n</a:t>
            </a:r>
            <a:r>
              <a:rPr lang="en-US" sz="1400" baseline="30000" dirty="0"/>
              <a:t>2</a:t>
            </a:r>
            <a:r>
              <a:rPr lang="en-US" sz="1400" dirty="0" smtClean="0"/>
              <a:t>) = </a:t>
            </a:r>
            <a:r>
              <a:rPr lang="el-GR" sz="1400" dirty="0"/>
              <a:t>Θ(</a:t>
            </a:r>
            <a:r>
              <a:rPr lang="en-US" sz="1400" dirty="0"/>
              <a:t>n</a:t>
            </a:r>
            <a:r>
              <a:rPr lang="en-US" sz="1400" baseline="30000" dirty="0"/>
              <a:t>2</a:t>
            </a:r>
            <a:r>
              <a:rPr lang="en-US" sz="1400" dirty="0"/>
              <a:t>log(n)</a:t>
            </a:r>
            <a:r>
              <a:rPr lang="en-US" sz="1400" dirty="0" smtClean="0"/>
              <a:t>)</a:t>
            </a:r>
          </a:p>
          <a:p>
            <a:r>
              <a:rPr lang="en-US" sz="1800" b="1" dirty="0" smtClean="0"/>
              <a:t>Multiplication:</a:t>
            </a:r>
            <a:r>
              <a:rPr lang="en-US" sz="1800" dirty="0" smtClean="0"/>
              <a:t> multiply inner functions</a:t>
            </a:r>
            <a:endParaRPr lang="en-US" sz="1800" dirty="0"/>
          </a:p>
          <a:p>
            <a:pPr lvl="1"/>
            <a:r>
              <a:rPr lang="el-GR" sz="1400" dirty="0" smtClean="0"/>
              <a:t>Θ</a:t>
            </a:r>
            <a:r>
              <a:rPr lang="el-GR" sz="1400" dirty="0"/>
              <a:t>(</a:t>
            </a:r>
            <a:r>
              <a:rPr lang="en-US" sz="1400" dirty="0"/>
              <a:t>n) </a:t>
            </a:r>
            <a:r>
              <a:rPr lang="en-US" sz="1400" dirty="0" smtClean="0"/>
              <a:t>× </a:t>
            </a:r>
            <a:r>
              <a:rPr lang="el-GR" sz="1400" dirty="0"/>
              <a:t>Θ(</a:t>
            </a:r>
            <a:r>
              <a:rPr lang="en-US" sz="1400" dirty="0"/>
              <a:t>n</a:t>
            </a:r>
            <a:r>
              <a:rPr lang="en-US" sz="1400" baseline="30000" dirty="0"/>
              <a:t>2</a:t>
            </a:r>
            <a:r>
              <a:rPr lang="en-US" sz="1400" dirty="0"/>
              <a:t>) = </a:t>
            </a:r>
            <a:r>
              <a:rPr lang="el-GR" sz="1400" dirty="0"/>
              <a:t>Θ(</a:t>
            </a:r>
            <a:r>
              <a:rPr lang="en-US" sz="1400" dirty="0" smtClean="0"/>
              <a:t>n</a:t>
            </a:r>
            <a:r>
              <a:rPr lang="en-US" sz="1400" baseline="30000" dirty="0" smtClean="0"/>
              <a:t>3</a:t>
            </a:r>
            <a:r>
              <a:rPr lang="en-US" sz="1400" dirty="0" smtClean="0"/>
              <a:t>)</a:t>
            </a:r>
            <a:endParaRPr lang="en-US" sz="1400" dirty="0"/>
          </a:p>
          <a:p>
            <a:pPr lvl="1"/>
            <a:r>
              <a:rPr lang="el-GR" sz="1400" dirty="0"/>
              <a:t>Θ(</a:t>
            </a:r>
            <a:r>
              <a:rPr lang="en-US" sz="1400" dirty="0"/>
              <a:t>n) × </a:t>
            </a:r>
            <a:r>
              <a:rPr lang="el-GR" sz="1400" dirty="0"/>
              <a:t>Θ</a:t>
            </a:r>
            <a:r>
              <a:rPr lang="el-GR" sz="1400" dirty="0" smtClean="0"/>
              <a:t>(</a:t>
            </a:r>
            <a:r>
              <a:rPr lang="en-US" sz="1400" dirty="0" smtClean="0"/>
              <a:t>log n) </a:t>
            </a:r>
            <a:r>
              <a:rPr lang="en-US" sz="1400" dirty="0"/>
              <a:t>= </a:t>
            </a:r>
            <a:r>
              <a:rPr lang="el-GR" sz="1400" dirty="0"/>
              <a:t>Θ(</a:t>
            </a:r>
            <a:r>
              <a:rPr lang="en-US" sz="1400" dirty="0" err="1" smtClean="0"/>
              <a:t>n</a:t>
            </a:r>
            <a:r>
              <a:rPr lang="en-US" sz="1400" baseline="30000" dirty="0" err="1" smtClean="0"/>
              <a:t>.</a:t>
            </a:r>
            <a:r>
              <a:rPr lang="en-US" sz="1400" dirty="0" err="1" smtClean="0"/>
              <a:t>log</a:t>
            </a:r>
            <a:r>
              <a:rPr lang="en-US" sz="1400" dirty="0" smtClean="0"/>
              <a:t> n)</a:t>
            </a:r>
            <a:endParaRPr lang="el-GR" sz="1400" dirty="0" smtClean="0"/>
          </a:p>
          <a:p>
            <a:pPr lvl="1"/>
            <a:r>
              <a:rPr lang="el-GR" sz="1400" dirty="0"/>
              <a:t>Θ(</a:t>
            </a:r>
            <a:r>
              <a:rPr lang="en-US" sz="1400" dirty="0"/>
              <a:t>n</a:t>
            </a:r>
            <a:r>
              <a:rPr lang="en-US" sz="1400" baseline="30000" dirty="0"/>
              <a:t>2.</a:t>
            </a:r>
            <a:r>
              <a:rPr lang="en-US" sz="1400" dirty="0"/>
              <a:t>log n) + </a:t>
            </a:r>
            <a:r>
              <a:rPr lang="el-GR" sz="1400" dirty="0"/>
              <a:t>Θ(</a:t>
            </a:r>
            <a:r>
              <a:rPr lang="en-US" sz="1400" dirty="0"/>
              <a:t>n</a:t>
            </a:r>
            <a:r>
              <a:rPr lang="en-US" sz="1400" baseline="30000" dirty="0"/>
              <a:t>2</a:t>
            </a:r>
            <a:r>
              <a:rPr lang="en-US" sz="1400" dirty="0"/>
              <a:t>) = </a:t>
            </a:r>
            <a:r>
              <a:rPr lang="el-GR" sz="1400" dirty="0"/>
              <a:t>Θ(</a:t>
            </a:r>
            <a:r>
              <a:rPr lang="en-US" sz="1400" dirty="0"/>
              <a:t>n</a:t>
            </a:r>
            <a:r>
              <a:rPr lang="en-US" sz="1400" baseline="30000" dirty="0"/>
              <a:t>2.</a:t>
            </a:r>
            <a:r>
              <a:rPr lang="en-US" sz="1400" dirty="0"/>
              <a:t>log n</a:t>
            </a:r>
            <a:r>
              <a:rPr lang="en-US" sz="1400" dirty="0" smtClean="0"/>
              <a:t>)</a:t>
            </a:r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The above are because of the following general theorems:</a:t>
            </a:r>
            <a:endParaRPr lang="en-US" sz="1800" dirty="0"/>
          </a:p>
          <a:p>
            <a:pPr lvl="1"/>
            <a:r>
              <a:rPr lang="el-GR" sz="1400" dirty="0"/>
              <a:t>Θ</a:t>
            </a:r>
            <a:r>
              <a:rPr lang="el-GR" sz="1400" dirty="0" smtClean="0"/>
              <a:t>(</a:t>
            </a:r>
            <a:r>
              <a:rPr lang="en-US" sz="1400" dirty="0" smtClean="0"/>
              <a:t>f(n)) </a:t>
            </a:r>
            <a:r>
              <a:rPr lang="en-US" sz="1400" dirty="0"/>
              <a:t>+ </a:t>
            </a:r>
            <a:r>
              <a:rPr lang="el-GR" sz="1400" dirty="0"/>
              <a:t>Θ</a:t>
            </a:r>
            <a:r>
              <a:rPr lang="el-GR" sz="1400" dirty="0" smtClean="0"/>
              <a:t>(</a:t>
            </a:r>
            <a:r>
              <a:rPr lang="en-US" sz="1400" dirty="0" smtClean="0"/>
              <a:t>g(n)) </a:t>
            </a:r>
            <a:r>
              <a:rPr lang="en-US" sz="1400" dirty="0"/>
              <a:t>= </a:t>
            </a:r>
            <a:r>
              <a:rPr lang="el-GR" sz="1400" dirty="0"/>
              <a:t>Θ</a:t>
            </a:r>
            <a:r>
              <a:rPr lang="el-GR" sz="1400" dirty="0" smtClean="0"/>
              <a:t>(</a:t>
            </a:r>
            <a:r>
              <a:rPr lang="en-US" sz="1400" dirty="0" smtClean="0"/>
              <a:t>g(n))		if </a:t>
            </a:r>
            <a:r>
              <a:rPr lang="el-GR" sz="1400" dirty="0" smtClean="0"/>
              <a:t>Θ</a:t>
            </a:r>
            <a:r>
              <a:rPr lang="el-GR" sz="1400" dirty="0"/>
              <a:t>(</a:t>
            </a:r>
            <a:r>
              <a:rPr lang="en-US" sz="1400" dirty="0"/>
              <a:t>f(n)</a:t>
            </a:r>
            <a:r>
              <a:rPr lang="en-US" sz="1400" dirty="0" smtClean="0"/>
              <a:t>) ≤ </a:t>
            </a:r>
            <a:r>
              <a:rPr lang="el-GR" sz="1400" dirty="0"/>
              <a:t>Θ</a:t>
            </a:r>
            <a:r>
              <a:rPr lang="el-GR" sz="1400" dirty="0" smtClean="0"/>
              <a:t>(</a:t>
            </a:r>
            <a:r>
              <a:rPr lang="en-US" sz="1400" dirty="0"/>
              <a:t>g</a:t>
            </a:r>
            <a:r>
              <a:rPr lang="en-US" sz="1400" dirty="0" smtClean="0"/>
              <a:t>(</a:t>
            </a:r>
            <a:r>
              <a:rPr lang="en-US" sz="1400" dirty="0"/>
              <a:t>n))</a:t>
            </a:r>
          </a:p>
          <a:p>
            <a:pPr lvl="1"/>
            <a:r>
              <a:rPr lang="el-GR" sz="1400" dirty="0"/>
              <a:t>Θ(</a:t>
            </a:r>
            <a:r>
              <a:rPr lang="en-US" sz="1400" dirty="0"/>
              <a:t>f(n)) ×</a:t>
            </a:r>
            <a:r>
              <a:rPr lang="en-US" sz="1400" dirty="0" smtClean="0"/>
              <a:t> </a:t>
            </a:r>
            <a:r>
              <a:rPr lang="el-GR" sz="1400" dirty="0"/>
              <a:t>Θ(</a:t>
            </a:r>
            <a:r>
              <a:rPr lang="en-US" sz="1400" dirty="0"/>
              <a:t>g(n)) = </a:t>
            </a:r>
            <a:r>
              <a:rPr lang="el-GR" sz="1400" dirty="0"/>
              <a:t>Θ</a:t>
            </a:r>
            <a:r>
              <a:rPr lang="el-GR" sz="1400" dirty="0" smtClean="0"/>
              <a:t>(</a:t>
            </a:r>
            <a:r>
              <a:rPr lang="en-US" sz="1400" dirty="0" smtClean="0"/>
              <a:t>f(n) </a:t>
            </a:r>
            <a:r>
              <a:rPr lang="en-US" sz="1400" dirty="0"/>
              <a:t>×</a:t>
            </a:r>
            <a:r>
              <a:rPr lang="en-US" sz="1400" dirty="0" smtClean="0"/>
              <a:t> g</a:t>
            </a:r>
            <a:r>
              <a:rPr lang="en-US" sz="1400" dirty="0"/>
              <a:t>(n)</a:t>
            </a:r>
            <a:r>
              <a:rPr lang="en-US" sz="1400" dirty="0" smtClean="0"/>
              <a:t>)</a:t>
            </a:r>
            <a:endParaRPr lang="en-US" sz="1800" dirty="0"/>
          </a:p>
          <a:p>
            <a:pPr lvl="1"/>
            <a:r>
              <a:rPr lang="en-US" sz="1400" dirty="0" smtClean="0"/>
              <a:t>If f(n) = </a:t>
            </a:r>
            <a:r>
              <a:rPr lang="el-GR" sz="1400" dirty="0"/>
              <a:t>Θ</a:t>
            </a:r>
            <a:r>
              <a:rPr lang="el-GR" sz="1400" dirty="0" smtClean="0"/>
              <a:t>(</a:t>
            </a:r>
            <a:r>
              <a:rPr lang="en-US" sz="1400" dirty="0" smtClean="0"/>
              <a:t>g(</a:t>
            </a:r>
            <a:r>
              <a:rPr lang="en-US" sz="1400" dirty="0"/>
              <a:t>n)</a:t>
            </a:r>
            <a:r>
              <a:rPr lang="en-US" sz="1400" dirty="0" smtClean="0"/>
              <a:t>)	and  g(n) = </a:t>
            </a:r>
            <a:r>
              <a:rPr lang="el-GR" sz="1400" dirty="0"/>
              <a:t>Θ</a:t>
            </a:r>
            <a:r>
              <a:rPr lang="el-GR" sz="1400" dirty="0" smtClean="0"/>
              <a:t>(</a:t>
            </a:r>
            <a:r>
              <a:rPr lang="en-US" sz="1400" dirty="0" smtClean="0"/>
              <a:t>h(</a:t>
            </a:r>
            <a:r>
              <a:rPr lang="en-US" sz="1400" dirty="0"/>
              <a:t>n)</a:t>
            </a:r>
            <a:r>
              <a:rPr lang="en-US" sz="1400" dirty="0" smtClean="0"/>
              <a:t>)	then f(n) = </a:t>
            </a:r>
            <a:r>
              <a:rPr lang="el-GR" sz="1400" dirty="0"/>
              <a:t>Θ</a:t>
            </a:r>
            <a:r>
              <a:rPr lang="el-GR" sz="1400" dirty="0" smtClean="0"/>
              <a:t>(</a:t>
            </a:r>
            <a:r>
              <a:rPr lang="en-US" sz="1400" dirty="0" smtClean="0"/>
              <a:t>h(</a:t>
            </a:r>
            <a:r>
              <a:rPr lang="en-US" sz="1400" dirty="0"/>
              <a:t>n))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9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How to calculate Asymptotic running times?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0703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First decide what </a:t>
            </a:r>
            <a:r>
              <a:rPr lang="en-US" sz="2000" b="1" dirty="0" smtClean="0"/>
              <a:t>case</a:t>
            </a:r>
            <a:r>
              <a:rPr lang="en-US" sz="2000" dirty="0" smtClean="0"/>
              <a:t> you want to calculate</a:t>
            </a:r>
          </a:p>
          <a:p>
            <a:r>
              <a:rPr lang="en-US" sz="2000" dirty="0" smtClean="0"/>
              <a:t>Worst case input </a:t>
            </a:r>
            <a:r>
              <a:rPr lang="en-US" sz="2000" dirty="0" smtClean="0">
                <a:sym typeface="Wingdings"/>
              </a:rPr>
              <a:t> usually</a:t>
            </a:r>
          </a:p>
          <a:p>
            <a:r>
              <a:rPr lang="en-US" sz="2000" dirty="0" smtClean="0">
                <a:sym typeface="Wingdings"/>
              </a:rPr>
              <a:t>Best case input</a:t>
            </a:r>
          </a:p>
          <a:p>
            <a:r>
              <a:rPr lang="en-US" sz="2000" dirty="0" smtClean="0">
                <a:sym typeface="Wingdings"/>
              </a:rPr>
              <a:t>Average case input</a:t>
            </a:r>
          </a:p>
          <a:p>
            <a:endParaRPr lang="en-US" sz="2000" dirty="0">
              <a:sym typeface="Wingdings"/>
            </a:endParaRPr>
          </a:p>
          <a:p>
            <a:pPr marL="0" indent="0">
              <a:buNone/>
            </a:pPr>
            <a:r>
              <a:rPr lang="en-US" sz="2000" dirty="0" smtClean="0">
                <a:sym typeface="Wingdings"/>
              </a:rPr>
              <a:t>Then add up costs of each operation multiplied with number of times called</a:t>
            </a:r>
          </a:p>
          <a:p>
            <a:r>
              <a:rPr lang="en-US" sz="2000" dirty="0" smtClean="0">
                <a:sym typeface="Wingdings"/>
              </a:rPr>
              <a:t>As we did with the precise/approximate running times</a:t>
            </a:r>
          </a:p>
          <a:p>
            <a:r>
              <a:rPr lang="en-US" sz="2000" dirty="0" smtClean="0">
                <a:sym typeface="Wingdings"/>
              </a:rPr>
              <a:t>but use asymptotic notation</a:t>
            </a:r>
          </a:p>
          <a:p>
            <a:r>
              <a:rPr lang="en-US" sz="2000" dirty="0" smtClean="0">
                <a:sym typeface="Wingdings"/>
              </a:rPr>
              <a:t>take advantage of the simple addition and multiplication operations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4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InsertionSort</a:t>
            </a:r>
            <a:r>
              <a:rPr lang="en-US" dirty="0" smtClean="0"/>
              <a:t> – </a:t>
            </a:r>
            <a:r>
              <a:rPr lang="en-US" b="1" dirty="0" smtClean="0"/>
              <a:t>asymptotic worst-case analysis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1" y="1600200"/>
            <a:ext cx="9348645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Arial" pitchFamily="34" charset="0"/>
              <a:buNone/>
            </a:pPr>
            <a:r>
              <a:rPr lang="en-US" sz="1600" b="1" dirty="0" smtClean="0">
                <a:solidFill>
                  <a:srgbClr val="000090"/>
                </a:solidFill>
                <a:latin typeface="+mj-lt"/>
                <a:cs typeface="Andale Mono"/>
              </a:rPr>
              <a:t>						</a:t>
            </a:r>
            <a:r>
              <a:rPr lang="en-US" sz="1600" b="1" dirty="0">
                <a:solidFill>
                  <a:srgbClr val="000090"/>
                </a:solidFill>
                <a:latin typeface="+mj-lt"/>
                <a:cs typeface="Andale Mono"/>
              </a:rPr>
              <a:t>	</a:t>
            </a:r>
            <a:r>
              <a:rPr lang="en-US" sz="1600" b="1" dirty="0" smtClean="0">
                <a:solidFill>
                  <a:srgbClr val="000090"/>
                </a:solidFill>
                <a:latin typeface="+mj-lt"/>
                <a:cs typeface="Andale Mono"/>
              </a:rPr>
              <a:t>cost	No of times</a:t>
            </a:r>
            <a:endParaRPr lang="en-US" sz="1400" b="1" dirty="0" smtClean="0">
              <a:solidFill>
                <a:srgbClr val="000090"/>
              </a:solidFill>
              <a:latin typeface="+mj-lt"/>
              <a:cs typeface="Andale Mono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for </a:t>
            </a:r>
            <a:r>
              <a:rPr lang="en-US" sz="1600" b="1" dirty="0" smtClean="0">
                <a:latin typeface="Andale Mono"/>
                <a:cs typeface="Andale Mono"/>
              </a:rPr>
              <a:t>j = 1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to </a:t>
            </a:r>
            <a:r>
              <a:rPr lang="en-US" sz="1600" b="1" dirty="0" err="1" smtClean="0">
                <a:latin typeface="Andale Mono"/>
                <a:cs typeface="Andale Mono"/>
              </a:rPr>
              <a:t>A.length</a:t>
            </a:r>
            <a:r>
              <a:rPr lang="en-US" sz="1600" b="1" dirty="0" smtClean="0">
                <a:latin typeface="Andale Mono"/>
                <a:cs typeface="Andale Mono"/>
              </a:rPr>
              <a:t> {				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i="1" dirty="0" smtClean="0">
                <a:latin typeface="Andale Mono"/>
                <a:cs typeface="Andale Mono"/>
              </a:rPr>
              <a:t>//shift A[j] into the sorted A[0..j-1]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=j-1					</a:t>
            </a:r>
            <a:r>
              <a:rPr lang="el-GR" sz="1600" b="1" dirty="0" smtClean="0">
                <a:latin typeface="Andale Mono"/>
                <a:cs typeface="Andale Mono"/>
              </a:rPr>
              <a:t>	</a:t>
            </a:r>
            <a:r>
              <a:rPr lang="en-US" sz="1600" b="1" dirty="0" smtClean="0">
                <a:latin typeface="Andale Mono"/>
                <a:cs typeface="Andale Mono"/>
              </a:rPr>
              <a:t>	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while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&gt;=0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and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]&gt;A[i+1] {		</a:t>
            </a:r>
            <a:r>
              <a:rPr lang="el-GR" sz="1600" b="1" dirty="0" smtClean="0">
                <a:latin typeface="Andale Mono"/>
                <a:cs typeface="Andale Mono"/>
              </a:rPr>
              <a:t>	</a:t>
            </a:r>
            <a:r>
              <a:rPr lang="en-US" sz="1400" b="1" dirty="0" smtClean="0">
                <a:latin typeface="Andale Mono"/>
                <a:cs typeface="Andale Mono"/>
              </a:rPr>
              <a:t>	</a:t>
            </a:r>
            <a:endParaRPr lang="en-US" sz="1400" b="1" baseline="-25000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swap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], A[i+1]				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=i-1						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}}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return</a:t>
            </a:r>
            <a:r>
              <a:rPr lang="en-US" sz="1600" b="1" dirty="0" smtClean="0">
                <a:latin typeface="Andale Mono"/>
                <a:cs typeface="Andale Mono"/>
              </a:rPr>
              <a:t> A						</a:t>
            </a:r>
            <a:endParaRPr lang="en-US" sz="1600" b="1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 smtClean="0">
              <a:solidFill>
                <a:srgbClr val="D2533C"/>
              </a:solidFill>
              <a:cs typeface="Andale Mono"/>
            </a:endParaRPr>
          </a:p>
          <a:p>
            <a:pPr marL="0" indent="0">
              <a:buNone/>
            </a:pPr>
            <a:endParaRPr lang="en-US" sz="1600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en-US" sz="1600" dirty="0"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36632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InsertionSort</a:t>
            </a:r>
            <a:r>
              <a:rPr lang="en-US" dirty="0" smtClean="0"/>
              <a:t> – </a:t>
            </a:r>
            <a:r>
              <a:rPr lang="en-US" b="1" dirty="0" smtClean="0"/>
              <a:t>asymptotic worst-case analysis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1" y="1600200"/>
            <a:ext cx="9348645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Arial" pitchFamily="34" charset="0"/>
              <a:buNone/>
            </a:pPr>
            <a:r>
              <a:rPr lang="en-US" sz="1600" b="1" dirty="0" smtClean="0">
                <a:solidFill>
                  <a:srgbClr val="000090"/>
                </a:solidFill>
                <a:latin typeface="+mj-lt"/>
                <a:cs typeface="Andale Mono"/>
              </a:rPr>
              <a:t>						</a:t>
            </a:r>
            <a:r>
              <a:rPr lang="en-US" sz="1600" b="1" dirty="0">
                <a:solidFill>
                  <a:srgbClr val="000090"/>
                </a:solidFill>
                <a:latin typeface="+mj-lt"/>
                <a:cs typeface="Andale Mono"/>
              </a:rPr>
              <a:t>	</a:t>
            </a:r>
            <a:r>
              <a:rPr lang="en-US" sz="1600" b="1" dirty="0" smtClean="0">
                <a:solidFill>
                  <a:srgbClr val="000090"/>
                </a:solidFill>
                <a:latin typeface="+mj-lt"/>
                <a:cs typeface="Andale Mono"/>
              </a:rPr>
              <a:t>cost	No of times</a:t>
            </a:r>
            <a:endParaRPr lang="en-US" sz="1400" b="1" dirty="0" smtClean="0">
              <a:solidFill>
                <a:srgbClr val="000090"/>
              </a:solidFill>
              <a:latin typeface="+mj-lt"/>
              <a:cs typeface="Andale Mono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for </a:t>
            </a:r>
            <a:r>
              <a:rPr lang="en-US" sz="1600" b="1" dirty="0" smtClean="0">
                <a:latin typeface="Andale Mono"/>
                <a:cs typeface="Andale Mono"/>
              </a:rPr>
              <a:t>j = 1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to </a:t>
            </a:r>
            <a:r>
              <a:rPr lang="en-US" sz="1600" b="1" dirty="0" err="1" smtClean="0">
                <a:latin typeface="Andale Mono"/>
                <a:cs typeface="Andale Mono"/>
              </a:rPr>
              <a:t>A.length</a:t>
            </a:r>
            <a:r>
              <a:rPr lang="en-US" sz="1600" b="1" dirty="0" smtClean="0">
                <a:latin typeface="Andale Mono"/>
                <a:cs typeface="Andale Mono"/>
              </a:rPr>
              <a:t> {				</a:t>
            </a:r>
            <a:r>
              <a:rPr lang="el-GR" sz="1600" b="1" dirty="0" smtClean="0">
                <a:latin typeface="Andale Mono"/>
                <a:cs typeface="Andale Mono"/>
              </a:rPr>
              <a:t>Θ(1)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i="1" dirty="0" smtClean="0">
                <a:latin typeface="Andale Mono"/>
                <a:cs typeface="Andale Mono"/>
              </a:rPr>
              <a:t>//shift A[j] into the sorted A[0..j-1]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=j-1					</a:t>
            </a:r>
            <a:r>
              <a:rPr lang="el-GR" sz="1600" b="1" dirty="0" smtClean="0">
                <a:latin typeface="Andale Mono"/>
                <a:cs typeface="Andale Mono"/>
              </a:rPr>
              <a:t>	Θ(1)	</a:t>
            </a:r>
            <a:r>
              <a:rPr lang="en-US" sz="1600" b="1" dirty="0" smtClean="0">
                <a:latin typeface="Andale Mono"/>
                <a:cs typeface="Andale Mono"/>
              </a:rPr>
              <a:t>	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while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&gt;=0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and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]&gt;A[i+1] {		</a:t>
            </a:r>
            <a:r>
              <a:rPr lang="el-GR" sz="1600" b="1" dirty="0" smtClean="0">
                <a:latin typeface="Andale Mono"/>
                <a:cs typeface="Andale Mono"/>
              </a:rPr>
              <a:t>	Θ(1)	</a:t>
            </a:r>
            <a:r>
              <a:rPr lang="en-US" sz="1400" b="1" dirty="0" smtClean="0">
                <a:latin typeface="Andale Mono"/>
                <a:cs typeface="Andale Mono"/>
              </a:rPr>
              <a:t>	</a:t>
            </a:r>
            <a:endParaRPr lang="en-US" sz="1400" b="1" baseline="-25000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swap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], A[i+1]				</a:t>
            </a:r>
            <a:r>
              <a:rPr lang="el-GR" sz="1600" b="1" dirty="0" smtClean="0">
                <a:latin typeface="Andale Mono"/>
                <a:cs typeface="Andale Mono"/>
              </a:rPr>
              <a:t>Θ(1)</a:t>
            </a:r>
            <a:r>
              <a:rPr lang="el-GR" sz="1600" b="1" dirty="0">
                <a:latin typeface="Andale Mono"/>
                <a:cs typeface="Andale Mono"/>
              </a:rPr>
              <a:t>	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=i-1						</a:t>
            </a:r>
            <a:r>
              <a:rPr lang="el-GR" sz="1600" b="1" dirty="0" smtClean="0">
                <a:latin typeface="Andale Mono"/>
                <a:cs typeface="Andale Mono"/>
              </a:rPr>
              <a:t>Θ(</a:t>
            </a:r>
            <a:r>
              <a:rPr lang="el-GR" sz="1600" b="1" dirty="0">
                <a:latin typeface="Andale Mono"/>
                <a:cs typeface="Andale Mono"/>
              </a:rPr>
              <a:t>1)	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}}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return</a:t>
            </a:r>
            <a:r>
              <a:rPr lang="en-US" sz="1600" b="1" dirty="0" smtClean="0">
                <a:latin typeface="Andale Mono"/>
                <a:cs typeface="Andale Mono"/>
              </a:rPr>
              <a:t> A						</a:t>
            </a:r>
            <a:r>
              <a:rPr lang="el-GR" sz="1600" b="1" dirty="0" smtClean="0">
                <a:latin typeface="Andale Mono"/>
                <a:cs typeface="Andale Mono"/>
              </a:rPr>
              <a:t>Θ(1)	</a:t>
            </a:r>
            <a:endParaRPr lang="en-US" sz="1600" b="1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 smtClean="0">
              <a:solidFill>
                <a:srgbClr val="D2533C"/>
              </a:solidFill>
              <a:cs typeface="Andale Mono"/>
            </a:endParaRPr>
          </a:p>
          <a:p>
            <a:pPr marL="0" indent="0">
              <a:buNone/>
            </a:pPr>
            <a:endParaRPr lang="en-US" sz="1600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en-US" sz="1600" dirty="0"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44561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InsertionSort</a:t>
            </a:r>
            <a:r>
              <a:rPr lang="en-US" dirty="0" smtClean="0"/>
              <a:t> – </a:t>
            </a:r>
            <a:r>
              <a:rPr lang="en-US" b="1" dirty="0" smtClean="0"/>
              <a:t>asymptotic worst-case analysis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1" y="1600200"/>
            <a:ext cx="9348645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Arial" pitchFamily="34" charset="0"/>
              <a:buNone/>
            </a:pPr>
            <a:r>
              <a:rPr lang="en-US" sz="1600" b="1" dirty="0" smtClean="0">
                <a:solidFill>
                  <a:srgbClr val="000090"/>
                </a:solidFill>
                <a:latin typeface="+mj-lt"/>
                <a:cs typeface="Andale Mono"/>
              </a:rPr>
              <a:t>						</a:t>
            </a:r>
            <a:r>
              <a:rPr lang="en-US" sz="1600" b="1" dirty="0">
                <a:solidFill>
                  <a:srgbClr val="000090"/>
                </a:solidFill>
                <a:latin typeface="+mj-lt"/>
                <a:cs typeface="Andale Mono"/>
              </a:rPr>
              <a:t>	</a:t>
            </a:r>
            <a:r>
              <a:rPr lang="en-US" sz="1600" b="1" dirty="0" smtClean="0">
                <a:solidFill>
                  <a:srgbClr val="000090"/>
                </a:solidFill>
                <a:latin typeface="+mj-lt"/>
                <a:cs typeface="Andale Mono"/>
              </a:rPr>
              <a:t>cost	No of times</a:t>
            </a:r>
            <a:endParaRPr lang="en-US" sz="1400" b="1" dirty="0" smtClean="0">
              <a:solidFill>
                <a:srgbClr val="000090"/>
              </a:solidFill>
              <a:latin typeface="+mj-lt"/>
              <a:cs typeface="Andale Mono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for </a:t>
            </a:r>
            <a:r>
              <a:rPr lang="en-US" sz="1600" b="1" dirty="0" smtClean="0">
                <a:latin typeface="Andale Mono"/>
                <a:cs typeface="Andale Mono"/>
              </a:rPr>
              <a:t>j = 1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to </a:t>
            </a:r>
            <a:r>
              <a:rPr lang="en-US" sz="1600" b="1" dirty="0" err="1" smtClean="0">
                <a:latin typeface="Andale Mono"/>
                <a:cs typeface="Andale Mono"/>
              </a:rPr>
              <a:t>A.length</a:t>
            </a:r>
            <a:r>
              <a:rPr lang="en-US" sz="1600" b="1" dirty="0" smtClean="0">
                <a:latin typeface="Andale Mono"/>
                <a:cs typeface="Andale Mono"/>
              </a:rPr>
              <a:t> {				</a:t>
            </a:r>
            <a:r>
              <a:rPr lang="el-GR" sz="1600" b="1" dirty="0" smtClean="0">
                <a:latin typeface="Andale Mono"/>
                <a:cs typeface="Andale Mono"/>
              </a:rPr>
              <a:t>Θ(1)	Θ(Ν)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i="1" dirty="0" smtClean="0">
                <a:latin typeface="Andale Mono"/>
                <a:cs typeface="Andale Mono"/>
              </a:rPr>
              <a:t>//shift A[j] into the sorted A[0..j-1]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=j-1					</a:t>
            </a:r>
            <a:r>
              <a:rPr lang="el-GR" sz="1600" b="1" dirty="0" smtClean="0">
                <a:latin typeface="Andale Mono"/>
                <a:cs typeface="Andale Mono"/>
              </a:rPr>
              <a:t>	Θ(1)	Θ(Ν)</a:t>
            </a:r>
            <a:r>
              <a:rPr lang="en-US" sz="1600" b="1" dirty="0" smtClean="0">
                <a:latin typeface="Andale Mono"/>
                <a:cs typeface="Andale Mono"/>
              </a:rPr>
              <a:t>	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while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&gt;=0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and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]&gt;A[i+1] {		</a:t>
            </a:r>
            <a:r>
              <a:rPr lang="el-GR" sz="1600" b="1" dirty="0" smtClean="0">
                <a:latin typeface="Andale Mono"/>
                <a:cs typeface="Andale Mono"/>
              </a:rPr>
              <a:t>	Θ(1)</a:t>
            </a:r>
            <a:r>
              <a:rPr lang="el-GR" sz="1600" b="1" dirty="0">
                <a:latin typeface="Andale Mono"/>
                <a:cs typeface="Andale Mono"/>
              </a:rPr>
              <a:t>	</a:t>
            </a:r>
            <a:r>
              <a:rPr lang="en-US" sz="1400" b="1" dirty="0" smtClean="0">
                <a:latin typeface="Andale Mono"/>
                <a:cs typeface="Andale Mono"/>
              </a:rPr>
              <a:t>	</a:t>
            </a:r>
            <a:endParaRPr lang="en-US" sz="1400" b="1" baseline="-25000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swap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], A[i+1]				</a:t>
            </a:r>
            <a:r>
              <a:rPr lang="el-GR" sz="1600" b="1" dirty="0" smtClean="0">
                <a:latin typeface="Andale Mono"/>
                <a:cs typeface="Andale Mono"/>
              </a:rPr>
              <a:t>Θ(1)</a:t>
            </a:r>
            <a:r>
              <a:rPr lang="el-GR" sz="1600" b="1" dirty="0">
                <a:latin typeface="Andale Mono"/>
                <a:cs typeface="Andale Mono"/>
              </a:rPr>
              <a:t>	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=i-1						</a:t>
            </a:r>
            <a:r>
              <a:rPr lang="el-GR" sz="1600" b="1" dirty="0" smtClean="0">
                <a:latin typeface="Andale Mono"/>
                <a:cs typeface="Andale Mono"/>
              </a:rPr>
              <a:t>Θ(</a:t>
            </a:r>
            <a:r>
              <a:rPr lang="el-GR" sz="1600" b="1" dirty="0">
                <a:latin typeface="Andale Mono"/>
                <a:cs typeface="Andale Mono"/>
              </a:rPr>
              <a:t>1)	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}}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return</a:t>
            </a:r>
            <a:r>
              <a:rPr lang="en-US" sz="1600" b="1" dirty="0" smtClean="0">
                <a:latin typeface="Andale Mono"/>
                <a:cs typeface="Andale Mono"/>
              </a:rPr>
              <a:t> A						</a:t>
            </a:r>
            <a:r>
              <a:rPr lang="el-GR" sz="1600" b="1" dirty="0" smtClean="0">
                <a:latin typeface="Andale Mono"/>
                <a:cs typeface="Andale Mono"/>
              </a:rPr>
              <a:t>Θ(1)	</a:t>
            </a:r>
            <a:endParaRPr lang="en-US" sz="1600" b="1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sz="1600" dirty="0"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74309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InsertionSort</a:t>
            </a:r>
            <a:r>
              <a:rPr lang="en-US" dirty="0" smtClean="0"/>
              <a:t> – </a:t>
            </a:r>
            <a:r>
              <a:rPr lang="en-US" b="1" dirty="0" smtClean="0"/>
              <a:t>asymptotic worst-case analysis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1" y="1600200"/>
            <a:ext cx="9348645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Arial" pitchFamily="34" charset="0"/>
              <a:buNone/>
            </a:pPr>
            <a:r>
              <a:rPr lang="en-US" sz="1600" b="1" dirty="0" smtClean="0">
                <a:solidFill>
                  <a:srgbClr val="000090"/>
                </a:solidFill>
                <a:latin typeface="+mj-lt"/>
                <a:cs typeface="Andale Mono"/>
              </a:rPr>
              <a:t>						</a:t>
            </a:r>
            <a:r>
              <a:rPr lang="en-US" sz="1600" b="1" dirty="0">
                <a:solidFill>
                  <a:srgbClr val="000090"/>
                </a:solidFill>
                <a:latin typeface="+mj-lt"/>
                <a:cs typeface="Andale Mono"/>
              </a:rPr>
              <a:t>	</a:t>
            </a:r>
            <a:r>
              <a:rPr lang="en-US" sz="1600" b="1" dirty="0" smtClean="0">
                <a:solidFill>
                  <a:srgbClr val="000090"/>
                </a:solidFill>
                <a:latin typeface="+mj-lt"/>
                <a:cs typeface="Andale Mono"/>
              </a:rPr>
              <a:t>cost	No of times</a:t>
            </a:r>
            <a:endParaRPr lang="en-US" sz="1400" b="1" dirty="0" smtClean="0">
              <a:solidFill>
                <a:srgbClr val="000090"/>
              </a:solidFill>
              <a:latin typeface="+mj-lt"/>
              <a:cs typeface="Andale Mono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for </a:t>
            </a:r>
            <a:r>
              <a:rPr lang="en-US" sz="1600" b="1" dirty="0" smtClean="0">
                <a:latin typeface="Andale Mono"/>
                <a:cs typeface="Andale Mono"/>
              </a:rPr>
              <a:t>j = 1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to </a:t>
            </a:r>
            <a:r>
              <a:rPr lang="en-US" sz="1600" b="1" dirty="0" err="1" smtClean="0">
                <a:latin typeface="Andale Mono"/>
                <a:cs typeface="Andale Mono"/>
              </a:rPr>
              <a:t>A.length</a:t>
            </a:r>
            <a:r>
              <a:rPr lang="en-US" sz="1600" b="1" dirty="0" smtClean="0">
                <a:latin typeface="Andale Mono"/>
                <a:cs typeface="Andale Mono"/>
              </a:rPr>
              <a:t> {				</a:t>
            </a:r>
            <a:r>
              <a:rPr lang="el-GR" sz="1600" b="1" dirty="0" smtClean="0">
                <a:latin typeface="Andale Mono"/>
                <a:cs typeface="Andale Mono"/>
              </a:rPr>
              <a:t>Θ(1)	Θ(Ν)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i="1" dirty="0" smtClean="0">
                <a:latin typeface="Andale Mono"/>
                <a:cs typeface="Andale Mono"/>
              </a:rPr>
              <a:t>//shift A[j] into the sorted A[0..j-1]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=j-1					</a:t>
            </a:r>
            <a:r>
              <a:rPr lang="el-GR" sz="1600" b="1" dirty="0" smtClean="0">
                <a:latin typeface="Andale Mono"/>
                <a:cs typeface="Andale Mono"/>
              </a:rPr>
              <a:t>	Θ(1)	Θ(Ν)</a:t>
            </a:r>
            <a:r>
              <a:rPr lang="en-US" sz="1600" b="1" dirty="0" smtClean="0">
                <a:latin typeface="Andale Mono"/>
                <a:cs typeface="Andale Mono"/>
              </a:rPr>
              <a:t>	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while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&gt;=0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and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]&gt;A[i+1] {		</a:t>
            </a:r>
            <a:r>
              <a:rPr lang="el-GR" sz="1600" b="1" dirty="0" smtClean="0">
                <a:latin typeface="Andale Mono"/>
                <a:cs typeface="Andale Mono"/>
              </a:rPr>
              <a:t>	Θ(1)</a:t>
            </a:r>
            <a:r>
              <a:rPr lang="el-GR" sz="1600" b="1" dirty="0">
                <a:latin typeface="Andale Mono"/>
                <a:cs typeface="Andale Mono"/>
              </a:rPr>
              <a:t>	Θ(Ν</a:t>
            </a:r>
            <a:r>
              <a:rPr lang="el-GR" sz="1600" b="1" dirty="0" smtClean="0">
                <a:latin typeface="Andale Mono"/>
                <a:cs typeface="Andale Mono"/>
              </a:rPr>
              <a:t>)xΘ</a:t>
            </a:r>
            <a:r>
              <a:rPr lang="el-GR" sz="1600" b="1" dirty="0">
                <a:latin typeface="Andale Mono"/>
                <a:cs typeface="Andale Mono"/>
              </a:rPr>
              <a:t>(Ν</a:t>
            </a:r>
            <a:r>
              <a:rPr lang="el-GR" sz="1600" b="1" dirty="0" smtClean="0">
                <a:latin typeface="Andale Mono"/>
                <a:cs typeface="Andale Mono"/>
              </a:rPr>
              <a:t>)</a:t>
            </a:r>
            <a:r>
              <a:rPr lang="en-US" sz="1400" b="1" dirty="0" smtClean="0">
                <a:latin typeface="Andale Mono"/>
                <a:cs typeface="Andale Mono"/>
              </a:rPr>
              <a:t>	</a:t>
            </a:r>
            <a:endParaRPr lang="en-US" sz="1400" b="1" baseline="-25000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swap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], A[i+1]				</a:t>
            </a:r>
            <a:r>
              <a:rPr lang="el-GR" sz="1600" b="1" dirty="0" smtClean="0">
                <a:latin typeface="Andale Mono"/>
                <a:cs typeface="Andale Mono"/>
              </a:rPr>
              <a:t>Θ(1)</a:t>
            </a:r>
            <a:r>
              <a:rPr lang="el-GR" sz="1600" b="1" dirty="0">
                <a:latin typeface="Andale Mono"/>
                <a:cs typeface="Andale Mono"/>
              </a:rPr>
              <a:t>	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=i-1						</a:t>
            </a:r>
            <a:r>
              <a:rPr lang="el-GR" sz="1600" b="1" dirty="0" smtClean="0">
                <a:latin typeface="Andale Mono"/>
                <a:cs typeface="Andale Mono"/>
              </a:rPr>
              <a:t>Θ(1)	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}}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return</a:t>
            </a:r>
            <a:r>
              <a:rPr lang="en-US" sz="1600" b="1" dirty="0" smtClean="0">
                <a:latin typeface="Andale Mono"/>
                <a:cs typeface="Andale Mono"/>
              </a:rPr>
              <a:t> A						</a:t>
            </a:r>
            <a:r>
              <a:rPr lang="el-GR" sz="1600" b="1" dirty="0" smtClean="0">
                <a:latin typeface="Andale Mono"/>
                <a:cs typeface="Andale Mono"/>
              </a:rPr>
              <a:t>Θ(1)	</a:t>
            </a:r>
            <a:endParaRPr lang="en-US" sz="1600" b="1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sz="1600" dirty="0"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64526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InsertionSort</a:t>
            </a:r>
            <a:r>
              <a:rPr lang="en-US" dirty="0" smtClean="0"/>
              <a:t> – </a:t>
            </a:r>
            <a:r>
              <a:rPr lang="en-US" b="1" dirty="0" smtClean="0"/>
              <a:t>asymptotic worst-case analysis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1" y="1600200"/>
            <a:ext cx="9348645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Arial" pitchFamily="34" charset="0"/>
              <a:buNone/>
            </a:pPr>
            <a:r>
              <a:rPr lang="en-US" sz="1600" b="1" dirty="0" smtClean="0">
                <a:solidFill>
                  <a:srgbClr val="000090"/>
                </a:solidFill>
                <a:latin typeface="+mj-lt"/>
                <a:cs typeface="Andale Mono"/>
              </a:rPr>
              <a:t>						</a:t>
            </a:r>
            <a:r>
              <a:rPr lang="en-US" sz="1600" b="1" dirty="0">
                <a:solidFill>
                  <a:srgbClr val="000090"/>
                </a:solidFill>
                <a:latin typeface="+mj-lt"/>
                <a:cs typeface="Andale Mono"/>
              </a:rPr>
              <a:t>	</a:t>
            </a:r>
            <a:r>
              <a:rPr lang="en-US" sz="1600" b="1" dirty="0" smtClean="0">
                <a:solidFill>
                  <a:srgbClr val="000090"/>
                </a:solidFill>
                <a:latin typeface="+mj-lt"/>
                <a:cs typeface="Andale Mono"/>
              </a:rPr>
              <a:t>cost	No of times</a:t>
            </a:r>
            <a:endParaRPr lang="en-US" sz="1400" b="1" dirty="0" smtClean="0">
              <a:solidFill>
                <a:srgbClr val="000090"/>
              </a:solidFill>
              <a:latin typeface="+mj-lt"/>
              <a:cs typeface="Andale Mono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for </a:t>
            </a:r>
            <a:r>
              <a:rPr lang="en-US" sz="1600" b="1" dirty="0" smtClean="0">
                <a:latin typeface="Andale Mono"/>
                <a:cs typeface="Andale Mono"/>
              </a:rPr>
              <a:t>j = 1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to </a:t>
            </a:r>
            <a:r>
              <a:rPr lang="en-US" sz="1600" b="1" dirty="0" err="1" smtClean="0">
                <a:latin typeface="Andale Mono"/>
                <a:cs typeface="Andale Mono"/>
              </a:rPr>
              <a:t>A.length</a:t>
            </a:r>
            <a:r>
              <a:rPr lang="en-US" sz="1600" b="1" dirty="0" smtClean="0">
                <a:latin typeface="Andale Mono"/>
                <a:cs typeface="Andale Mono"/>
              </a:rPr>
              <a:t> {				</a:t>
            </a:r>
            <a:r>
              <a:rPr lang="el-GR" sz="1600" b="1" dirty="0" smtClean="0">
                <a:latin typeface="Andale Mono"/>
                <a:cs typeface="Andale Mono"/>
              </a:rPr>
              <a:t>Θ(1)	Θ(Ν)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i="1" dirty="0" smtClean="0">
                <a:latin typeface="Andale Mono"/>
                <a:cs typeface="Andale Mono"/>
              </a:rPr>
              <a:t>//shift A[j] into the sorted A[0..j-1]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=j-1					</a:t>
            </a:r>
            <a:r>
              <a:rPr lang="el-GR" sz="1600" b="1" dirty="0" smtClean="0">
                <a:latin typeface="Andale Mono"/>
                <a:cs typeface="Andale Mono"/>
              </a:rPr>
              <a:t>	Θ(1)	Θ(Ν)</a:t>
            </a:r>
            <a:r>
              <a:rPr lang="en-US" sz="1600" b="1" dirty="0" smtClean="0">
                <a:latin typeface="Andale Mono"/>
                <a:cs typeface="Andale Mono"/>
              </a:rPr>
              <a:t>	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while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&gt;=0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and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]&gt;A[i+1] {		</a:t>
            </a:r>
            <a:r>
              <a:rPr lang="el-GR" sz="1600" b="1" dirty="0" smtClean="0">
                <a:latin typeface="Andale Mono"/>
                <a:cs typeface="Andale Mono"/>
              </a:rPr>
              <a:t>	Θ(1)</a:t>
            </a:r>
            <a:r>
              <a:rPr lang="el-GR" sz="1600" b="1" dirty="0">
                <a:latin typeface="Andale Mono"/>
                <a:cs typeface="Andale Mono"/>
              </a:rPr>
              <a:t>	Θ(Ν</a:t>
            </a:r>
            <a:r>
              <a:rPr lang="el-GR" sz="1600" b="1" dirty="0" smtClean="0">
                <a:latin typeface="Andale Mono"/>
                <a:cs typeface="Andale Mono"/>
              </a:rPr>
              <a:t>)xΘ</a:t>
            </a:r>
            <a:r>
              <a:rPr lang="el-GR" sz="1600" b="1" dirty="0">
                <a:latin typeface="Andale Mono"/>
                <a:cs typeface="Andale Mono"/>
              </a:rPr>
              <a:t>(Ν</a:t>
            </a:r>
            <a:r>
              <a:rPr lang="el-GR" sz="1600" b="1" dirty="0" smtClean="0">
                <a:latin typeface="Andale Mono"/>
                <a:cs typeface="Andale Mono"/>
              </a:rPr>
              <a:t>)</a:t>
            </a:r>
            <a:r>
              <a:rPr lang="en-US" sz="1400" b="1" dirty="0" smtClean="0">
                <a:latin typeface="Andale Mono"/>
                <a:cs typeface="Andale Mono"/>
              </a:rPr>
              <a:t>	</a:t>
            </a:r>
            <a:endParaRPr lang="en-US" sz="1400" b="1" baseline="-25000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swap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], A[i+1]				</a:t>
            </a:r>
            <a:r>
              <a:rPr lang="el-GR" sz="1600" b="1" dirty="0" smtClean="0">
                <a:latin typeface="Andale Mono"/>
                <a:cs typeface="Andale Mono"/>
              </a:rPr>
              <a:t>Θ(1)</a:t>
            </a:r>
            <a:r>
              <a:rPr lang="el-GR" sz="1600" b="1" dirty="0">
                <a:latin typeface="Andale Mono"/>
                <a:cs typeface="Andale Mono"/>
              </a:rPr>
              <a:t>	Θ(Ν</a:t>
            </a:r>
            <a:r>
              <a:rPr lang="el-GR" sz="1600" b="1" baseline="30000" dirty="0">
                <a:latin typeface="Andale Mono"/>
                <a:cs typeface="Andale Mono"/>
              </a:rPr>
              <a:t>2</a:t>
            </a:r>
            <a:r>
              <a:rPr lang="el-GR" sz="1600" b="1" dirty="0">
                <a:latin typeface="Andale Mono"/>
                <a:cs typeface="Andale Mono"/>
              </a:rPr>
              <a:t>)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=i-1						</a:t>
            </a:r>
            <a:r>
              <a:rPr lang="el-GR" sz="1600" b="1" dirty="0" smtClean="0">
                <a:latin typeface="Andale Mono"/>
                <a:cs typeface="Andale Mono"/>
              </a:rPr>
              <a:t>Θ(</a:t>
            </a:r>
            <a:r>
              <a:rPr lang="el-GR" sz="1600" b="1" dirty="0">
                <a:latin typeface="Andale Mono"/>
                <a:cs typeface="Andale Mono"/>
              </a:rPr>
              <a:t>1)	Θ(Ν</a:t>
            </a:r>
            <a:r>
              <a:rPr lang="el-GR" sz="1600" b="1" baseline="30000" dirty="0">
                <a:latin typeface="Andale Mono"/>
                <a:cs typeface="Andale Mono"/>
              </a:rPr>
              <a:t>2</a:t>
            </a:r>
            <a:r>
              <a:rPr lang="el-GR" sz="1600" b="1" dirty="0">
                <a:latin typeface="Andale Mono"/>
                <a:cs typeface="Andale Mono"/>
              </a:rPr>
              <a:t>)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}}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return</a:t>
            </a:r>
            <a:r>
              <a:rPr lang="en-US" sz="1600" b="1" dirty="0" smtClean="0">
                <a:latin typeface="Andale Mono"/>
                <a:cs typeface="Andale Mono"/>
              </a:rPr>
              <a:t> A						</a:t>
            </a:r>
            <a:r>
              <a:rPr lang="el-GR" sz="1600" b="1" dirty="0" smtClean="0">
                <a:latin typeface="Andale Mono"/>
                <a:cs typeface="Andale Mono"/>
              </a:rPr>
              <a:t>Θ(1)	Θ(1)</a:t>
            </a:r>
            <a:endParaRPr lang="en-US" sz="1600" b="1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385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InsertionSort</a:t>
            </a:r>
            <a:r>
              <a:rPr lang="en-US" dirty="0" smtClean="0"/>
              <a:t> – </a:t>
            </a:r>
            <a:r>
              <a:rPr lang="en-US" b="1" dirty="0" smtClean="0"/>
              <a:t>asymptotic worst-case analysis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1" y="1600200"/>
            <a:ext cx="9348645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Arial" pitchFamily="34" charset="0"/>
              <a:buNone/>
            </a:pPr>
            <a:r>
              <a:rPr lang="en-US" sz="1600" b="1" dirty="0" smtClean="0">
                <a:solidFill>
                  <a:srgbClr val="000090"/>
                </a:solidFill>
                <a:latin typeface="+mj-lt"/>
                <a:cs typeface="Andale Mono"/>
              </a:rPr>
              <a:t>						</a:t>
            </a:r>
            <a:r>
              <a:rPr lang="en-US" sz="1600" b="1" dirty="0">
                <a:solidFill>
                  <a:srgbClr val="000090"/>
                </a:solidFill>
                <a:latin typeface="+mj-lt"/>
                <a:cs typeface="Andale Mono"/>
              </a:rPr>
              <a:t>	</a:t>
            </a:r>
            <a:r>
              <a:rPr lang="en-US" sz="1600" b="1" dirty="0" smtClean="0">
                <a:solidFill>
                  <a:srgbClr val="000090"/>
                </a:solidFill>
                <a:latin typeface="+mj-lt"/>
                <a:cs typeface="Andale Mono"/>
              </a:rPr>
              <a:t>cost	No of times</a:t>
            </a:r>
            <a:endParaRPr lang="en-US" sz="1400" b="1" dirty="0" smtClean="0">
              <a:solidFill>
                <a:srgbClr val="000090"/>
              </a:solidFill>
              <a:latin typeface="+mj-lt"/>
              <a:cs typeface="Andale Mono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for </a:t>
            </a:r>
            <a:r>
              <a:rPr lang="en-US" sz="1600" b="1" dirty="0" smtClean="0">
                <a:latin typeface="Andale Mono"/>
                <a:cs typeface="Andale Mono"/>
              </a:rPr>
              <a:t>j = 1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to </a:t>
            </a:r>
            <a:r>
              <a:rPr lang="en-US" sz="1600" b="1" dirty="0" err="1" smtClean="0">
                <a:latin typeface="Andale Mono"/>
                <a:cs typeface="Andale Mono"/>
              </a:rPr>
              <a:t>A.length</a:t>
            </a:r>
            <a:r>
              <a:rPr lang="en-US" sz="1600" b="1" dirty="0" smtClean="0">
                <a:latin typeface="Andale Mono"/>
                <a:cs typeface="Andale Mono"/>
              </a:rPr>
              <a:t> {				</a:t>
            </a:r>
            <a:r>
              <a:rPr lang="el-GR" sz="1600" b="1" dirty="0" smtClean="0">
                <a:latin typeface="Andale Mono"/>
                <a:cs typeface="Andale Mono"/>
              </a:rPr>
              <a:t>Θ(1)	Θ(Ν)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i="1" dirty="0" smtClean="0">
                <a:latin typeface="Andale Mono"/>
                <a:cs typeface="Andale Mono"/>
              </a:rPr>
              <a:t>//shift A[j] into the sorted A[0..j-1]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=j-1					</a:t>
            </a:r>
            <a:r>
              <a:rPr lang="el-GR" sz="1600" b="1" dirty="0" smtClean="0">
                <a:latin typeface="Andale Mono"/>
                <a:cs typeface="Andale Mono"/>
              </a:rPr>
              <a:t>	Θ(1)	Θ(Ν)</a:t>
            </a:r>
            <a:r>
              <a:rPr lang="en-US" sz="1600" b="1" dirty="0" smtClean="0">
                <a:latin typeface="Andale Mono"/>
                <a:cs typeface="Andale Mono"/>
              </a:rPr>
              <a:t>	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while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&gt;=0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and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]&gt;A[i+1] {		</a:t>
            </a:r>
            <a:r>
              <a:rPr lang="el-GR" sz="1600" b="1" dirty="0" smtClean="0">
                <a:latin typeface="Andale Mono"/>
                <a:cs typeface="Andale Mono"/>
              </a:rPr>
              <a:t>	Θ(1)</a:t>
            </a:r>
            <a:r>
              <a:rPr lang="el-GR" sz="1600" b="1" dirty="0">
                <a:latin typeface="Andale Mono"/>
                <a:cs typeface="Andale Mono"/>
              </a:rPr>
              <a:t>	Θ(Ν</a:t>
            </a:r>
            <a:r>
              <a:rPr lang="el-GR" sz="1600" b="1" dirty="0" smtClean="0">
                <a:latin typeface="Andale Mono"/>
                <a:cs typeface="Andale Mono"/>
              </a:rPr>
              <a:t>)xΘ</a:t>
            </a:r>
            <a:r>
              <a:rPr lang="el-GR" sz="1600" b="1" dirty="0">
                <a:latin typeface="Andale Mono"/>
                <a:cs typeface="Andale Mono"/>
              </a:rPr>
              <a:t>(Ν</a:t>
            </a:r>
            <a:r>
              <a:rPr lang="el-GR" sz="1600" b="1" dirty="0" smtClean="0">
                <a:latin typeface="Andale Mono"/>
                <a:cs typeface="Andale Mono"/>
              </a:rPr>
              <a:t>)</a:t>
            </a:r>
            <a:r>
              <a:rPr lang="en-US" sz="1400" b="1" dirty="0" smtClean="0">
                <a:latin typeface="Andale Mono"/>
                <a:cs typeface="Andale Mono"/>
              </a:rPr>
              <a:t>	</a:t>
            </a:r>
            <a:endParaRPr lang="en-US" sz="1400" b="1" baseline="-25000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swap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], A[i+1]				</a:t>
            </a:r>
            <a:r>
              <a:rPr lang="el-GR" sz="1600" b="1" dirty="0" smtClean="0">
                <a:latin typeface="Andale Mono"/>
                <a:cs typeface="Andale Mono"/>
              </a:rPr>
              <a:t>Θ(1)</a:t>
            </a:r>
            <a:r>
              <a:rPr lang="el-GR" sz="1600" b="1" dirty="0">
                <a:latin typeface="Andale Mono"/>
                <a:cs typeface="Andale Mono"/>
              </a:rPr>
              <a:t>	Θ(Ν</a:t>
            </a:r>
            <a:r>
              <a:rPr lang="el-GR" sz="1600" b="1" baseline="30000" dirty="0">
                <a:latin typeface="Andale Mono"/>
                <a:cs typeface="Andale Mono"/>
              </a:rPr>
              <a:t>2</a:t>
            </a:r>
            <a:r>
              <a:rPr lang="el-GR" sz="1600" b="1" dirty="0">
                <a:latin typeface="Andale Mono"/>
                <a:cs typeface="Andale Mono"/>
              </a:rPr>
              <a:t>)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=i-1						</a:t>
            </a:r>
            <a:r>
              <a:rPr lang="el-GR" sz="1600" b="1" dirty="0" smtClean="0">
                <a:latin typeface="Andale Mono"/>
                <a:cs typeface="Andale Mono"/>
              </a:rPr>
              <a:t>Θ(</a:t>
            </a:r>
            <a:r>
              <a:rPr lang="el-GR" sz="1600" b="1" dirty="0">
                <a:latin typeface="Andale Mono"/>
                <a:cs typeface="Andale Mono"/>
              </a:rPr>
              <a:t>1)	Θ(Ν</a:t>
            </a:r>
            <a:r>
              <a:rPr lang="el-GR" sz="1600" b="1" baseline="30000" dirty="0">
                <a:latin typeface="Andale Mono"/>
                <a:cs typeface="Andale Mono"/>
              </a:rPr>
              <a:t>2</a:t>
            </a:r>
            <a:r>
              <a:rPr lang="el-GR" sz="1600" b="1" dirty="0">
                <a:latin typeface="Andale Mono"/>
                <a:cs typeface="Andale Mono"/>
              </a:rPr>
              <a:t>)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}}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return</a:t>
            </a:r>
            <a:r>
              <a:rPr lang="en-US" sz="1600" b="1" dirty="0" smtClean="0">
                <a:latin typeface="Andale Mono"/>
                <a:cs typeface="Andale Mono"/>
              </a:rPr>
              <a:t> A						</a:t>
            </a:r>
            <a:r>
              <a:rPr lang="el-GR" sz="1600" b="1" dirty="0" smtClean="0">
                <a:latin typeface="Andale Mono"/>
                <a:cs typeface="Andale Mono"/>
              </a:rPr>
              <a:t>Θ(1)	Θ(1)</a:t>
            </a:r>
            <a:endParaRPr lang="en-US" sz="1600" b="1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 smtClean="0">
              <a:solidFill>
                <a:srgbClr val="D2533C"/>
              </a:solidFill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D2533C"/>
                </a:solidFill>
                <a:cs typeface="Andale Mono"/>
              </a:rPr>
              <a:t>T(n)</a:t>
            </a:r>
            <a:r>
              <a:rPr lang="en-US" sz="1600" dirty="0" smtClean="0">
                <a:cs typeface="Andale Mono"/>
              </a:rPr>
              <a:t> =</a:t>
            </a:r>
            <a:r>
              <a:rPr lang="el-GR" sz="1600" dirty="0" smtClean="0">
                <a:cs typeface="Andale Mono"/>
              </a:rPr>
              <a:t> Θ(1) x Θ</a:t>
            </a:r>
            <a:r>
              <a:rPr lang="el-GR" sz="1600" dirty="0">
                <a:cs typeface="Andale Mono"/>
              </a:rPr>
              <a:t>(Ν) + Θ(1) </a:t>
            </a:r>
            <a:r>
              <a:rPr lang="el-GR" sz="1600" dirty="0" smtClean="0">
                <a:cs typeface="Andale Mono"/>
              </a:rPr>
              <a:t>x Θ(Ν) + Θ(1) x Θ(Ν</a:t>
            </a:r>
            <a:r>
              <a:rPr lang="el-GR" sz="1600" baseline="30000" dirty="0" smtClean="0">
                <a:cs typeface="Andale Mono"/>
              </a:rPr>
              <a:t>2</a:t>
            </a:r>
            <a:r>
              <a:rPr lang="el-GR" sz="1600" dirty="0" smtClean="0">
                <a:cs typeface="Andale Mono"/>
              </a:rPr>
              <a:t>) + </a:t>
            </a:r>
            <a:r>
              <a:rPr lang="el-GR" sz="1600" dirty="0">
                <a:cs typeface="Andale Mono"/>
              </a:rPr>
              <a:t>Θ(1) x Θ(Ν</a:t>
            </a:r>
            <a:r>
              <a:rPr lang="el-GR" sz="1600" baseline="30000" dirty="0">
                <a:cs typeface="Andale Mono"/>
              </a:rPr>
              <a:t>2</a:t>
            </a:r>
            <a:r>
              <a:rPr lang="el-GR" sz="1600" dirty="0">
                <a:cs typeface="Andale Mono"/>
              </a:rPr>
              <a:t>) </a:t>
            </a:r>
            <a:r>
              <a:rPr lang="el-GR" sz="1600" dirty="0" smtClean="0">
                <a:cs typeface="Andale Mono"/>
              </a:rPr>
              <a:t>+ Θ</a:t>
            </a:r>
            <a:r>
              <a:rPr lang="el-GR" sz="1600" dirty="0">
                <a:cs typeface="Andale Mono"/>
              </a:rPr>
              <a:t>(1) x Θ(Ν</a:t>
            </a:r>
            <a:r>
              <a:rPr lang="el-GR" sz="1600" baseline="30000" dirty="0">
                <a:cs typeface="Andale Mono"/>
              </a:rPr>
              <a:t>2</a:t>
            </a:r>
            <a:r>
              <a:rPr lang="el-GR" sz="1600" dirty="0">
                <a:cs typeface="Andale Mono"/>
              </a:rPr>
              <a:t>) </a:t>
            </a:r>
            <a:r>
              <a:rPr lang="el-GR" sz="1600" dirty="0" smtClean="0">
                <a:cs typeface="Andale Mono"/>
              </a:rPr>
              <a:t>+ Θ(1) </a:t>
            </a:r>
            <a:r>
              <a:rPr lang="el-GR" sz="1600" dirty="0">
                <a:cs typeface="Andale Mono"/>
              </a:rPr>
              <a:t>x Θ</a:t>
            </a:r>
            <a:r>
              <a:rPr lang="el-GR" sz="1600" dirty="0" smtClean="0">
                <a:cs typeface="Andale Mono"/>
              </a:rPr>
              <a:t>(1)</a:t>
            </a:r>
          </a:p>
          <a:p>
            <a:pPr marL="0" indent="0">
              <a:buNone/>
            </a:pPr>
            <a:r>
              <a:rPr lang="el-GR" sz="1600" dirty="0" smtClean="0">
                <a:cs typeface="Andale Mono"/>
              </a:rPr>
              <a:t>      </a:t>
            </a:r>
            <a:endParaRPr lang="en-US" sz="1600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en-US" sz="1600" dirty="0"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33529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InsertionSort</a:t>
            </a:r>
            <a:r>
              <a:rPr lang="en-US" dirty="0" smtClean="0"/>
              <a:t> – </a:t>
            </a:r>
            <a:r>
              <a:rPr lang="en-US" b="1" dirty="0" smtClean="0"/>
              <a:t>asymptotic worst-case analysis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1" y="1600200"/>
            <a:ext cx="9348645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Arial" pitchFamily="34" charset="0"/>
              <a:buNone/>
            </a:pPr>
            <a:r>
              <a:rPr lang="en-US" sz="1600" b="1" dirty="0" smtClean="0">
                <a:solidFill>
                  <a:srgbClr val="000090"/>
                </a:solidFill>
                <a:latin typeface="+mj-lt"/>
                <a:cs typeface="Andale Mono"/>
              </a:rPr>
              <a:t>						</a:t>
            </a:r>
            <a:r>
              <a:rPr lang="en-US" sz="1600" b="1" dirty="0">
                <a:solidFill>
                  <a:srgbClr val="000090"/>
                </a:solidFill>
                <a:latin typeface="+mj-lt"/>
                <a:cs typeface="Andale Mono"/>
              </a:rPr>
              <a:t>	</a:t>
            </a:r>
            <a:r>
              <a:rPr lang="en-US" sz="1600" b="1" dirty="0" smtClean="0">
                <a:solidFill>
                  <a:srgbClr val="000090"/>
                </a:solidFill>
                <a:latin typeface="+mj-lt"/>
                <a:cs typeface="Andale Mono"/>
              </a:rPr>
              <a:t>cost	No of times</a:t>
            </a:r>
            <a:endParaRPr lang="en-US" sz="1400" b="1" dirty="0" smtClean="0">
              <a:solidFill>
                <a:srgbClr val="000090"/>
              </a:solidFill>
              <a:latin typeface="+mj-lt"/>
              <a:cs typeface="Andale Mono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for </a:t>
            </a:r>
            <a:r>
              <a:rPr lang="en-US" sz="1600" b="1" dirty="0" smtClean="0">
                <a:latin typeface="Andale Mono"/>
                <a:cs typeface="Andale Mono"/>
              </a:rPr>
              <a:t>j = 1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to </a:t>
            </a:r>
            <a:r>
              <a:rPr lang="en-US" sz="1600" b="1" dirty="0" err="1" smtClean="0">
                <a:latin typeface="Andale Mono"/>
                <a:cs typeface="Andale Mono"/>
              </a:rPr>
              <a:t>A.length</a:t>
            </a:r>
            <a:r>
              <a:rPr lang="en-US" sz="1600" b="1" dirty="0" smtClean="0">
                <a:latin typeface="Andale Mono"/>
                <a:cs typeface="Andale Mono"/>
              </a:rPr>
              <a:t> {				</a:t>
            </a:r>
            <a:r>
              <a:rPr lang="el-GR" sz="1600" b="1" dirty="0" smtClean="0">
                <a:latin typeface="Andale Mono"/>
                <a:cs typeface="Andale Mono"/>
              </a:rPr>
              <a:t>Θ(1)	Θ(Ν)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i="1" dirty="0" smtClean="0">
                <a:latin typeface="Andale Mono"/>
                <a:cs typeface="Andale Mono"/>
              </a:rPr>
              <a:t>//shift A[j] into the sorted A[0..j-1]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=j-1					</a:t>
            </a:r>
            <a:r>
              <a:rPr lang="el-GR" sz="1600" b="1" dirty="0" smtClean="0">
                <a:latin typeface="Andale Mono"/>
                <a:cs typeface="Andale Mono"/>
              </a:rPr>
              <a:t>	Θ(1)	Θ(Ν)</a:t>
            </a:r>
            <a:r>
              <a:rPr lang="en-US" sz="1600" b="1" dirty="0" smtClean="0">
                <a:latin typeface="Andale Mono"/>
                <a:cs typeface="Andale Mono"/>
              </a:rPr>
              <a:t>	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while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&gt;=0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and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]&gt;A[i+1] {		</a:t>
            </a:r>
            <a:r>
              <a:rPr lang="el-GR" sz="1600" b="1" dirty="0" smtClean="0">
                <a:latin typeface="Andale Mono"/>
                <a:cs typeface="Andale Mono"/>
              </a:rPr>
              <a:t>	Θ(1)</a:t>
            </a:r>
            <a:r>
              <a:rPr lang="el-GR" sz="1600" b="1" dirty="0">
                <a:latin typeface="Andale Mono"/>
                <a:cs typeface="Andale Mono"/>
              </a:rPr>
              <a:t>	Θ(Ν</a:t>
            </a:r>
            <a:r>
              <a:rPr lang="el-GR" sz="1600" b="1" dirty="0" smtClean="0">
                <a:latin typeface="Andale Mono"/>
                <a:cs typeface="Andale Mono"/>
              </a:rPr>
              <a:t>)xΘ</a:t>
            </a:r>
            <a:r>
              <a:rPr lang="el-GR" sz="1600" b="1" dirty="0">
                <a:latin typeface="Andale Mono"/>
                <a:cs typeface="Andale Mono"/>
              </a:rPr>
              <a:t>(Ν</a:t>
            </a:r>
            <a:r>
              <a:rPr lang="el-GR" sz="1600" b="1" dirty="0" smtClean="0">
                <a:latin typeface="Andale Mono"/>
                <a:cs typeface="Andale Mono"/>
              </a:rPr>
              <a:t>)</a:t>
            </a:r>
            <a:r>
              <a:rPr lang="en-US" sz="1400" b="1" dirty="0" smtClean="0">
                <a:latin typeface="Andale Mono"/>
                <a:cs typeface="Andale Mono"/>
              </a:rPr>
              <a:t>	</a:t>
            </a:r>
            <a:endParaRPr lang="en-US" sz="1400" b="1" baseline="-25000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swap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], A[i+1]				</a:t>
            </a:r>
            <a:r>
              <a:rPr lang="el-GR" sz="1600" b="1" dirty="0" smtClean="0">
                <a:latin typeface="Andale Mono"/>
                <a:cs typeface="Andale Mono"/>
              </a:rPr>
              <a:t>Θ(1)</a:t>
            </a:r>
            <a:r>
              <a:rPr lang="el-GR" sz="1600" b="1" dirty="0">
                <a:latin typeface="Andale Mono"/>
                <a:cs typeface="Andale Mono"/>
              </a:rPr>
              <a:t>	Θ(Ν</a:t>
            </a:r>
            <a:r>
              <a:rPr lang="el-GR" sz="1600" b="1" baseline="30000" dirty="0">
                <a:latin typeface="Andale Mono"/>
                <a:cs typeface="Andale Mono"/>
              </a:rPr>
              <a:t>2</a:t>
            </a:r>
            <a:r>
              <a:rPr lang="el-GR" sz="1600" b="1" dirty="0">
                <a:latin typeface="Andale Mono"/>
                <a:cs typeface="Andale Mono"/>
              </a:rPr>
              <a:t>)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=i-1						</a:t>
            </a:r>
            <a:r>
              <a:rPr lang="el-GR" sz="1600" b="1" dirty="0" smtClean="0">
                <a:latin typeface="Andale Mono"/>
                <a:cs typeface="Andale Mono"/>
              </a:rPr>
              <a:t>Θ(</a:t>
            </a:r>
            <a:r>
              <a:rPr lang="el-GR" sz="1600" b="1" dirty="0">
                <a:latin typeface="Andale Mono"/>
                <a:cs typeface="Andale Mono"/>
              </a:rPr>
              <a:t>1)	Θ(Ν</a:t>
            </a:r>
            <a:r>
              <a:rPr lang="el-GR" sz="1600" b="1" baseline="30000" dirty="0">
                <a:latin typeface="Andale Mono"/>
                <a:cs typeface="Andale Mono"/>
              </a:rPr>
              <a:t>2</a:t>
            </a:r>
            <a:r>
              <a:rPr lang="el-GR" sz="1600" b="1" dirty="0">
                <a:latin typeface="Andale Mono"/>
                <a:cs typeface="Andale Mono"/>
              </a:rPr>
              <a:t>)</a:t>
            </a:r>
            <a:endParaRPr lang="en-US" sz="1600" b="1" dirty="0" smtClean="0"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}}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return</a:t>
            </a:r>
            <a:r>
              <a:rPr lang="en-US" sz="1600" b="1" dirty="0" smtClean="0">
                <a:latin typeface="Andale Mono"/>
                <a:cs typeface="Andale Mono"/>
              </a:rPr>
              <a:t> A						</a:t>
            </a:r>
            <a:r>
              <a:rPr lang="el-GR" sz="1600" b="1" dirty="0" smtClean="0">
                <a:latin typeface="Andale Mono"/>
                <a:cs typeface="Andale Mono"/>
              </a:rPr>
              <a:t>Θ(1)	Θ(1)</a:t>
            </a:r>
            <a:endParaRPr lang="en-US" sz="1600" b="1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 smtClean="0">
              <a:solidFill>
                <a:srgbClr val="D2533C"/>
              </a:solidFill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D2533C"/>
                </a:solidFill>
                <a:cs typeface="Andale Mono"/>
              </a:rPr>
              <a:t>T(n)</a:t>
            </a:r>
            <a:r>
              <a:rPr lang="en-US" sz="1600" dirty="0" smtClean="0">
                <a:cs typeface="Andale Mono"/>
              </a:rPr>
              <a:t> =</a:t>
            </a:r>
            <a:r>
              <a:rPr lang="el-GR" sz="1600" dirty="0" smtClean="0">
                <a:cs typeface="Andale Mono"/>
              </a:rPr>
              <a:t> Θ(1) x Θ</a:t>
            </a:r>
            <a:r>
              <a:rPr lang="el-GR" sz="1600" dirty="0">
                <a:cs typeface="Andale Mono"/>
              </a:rPr>
              <a:t>(Ν) + Θ(1) </a:t>
            </a:r>
            <a:r>
              <a:rPr lang="el-GR" sz="1600" dirty="0" smtClean="0">
                <a:cs typeface="Andale Mono"/>
              </a:rPr>
              <a:t>x Θ(Ν) + Θ(1) x Θ(Ν</a:t>
            </a:r>
            <a:r>
              <a:rPr lang="el-GR" sz="1600" baseline="30000" dirty="0" smtClean="0">
                <a:cs typeface="Andale Mono"/>
              </a:rPr>
              <a:t>2</a:t>
            </a:r>
            <a:r>
              <a:rPr lang="el-GR" sz="1600" dirty="0" smtClean="0">
                <a:cs typeface="Andale Mono"/>
              </a:rPr>
              <a:t>) + </a:t>
            </a:r>
            <a:r>
              <a:rPr lang="el-GR" sz="1600" dirty="0">
                <a:cs typeface="Andale Mono"/>
              </a:rPr>
              <a:t>Θ(1) x Θ(Ν</a:t>
            </a:r>
            <a:r>
              <a:rPr lang="el-GR" sz="1600" baseline="30000" dirty="0">
                <a:cs typeface="Andale Mono"/>
              </a:rPr>
              <a:t>2</a:t>
            </a:r>
            <a:r>
              <a:rPr lang="el-GR" sz="1600" dirty="0">
                <a:cs typeface="Andale Mono"/>
              </a:rPr>
              <a:t>) </a:t>
            </a:r>
            <a:r>
              <a:rPr lang="el-GR" sz="1600" dirty="0" smtClean="0">
                <a:cs typeface="Andale Mono"/>
              </a:rPr>
              <a:t>+ Θ</a:t>
            </a:r>
            <a:r>
              <a:rPr lang="el-GR" sz="1600" dirty="0">
                <a:cs typeface="Andale Mono"/>
              </a:rPr>
              <a:t>(1) x Θ(Ν</a:t>
            </a:r>
            <a:r>
              <a:rPr lang="el-GR" sz="1600" baseline="30000" dirty="0">
                <a:cs typeface="Andale Mono"/>
              </a:rPr>
              <a:t>2</a:t>
            </a:r>
            <a:r>
              <a:rPr lang="el-GR" sz="1600" dirty="0">
                <a:cs typeface="Andale Mono"/>
              </a:rPr>
              <a:t>) </a:t>
            </a:r>
            <a:r>
              <a:rPr lang="el-GR" sz="1600" dirty="0" smtClean="0">
                <a:cs typeface="Andale Mono"/>
              </a:rPr>
              <a:t>+ Θ(1) </a:t>
            </a:r>
            <a:r>
              <a:rPr lang="el-GR" sz="1600" dirty="0">
                <a:cs typeface="Andale Mono"/>
              </a:rPr>
              <a:t>x Θ</a:t>
            </a:r>
            <a:r>
              <a:rPr lang="el-GR" sz="1600" dirty="0" smtClean="0">
                <a:cs typeface="Andale Mono"/>
              </a:rPr>
              <a:t>(1)</a:t>
            </a:r>
          </a:p>
          <a:p>
            <a:pPr marL="0" indent="0">
              <a:buNone/>
            </a:pPr>
            <a:r>
              <a:rPr lang="el-GR" sz="1600" dirty="0" smtClean="0">
                <a:cs typeface="Andale Mono"/>
              </a:rPr>
              <a:t>        </a:t>
            </a:r>
            <a:r>
              <a:rPr lang="en-US" sz="1600" dirty="0" smtClean="0">
                <a:cs typeface="Andale Mono"/>
              </a:rPr>
              <a:t>=</a:t>
            </a:r>
            <a:r>
              <a:rPr lang="el-GR" sz="1600" dirty="0" smtClean="0">
                <a:cs typeface="Andale Mono"/>
              </a:rPr>
              <a:t>            </a:t>
            </a:r>
            <a:r>
              <a:rPr lang="el-GR" sz="1600" dirty="0">
                <a:cs typeface="Andale Mono"/>
              </a:rPr>
              <a:t>Θ(Ν) + </a:t>
            </a:r>
            <a:r>
              <a:rPr lang="el-GR" sz="1600" dirty="0" smtClean="0">
                <a:cs typeface="Andale Mono"/>
              </a:rPr>
              <a:t>           Θ</a:t>
            </a:r>
            <a:r>
              <a:rPr lang="el-GR" sz="1600" dirty="0">
                <a:cs typeface="Andale Mono"/>
              </a:rPr>
              <a:t>(Ν) + </a:t>
            </a:r>
            <a:r>
              <a:rPr lang="el-GR" sz="1600" dirty="0" smtClean="0">
                <a:cs typeface="Andale Mono"/>
              </a:rPr>
              <a:t>           Θ</a:t>
            </a:r>
            <a:r>
              <a:rPr lang="el-GR" sz="1600" dirty="0">
                <a:cs typeface="Andale Mono"/>
              </a:rPr>
              <a:t>(Ν</a:t>
            </a:r>
            <a:r>
              <a:rPr lang="el-GR" sz="1600" baseline="30000" dirty="0">
                <a:cs typeface="Andale Mono"/>
              </a:rPr>
              <a:t>2</a:t>
            </a:r>
            <a:r>
              <a:rPr lang="el-GR" sz="1600" dirty="0">
                <a:cs typeface="Andale Mono"/>
              </a:rPr>
              <a:t>) + </a:t>
            </a:r>
            <a:r>
              <a:rPr lang="el-GR" sz="1600" dirty="0" smtClean="0">
                <a:cs typeface="Andale Mono"/>
              </a:rPr>
              <a:t>           Θ</a:t>
            </a:r>
            <a:r>
              <a:rPr lang="el-GR" sz="1600" dirty="0">
                <a:cs typeface="Andale Mono"/>
              </a:rPr>
              <a:t>(Ν</a:t>
            </a:r>
            <a:r>
              <a:rPr lang="el-GR" sz="1600" baseline="30000" dirty="0">
                <a:cs typeface="Andale Mono"/>
              </a:rPr>
              <a:t>2</a:t>
            </a:r>
            <a:r>
              <a:rPr lang="el-GR" sz="1600" dirty="0">
                <a:cs typeface="Andale Mono"/>
              </a:rPr>
              <a:t>) </a:t>
            </a:r>
            <a:r>
              <a:rPr lang="el-GR" sz="1600" dirty="0" smtClean="0">
                <a:cs typeface="Andale Mono"/>
              </a:rPr>
              <a:t>+            </a:t>
            </a:r>
            <a:r>
              <a:rPr lang="el-GR" sz="1600" dirty="0">
                <a:cs typeface="Andale Mono"/>
              </a:rPr>
              <a:t>Θ(Ν</a:t>
            </a:r>
            <a:r>
              <a:rPr lang="el-GR" sz="1600" baseline="30000" dirty="0">
                <a:cs typeface="Andale Mono"/>
              </a:rPr>
              <a:t>2</a:t>
            </a:r>
            <a:r>
              <a:rPr lang="el-GR" sz="1600" dirty="0">
                <a:cs typeface="Andale Mono"/>
              </a:rPr>
              <a:t>) + </a:t>
            </a:r>
            <a:r>
              <a:rPr lang="el-GR" sz="1600" dirty="0" smtClean="0">
                <a:cs typeface="Andale Mono"/>
              </a:rPr>
              <a:t>           Θ</a:t>
            </a:r>
            <a:r>
              <a:rPr lang="el-GR" sz="1600" dirty="0">
                <a:cs typeface="Andale Mono"/>
              </a:rPr>
              <a:t>(1</a:t>
            </a:r>
            <a:r>
              <a:rPr lang="el-GR" sz="1600" dirty="0" smtClean="0"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l-GR" sz="1600" dirty="0">
                <a:solidFill>
                  <a:srgbClr val="D2533C"/>
                </a:solidFill>
                <a:cs typeface="Andale Mono"/>
              </a:rPr>
              <a:t> </a:t>
            </a:r>
            <a:r>
              <a:rPr lang="el-GR" sz="1600" dirty="0" smtClean="0">
                <a:solidFill>
                  <a:srgbClr val="D2533C"/>
                </a:solidFill>
                <a:cs typeface="Andale Mono"/>
              </a:rPr>
              <a:t>       = Θ</a:t>
            </a:r>
            <a:r>
              <a:rPr lang="el-GR" sz="1600" dirty="0">
                <a:solidFill>
                  <a:srgbClr val="D2533C"/>
                </a:solidFill>
                <a:cs typeface="Andale Mono"/>
              </a:rPr>
              <a:t>(Ν</a:t>
            </a:r>
            <a:r>
              <a:rPr lang="el-GR" sz="1600" baseline="30000" dirty="0">
                <a:solidFill>
                  <a:srgbClr val="D2533C"/>
                </a:solidFill>
                <a:cs typeface="Andale Mono"/>
              </a:rPr>
              <a:t>2</a:t>
            </a:r>
            <a:r>
              <a:rPr lang="el-GR" sz="1600" dirty="0">
                <a:solidFill>
                  <a:srgbClr val="D2533C"/>
                </a:solidFill>
                <a:cs typeface="Andale Mono"/>
              </a:rPr>
              <a:t>)</a:t>
            </a:r>
          </a:p>
          <a:p>
            <a:pPr marL="0" indent="0">
              <a:buNone/>
            </a:pPr>
            <a:endParaRPr lang="en-US" sz="1600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en-US" sz="1600" dirty="0"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54590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1176" y="532528"/>
            <a:ext cx="8739458" cy="5944472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How fast is </a:t>
            </a:r>
            <a:r>
              <a:rPr lang="en-US" dirty="0" smtClean="0">
                <a:solidFill>
                  <a:srgbClr val="D2533C"/>
                </a:solidFill>
                <a:cs typeface="Andale Mono"/>
              </a:rPr>
              <a:t>T(n) = (3/2)n</a:t>
            </a:r>
            <a:r>
              <a:rPr lang="en-US" baseline="30000" dirty="0" smtClean="0">
                <a:solidFill>
                  <a:srgbClr val="D2533C"/>
                </a:solidFill>
                <a:cs typeface="Andale Mono"/>
              </a:rPr>
              <a:t>2</a:t>
            </a:r>
            <a:r>
              <a:rPr lang="en-US" dirty="0" smtClean="0">
                <a:solidFill>
                  <a:srgbClr val="D2533C"/>
                </a:solidFill>
                <a:cs typeface="Andale Mono"/>
              </a:rPr>
              <a:t> + (3/2)n - 1 </a:t>
            </a:r>
            <a:r>
              <a:rPr lang="en-US" dirty="0" smtClean="0"/>
              <a:t>?</a:t>
            </a:r>
          </a:p>
          <a:p>
            <a:pPr marL="0" indent="0" algn="ctr">
              <a:buNone/>
            </a:pPr>
            <a:r>
              <a:rPr lang="en-US" b="1" dirty="0" smtClean="0"/>
              <a:t>Fast computer vs. Slow computer</a:t>
            </a:r>
          </a:p>
        </p:txBody>
      </p:sp>
      <p:pic>
        <p:nvPicPr>
          <p:cNvPr id="7" name="Picture 6" descr="Screen Shot 2014-01-17 at 01.41.4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5000"/>
            <a:ext cx="9144000" cy="54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6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example: </a:t>
            </a:r>
            <a:r>
              <a:rPr lang="en-US" dirty="0" err="1" smtClean="0"/>
              <a:t>BinarySeach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Specification:</a:t>
            </a:r>
          </a:p>
          <a:p>
            <a:r>
              <a:rPr lang="en-US" b="1" dirty="0" smtClean="0"/>
              <a:t>Input:</a:t>
            </a:r>
            <a:r>
              <a:rPr lang="en-US" dirty="0" smtClean="0"/>
              <a:t> array</a:t>
            </a:r>
            <a:r>
              <a:rPr lang="en-US" dirty="0" smtClean="0">
                <a:latin typeface="Andale Mono"/>
                <a:cs typeface="Andale Mono"/>
              </a:rPr>
              <a:t> a[0..n-1]</a:t>
            </a:r>
            <a:r>
              <a:rPr lang="en-US" dirty="0" smtClean="0"/>
              <a:t>,  integer </a:t>
            </a:r>
            <a:r>
              <a:rPr lang="en-US" dirty="0" smtClean="0">
                <a:latin typeface="Andale Mono"/>
                <a:cs typeface="Andale Mono"/>
              </a:rPr>
              <a:t>key</a:t>
            </a:r>
          </a:p>
          <a:p>
            <a:r>
              <a:rPr lang="en-US" b="1" dirty="0" smtClean="0"/>
              <a:t>Input property:</a:t>
            </a:r>
            <a:r>
              <a:rPr lang="en-US" dirty="0" smtClean="0"/>
              <a:t> </a:t>
            </a:r>
            <a:r>
              <a:rPr lang="en-US" dirty="0" smtClean="0">
                <a:latin typeface="Andale Mono"/>
                <a:cs typeface="Andale Mono"/>
              </a:rPr>
              <a:t>a</a:t>
            </a:r>
            <a:r>
              <a:rPr lang="en-US" dirty="0" smtClean="0"/>
              <a:t> is sorted</a:t>
            </a:r>
          </a:p>
          <a:p>
            <a:r>
              <a:rPr lang="en-US" b="1" dirty="0" smtClean="0"/>
              <a:t>Output:</a:t>
            </a:r>
            <a:r>
              <a:rPr lang="en-US" dirty="0" smtClean="0"/>
              <a:t> integer </a:t>
            </a:r>
            <a:r>
              <a:rPr lang="en-US" dirty="0" err="1" smtClean="0">
                <a:latin typeface="Andale Mono"/>
                <a:cs typeface="Andale Mono"/>
              </a:rPr>
              <a:t>pos</a:t>
            </a:r>
            <a:endParaRPr lang="en-US" dirty="0" smtClean="0">
              <a:latin typeface="Andale Mono"/>
              <a:cs typeface="Andale Mono"/>
            </a:endParaRPr>
          </a:p>
          <a:p>
            <a:r>
              <a:rPr lang="en-US" b="1" dirty="0" smtClean="0"/>
              <a:t>Output property:</a:t>
            </a:r>
            <a:r>
              <a:rPr lang="en-US" dirty="0" smtClean="0"/>
              <a:t> if  </a:t>
            </a:r>
            <a:r>
              <a:rPr lang="en-US" dirty="0" smtClean="0">
                <a:latin typeface="Andale Mono"/>
                <a:cs typeface="Andale Mono"/>
              </a:rPr>
              <a:t>key==a[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</a:t>
            </a:r>
            <a:r>
              <a:rPr lang="en-US" dirty="0" smtClean="0"/>
              <a:t>   then   </a:t>
            </a:r>
            <a:r>
              <a:rPr lang="en-US" dirty="0" err="1" smtClean="0">
                <a:latin typeface="Andale Mono"/>
                <a:cs typeface="Andale Mono"/>
              </a:rPr>
              <a:t>pos</a:t>
            </a:r>
            <a:r>
              <a:rPr lang="en-US" dirty="0" smtClean="0">
                <a:latin typeface="Andale Mono"/>
                <a:cs typeface="Andale Mono"/>
              </a:rPr>
              <a:t>==I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2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BinarySearch</a:t>
            </a:r>
            <a:r>
              <a:rPr lang="en-US" dirty="0" smtClean="0"/>
              <a:t> – </a:t>
            </a:r>
            <a:r>
              <a:rPr lang="en-US" b="1" dirty="0" smtClean="0"/>
              <a:t>worst case</a:t>
            </a:r>
            <a:r>
              <a:rPr lang="en-US" dirty="0" smtClean="0"/>
              <a:t> asymptotic running time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1600200"/>
            <a:ext cx="91440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Arial"/>
                <a:cs typeface="Arial"/>
              </a:rPr>
              <a:t>							C</a:t>
            </a:r>
            <a:r>
              <a:rPr lang="en-US" sz="1600" b="1" dirty="0" smtClean="0">
                <a:solidFill>
                  <a:srgbClr val="0000FF"/>
                </a:solidFill>
                <a:cs typeface="Arial"/>
              </a:rPr>
              <a:t>ost </a:t>
            </a:r>
            <a:r>
              <a:rPr lang="en-US" sz="1600" b="1" dirty="0">
                <a:solidFill>
                  <a:srgbClr val="0000FF"/>
                </a:solidFill>
                <a:cs typeface="Arial"/>
              </a:rPr>
              <a:t>	No of times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292934"/>
                </a:solidFill>
                <a:latin typeface="Andale Mono"/>
                <a:cs typeface="Andale Mono"/>
              </a:rPr>
              <a:t>lo </a:t>
            </a:r>
            <a:r>
              <a:rPr lang="en-US" sz="1600" b="1" dirty="0">
                <a:solidFill>
                  <a:srgbClr val="292934"/>
                </a:solidFill>
                <a:latin typeface="Andale Mono"/>
                <a:cs typeface="Andale Mono"/>
              </a:rPr>
              <a:t>= </a:t>
            </a:r>
            <a:r>
              <a:rPr lang="en-US" sz="1600" b="1" dirty="0" smtClean="0">
                <a:solidFill>
                  <a:srgbClr val="292934"/>
                </a:solidFill>
                <a:latin typeface="Andale Mono"/>
                <a:cs typeface="Andale Mono"/>
              </a:rPr>
              <a:t>0, </a:t>
            </a:r>
            <a:r>
              <a:rPr lang="en-US" sz="1600" b="1" dirty="0">
                <a:solidFill>
                  <a:srgbClr val="292934"/>
                </a:solidFill>
                <a:latin typeface="Andale Mono"/>
                <a:cs typeface="Andale Mono"/>
              </a:rPr>
              <a:t>hi = </a:t>
            </a:r>
            <a:r>
              <a:rPr lang="en-US" sz="1600" b="1" dirty="0" smtClean="0">
                <a:solidFill>
                  <a:srgbClr val="292934"/>
                </a:solidFill>
                <a:latin typeface="Andale Mono"/>
                <a:cs typeface="Andale Mono"/>
              </a:rPr>
              <a:t>a.length-1				</a:t>
            </a:r>
            <a:endParaRPr lang="en-US" sz="1600" b="1" dirty="0">
              <a:solidFill>
                <a:srgbClr val="292934"/>
              </a:solidFill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FF"/>
                </a:solidFill>
                <a:latin typeface="Andale Mono"/>
                <a:cs typeface="Andale Mono"/>
              </a:rPr>
              <a:t>while</a:t>
            </a:r>
            <a:r>
              <a:rPr lang="en-US" sz="1600" b="1" dirty="0" smtClean="0">
                <a:solidFill>
                  <a:srgbClr val="292934"/>
                </a:solidFill>
                <a:latin typeface="Andale Mono"/>
                <a:cs typeface="Andale Mono"/>
              </a:rPr>
              <a:t> </a:t>
            </a:r>
            <a:r>
              <a:rPr lang="en-US" sz="1600" b="1" dirty="0">
                <a:solidFill>
                  <a:srgbClr val="292934"/>
                </a:solidFill>
                <a:latin typeface="Andale Mono"/>
                <a:cs typeface="Andale Mono"/>
              </a:rPr>
              <a:t>(lo &lt;= hi</a:t>
            </a:r>
            <a:r>
              <a:rPr lang="en-US" sz="1600" b="1" dirty="0" smtClean="0">
                <a:solidFill>
                  <a:srgbClr val="292934"/>
                </a:solidFill>
                <a:latin typeface="Andale Mono"/>
                <a:cs typeface="Andale Mono"/>
              </a:rPr>
              <a:t>) {				</a:t>
            </a:r>
            <a:endParaRPr lang="en-US" sz="1600" b="1" dirty="0">
              <a:solidFill>
                <a:srgbClr val="292934"/>
              </a:solidFill>
              <a:latin typeface="Andale Mono"/>
              <a:cs typeface="Andale Mono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FF"/>
                </a:solidFill>
                <a:latin typeface="Andale Mono"/>
                <a:cs typeface="Andale Mono"/>
              </a:rPr>
              <a:t>  </a:t>
            </a:r>
            <a:r>
              <a:rPr lang="en-US" sz="1600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600" b="1" dirty="0">
                <a:solidFill>
                  <a:srgbClr val="292934"/>
                </a:solidFill>
                <a:latin typeface="Andale Mono"/>
                <a:cs typeface="Andale Mono"/>
              </a:rPr>
              <a:t>mid = lo + (hi - lo) / </a:t>
            </a:r>
            <a:r>
              <a:rPr lang="en-US" sz="1600" b="1" dirty="0" smtClean="0">
                <a:solidFill>
                  <a:srgbClr val="292934"/>
                </a:solidFill>
                <a:latin typeface="Andale Mono"/>
                <a:cs typeface="Andale Mono"/>
              </a:rPr>
              <a:t>2</a:t>
            </a:r>
            <a:endParaRPr lang="en-US" sz="1600" b="1" dirty="0">
              <a:solidFill>
                <a:srgbClr val="292934"/>
              </a:solidFill>
              <a:latin typeface="Andale Mono"/>
              <a:cs typeface="Andale Mono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>
                <a:solidFill>
                  <a:srgbClr val="292934"/>
                </a:solidFill>
                <a:latin typeface="Andale Mono"/>
                <a:cs typeface="Andale Mono"/>
              </a:rPr>
              <a:t> </a:t>
            </a:r>
            <a:r>
              <a:rPr lang="en-US" sz="1600" b="1" dirty="0" smtClean="0">
                <a:solidFill>
                  <a:srgbClr val="292934"/>
                </a:solidFill>
                <a:latin typeface="Andale Mono"/>
                <a:cs typeface="Andale Mono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Andale Mono"/>
                <a:cs typeface="Andale Mono"/>
              </a:rPr>
              <a:t>if</a:t>
            </a:r>
            <a:r>
              <a:rPr lang="en-US" sz="1600" b="1" dirty="0" smtClean="0">
                <a:solidFill>
                  <a:srgbClr val="292934"/>
                </a:solidFill>
                <a:latin typeface="Andale Mono"/>
                <a:cs typeface="Andale Mono"/>
              </a:rPr>
              <a:t>      </a:t>
            </a:r>
            <a:r>
              <a:rPr lang="en-US" sz="1600" b="1" dirty="0">
                <a:solidFill>
                  <a:srgbClr val="292934"/>
                </a:solidFill>
                <a:latin typeface="Andale Mono"/>
                <a:cs typeface="Andale Mono"/>
              </a:rPr>
              <a:t>(key &lt; a[mid]) </a:t>
            </a:r>
            <a:r>
              <a:rPr lang="en-US" sz="1600" b="1" dirty="0" smtClean="0">
                <a:solidFill>
                  <a:srgbClr val="0000FF"/>
                </a:solidFill>
                <a:latin typeface="Andale Mono"/>
                <a:cs typeface="Andale Mono"/>
              </a:rPr>
              <a:t>then </a:t>
            </a:r>
            <a:r>
              <a:rPr lang="en-US" sz="1600" b="1" dirty="0" smtClean="0">
                <a:solidFill>
                  <a:srgbClr val="292934"/>
                </a:solidFill>
                <a:latin typeface="Andale Mono"/>
                <a:cs typeface="Andale Mono"/>
              </a:rPr>
              <a:t>hi </a:t>
            </a:r>
            <a:r>
              <a:rPr lang="en-US" sz="1600" b="1" dirty="0">
                <a:solidFill>
                  <a:srgbClr val="292934"/>
                </a:solidFill>
                <a:latin typeface="Andale Mono"/>
                <a:cs typeface="Andale Mono"/>
              </a:rPr>
              <a:t>= mid - </a:t>
            </a:r>
            <a:r>
              <a:rPr lang="en-US" sz="1600" b="1" dirty="0" smtClean="0">
                <a:solidFill>
                  <a:srgbClr val="292934"/>
                </a:solidFill>
                <a:latin typeface="Andale Mono"/>
                <a:cs typeface="Andale Mono"/>
              </a:rPr>
              <a:t>1</a:t>
            </a:r>
            <a:endParaRPr lang="en-US" sz="1600" b="1" dirty="0">
              <a:solidFill>
                <a:srgbClr val="292934"/>
              </a:solidFill>
              <a:latin typeface="Andale Mono"/>
              <a:cs typeface="Andale Mono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292934"/>
                </a:solidFill>
                <a:latin typeface="Andale Mono"/>
                <a:cs typeface="Andale Mono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Andale Mono"/>
                <a:cs typeface="Andale Mono"/>
              </a:rPr>
              <a:t>else if</a:t>
            </a:r>
            <a:r>
              <a:rPr lang="en-US" sz="1600" b="1" dirty="0">
                <a:solidFill>
                  <a:srgbClr val="292934"/>
                </a:solidFill>
                <a:latin typeface="Andale Mono"/>
                <a:cs typeface="Andale Mono"/>
              </a:rPr>
              <a:t> (key &gt; a[mid]) </a:t>
            </a:r>
            <a:r>
              <a:rPr lang="en-US" sz="1600" b="1" dirty="0">
                <a:solidFill>
                  <a:srgbClr val="0000FF"/>
                </a:solidFill>
                <a:latin typeface="Andale Mono"/>
                <a:cs typeface="Andale Mono"/>
              </a:rPr>
              <a:t>then</a:t>
            </a:r>
            <a:r>
              <a:rPr lang="en-US" sz="1600" b="1" dirty="0" smtClean="0">
                <a:solidFill>
                  <a:srgbClr val="292934"/>
                </a:solidFill>
                <a:latin typeface="Andale Mono"/>
                <a:cs typeface="Andale Mono"/>
              </a:rPr>
              <a:t> lo </a:t>
            </a:r>
            <a:r>
              <a:rPr lang="en-US" sz="1600" b="1" dirty="0">
                <a:solidFill>
                  <a:srgbClr val="292934"/>
                </a:solidFill>
                <a:latin typeface="Andale Mono"/>
                <a:cs typeface="Andale Mono"/>
              </a:rPr>
              <a:t>= mid + </a:t>
            </a:r>
            <a:r>
              <a:rPr lang="en-US" sz="1600" b="1" dirty="0" smtClean="0">
                <a:solidFill>
                  <a:srgbClr val="292934"/>
                </a:solidFill>
                <a:latin typeface="Andale Mono"/>
                <a:cs typeface="Andale Mono"/>
              </a:rPr>
              <a:t>1</a:t>
            </a:r>
            <a:endParaRPr lang="en-US" sz="1600" b="1" dirty="0">
              <a:solidFill>
                <a:srgbClr val="292934"/>
              </a:solidFill>
              <a:latin typeface="Andale Mono"/>
              <a:cs typeface="Andale Mono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292934"/>
                </a:solidFill>
                <a:latin typeface="Andale Mono"/>
                <a:cs typeface="Andale Mono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Andale Mono"/>
                <a:cs typeface="Andale Mono"/>
              </a:rPr>
              <a:t>else return</a:t>
            </a:r>
            <a:r>
              <a:rPr lang="en-US" sz="1600" b="1" dirty="0">
                <a:solidFill>
                  <a:srgbClr val="292934"/>
                </a:solidFill>
                <a:latin typeface="Andale Mono"/>
                <a:cs typeface="Andale Mono"/>
              </a:rPr>
              <a:t> </a:t>
            </a:r>
            <a:r>
              <a:rPr lang="en-US" sz="1600" b="1" dirty="0" smtClean="0">
                <a:solidFill>
                  <a:srgbClr val="292934"/>
                </a:solidFill>
                <a:latin typeface="Andale Mono"/>
                <a:cs typeface="Andale Mono"/>
              </a:rPr>
              <a:t>mid</a:t>
            </a:r>
            <a:endParaRPr lang="en-US" sz="1600" b="1" dirty="0">
              <a:solidFill>
                <a:srgbClr val="292934"/>
              </a:solidFill>
              <a:latin typeface="Andale Mono"/>
              <a:cs typeface="Andale Mono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292934"/>
                </a:solidFill>
                <a:latin typeface="Andale Mono"/>
                <a:cs typeface="Andale Mono"/>
              </a:rPr>
              <a:t>}</a:t>
            </a:r>
            <a:endParaRPr lang="en-US" sz="1600" b="1" dirty="0">
              <a:solidFill>
                <a:srgbClr val="292934"/>
              </a:solidFill>
              <a:latin typeface="Andale Mono"/>
              <a:cs typeface="Andale Mono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>
                <a:solidFill>
                  <a:srgbClr val="0000FF"/>
                </a:solidFill>
                <a:latin typeface="Andale Mono"/>
                <a:cs typeface="Andale Mono"/>
              </a:rPr>
              <a:t>return</a:t>
            </a:r>
            <a:r>
              <a:rPr lang="en-US" sz="1600" b="1" dirty="0">
                <a:solidFill>
                  <a:srgbClr val="292934"/>
                </a:solidFill>
                <a:latin typeface="Andale Mono"/>
                <a:cs typeface="Andale Mono"/>
              </a:rPr>
              <a:t> -</a:t>
            </a:r>
            <a:r>
              <a:rPr lang="en-US" sz="1600" b="1" dirty="0" smtClean="0">
                <a:solidFill>
                  <a:srgbClr val="292934"/>
                </a:solidFill>
                <a:latin typeface="Andale Mono"/>
                <a:cs typeface="Andale Mono"/>
              </a:rPr>
              <a:t>1				</a:t>
            </a:r>
            <a:endParaRPr lang="en-US" sz="1600" b="1" dirty="0" smtClean="0">
              <a:solidFill>
                <a:srgbClr val="292934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cs typeface="Andale Mono"/>
            </a:endParaRPr>
          </a:p>
        </p:txBody>
      </p:sp>
      <p:pic>
        <p:nvPicPr>
          <p:cNvPr id="10" name="binary-search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3208" t="22786" r="2622" b="12706"/>
          <a:stretch/>
        </p:blipFill>
        <p:spPr>
          <a:xfrm>
            <a:off x="4705993" y="5092716"/>
            <a:ext cx="4438007" cy="176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5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BinarySearch</a:t>
            </a:r>
            <a:r>
              <a:rPr lang="en-US" dirty="0"/>
              <a:t> – </a:t>
            </a:r>
            <a:r>
              <a:rPr lang="en-US" b="1" dirty="0"/>
              <a:t>worst case</a:t>
            </a:r>
            <a:r>
              <a:rPr lang="en-US" dirty="0"/>
              <a:t> asymptotic running time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1600200"/>
            <a:ext cx="91440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Arial"/>
                <a:cs typeface="Arial"/>
              </a:rPr>
              <a:t>							Cost 	No of times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292934"/>
                </a:solidFill>
                <a:latin typeface="Andale Mono"/>
                <a:cs typeface="Andale Mono"/>
              </a:rPr>
              <a:t>lo = 0, hi = a.length-1				</a:t>
            </a:r>
            <a:r>
              <a:rPr lang="el-GR" sz="1600" b="1" dirty="0" smtClean="0">
                <a:solidFill>
                  <a:srgbClr val="292934"/>
                </a:solidFill>
                <a:latin typeface="Arial"/>
                <a:cs typeface="Arial"/>
              </a:rPr>
              <a:t>Θ(</a:t>
            </a:r>
            <a:r>
              <a:rPr lang="el-GR" sz="1600" b="1" dirty="0">
                <a:solidFill>
                  <a:srgbClr val="292934"/>
                </a:solidFill>
                <a:cs typeface="Arial"/>
              </a:rPr>
              <a:t>1)	Θ(1)</a:t>
            </a:r>
            <a:endParaRPr lang="en-US" sz="1600" b="1" dirty="0" smtClean="0">
              <a:solidFill>
                <a:srgbClr val="292934"/>
              </a:solidFill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FF"/>
                </a:solidFill>
                <a:latin typeface="Andale Mono"/>
                <a:cs typeface="Andale Mono"/>
              </a:rPr>
              <a:t>while</a:t>
            </a:r>
            <a:r>
              <a:rPr lang="en-US" sz="1600" b="1" dirty="0" smtClean="0">
                <a:solidFill>
                  <a:srgbClr val="292934"/>
                </a:solidFill>
                <a:latin typeface="Andale Mono"/>
                <a:cs typeface="Andale Mono"/>
              </a:rPr>
              <a:t> </a:t>
            </a:r>
            <a:r>
              <a:rPr lang="en-US" sz="1600" b="1" dirty="0">
                <a:solidFill>
                  <a:srgbClr val="292934"/>
                </a:solidFill>
                <a:latin typeface="Andale Mono"/>
                <a:cs typeface="Andale Mono"/>
              </a:rPr>
              <a:t>(lo &lt;= hi</a:t>
            </a:r>
            <a:r>
              <a:rPr lang="en-US" sz="1600" b="1" dirty="0" smtClean="0">
                <a:solidFill>
                  <a:srgbClr val="292934"/>
                </a:solidFill>
                <a:latin typeface="Andale Mono"/>
                <a:cs typeface="Andale Mono"/>
              </a:rPr>
              <a:t>) {				</a:t>
            </a:r>
            <a:r>
              <a:rPr lang="el-GR" sz="1600" b="1" dirty="0">
                <a:solidFill>
                  <a:srgbClr val="292934"/>
                </a:solidFill>
                <a:cs typeface="Arial"/>
              </a:rPr>
              <a:t>Θ(1</a:t>
            </a:r>
            <a:r>
              <a:rPr lang="el-GR" sz="1600" b="1" dirty="0" smtClean="0">
                <a:solidFill>
                  <a:srgbClr val="292934"/>
                </a:solidFill>
                <a:cs typeface="Arial"/>
              </a:rPr>
              <a:t>)	Θ(</a:t>
            </a:r>
            <a:r>
              <a:rPr lang="en-US" sz="1600" b="1" dirty="0" smtClean="0">
                <a:solidFill>
                  <a:srgbClr val="292934"/>
                </a:solidFill>
                <a:cs typeface="Arial"/>
              </a:rPr>
              <a:t>log n</a:t>
            </a:r>
            <a:r>
              <a:rPr lang="el-GR" sz="1600" b="1" dirty="0" smtClean="0">
                <a:solidFill>
                  <a:srgbClr val="292934"/>
                </a:solidFill>
                <a:cs typeface="Arial"/>
              </a:rPr>
              <a:t>)</a:t>
            </a:r>
            <a:endParaRPr lang="en-US" sz="1600" b="1" dirty="0">
              <a:solidFill>
                <a:srgbClr val="292934"/>
              </a:solidFill>
              <a:latin typeface="Andale Mono"/>
              <a:cs typeface="Andale Mono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FF"/>
                </a:solidFill>
                <a:latin typeface="Andale Mono"/>
                <a:cs typeface="Andale Mono"/>
              </a:rPr>
              <a:t>  </a:t>
            </a:r>
            <a:r>
              <a:rPr lang="en-US" sz="1600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600" b="1" dirty="0">
                <a:solidFill>
                  <a:srgbClr val="292934"/>
                </a:solidFill>
                <a:latin typeface="Andale Mono"/>
                <a:cs typeface="Andale Mono"/>
              </a:rPr>
              <a:t>mid = lo + (hi - lo) / </a:t>
            </a:r>
            <a:r>
              <a:rPr lang="en-US" sz="1600" b="1" dirty="0" smtClean="0">
                <a:solidFill>
                  <a:srgbClr val="292934"/>
                </a:solidFill>
                <a:latin typeface="Andale Mono"/>
                <a:cs typeface="Andale Mono"/>
              </a:rPr>
              <a:t>2			</a:t>
            </a:r>
            <a:r>
              <a:rPr lang="el-GR" sz="1600" b="1" dirty="0">
                <a:solidFill>
                  <a:srgbClr val="292934"/>
                </a:solidFill>
                <a:cs typeface="Arial"/>
              </a:rPr>
              <a:t>Θ(1</a:t>
            </a:r>
            <a:r>
              <a:rPr lang="el-GR" sz="1600" b="1" dirty="0" smtClean="0">
                <a:solidFill>
                  <a:srgbClr val="292934"/>
                </a:solidFill>
                <a:cs typeface="Arial"/>
              </a:rPr>
              <a:t>)	Θ</a:t>
            </a:r>
            <a:r>
              <a:rPr lang="el-GR" sz="1600" b="1" dirty="0">
                <a:solidFill>
                  <a:srgbClr val="292934"/>
                </a:solidFill>
                <a:cs typeface="Arial"/>
              </a:rPr>
              <a:t>(</a:t>
            </a:r>
            <a:r>
              <a:rPr lang="en-US" sz="1600" b="1" dirty="0">
                <a:solidFill>
                  <a:srgbClr val="292934"/>
                </a:solidFill>
                <a:cs typeface="Arial"/>
              </a:rPr>
              <a:t>log n</a:t>
            </a:r>
            <a:r>
              <a:rPr lang="el-GR" sz="1600" b="1" dirty="0">
                <a:solidFill>
                  <a:srgbClr val="292934"/>
                </a:solidFill>
                <a:cs typeface="Arial"/>
              </a:rPr>
              <a:t>)</a:t>
            </a:r>
            <a:endParaRPr lang="en-US" sz="1600" b="1" dirty="0">
              <a:solidFill>
                <a:srgbClr val="292934"/>
              </a:solidFill>
              <a:latin typeface="Andale Mono"/>
              <a:cs typeface="Andale Mono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>
                <a:solidFill>
                  <a:srgbClr val="292934"/>
                </a:solidFill>
                <a:latin typeface="Andale Mono"/>
                <a:cs typeface="Andale Mono"/>
              </a:rPr>
              <a:t> </a:t>
            </a:r>
            <a:r>
              <a:rPr lang="en-US" sz="1600" b="1" dirty="0" smtClean="0">
                <a:solidFill>
                  <a:srgbClr val="292934"/>
                </a:solidFill>
                <a:latin typeface="Andale Mono"/>
                <a:cs typeface="Andale Mono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Andale Mono"/>
                <a:cs typeface="Andale Mono"/>
              </a:rPr>
              <a:t>if</a:t>
            </a:r>
            <a:r>
              <a:rPr lang="en-US" sz="1600" b="1" dirty="0" smtClean="0">
                <a:solidFill>
                  <a:srgbClr val="292934"/>
                </a:solidFill>
                <a:latin typeface="Andale Mono"/>
                <a:cs typeface="Andale Mono"/>
              </a:rPr>
              <a:t>      (</a:t>
            </a:r>
            <a:r>
              <a:rPr lang="en-US" sz="1600" b="1" dirty="0">
                <a:solidFill>
                  <a:srgbClr val="292934"/>
                </a:solidFill>
                <a:latin typeface="Andale Mono"/>
                <a:cs typeface="Andale Mono"/>
              </a:rPr>
              <a:t>key &lt; a[mid]) </a:t>
            </a:r>
            <a:r>
              <a:rPr lang="en-US" sz="1600" b="1" dirty="0" smtClean="0">
                <a:solidFill>
                  <a:srgbClr val="0000FF"/>
                </a:solidFill>
                <a:latin typeface="Andale Mono"/>
                <a:cs typeface="Andale Mono"/>
              </a:rPr>
              <a:t>then </a:t>
            </a:r>
            <a:r>
              <a:rPr lang="en-US" sz="1600" b="1" dirty="0" smtClean="0">
                <a:solidFill>
                  <a:srgbClr val="292934"/>
                </a:solidFill>
                <a:latin typeface="Andale Mono"/>
                <a:cs typeface="Andale Mono"/>
              </a:rPr>
              <a:t>hi </a:t>
            </a:r>
            <a:r>
              <a:rPr lang="en-US" sz="1600" b="1" dirty="0">
                <a:solidFill>
                  <a:srgbClr val="292934"/>
                </a:solidFill>
                <a:latin typeface="Andale Mono"/>
                <a:cs typeface="Andale Mono"/>
              </a:rPr>
              <a:t>= mid </a:t>
            </a:r>
            <a:r>
              <a:rPr lang="en-US" sz="1600" b="1" dirty="0" smtClean="0">
                <a:solidFill>
                  <a:srgbClr val="292934"/>
                </a:solidFill>
                <a:latin typeface="Andale Mono"/>
                <a:cs typeface="Andale Mono"/>
              </a:rPr>
              <a:t>– 1	</a:t>
            </a:r>
            <a:r>
              <a:rPr lang="el-GR" sz="1600" b="1" dirty="0">
                <a:solidFill>
                  <a:srgbClr val="292934"/>
                </a:solidFill>
                <a:cs typeface="Arial"/>
              </a:rPr>
              <a:t>Θ(1</a:t>
            </a:r>
            <a:r>
              <a:rPr lang="el-GR" sz="1600" b="1" dirty="0" smtClean="0">
                <a:solidFill>
                  <a:srgbClr val="292934"/>
                </a:solidFill>
                <a:cs typeface="Arial"/>
              </a:rPr>
              <a:t>)	Θ</a:t>
            </a:r>
            <a:r>
              <a:rPr lang="el-GR" sz="1600" b="1" dirty="0">
                <a:solidFill>
                  <a:srgbClr val="292934"/>
                </a:solidFill>
                <a:cs typeface="Arial"/>
              </a:rPr>
              <a:t>(</a:t>
            </a:r>
            <a:r>
              <a:rPr lang="en-US" sz="1600" b="1" dirty="0">
                <a:solidFill>
                  <a:srgbClr val="292934"/>
                </a:solidFill>
                <a:cs typeface="Arial"/>
              </a:rPr>
              <a:t>log n</a:t>
            </a:r>
            <a:r>
              <a:rPr lang="el-GR" sz="1600" b="1" dirty="0">
                <a:solidFill>
                  <a:srgbClr val="292934"/>
                </a:solidFill>
                <a:cs typeface="Arial"/>
              </a:rPr>
              <a:t>)</a:t>
            </a:r>
            <a:endParaRPr lang="en-US" sz="1600" b="1" dirty="0">
              <a:solidFill>
                <a:srgbClr val="292934"/>
              </a:solidFill>
              <a:latin typeface="Andale Mono"/>
              <a:cs typeface="Andale Mono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292934"/>
                </a:solidFill>
                <a:latin typeface="Andale Mono"/>
                <a:cs typeface="Andale Mono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Andale Mono"/>
                <a:cs typeface="Andale Mono"/>
              </a:rPr>
              <a:t>else if</a:t>
            </a:r>
            <a:r>
              <a:rPr lang="en-US" sz="1600" b="1" dirty="0" smtClean="0">
                <a:solidFill>
                  <a:srgbClr val="292934"/>
                </a:solidFill>
                <a:latin typeface="Andale Mono"/>
                <a:cs typeface="Andale Mono"/>
              </a:rPr>
              <a:t> </a:t>
            </a:r>
            <a:r>
              <a:rPr lang="en-US" sz="1600" b="1" dirty="0">
                <a:solidFill>
                  <a:srgbClr val="292934"/>
                </a:solidFill>
                <a:latin typeface="Andale Mono"/>
                <a:cs typeface="Andale Mono"/>
              </a:rPr>
              <a:t>(key &gt; a[mid]) </a:t>
            </a:r>
            <a:r>
              <a:rPr lang="en-US" sz="1600" b="1" dirty="0">
                <a:solidFill>
                  <a:srgbClr val="0000FF"/>
                </a:solidFill>
                <a:latin typeface="Andale Mono"/>
                <a:cs typeface="Andale Mono"/>
              </a:rPr>
              <a:t>then</a:t>
            </a:r>
            <a:r>
              <a:rPr lang="en-US" sz="1600" b="1" dirty="0" smtClean="0">
                <a:solidFill>
                  <a:srgbClr val="292934"/>
                </a:solidFill>
                <a:latin typeface="Andale Mono"/>
                <a:cs typeface="Andale Mono"/>
              </a:rPr>
              <a:t> lo </a:t>
            </a:r>
            <a:r>
              <a:rPr lang="en-US" sz="1600" b="1" dirty="0">
                <a:solidFill>
                  <a:srgbClr val="292934"/>
                </a:solidFill>
                <a:latin typeface="Andale Mono"/>
                <a:cs typeface="Andale Mono"/>
              </a:rPr>
              <a:t>= mid + </a:t>
            </a:r>
            <a:r>
              <a:rPr lang="en-US" sz="1600" b="1" dirty="0" smtClean="0">
                <a:solidFill>
                  <a:srgbClr val="292934"/>
                </a:solidFill>
                <a:latin typeface="Andale Mono"/>
                <a:cs typeface="Andale Mono"/>
              </a:rPr>
              <a:t>1	</a:t>
            </a:r>
            <a:r>
              <a:rPr lang="el-GR" sz="1600" b="1" dirty="0">
                <a:solidFill>
                  <a:srgbClr val="292934"/>
                </a:solidFill>
                <a:cs typeface="Arial"/>
              </a:rPr>
              <a:t>Θ(1</a:t>
            </a:r>
            <a:r>
              <a:rPr lang="el-GR" sz="1600" b="1" dirty="0" smtClean="0">
                <a:solidFill>
                  <a:srgbClr val="292934"/>
                </a:solidFill>
                <a:cs typeface="Arial"/>
              </a:rPr>
              <a:t>)	Θ</a:t>
            </a:r>
            <a:r>
              <a:rPr lang="el-GR" sz="1600" b="1" dirty="0">
                <a:solidFill>
                  <a:srgbClr val="292934"/>
                </a:solidFill>
                <a:cs typeface="Arial"/>
              </a:rPr>
              <a:t>(</a:t>
            </a:r>
            <a:r>
              <a:rPr lang="en-US" sz="1600" b="1" dirty="0">
                <a:solidFill>
                  <a:srgbClr val="292934"/>
                </a:solidFill>
                <a:cs typeface="Arial"/>
              </a:rPr>
              <a:t>log n</a:t>
            </a:r>
            <a:r>
              <a:rPr lang="el-GR" sz="1600" b="1" dirty="0">
                <a:solidFill>
                  <a:srgbClr val="292934"/>
                </a:solidFill>
                <a:cs typeface="Arial"/>
              </a:rPr>
              <a:t>)</a:t>
            </a:r>
            <a:endParaRPr lang="en-US" sz="1600" b="1" dirty="0">
              <a:solidFill>
                <a:srgbClr val="292934"/>
              </a:solidFill>
              <a:latin typeface="Andale Mono"/>
              <a:cs typeface="Andale Mono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292934"/>
                </a:solidFill>
                <a:latin typeface="Andale Mono"/>
                <a:cs typeface="Andale Mono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Andale Mono"/>
                <a:cs typeface="Andale Mono"/>
              </a:rPr>
              <a:t>else return</a:t>
            </a:r>
            <a:r>
              <a:rPr lang="en-US" sz="1600" b="1" dirty="0">
                <a:solidFill>
                  <a:srgbClr val="292934"/>
                </a:solidFill>
                <a:latin typeface="Andale Mono"/>
                <a:cs typeface="Andale Mono"/>
              </a:rPr>
              <a:t> </a:t>
            </a:r>
            <a:r>
              <a:rPr lang="en-US" sz="1600" b="1" dirty="0" smtClean="0">
                <a:solidFill>
                  <a:srgbClr val="292934"/>
                </a:solidFill>
                <a:latin typeface="Andale Mono"/>
                <a:cs typeface="Andale Mono"/>
              </a:rPr>
              <a:t>mid				</a:t>
            </a:r>
            <a:r>
              <a:rPr lang="el-GR" sz="1600" b="1" dirty="0">
                <a:solidFill>
                  <a:srgbClr val="292934"/>
                </a:solidFill>
                <a:cs typeface="Arial"/>
              </a:rPr>
              <a:t>Θ(1</a:t>
            </a:r>
            <a:r>
              <a:rPr lang="el-GR" sz="1600" b="1" dirty="0" smtClean="0">
                <a:solidFill>
                  <a:srgbClr val="292934"/>
                </a:solidFill>
                <a:cs typeface="Arial"/>
              </a:rPr>
              <a:t>)	Θ</a:t>
            </a:r>
            <a:r>
              <a:rPr lang="el-GR" sz="1600" b="1" dirty="0">
                <a:solidFill>
                  <a:srgbClr val="292934"/>
                </a:solidFill>
                <a:cs typeface="Arial"/>
              </a:rPr>
              <a:t>(</a:t>
            </a:r>
            <a:r>
              <a:rPr lang="en-US" sz="1600" b="1" dirty="0">
                <a:solidFill>
                  <a:srgbClr val="292934"/>
                </a:solidFill>
                <a:cs typeface="Arial"/>
              </a:rPr>
              <a:t>log n</a:t>
            </a:r>
            <a:r>
              <a:rPr lang="el-GR" sz="1600" b="1" dirty="0">
                <a:solidFill>
                  <a:srgbClr val="292934"/>
                </a:solidFill>
                <a:cs typeface="Arial"/>
              </a:rPr>
              <a:t>)</a:t>
            </a:r>
            <a:endParaRPr lang="en-US" sz="1600" b="1" dirty="0">
              <a:solidFill>
                <a:srgbClr val="292934"/>
              </a:solidFill>
              <a:latin typeface="Andale Mono"/>
              <a:cs typeface="Andale Mono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292934"/>
                </a:solidFill>
                <a:latin typeface="Andale Mono"/>
                <a:cs typeface="Andale Mono"/>
              </a:rPr>
              <a:t>}</a:t>
            </a:r>
            <a:endParaRPr lang="en-US" sz="1600" b="1" dirty="0">
              <a:solidFill>
                <a:srgbClr val="292934"/>
              </a:solidFill>
              <a:latin typeface="Andale Mono"/>
              <a:cs typeface="Andale Mono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>
                <a:solidFill>
                  <a:srgbClr val="0000FF"/>
                </a:solidFill>
                <a:latin typeface="Andale Mono"/>
                <a:cs typeface="Andale Mono"/>
              </a:rPr>
              <a:t>return</a:t>
            </a:r>
            <a:r>
              <a:rPr lang="en-US" sz="1600" b="1" dirty="0">
                <a:solidFill>
                  <a:srgbClr val="292934"/>
                </a:solidFill>
                <a:latin typeface="Andale Mono"/>
                <a:cs typeface="Andale Mono"/>
              </a:rPr>
              <a:t> -</a:t>
            </a:r>
            <a:r>
              <a:rPr lang="en-US" sz="1600" b="1" dirty="0" smtClean="0">
                <a:solidFill>
                  <a:srgbClr val="292934"/>
                </a:solidFill>
                <a:latin typeface="Andale Mono"/>
                <a:cs typeface="Andale Mono"/>
              </a:rPr>
              <a:t>1						</a:t>
            </a:r>
            <a:r>
              <a:rPr lang="el-GR" sz="1600" b="1" dirty="0">
                <a:solidFill>
                  <a:srgbClr val="292934"/>
                </a:solidFill>
                <a:cs typeface="Arial"/>
              </a:rPr>
              <a:t>Θ</a:t>
            </a:r>
            <a:r>
              <a:rPr lang="el-GR" sz="1600" b="1" dirty="0" smtClean="0">
                <a:solidFill>
                  <a:srgbClr val="292934"/>
                </a:solidFill>
                <a:cs typeface="Arial"/>
              </a:rPr>
              <a:t>(</a:t>
            </a:r>
            <a:r>
              <a:rPr lang="en-US" sz="1600" b="1" dirty="0" smtClean="0">
                <a:solidFill>
                  <a:srgbClr val="292934"/>
                </a:solidFill>
                <a:cs typeface="Arial"/>
              </a:rPr>
              <a:t>1</a:t>
            </a:r>
            <a:r>
              <a:rPr lang="el-GR" sz="1600" b="1" dirty="0" smtClean="0">
                <a:solidFill>
                  <a:srgbClr val="292934"/>
                </a:solidFill>
                <a:cs typeface="Arial"/>
              </a:rPr>
              <a:t>)	</a:t>
            </a:r>
            <a:r>
              <a:rPr lang="el-GR" sz="1600" b="1" dirty="0">
                <a:solidFill>
                  <a:srgbClr val="292934"/>
                </a:solidFill>
                <a:cs typeface="Arial"/>
              </a:rPr>
              <a:t>Θ(1)</a:t>
            </a:r>
            <a:endParaRPr lang="en-US" sz="1600" b="1" dirty="0" smtClean="0">
              <a:solidFill>
                <a:srgbClr val="292934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tx2"/>
              </a:solidFill>
              <a:cs typeface="Andale Mono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  <a:cs typeface="Andale Mono"/>
              </a:rPr>
              <a:t>T(n) = </a:t>
            </a:r>
            <a:r>
              <a:rPr lang="el-GR" b="1" dirty="0" smtClean="0">
                <a:solidFill>
                  <a:schemeClr val="tx2"/>
                </a:solidFill>
                <a:cs typeface="Andale Mono"/>
              </a:rPr>
              <a:t>Θ(</a:t>
            </a:r>
            <a:r>
              <a:rPr lang="en-US" b="1" dirty="0" smtClean="0">
                <a:solidFill>
                  <a:schemeClr val="tx2"/>
                </a:solidFill>
                <a:cs typeface="Andale Mono"/>
              </a:rPr>
              <a:t>log n)</a:t>
            </a:r>
            <a:endParaRPr lang="en-US" b="1" dirty="0">
              <a:solidFill>
                <a:schemeClr val="tx2"/>
              </a:solidFill>
              <a:cs typeface="Andale Mono"/>
            </a:endParaRPr>
          </a:p>
        </p:txBody>
      </p:sp>
      <p:pic>
        <p:nvPicPr>
          <p:cNvPr id="7" name="binary-search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3208" t="22786" r="2622" b="12706"/>
          <a:stretch/>
        </p:blipFill>
        <p:spPr>
          <a:xfrm>
            <a:off x="4705993" y="5092716"/>
            <a:ext cx="4438007" cy="176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5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9" name="Picture 8" descr="lecture01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7" y="422601"/>
            <a:ext cx="7969341" cy="597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0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9" name="Picture 8" descr="lecture01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7" y="347472"/>
            <a:ext cx="7969341" cy="5971517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0" y="1517318"/>
            <a:ext cx="91440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Arial"/>
                <a:cs typeface="Arial"/>
              </a:rPr>
              <a:t>							Cost 	No of times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292934"/>
                </a:solidFill>
                <a:latin typeface="Andale Mono"/>
                <a:cs typeface="Andale Mono"/>
              </a:rPr>
              <a:t>								</a:t>
            </a:r>
            <a:r>
              <a:rPr lang="el-GR" sz="1600" b="1" dirty="0" smtClean="0">
                <a:solidFill>
                  <a:srgbClr val="292934"/>
                </a:solidFill>
                <a:latin typeface="Arial"/>
                <a:cs typeface="Arial"/>
              </a:rPr>
              <a:t>Θ(</a:t>
            </a:r>
            <a:r>
              <a:rPr lang="el-GR" sz="1600" b="1" dirty="0" smtClean="0">
                <a:solidFill>
                  <a:srgbClr val="292934"/>
                </a:solidFill>
                <a:cs typeface="Arial"/>
              </a:rPr>
              <a:t>1)	Θ(1)</a:t>
            </a:r>
            <a:endParaRPr lang="en-US" sz="1600" b="1" dirty="0" smtClean="0">
              <a:solidFill>
                <a:srgbClr val="292934"/>
              </a:solidFill>
              <a:latin typeface="Arial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292934"/>
                </a:solidFill>
                <a:latin typeface="Andale Mono"/>
                <a:cs typeface="Andale Mono"/>
              </a:rPr>
              <a:t>								</a:t>
            </a:r>
            <a:r>
              <a:rPr lang="el-GR" sz="1600" b="1" dirty="0" smtClean="0">
                <a:solidFill>
                  <a:srgbClr val="292934"/>
                </a:solidFill>
                <a:cs typeface="Arial"/>
              </a:rPr>
              <a:t>Θ(1)	Θ(N)</a:t>
            </a:r>
            <a:endParaRPr lang="en-US" sz="1600" b="1" dirty="0" smtClean="0">
              <a:solidFill>
                <a:srgbClr val="292934"/>
              </a:solidFill>
              <a:latin typeface="Andale Mono"/>
              <a:cs typeface="Andale Mono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FF"/>
                </a:solidFill>
                <a:latin typeface="Andale Mono"/>
                <a:cs typeface="Andale Mono"/>
              </a:rPr>
              <a:t>  			</a:t>
            </a:r>
            <a:r>
              <a:rPr lang="en-US" sz="1600" b="1" dirty="0" smtClean="0">
                <a:solidFill>
                  <a:srgbClr val="292934"/>
                </a:solidFill>
                <a:latin typeface="Andale Mono"/>
                <a:cs typeface="Andale Mono"/>
              </a:rPr>
              <a:t>			</a:t>
            </a:r>
            <a:r>
              <a:rPr lang="el-GR" sz="1600" b="1" dirty="0">
                <a:solidFill>
                  <a:srgbClr val="D2533C"/>
                </a:solidFill>
                <a:cs typeface="Arial"/>
              </a:rPr>
              <a:t>Θ</a:t>
            </a:r>
            <a:r>
              <a:rPr lang="el-GR" sz="1600" b="1" dirty="0" smtClean="0">
                <a:solidFill>
                  <a:srgbClr val="D2533C"/>
                </a:solidFill>
                <a:cs typeface="Arial"/>
              </a:rPr>
              <a:t>(N)</a:t>
            </a:r>
            <a:r>
              <a:rPr lang="el-GR" sz="1600" b="1" dirty="0" smtClean="0">
                <a:solidFill>
                  <a:srgbClr val="292934"/>
                </a:solidFill>
                <a:cs typeface="Arial"/>
              </a:rPr>
              <a:t>	Θ(N)</a:t>
            </a:r>
            <a:endParaRPr lang="en-US" sz="1600" b="1" dirty="0">
              <a:solidFill>
                <a:srgbClr val="292934"/>
              </a:solidFill>
              <a:latin typeface="Andale Mono"/>
              <a:cs typeface="Andale Mono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292934"/>
                </a:solidFill>
                <a:latin typeface="Andale Mono"/>
                <a:cs typeface="Andale Mono"/>
              </a:rPr>
              <a:t>  						</a:t>
            </a:r>
            <a:r>
              <a:rPr lang="el-GR" sz="1600" b="1" dirty="0">
                <a:solidFill>
                  <a:srgbClr val="292934"/>
                </a:solidFill>
                <a:cs typeface="Arial"/>
              </a:rPr>
              <a:t>Θ(1</a:t>
            </a:r>
            <a:r>
              <a:rPr lang="el-GR" sz="1600" b="1" dirty="0" smtClean="0">
                <a:solidFill>
                  <a:srgbClr val="292934"/>
                </a:solidFill>
                <a:cs typeface="Arial"/>
              </a:rPr>
              <a:t>)	Θ(N)</a:t>
            </a:r>
            <a:endParaRPr lang="en-US" sz="1600" b="1" dirty="0">
              <a:solidFill>
                <a:srgbClr val="292934"/>
              </a:solidFill>
              <a:latin typeface="Andale Mono"/>
              <a:cs typeface="Andale Mono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292934"/>
                </a:solidFill>
                <a:latin typeface="Andale Mono"/>
                <a:cs typeface="Andale Mono"/>
              </a:rPr>
              <a:t> </a:t>
            </a:r>
            <a:endParaRPr lang="en-US" sz="1600" b="1" dirty="0">
              <a:solidFill>
                <a:srgbClr val="292934"/>
              </a:solidFill>
              <a:latin typeface="Andale Mono"/>
              <a:cs typeface="Andale Mono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292934"/>
                </a:solidFill>
                <a:latin typeface="Andale Mono"/>
                <a:cs typeface="Andale Mono"/>
              </a:rPr>
              <a:t> </a:t>
            </a:r>
            <a:r>
              <a:rPr lang="en-US" sz="1600" b="1" dirty="0">
                <a:solidFill>
                  <a:srgbClr val="292934"/>
                </a:solidFill>
                <a:latin typeface="Andale Mono"/>
                <a:cs typeface="Andale Mono"/>
              </a:rPr>
              <a:t>	</a:t>
            </a:r>
            <a:r>
              <a:rPr lang="en-US" sz="1600" b="1" dirty="0" smtClean="0">
                <a:solidFill>
                  <a:srgbClr val="292934"/>
                </a:solidFill>
                <a:latin typeface="Andale Mono"/>
                <a:cs typeface="Andale Mono"/>
              </a:rPr>
              <a:t>						</a:t>
            </a:r>
            <a:r>
              <a:rPr lang="el-GR" sz="1600" b="1" dirty="0" smtClean="0">
                <a:solidFill>
                  <a:srgbClr val="292934"/>
                </a:solidFill>
                <a:cs typeface="Arial"/>
              </a:rPr>
              <a:t>Θ</a:t>
            </a:r>
            <a:r>
              <a:rPr lang="el-GR" sz="1600" b="1" dirty="0">
                <a:solidFill>
                  <a:srgbClr val="292934"/>
                </a:solidFill>
                <a:cs typeface="Arial"/>
              </a:rPr>
              <a:t>(1</a:t>
            </a:r>
            <a:r>
              <a:rPr lang="el-GR" sz="1600" b="1" dirty="0" smtClean="0">
                <a:solidFill>
                  <a:srgbClr val="292934"/>
                </a:solidFill>
                <a:cs typeface="Arial"/>
              </a:rPr>
              <a:t>)	Θ(</a:t>
            </a:r>
            <a:r>
              <a:rPr lang="en-US" sz="1600" b="1" dirty="0">
                <a:solidFill>
                  <a:srgbClr val="292934"/>
                </a:solidFill>
                <a:cs typeface="Arial"/>
              </a:rPr>
              <a:t>1</a:t>
            </a:r>
            <a:r>
              <a:rPr lang="el-GR" sz="1600" b="1" dirty="0" smtClean="0">
                <a:solidFill>
                  <a:srgbClr val="292934"/>
                </a:solidFill>
                <a:cs typeface="Arial"/>
              </a:rPr>
              <a:t>)</a:t>
            </a:r>
          </a:p>
          <a:p>
            <a:pPr marL="274320" lvl="1" indent="0">
              <a:buNone/>
            </a:pPr>
            <a:r>
              <a:rPr lang="el-GR" sz="1600" b="1" dirty="0" smtClean="0">
                <a:solidFill>
                  <a:srgbClr val="292934"/>
                </a:solidFill>
                <a:latin typeface="Andale Mono"/>
                <a:cs typeface="Arial"/>
              </a:rPr>
              <a:t> </a:t>
            </a:r>
          </a:p>
          <a:p>
            <a:pPr marL="274320" lvl="1" indent="0">
              <a:buNone/>
            </a:pPr>
            <a:r>
              <a:rPr lang="el-GR" sz="1400" b="1" dirty="0">
                <a:solidFill>
                  <a:srgbClr val="292934"/>
                </a:solidFill>
                <a:latin typeface="Andale Mono"/>
                <a:cs typeface="Arial"/>
              </a:rPr>
              <a:t> </a:t>
            </a:r>
            <a:endParaRPr lang="el-GR" sz="1500" b="1" dirty="0" smtClean="0">
              <a:solidFill>
                <a:srgbClr val="292934"/>
              </a:solidFill>
              <a:latin typeface="Andale Mono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l-GR" sz="1500" b="1" dirty="0">
                <a:solidFill>
                  <a:srgbClr val="292934"/>
                </a:solidFill>
                <a:latin typeface="Andale Mono"/>
                <a:cs typeface="Arial"/>
              </a:rPr>
              <a:t> </a:t>
            </a:r>
            <a:endParaRPr lang="el-GR" sz="1500" b="1" dirty="0" smtClean="0">
              <a:solidFill>
                <a:srgbClr val="292934"/>
              </a:solidFill>
              <a:latin typeface="Andale Mono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l-GR" sz="1500" b="1" dirty="0">
                <a:solidFill>
                  <a:srgbClr val="292934"/>
                </a:solidFill>
                <a:latin typeface="Andale Mono"/>
                <a:cs typeface="Arial"/>
              </a:rPr>
              <a:t> </a:t>
            </a:r>
            <a:endParaRPr lang="el-GR" sz="1500" b="1" dirty="0" smtClean="0">
              <a:solidFill>
                <a:srgbClr val="292934"/>
              </a:solidFill>
              <a:latin typeface="Andale Mono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l-GR" sz="1500" b="1" dirty="0" smtClean="0">
                <a:solidFill>
                  <a:srgbClr val="292934"/>
                </a:solidFill>
                <a:latin typeface="Andale Mono"/>
                <a:cs typeface="Arial"/>
              </a:rPr>
              <a:t> </a:t>
            </a:r>
          </a:p>
          <a:p>
            <a:pPr marL="731520" lvl="1" indent="-457200">
              <a:buFont typeface="+mj-lt"/>
              <a:buAutoNum type="arabicPeriod"/>
            </a:pPr>
            <a:r>
              <a:rPr lang="el-GR" sz="1500" b="1" dirty="0" smtClean="0">
                <a:solidFill>
                  <a:srgbClr val="292934"/>
                </a:solidFill>
                <a:latin typeface="Andale Mono"/>
                <a:cs typeface="Arial"/>
              </a:rPr>
              <a:t> </a:t>
            </a:r>
          </a:p>
          <a:p>
            <a:pPr marL="731520" lvl="1" indent="-457200">
              <a:buFont typeface="+mj-lt"/>
              <a:buAutoNum type="arabicPeriod"/>
            </a:pPr>
            <a:r>
              <a:rPr lang="el-GR" sz="1500" b="1" dirty="0">
                <a:solidFill>
                  <a:srgbClr val="292934"/>
                </a:solidFill>
                <a:latin typeface="Andale Mono"/>
                <a:cs typeface="Arial"/>
              </a:rPr>
              <a:t> </a:t>
            </a:r>
            <a:endParaRPr lang="el-GR" sz="1500" b="1" dirty="0" smtClean="0">
              <a:solidFill>
                <a:srgbClr val="292934"/>
              </a:solidFill>
              <a:latin typeface="Andale Mono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l-GR" sz="1500" b="1" dirty="0">
                <a:solidFill>
                  <a:srgbClr val="292934"/>
                </a:solidFill>
                <a:latin typeface="Andale Mono"/>
                <a:cs typeface="Arial"/>
              </a:rPr>
              <a:t> </a:t>
            </a:r>
            <a:endParaRPr lang="el-GR" sz="1500" b="1" dirty="0" smtClean="0">
              <a:solidFill>
                <a:srgbClr val="292934"/>
              </a:solidFill>
              <a:latin typeface="Andale Mono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l-GR" sz="1500" b="1" dirty="0" smtClean="0">
                <a:solidFill>
                  <a:srgbClr val="292934"/>
                </a:solidFill>
                <a:latin typeface="Andale Mono"/>
                <a:cs typeface="Arial"/>
              </a:rPr>
              <a:t> </a:t>
            </a:r>
            <a:endParaRPr lang="el-GR" sz="1500" b="1" dirty="0">
              <a:solidFill>
                <a:srgbClr val="292934"/>
              </a:solidFill>
              <a:latin typeface="Andale Mono"/>
              <a:cs typeface="Arial"/>
            </a:endParaRPr>
          </a:p>
          <a:p>
            <a:pPr marL="731520" lvl="1" indent="-457200">
              <a:buFont typeface="+mj-lt"/>
              <a:buAutoNum type="arabicPeriod"/>
            </a:pPr>
            <a:endParaRPr lang="en-US" sz="1400" b="1" dirty="0">
              <a:solidFill>
                <a:srgbClr val="292934"/>
              </a:solidFill>
              <a:latin typeface="Andale Mono"/>
              <a:cs typeface="Andale Mono"/>
            </a:endParaRPr>
          </a:p>
          <a:p>
            <a:pPr marL="731520" lvl="1" indent="-457200">
              <a:buFont typeface="+mj-lt"/>
              <a:buAutoNum type="arabicPeriod"/>
            </a:pPr>
            <a:endParaRPr lang="en-US" sz="1600" b="1" dirty="0">
              <a:solidFill>
                <a:srgbClr val="292934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13858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(comparisons)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Θ(</a:t>
            </a:r>
            <a:r>
              <a:rPr lang="en-US" dirty="0" smtClean="0"/>
              <a:t>n log n)  =?=  </a:t>
            </a:r>
            <a:r>
              <a:rPr lang="el-GR" dirty="0" smtClean="0"/>
              <a:t>Θ(</a:t>
            </a:r>
            <a:r>
              <a:rPr lang="en-US" dirty="0" smtClean="0"/>
              <a:t>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86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(comparisons)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Θ(</a:t>
            </a:r>
            <a:r>
              <a:rPr lang="en-US" dirty="0" smtClean="0"/>
              <a:t>n log n)  &gt;  </a:t>
            </a:r>
            <a:r>
              <a:rPr lang="el-GR" dirty="0" smtClean="0"/>
              <a:t>Θ(</a:t>
            </a:r>
            <a:r>
              <a:rPr lang="en-US" dirty="0" smtClean="0"/>
              <a:t>n)</a:t>
            </a:r>
          </a:p>
          <a:p>
            <a:r>
              <a:rPr lang="el-GR" dirty="0" smtClean="0"/>
              <a:t>Θ(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 + 3n – 1)  =?=  </a:t>
            </a:r>
            <a:r>
              <a:rPr lang="el-GR" dirty="0"/>
              <a:t>Θ(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4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(comparisons)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Θ(</a:t>
            </a:r>
            <a:r>
              <a:rPr lang="en-US" dirty="0" smtClean="0"/>
              <a:t>n log n)  &gt;  </a:t>
            </a:r>
            <a:r>
              <a:rPr lang="el-GR" dirty="0" smtClean="0"/>
              <a:t>Θ(</a:t>
            </a:r>
            <a:r>
              <a:rPr lang="en-US" dirty="0" smtClean="0"/>
              <a:t>n)</a:t>
            </a:r>
          </a:p>
          <a:p>
            <a:r>
              <a:rPr lang="el-GR" dirty="0" smtClean="0"/>
              <a:t>Θ(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 + 3n – 1)  =  </a:t>
            </a:r>
            <a:r>
              <a:rPr lang="el-GR" dirty="0"/>
              <a:t>Θ(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053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(comparisons)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Θ(</a:t>
            </a:r>
            <a:r>
              <a:rPr lang="en-US" dirty="0" smtClean="0"/>
              <a:t>n log n)  &gt;  </a:t>
            </a:r>
            <a:r>
              <a:rPr lang="el-GR" dirty="0" smtClean="0"/>
              <a:t>Θ(</a:t>
            </a:r>
            <a:r>
              <a:rPr lang="en-US" dirty="0" smtClean="0"/>
              <a:t>n)</a:t>
            </a:r>
          </a:p>
          <a:p>
            <a:r>
              <a:rPr lang="el-GR" dirty="0" smtClean="0"/>
              <a:t>Θ(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 + 3n – 1)  =  </a:t>
            </a:r>
            <a:r>
              <a:rPr lang="el-GR" dirty="0"/>
              <a:t>Θ(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l-GR" dirty="0" smtClean="0"/>
              <a:t>Θ(1) =?= Θ(10)</a:t>
            </a:r>
          </a:p>
          <a:p>
            <a:r>
              <a:rPr lang="el-GR" dirty="0" smtClean="0"/>
              <a:t>Θ(5</a:t>
            </a:r>
            <a:r>
              <a:rPr lang="en-US" dirty="0" smtClean="0"/>
              <a:t>n) =?= </a:t>
            </a:r>
            <a:r>
              <a:rPr lang="el-GR" dirty="0" smtClean="0"/>
              <a:t>Θ(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l-GR" dirty="0" smtClean="0"/>
              <a:t>Θ(</a:t>
            </a:r>
            <a:r>
              <a:rPr lang="en-US" dirty="0" smtClean="0"/>
              <a:t>n</a:t>
            </a:r>
            <a:r>
              <a:rPr lang="en-US" baseline="30000" dirty="0" smtClean="0"/>
              <a:t>3</a:t>
            </a:r>
            <a:r>
              <a:rPr lang="en-US" dirty="0" smtClean="0"/>
              <a:t> + log(n)) =?= </a:t>
            </a:r>
            <a:r>
              <a:rPr lang="el-GR" dirty="0" smtClean="0"/>
              <a:t>Θ(</a:t>
            </a:r>
            <a:r>
              <a:rPr lang="en-US" dirty="0" smtClean="0"/>
              <a:t>100n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+ log(n)</a:t>
            </a:r>
            <a:r>
              <a:rPr lang="en-US" dirty="0" smtClean="0"/>
              <a:t>)</a:t>
            </a:r>
          </a:p>
          <a:p>
            <a:r>
              <a:rPr lang="en-US" dirty="0" smtClean="0"/>
              <a:t>Write all of the above in order, writing = or &lt; between them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100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(comparisons)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 err="1" smtClean="0"/>
              <a:t>MyAlgorithm</a:t>
            </a:r>
            <a:r>
              <a:rPr lang="el-GR" dirty="0" smtClean="0"/>
              <a:t> </a:t>
            </a:r>
            <a:r>
              <a:rPr lang="el-GR" dirty="0" err="1" smtClean="0"/>
              <a:t>has</a:t>
            </a:r>
            <a:r>
              <a:rPr lang="el-GR" dirty="0" smtClean="0"/>
              <a:t> </a:t>
            </a:r>
            <a:r>
              <a:rPr lang="el-GR" dirty="0" err="1" smtClean="0"/>
              <a:t>an</a:t>
            </a:r>
            <a:r>
              <a:rPr lang="el-GR" dirty="0" smtClean="0"/>
              <a:t> </a:t>
            </a:r>
            <a:r>
              <a:rPr lang="el-GR" dirty="0" err="1" smtClean="0"/>
              <a:t>asymptotic</a:t>
            </a:r>
            <a:r>
              <a:rPr lang="el-GR" dirty="0" smtClean="0"/>
              <a:t> </a:t>
            </a:r>
            <a:r>
              <a:rPr lang="el-GR" dirty="0" err="1" smtClean="0"/>
              <a:t>worst</a:t>
            </a:r>
            <a:r>
              <a:rPr lang="el-GR" dirty="0" smtClean="0"/>
              <a:t> </a:t>
            </a:r>
            <a:r>
              <a:rPr lang="el-GR" dirty="0" err="1" smtClean="0"/>
              <a:t>case</a:t>
            </a:r>
            <a:r>
              <a:rPr lang="el-GR" dirty="0" smtClean="0"/>
              <a:t> </a:t>
            </a:r>
            <a:r>
              <a:rPr lang="el-GR" dirty="0" err="1" smtClean="0"/>
              <a:t>running</a:t>
            </a:r>
            <a:r>
              <a:rPr lang="el-GR" dirty="0" smtClean="0"/>
              <a:t> </a:t>
            </a:r>
            <a:r>
              <a:rPr lang="el-GR" dirty="0" err="1" smtClean="0"/>
              <a:t>time</a:t>
            </a:r>
            <a:r>
              <a:rPr lang="el-GR" dirty="0" smtClean="0"/>
              <a:t>:</a:t>
            </a:r>
          </a:p>
          <a:p>
            <a:pPr marL="0" indent="0" algn="ctr">
              <a:buNone/>
            </a:pPr>
            <a:r>
              <a:rPr lang="el-GR" dirty="0" smtClean="0"/>
              <a:t>T(N) = </a:t>
            </a:r>
            <a:r>
              <a:rPr lang="el-GR" b="1" dirty="0" smtClean="0">
                <a:solidFill>
                  <a:srgbClr val="FF0000"/>
                </a:solidFill>
              </a:rPr>
              <a:t>O</a:t>
            </a:r>
            <a:r>
              <a:rPr lang="el-GR" dirty="0" smtClean="0"/>
              <a:t>(Ν</a:t>
            </a:r>
            <a:r>
              <a:rPr lang="el-GR" baseline="30000" dirty="0" smtClean="0"/>
              <a:t>2 </a:t>
            </a:r>
            <a:r>
              <a:rPr lang="el-GR" dirty="0" err="1" smtClean="0"/>
              <a:t>lgN</a:t>
            </a:r>
            <a:r>
              <a:rPr lang="el-GR" dirty="0" smtClean="0"/>
              <a:t>)</a:t>
            </a:r>
            <a:endParaRPr lang="el-GR" dirty="0"/>
          </a:p>
          <a:p>
            <a:r>
              <a:rPr lang="el-GR" dirty="0" err="1" smtClean="0"/>
              <a:t>Does</a:t>
            </a:r>
            <a:r>
              <a:rPr lang="el-GR" dirty="0" smtClean="0"/>
              <a:t> </a:t>
            </a:r>
            <a:r>
              <a:rPr lang="el-GR" dirty="0" err="1" smtClean="0"/>
              <a:t>that</a:t>
            </a:r>
            <a:r>
              <a:rPr lang="el-GR" dirty="0" smtClean="0"/>
              <a:t> </a:t>
            </a:r>
            <a:r>
              <a:rPr lang="el-GR" dirty="0" err="1" smtClean="0"/>
              <a:t>mean</a:t>
            </a:r>
            <a:r>
              <a:rPr lang="el-GR" dirty="0" smtClean="0"/>
              <a:t>:</a:t>
            </a:r>
          </a:p>
          <a:p>
            <a:pPr lvl="1"/>
            <a:r>
              <a:rPr lang="el-GR" dirty="0" smtClean="0"/>
              <a:t> </a:t>
            </a:r>
            <a:r>
              <a:rPr lang="el-GR" dirty="0"/>
              <a:t>T(N) = </a:t>
            </a:r>
            <a:r>
              <a:rPr lang="el-GR" dirty="0" smtClean="0"/>
              <a:t>O(Ν</a:t>
            </a:r>
            <a:r>
              <a:rPr lang="el-GR" baseline="30000" dirty="0" smtClean="0"/>
              <a:t>3</a:t>
            </a:r>
            <a:r>
              <a:rPr lang="el-GR" dirty="0" smtClean="0"/>
              <a:t>)?			</a:t>
            </a:r>
            <a:endParaRPr lang="el-GR" dirty="0">
              <a:solidFill>
                <a:srgbClr val="FF0000"/>
              </a:solidFill>
            </a:endParaRPr>
          </a:p>
          <a:p>
            <a:pPr lvl="1"/>
            <a:r>
              <a:rPr lang="el-GR" dirty="0"/>
              <a:t> T(N) = </a:t>
            </a:r>
            <a:r>
              <a:rPr lang="el-GR" dirty="0" smtClean="0"/>
              <a:t>O(Ν</a:t>
            </a:r>
            <a:r>
              <a:rPr lang="el-GR" baseline="30000" dirty="0" smtClean="0"/>
              <a:t>2</a:t>
            </a:r>
            <a:r>
              <a:rPr lang="el-GR" dirty="0" smtClean="0"/>
              <a:t>)?</a:t>
            </a:r>
            <a:r>
              <a:rPr lang="el-GR" dirty="0"/>
              <a:t>			</a:t>
            </a:r>
            <a:endParaRPr lang="el-GR" dirty="0">
              <a:solidFill>
                <a:srgbClr val="FF0000"/>
              </a:solidFill>
            </a:endParaRPr>
          </a:p>
          <a:p>
            <a:pPr lvl="1"/>
            <a:r>
              <a:rPr lang="el-GR" dirty="0" smtClean="0"/>
              <a:t> </a:t>
            </a:r>
            <a:r>
              <a:rPr lang="el-GR" dirty="0"/>
              <a:t>T(N) = </a:t>
            </a:r>
            <a:r>
              <a:rPr lang="el-GR" dirty="0" smtClean="0"/>
              <a:t>Ω(Ν)?			</a:t>
            </a:r>
            <a:endParaRPr lang="el-GR" dirty="0">
              <a:solidFill>
                <a:srgbClr val="FF0000"/>
              </a:solidFill>
            </a:endParaRPr>
          </a:p>
          <a:p>
            <a:pPr lvl="1"/>
            <a:r>
              <a:rPr lang="el-GR" dirty="0" smtClean="0"/>
              <a:t> </a:t>
            </a:r>
            <a:r>
              <a:rPr lang="el-GR" dirty="0"/>
              <a:t>T(N) = </a:t>
            </a:r>
            <a:r>
              <a:rPr lang="el-GR" dirty="0" smtClean="0"/>
              <a:t>Ω(Ν</a:t>
            </a:r>
            <a:r>
              <a:rPr lang="el-GR" baseline="30000" dirty="0"/>
              <a:t>3</a:t>
            </a:r>
            <a:r>
              <a:rPr lang="el-GR" dirty="0" smtClean="0"/>
              <a:t>)?</a:t>
            </a:r>
            <a:r>
              <a:rPr lang="el-GR" dirty="0"/>
              <a:t>			</a:t>
            </a:r>
            <a:endParaRPr lang="el-GR" dirty="0">
              <a:solidFill>
                <a:srgbClr val="FF0000"/>
              </a:solidFill>
            </a:endParaRPr>
          </a:p>
          <a:p>
            <a:pPr lvl="1"/>
            <a:r>
              <a:rPr lang="el-GR" dirty="0" smtClean="0"/>
              <a:t> </a:t>
            </a:r>
            <a:r>
              <a:rPr lang="el-GR" dirty="0"/>
              <a:t>T(N) = </a:t>
            </a:r>
            <a:r>
              <a:rPr lang="el-GR" dirty="0" smtClean="0"/>
              <a:t>Θ(</a:t>
            </a:r>
            <a:r>
              <a:rPr lang="el-GR" dirty="0"/>
              <a:t>Ν</a:t>
            </a:r>
            <a:r>
              <a:rPr lang="el-GR" baseline="30000" dirty="0"/>
              <a:t>2 </a:t>
            </a:r>
            <a:r>
              <a:rPr lang="el-GR" dirty="0" err="1" smtClean="0"/>
              <a:t>lgN</a:t>
            </a:r>
            <a:r>
              <a:rPr lang="el-GR" dirty="0" smtClean="0"/>
              <a:t>)?</a:t>
            </a:r>
            <a:r>
              <a:rPr lang="el-GR" dirty="0"/>
              <a:t> </a:t>
            </a:r>
            <a:r>
              <a:rPr lang="el-GR" dirty="0" smtClean="0"/>
              <a:t>	</a:t>
            </a:r>
            <a:endParaRPr lang="el-GR" dirty="0">
              <a:solidFill>
                <a:srgbClr val="FF0000"/>
              </a:solidFill>
            </a:endParaRPr>
          </a:p>
          <a:p>
            <a:pPr lvl="1"/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1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1176" y="532528"/>
            <a:ext cx="8739458" cy="5944472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D2533C"/>
                </a:solidFill>
                <a:cs typeface="Andale Mono"/>
              </a:rPr>
              <a:t>T1(n) = (3/2)n</a:t>
            </a:r>
            <a:r>
              <a:rPr lang="en-US" baseline="30000" dirty="0" smtClean="0">
                <a:solidFill>
                  <a:srgbClr val="D2533C"/>
                </a:solidFill>
                <a:cs typeface="Andale Mono"/>
              </a:rPr>
              <a:t>2</a:t>
            </a:r>
            <a:r>
              <a:rPr lang="en-US" dirty="0" smtClean="0">
                <a:solidFill>
                  <a:srgbClr val="D2533C"/>
                </a:solidFill>
                <a:cs typeface="Andale Mono"/>
              </a:rPr>
              <a:t> + (3/2)n - 1		T2(</a:t>
            </a:r>
            <a:r>
              <a:rPr lang="en-US" dirty="0">
                <a:solidFill>
                  <a:srgbClr val="D2533C"/>
                </a:solidFill>
                <a:cs typeface="Andale Mono"/>
              </a:rPr>
              <a:t>n) = </a:t>
            </a:r>
            <a:r>
              <a:rPr lang="en-US" dirty="0" smtClean="0">
                <a:solidFill>
                  <a:srgbClr val="D2533C"/>
                </a:solidFill>
                <a:cs typeface="Andale Mono"/>
              </a:rPr>
              <a:t>(</a:t>
            </a:r>
            <a:r>
              <a:rPr lang="en-US" dirty="0">
                <a:solidFill>
                  <a:srgbClr val="D2533C"/>
                </a:solidFill>
                <a:cs typeface="Andale Mono"/>
              </a:rPr>
              <a:t>3/2)n - </a:t>
            </a:r>
            <a:r>
              <a:rPr lang="en-US" dirty="0" smtClean="0">
                <a:solidFill>
                  <a:srgbClr val="D2533C"/>
                </a:solidFill>
                <a:cs typeface="Andale Mono"/>
              </a:rPr>
              <a:t>1</a:t>
            </a: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Fast Computer vs. Smart Programmer</a:t>
            </a:r>
          </a:p>
        </p:txBody>
      </p:sp>
      <p:pic>
        <p:nvPicPr>
          <p:cNvPr id="8" name="Picture 7" descr="Screen Shot 2014-01-17 at 02.10.3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2551"/>
            <a:ext cx="9144000" cy="54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5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(comparisons)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 err="1" smtClean="0"/>
              <a:t>MyAlgorithm</a:t>
            </a:r>
            <a:r>
              <a:rPr lang="el-GR" dirty="0" smtClean="0"/>
              <a:t> </a:t>
            </a:r>
            <a:r>
              <a:rPr lang="el-GR" dirty="0" err="1" smtClean="0"/>
              <a:t>has</a:t>
            </a:r>
            <a:r>
              <a:rPr lang="el-GR" dirty="0" smtClean="0"/>
              <a:t> </a:t>
            </a:r>
            <a:r>
              <a:rPr lang="el-GR" dirty="0" err="1" smtClean="0"/>
              <a:t>an</a:t>
            </a:r>
            <a:r>
              <a:rPr lang="el-GR" dirty="0" smtClean="0"/>
              <a:t> </a:t>
            </a:r>
            <a:r>
              <a:rPr lang="el-GR" dirty="0" err="1" smtClean="0"/>
              <a:t>asymptotic</a:t>
            </a:r>
            <a:r>
              <a:rPr lang="el-GR" dirty="0" smtClean="0"/>
              <a:t> </a:t>
            </a:r>
            <a:r>
              <a:rPr lang="el-GR" dirty="0" err="1" smtClean="0"/>
              <a:t>worst</a:t>
            </a:r>
            <a:r>
              <a:rPr lang="el-GR" dirty="0" smtClean="0"/>
              <a:t> </a:t>
            </a:r>
            <a:r>
              <a:rPr lang="el-GR" dirty="0" err="1" smtClean="0"/>
              <a:t>case</a:t>
            </a:r>
            <a:r>
              <a:rPr lang="el-GR" dirty="0" smtClean="0"/>
              <a:t> </a:t>
            </a:r>
            <a:r>
              <a:rPr lang="el-GR" dirty="0" err="1" smtClean="0"/>
              <a:t>running</a:t>
            </a:r>
            <a:r>
              <a:rPr lang="el-GR" dirty="0" smtClean="0"/>
              <a:t> </a:t>
            </a:r>
            <a:r>
              <a:rPr lang="el-GR" dirty="0" err="1" smtClean="0"/>
              <a:t>time</a:t>
            </a:r>
            <a:r>
              <a:rPr lang="el-GR" dirty="0" smtClean="0"/>
              <a:t>:</a:t>
            </a:r>
          </a:p>
          <a:p>
            <a:pPr marL="0" indent="0" algn="ctr">
              <a:buNone/>
            </a:pPr>
            <a:r>
              <a:rPr lang="el-GR" dirty="0" smtClean="0"/>
              <a:t>T(N) = </a:t>
            </a:r>
            <a:r>
              <a:rPr lang="el-GR" b="1" dirty="0" smtClean="0">
                <a:solidFill>
                  <a:srgbClr val="FF0000"/>
                </a:solidFill>
              </a:rPr>
              <a:t>O</a:t>
            </a:r>
            <a:r>
              <a:rPr lang="el-GR" dirty="0" smtClean="0"/>
              <a:t>(Ν</a:t>
            </a:r>
            <a:r>
              <a:rPr lang="el-GR" baseline="30000" dirty="0" smtClean="0"/>
              <a:t>2 </a:t>
            </a:r>
            <a:r>
              <a:rPr lang="el-GR" dirty="0" err="1" smtClean="0"/>
              <a:t>lgN</a:t>
            </a:r>
            <a:r>
              <a:rPr lang="el-GR" dirty="0" smtClean="0"/>
              <a:t>)</a:t>
            </a:r>
            <a:endParaRPr lang="el-GR" dirty="0"/>
          </a:p>
          <a:p>
            <a:r>
              <a:rPr lang="el-GR" dirty="0" err="1" smtClean="0"/>
              <a:t>Does</a:t>
            </a:r>
            <a:r>
              <a:rPr lang="el-GR" dirty="0" smtClean="0"/>
              <a:t> </a:t>
            </a:r>
            <a:r>
              <a:rPr lang="el-GR" dirty="0" err="1" smtClean="0"/>
              <a:t>that</a:t>
            </a:r>
            <a:r>
              <a:rPr lang="el-GR" dirty="0" smtClean="0"/>
              <a:t> </a:t>
            </a:r>
            <a:r>
              <a:rPr lang="el-GR" dirty="0" err="1" smtClean="0"/>
              <a:t>mean</a:t>
            </a:r>
            <a:r>
              <a:rPr lang="el-GR" dirty="0" smtClean="0"/>
              <a:t>:</a:t>
            </a:r>
          </a:p>
          <a:p>
            <a:pPr lvl="1"/>
            <a:r>
              <a:rPr lang="el-GR" dirty="0" smtClean="0"/>
              <a:t> T(N</a:t>
            </a:r>
            <a:r>
              <a:rPr lang="el-GR" dirty="0"/>
              <a:t>) = </a:t>
            </a:r>
            <a:r>
              <a:rPr lang="el-GR" dirty="0" smtClean="0"/>
              <a:t>O(Ν</a:t>
            </a:r>
            <a:r>
              <a:rPr lang="el-GR" baseline="30000" dirty="0" smtClean="0"/>
              <a:t>3</a:t>
            </a:r>
            <a:r>
              <a:rPr lang="el-GR" dirty="0" smtClean="0"/>
              <a:t>)?			</a:t>
            </a:r>
            <a:r>
              <a:rPr lang="el-GR" dirty="0" smtClean="0">
                <a:solidFill>
                  <a:srgbClr val="FF0000"/>
                </a:solidFill>
              </a:rPr>
              <a:t>YES</a:t>
            </a:r>
            <a:endParaRPr lang="el-GR" dirty="0">
              <a:solidFill>
                <a:srgbClr val="FF0000"/>
              </a:solidFill>
            </a:endParaRPr>
          </a:p>
          <a:p>
            <a:pPr lvl="1"/>
            <a:r>
              <a:rPr lang="el-GR" dirty="0" smtClean="0"/>
              <a:t> T(N</a:t>
            </a:r>
            <a:r>
              <a:rPr lang="el-GR" dirty="0"/>
              <a:t>) = O(Ν</a:t>
            </a:r>
            <a:r>
              <a:rPr lang="el-GR" baseline="30000" dirty="0"/>
              <a:t>2</a:t>
            </a:r>
            <a:r>
              <a:rPr lang="el-GR" dirty="0"/>
              <a:t>)?			</a:t>
            </a:r>
            <a:r>
              <a:rPr lang="el-GR" dirty="0" smtClean="0">
                <a:solidFill>
                  <a:srgbClr val="FF0000"/>
                </a:solidFill>
              </a:rPr>
              <a:t>NO </a:t>
            </a:r>
            <a:endParaRPr lang="el-GR" dirty="0">
              <a:solidFill>
                <a:srgbClr val="FF0000"/>
              </a:solidFill>
            </a:endParaRPr>
          </a:p>
          <a:p>
            <a:pPr lvl="1"/>
            <a:r>
              <a:rPr lang="el-GR" dirty="0" smtClean="0"/>
              <a:t> T(N</a:t>
            </a:r>
            <a:r>
              <a:rPr lang="el-GR" dirty="0"/>
              <a:t>) = </a:t>
            </a:r>
            <a:r>
              <a:rPr lang="el-GR" dirty="0" smtClean="0"/>
              <a:t>Ω(Ν)?			</a:t>
            </a:r>
            <a:r>
              <a:rPr lang="el-GR" dirty="0" smtClean="0">
                <a:solidFill>
                  <a:srgbClr val="FF0000"/>
                </a:solidFill>
              </a:rPr>
              <a:t>NO</a:t>
            </a:r>
            <a:endParaRPr lang="el-GR" dirty="0">
              <a:solidFill>
                <a:srgbClr val="FF0000"/>
              </a:solidFill>
            </a:endParaRPr>
          </a:p>
          <a:p>
            <a:pPr lvl="1"/>
            <a:r>
              <a:rPr lang="el-GR" dirty="0"/>
              <a:t> T(N) = Ω(Ν</a:t>
            </a:r>
            <a:r>
              <a:rPr lang="el-GR" baseline="30000" dirty="0"/>
              <a:t>3</a:t>
            </a:r>
            <a:r>
              <a:rPr lang="el-GR" dirty="0"/>
              <a:t>)?		</a:t>
            </a:r>
            <a:r>
              <a:rPr lang="el-GR" dirty="0" smtClean="0"/>
              <a:t>	</a:t>
            </a:r>
            <a:r>
              <a:rPr lang="el-GR" dirty="0" smtClean="0">
                <a:solidFill>
                  <a:srgbClr val="FF0000"/>
                </a:solidFill>
              </a:rPr>
              <a:t>NO</a:t>
            </a:r>
            <a:endParaRPr lang="el-GR" dirty="0">
              <a:solidFill>
                <a:srgbClr val="FF0000"/>
              </a:solidFill>
            </a:endParaRPr>
          </a:p>
          <a:p>
            <a:pPr lvl="1"/>
            <a:r>
              <a:rPr lang="el-GR" dirty="0" smtClean="0"/>
              <a:t> </a:t>
            </a:r>
            <a:r>
              <a:rPr lang="el-GR" dirty="0"/>
              <a:t>T(N) = </a:t>
            </a:r>
            <a:r>
              <a:rPr lang="el-GR" dirty="0" smtClean="0"/>
              <a:t>Θ(</a:t>
            </a:r>
            <a:r>
              <a:rPr lang="el-GR" dirty="0"/>
              <a:t>Ν</a:t>
            </a:r>
            <a:r>
              <a:rPr lang="el-GR" baseline="30000" dirty="0"/>
              <a:t>2 </a:t>
            </a:r>
            <a:r>
              <a:rPr lang="el-GR" dirty="0" err="1" smtClean="0"/>
              <a:t>lgN</a:t>
            </a:r>
            <a:r>
              <a:rPr lang="el-GR" dirty="0" smtClean="0"/>
              <a:t>)?			</a:t>
            </a:r>
            <a:r>
              <a:rPr lang="el-GR" dirty="0" smtClean="0">
                <a:solidFill>
                  <a:srgbClr val="FF0000"/>
                </a:solidFill>
              </a:rPr>
              <a:t>NO</a:t>
            </a:r>
            <a:endParaRPr lang="el-GR" dirty="0">
              <a:solidFill>
                <a:srgbClr val="FF0000"/>
              </a:solidFill>
            </a:endParaRPr>
          </a:p>
          <a:p>
            <a:pPr lvl="1"/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84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(comparisons)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 err="1" smtClean="0"/>
              <a:t>MyAlgorithm</a:t>
            </a:r>
            <a:r>
              <a:rPr lang="el-GR" dirty="0" smtClean="0"/>
              <a:t> </a:t>
            </a:r>
            <a:r>
              <a:rPr lang="el-GR" dirty="0" err="1" smtClean="0"/>
              <a:t>has</a:t>
            </a:r>
            <a:r>
              <a:rPr lang="el-GR" dirty="0" smtClean="0"/>
              <a:t> </a:t>
            </a:r>
            <a:r>
              <a:rPr lang="el-GR" dirty="0" err="1" smtClean="0"/>
              <a:t>an</a:t>
            </a:r>
            <a:r>
              <a:rPr lang="el-GR" dirty="0" smtClean="0"/>
              <a:t> </a:t>
            </a:r>
            <a:r>
              <a:rPr lang="el-GR" dirty="0" err="1" smtClean="0"/>
              <a:t>asymptotic</a:t>
            </a:r>
            <a:r>
              <a:rPr lang="el-GR" dirty="0" smtClean="0"/>
              <a:t> </a:t>
            </a:r>
            <a:r>
              <a:rPr lang="el-GR" dirty="0" err="1" smtClean="0"/>
              <a:t>worst</a:t>
            </a:r>
            <a:r>
              <a:rPr lang="el-GR" dirty="0" smtClean="0"/>
              <a:t> </a:t>
            </a:r>
            <a:r>
              <a:rPr lang="el-GR" dirty="0" err="1" smtClean="0"/>
              <a:t>case</a:t>
            </a:r>
            <a:r>
              <a:rPr lang="el-GR" dirty="0" smtClean="0"/>
              <a:t> </a:t>
            </a:r>
            <a:r>
              <a:rPr lang="el-GR" dirty="0" err="1" smtClean="0"/>
              <a:t>running</a:t>
            </a:r>
            <a:r>
              <a:rPr lang="el-GR" dirty="0" smtClean="0"/>
              <a:t> </a:t>
            </a:r>
            <a:r>
              <a:rPr lang="el-GR" dirty="0" err="1" smtClean="0"/>
              <a:t>time</a:t>
            </a:r>
            <a:r>
              <a:rPr lang="el-GR" dirty="0" smtClean="0"/>
              <a:t>:</a:t>
            </a:r>
          </a:p>
          <a:p>
            <a:pPr marL="0" indent="0" algn="ctr">
              <a:buNone/>
            </a:pPr>
            <a:r>
              <a:rPr lang="el-GR" dirty="0" smtClean="0"/>
              <a:t>T(N) = </a:t>
            </a:r>
            <a:r>
              <a:rPr lang="el-GR" b="1" dirty="0">
                <a:solidFill>
                  <a:srgbClr val="FF0000"/>
                </a:solidFill>
              </a:rPr>
              <a:t>Ω</a:t>
            </a:r>
            <a:r>
              <a:rPr lang="el-GR" dirty="0" smtClean="0"/>
              <a:t>(Ν</a:t>
            </a:r>
            <a:r>
              <a:rPr lang="el-GR" baseline="30000" dirty="0" smtClean="0"/>
              <a:t>2 </a:t>
            </a:r>
            <a:r>
              <a:rPr lang="el-GR" dirty="0" err="1" smtClean="0"/>
              <a:t>lgN</a:t>
            </a:r>
            <a:r>
              <a:rPr lang="el-GR" dirty="0" smtClean="0"/>
              <a:t>)</a:t>
            </a:r>
            <a:endParaRPr lang="el-GR" dirty="0"/>
          </a:p>
          <a:p>
            <a:r>
              <a:rPr lang="el-GR" dirty="0" err="1" smtClean="0"/>
              <a:t>Does</a:t>
            </a:r>
            <a:r>
              <a:rPr lang="el-GR" dirty="0" smtClean="0"/>
              <a:t> </a:t>
            </a:r>
            <a:r>
              <a:rPr lang="el-GR" dirty="0" err="1" smtClean="0"/>
              <a:t>that</a:t>
            </a:r>
            <a:r>
              <a:rPr lang="el-GR" dirty="0" smtClean="0"/>
              <a:t> </a:t>
            </a:r>
            <a:r>
              <a:rPr lang="el-GR" dirty="0" err="1" smtClean="0"/>
              <a:t>mean</a:t>
            </a:r>
            <a:r>
              <a:rPr lang="el-GR" dirty="0" smtClean="0"/>
              <a:t> :</a:t>
            </a:r>
          </a:p>
          <a:p>
            <a:pPr lvl="1"/>
            <a:r>
              <a:rPr lang="el-GR" dirty="0" smtClean="0"/>
              <a:t> T(N</a:t>
            </a:r>
            <a:r>
              <a:rPr lang="el-GR" dirty="0"/>
              <a:t>) = </a:t>
            </a:r>
            <a:r>
              <a:rPr lang="el-GR" dirty="0" smtClean="0"/>
              <a:t>O(Ν</a:t>
            </a:r>
            <a:r>
              <a:rPr lang="el-GR" baseline="30000" dirty="0" smtClean="0"/>
              <a:t>3</a:t>
            </a:r>
            <a:r>
              <a:rPr lang="el-GR" dirty="0" smtClean="0"/>
              <a:t>)?			</a:t>
            </a:r>
            <a:endParaRPr lang="el-GR" dirty="0">
              <a:solidFill>
                <a:srgbClr val="FF0000"/>
              </a:solidFill>
            </a:endParaRPr>
          </a:p>
          <a:p>
            <a:pPr lvl="1"/>
            <a:r>
              <a:rPr lang="el-GR" dirty="0" smtClean="0"/>
              <a:t> T(N</a:t>
            </a:r>
            <a:r>
              <a:rPr lang="el-GR" dirty="0"/>
              <a:t>) = O(Ν</a:t>
            </a:r>
            <a:r>
              <a:rPr lang="el-GR" baseline="30000" dirty="0"/>
              <a:t>2</a:t>
            </a:r>
            <a:r>
              <a:rPr lang="el-GR" dirty="0"/>
              <a:t>)?			</a:t>
            </a:r>
            <a:r>
              <a:rPr lang="el-GR" dirty="0" smtClean="0">
                <a:solidFill>
                  <a:srgbClr val="FF0000"/>
                </a:solidFill>
              </a:rPr>
              <a:t> </a:t>
            </a:r>
            <a:endParaRPr lang="el-GR" dirty="0">
              <a:solidFill>
                <a:srgbClr val="FF0000"/>
              </a:solidFill>
            </a:endParaRPr>
          </a:p>
          <a:p>
            <a:pPr lvl="1"/>
            <a:r>
              <a:rPr lang="el-GR" dirty="0" smtClean="0"/>
              <a:t> T(N</a:t>
            </a:r>
            <a:r>
              <a:rPr lang="el-GR" dirty="0"/>
              <a:t>) = </a:t>
            </a:r>
            <a:r>
              <a:rPr lang="el-GR" dirty="0" smtClean="0"/>
              <a:t>Ω(Ν)?			</a:t>
            </a:r>
            <a:endParaRPr lang="el-GR" dirty="0">
              <a:solidFill>
                <a:srgbClr val="FF0000"/>
              </a:solidFill>
            </a:endParaRPr>
          </a:p>
          <a:p>
            <a:pPr lvl="1"/>
            <a:r>
              <a:rPr lang="el-GR" dirty="0"/>
              <a:t> T(N) = Ω(Ν</a:t>
            </a:r>
            <a:r>
              <a:rPr lang="el-GR" baseline="30000" dirty="0"/>
              <a:t>3</a:t>
            </a:r>
            <a:r>
              <a:rPr lang="el-GR" dirty="0"/>
              <a:t>)?		</a:t>
            </a:r>
            <a:r>
              <a:rPr lang="el-GR" dirty="0" smtClean="0"/>
              <a:t>	</a:t>
            </a:r>
            <a:endParaRPr lang="el-GR" dirty="0">
              <a:solidFill>
                <a:srgbClr val="FF0000"/>
              </a:solidFill>
            </a:endParaRPr>
          </a:p>
          <a:p>
            <a:pPr lvl="1"/>
            <a:r>
              <a:rPr lang="el-GR" dirty="0" smtClean="0"/>
              <a:t> </a:t>
            </a:r>
            <a:r>
              <a:rPr lang="el-GR" dirty="0"/>
              <a:t>T(N) = </a:t>
            </a:r>
            <a:r>
              <a:rPr lang="el-GR" dirty="0" smtClean="0"/>
              <a:t>Θ(</a:t>
            </a:r>
            <a:r>
              <a:rPr lang="el-GR" dirty="0"/>
              <a:t>Ν</a:t>
            </a:r>
            <a:r>
              <a:rPr lang="el-GR" baseline="30000" dirty="0"/>
              <a:t>2 </a:t>
            </a:r>
            <a:r>
              <a:rPr lang="el-GR" dirty="0" err="1" smtClean="0"/>
              <a:t>lgN</a:t>
            </a:r>
            <a:r>
              <a:rPr lang="el-GR" dirty="0" smtClean="0"/>
              <a:t>)?			</a:t>
            </a:r>
            <a:endParaRPr lang="el-GR" dirty="0">
              <a:solidFill>
                <a:srgbClr val="FF0000"/>
              </a:solidFill>
            </a:endParaRPr>
          </a:p>
          <a:p>
            <a:pPr lvl="1"/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277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(comparisons)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 err="1" smtClean="0"/>
              <a:t>MyAlgorithm</a:t>
            </a:r>
            <a:r>
              <a:rPr lang="el-GR" dirty="0" smtClean="0"/>
              <a:t> </a:t>
            </a:r>
            <a:r>
              <a:rPr lang="el-GR" dirty="0" err="1" smtClean="0"/>
              <a:t>has</a:t>
            </a:r>
            <a:r>
              <a:rPr lang="el-GR" dirty="0" smtClean="0"/>
              <a:t> </a:t>
            </a:r>
            <a:r>
              <a:rPr lang="el-GR" dirty="0" err="1" smtClean="0"/>
              <a:t>an</a:t>
            </a:r>
            <a:r>
              <a:rPr lang="el-GR" dirty="0" smtClean="0"/>
              <a:t> </a:t>
            </a:r>
            <a:r>
              <a:rPr lang="el-GR" dirty="0" err="1" smtClean="0"/>
              <a:t>asymptotic</a:t>
            </a:r>
            <a:r>
              <a:rPr lang="el-GR" dirty="0" smtClean="0"/>
              <a:t> </a:t>
            </a:r>
            <a:r>
              <a:rPr lang="el-GR" dirty="0" err="1" smtClean="0"/>
              <a:t>worst</a:t>
            </a:r>
            <a:r>
              <a:rPr lang="el-GR" dirty="0" smtClean="0"/>
              <a:t> </a:t>
            </a:r>
            <a:r>
              <a:rPr lang="el-GR" dirty="0" err="1" smtClean="0"/>
              <a:t>case</a:t>
            </a:r>
            <a:r>
              <a:rPr lang="el-GR" dirty="0" smtClean="0"/>
              <a:t> </a:t>
            </a:r>
            <a:r>
              <a:rPr lang="el-GR" dirty="0" err="1" smtClean="0"/>
              <a:t>running</a:t>
            </a:r>
            <a:r>
              <a:rPr lang="el-GR" dirty="0" smtClean="0"/>
              <a:t> </a:t>
            </a:r>
            <a:r>
              <a:rPr lang="el-GR" dirty="0" err="1" smtClean="0"/>
              <a:t>time</a:t>
            </a:r>
            <a:r>
              <a:rPr lang="el-GR" dirty="0" smtClean="0"/>
              <a:t>:</a:t>
            </a:r>
          </a:p>
          <a:p>
            <a:pPr marL="0" indent="0" algn="ctr">
              <a:buNone/>
            </a:pPr>
            <a:r>
              <a:rPr lang="el-GR" dirty="0" smtClean="0"/>
              <a:t>T(N) = </a:t>
            </a:r>
            <a:r>
              <a:rPr lang="el-GR" b="1" dirty="0">
                <a:solidFill>
                  <a:srgbClr val="FF0000"/>
                </a:solidFill>
              </a:rPr>
              <a:t>Ω</a:t>
            </a:r>
            <a:r>
              <a:rPr lang="el-GR" dirty="0" smtClean="0"/>
              <a:t>(Ν</a:t>
            </a:r>
            <a:r>
              <a:rPr lang="el-GR" baseline="30000" dirty="0" smtClean="0"/>
              <a:t>2 </a:t>
            </a:r>
            <a:r>
              <a:rPr lang="el-GR" dirty="0" err="1" smtClean="0"/>
              <a:t>lgN</a:t>
            </a:r>
            <a:r>
              <a:rPr lang="el-GR" dirty="0" smtClean="0"/>
              <a:t>)</a:t>
            </a:r>
            <a:endParaRPr lang="el-GR" dirty="0"/>
          </a:p>
          <a:p>
            <a:r>
              <a:rPr lang="el-GR" dirty="0" err="1" smtClean="0"/>
              <a:t>Does</a:t>
            </a:r>
            <a:r>
              <a:rPr lang="el-GR" dirty="0" smtClean="0"/>
              <a:t> </a:t>
            </a:r>
            <a:r>
              <a:rPr lang="el-GR" dirty="0" err="1" smtClean="0"/>
              <a:t>that</a:t>
            </a:r>
            <a:r>
              <a:rPr lang="el-GR" dirty="0" smtClean="0"/>
              <a:t> </a:t>
            </a:r>
            <a:r>
              <a:rPr lang="el-GR" dirty="0" err="1" smtClean="0"/>
              <a:t>mean</a:t>
            </a:r>
            <a:r>
              <a:rPr lang="el-GR" dirty="0" smtClean="0"/>
              <a:t>:</a:t>
            </a:r>
          </a:p>
          <a:p>
            <a:pPr lvl="1"/>
            <a:r>
              <a:rPr lang="el-GR" dirty="0" smtClean="0"/>
              <a:t> T(N</a:t>
            </a:r>
            <a:r>
              <a:rPr lang="el-GR" dirty="0"/>
              <a:t>) = </a:t>
            </a:r>
            <a:r>
              <a:rPr lang="el-GR" dirty="0" smtClean="0"/>
              <a:t>O(Ν</a:t>
            </a:r>
            <a:r>
              <a:rPr lang="el-GR" baseline="30000" dirty="0" smtClean="0"/>
              <a:t>3</a:t>
            </a:r>
            <a:r>
              <a:rPr lang="el-GR" dirty="0" smtClean="0"/>
              <a:t>)?			</a:t>
            </a:r>
            <a:r>
              <a:rPr lang="el-GR" dirty="0" smtClean="0">
                <a:solidFill>
                  <a:srgbClr val="FF0000"/>
                </a:solidFill>
              </a:rPr>
              <a:t>NO</a:t>
            </a:r>
            <a:endParaRPr lang="el-GR" dirty="0">
              <a:solidFill>
                <a:srgbClr val="FF0000"/>
              </a:solidFill>
            </a:endParaRPr>
          </a:p>
          <a:p>
            <a:pPr lvl="1"/>
            <a:r>
              <a:rPr lang="el-GR" dirty="0" smtClean="0"/>
              <a:t> T(N</a:t>
            </a:r>
            <a:r>
              <a:rPr lang="el-GR" dirty="0"/>
              <a:t>) = O(Ν</a:t>
            </a:r>
            <a:r>
              <a:rPr lang="el-GR" baseline="30000" dirty="0"/>
              <a:t>2</a:t>
            </a:r>
            <a:r>
              <a:rPr lang="el-GR" dirty="0"/>
              <a:t>)?			</a:t>
            </a:r>
            <a:r>
              <a:rPr lang="el-GR" dirty="0" smtClean="0">
                <a:solidFill>
                  <a:srgbClr val="FF0000"/>
                </a:solidFill>
              </a:rPr>
              <a:t>NO </a:t>
            </a:r>
            <a:endParaRPr lang="el-GR" dirty="0">
              <a:solidFill>
                <a:srgbClr val="FF0000"/>
              </a:solidFill>
            </a:endParaRPr>
          </a:p>
          <a:p>
            <a:pPr lvl="1"/>
            <a:r>
              <a:rPr lang="el-GR" dirty="0" smtClean="0"/>
              <a:t> T(N</a:t>
            </a:r>
            <a:r>
              <a:rPr lang="el-GR" dirty="0"/>
              <a:t>) = </a:t>
            </a:r>
            <a:r>
              <a:rPr lang="el-GR" dirty="0" smtClean="0"/>
              <a:t>Ω(Ν)?			</a:t>
            </a:r>
            <a:r>
              <a:rPr lang="el-GR" dirty="0" smtClean="0">
                <a:solidFill>
                  <a:srgbClr val="FF0000"/>
                </a:solidFill>
              </a:rPr>
              <a:t>YES</a:t>
            </a:r>
            <a:endParaRPr lang="el-GR" dirty="0">
              <a:solidFill>
                <a:srgbClr val="FF0000"/>
              </a:solidFill>
            </a:endParaRPr>
          </a:p>
          <a:p>
            <a:pPr lvl="1"/>
            <a:r>
              <a:rPr lang="el-GR" dirty="0"/>
              <a:t> T(N) = Ω(Ν</a:t>
            </a:r>
            <a:r>
              <a:rPr lang="el-GR" baseline="30000" dirty="0"/>
              <a:t>3</a:t>
            </a:r>
            <a:r>
              <a:rPr lang="el-GR" dirty="0"/>
              <a:t>)?		</a:t>
            </a:r>
            <a:r>
              <a:rPr lang="el-GR" dirty="0" smtClean="0"/>
              <a:t>	</a:t>
            </a:r>
            <a:r>
              <a:rPr lang="el-GR" dirty="0" smtClean="0">
                <a:solidFill>
                  <a:srgbClr val="FF0000"/>
                </a:solidFill>
              </a:rPr>
              <a:t>NO</a:t>
            </a:r>
            <a:endParaRPr lang="el-GR" dirty="0">
              <a:solidFill>
                <a:srgbClr val="FF0000"/>
              </a:solidFill>
            </a:endParaRPr>
          </a:p>
          <a:p>
            <a:pPr lvl="1"/>
            <a:r>
              <a:rPr lang="el-GR" dirty="0" smtClean="0"/>
              <a:t> </a:t>
            </a:r>
            <a:r>
              <a:rPr lang="el-GR" dirty="0"/>
              <a:t>T(N) = </a:t>
            </a:r>
            <a:r>
              <a:rPr lang="el-GR" dirty="0" smtClean="0"/>
              <a:t>Θ(</a:t>
            </a:r>
            <a:r>
              <a:rPr lang="el-GR" dirty="0"/>
              <a:t>Ν</a:t>
            </a:r>
            <a:r>
              <a:rPr lang="el-GR" baseline="30000" dirty="0"/>
              <a:t>2 </a:t>
            </a:r>
            <a:r>
              <a:rPr lang="el-GR" dirty="0" err="1" smtClean="0"/>
              <a:t>lgN</a:t>
            </a:r>
            <a:r>
              <a:rPr lang="el-GR" dirty="0" smtClean="0"/>
              <a:t>)?			</a:t>
            </a:r>
            <a:r>
              <a:rPr lang="el-GR" dirty="0" smtClean="0">
                <a:solidFill>
                  <a:srgbClr val="FF0000"/>
                </a:solidFill>
              </a:rPr>
              <a:t>NO</a:t>
            </a:r>
            <a:endParaRPr lang="el-GR" dirty="0">
              <a:solidFill>
                <a:srgbClr val="FF0000"/>
              </a:solidFill>
            </a:endParaRPr>
          </a:p>
          <a:p>
            <a:pPr lvl="1"/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761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(comparisons)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 err="1" smtClean="0"/>
              <a:t>MyAlgorithm</a:t>
            </a:r>
            <a:r>
              <a:rPr lang="el-GR" dirty="0" smtClean="0"/>
              <a:t> </a:t>
            </a:r>
            <a:r>
              <a:rPr lang="el-GR" dirty="0" err="1" smtClean="0"/>
              <a:t>has</a:t>
            </a:r>
            <a:r>
              <a:rPr lang="el-GR" dirty="0" smtClean="0"/>
              <a:t> </a:t>
            </a:r>
            <a:r>
              <a:rPr lang="el-GR" dirty="0" err="1" smtClean="0"/>
              <a:t>an</a:t>
            </a:r>
            <a:r>
              <a:rPr lang="el-GR" dirty="0" smtClean="0"/>
              <a:t> </a:t>
            </a:r>
            <a:r>
              <a:rPr lang="el-GR" dirty="0" err="1" smtClean="0"/>
              <a:t>asymptotic</a:t>
            </a:r>
            <a:r>
              <a:rPr lang="el-GR" dirty="0" smtClean="0"/>
              <a:t> </a:t>
            </a:r>
            <a:r>
              <a:rPr lang="el-GR" dirty="0" err="1" smtClean="0"/>
              <a:t>worst</a:t>
            </a:r>
            <a:r>
              <a:rPr lang="el-GR" dirty="0" smtClean="0"/>
              <a:t> </a:t>
            </a:r>
            <a:r>
              <a:rPr lang="el-GR" dirty="0" err="1" smtClean="0"/>
              <a:t>case</a:t>
            </a:r>
            <a:r>
              <a:rPr lang="el-GR" dirty="0" smtClean="0"/>
              <a:t> </a:t>
            </a:r>
            <a:r>
              <a:rPr lang="el-GR" dirty="0" err="1" smtClean="0"/>
              <a:t>running</a:t>
            </a:r>
            <a:r>
              <a:rPr lang="el-GR" dirty="0" smtClean="0"/>
              <a:t> </a:t>
            </a:r>
            <a:r>
              <a:rPr lang="el-GR" dirty="0" err="1" smtClean="0"/>
              <a:t>time</a:t>
            </a:r>
            <a:r>
              <a:rPr lang="el-GR" dirty="0" smtClean="0"/>
              <a:t>:</a:t>
            </a:r>
          </a:p>
          <a:p>
            <a:pPr marL="0" indent="0" algn="ctr">
              <a:buNone/>
            </a:pPr>
            <a:r>
              <a:rPr lang="el-GR" dirty="0" smtClean="0"/>
              <a:t>T(N) = </a:t>
            </a:r>
            <a:r>
              <a:rPr lang="el-GR" b="1" dirty="0">
                <a:solidFill>
                  <a:srgbClr val="FF0000"/>
                </a:solidFill>
              </a:rPr>
              <a:t>Θ</a:t>
            </a:r>
            <a:r>
              <a:rPr lang="el-GR" dirty="0" smtClean="0"/>
              <a:t>(Ν</a:t>
            </a:r>
            <a:r>
              <a:rPr lang="el-GR" baseline="30000" dirty="0" smtClean="0"/>
              <a:t>2 </a:t>
            </a:r>
            <a:r>
              <a:rPr lang="el-GR" dirty="0" err="1" smtClean="0"/>
              <a:t>lgN</a:t>
            </a:r>
            <a:r>
              <a:rPr lang="el-GR" dirty="0" smtClean="0"/>
              <a:t>)</a:t>
            </a:r>
            <a:endParaRPr lang="el-GR" dirty="0"/>
          </a:p>
          <a:p>
            <a:r>
              <a:rPr lang="el-GR" dirty="0" err="1"/>
              <a:t>Does</a:t>
            </a:r>
            <a:r>
              <a:rPr lang="el-GR" dirty="0"/>
              <a:t> </a:t>
            </a:r>
            <a:r>
              <a:rPr lang="el-GR" dirty="0" err="1"/>
              <a:t>that</a:t>
            </a:r>
            <a:r>
              <a:rPr lang="el-GR" dirty="0"/>
              <a:t> </a:t>
            </a:r>
            <a:r>
              <a:rPr lang="el-GR" dirty="0" err="1" smtClean="0"/>
              <a:t>mean</a:t>
            </a:r>
            <a:r>
              <a:rPr lang="el-GR" dirty="0" smtClean="0"/>
              <a:t>:</a:t>
            </a:r>
            <a:endParaRPr lang="el-GR" dirty="0"/>
          </a:p>
          <a:p>
            <a:pPr lvl="1"/>
            <a:r>
              <a:rPr lang="el-GR" dirty="0"/>
              <a:t> T(N) = O(Ν</a:t>
            </a:r>
            <a:r>
              <a:rPr lang="el-GR" baseline="30000" dirty="0"/>
              <a:t>3</a:t>
            </a:r>
            <a:r>
              <a:rPr lang="el-GR" dirty="0"/>
              <a:t>)?			</a:t>
            </a:r>
            <a:endParaRPr lang="el-GR" dirty="0">
              <a:solidFill>
                <a:srgbClr val="FF0000"/>
              </a:solidFill>
            </a:endParaRPr>
          </a:p>
          <a:p>
            <a:pPr lvl="1"/>
            <a:r>
              <a:rPr lang="el-GR" dirty="0"/>
              <a:t> T(N) = O(Ν</a:t>
            </a:r>
            <a:r>
              <a:rPr lang="el-GR" baseline="30000" dirty="0"/>
              <a:t>2</a:t>
            </a:r>
            <a:r>
              <a:rPr lang="el-GR" dirty="0"/>
              <a:t>)?			</a:t>
            </a:r>
            <a:r>
              <a:rPr lang="el-GR" dirty="0" smtClean="0">
                <a:solidFill>
                  <a:srgbClr val="FF0000"/>
                </a:solidFill>
              </a:rPr>
              <a:t> </a:t>
            </a:r>
            <a:endParaRPr lang="el-GR" dirty="0">
              <a:solidFill>
                <a:srgbClr val="FF0000"/>
              </a:solidFill>
            </a:endParaRPr>
          </a:p>
          <a:p>
            <a:pPr lvl="1"/>
            <a:r>
              <a:rPr lang="el-GR" dirty="0"/>
              <a:t> T(N) = Ω(Ν)?			</a:t>
            </a:r>
            <a:endParaRPr lang="el-GR" dirty="0">
              <a:solidFill>
                <a:srgbClr val="FF0000"/>
              </a:solidFill>
            </a:endParaRPr>
          </a:p>
          <a:p>
            <a:pPr lvl="1"/>
            <a:r>
              <a:rPr lang="el-GR" dirty="0"/>
              <a:t> T(N) = Ω(Ν</a:t>
            </a:r>
            <a:r>
              <a:rPr lang="el-GR" baseline="30000" dirty="0"/>
              <a:t>3</a:t>
            </a:r>
            <a:r>
              <a:rPr lang="el-GR" dirty="0"/>
              <a:t>)?			</a:t>
            </a:r>
            <a:endParaRPr lang="el-GR" dirty="0">
              <a:solidFill>
                <a:srgbClr val="FF0000"/>
              </a:solidFill>
            </a:endParaRPr>
          </a:p>
          <a:p>
            <a:pPr lvl="1"/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126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(comparisons)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 err="1" smtClean="0"/>
              <a:t>MyAlgorithm</a:t>
            </a:r>
            <a:r>
              <a:rPr lang="el-GR" dirty="0" smtClean="0"/>
              <a:t> </a:t>
            </a:r>
            <a:r>
              <a:rPr lang="el-GR" dirty="0" err="1" smtClean="0"/>
              <a:t>has</a:t>
            </a:r>
            <a:r>
              <a:rPr lang="el-GR" dirty="0" smtClean="0"/>
              <a:t> </a:t>
            </a:r>
            <a:r>
              <a:rPr lang="el-GR" dirty="0" err="1" smtClean="0"/>
              <a:t>an</a:t>
            </a:r>
            <a:r>
              <a:rPr lang="el-GR" dirty="0" smtClean="0"/>
              <a:t> </a:t>
            </a:r>
            <a:r>
              <a:rPr lang="el-GR" dirty="0" err="1" smtClean="0"/>
              <a:t>asymptotic</a:t>
            </a:r>
            <a:r>
              <a:rPr lang="el-GR" dirty="0" smtClean="0"/>
              <a:t> </a:t>
            </a:r>
            <a:r>
              <a:rPr lang="el-GR" dirty="0" err="1" smtClean="0"/>
              <a:t>worst</a:t>
            </a:r>
            <a:r>
              <a:rPr lang="el-GR" dirty="0" smtClean="0"/>
              <a:t> </a:t>
            </a:r>
            <a:r>
              <a:rPr lang="el-GR" dirty="0" err="1" smtClean="0"/>
              <a:t>case</a:t>
            </a:r>
            <a:r>
              <a:rPr lang="el-GR" dirty="0" smtClean="0"/>
              <a:t> </a:t>
            </a:r>
            <a:r>
              <a:rPr lang="el-GR" dirty="0" err="1" smtClean="0"/>
              <a:t>running</a:t>
            </a:r>
            <a:r>
              <a:rPr lang="el-GR" dirty="0" smtClean="0"/>
              <a:t> </a:t>
            </a:r>
            <a:r>
              <a:rPr lang="el-GR" dirty="0" err="1" smtClean="0"/>
              <a:t>time</a:t>
            </a:r>
            <a:r>
              <a:rPr lang="el-GR" dirty="0" smtClean="0"/>
              <a:t>:</a:t>
            </a:r>
          </a:p>
          <a:p>
            <a:pPr marL="0" indent="0" algn="ctr">
              <a:buNone/>
            </a:pPr>
            <a:r>
              <a:rPr lang="el-GR" dirty="0" smtClean="0"/>
              <a:t>T(N) = </a:t>
            </a:r>
            <a:r>
              <a:rPr lang="el-GR" b="1" dirty="0" smtClean="0">
                <a:solidFill>
                  <a:srgbClr val="FF0000"/>
                </a:solidFill>
              </a:rPr>
              <a:t>Θ</a:t>
            </a:r>
            <a:r>
              <a:rPr lang="el-GR" dirty="0" smtClean="0"/>
              <a:t>(Ν</a:t>
            </a:r>
            <a:r>
              <a:rPr lang="el-GR" baseline="30000" dirty="0" smtClean="0"/>
              <a:t>2 </a:t>
            </a:r>
            <a:r>
              <a:rPr lang="el-GR" dirty="0" err="1" smtClean="0"/>
              <a:t>lgN</a:t>
            </a:r>
            <a:r>
              <a:rPr lang="el-GR" dirty="0" smtClean="0"/>
              <a:t>)</a:t>
            </a:r>
            <a:endParaRPr lang="el-GR" dirty="0"/>
          </a:p>
          <a:p>
            <a:r>
              <a:rPr lang="el-GR" dirty="0" err="1" smtClean="0"/>
              <a:t>Does</a:t>
            </a:r>
            <a:r>
              <a:rPr lang="el-GR" dirty="0" smtClean="0"/>
              <a:t> </a:t>
            </a:r>
            <a:r>
              <a:rPr lang="el-GR" dirty="0" err="1" smtClean="0"/>
              <a:t>that</a:t>
            </a:r>
            <a:r>
              <a:rPr lang="el-GR" dirty="0" smtClean="0"/>
              <a:t> </a:t>
            </a:r>
            <a:r>
              <a:rPr lang="el-GR" dirty="0" err="1" smtClean="0"/>
              <a:t>mean</a:t>
            </a:r>
            <a:r>
              <a:rPr lang="el-GR" dirty="0" smtClean="0"/>
              <a:t>:</a:t>
            </a:r>
          </a:p>
          <a:p>
            <a:pPr lvl="1"/>
            <a:r>
              <a:rPr lang="el-GR" dirty="0" smtClean="0"/>
              <a:t> T(N</a:t>
            </a:r>
            <a:r>
              <a:rPr lang="el-GR" dirty="0"/>
              <a:t>) = </a:t>
            </a:r>
            <a:r>
              <a:rPr lang="el-GR" dirty="0" smtClean="0"/>
              <a:t>O(Ν</a:t>
            </a:r>
            <a:r>
              <a:rPr lang="el-GR" baseline="30000" dirty="0" smtClean="0"/>
              <a:t>3</a:t>
            </a:r>
            <a:r>
              <a:rPr lang="el-GR" dirty="0" smtClean="0"/>
              <a:t>)?			</a:t>
            </a:r>
            <a:r>
              <a:rPr lang="el-GR" dirty="0" err="1" smtClean="0">
                <a:solidFill>
                  <a:srgbClr val="FF0000"/>
                </a:solidFill>
              </a:rPr>
              <a:t>Yes</a:t>
            </a:r>
            <a:endParaRPr lang="el-GR" dirty="0">
              <a:solidFill>
                <a:srgbClr val="FF0000"/>
              </a:solidFill>
            </a:endParaRPr>
          </a:p>
          <a:p>
            <a:pPr lvl="1"/>
            <a:r>
              <a:rPr lang="el-GR" dirty="0" smtClean="0"/>
              <a:t> T(N</a:t>
            </a:r>
            <a:r>
              <a:rPr lang="el-GR" dirty="0"/>
              <a:t>) = O(Ν</a:t>
            </a:r>
            <a:r>
              <a:rPr lang="el-GR" baseline="30000" dirty="0"/>
              <a:t>2</a:t>
            </a:r>
            <a:r>
              <a:rPr lang="el-GR" dirty="0"/>
              <a:t>)?			</a:t>
            </a:r>
            <a:r>
              <a:rPr lang="el-GR" dirty="0" smtClean="0">
                <a:solidFill>
                  <a:srgbClr val="FF0000"/>
                </a:solidFill>
              </a:rPr>
              <a:t>NO </a:t>
            </a:r>
            <a:endParaRPr lang="el-GR" dirty="0">
              <a:solidFill>
                <a:srgbClr val="FF0000"/>
              </a:solidFill>
            </a:endParaRPr>
          </a:p>
          <a:p>
            <a:pPr lvl="1"/>
            <a:r>
              <a:rPr lang="el-GR" dirty="0" smtClean="0"/>
              <a:t> T(N</a:t>
            </a:r>
            <a:r>
              <a:rPr lang="el-GR" dirty="0"/>
              <a:t>) = </a:t>
            </a:r>
            <a:r>
              <a:rPr lang="el-GR" dirty="0" smtClean="0"/>
              <a:t>Ω(Ν)?			</a:t>
            </a:r>
            <a:r>
              <a:rPr lang="el-GR" dirty="0" smtClean="0">
                <a:solidFill>
                  <a:srgbClr val="FF0000"/>
                </a:solidFill>
              </a:rPr>
              <a:t>YES</a:t>
            </a:r>
            <a:endParaRPr lang="el-GR" dirty="0">
              <a:solidFill>
                <a:srgbClr val="FF0000"/>
              </a:solidFill>
            </a:endParaRPr>
          </a:p>
          <a:p>
            <a:pPr lvl="1"/>
            <a:r>
              <a:rPr lang="el-GR" dirty="0"/>
              <a:t> T(N) = Ω(Ν</a:t>
            </a:r>
            <a:r>
              <a:rPr lang="el-GR" baseline="30000" dirty="0"/>
              <a:t>3</a:t>
            </a:r>
            <a:r>
              <a:rPr lang="el-GR" dirty="0"/>
              <a:t>)?		</a:t>
            </a:r>
            <a:r>
              <a:rPr lang="el-GR" dirty="0" smtClean="0"/>
              <a:t>	</a:t>
            </a:r>
            <a:r>
              <a:rPr lang="el-GR" dirty="0" smtClean="0">
                <a:solidFill>
                  <a:srgbClr val="FF0000"/>
                </a:solidFill>
              </a:rPr>
              <a:t>NO</a:t>
            </a:r>
          </a:p>
          <a:p>
            <a:pPr lvl="1"/>
            <a:endParaRPr lang="el-GR" dirty="0">
              <a:solidFill>
                <a:srgbClr val="FF0000"/>
              </a:solidFill>
            </a:endParaRPr>
          </a:p>
          <a:p>
            <a:pPr lvl="1"/>
            <a:endParaRPr lang="el-GR" dirty="0" smtClean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r>
              <a:rPr lang="el-GR" dirty="0" smtClean="0"/>
              <a:t>*</a:t>
            </a:r>
            <a:r>
              <a:rPr lang="en-US" dirty="0" smtClean="0"/>
              <a:t>B</a:t>
            </a:r>
            <a:r>
              <a:rPr lang="el-GR" dirty="0" err="1" smtClean="0"/>
              <a:t>ecause</a:t>
            </a:r>
            <a:r>
              <a:rPr lang="el-GR" dirty="0" smtClean="0"/>
              <a:t> the </a:t>
            </a:r>
            <a:r>
              <a:rPr lang="el-GR" dirty="0" err="1" smtClean="0"/>
              <a:t>above</a:t>
            </a:r>
            <a:r>
              <a:rPr lang="el-GR" dirty="0" smtClean="0"/>
              <a:t> </a:t>
            </a:r>
            <a:r>
              <a:rPr lang="el-GR" dirty="0" err="1" smtClean="0"/>
              <a:t>means</a:t>
            </a:r>
            <a:r>
              <a:rPr lang="el-GR" dirty="0" smtClean="0"/>
              <a:t> </a:t>
            </a:r>
            <a:r>
              <a:rPr lang="el-GR" dirty="0" err="1" smtClean="0"/>
              <a:t>MyAlgorithm</a:t>
            </a:r>
            <a:r>
              <a:rPr lang="el-GR" dirty="0" smtClean="0"/>
              <a:t> </a:t>
            </a:r>
            <a:r>
              <a:rPr lang="el-GR" dirty="0" err="1" smtClean="0"/>
              <a:t>is</a:t>
            </a:r>
            <a:r>
              <a:rPr lang="el-GR" dirty="0" smtClean="0"/>
              <a:t> </a:t>
            </a:r>
            <a:r>
              <a:rPr lang="el-GR" dirty="0" err="1" smtClean="0"/>
              <a:t>both</a:t>
            </a:r>
            <a:r>
              <a:rPr lang="el-GR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lgN</a:t>
            </a:r>
            <a:r>
              <a:rPr lang="en-US" dirty="0" smtClean="0"/>
              <a:t>) and </a:t>
            </a:r>
            <a:endParaRPr lang="el-GR" smtClean="0"/>
          </a:p>
          <a:p>
            <a:pPr marL="274320" lvl="1" indent="0">
              <a:buNone/>
            </a:pPr>
            <a:r>
              <a:rPr lang="el-GR" b="1" smtClean="0">
                <a:solidFill>
                  <a:srgbClr val="FF0000"/>
                </a:solidFill>
              </a:rPr>
              <a:t>Ω</a:t>
            </a:r>
            <a:r>
              <a:rPr lang="el-GR" smtClean="0"/>
              <a:t>(N</a:t>
            </a:r>
            <a:r>
              <a:rPr lang="el-GR" baseline="30000" smtClean="0"/>
              <a:t>2</a:t>
            </a:r>
            <a:r>
              <a:rPr lang="el-GR" smtClean="0"/>
              <a:t> </a:t>
            </a:r>
            <a:r>
              <a:rPr lang="el-GR" dirty="0" err="1" smtClean="0"/>
              <a:t>lgN</a:t>
            </a:r>
            <a:r>
              <a:rPr lang="el-GR" dirty="0" smtClean="0"/>
              <a:t>).</a:t>
            </a:r>
          </a:p>
          <a:p>
            <a:pPr lvl="1"/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7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1176" y="532528"/>
            <a:ext cx="8739458" cy="5944472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D2533C"/>
                </a:solidFill>
                <a:cs typeface="Andale Mono"/>
              </a:rPr>
              <a:t>T1(n) = (3/2)n</a:t>
            </a:r>
            <a:r>
              <a:rPr lang="en-US" baseline="30000" dirty="0" smtClean="0">
                <a:solidFill>
                  <a:srgbClr val="D2533C"/>
                </a:solidFill>
                <a:cs typeface="Andale Mono"/>
              </a:rPr>
              <a:t>2</a:t>
            </a:r>
            <a:r>
              <a:rPr lang="en-US" dirty="0" smtClean="0">
                <a:solidFill>
                  <a:srgbClr val="D2533C"/>
                </a:solidFill>
                <a:cs typeface="Andale Mono"/>
              </a:rPr>
              <a:t> + (3/2)n - 1		T2(</a:t>
            </a:r>
            <a:r>
              <a:rPr lang="en-US" dirty="0">
                <a:solidFill>
                  <a:srgbClr val="D2533C"/>
                </a:solidFill>
                <a:cs typeface="Andale Mono"/>
              </a:rPr>
              <a:t>n) = </a:t>
            </a:r>
            <a:r>
              <a:rPr lang="en-US" dirty="0" smtClean="0">
                <a:solidFill>
                  <a:srgbClr val="D2533C"/>
                </a:solidFill>
                <a:cs typeface="Andale Mono"/>
              </a:rPr>
              <a:t>(</a:t>
            </a:r>
            <a:r>
              <a:rPr lang="en-US" dirty="0">
                <a:solidFill>
                  <a:srgbClr val="D2533C"/>
                </a:solidFill>
                <a:cs typeface="Andale Mono"/>
              </a:rPr>
              <a:t>3/2)n - </a:t>
            </a:r>
            <a:r>
              <a:rPr lang="en-US" dirty="0" smtClean="0">
                <a:solidFill>
                  <a:srgbClr val="D2533C"/>
                </a:solidFill>
                <a:cs typeface="Andale Mono"/>
              </a:rPr>
              <a:t>1</a:t>
            </a: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Fast Computer </a:t>
            </a:r>
            <a:r>
              <a:rPr lang="en-US" b="1" dirty="0" err="1" smtClean="0"/>
              <a:t>vs</a:t>
            </a:r>
            <a:r>
              <a:rPr lang="en-US" b="1" dirty="0" smtClean="0"/>
              <a:t> Smart Programmer (rematch!)</a:t>
            </a:r>
          </a:p>
        </p:txBody>
      </p:sp>
      <p:pic>
        <p:nvPicPr>
          <p:cNvPr id="6" name="Picture 5" descr="Screen Shot 2014-01-17 at 02.16.3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6080"/>
            <a:ext cx="9144000" cy="549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3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17272"/>
            <a:ext cx="8229600" cy="33597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dirty="0" smtClean="0"/>
              <a:t>smart programmer</a:t>
            </a:r>
            <a:r>
              <a:rPr lang="en-US" dirty="0" smtClean="0"/>
              <a:t> with a better algorithm always </a:t>
            </a:r>
            <a:r>
              <a:rPr lang="en-US" b="1" dirty="0" smtClean="0"/>
              <a:t>beats</a:t>
            </a:r>
            <a:r>
              <a:rPr lang="en-US" dirty="0" smtClean="0"/>
              <a:t> a </a:t>
            </a:r>
            <a:r>
              <a:rPr lang="en-US" b="1" dirty="0" smtClean="0"/>
              <a:t>fast computer</a:t>
            </a:r>
            <a:r>
              <a:rPr lang="en-US" dirty="0" smtClean="0"/>
              <a:t> with a worst algorithm for </a:t>
            </a:r>
            <a:r>
              <a:rPr lang="en-US" u="sng" dirty="0" smtClean="0"/>
              <a:t>sufficiently large inputs.</a:t>
            </a:r>
            <a:endParaRPr lang="en-US" u="sn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2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At </a:t>
            </a:r>
            <a:r>
              <a:rPr lang="en-US" b="1" dirty="0">
                <a:solidFill>
                  <a:srgbClr val="D2533C"/>
                </a:solidFill>
              </a:rPr>
              <a:t>large enough input sizes</a:t>
            </a:r>
            <a:r>
              <a:rPr lang="en-US" b="1" dirty="0"/>
              <a:t> only the </a:t>
            </a:r>
            <a:r>
              <a:rPr lang="en-US" b="1" dirty="0">
                <a:solidFill>
                  <a:srgbClr val="D2533C"/>
                </a:solidFill>
              </a:rPr>
              <a:t>rate of growth</a:t>
            </a:r>
            <a:r>
              <a:rPr lang="en-US" b="1" dirty="0"/>
              <a:t> of an algorithm’s running time matters.</a:t>
            </a:r>
            <a:endParaRPr lang="en-US" dirty="0"/>
          </a:p>
          <a:p>
            <a:r>
              <a:rPr lang="en-US" dirty="0" smtClean="0"/>
              <a:t>That’s why we dropped the lower-order terms in the approximate tilde notation:</a:t>
            </a:r>
          </a:p>
          <a:p>
            <a:pPr lvl="1"/>
            <a:r>
              <a:rPr lang="en-US" dirty="0" smtClean="0"/>
              <a:t>When </a:t>
            </a:r>
            <a:r>
              <a:rPr lang="en-US" dirty="0" smtClean="0">
                <a:solidFill>
                  <a:srgbClr val="D2533C"/>
                </a:solidFill>
              </a:rPr>
              <a:t>T(n) = (3/2)n</a:t>
            </a:r>
            <a:r>
              <a:rPr lang="en-US" baseline="30000" dirty="0" smtClean="0">
                <a:solidFill>
                  <a:srgbClr val="D2533C"/>
                </a:solidFill>
              </a:rPr>
              <a:t>2</a:t>
            </a:r>
            <a:r>
              <a:rPr lang="en-US" dirty="0" smtClean="0">
                <a:solidFill>
                  <a:srgbClr val="D2533C"/>
                </a:solidFill>
              </a:rPr>
              <a:t> + (3/2)n -1 </a:t>
            </a:r>
          </a:p>
          <a:p>
            <a:pPr lvl="1"/>
            <a:r>
              <a:rPr lang="en-US" dirty="0" smtClean="0"/>
              <a:t>we write: </a:t>
            </a:r>
            <a:r>
              <a:rPr lang="en-US" b="1" dirty="0" smtClean="0">
                <a:solidFill>
                  <a:srgbClr val="D2533C"/>
                </a:solidFill>
              </a:rPr>
              <a:t>T(n) ~ (3/2)n</a:t>
            </a:r>
            <a:r>
              <a:rPr lang="en-US" b="1" baseline="30000" dirty="0" smtClean="0">
                <a:solidFill>
                  <a:srgbClr val="D2533C"/>
                </a:solidFill>
              </a:rPr>
              <a:t>2</a:t>
            </a:r>
            <a:endParaRPr lang="en-US" b="1" dirty="0" smtClean="0">
              <a:solidFill>
                <a:srgbClr val="D2533C"/>
              </a:solidFill>
            </a:endParaRPr>
          </a:p>
          <a:p>
            <a:pPr lvl="1"/>
            <a:r>
              <a:rPr lang="en-US" b="1" dirty="0" smtClean="0"/>
              <a:t>However: to calculate </a:t>
            </a:r>
            <a:r>
              <a:rPr lang="en-US" b="1" dirty="0">
                <a:solidFill>
                  <a:srgbClr val="D2533C"/>
                </a:solidFill>
              </a:rPr>
              <a:t>(3/2)</a:t>
            </a:r>
            <a:r>
              <a:rPr lang="en-US" b="1" dirty="0" smtClean="0">
                <a:solidFill>
                  <a:srgbClr val="D2533C"/>
                </a:solidFill>
              </a:rPr>
              <a:t>n</a:t>
            </a:r>
            <a:r>
              <a:rPr lang="en-US" b="1" baseline="30000" dirty="0" smtClean="0">
                <a:solidFill>
                  <a:srgbClr val="D2533C"/>
                </a:solidFill>
              </a:rPr>
              <a:t>2 </a:t>
            </a:r>
            <a:r>
              <a:rPr lang="en-US" b="1" dirty="0" smtClean="0"/>
              <a:t>we need to first calculate </a:t>
            </a:r>
            <a:r>
              <a:rPr lang="en-US" b="1" dirty="0">
                <a:solidFill>
                  <a:srgbClr val="D2533C"/>
                </a:solidFill>
              </a:rPr>
              <a:t>(3/2)n</a:t>
            </a:r>
            <a:r>
              <a:rPr lang="en-US" b="1" baseline="30000" dirty="0">
                <a:solidFill>
                  <a:srgbClr val="D2533C"/>
                </a:solidFill>
              </a:rPr>
              <a:t>2</a:t>
            </a:r>
            <a:r>
              <a:rPr lang="en-US" b="1" dirty="0">
                <a:solidFill>
                  <a:srgbClr val="D2533C"/>
                </a:solidFill>
              </a:rPr>
              <a:t> + (3/2)n -</a:t>
            </a:r>
            <a:r>
              <a:rPr lang="en-US" b="1" dirty="0" smtClean="0">
                <a:solidFill>
                  <a:srgbClr val="D2533C"/>
                </a:solidFill>
              </a:rPr>
              <a:t>1</a:t>
            </a:r>
          </a:p>
          <a:p>
            <a:pPr lvl="1"/>
            <a:r>
              <a:rPr lang="en-US" dirty="0" smtClean="0">
                <a:solidFill>
                  <a:srgbClr val="292934"/>
                </a:solidFill>
              </a:rPr>
              <a:t>It is not possible to calculate the coefficient 3/2 without the complete polynomials.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4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Worst Case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1600200"/>
            <a:ext cx="91440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Arial" pitchFamily="34" charset="0"/>
              <a:buNone/>
            </a:pPr>
            <a:r>
              <a:rPr lang="en-US" sz="1600" b="1" dirty="0" smtClean="0">
                <a:solidFill>
                  <a:srgbClr val="000090"/>
                </a:solidFill>
                <a:latin typeface="+mj-lt"/>
                <a:cs typeface="Andale Mono"/>
              </a:rPr>
              <a:t>							cost	no of times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for </a:t>
            </a:r>
            <a:r>
              <a:rPr lang="en-US" sz="1600" b="1" dirty="0">
                <a:latin typeface="Andale Mono"/>
                <a:cs typeface="Andale Mono"/>
              </a:rPr>
              <a:t>(j = 1; j&lt;</a:t>
            </a:r>
            <a:r>
              <a:rPr lang="en-US" sz="1600" b="1" dirty="0" err="1">
                <a:latin typeface="Andale Mono"/>
                <a:cs typeface="Andale Mono"/>
              </a:rPr>
              <a:t>A.length</a:t>
            </a:r>
            <a:r>
              <a:rPr lang="en-US" sz="1600" b="1" dirty="0">
                <a:latin typeface="Andale Mono"/>
                <a:cs typeface="Andale Mono"/>
              </a:rPr>
              <a:t>; j++) </a:t>
            </a:r>
            <a:r>
              <a:rPr lang="en-US" sz="1600" b="1" dirty="0" smtClean="0">
                <a:latin typeface="Andale Mono"/>
                <a:cs typeface="Andale Mono"/>
              </a:rPr>
              <a:t>{			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i="1" dirty="0" smtClean="0">
                <a:latin typeface="Andale Mono"/>
                <a:cs typeface="Andale Mono"/>
              </a:rPr>
              <a:t>//shift A[j] into the sorted A[0..j-1]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=j-1						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while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&gt;=0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and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]&gt;A[i+1] {			1	2+…+n</a:t>
            </a:r>
            <a:endParaRPr lang="en-US" sz="1600" b="1" baseline="-25000" dirty="0" smtClean="0">
              <a:latin typeface="Andale Mono"/>
              <a:cs typeface="Andale Mono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 </a:t>
            </a: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swap </a:t>
            </a:r>
            <a:r>
              <a:rPr lang="en-US" sz="1600" b="1" dirty="0" smtClean="0">
                <a:latin typeface="Andale Mono"/>
                <a:cs typeface="Andale Mono"/>
              </a:rPr>
              <a:t>A[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], A[i+1]				1	1+</a:t>
            </a:r>
            <a:r>
              <a:rPr lang="en-US" sz="1600" b="1" dirty="0">
                <a:latin typeface="Andale Mono"/>
                <a:cs typeface="Andale Mono"/>
              </a:rPr>
              <a:t>…</a:t>
            </a:r>
            <a:r>
              <a:rPr lang="en-US" sz="1600" b="1" dirty="0" smtClean="0">
                <a:latin typeface="Andale Mono"/>
                <a:cs typeface="Andale Mono"/>
              </a:rPr>
              <a:t>+(n-1)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  </a:t>
            </a:r>
            <a:r>
              <a:rPr lang="en-US" sz="1600" b="1" dirty="0" err="1" smtClean="0">
                <a:latin typeface="Andale Mono"/>
                <a:cs typeface="Andale Mono"/>
              </a:rPr>
              <a:t>i</a:t>
            </a:r>
            <a:r>
              <a:rPr lang="en-US" sz="1600" b="1" dirty="0" smtClean="0">
                <a:latin typeface="Andale Mono"/>
                <a:cs typeface="Andale Mono"/>
              </a:rPr>
              <a:t>=i-1						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latin typeface="Andale Mono"/>
                <a:cs typeface="Andale Mono"/>
              </a:rPr>
              <a:t>}}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600" b="1" dirty="0" smtClean="0">
                <a:solidFill>
                  <a:srgbClr val="000090"/>
                </a:solidFill>
                <a:latin typeface="Andale Mono"/>
                <a:cs typeface="Andale Mono"/>
              </a:rPr>
              <a:t>return</a:t>
            </a:r>
            <a:r>
              <a:rPr lang="en-US" sz="1600" b="1" dirty="0" smtClean="0">
                <a:latin typeface="Andale Mono"/>
                <a:cs typeface="Andale Mono"/>
              </a:rPr>
              <a:t> A							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cs typeface="Andale Mono"/>
              </a:rPr>
              <a:t>In the worst case the array is in </a:t>
            </a:r>
            <a:r>
              <a:rPr lang="en-US" u="sng" dirty="0" smtClean="0">
                <a:cs typeface="Andale Mono"/>
              </a:rPr>
              <a:t>reverse sorted order</a:t>
            </a:r>
            <a:r>
              <a:rPr lang="en-US" dirty="0" smtClean="0">
                <a:cs typeface="Andale Mono"/>
              </a:rPr>
              <a:t>.</a:t>
            </a:r>
          </a:p>
          <a:p>
            <a:pPr marL="0" indent="0">
              <a:buNone/>
            </a:pPr>
            <a:endParaRPr lang="en-US" dirty="0" smtClean="0">
              <a:solidFill>
                <a:srgbClr val="D2533C"/>
              </a:solidFill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D2533C"/>
                </a:solidFill>
                <a:cs typeface="Andale Mono"/>
              </a:rPr>
              <a:t>T(n)</a:t>
            </a:r>
            <a:r>
              <a:rPr lang="en-US" dirty="0" smtClean="0">
                <a:cs typeface="Andale Mono"/>
              </a:rPr>
              <a:t> = </a:t>
            </a:r>
            <a:r>
              <a:rPr lang="el-GR" b="1" dirty="0" smtClean="0">
                <a:cs typeface="Andale Mono"/>
              </a:rPr>
              <a:t>Σ</a:t>
            </a:r>
            <a:r>
              <a:rPr lang="el-GR" baseline="-25000" dirty="0" smtClean="0">
                <a:cs typeface="Andale Mono"/>
              </a:rPr>
              <a:t>i</a:t>
            </a:r>
            <a:r>
              <a:rPr lang="en-US" baseline="-25000" dirty="0" smtClean="0">
                <a:cs typeface="Andale Mono"/>
              </a:rPr>
              <a:t>=2..n</a:t>
            </a:r>
            <a:r>
              <a:rPr lang="en-US" dirty="0" smtClean="0">
                <a:cs typeface="Andale Mono"/>
              </a:rPr>
              <a:t>(</a:t>
            </a:r>
            <a:r>
              <a:rPr lang="el-GR" dirty="0" smtClean="0">
                <a:cs typeface="Andale Mono"/>
              </a:rPr>
              <a:t>i</a:t>
            </a:r>
            <a:r>
              <a:rPr lang="en-US" dirty="0" smtClean="0">
                <a:cs typeface="Andale Mono"/>
              </a:rPr>
              <a:t>) + </a:t>
            </a:r>
            <a:r>
              <a:rPr lang="el-GR" b="1" dirty="0" smtClean="0">
                <a:cs typeface="Andale Mono"/>
              </a:rPr>
              <a:t>Σ</a:t>
            </a:r>
            <a:r>
              <a:rPr lang="en-US" baseline="-25000" dirty="0" err="1" smtClean="0">
                <a:cs typeface="Andale Mono"/>
              </a:rPr>
              <a:t>i</a:t>
            </a:r>
            <a:r>
              <a:rPr lang="en-US" baseline="-25000" dirty="0" smtClean="0">
                <a:cs typeface="Andale Mono"/>
              </a:rPr>
              <a:t>=1.</a:t>
            </a:r>
            <a:r>
              <a:rPr lang="en-US" baseline="-25000" dirty="0">
                <a:cs typeface="Andale Mono"/>
              </a:rPr>
              <a:t>.</a:t>
            </a:r>
            <a:r>
              <a:rPr lang="en-US" baseline="-25000" dirty="0" smtClean="0">
                <a:cs typeface="Andale Mono"/>
              </a:rPr>
              <a:t>n-1</a:t>
            </a:r>
            <a:r>
              <a:rPr lang="en-US" dirty="0" smtClean="0">
                <a:cs typeface="Andale Mono"/>
              </a:rPr>
              <a:t>(</a:t>
            </a:r>
            <a:r>
              <a:rPr lang="el-GR" dirty="0" smtClean="0">
                <a:cs typeface="Andale Mono"/>
              </a:rPr>
              <a:t>i</a:t>
            </a:r>
            <a:r>
              <a:rPr lang="en-US" dirty="0" smtClean="0">
                <a:cs typeface="Andale Mono"/>
              </a:rPr>
              <a:t>)   =   </a:t>
            </a:r>
            <a:r>
              <a:rPr lang="el-GR" b="1" dirty="0">
                <a:cs typeface="Andale Mono"/>
              </a:rPr>
              <a:t>Σ</a:t>
            </a:r>
            <a:r>
              <a:rPr lang="el-GR" baseline="-25000" dirty="0">
                <a:cs typeface="Andale Mono"/>
              </a:rPr>
              <a:t>i</a:t>
            </a:r>
            <a:r>
              <a:rPr lang="en-US" baseline="-25000" dirty="0" smtClean="0">
                <a:cs typeface="Andale Mono"/>
              </a:rPr>
              <a:t>=</a:t>
            </a:r>
            <a:r>
              <a:rPr lang="en-US" baseline="-25000" dirty="0" smtClean="0">
                <a:solidFill>
                  <a:srgbClr val="FF0000"/>
                </a:solidFill>
                <a:cs typeface="Andale Mono"/>
              </a:rPr>
              <a:t>1</a:t>
            </a:r>
            <a:r>
              <a:rPr lang="en-US" baseline="-25000" dirty="0" smtClean="0">
                <a:cs typeface="Andale Mono"/>
              </a:rPr>
              <a:t>.</a:t>
            </a:r>
            <a:r>
              <a:rPr lang="en-US" baseline="-25000" dirty="0">
                <a:cs typeface="Andale Mono"/>
              </a:rPr>
              <a:t>.n</a:t>
            </a:r>
            <a:r>
              <a:rPr lang="en-US" dirty="0">
                <a:cs typeface="Andale Mono"/>
              </a:rPr>
              <a:t>(</a:t>
            </a:r>
            <a:r>
              <a:rPr lang="el-GR" dirty="0">
                <a:cs typeface="Andale Mono"/>
              </a:rPr>
              <a:t>i</a:t>
            </a:r>
            <a:r>
              <a:rPr lang="en-US" dirty="0" smtClean="0">
                <a:cs typeface="Andale Mono"/>
              </a:rPr>
              <a:t>) </a:t>
            </a:r>
            <a:r>
              <a:rPr lang="en-US" dirty="0" smtClean="0">
                <a:solidFill>
                  <a:srgbClr val="D2533C"/>
                </a:solidFill>
                <a:cs typeface="Andale Mono"/>
              </a:rPr>
              <a:t>- 1</a:t>
            </a:r>
            <a:r>
              <a:rPr lang="en-US" dirty="0" smtClean="0">
                <a:cs typeface="Andale Mono"/>
              </a:rPr>
              <a:t> </a:t>
            </a:r>
            <a:r>
              <a:rPr lang="en-US" dirty="0">
                <a:cs typeface="Andale Mono"/>
              </a:rPr>
              <a:t>+ </a:t>
            </a:r>
            <a:r>
              <a:rPr lang="el-GR" b="1" dirty="0">
                <a:cs typeface="Andale Mono"/>
              </a:rPr>
              <a:t>Σ</a:t>
            </a:r>
            <a:r>
              <a:rPr lang="en-US" baseline="-25000" dirty="0" err="1">
                <a:cs typeface="Andale Mono"/>
              </a:rPr>
              <a:t>i</a:t>
            </a:r>
            <a:r>
              <a:rPr lang="en-US" baseline="-25000" dirty="0">
                <a:cs typeface="Andale Mono"/>
              </a:rPr>
              <a:t>=1..n-1</a:t>
            </a:r>
            <a:r>
              <a:rPr lang="en-US" dirty="0">
                <a:cs typeface="Andale Mono"/>
              </a:rPr>
              <a:t>(</a:t>
            </a:r>
            <a:r>
              <a:rPr lang="el-GR" dirty="0">
                <a:cs typeface="Andale Mono"/>
              </a:rPr>
              <a:t>i</a:t>
            </a:r>
            <a:r>
              <a:rPr lang="en-US" dirty="0">
                <a:cs typeface="Andale Mono"/>
              </a:rPr>
              <a:t>)</a:t>
            </a:r>
            <a:endParaRPr lang="en-US" dirty="0" smtClean="0"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cs typeface="Andale Mono"/>
              </a:rPr>
              <a:t>        = (n(n+1)/2  -  1) </a:t>
            </a:r>
            <a:r>
              <a:rPr lang="en-US" dirty="0">
                <a:cs typeface="Andale Mono"/>
              </a:rPr>
              <a:t>+ </a:t>
            </a:r>
            <a:r>
              <a:rPr lang="en-US" dirty="0" smtClean="0">
                <a:cs typeface="Andale Mono"/>
              </a:rPr>
              <a:t>2n</a:t>
            </a:r>
            <a:r>
              <a:rPr lang="en-US" dirty="0">
                <a:cs typeface="Andale Mono"/>
              </a:rPr>
              <a:t>(</a:t>
            </a:r>
            <a:r>
              <a:rPr lang="en-US" dirty="0" smtClean="0">
                <a:cs typeface="Andale Mono"/>
              </a:rPr>
              <a:t>n-1</a:t>
            </a:r>
            <a:r>
              <a:rPr lang="en-US" dirty="0">
                <a:cs typeface="Andale Mono"/>
              </a:rPr>
              <a:t>)/</a:t>
            </a:r>
            <a:r>
              <a:rPr lang="en-US" dirty="0" smtClean="0">
                <a:cs typeface="Andale Mono"/>
              </a:rPr>
              <a:t>2 </a:t>
            </a:r>
          </a:p>
          <a:p>
            <a:pPr marL="0" indent="0">
              <a:buNone/>
            </a:pPr>
            <a:r>
              <a:rPr lang="en-US" dirty="0">
                <a:cs typeface="Andale Mono"/>
              </a:rPr>
              <a:t> </a:t>
            </a:r>
            <a:r>
              <a:rPr lang="en-US" dirty="0" smtClean="0">
                <a:cs typeface="Andale Mono"/>
              </a:rPr>
              <a:t>       </a:t>
            </a:r>
            <a:r>
              <a:rPr lang="en-US" dirty="0" smtClean="0">
                <a:solidFill>
                  <a:schemeClr val="tx2"/>
                </a:solidFill>
                <a:cs typeface="Andale Mono"/>
              </a:rPr>
              <a:t>~ (5/2)n</a:t>
            </a:r>
            <a:r>
              <a:rPr lang="en-US" baseline="30000" dirty="0" smtClean="0">
                <a:solidFill>
                  <a:schemeClr val="tx2"/>
                </a:solidFill>
                <a:cs typeface="Andale Mono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0376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It turns out that </a:t>
            </a:r>
            <a:r>
              <a:rPr lang="en-US" sz="2000" b="1" dirty="0" smtClean="0"/>
              <a:t>even the coefficient of the highest order term of polynomials is not all that important</a:t>
            </a:r>
            <a:r>
              <a:rPr lang="en-US" sz="2000" dirty="0" smtClean="0"/>
              <a:t> for large enough inputs.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leads us to </a:t>
            </a:r>
            <a:r>
              <a:rPr lang="en-US" sz="2000" b="1" dirty="0">
                <a:solidFill>
                  <a:srgbClr val="D2533C"/>
                </a:solidFill>
              </a:rPr>
              <a:t>Asymptotic running time:</a:t>
            </a:r>
            <a:endParaRPr lang="en-US" sz="2000" dirty="0"/>
          </a:p>
          <a:p>
            <a:pPr marL="0" indent="0" algn="ctr">
              <a:buNone/>
            </a:pPr>
            <a:endParaRPr lang="en-US" sz="2000" dirty="0" smtClean="0">
              <a:solidFill>
                <a:srgbClr val="D2533C"/>
              </a:solidFill>
              <a:cs typeface="Andale Mono"/>
            </a:endParaRP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D2533C"/>
                </a:solidFill>
                <a:cs typeface="Andale Mono"/>
              </a:rPr>
              <a:t>T</a:t>
            </a:r>
            <a:r>
              <a:rPr lang="en-US" sz="2000" dirty="0">
                <a:solidFill>
                  <a:srgbClr val="D2533C"/>
                </a:solidFill>
                <a:cs typeface="Andale Mono"/>
              </a:rPr>
              <a:t>(n) = </a:t>
            </a:r>
            <a:r>
              <a:rPr lang="el-GR" sz="2000" dirty="0" smtClean="0">
                <a:solidFill>
                  <a:schemeClr val="tx2"/>
                </a:solidFill>
                <a:cs typeface="Andale Mono"/>
              </a:rPr>
              <a:t>Θ</a:t>
            </a:r>
            <a:r>
              <a:rPr lang="el-GR" sz="2000" dirty="0">
                <a:solidFill>
                  <a:schemeClr val="tx2"/>
                </a:solidFill>
                <a:cs typeface="Andale Mono"/>
              </a:rPr>
              <a:t>(</a:t>
            </a:r>
            <a:r>
              <a:rPr lang="en-US" sz="2000" dirty="0">
                <a:solidFill>
                  <a:schemeClr val="tx2"/>
                </a:solidFill>
                <a:cs typeface="Andale Mono"/>
              </a:rPr>
              <a:t>n</a:t>
            </a:r>
            <a:r>
              <a:rPr lang="en-US" sz="2000" baseline="30000" dirty="0">
                <a:solidFill>
                  <a:schemeClr val="tx2"/>
                </a:solidFill>
                <a:cs typeface="Andale Mono"/>
              </a:rPr>
              <a:t>2</a:t>
            </a:r>
            <a:r>
              <a:rPr lang="el-GR" sz="2000" dirty="0">
                <a:solidFill>
                  <a:schemeClr val="tx2"/>
                </a:solidFill>
                <a:cs typeface="Andale Mono"/>
              </a:rPr>
              <a:t>)</a:t>
            </a:r>
            <a:endParaRPr lang="en-US" sz="2000" dirty="0">
              <a:solidFill>
                <a:schemeClr val="tx2"/>
              </a:solidFill>
              <a:cs typeface="Andale Mono"/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/>
              <a:t>We </a:t>
            </a:r>
            <a:r>
              <a:rPr lang="en-US" sz="2000" dirty="0" smtClean="0"/>
              <a:t>calculate </a:t>
            </a:r>
            <a:r>
              <a:rPr lang="en-US" sz="2000" b="1" dirty="0" smtClean="0"/>
              <a:t>directly</a:t>
            </a:r>
            <a:r>
              <a:rPr lang="en-US" sz="2000" dirty="0" smtClean="0"/>
              <a:t> the </a:t>
            </a:r>
            <a:r>
              <a:rPr lang="en-US" sz="2000" b="1" dirty="0" smtClean="0">
                <a:solidFill>
                  <a:srgbClr val="D2533C"/>
                </a:solidFill>
              </a:rPr>
              <a:t>growth function</a:t>
            </a:r>
          </a:p>
          <a:p>
            <a:r>
              <a:rPr lang="en-US" sz="2000" dirty="0" smtClean="0">
                <a:solidFill>
                  <a:srgbClr val="292934"/>
                </a:solidFill>
              </a:rPr>
              <a:t>Even with such a simplification, we can </a:t>
            </a:r>
            <a:r>
              <a:rPr lang="en-US" sz="2000" b="1" dirty="0" smtClean="0">
                <a:solidFill>
                  <a:srgbClr val="292934"/>
                </a:solidFill>
              </a:rPr>
              <a:t>compare algorithms</a:t>
            </a:r>
            <a:r>
              <a:rPr lang="en-US" sz="2000" dirty="0" smtClean="0">
                <a:solidFill>
                  <a:srgbClr val="292934"/>
                </a:solidFill>
              </a:rPr>
              <a:t> to discover the best ones</a:t>
            </a:r>
          </a:p>
          <a:p>
            <a:r>
              <a:rPr lang="en-US" sz="1100" dirty="0" smtClean="0">
                <a:solidFill>
                  <a:srgbClr val="292934"/>
                </a:solidFill>
              </a:rPr>
              <a:t>Sometimes constants matter in the real-world performance of algorithms, but in many cases we can </a:t>
            </a:r>
            <a:r>
              <a:rPr lang="en-US" sz="1100" smtClean="0">
                <a:solidFill>
                  <a:srgbClr val="292934"/>
                </a:solidFill>
              </a:rPr>
              <a:t>ignore them.</a:t>
            </a:r>
            <a:endParaRPr lang="en-US" sz="1100" dirty="0">
              <a:solidFill>
                <a:srgbClr val="292934"/>
              </a:solidFill>
            </a:endParaRPr>
          </a:p>
          <a:p>
            <a:r>
              <a:rPr lang="en-US" sz="2000" dirty="0" smtClean="0">
                <a:solidFill>
                  <a:srgbClr val="292934"/>
                </a:solidFill>
              </a:rPr>
              <a:t>We can write the asymptotic running time of best/worst/average case</a:t>
            </a:r>
            <a:endParaRPr lang="en-US" sz="2000" dirty="0">
              <a:solidFill>
                <a:srgbClr val="292934"/>
              </a:solidFill>
            </a:endParaRPr>
          </a:p>
          <a:p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00242" y="2542337"/>
            <a:ext cx="1532652" cy="545379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3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1276</TotalTime>
  <Words>1417</Words>
  <Application>Microsoft Macintosh PowerPoint</Application>
  <PresentationFormat>On-screen Show (4:3)</PresentationFormat>
  <Paragraphs>452</Paragraphs>
  <Slides>44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Andale Mono</vt:lpstr>
      <vt:lpstr>Arial</vt:lpstr>
      <vt:lpstr>Calibri</vt:lpstr>
      <vt:lpstr>Wingdings</vt:lpstr>
      <vt:lpstr>Clarity</vt:lpstr>
      <vt:lpstr>PowerPoint Presentation</vt:lpstr>
      <vt:lpstr>Running Time Performance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Worst Case</vt:lpstr>
      <vt:lpstr>Simpler approach</vt:lpstr>
      <vt:lpstr>Important Growth Functions</vt:lpstr>
      <vt:lpstr>Important Growth Functions</vt:lpstr>
      <vt:lpstr>Important Growth Functions</vt:lpstr>
      <vt:lpstr>What programs have these running times?</vt:lpstr>
      <vt:lpstr>Θ(1)</vt:lpstr>
      <vt:lpstr>Θ(n)</vt:lpstr>
      <vt:lpstr>Θ(log n)</vt:lpstr>
      <vt:lpstr>PowerPoint Presentation</vt:lpstr>
      <vt:lpstr>Asymptotic Running Time Θ(f(n))</vt:lpstr>
      <vt:lpstr>Asymptotic Running Time Θ(f(n))</vt:lpstr>
      <vt:lpstr>Asymptotic Running Time Θ(f(n))</vt:lpstr>
      <vt:lpstr>Asymptotic Running Time Θ(f(n))</vt:lpstr>
      <vt:lpstr>How to calculate Asymptotic running times?</vt:lpstr>
      <vt:lpstr>InsertionSort – asymptotic worst-case analysis</vt:lpstr>
      <vt:lpstr>InsertionSort – asymptotic worst-case analysis</vt:lpstr>
      <vt:lpstr>InsertionSort – asymptotic worst-case analysis</vt:lpstr>
      <vt:lpstr>InsertionSort – asymptotic worst-case analysis</vt:lpstr>
      <vt:lpstr>InsertionSort – asymptotic worst-case analysis</vt:lpstr>
      <vt:lpstr>InsertionSort – asymptotic worst-case analysis</vt:lpstr>
      <vt:lpstr>InsertionSort – asymptotic worst-case analysis</vt:lpstr>
      <vt:lpstr>One more example: BinarySeach</vt:lpstr>
      <vt:lpstr>BinarySearch – worst case asymptotic running time</vt:lpstr>
      <vt:lpstr>BinarySearch – worst case asymptotic running time</vt:lpstr>
      <vt:lpstr>PowerPoint Presentation</vt:lpstr>
      <vt:lpstr>PowerPoint Presentation</vt:lpstr>
      <vt:lpstr>Examples (comparisons)</vt:lpstr>
      <vt:lpstr>Examples (comparisons)</vt:lpstr>
      <vt:lpstr>Examples (comparisons)</vt:lpstr>
      <vt:lpstr>Examples (comparisons)</vt:lpstr>
      <vt:lpstr>Examples (comparisons)</vt:lpstr>
      <vt:lpstr>Examples (comparisons)</vt:lpstr>
      <vt:lpstr>Examples (comparisons)</vt:lpstr>
      <vt:lpstr>Examples (comparisons)</vt:lpstr>
      <vt:lpstr>Examples (comparisons)</vt:lpstr>
      <vt:lpstr>Examples (comparisons)</vt:lpstr>
    </vt:vector>
  </TitlesOfParts>
  <Company>Trinity College Dublin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CS2012 Programming Techniques II</dc:title>
  <dc:creator>Vasileios Koutavas</dc:creator>
  <cp:lastModifiedBy>Vassilis Koutavas</cp:lastModifiedBy>
  <cp:revision>154</cp:revision>
  <dcterms:created xsi:type="dcterms:W3CDTF">2014-01-13T07:25:07Z</dcterms:created>
  <dcterms:modified xsi:type="dcterms:W3CDTF">2017-10-18T08:55:17Z</dcterms:modified>
</cp:coreProperties>
</file>