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1" r:id="rId3"/>
    <p:sldId id="266" r:id="rId4"/>
    <p:sldId id="262" r:id="rId5"/>
    <p:sldId id="264" r:id="rId6"/>
    <p:sldId id="265" r:id="rId7"/>
    <p:sldId id="286" r:id="rId8"/>
    <p:sldId id="312" r:id="rId9"/>
    <p:sldId id="311" r:id="rId10"/>
    <p:sldId id="310" r:id="rId11"/>
    <p:sldId id="313" r:id="rId12"/>
    <p:sldId id="314" r:id="rId13"/>
    <p:sldId id="315" r:id="rId14"/>
    <p:sldId id="298" r:id="rId15"/>
    <p:sldId id="287" r:id="rId16"/>
    <p:sldId id="288" r:id="rId17"/>
    <p:sldId id="299" r:id="rId18"/>
    <p:sldId id="289" r:id="rId19"/>
    <p:sldId id="301" r:id="rId20"/>
    <p:sldId id="322" r:id="rId21"/>
    <p:sldId id="317" r:id="rId22"/>
    <p:sldId id="318" r:id="rId23"/>
    <p:sldId id="319" r:id="rId24"/>
    <p:sldId id="320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5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1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FA41-AEBF-114F-ADE3-AEC77DCFF10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D9BF-DA37-7146-9E08-C4D7685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9337-3EAD-384E-A304-F55790B45C5E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588D-2A78-934E-9E57-485A8B2B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588D-2A78-934E-9E57-485A8B2BAA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588D-2A78-934E-9E57-485A8B2BAA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588D-2A78-934E-9E57-485A8B2BAA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588D-2A78-934E-9E57-485A8B2BAA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588D-2A78-934E-9E57-485A8B2BAA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cFoLbjGUKWs" TargetMode="External"/><Relationship Id="rId5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4"/><Relationship Id="rId2" Type="http://schemas.openxmlformats.org/officeDocument/2006/relationships/video" Target="../media/media4.mp4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4"/><Relationship Id="rId2" Type="http://schemas.openxmlformats.org/officeDocument/2006/relationships/video" Target="../media/media5.mp4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4"/><Relationship Id="rId2" Type="http://schemas.openxmlformats.org/officeDocument/2006/relationships/video" Target="../media/media6.mp4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4"/><Relationship Id="rId2" Type="http://schemas.openxmlformats.org/officeDocument/2006/relationships/video" Target="../media/media7.mp4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4"/><Relationship Id="rId2" Type="http://schemas.openxmlformats.org/officeDocument/2006/relationships/video" Target="../media/media8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sort a deck of cards?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3062" b="3062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7974646" y="6481741"/>
            <a:ext cx="712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23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</a:t>
            </a:r>
            <a:r>
              <a:rPr lang="en-US" sz="1600" b="1" dirty="0" smtClean="0">
                <a:latin typeface="Andale Mono"/>
                <a:cs typeface="Andale Mono"/>
              </a:rPr>
              <a:t> {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1</a:t>
            </a:r>
          </a:p>
          <a:p>
            <a:pPr marL="731520" lvl="1" indent="-457200">
              <a:buFont typeface="+mj-lt"/>
              <a:buAutoNum type="arabicPeriod"/>
            </a:pPr>
            <a:endParaRPr lang="en-US" sz="1600" b="1" dirty="0">
              <a:latin typeface="Andale Mono"/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 basic operations cost 1</a:t>
            </a:r>
          </a:p>
          <a:p>
            <a:endParaRPr lang="en-GB" dirty="0" smtClean="0"/>
          </a:p>
          <a:p>
            <a:r>
              <a:rPr lang="en-GB" dirty="0" smtClean="0"/>
              <a:t>Then, choose one:</a:t>
            </a:r>
          </a:p>
          <a:p>
            <a:pPr lvl="1"/>
            <a:r>
              <a:rPr lang="en-GB" dirty="0" smtClean="0"/>
              <a:t>Count all operations (if uncertain, it’s the safer choice)</a:t>
            </a:r>
          </a:p>
          <a:p>
            <a:pPr lvl="1"/>
            <a:r>
              <a:rPr lang="en-GB" dirty="0" smtClean="0"/>
              <a:t>Count only some operations (which ones?)</a:t>
            </a:r>
          </a:p>
          <a:p>
            <a:pPr lvl="2"/>
            <a:r>
              <a:rPr lang="en-GB" dirty="0" smtClean="0"/>
              <a:t>We will count only </a:t>
            </a:r>
            <a:r>
              <a:rPr lang="el-GR" b="1" u="sng" dirty="0" err="1" smtClean="0"/>
              <a:t>array</a:t>
            </a:r>
            <a:r>
              <a:rPr lang="el-GR" b="1" u="sng" dirty="0" smtClean="0"/>
              <a:t> c</a:t>
            </a:r>
            <a:r>
              <a:rPr lang="en-GB" b="1" u="sng" dirty="0" err="1" smtClean="0"/>
              <a:t>ompar</a:t>
            </a:r>
            <a:r>
              <a:rPr lang="el-GR" b="1" u="sng" dirty="0" err="1" smtClean="0"/>
              <a:t>isons</a:t>
            </a:r>
            <a:r>
              <a:rPr lang="en-GB" dirty="0" smtClean="0"/>
              <a:t> and </a:t>
            </a:r>
            <a:r>
              <a:rPr lang="el-GR" b="1" u="sng" dirty="0" err="1" smtClean="0"/>
              <a:t>array</a:t>
            </a:r>
            <a:r>
              <a:rPr lang="el-GR" b="1" u="sng" dirty="0" smtClean="0"/>
              <a:t> s</a:t>
            </a:r>
            <a:r>
              <a:rPr lang="en-GB" b="1" u="sng" dirty="0" err="1" smtClean="0"/>
              <a:t>waps</a:t>
            </a:r>
            <a:endParaRPr lang="en-GB" b="1" u="sng" dirty="0" smtClean="0"/>
          </a:p>
          <a:p>
            <a:pPr lvl="2"/>
            <a:r>
              <a:rPr lang="en-GB" dirty="0" smtClean="0"/>
              <a:t>It is equivalent to counting </a:t>
            </a:r>
            <a:r>
              <a:rPr lang="en-GB" b="1" dirty="0" smtClean="0"/>
              <a:t>array accesses</a:t>
            </a:r>
          </a:p>
          <a:p>
            <a:endParaRPr lang="en-GB" dirty="0" smtClean="0"/>
          </a:p>
          <a:p>
            <a:r>
              <a:rPr lang="en-GB" dirty="0" smtClean="0"/>
              <a:t>Then, keep only highest-order terms (~ notation)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</a:t>
            </a:r>
            <a:r>
              <a:rPr lang="en-US" sz="1600" b="1" dirty="0" smtClean="0">
                <a:latin typeface="Andale Mono"/>
                <a:cs typeface="Andale Mono"/>
              </a:rPr>
              <a:t> 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</a:p>
          <a:p>
            <a:pPr marL="731520" lvl="1" indent="-457200">
              <a:buFont typeface="+mj-lt"/>
              <a:buAutoNum type="arabicPeriod"/>
            </a:pPr>
            <a:endParaRPr lang="en-US" sz="1600" b="1" dirty="0">
              <a:latin typeface="Andale Mono"/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</a:t>
            </a:r>
            <a:r>
              <a:rPr lang="en-US" sz="1600" b="1" dirty="0" smtClean="0">
                <a:latin typeface="Andale Mono"/>
                <a:cs typeface="Andale Mono"/>
              </a:rPr>
              <a:t> 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</a:p>
          <a:p>
            <a:pPr marL="731520" lvl="1" indent="-457200">
              <a:buFont typeface="+mj-lt"/>
              <a:buAutoNum type="arabicPeriod"/>
            </a:pPr>
            <a:endParaRPr lang="en-US" sz="1600" b="1" dirty="0">
              <a:latin typeface="Andale Mono"/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558" y="5181849"/>
            <a:ext cx="8482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input is A, an array of size </a:t>
            </a:r>
            <a:r>
              <a:rPr lang="el-GR" sz="2000" dirty="0" smtClean="0"/>
              <a:t>N</a:t>
            </a:r>
            <a:r>
              <a:rPr lang="en-GB" sz="2000" dirty="0" smtClean="0"/>
              <a:t>.</a:t>
            </a:r>
          </a:p>
          <a:p>
            <a:r>
              <a:rPr lang="el-GR" sz="2000" dirty="0" err="1" smtClean="0"/>
              <a:t>Besides</a:t>
            </a:r>
            <a:r>
              <a:rPr lang="el-GR" sz="2000" dirty="0" smtClean="0"/>
              <a:t> the </a:t>
            </a:r>
            <a:r>
              <a:rPr lang="el-GR" sz="2000" dirty="0" err="1" smtClean="0"/>
              <a:t>size</a:t>
            </a:r>
            <a:r>
              <a:rPr lang="el-GR" sz="2000" dirty="0" smtClean="0"/>
              <a:t> N, i</a:t>
            </a:r>
            <a:r>
              <a:rPr lang="en-GB" sz="2000" dirty="0" smtClean="0"/>
              <a:t>s the “no of times” dependent of the </a:t>
            </a:r>
            <a:r>
              <a:rPr lang="en-GB" sz="2000" b="1" dirty="0" smtClean="0"/>
              <a:t>actual</a:t>
            </a:r>
            <a:r>
              <a:rPr lang="en-GB" sz="2000" dirty="0" smtClean="0"/>
              <a:t> </a:t>
            </a:r>
            <a:r>
              <a:rPr lang="en-GB" sz="2000" dirty="0" err="1" smtClean="0"/>
              <a:t>ints</a:t>
            </a:r>
            <a:r>
              <a:rPr lang="en-GB" sz="2000" dirty="0" smtClean="0"/>
              <a:t> in A?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74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</a:t>
            </a:r>
            <a:r>
              <a:rPr lang="en-US" sz="1600" b="1" dirty="0" smtClean="0">
                <a:latin typeface="Andale Mono"/>
                <a:cs typeface="Andale Mono"/>
              </a:rPr>
              <a:t> 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</a:p>
          <a:p>
            <a:pPr marL="0" indent="0">
              <a:buNone/>
            </a:pPr>
            <a:endParaRPr lang="en-US" dirty="0" smtClean="0"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cs typeface="Andale Mono"/>
              </a:rPr>
              <a:t>In </a:t>
            </a:r>
            <a:r>
              <a:rPr lang="en-US" dirty="0">
                <a:cs typeface="Andale Mono"/>
              </a:rPr>
              <a:t>the best case the array is </a:t>
            </a:r>
            <a:r>
              <a:rPr lang="en-US" b="1" dirty="0">
                <a:cs typeface="Andale Mono"/>
              </a:rPr>
              <a:t>already sorted</a:t>
            </a:r>
            <a:r>
              <a:rPr lang="en-US" dirty="0" smtClean="0">
                <a:cs typeface="Andale Mono"/>
              </a:rPr>
              <a:t>.</a:t>
            </a:r>
            <a:endParaRPr lang="en-US" dirty="0"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 </a:t>
            </a:r>
            <a:r>
              <a:rPr lang="en-US" sz="1600" b="1" dirty="0" smtClean="0">
                <a:latin typeface="Andale Mono"/>
                <a:cs typeface="Andale Mono"/>
              </a:rPr>
              <a:t>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     (1+1+…+1)</a:t>
            </a:r>
            <a:r>
              <a:rPr lang="en-US" sz="1600" b="1" baseline="-25000" dirty="0" smtClean="0">
                <a:latin typeface="Andale Mono"/>
                <a:cs typeface="Andale Mono"/>
              </a:rPr>
              <a:t>n-1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	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</a:p>
          <a:p>
            <a:pPr marL="0" indent="0">
              <a:buNone/>
            </a:pPr>
            <a:r>
              <a:rPr lang="en-US" dirty="0" smtClean="0">
                <a:cs typeface="Andale Mono"/>
              </a:rPr>
              <a:t>In the best case the array is already sorted.</a:t>
            </a:r>
          </a:p>
          <a:p>
            <a:pPr marL="0" indent="0">
              <a:buNone/>
            </a:pPr>
            <a:r>
              <a:rPr lang="en-US" dirty="0" smtClean="0">
                <a:cs typeface="Andale Mono"/>
              </a:rPr>
              <a:t>The time (as a function of the input size n):</a:t>
            </a:r>
            <a:endParaRPr lang="en-US" dirty="0">
              <a:cs typeface="Andale Mono"/>
            </a:endParaRPr>
          </a:p>
          <a:p>
            <a:pPr marL="0" indent="0">
              <a:buNone/>
            </a:pPr>
            <a:endParaRPr lang="en-US" dirty="0" smtClean="0">
              <a:cs typeface="Andale Mono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dirty="0" smtClean="0">
                <a:cs typeface="Andale Mono"/>
              </a:rPr>
              <a:t> = </a:t>
            </a:r>
            <a:r>
              <a:rPr lang="en-US" dirty="0" smtClean="0">
                <a:solidFill>
                  <a:schemeClr val="tx2"/>
                </a:solidFill>
                <a:cs typeface="Andale Mono"/>
              </a:rPr>
              <a:t>n - 1</a:t>
            </a:r>
            <a:endParaRPr lang="en-US" dirty="0">
              <a:solidFill>
                <a:schemeClr val="tx2"/>
              </a:solidFill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Worst 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 </a:t>
            </a:r>
            <a:r>
              <a:rPr lang="en-US" sz="1600" b="1" dirty="0" smtClean="0">
                <a:latin typeface="Andale Mono"/>
                <a:cs typeface="Andale Mono"/>
              </a:rPr>
              <a:t>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endParaRPr lang="en-US" sz="1600" b="1" dirty="0">
              <a:latin typeface="Andale Mono"/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Worst 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 </a:t>
            </a:r>
            <a:r>
              <a:rPr lang="en-US" sz="1600" b="1" dirty="0" smtClean="0">
                <a:latin typeface="Andale Mono"/>
                <a:cs typeface="Andale Mono"/>
              </a:rPr>
              <a:t>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</a:p>
          <a:p>
            <a:pPr marL="0" indent="0">
              <a:buNone/>
            </a:pPr>
            <a:r>
              <a:rPr lang="en-US" dirty="0">
                <a:cs typeface="Andale Mono"/>
              </a:rPr>
              <a:t>In the worst case the array is in </a:t>
            </a:r>
            <a:r>
              <a:rPr lang="en-US" u="sng" dirty="0">
                <a:cs typeface="Andale Mono"/>
              </a:rPr>
              <a:t>reverse sorted order</a:t>
            </a:r>
            <a:r>
              <a:rPr lang="en-US" dirty="0">
                <a:cs typeface="Andale Mono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Worst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00200"/>
            <a:ext cx="9144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 </a:t>
            </a:r>
            <a:r>
              <a:rPr lang="en-US" sz="1600" b="1" dirty="0" smtClean="0">
                <a:latin typeface="Andale Mono"/>
                <a:cs typeface="Andale Mono"/>
              </a:rPr>
              <a:t>{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	2+…+n</a:t>
            </a:r>
            <a:endParaRPr lang="en-US" sz="1600" b="1" baseline="-25000" dirty="0" smtClean="0"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	1+</a:t>
            </a:r>
            <a:r>
              <a:rPr lang="en-US" sz="1600" b="1" dirty="0">
                <a:latin typeface="Andale Mono"/>
                <a:cs typeface="Andale Mono"/>
              </a:rPr>
              <a:t>…</a:t>
            </a:r>
            <a:r>
              <a:rPr lang="en-US" sz="1600" b="1" dirty="0" smtClean="0">
                <a:latin typeface="Andale Mono"/>
                <a:cs typeface="Andale Mono"/>
              </a:rPr>
              <a:t>+(n-1)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	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cs typeface="Andale Mono"/>
              </a:rPr>
              <a:t>In the worst case the array is in </a:t>
            </a:r>
            <a:r>
              <a:rPr lang="en-US" u="sng" dirty="0" smtClean="0">
                <a:cs typeface="Andale Mono"/>
              </a:rPr>
              <a:t>reverse sorted order</a:t>
            </a:r>
            <a:r>
              <a:rPr lang="en-US" dirty="0" smtClean="0">
                <a:cs typeface="Andale Mono"/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dirty="0" smtClean="0">
                <a:cs typeface="Andale Mono"/>
              </a:rPr>
              <a:t> = </a:t>
            </a:r>
            <a:r>
              <a:rPr lang="el-GR" b="1" dirty="0" smtClean="0">
                <a:cs typeface="Andale Mono"/>
              </a:rPr>
              <a:t>Σ</a:t>
            </a:r>
            <a:r>
              <a:rPr lang="el-GR" baseline="-25000" dirty="0" smtClean="0">
                <a:cs typeface="Andale Mono"/>
              </a:rPr>
              <a:t>i</a:t>
            </a:r>
            <a:r>
              <a:rPr lang="en-US" baseline="-25000" dirty="0" smtClean="0">
                <a:cs typeface="Andale Mono"/>
              </a:rPr>
              <a:t>=2..n</a:t>
            </a:r>
            <a:r>
              <a:rPr lang="en-US" dirty="0" smtClean="0">
                <a:cs typeface="Andale Mono"/>
              </a:rPr>
              <a:t>(</a:t>
            </a:r>
            <a:r>
              <a:rPr lang="el-GR" dirty="0" smtClean="0">
                <a:cs typeface="Andale Mono"/>
              </a:rPr>
              <a:t>i</a:t>
            </a:r>
            <a:r>
              <a:rPr lang="en-US" dirty="0" smtClean="0">
                <a:cs typeface="Andale Mono"/>
              </a:rPr>
              <a:t>) + </a:t>
            </a:r>
            <a:r>
              <a:rPr lang="el-GR" b="1" dirty="0" smtClean="0">
                <a:cs typeface="Andale Mono"/>
              </a:rPr>
              <a:t>Σ</a:t>
            </a:r>
            <a:r>
              <a:rPr lang="en-US" baseline="-25000" dirty="0" err="1" smtClean="0">
                <a:cs typeface="Andale Mono"/>
              </a:rPr>
              <a:t>i</a:t>
            </a:r>
            <a:r>
              <a:rPr lang="en-US" baseline="-25000" dirty="0" smtClean="0">
                <a:cs typeface="Andale Mono"/>
              </a:rPr>
              <a:t>=1.</a:t>
            </a:r>
            <a:r>
              <a:rPr lang="en-US" baseline="-25000" dirty="0">
                <a:cs typeface="Andale Mono"/>
              </a:rPr>
              <a:t>.</a:t>
            </a:r>
            <a:r>
              <a:rPr lang="en-US" baseline="-25000" dirty="0" smtClean="0">
                <a:cs typeface="Andale Mono"/>
              </a:rPr>
              <a:t>n-1</a:t>
            </a:r>
            <a:r>
              <a:rPr lang="en-US" dirty="0" smtClean="0">
                <a:cs typeface="Andale Mono"/>
              </a:rPr>
              <a:t>(</a:t>
            </a:r>
            <a:r>
              <a:rPr lang="el-GR" dirty="0" smtClean="0">
                <a:cs typeface="Andale Mono"/>
              </a:rPr>
              <a:t>i</a:t>
            </a:r>
            <a:r>
              <a:rPr lang="en-US" dirty="0" smtClean="0">
                <a:cs typeface="Andale Mono"/>
              </a:rPr>
              <a:t>)   =   </a:t>
            </a:r>
            <a:r>
              <a:rPr lang="el-GR" b="1" dirty="0">
                <a:cs typeface="Andale Mono"/>
              </a:rPr>
              <a:t>Σ</a:t>
            </a:r>
            <a:r>
              <a:rPr lang="el-GR" baseline="-25000" dirty="0">
                <a:cs typeface="Andale Mono"/>
              </a:rPr>
              <a:t>i</a:t>
            </a:r>
            <a:r>
              <a:rPr lang="en-US" baseline="-25000" dirty="0" smtClean="0">
                <a:cs typeface="Andale Mono"/>
              </a:rPr>
              <a:t>=</a:t>
            </a:r>
            <a:r>
              <a:rPr lang="en-US" baseline="-25000" dirty="0" smtClean="0">
                <a:solidFill>
                  <a:srgbClr val="FF0000"/>
                </a:solidFill>
                <a:cs typeface="Andale Mono"/>
              </a:rPr>
              <a:t>1</a:t>
            </a:r>
            <a:r>
              <a:rPr lang="en-US" baseline="-25000" dirty="0" smtClean="0">
                <a:cs typeface="Andale Mono"/>
              </a:rPr>
              <a:t>.</a:t>
            </a:r>
            <a:r>
              <a:rPr lang="en-US" baseline="-25000" dirty="0">
                <a:cs typeface="Andale Mono"/>
              </a:rPr>
              <a:t>.n</a:t>
            </a:r>
            <a:r>
              <a:rPr lang="en-US" dirty="0">
                <a:cs typeface="Andale Mono"/>
              </a:rPr>
              <a:t>(</a:t>
            </a:r>
            <a:r>
              <a:rPr lang="el-GR" dirty="0">
                <a:cs typeface="Andale Mono"/>
              </a:rPr>
              <a:t>i</a:t>
            </a:r>
            <a:r>
              <a:rPr lang="en-US" dirty="0" smtClean="0">
                <a:cs typeface="Andale Mono"/>
              </a:rPr>
              <a:t>)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- 1</a:t>
            </a:r>
            <a:r>
              <a:rPr lang="en-US" dirty="0" smtClean="0">
                <a:cs typeface="Andale Mono"/>
              </a:rPr>
              <a:t> </a:t>
            </a:r>
            <a:r>
              <a:rPr lang="en-US" dirty="0">
                <a:cs typeface="Andale Mono"/>
              </a:rPr>
              <a:t>+ </a:t>
            </a:r>
            <a:r>
              <a:rPr lang="el-GR" b="1" dirty="0">
                <a:cs typeface="Andale Mono"/>
              </a:rPr>
              <a:t>Σ</a:t>
            </a:r>
            <a:r>
              <a:rPr lang="en-US" baseline="-25000" dirty="0" err="1">
                <a:cs typeface="Andale Mono"/>
              </a:rPr>
              <a:t>i</a:t>
            </a:r>
            <a:r>
              <a:rPr lang="en-US" baseline="-25000" dirty="0">
                <a:cs typeface="Andale Mono"/>
              </a:rPr>
              <a:t>=1..n-1</a:t>
            </a:r>
            <a:r>
              <a:rPr lang="en-US" dirty="0">
                <a:cs typeface="Andale Mono"/>
              </a:rPr>
              <a:t>(</a:t>
            </a:r>
            <a:r>
              <a:rPr lang="el-GR" dirty="0">
                <a:cs typeface="Andale Mono"/>
              </a:rPr>
              <a:t>i</a:t>
            </a:r>
            <a:r>
              <a:rPr lang="en-US" dirty="0">
                <a:cs typeface="Andale Mono"/>
              </a:rPr>
              <a:t>)</a:t>
            </a:r>
            <a:endParaRPr lang="en-US" dirty="0" smtClean="0"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cs typeface="Andale Mono"/>
              </a:rPr>
              <a:t>        = (n(n+1)/2  -  1) </a:t>
            </a:r>
            <a:r>
              <a:rPr lang="en-US" dirty="0">
                <a:cs typeface="Andale Mono"/>
              </a:rPr>
              <a:t>+ </a:t>
            </a:r>
            <a:r>
              <a:rPr lang="en-US" dirty="0" smtClean="0">
                <a:cs typeface="Andale Mono"/>
              </a:rPr>
              <a:t>2n</a:t>
            </a:r>
            <a:r>
              <a:rPr lang="en-US" dirty="0">
                <a:cs typeface="Andale Mono"/>
              </a:rPr>
              <a:t>(</a:t>
            </a:r>
            <a:r>
              <a:rPr lang="en-US" dirty="0" smtClean="0">
                <a:cs typeface="Andale Mono"/>
              </a:rPr>
              <a:t>n-1</a:t>
            </a:r>
            <a:r>
              <a:rPr lang="en-US" dirty="0">
                <a:cs typeface="Andale Mono"/>
              </a:rPr>
              <a:t>)/</a:t>
            </a:r>
            <a:r>
              <a:rPr lang="en-US" dirty="0" smtClean="0">
                <a:cs typeface="Andale 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cs typeface="Andale Mono"/>
              </a:rPr>
              <a:t> </a:t>
            </a:r>
            <a:r>
              <a:rPr lang="en-US" dirty="0" smtClean="0">
                <a:cs typeface="Andale Mono"/>
              </a:rPr>
              <a:t>       </a:t>
            </a:r>
            <a:r>
              <a:rPr lang="en-US" dirty="0" smtClean="0">
                <a:solidFill>
                  <a:schemeClr val="tx2"/>
                </a:solidFill>
                <a:cs typeface="Andale Mono"/>
              </a:rPr>
              <a:t>~ (5/2)n</a:t>
            </a:r>
            <a:r>
              <a:rPr lang="en-US" baseline="30000" dirty="0" smtClean="0">
                <a:solidFill>
                  <a:schemeClr val="tx2"/>
                </a:solidFill>
                <a:cs typeface="Andale Mon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ser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7" y="1417527"/>
            <a:ext cx="8962059" cy="38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4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dirty="0">
                <a:hlinkClick r:id="rId4"/>
              </a:rPr>
              <a:t>http://www.youtube.com/watch?v=</a:t>
            </a:r>
            <a:r>
              <a:rPr lang="en-US" dirty="0" smtClean="0">
                <a:hlinkClick r:id="rId4"/>
              </a:rPr>
              <a:t>cFoLbjGUKWs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algorithm?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13969" y="3500164"/>
            <a:ext cx="4011939" cy="2407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74646" y="6481741"/>
            <a:ext cx="712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520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 smtClean="0"/>
              <a:t>Average</a:t>
            </a:r>
            <a:r>
              <a:rPr lang="el-GR" b="1" dirty="0" smtClean="0"/>
              <a:t> </a:t>
            </a:r>
            <a:r>
              <a:rPr lang="en-US" b="1" dirty="0" smtClean="0"/>
              <a:t>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00200"/>
            <a:ext cx="9144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 </a:t>
            </a:r>
            <a:r>
              <a:rPr lang="en-US" sz="1600" b="1" dirty="0" smtClean="0">
                <a:latin typeface="Andale Mono"/>
                <a:cs typeface="Andale Mono"/>
              </a:rPr>
              <a:t>{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	</a:t>
            </a:r>
            <a:r>
              <a:rPr lang="el-GR" sz="1600" b="1" dirty="0" smtClean="0">
                <a:latin typeface="Andale Mono"/>
                <a:cs typeface="Andale Mono"/>
              </a:rPr>
              <a:t>(</a:t>
            </a:r>
            <a:r>
              <a:rPr lang="en-US" sz="1600" b="1" dirty="0" smtClean="0">
                <a:latin typeface="Andale Mono"/>
                <a:cs typeface="Andale Mono"/>
              </a:rPr>
              <a:t>2+…+n)</a:t>
            </a:r>
            <a:r>
              <a:rPr lang="en-US" sz="1600" b="1" dirty="0" smtClean="0">
                <a:solidFill>
                  <a:srgbClr val="D2533C"/>
                </a:solidFill>
                <a:latin typeface="Andale Mono"/>
                <a:cs typeface="Andale Mono"/>
              </a:rPr>
              <a:t>/</a:t>
            </a:r>
            <a:r>
              <a:rPr lang="en-US" sz="1600" b="1" dirty="0">
                <a:solidFill>
                  <a:srgbClr val="D2533C"/>
                </a:solidFill>
                <a:latin typeface="Andale Mono"/>
                <a:cs typeface="Andale Mono"/>
              </a:rPr>
              <a:t>2</a:t>
            </a:r>
            <a:endParaRPr lang="en-US" sz="1600" b="1" baseline="-25000" dirty="0" smtClean="0"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	</a:t>
            </a:r>
            <a:r>
              <a:rPr lang="el-GR" sz="1600" b="1" dirty="0" smtClean="0">
                <a:latin typeface="Andale Mono"/>
                <a:cs typeface="Andale Mono"/>
              </a:rPr>
              <a:t>(</a:t>
            </a:r>
            <a:r>
              <a:rPr lang="en-US" sz="1600" b="1" dirty="0" smtClean="0">
                <a:latin typeface="Andale Mono"/>
                <a:cs typeface="Andale Mono"/>
              </a:rPr>
              <a:t>1+</a:t>
            </a:r>
            <a:r>
              <a:rPr lang="en-US" sz="1600" b="1" dirty="0">
                <a:latin typeface="Andale Mono"/>
                <a:cs typeface="Andale Mono"/>
              </a:rPr>
              <a:t>…</a:t>
            </a:r>
            <a:r>
              <a:rPr lang="en-US" sz="1600" b="1" dirty="0" smtClean="0">
                <a:latin typeface="Andale Mono"/>
                <a:cs typeface="Andale Mono"/>
              </a:rPr>
              <a:t>+(n-1))</a:t>
            </a:r>
            <a:r>
              <a:rPr lang="en-US" sz="1600" b="1" dirty="0" smtClean="0">
                <a:solidFill>
                  <a:srgbClr val="D2533C"/>
                </a:solidFill>
                <a:latin typeface="Andale Mono"/>
                <a:cs typeface="Andale Mono"/>
              </a:rPr>
              <a:t>/</a:t>
            </a:r>
            <a:r>
              <a:rPr lang="en-US" sz="1600" b="1" dirty="0">
                <a:solidFill>
                  <a:srgbClr val="D2533C"/>
                </a:solidFill>
                <a:latin typeface="Andale Mono"/>
                <a:cs typeface="Andale Mono"/>
              </a:rPr>
              <a:t>2</a:t>
            </a:r>
            <a:endParaRPr lang="en-US" sz="1600" b="1" dirty="0" smtClean="0"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	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cs typeface="Andale Mono"/>
              </a:rPr>
              <a:t>In the worst case the array is in </a:t>
            </a:r>
            <a:r>
              <a:rPr lang="en-US" u="sng" dirty="0" smtClean="0">
                <a:cs typeface="Andale Mono"/>
              </a:rPr>
              <a:t>reverse sorted order</a:t>
            </a:r>
            <a:r>
              <a:rPr lang="en-US" dirty="0" smtClean="0">
                <a:cs typeface="Andale Mono"/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dirty="0" smtClean="0">
                <a:cs typeface="Andale Mono"/>
              </a:rPr>
              <a:t> = </a:t>
            </a:r>
            <a:r>
              <a:rPr lang="en-US" b="1" dirty="0" smtClean="0">
                <a:cs typeface="Andale Mono"/>
              </a:rPr>
              <a:t>…</a:t>
            </a:r>
            <a:r>
              <a:rPr lang="el-GR" sz="1400" b="1" dirty="0" smtClean="0">
                <a:cs typeface="Andale Mono"/>
              </a:rPr>
              <a:t>(</a:t>
            </a:r>
            <a:r>
              <a:rPr lang="el-GR" sz="1400" b="1" dirty="0" err="1" smtClean="0">
                <a:cs typeface="Andale Mono"/>
              </a:rPr>
              <a:t>same</a:t>
            </a:r>
            <a:r>
              <a:rPr lang="el-GR" sz="1400" b="1" dirty="0" smtClean="0">
                <a:cs typeface="Andale Mono"/>
              </a:rPr>
              <a:t> </a:t>
            </a:r>
            <a:r>
              <a:rPr lang="el-GR" sz="1400" b="1" dirty="0" err="1" smtClean="0">
                <a:cs typeface="Andale Mono"/>
              </a:rPr>
              <a:t>calculations</a:t>
            </a:r>
            <a:r>
              <a:rPr lang="el-GR" sz="1400" b="1" dirty="0" smtClean="0">
                <a:cs typeface="Andale Mono"/>
              </a:rPr>
              <a:t>)</a:t>
            </a:r>
            <a:r>
              <a:rPr lang="el-GR" b="1" dirty="0" smtClean="0">
                <a:cs typeface="Andale Mono"/>
              </a:rPr>
              <a:t>…</a:t>
            </a:r>
            <a:r>
              <a:rPr lang="en-US" dirty="0" smtClean="0">
                <a:cs typeface="Andale Mono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Andale Mono"/>
              </a:rPr>
              <a:t>~ (5/</a:t>
            </a:r>
            <a:r>
              <a:rPr lang="el-GR" dirty="0" smtClean="0">
                <a:solidFill>
                  <a:schemeClr val="tx2"/>
                </a:solidFill>
                <a:cs typeface="Andale Mono"/>
              </a:rPr>
              <a:t>4</a:t>
            </a:r>
            <a:r>
              <a:rPr lang="en-US" dirty="0" smtClean="0">
                <a:solidFill>
                  <a:schemeClr val="tx2"/>
                </a:solidFill>
                <a:cs typeface="Andale Mono"/>
              </a:rPr>
              <a:t>)n</a:t>
            </a:r>
            <a:r>
              <a:rPr lang="en-US" baseline="30000" dirty="0" smtClean="0">
                <a:solidFill>
                  <a:schemeClr val="tx2"/>
                </a:solidFill>
                <a:cs typeface="Andale Mon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9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l-GR" dirty="0" smtClean="0"/>
              <a:t> – </a:t>
            </a:r>
            <a:r>
              <a:rPr lang="el-GR" dirty="0" err="1" smtClean="0"/>
              <a:t>three</a:t>
            </a:r>
            <a:r>
              <a:rPr lang="el-GR" dirty="0" smtClean="0"/>
              <a:t> </a:t>
            </a:r>
            <a:r>
              <a:rPr lang="el-GR" dirty="0" err="1" smtClean="0"/>
              <a:t>types</a:t>
            </a:r>
            <a:r>
              <a:rPr lang="el-GR" dirty="0" smtClean="0"/>
              <a:t> of </a:t>
            </a:r>
            <a:r>
              <a:rPr lang="el-GR" dirty="0" err="1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best case input of size n:</a:t>
            </a:r>
          </a:p>
          <a:p>
            <a:pPr lvl="1"/>
            <a:r>
              <a:rPr lang="en-US" sz="2800" dirty="0" smtClean="0"/>
              <a:t>T(n) ~ 3 n</a:t>
            </a:r>
          </a:p>
          <a:p>
            <a:endParaRPr lang="en-US" dirty="0" smtClean="0"/>
          </a:p>
          <a:p>
            <a:r>
              <a:rPr lang="en-US" dirty="0"/>
              <a:t>with the worst case input of size n:</a:t>
            </a:r>
          </a:p>
          <a:p>
            <a:pPr lvl="1"/>
            <a:r>
              <a:rPr lang="en-US" sz="2800" dirty="0"/>
              <a:t>T(n) ~ (5/2)n</a:t>
            </a:r>
            <a:r>
              <a:rPr lang="en-US" sz="2800" baseline="30000" dirty="0"/>
              <a:t>2</a:t>
            </a:r>
          </a:p>
          <a:p>
            <a:endParaRPr lang="en-US" dirty="0" smtClean="0"/>
          </a:p>
          <a:p>
            <a:r>
              <a:rPr lang="en-US" dirty="0" smtClean="0"/>
              <a:t>with average input of size n:</a:t>
            </a:r>
          </a:p>
          <a:p>
            <a:pPr lvl="1"/>
            <a:r>
              <a:rPr lang="en-US" sz="2800" dirty="0" smtClean="0"/>
              <a:t>T(n) ~ (</a:t>
            </a:r>
            <a:r>
              <a:rPr lang="el-GR" sz="2800" dirty="0" smtClean="0"/>
              <a:t>5</a:t>
            </a:r>
            <a:r>
              <a:rPr lang="en-US" sz="2800" dirty="0" smtClean="0"/>
              <a:t>/4)n</a:t>
            </a:r>
            <a:r>
              <a:rPr lang="en-US" sz="2800" baseline="30000" dirty="0" smtClean="0"/>
              <a:t>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2061" y="4450837"/>
            <a:ext cx="4011939" cy="24071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40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InsertionSort</a:t>
            </a:r>
            <a:r>
              <a:rPr lang="el-GR" dirty="0"/>
              <a:t> – </a:t>
            </a:r>
            <a:r>
              <a:rPr lang="el-GR" dirty="0" err="1"/>
              <a:t>three</a:t>
            </a:r>
            <a:r>
              <a:rPr lang="el-GR" dirty="0"/>
              <a:t> </a:t>
            </a:r>
            <a:r>
              <a:rPr lang="el-GR" dirty="0" err="1"/>
              <a:t>types</a:t>
            </a:r>
            <a:r>
              <a:rPr lang="el-GR" dirty="0"/>
              <a:t> of </a:t>
            </a:r>
            <a:r>
              <a:rPr lang="el-GR" dirty="0" err="1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best case input of size n:</a:t>
            </a:r>
          </a:p>
          <a:p>
            <a:pPr lvl="1"/>
            <a:r>
              <a:rPr lang="en-US" sz="2800" dirty="0" smtClean="0"/>
              <a:t>T(n) ~ 3 n</a:t>
            </a:r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chemeClr val="tx2"/>
                </a:solidFill>
              </a:rPr>
              <a:t>n (linear)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/>
              <a:t>with the worst case input of size n:</a:t>
            </a:r>
          </a:p>
          <a:p>
            <a:pPr lvl="1"/>
            <a:r>
              <a:rPr lang="en-US" sz="2800" dirty="0"/>
              <a:t>T(n) ~ (5/2)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rgbClr val="D2533C"/>
                </a:solidFill>
              </a:rPr>
              <a:t>n</a:t>
            </a:r>
            <a:r>
              <a:rPr lang="en-US" sz="2800" b="1" baseline="30000" dirty="0" smtClean="0">
                <a:solidFill>
                  <a:srgbClr val="D2533C"/>
                </a:solidFill>
              </a:rPr>
              <a:t>2</a:t>
            </a:r>
            <a:r>
              <a:rPr lang="en-US" sz="2800" b="1" dirty="0" smtClean="0">
                <a:solidFill>
                  <a:srgbClr val="D2533C"/>
                </a:solidFill>
              </a:rPr>
              <a:t> (quadratic)</a:t>
            </a:r>
            <a:endParaRPr lang="en-US" b="1" dirty="0" smtClean="0">
              <a:solidFill>
                <a:srgbClr val="D2533C"/>
              </a:solidFill>
            </a:endParaRPr>
          </a:p>
          <a:p>
            <a:r>
              <a:rPr lang="en-US" dirty="0" smtClean="0"/>
              <a:t>with average input of size n:</a:t>
            </a:r>
          </a:p>
          <a:p>
            <a:pPr lvl="1"/>
            <a:r>
              <a:rPr lang="en-US" sz="2800" dirty="0" smtClean="0"/>
              <a:t>T(n) ~ (3/4)n</a:t>
            </a:r>
            <a:r>
              <a:rPr lang="en-US" sz="2800" baseline="30000" dirty="0" smtClean="0"/>
              <a:t>2</a:t>
            </a:r>
          </a:p>
          <a:p>
            <a:pPr lvl="1"/>
            <a:r>
              <a:rPr lang="en-US" sz="2800" dirty="0"/>
              <a:t>Order of growth: </a:t>
            </a:r>
            <a:r>
              <a:rPr lang="en-US" sz="2800" b="1" dirty="0">
                <a:solidFill>
                  <a:srgbClr val="D2533C"/>
                </a:solidFill>
              </a:rPr>
              <a:t>n</a:t>
            </a:r>
            <a:r>
              <a:rPr lang="en-US" sz="2800" b="1" baseline="30000" dirty="0">
                <a:solidFill>
                  <a:srgbClr val="D2533C"/>
                </a:solidFill>
              </a:rPr>
              <a:t>2</a:t>
            </a:r>
            <a:endParaRPr lang="en-US" sz="2800" b="1" baseline="30000" dirty="0" smtClean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2061" y="4450837"/>
            <a:ext cx="4011939" cy="24071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970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best case input of size n:</a:t>
            </a:r>
          </a:p>
          <a:p>
            <a:pPr lvl="1"/>
            <a:r>
              <a:rPr lang="en-US" sz="2800" dirty="0" smtClean="0"/>
              <a:t>T(n) ~ 3 n</a:t>
            </a:r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chemeClr val="tx2"/>
                </a:solidFill>
              </a:rPr>
              <a:t>n (linear)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/>
              <a:t>with the worst case input of size n:</a:t>
            </a:r>
          </a:p>
          <a:p>
            <a:pPr lvl="1"/>
            <a:r>
              <a:rPr lang="en-US" sz="2800" dirty="0"/>
              <a:t>T(n) ~ (5/2)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rgbClr val="D2533C"/>
                </a:solidFill>
              </a:rPr>
              <a:t>n</a:t>
            </a:r>
            <a:r>
              <a:rPr lang="en-US" sz="2800" b="1" baseline="30000" dirty="0" smtClean="0">
                <a:solidFill>
                  <a:srgbClr val="D2533C"/>
                </a:solidFill>
              </a:rPr>
              <a:t>2</a:t>
            </a:r>
            <a:r>
              <a:rPr lang="en-US" sz="2800" b="1" dirty="0" smtClean="0">
                <a:solidFill>
                  <a:srgbClr val="D2533C"/>
                </a:solidFill>
              </a:rPr>
              <a:t> (quadratic)</a:t>
            </a:r>
            <a:endParaRPr lang="en-US" b="1" dirty="0" smtClean="0">
              <a:solidFill>
                <a:srgbClr val="D2533C"/>
              </a:solidFill>
            </a:endParaRPr>
          </a:p>
          <a:p>
            <a:r>
              <a:rPr lang="en-US" dirty="0" smtClean="0"/>
              <a:t>with average input of size n:</a:t>
            </a:r>
          </a:p>
          <a:p>
            <a:pPr lvl="1"/>
            <a:r>
              <a:rPr lang="en-US" sz="2800" dirty="0" smtClean="0"/>
              <a:t>T(n) ~ (3/4)n</a:t>
            </a:r>
            <a:r>
              <a:rPr lang="en-US" sz="2800" baseline="30000" dirty="0" smtClean="0"/>
              <a:t>2</a:t>
            </a:r>
          </a:p>
          <a:p>
            <a:pPr lvl="1"/>
            <a:r>
              <a:rPr lang="en-US" sz="2800" dirty="0"/>
              <a:t>Order of growth: </a:t>
            </a:r>
            <a:r>
              <a:rPr lang="en-US" sz="2800" b="1" dirty="0">
                <a:solidFill>
                  <a:srgbClr val="D2533C"/>
                </a:solidFill>
              </a:rPr>
              <a:t>n</a:t>
            </a:r>
            <a:r>
              <a:rPr lang="en-US" sz="2800" b="1" baseline="30000" dirty="0">
                <a:solidFill>
                  <a:srgbClr val="D2533C"/>
                </a:solidFill>
              </a:rPr>
              <a:t>2</a:t>
            </a:r>
            <a:endParaRPr lang="en-US" sz="2800" b="1" baseline="30000" dirty="0" smtClean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2061" y="4450837"/>
            <a:ext cx="4011939" cy="240716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6509046" y="1025417"/>
            <a:ext cx="2381736" cy="1450134"/>
          </a:xfrm>
          <a:prstGeom prst="wedgeRoundRectCallout">
            <a:avLst>
              <a:gd name="adj1" fmla="val -39351"/>
              <a:gd name="adj2" fmla="val 598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D2533C"/>
                </a:solidFill>
              </a:rPr>
              <a:t>Which case analysis would you pick?</a:t>
            </a:r>
            <a:endParaRPr lang="en-GB" b="1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best case input of size n:</a:t>
            </a:r>
          </a:p>
          <a:p>
            <a:pPr lvl="1"/>
            <a:r>
              <a:rPr lang="en-US" sz="2800" dirty="0" smtClean="0"/>
              <a:t>T(n) ~ 3 n</a:t>
            </a:r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chemeClr val="tx2"/>
                </a:solidFill>
              </a:rPr>
              <a:t>n (linear)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/>
              <a:t>with the worst case input of size n:</a:t>
            </a:r>
          </a:p>
          <a:p>
            <a:pPr lvl="1"/>
            <a:r>
              <a:rPr lang="en-US" sz="2800" dirty="0"/>
              <a:t>T(n) ~ (5/2)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rgbClr val="D2533C"/>
                </a:solidFill>
              </a:rPr>
              <a:t>n</a:t>
            </a:r>
            <a:r>
              <a:rPr lang="en-US" sz="2800" b="1" baseline="30000" dirty="0" smtClean="0">
                <a:solidFill>
                  <a:srgbClr val="D2533C"/>
                </a:solidFill>
              </a:rPr>
              <a:t>2</a:t>
            </a:r>
            <a:r>
              <a:rPr lang="en-US" sz="2800" b="1" dirty="0" smtClean="0">
                <a:solidFill>
                  <a:srgbClr val="D2533C"/>
                </a:solidFill>
              </a:rPr>
              <a:t> (quadratic)</a:t>
            </a:r>
            <a:endParaRPr lang="en-US" b="1" dirty="0" smtClean="0">
              <a:solidFill>
                <a:srgbClr val="D2533C"/>
              </a:solidFill>
            </a:endParaRPr>
          </a:p>
          <a:p>
            <a:r>
              <a:rPr lang="en-US" dirty="0" smtClean="0"/>
              <a:t>with average input of size n:</a:t>
            </a:r>
          </a:p>
          <a:p>
            <a:pPr lvl="1"/>
            <a:r>
              <a:rPr lang="en-US" sz="2800" dirty="0" smtClean="0"/>
              <a:t>T(n) ~ (3/4)n</a:t>
            </a:r>
            <a:r>
              <a:rPr lang="en-US" sz="2800" baseline="30000" dirty="0" smtClean="0"/>
              <a:t>2</a:t>
            </a:r>
          </a:p>
          <a:p>
            <a:pPr lvl="1"/>
            <a:r>
              <a:rPr lang="en-US" sz="2800" dirty="0"/>
              <a:t>Order of growth: </a:t>
            </a:r>
            <a:r>
              <a:rPr lang="en-US" sz="2800" b="1" dirty="0">
                <a:solidFill>
                  <a:srgbClr val="D2533C"/>
                </a:solidFill>
              </a:rPr>
              <a:t>n</a:t>
            </a:r>
            <a:r>
              <a:rPr lang="en-US" sz="2800" b="1" baseline="30000" dirty="0">
                <a:solidFill>
                  <a:srgbClr val="D2533C"/>
                </a:solidFill>
              </a:rPr>
              <a:t>2</a:t>
            </a:r>
            <a:endParaRPr lang="en-US" sz="2800" b="1" baseline="30000" dirty="0" smtClean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2061" y="4450837"/>
            <a:ext cx="4011939" cy="240716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5608989" y="1028700"/>
            <a:ext cx="3535011" cy="3044420"/>
          </a:xfrm>
          <a:prstGeom prst="wedgeRoundRectCallout">
            <a:avLst>
              <a:gd name="adj1" fmla="val -55364"/>
              <a:gd name="adj2" fmla="val 258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D2533C"/>
                </a:solidFill>
              </a:rPr>
              <a:t>We will focus on </a:t>
            </a:r>
            <a:r>
              <a:rPr lang="en-GB" b="1" dirty="0" smtClean="0">
                <a:solidFill>
                  <a:srgbClr val="D2533C"/>
                </a:solidFill>
              </a:rPr>
              <a:t>Worst Case:</a:t>
            </a:r>
            <a:endParaRPr lang="en-GB" dirty="0" smtClean="0">
              <a:solidFill>
                <a:srgbClr val="D2533C"/>
              </a:solidFill>
            </a:endParaRPr>
          </a:p>
          <a:p>
            <a:pPr algn="ctr"/>
            <a:r>
              <a:rPr lang="en-GB" dirty="0" smtClean="0">
                <a:solidFill>
                  <a:srgbClr val="D2533C"/>
                </a:solidFill>
              </a:rPr>
              <a:t>“</a:t>
            </a:r>
            <a:r>
              <a:rPr lang="en-GB" dirty="0" err="1" smtClean="0">
                <a:solidFill>
                  <a:srgbClr val="D2533C"/>
                </a:solidFill>
              </a:rPr>
              <a:t>InsertionSort</a:t>
            </a:r>
            <a:r>
              <a:rPr lang="en-GB" dirty="0" smtClean="0">
                <a:solidFill>
                  <a:srgbClr val="D2533C"/>
                </a:solidFill>
              </a:rPr>
              <a:t> is quadratic”</a:t>
            </a:r>
          </a:p>
          <a:p>
            <a:pPr algn="ctr"/>
            <a:r>
              <a:rPr lang="en-GB" dirty="0" smtClean="0">
                <a:solidFill>
                  <a:srgbClr val="D2533C"/>
                </a:solidFill>
              </a:rPr>
              <a:t>=</a:t>
            </a:r>
          </a:p>
          <a:p>
            <a:pPr algn="ctr"/>
            <a:r>
              <a:rPr lang="en-GB" dirty="0" smtClean="0">
                <a:solidFill>
                  <a:srgbClr val="D2533C"/>
                </a:solidFill>
              </a:rPr>
              <a:t>“The worst case running time of </a:t>
            </a:r>
            <a:r>
              <a:rPr lang="en-GB" dirty="0" err="1" smtClean="0">
                <a:solidFill>
                  <a:srgbClr val="D2533C"/>
                </a:solidFill>
              </a:rPr>
              <a:t>InsertionSort</a:t>
            </a:r>
            <a:r>
              <a:rPr lang="en-GB" dirty="0" smtClean="0">
                <a:solidFill>
                  <a:srgbClr val="D2533C"/>
                </a:solidFill>
              </a:rPr>
              <a:t> </a:t>
            </a:r>
            <a:r>
              <a:rPr lang="en-GB" dirty="0">
                <a:solidFill>
                  <a:srgbClr val="D2533C"/>
                </a:solidFill>
              </a:rPr>
              <a:t>is </a:t>
            </a:r>
            <a:r>
              <a:rPr lang="en-GB" dirty="0" smtClean="0">
                <a:solidFill>
                  <a:srgbClr val="D2533C"/>
                </a:solidFill>
              </a:rPr>
              <a:t>quadratic”</a:t>
            </a:r>
            <a:endParaRPr lang="en-GB" dirty="0">
              <a:solidFill>
                <a:srgbClr val="D2533C"/>
              </a:solidFill>
            </a:endParaRPr>
          </a:p>
          <a:p>
            <a:pPr algn="ctr"/>
            <a:r>
              <a:rPr lang="en-GB" dirty="0" smtClean="0">
                <a:solidFill>
                  <a:srgbClr val="D2533C"/>
                </a:solidFill>
              </a:rPr>
              <a:t>=</a:t>
            </a:r>
          </a:p>
          <a:p>
            <a:pPr algn="ctr"/>
            <a:r>
              <a:rPr lang="en-GB" dirty="0" smtClean="0">
                <a:solidFill>
                  <a:srgbClr val="D2533C"/>
                </a:solidFill>
              </a:rPr>
              <a:t>”</a:t>
            </a:r>
            <a:r>
              <a:rPr lang="en-GB" dirty="0" err="1" smtClean="0">
                <a:solidFill>
                  <a:srgbClr val="D2533C"/>
                </a:solidFill>
              </a:rPr>
              <a:t>InsertionSort</a:t>
            </a:r>
            <a:r>
              <a:rPr lang="en-GB" dirty="0" smtClean="0">
                <a:solidFill>
                  <a:srgbClr val="D2533C"/>
                </a:solidFill>
              </a:rPr>
              <a:t> with the worst case input of size N runs in </a:t>
            </a:r>
            <a:r>
              <a:rPr lang="el-GR" dirty="0" smtClean="0">
                <a:solidFill>
                  <a:srgbClr val="D2533C"/>
                </a:solidFill>
              </a:rPr>
              <a:t>Θ(</a:t>
            </a:r>
            <a:r>
              <a:rPr lang="en-GB" dirty="0" smtClean="0">
                <a:solidFill>
                  <a:srgbClr val="D2533C"/>
                </a:solidFill>
              </a:rPr>
              <a:t>N</a:t>
            </a:r>
            <a:r>
              <a:rPr lang="en-GB" baseline="30000" dirty="0" smtClean="0">
                <a:solidFill>
                  <a:srgbClr val="D2533C"/>
                </a:solidFill>
              </a:rPr>
              <a:t>2</a:t>
            </a:r>
            <a:r>
              <a:rPr lang="el-GR" dirty="0" smtClean="0">
                <a:solidFill>
                  <a:srgbClr val="D2533C"/>
                </a:solidFill>
              </a:rPr>
              <a:t>)</a:t>
            </a:r>
            <a:r>
              <a:rPr lang="en-GB" dirty="0" smtClean="0">
                <a:solidFill>
                  <a:srgbClr val="D2533C"/>
                </a:solidFill>
              </a:rPr>
              <a:t> time</a:t>
            </a:r>
            <a:r>
              <a:rPr lang="el-GR" dirty="0" smtClean="0">
                <a:solidFill>
                  <a:srgbClr val="D2533C"/>
                </a:solidFill>
              </a:rPr>
              <a:t>”</a:t>
            </a:r>
            <a:endParaRPr lang="en-GB" dirty="0" smtClean="0">
              <a:solidFill>
                <a:srgbClr val="D2533C"/>
              </a:solidFill>
            </a:endParaRPr>
          </a:p>
          <a:p>
            <a:pPr algn="ctr"/>
            <a:endParaRPr lang="en-GB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best case input of size n:</a:t>
            </a:r>
          </a:p>
          <a:p>
            <a:pPr lvl="1"/>
            <a:r>
              <a:rPr lang="en-US" sz="2800" dirty="0" smtClean="0"/>
              <a:t>T(n) ~ 3 n</a:t>
            </a:r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chemeClr val="tx2"/>
                </a:solidFill>
              </a:rPr>
              <a:t>n (linear)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/>
              <a:t>with the worst case input of size n:</a:t>
            </a:r>
          </a:p>
          <a:p>
            <a:pPr lvl="1"/>
            <a:r>
              <a:rPr lang="en-US" sz="2800" dirty="0"/>
              <a:t>T(n) ~ (5/2)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lvl="1"/>
            <a:r>
              <a:rPr lang="en-US" sz="2800" dirty="0" smtClean="0"/>
              <a:t>Order of growth: </a:t>
            </a:r>
            <a:r>
              <a:rPr lang="en-US" sz="2800" b="1" dirty="0" smtClean="0">
                <a:solidFill>
                  <a:srgbClr val="D2533C"/>
                </a:solidFill>
              </a:rPr>
              <a:t>n</a:t>
            </a:r>
            <a:r>
              <a:rPr lang="en-US" sz="2800" b="1" baseline="30000" dirty="0" smtClean="0">
                <a:solidFill>
                  <a:srgbClr val="D2533C"/>
                </a:solidFill>
              </a:rPr>
              <a:t>2</a:t>
            </a:r>
            <a:r>
              <a:rPr lang="en-US" sz="2800" b="1" dirty="0" smtClean="0">
                <a:solidFill>
                  <a:srgbClr val="D2533C"/>
                </a:solidFill>
              </a:rPr>
              <a:t> (quadratic)</a:t>
            </a:r>
            <a:endParaRPr lang="en-US" b="1" dirty="0" smtClean="0">
              <a:solidFill>
                <a:srgbClr val="D2533C"/>
              </a:solidFill>
            </a:endParaRPr>
          </a:p>
          <a:p>
            <a:r>
              <a:rPr lang="en-US" dirty="0" smtClean="0"/>
              <a:t>with average input of size n:</a:t>
            </a:r>
          </a:p>
          <a:p>
            <a:pPr lvl="1"/>
            <a:r>
              <a:rPr lang="en-US" sz="2800" dirty="0" smtClean="0"/>
              <a:t>T(n) ~ (3/4)n</a:t>
            </a:r>
            <a:r>
              <a:rPr lang="en-US" sz="2800" baseline="30000" dirty="0" smtClean="0"/>
              <a:t>2</a:t>
            </a:r>
          </a:p>
          <a:p>
            <a:pPr lvl="1"/>
            <a:r>
              <a:rPr lang="en-US" sz="2800" dirty="0"/>
              <a:t>Order of growth: </a:t>
            </a:r>
            <a:r>
              <a:rPr lang="en-US" sz="2800" b="1" dirty="0">
                <a:solidFill>
                  <a:srgbClr val="D2533C"/>
                </a:solidFill>
              </a:rPr>
              <a:t>n</a:t>
            </a:r>
            <a:r>
              <a:rPr lang="en-US" sz="2800" b="1" baseline="30000" dirty="0">
                <a:solidFill>
                  <a:srgbClr val="D2533C"/>
                </a:solidFill>
              </a:rPr>
              <a:t>2</a:t>
            </a:r>
            <a:endParaRPr lang="en-US" sz="2800" b="1" baseline="30000" dirty="0" smtClean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2061" y="4450837"/>
            <a:ext cx="4011939" cy="240716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5608989" y="1028700"/>
            <a:ext cx="3535011" cy="3044420"/>
          </a:xfrm>
          <a:prstGeom prst="wedgeRoundRectCallout">
            <a:avLst>
              <a:gd name="adj1" fmla="val -78767"/>
              <a:gd name="adj2" fmla="val 7093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err="1" smtClean="0">
                <a:solidFill>
                  <a:srgbClr val="D2533C"/>
                </a:solidFill>
              </a:rPr>
              <a:t>Sometimes</a:t>
            </a:r>
            <a:r>
              <a:rPr lang="el-GR" dirty="0" smtClean="0">
                <a:solidFill>
                  <a:srgbClr val="D2533C"/>
                </a:solidFill>
              </a:rPr>
              <a:t> </a:t>
            </a:r>
            <a:r>
              <a:rPr lang="el-GR" dirty="0" err="1" smtClean="0">
                <a:solidFill>
                  <a:srgbClr val="D2533C"/>
                </a:solidFill>
              </a:rPr>
              <a:t>we</a:t>
            </a:r>
            <a:r>
              <a:rPr lang="el-GR" dirty="0" smtClean="0">
                <a:solidFill>
                  <a:srgbClr val="D2533C"/>
                </a:solidFill>
              </a:rPr>
              <a:t> </a:t>
            </a:r>
            <a:r>
              <a:rPr lang="el-GR" dirty="0" err="1" smtClean="0">
                <a:solidFill>
                  <a:srgbClr val="D2533C"/>
                </a:solidFill>
              </a:rPr>
              <a:t>will</a:t>
            </a:r>
            <a:r>
              <a:rPr lang="el-GR" dirty="0" smtClean="0">
                <a:solidFill>
                  <a:srgbClr val="D2533C"/>
                </a:solidFill>
              </a:rPr>
              <a:t> </a:t>
            </a:r>
            <a:r>
              <a:rPr lang="el-GR" dirty="0" err="1" smtClean="0">
                <a:solidFill>
                  <a:srgbClr val="D2533C"/>
                </a:solidFill>
              </a:rPr>
              <a:t>talk</a:t>
            </a:r>
            <a:r>
              <a:rPr lang="el-GR" dirty="0" smtClean="0">
                <a:solidFill>
                  <a:srgbClr val="D2533C"/>
                </a:solidFill>
              </a:rPr>
              <a:t> </a:t>
            </a:r>
            <a:r>
              <a:rPr lang="el-GR" dirty="0" err="1" smtClean="0">
                <a:solidFill>
                  <a:srgbClr val="D2533C"/>
                </a:solidFill>
              </a:rPr>
              <a:t>about</a:t>
            </a:r>
            <a:r>
              <a:rPr lang="en-GB" dirty="0" smtClean="0">
                <a:solidFill>
                  <a:srgbClr val="D2533C"/>
                </a:solidFill>
              </a:rPr>
              <a:t> on </a:t>
            </a:r>
            <a:r>
              <a:rPr lang="el-GR" b="1" dirty="0" err="1" smtClean="0">
                <a:solidFill>
                  <a:srgbClr val="D2533C"/>
                </a:solidFill>
              </a:rPr>
              <a:t>Average</a:t>
            </a:r>
            <a:r>
              <a:rPr lang="en-GB" b="1" dirty="0" smtClean="0">
                <a:solidFill>
                  <a:srgbClr val="D2533C"/>
                </a:solidFill>
              </a:rPr>
              <a:t> Case:</a:t>
            </a:r>
            <a:endParaRPr lang="en-GB" dirty="0" smtClean="0">
              <a:solidFill>
                <a:srgbClr val="D2533C"/>
              </a:solidFill>
            </a:endParaRPr>
          </a:p>
          <a:p>
            <a:pPr algn="ctr"/>
            <a:r>
              <a:rPr lang="en-US" dirty="0" smtClean="0">
                <a:solidFill>
                  <a:srgbClr val="D2533C"/>
                </a:solidFill>
              </a:rPr>
              <a:t>”The average case running time of </a:t>
            </a:r>
            <a:r>
              <a:rPr lang="en-GB" dirty="0" err="1" smtClean="0">
                <a:solidFill>
                  <a:srgbClr val="D2533C"/>
                </a:solidFill>
              </a:rPr>
              <a:t>InsertionSort</a:t>
            </a:r>
            <a:r>
              <a:rPr lang="en-GB" dirty="0" smtClean="0">
                <a:solidFill>
                  <a:srgbClr val="D2533C"/>
                </a:solidFill>
              </a:rPr>
              <a:t> </a:t>
            </a:r>
            <a:r>
              <a:rPr lang="en-GB" dirty="0">
                <a:solidFill>
                  <a:srgbClr val="D2533C"/>
                </a:solidFill>
              </a:rPr>
              <a:t>is </a:t>
            </a:r>
            <a:r>
              <a:rPr lang="en-GB" dirty="0" smtClean="0">
                <a:solidFill>
                  <a:srgbClr val="D2533C"/>
                </a:solidFill>
              </a:rPr>
              <a:t>quadratic”</a:t>
            </a:r>
            <a:endParaRPr lang="en-GB" dirty="0">
              <a:solidFill>
                <a:srgbClr val="D2533C"/>
              </a:solidFill>
            </a:endParaRPr>
          </a:p>
          <a:p>
            <a:pPr algn="ctr"/>
            <a:r>
              <a:rPr lang="en-GB" dirty="0" smtClean="0">
                <a:solidFill>
                  <a:srgbClr val="D2533C"/>
                </a:solidFill>
              </a:rPr>
              <a:t>=</a:t>
            </a:r>
          </a:p>
          <a:p>
            <a:pPr algn="ctr"/>
            <a:r>
              <a:rPr lang="en-GB" dirty="0" smtClean="0">
                <a:solidFill>
                  <a:srgbClr val="D2533C"/>
                </a:solidFill>
              </a:rPr>
              <a:t>”</a:t>
            </a:r>
            <a:r>
              <a:rPr lang="en-GB" dirty="0" err="1" smtClean="0">
                <a:solidFill>
                  <a:srgbClr val="D2533C"/>
                </a:solidFill>
              </a:rPr>
              <a:t>InsertionSort</a:t>
            </a:r>
            <a:r>
              <a:rPr lang="en-GB" dirty="0" smtClean="0">
                <a:solidFill>
                  <a:srgbClr val="D2533C"/>
                </a:solidFill>
              </a:rPr>
              <a:t> with </a:t>
            </a:r>
            <a:r>
              <a:rPr lang="en-GB" smtClean="0">
                <a:solidFill>
                  <a:srgbClr val="D2533C"/>
                </a:solidFill>
              </a:rPr>
              <a:t>the average </a:t>
            </a:r>
            <a:r>
              <a:rPr lang="en-GB" dirty="0" smtClean="0">
                <a:solidFill>
                  <a:srgbClr val="D2533C"/>
                </a:solidFill>
              </a:rPr>
              <a:t>case input of size N runs in </a:t>
            </a:r>
            <a:r>
              <a:rPr lang="el-GR" dirty="0" smtClean="0">
                <a:solidFill>
                  <a:srgbClr val="D2533C"/>
                </a:solidFill>
              </a:rPr>
              <a:t>Θ(</a:t>
            </a:r>
            <a:r>
              <a:rPr lang="en-GB" dirty="0" smtClean="0">
                <a:solidFill>
                  <a:srgbClr val="D2533C"/>
                </a:solidFill>
              </a:rPr>
              <a:t>N</a:t>
            </a:r>
            <a:r>
              <a:rPr lang="en-GB" baseline="30000" dirty="0" smtClean="0">
                <a:solidFill>
                  <a:srgbClr val="D2533C"/>
                </a:solidFill>
              </a:rPr>
              <a:t>2</a:t>
            </a:r>
            <a:r>
              <a:rPr lang="el-GR" dirty="0" smtClean="0">
                <a:solidFill>
                  <a:srgbClr val="D2533C"/>
                </a:solidFill>
              </a:rPr>
              <a:t>)</a:t>
            </a:r>
            <a:r>
              <a:rPr lang="en-GB" dirty="0" smtClean="0">
                <a:solidFill>
                  <a:srgbClr val="D2533C"/>
                </a:solidFill>
              </a:rPr>
              <a:t> time</a:t>
            </a:r>
            <a:r>
              <a:rPr lang="el-GR" dirty="0" smtClean="0">
                <a:solidFill>
                  <a:srgbClr val="D2533C"/>
                </a:solidFill>
              </a:rPr>
              <a:t>”</a:t>
            </a:r>
            <a:endParaRPr lang="en-GB" dirty="0" smtClean="0">
              <a:solidFill>
                <a:srgbClr val="D2533C"/>
              </a:solidFill>
            </a:endParaRPr>
          </a:p>
          <a:p>
            <a:pPr algn="ctr"/>
            <a:endParaRPr lang="en-GB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993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First</a:t>
            </a:r>
            <a:r>
              <a:rPr lang="en-US" dirty="0" smtClean="0"/>
              <a:t> let’s make sure we know what we want to do: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D2533C"/>
                </a:solidFill>
              </a:rPr>
              <a:t>specification</a:t>
            </a:r>
            <a:r>
              <a:rPr lang="en-US" dirty="0" smtClean="0"/>
              <a:t> of the algorithm </a:t>
            </a:r>
          </a:p>
          <a:p>
            <a:r>
              <a:rPr lang="en-US" dirty="0" smtClean="0"/>
              <a:t>AKA the </a:t>
            </a:r>
            <a:r>
              <a:rPr lang="en-US" b="1" dirty="0" smtClean="0">
                <a:solidFill>
                  <a:srgbClr val="D2533C"/>
                </a:solidFill>
              </a:rPr>
              <a:t>problem we are trying to solve</a:t>
            </a:r>
            <a:endParaRPr lang="en-US" b="1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54602"/>
            <a:ext cx="8229600" cy="302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Input: </a:t>
            </a:r>
            <a:r>
              <a:rPr lang="en-US" dirty="0" smtClean="0"/>
              <a:t>sequence of </a:t>
            </a:r>
            <a:r>
              <a:rPr lang="en-US" b="1" dirty="0" smtClean="0">
                <a:solidFill>
                  <a:schemeClr val="tx2"/>
                </a:solidFill>
              </a:rPr>
              <a:t>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numbers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latin typeface="Andale Mono"/>
                <a:cs typeface="Andale Mono"/>
              </a:rPr>
              <a:t>A=(a</a:t>
            </a:r>
            <a:r>
              <a:rPr lang="en-US" baseline="-25000" dirty="0" smtClean="0">
                <a:latin typeface="Andale Mono"/>
                <a:cs typeface="Andale Mono"/>
              </a:rPr>
              <a:t>1</a:t>
            </a:r>
            <a:r>
              <a:rPr lang="en-US" dirty="0" smtClean="0">
                <a:latin typeface="Andale Mono"/>
                <a:cs typeface="Andale Mono"/>
              </a:rPr>
              <a:t>, … a</a:t>
            </a:r>
            <a:r>
              <a:rPr lang="en-US" baseline="-25000" dirty="0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cs typeface="Andale Mono"/>
              </a:rPr>
              <a:t>Output: </a:t>
            </a:r>
            <a:r>
              <a:rPr lang="en-US" dirty="0" smtClean="0">
                <a:cs typeface="Andale Mono"/>
              </a:rPr>
              <a:t>a permutation (reordering) of the input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latin typeface="Andale Mono"/>
                <a:cs typeface="Andale Mono"/>
              </a:rPr>
              <a:t>(a’</a:t>
            </a:r>
            <a:r>
              <a:rPr lang="en-US" baseline="-25000" dirty="0" smtClean="0">
                <a:latin typeface="Andale Mono"/>
                <a:cs typeface="Andale Mono"/>
              </a:rPr>
              <a:t>1</a:t>
            </a:r>
            <a:r>
              <a:rPr lang="en-US" dirty="0" smtClean="0">
                <a:latin typeface="Andale Mono"/>
                <a:cs typeface="Andale Mono"/>
              </a:rPr>
              <a:t>, … </a:t>
            </a:r>
            <a:r>
              <a:rPr lang="en-US" dirty="0" err="1" smtClean="0">
                <a:latin typeface="Andale Mono"/>
                <a:cs typeface="Andale Mono"/>
              </a:rPr>
              <a:t>a’</a:t>
            </a:r>
            <a:r>
              <a:rPr lang="en-US" baseline="-25000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endParaRPr lang="en-US" dirty="0" smtClean="0">
              <a:cs typeface="Andale Mono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cs typeface="Andale Mono"/>
              </a:rPr>
              <a:t>Such that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latin typeface="Andale Mono"/>
                <a:cs typeface="Andale Mono"/>
              </a:rPr>
              <a:t>a’</a:t>
            </a:r>
            <a:r>
              <a:rPr lang="en-US" baseline="-25000" dirty="0" smtClean="0">
                <a:latin typeface="Andale Mono"/>
                <a:cs typeface="Andale Mono"/>
              </a:rPr>
              <a:t>1 </a:t>
            </a:r>
            <a:r>
              <a:rPr lang="en-US" dirty="0" smtClean="0">
                <a:latin typeface="Andale Mono"/>
                <a:cs typeface="Andale Mono"/>
              </a:rPr>
              <a:t>≤ a’</a:t>
            </a:r>
            <a:r>
              <a:rPr lang="en-US" baseline="-25000" dirty="0" smtClean="0">
                <a:latin typeface="Andale Mono"/>
                <a:cs typeface="Andale Mono"/>
              </a:rPr>
              <a:t>2 </a:t>
            </a:r>
            <a:r>
              <a:rPr lang="en-US" dirty="0" smtClean="0">
                <a:latin typeface="Andale Mono"/>
                <a:cs typeface="Andale Mono"/>
              </a:rPr>
              <a:t>≤ … ≤ </a:t>
            </a:r>
            <a:r>
              <a:rPr lang="en-US" dirty="0" err="1" smtClean="0">
                <a:latin typeface="Andale Mono"/>
                <a:cs typeface="Andale Mono"/>
              </a:rPr>
              <a:t>a’</a:t>
            </a:r>
            <a:r>
              <a:rPr lang="en-US" baseline="-25000" dirty="0" err="1" smtClean="0">
                <a:latin typeface="Andale Mono"/>
                <a:cs typeface="Andale Mono"/>
              </a:rPr>
              <a:t>n</a:t>
            </a:r>
            <a:endParaRPr lang="en-US" dirty="0" smtClean="0">
              <a:cs typeface="Andale Mono"/>
            </a:endParaRPr>
          </a:p>
          <a:p>
            <a:endParaRPr lang="en-US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189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 (in </a:t>
            </a:r>
            <a:r>
              <a:rPr lang="en-GB" dirty="0"/>
              <a:t>E</a:t>
            </a:r>
            <a:r>
              <a:rPr lang="en-GB" dirty="0" smtClean="0"/>
              <a:t>nglish)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Start from 1</a:t>
            </a:r>
            <a:r>
              <a:rPr lang="en-GB" baseline="30000" dirty="0" smtClean="0"/>
              <a:t>st</a:t>
            </a:r>
            <a:r>
              <a:rPr lang="en-GB" dirty="0" smtClean="0"/>
              <a:t> element of the array (optimisation: start from 2</a:t>
            </a:r>
            <a:r>
              <a:rPr lang="en-GB" baseline="30000" dirty="0" smtClean="0"/>
              <a:t>nd</a:t>
            </a:r>
            <a:r>
              <a:rPr lang="en-GB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Shift element back until you find a </a:t>
            </a:r>
            <a:r>
              <a:rPr lang="en-GB" u="sng" dirty="0" smtClean="0"/>
              <a:t>smaller</a:t>
            </a:r>
            <a:r>
              <a:rPr lang="en-GB" dirty="0" smtClean="0"/>
              <a:t> element – maintain the array from 0 to (current position</a:t>
            </a:r>
            <a:r>
              <a:rPr lang="el-GR" dirty="0" smtClean="0"/>
              <a:t>) </a:t>
            </a:r>
            <a:r>
              <a:rPr lang="en-GB" dirty="0" smtClean="0"/>
              <a:t>sorted.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Continue to next element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Repeat (2) and (3) until the end of the array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74861" y="4069837"/>
            <a:ext cx="4011939" cy="24071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9097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(in </a:t>
            </a:r>
            <a:r>
              <a:rPr lang="en-US" dirty="0" err="1" smtClean="0"/>
              <a:t>pseudocode</a:t>
            </a:r>
            <a:r>
              <a:rPr lang="en-US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(</a:t>
            </a:r>
            <a:r>
              <a:rPr lang="en-US" b="1" dirty="0" smtClean="0">
                <a:latin typeface="Andale Mono"/>
                <a:cs typeface="Andale Mono"/>
              </a:rPr>
              <a:t>j = 1; j&lt;</a:t>
            </a:r>
            <a:r>
              <a:rPr lang="en-US" b="1" dirty="0" err="1" smtClean="0">
                <a:latin typeface="Andale Mono"/>
                <a:cs typeface="Andale Mono"/>
              </a:rPr>
              <a:t>A.length</a:t>
            </a:r>
            <a:r>
              <a:rPr lang="en-US" b="1" dirty="0" smtClean="0">
                <a:latin typeface="Andale Mono"/>
                <a:cs typeface="Andale Mono"/>
              </a:rPr>
              <a:t>; j++) {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>
                <a:latin typeface="Andale Mono"/>
                <a:cs typeface="Andale Mono"/>
              </a:rPr>
              <a:t> </a:t>
            </a:r>
            <a:r>
              <a:rPr lang="en-US" b="1" i="1" dirty="0" smtClean="0">
                <a:latin typeface="Andale Mono"/>
                <a:cs typeface="Andale Mono"/>
              </a:rPr>
              <a:t>//shift A[j] into the sorted A[0..j-1]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err="1" smtClean="0">
                <a:latin typeface="Andale Mono"/>
                <a:cs typeface="Andale Mono"/>
              </a:rPr>
              <a:t>i</a:t>
            </a:r>
            <a:r>
              <a:rPr lang="en-US" b="1" dirty="0" smtClean="0">
                <a:latin typeface="Andale Mono"/>
                <a:cs typeface="Andale Mono"/>
              </a:rPr>
              <a:t>=j-1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>
                <a:latin typeface="Andale Mono"/>
                <a:cs typeface="Andale Mono"/>
              </a:rPr>
              <a:t> </a:t>
            </a:r>
            <a:r>
              <a:rPr lang="en-US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b="1" dirty="0" err="1" smtClean="0">
                <a:latin typeface="Andale Mono"/>
                <a:cs typeface="Andale Mono"/>
              </a:rPr>
              <a:t>i</a:t>
            </a:r>
            <a:r>
              <a:rPr lang="en-US" b="1" dirty="0" smtClean="0">
                <a:latin typeface="Andale Mono"/>
                <a:cs typeface="Andale Mono"/>
              </a:rPr>
              <a:t>&gt;=0 </a:t>
            </a:r>
            <a:r>
              <a:rPr lang="en-US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b="1" dirty="0" smtClean="0">
                <a:latin typeface="Andale Mono"/>
                <a:cs typeface="Andale Mono"/>
              </a:rPr>
              <a:t>A[</a:t>
            </a:r>
            <a:r>
              <a:rPr lang="en-US" b="1" dirty="0" err="1" smtClean="0">
                <a:latin typeface="Andale Mono"/>
                <a:cs typeface="Andale Mono"/>
              </a:rPr>
              <a:t>i</a:t>
            </a:r>
            <a:r>
              <a:rPr lang="en-US" b="1" dirty="0" smtClean="0">
                <a:latin typeface="Andale Mono"/>
                <a:cs typeface="Andale Mono"/>
              </a:rPr>
              <a:t>]&gt;A[i+1] {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smtClean="0">
                <a:latin typeface="Andale Mono"/>
                <a:cs typeface="Andale Mono"/>
              </a:rPr>
              <a:t> </a:t>
            </a:r>
            <a:r>
              <a:rPr lang="en-US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b="1" dirty="0" smtClean="0">
                <a:latin typeface="Andale Mono"/>
                <a:cs typeface="Andale Mono"/>
              </a:rPr>
              <a:t>A[</a:t>
            </a:r>
            <a:r>
              <a:rPr lang="en-US" b="1" dirty="0" err="1" smtClean="0">
                <a:latin typeface="Andale Mono"/>
                <a:cs typeface="Andale Mono"/>
              </a:rPr>
              <a:t>i</a:t>
            </a:r>
            <a:r>
              <a:rPr lang="en-US" b="1" dirty="0" smtClean="0">
                <a:latin typeface="Andale Mono"/>
                <a:cs typeface="Andale Mono"/>
              </a:rPr>
              <a:t>], A[i+1]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smtClean="0">
                <a:latin typeface="Andale Mono"/>
                <a:cs typeface="Andale Mono"/>
              </a:rPr>
              <a:t> </a:t>
            </a:r>
            <a:r>
              <a:rPr lang="en-US" b="1" dirty="0" err="1" smtClean="0">
                <a:latin typeface="Andale Mono"/>
                <a:cs typeface="Andale Mono"/>
              </a:rPr>
              <a:t>i</a:t>
            </a:r>
            <a:r>
              <a:rPr lang="en-US" b="1" dirty="0" smtClean="0">
                <a:latin typeface="Andale Mono"/>
                <a:cs typeface="Andale Mono"/>
              </a:rPr>
              <a:t>=i-1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b="1" dirty="0" smtClean="0">
                <a:latin typeface="Andale Mono"/>
                <a:cs typeface="Andale Mono"/>
              </a:rPr>
              <a:t> A</a:t>
            </a:r>
            <a:endParaRPr lang="en-US" b="1" dirty="0">
              <a:latin typeface="Andale Mono"/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74861" y="4069837"/>
            <a:ext cx="4011939" cy="24071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827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InsertionSort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(in Java)</a:t>
            </a:r>
          </a:p>
          <a:p>
            <a:pPr lvl="1"/>
            <a:r>
              <a:rPr lang="en-US" i="1" dirty="0" smtClean="0"/>
              <a:t>left as an exercise.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(j = 1; j&lt;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; j++) 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</a:p>
          <a:p>
            <a:pPr marL="731520" lvl="1" indent="-457200">
              <a:buFont typeface="+mj-lt"/>
              <a:buAutoNum type="arabicPeriod"/>
            </a:pPr>
            <a:endParaRPr lang="en-US" sz="1600" b="1" dirty="0">
              <a:latin typeface="Andale Mono"/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198256" y="463535"/>
            <a:ext cx="3374392" cy="574783"/>
          </a:xfrm>
          <a:prstGeom prst="wedgeRoundRectCallout">
            <a:avLst>
              <a:gd name="adj1" fmla="val -85979"/>
              <a:gd name="adj2" fmla="val 2079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are skipping the first number A[0]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806094" y="1025417"/>
            <a:ext cx="3374392" cy="574783"/>
          </a:xfrm>
          <a:prstGeom prst="wedgeRoundRectCallout">
            <a:avLst>
              <a:gd name="adj1" fmla="val -89550"/>
              <a:gd name="adj2" fmla="val 1127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A.length</a:t>
            </a:r>
            <a:r>
              <a:rPr lang="en-GB" dirty="0" smtClean="0"/>
              <a:t> ==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6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(j = 1; j&lt;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; j++) 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</a:p>
          <a:p>
            <a:pPr marL="731520" lvl="1" indent="-457200">
              <a:buFont typeface="+mj-lt"/>
              <a:buAutoNum type="arabicPeriod"/>
            </a:pPr>
            <a:endParaRPr lang="en-US" sz="1600" b="1" dirty="0">
              <a:latin typeface="Andale Mono"/>
              <a:cs typeface="Andale Mon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5868" y="5481184"/>
            <a:ext cx="500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How to calculate runtime performance?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2419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Calculating</a:t>
            </a:r>
            <a:r>
              <a:rPr lang="el-GR" dirty="0" smtClean="0"/>
              <a:t> </a:t>
            </a:r>
            <a:r>
              <a:rPr lang="el-GR" dirty="0" err="1" smtClean="0"/>
              <a:t>Approximate</a:t>
            </a:r>
            <a:r>
              <a:rPr lang="el-GR" dirty="0" smtClean="0"/>
              <a:t> </a:t>
            </a:r>
            <a:r>
              <a:rPr lang="el-GR" dirty="0" err="1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 basic operations cost 1</a:t>
            </a:r>
          </a:p>
          <a:p>
            <a:endParaRPr lang="en-GB" dirty="0" smtClean="0"/>
          </a:p>
          <a:p>
            <a:r>
              <a:rPr lang="en-GB" dirty="0" smtClean="0"/>
              <a:t>Then, choose one:</a:t>
            </a:r>
          </a:p>
          <a:p>
            <a:pPr lvl="1"/>
            <a:r>
              <a:rPr lang="en-GB" dirty="0" smtClean="0"/>
              <a:t>Count all operations (if uncertain, it’s the safer choice)</a:t>
            </a:r>
          </a:p>
          <a:p>
            <a:pPr lvl="1"/>
            <a:r>
              <a:rPr lang="en-GB" dirty="0" smtClean="0"/>
              <a:t>Count only some operations (which ones?)</a:t>
            </a:r>
          </a:p>
          <a:p>
            <a:endParaRPr lang="en-GB" dirty="0" smtClean="0"/>
          </a:p>
          <a:p>
            <a:r>
              <a:rPr lang="en-GB" dirty="0" smtClean="0"/>
              <a:t>Then, keep only highest-order terms (~ notation)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1671</TotalTime>
  <Words>838</Words>
  <Application>Microsoft Macintosh PowerPoint</Application>
  <PresentationFormat>On-screen Show (4:3)</PresentationFormat>
  <Paragraphs>298</Paragraphs>
  <Slides>25</Slides>
  <Notes>5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Andale Mono</vt:lpstr>
      <vt:lpstr>Calibri</vt:lpstr>
      <vt:lpstr>Arial</vt:lpstr>
      <vt:lpstr>Clarity</vt:lpstr>
      <vt:lpstr>How can we sort a deck of cards?</vt:lpstr>
      <vt:lpstr>InsertionSort</vt:lpstr>
      <vt:lpstr>InsertionSort – Specification</vt:lpstr>
      <vt:lpstr>InsertionSort</vt:lpstr>
      <vt:lpstr>InsertionSort</vt:lpstr>
      <vt:lpstr>InsertionSort</vt:lpstr>
      <vt:lpstr>PowerPoint Presentation</vt:lpstr>
      <vt:lpstr>PowerPoint Presentation</vt:lpstr>
      <vt:lpstr>Calculating Approximate Performance</vt:lpstr>
      <vt:lpstr>PowerPoint Presentation</vt:lpstr>
      <vt:lpstr>Method of Calculations</vt:lpstr>
      <vt:lpstr>PowerPoint Presentation</vt:lpstr>
      <vt:lpstr>PowerPoint Presentation</vt:lpstr>
      <vt:lpstr>Best Case</vt:lpstr>
      <vt:lpstr>Best Case</vt:lpstr>
      <vt:lpstr>Worst Case</vt:lpstr>
      <vt:lpstr>Worst Case</vt:lpstr>
      <vt:lpstr>Worst Case</vt:lpstr>
      <vt:lpstr>PowerPoint Presentation</vt:lpstr>
      <vt:lpstr>Average Case</vt:lpstr>
      <vt:lpstr>InsertionSort – three types of analyses</vt:lpstr>
      <vt:lpstr>InsertionSort – three types of analyses</vt:lpstr>
      <vt:lpstr>InsertionSort</vt:lpstr>
      <vt:lpstr>InsertionSort</vt:lpstr>
      <vt:lpstr>InsertionSort</vt:lpstr>
    </vt:vector>
  </TitlesOfParts>
  <Company>Trinity College Dublin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CS2012 Programming Techniques II</dc:title>
  <dc:creator>Vasileios Koutavas</dc:creator>
  <cp:lastModifiedBy>Microsoft Office User</cp:lastModifiedBy>
  <cp:revision>98</cp:revision>
  <dcterms:created xsi:type="dcterms:W3CDTF">2014-01-13T07:25:07Z</dcterms:created>
  <dcterms:modified xsi:type="dcterms:W3CDTF">2017-10-12T10:07:15Z</dcterms:modified>
</cp:coreProperties>
</file>