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second idea that examined was staff management. This is aspect looks at how the staff are being managed within the workforce. Staff management is important as it monitors work times, the amount of hours worked and the number of staff present on the day.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second idea that examined was staff management. This is aspect looks at how the staff are being managed within the workforce. Staff management is important as it monitors work times, the amount of hours worked and the number of staff present on the day.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third idea that we observed was vehicle fleet management. This is also an important aspect of our model as it keeps all of the emergency vehicles in check. It confirms the amount of vehicles that are in the fleet, how many that are available at a time of an emergency and how many that need to be services or replaced.</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third idea that we observed was vehicle fleet management. This is also an important aspect of our model as it keeps all of the emergency vehicles in check. It confirms the amount of vehicles that are in the fleet, how many that are available at a time of an emergency and how many that need to be services or replaced.</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third idea that we observed was vehicle fleet management. This is also an important aspect of our model as it keeps all of the emergency vehicles in check. It confirms the amount of vehicles that are in the fleet, how many that are available at a time of an emergency and how many that need to be services or replaced.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final idea that we reviewed was the vehicle maintenance system.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final idea that we reviewed was the vehicle maintenance system.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final idea that we reviewed was the vehicle maintenance system.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use case diagram illustrates the relationship between the different use cases and the various actors. For instance, the diagram conveys how the mechanic updates the parts inventory. The mechanic interacts with the database to perform the update, doing which means he/she must either choose to add to stock or remove from stock, ie. ‘Add to stock’ and ‘Remove from stock’ use cases both ‘extend’ the use case ‘Update Parts Inventory’. Similar relationships are illustrated between the actors and other use cases.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problem that we have decided to tackle is designing an information model to handle all of the data/information associated with the Vehicle Maintenance Management of a chosen department within the Emergency Services. We have decided to explore the problems associated with the Vehicle Maintenance management of the Ambulance services.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class diagram shows the structure of a system by illustrating its classes, their attributes, operations relations to other objects.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We decided to approach the class diagram by looking at the two different types of users who would use the system, regular mechanics and managers.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mechanic can be seen as a regular user. They can access the database of vehicles and parts. They can perform maintenance on a vehicle and can add or remove parts from the inventory.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Managers are seen as system admins and can therefore complete all of the tasks of a regular mechanic as well as additional administration tasks. In addition, managers can add and remove vehicles from the system as well as add, remove and update mechanic information. That formed the basic layout for our class diagram.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UML class diagram we designed gives and extremely detailed and in depth view of the various attributes associated with the two types of users, Managers and Mechanics. When designing the diagram, we strived to have as little cross over of arrows as possible, knowing that a large amount of cross overs would certainly make the diagram a lot more difficult to interpret.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It was hard to make a perfect diagram and when deciding on our design, what we felt were small concessions had to be made. As a result of giving an in depth view of the functions of the various users, similarities both in names and attributes, as well as a large amount of classes </a:t>
            </a:r>
            <a:r>
              <a:rPr lang="en-GB"/>
              <a:t>occurred</a:t>
            </a:r>
            <a:r>
              <a:rPr lang="en-GB"/>
              <a:t>. On reflection, this may possibly make the model more difficult to interpret on initial viewing.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There is a vast amount of information associated with such a topic and there can be serious consequences if they are not handled/managed properly. Emergency service vehicles need to be maintained to an extremely high standard to ensure they can continue to perform their job </a:t>
            </a:r>
            <a:r>
              <a:rPr lang="en-GB"/>
              <a:t>efficiently</a:t>
            </a:r>
            <a:r>
              <a:rPr lang="en-GB"/>
              <a:t>. If not correctly maintained there is a possibility that they will not be able to </a:t>
            </a:r>
            <a:r>
              <a:rPr lang="en-GB"/>
              <a:t>accommodate</a:t>
            </a:r>
            <a:r>
              <a:rPr lang="en-GB"/>
              <a:t> all call-outs, thus endangering the general public.</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a:p>
            <a:pPr lvl="0" rtl="0">
              <a:spcBef>
                <a:spcPts val="0"/>
              </a:spcBef>
              <a:buNone/>
            </a:pPr>
            <a:r>
              <a:rPr lang="en-GB"/>
              <a:t>In this use case, a member of the vehicle maintenance team will use the system to check what vehicles need to be serviced and the system will tell him which one is in the most need of a service.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Mechanic will get a list of tasks to be completed from the system. For example checking the oil or the tyres, making sure the lights and sirens are working. As the Mechanic finishes each task he will mark it off on the system and once all of these tasks are completed he can sign off that the vehicle has been serviced and adds the details for the next service.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first strength that our proposed system adds is that it solves problems relating to maintaining a vehicle fleet of any kind. This is particularly important in the case of emergency services as it it is vital that a vehicle fleet remains operational and safe for emergency response teams to use at all times. In order to achieve this, mechanics and service personnel must utilise an often complex series of steps to called a preventative maintenance process in order to ensure each vehicle in the fleet is operational. This process can be near impossible to implement without a system to track vehicles in the fleet to notify the maintenance team which vehicles are in need of which steps of the process.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Because the system allows any member of the maintenance team to check which vehicles are in need of a checkup as well as when all the other vehicles were last checked, the system removes quite a lot of the human error in vehicle maintenance. Chances of a vehicle missing a maintenance check or even missing part of a maintenance check are greatly reduced because the system takes care of tracking that for the maintenance team.</a:t>
            </a:r>
            <a:r>
              <a:rPr lang="en-GB" sz="700"/>
              <a:t>DVIR Repairs</a:t>
            </a:r>
          </a:p>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system also allows full transparency and traceability pertaining to information on every vehicle in the fleet such as its full service history, mechanics who worked on the vehicle, parts replaced or repaired on the vehicle as well as the inventory of parts available at the service centre’s warehouse at the time. This information can be very useful in the investigation of a case of a vehicle breaking down while on call for example and also adds a degree of liability and responsibility to all members of the maintenance team.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Although a computerised vehicle maintenance system greatly reduces the openness to human error, there is still no way of completely getting rid of it with this system. A technician can still incorrectly mark a vehicle as serviced, incorrectly update a vehicle’s history or </a:t>
            </a:r>
            <a:r>
              <a:rPr lang="en-GB"/>
              <a:t>mistakenly</a:t>
            </a:r>
            <a:r>
              <a:rPr lang="en-GB"/>
              <a:t> mark the vehicle as road worthy.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reliability of the entire vehicle maintenance system will be placed entirely on that of computers. This may have many </a:t>
            </a:r>
            <a:r>
              <a:rPr lang="en-GB"/>
              <a:t>inherent issues, especially in a work environment not used to computerised systems. If a component of server breaks or the local network fails, the entire servicing department may</a:t>
            </a:r>
            <a:r>
              <a:rPr lang="en-GB"/>
              <a:t> grind to a standstill.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Another issue associated with the reliability of the computers may be the cost of maintaining them. Introducing computers to the vehicle maintenance system adds another fixed cost firstly of </a:t>
            </a:r>
            <a:r>
              <a:rPr lang="en-GB"/>
              <a:t>acquiring</a:t>
            </a:r>
            <a:r>
              <a:rPr lang="en-GB"/>
              <a:t> the hardware for the system and labour to install it. Then the system must be maintained which would presumably require an external technician to service the hardware and apply software updates as needed.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last issue with the system is the staff training that would have to be put in place to insure every member of the maintenance team can comfortably use the system. This may include computer literacy training as well as system specific training and will also add another inherent cost.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above web diagram explores some of the various actors involved in an Emergency Services Vehicle Maintenance information model. It also explores the various bits of information that is associated with them.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first idea that we discussed was a system to manage call outs. We believe that this system is important to our model because it keeps track of incoming calls, </a:t>
            </a:r>
            <a:r>
              <a:rPr lang="en-GB"/>
              <a:t>analysis can be carried out to give most on demand times and as a result,</a:t>
            </a:r>
            <a:r>
              <a:rPr lang="en-GB"/>
              <a:t> provides vital information for operations managers.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first idea that we discussed was a system to manage call outs. We believe that this system is important to our model because it keeps track of incoming calls, analysis can be carried out to give most on demand times and as a result, provides vital information for operations managers.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GB"/>
              <a:t>The first idea that we discussed was a system to manage call outs. We believe that this system is important to our model because it keeps track of incoming calls, analysis can be carried out to give most on demand times and as a result, provides vital information for operations managers.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second idea that examined was staff management. This is aspect looks at how the staff are being managed within the workforce. Staff management is important as it monitors work times, the amount of hours worked and the number of staff present on the day.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625" y="1220100"/>
            <a:ext cx="7688100" cy="805800"/>
          </a:xfrm>
          <a:prstGeom prst="rect">
            <a:avLst/>
          </a:prstGeom>
        </p:spPr>
        <p:txBody>
          <a:bodyPr anchorCtr="0" anchor="t" bIns="91425" lIns="91425" rIns="91425" wrap="square" tIns="91425">
            <a:noAutofit/>
          </a:bodyPr>
          <a:lstStyle/>
          <a:p>
            <a:pPr lvl="0">
              <a:spcBef>
                <a:spcPts val="0"/>
              </a:spcBef>
              <a:buNone/>
            </a:pPr>
            <a:r>
              <a:rPr lang="en-GB"/>
              <a:t>Group 9 Presentation</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rPr lang="en-GB"/>
              <a:t>Brandon Dooley, William Harty, Arthur Sasunts, Michael McAndrew, Cian Begley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2. Staff Management</a:t>
            </a:r>
          </a:p>
        </p:txBody>
      </p:sp>
      <p:sp>
        <p:nvSpPr>
          <p:cNvPr id="145" name="Shape 145"/>
          <p:cNvSpPr txBox="1"/>
          <p:nvPr>
            <p:ph idx="1" type="body"/>
          </p:nvPr>
        </p:nvSpPr>
        <p:spPr>
          <a:xfrm>
            <a:off x="729450" y="2078875"/>
            <a:ext cx="36714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Work times.</a:t>
            </a:r>
          </a:p>
          <a:p>
            <a:pPr indent="-342900" lvl="0" marL="457200" rtl="0">
              <a:lnSpc>
                <a:spcPct val="150000"/>
              </a:lnSpc>
              <a:spcBef>
                <a:spcPts val="0"/>
              </a:spcBef>
              <a:buSzPct val="100000"/>
            </a:pPr>
            <a:r>
              <a:rPr lang="en-GB" sz="1800"/>
              <a:t>Hours worked.</a:t>
            </a:r>
          </a:p>
          <a:p>
            <a:pPr indent="-342900" lvl="0" marL="457200" rtl="0">
              <a:lnSpc>
                <a:spcPct val="150000"/>
              </a:lnSpc>
              <a:spcBef>
                <a:spcPts val="0"/>
              </a:spcBef>
              <a:buClr>
                <a:schemeClr val="lt2"/>
              </a:buClr>
              <a:buSzPct val="100000"/>
            </a:pPr>
            <a:r>
              <a:rPr lang="en-GB" sz="1800">
                <a:solidFill>
                  <a:schemeClr val="lt2"/>
                </a:solidFill>
              </a:rPr>
              <a:t>Number of staff present.</a:t>
            </a:r>
          </a:p>
          <a:p>
            <a:pPr lvl="0" rtl="0">
              <a:lnSpc>
                <a:spcPct val="150000"/>
              </a:lnSpc>
              <a:spcBef>
                <a:spcPts val="0"/>
              </a:spcBef>
              <a:buNone/>
            </a:pPr>
            <a:r>
              <a:t/>
            </a:r>
            <a:endParaRPr sz="1800"/>
          </a:p>
        </p:txBody>
      </p:sp>
      <p:pic>
        <p:nvPicPr>
          <p:cNvPr descr="staff_no_air_amb_for_web_591x342.jpg" id="146" name="Shape 146"/>
          <p:cNvPicPr preferRelativeResize="0"/>
          <p:nvPr/>
        </p:nvPicPr>
        <p:blipFill>
          <a:blip r:embed="rId3">
            <a:alphaModFix/>
          </a:blip>
          <a:stretch>
            <a:fillRect/>
          </a:stretch>
        </p:blipFill>
        <p:spPr>
          <a:xfrm>
            <a:off x="4400850" y="2078875"/>
            <a:ext cx="4219125" cy="226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2. Staff Management</a:t>
            </a:r>
          </a:p>
        </p:txBody>
      </p:sp>
      <p:sp>
        <p:nvSpPr>
          <p:cNvPr id="152" name="Shape 152"/>
          <p:cNvSpPr txBox="1"/>
          <p:nvPr>
            <p:ph idx="1" type="body"/>
          </p:nvPr>
        </p:nvSpPr>
        <p:spPr>
          <a:xfrm>
            <a:off x="729450" y="2078875"/>
            <a:ext cx="36714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Work times.</a:t>
            </a:r>
          </a:p>
          <a:p>
            <a:pPr indent="-342900" lvl="0" marL="457200" rtl="0">
              <a:lnSpc>
                <a:spcPct val="150000"/>
              </a:lnSpc>
              <a:spcBef>
                <a:spcPts val="0"/>
              </a:spcBef>
              <a:buSzPct val="100000"/>
            </a:pPr>
            <a:r>
              <a:rPr lang="en-GB" sz="1800"/>
              <a:t>Hours worked.</a:t>
            </a:r>
          </a:p>
          <a:p>
            <a:pPr indent="-342900" lvl="0" marL="457200" rtl="0">
              <a:lnSpc>
                <a:spcPct val="150000"/>
              </a:lnSpc>
              <a:spcBef>
                <a:spcPts val="0"/>
              </a:spcBef>
              <a:buSzPct val="100000"/>
            </a:pPr>
            <a:r>
              <a:rPr lang="en-GB" sz="1800"/>
              <a:t>Number of staff present.</a:t>
            </a:r>
          </a:p>
        </p:txBody>
      </p:sp>
      <p:pic>
        <p:nvPicPr>
          <p:cNvPr descr="staff_no_air_amb_for_web_591x342.jpg" id="153" name="Shape 153"/>
          <p:cNvPicPr preferRelativeResize="0"/>
          <p:nvPr/>
        </p:nvPicPr>
        <p:blipFill>
          <a:blip r:embed="rId3">
            <a:alphaModFix/>
          </a:blip>
          <a:stretch>
            <a:fillRect/>
          </a:stretch>
        </p:blipFill>
        <p:spPr>
          <a:xfrm>
            <a:off x="4400850" y="2078875"/>
            <a:ext cx="4219125" cy="226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3. Vehicle Fleet M</a:t>
            </a:r>
            <a:r>
              <a:rPr lang="en-GB"/>
              <a:t>anagement</a:t>
            </a:r>
          </a:p>
        </p:txBody>
      </p:sp>
      <p:sp>
        <p:nvSpPr>
          <p:cNvPr id="159" name="Shape 159"/>
          <p:cNvSpPr txBox="1"/>
          <p:nvPr>
            <p:ph idx="1" type="body"/>
          </p:nvPr>
        </p:nvSpPr>
        <p:spPr>
          <a:xfrm>
            <a:off x="729450" y="2078875"/>
            <a:ext cx="36519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How many vehicles that are in the fleet.</a:t>
            </a:r>
          </a:p>
          <a:p>
            <a:pPr indent="-342900" lvl="0" marL="457200" rtl="0">
              <a:lnSpc>
                <a:spcPct val="150000"/>
              </a:lnSpc>
              <a:spcBef>
                <a:spcPts val="0"/>
              </a:spcBef>
              <a:buClr>
                <a:schemeClr val="lt2"/>
              </a:buClr>
              <a:buSzPct val="100000"/>
            </a:pPr>
            <a:r>
              <a:rPr lang="en-GB" sz="1800">
                <a:solidFill>
                  <a:schemeClr val="lt2"/>
                </a:solidFill>
              </a:rPr>
              <a:t>How many are available at a time of an emergency.</a:t>
            </a:r>
          </a:p>
          <a:p>
            <a:pPr indent="-342900" lvl="0" marL="457200" rtl="0">
              <a:lnSpc>
                <a:spcPct val="150000"/>
              </a:lnSpc>
              <a:spcBef>
                <a:spcPts val="0"/>
              </a:spcBef>
              <a:buClr>
                <a:schemeClr val="lt2"/>
              </a:buClr>
              <a:buSzPct val="100000"/>
            </a:pPr>
            <a:r>
              <a:rPr lang="en-GB" sz="1800">
                <a:solidFill>
                  <a:schemeClr val="lt2"/>
                </a:solidFill>
              </a:rPr>
              <a:t>How many need to be serviced/replaced.</a:t>
            </a:r>
          </a:p>
          <a:p>
            <a:pPr lvl="0">
              <a:lnSpc>
                <a:spcPct val="150000"/>
              </a:lnSpc>
              <a:spcBef>
                <a:spcPts val="0"/>
              </a:spcBef>
              <a:buNone/>
            </a:pPr>
            <a:r>
              <a:t/>
            </a:r>
            <a:endParaRPr sz="1800"/>
          </a:p>
        </p:txBody>
      </p:sp>
      <p:pic>
        <p:nvPicPr>
          <p:cNvPr id="160" name="Shape 160"/>
          <p:cNvPicPr preferRelativeResize="0"/>
          <p:nvPr/>
        </p:nvPicPr>
        <p:blipFill>
          <a:blip r:embed="rId3">
            <a:alphaModFix/>
          </a:blip>
          <a:stretch>
            <a:fillRect/>
          </a:stretch>
        </p:blipFill>
        <p:spPr>
          <a:xfrm>
            <a:off x="4766250" y="2078875"/>
            <a:ext cx="3651900" cy="24346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3. Vehicle Fleet Management</a:t>
            </a:r>
          </a:p>
        </p:txBody>
      </p:sp>
      <p:sp>
        <p:nvSpPr>
          <p:cNvPr id="166" name="Shape 166"/>
          <p:cNvSpPr txBox="1"/>
          <p:nvPr>
            <p:ph idx="1" type="body"/>
          </p:nvPr>
        </p:nvSpPr>
        <p:spPr>
          <a:xfrm>
            <a:off x="729450" y="2078875"/>
            <a:ext cx="36519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How many vehicles that are in the fleet.</a:t>
            </a:r>
          </a:p>
          <a:p>
            <a:pPr indent="-342900" lvl="0" marL="457200" rtl="0">
              <a:lnSpc>
                <a:spcPct val="150000"/>
              </a:lnSpc>
              <a:spcBef>
                <a:spcPts val="0"/>
              </a:spcBef>
              <a:buSzPct val="100000"/>
            </a:pPr>
            <a:r>
              <a:rPr lang="en-GB" sz="1800"/>
              <a:t>How many are available at a time of an emergency.</a:t>
            </a:r>
          </a:p>
          <a:p>
            <a:pPr indent="-342900" lvl="0" marL="457200" rtl="0">
              <a:lnSpc>
                <a:spcPct val="150000"/>
              </a:lnSpc>
              <a:spcBef>
                <a:spcPts val="0"/>
              </a:spcBef>
              <a:buClr>
                <a:schemeClr val="lt2"/>
              </a:buClr>
              <a:buSzPct val="100000"/>
            </a:pPr>
            <a:r>
              <a:rPr lang="en-GB" sz="1800">
                <a:solidFill>
                  <a:schemeClr val="lt2"/>
                </a:solidFill>
              </a:rPr>
              <a:t>How many need to be serviced/replaced.</a:t>
            </a:r>
          </a:p>
          <a:p>
            <a:pPr lvl="0" rtl="0">
              <a:lnSpc>
                <a:spcPct val="150000"/>
              </a:lnSpc>
              <a:spcBef>
                <a:spcPts val="0"/>
              </a:spcBef>
              <a:buNone/>
            </a:pPr>
            <a:r>
              <a:t/>
            </a:r>
            <a:endParaRPr sz="1800"/>
          </a:p>
        </p:txBody>
      </p:sp>
      <p:pic>
        <p:nvPicPr>
          <p:cNvPr id="167" name="Shape 167"/>
          <p:cNvPicPr preferRelativeResize="0"/>
          <p:nvPr/>
        </p:nvPicPr>
        <p:blipFill>
          <a:blip r:embed="rId3">
            <a:alphaModFix/>
          </a:blip>
          <a:stretch>
            <a:fillRect/>
          </a:stretch>
        </p:blipFill>
        <p:spPr>
          <a:xfrm>
            <a:off x="4766250" y="2078875"/>
            <a:ext cx="3651900" cy="24346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3. Vehicle Fleet Management</a:t>
            </a:r>
          </a:p>
        </p:txBody>
      </p:sp>
      <p:sp>
        <p:nvSpPr>
          <p:cNvPr id="173" name="Shape 173"/>
          <p:cNvSpPr txBox="1"/>
          <p:nvPr>
            <p:ph idx="1" type="body"/>
          </p:nvPr>
        </p:nvSpPr>
        <p:spPr>
          <a:xfrm>
            <a:off x="729450" y="2078875"/>
            <a:ext cx="36519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How many vehicles that are in the fleet.</a:t>
            </a:r>
          </a:p>
          <a:p>
            <a:pPr indent="-342900" lvl="0" marL="457200" rtl="0">
              <a:lnSpc>
                <a:spcPct val="150000"/>
              </a:lnSpc>
              <a:spcBef>
                <a:spcPts val="0"/>
              </a:spcBef>
              <a:buSzPct val="100000"/>
            </a:pPr>
            <a:r>
              <a:rPr lang="en-GB" sz="1800"/>
              <a:t>How many are available at a time of an emergency.</a:t>
            </a:r>
          </a:p>
          <a:p>
            <a:pPr indent="-342900" lvl="0" marL="457200" rtl="0">
              <a:lnSpc>
                <a:spcPct val="150000"/>
              </a:lnSpc>
              <a:spcBef>
                <a:spcPts val="0"/>
              </a:spcBef>
              <a:buSzPct val="100000"/>
            </a:pPr>
            <a:r>
              <a:rPr lang="en-GB" sz="1800"/>
              <a:t>How many need to be serviced/replaced.</a:t>
            </a:r>
          </a:p>
          <a:p>
            <a:pPr lvl="0" rtl="0">
              <a:lnSpc>
                <a:spcPct val="150000"/>
              </a:lnSpc>
              <a:spcBef>
                <a:spcPts val="0"/>
              </a:spcBef>
              <a:buNone/>
            </a:pPr>
            <a:r>
              <a:t/>
            </a:r>
            <a:endParaRPr sz="1800"/>
          </a:p>
        </p:txBody>
      </p:sp>
      <p:pic>
        <p:nvPicPr>
          <p:cNvPr id="174" name="Shape 174"/>
          <p:cNvPicPr preferRelativeResize="0"/>
          <p:nvPr/>
        </p:nvPicPr>
        <p:blipFill>
          <a:blip r:embed="rId3">
            <a:alphaModFix/>
          </a:blip>
          <a:stretch>
            <a:fillRect/>
          </a:stretch>
        </p:blipFill>
        <p:spPr>
          <a:xfrm>
            <a:off x="4766250" y="2078875"/>
            <a:ext cx="3651900" cy="24346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4. Vehicle </a:t>
            </a:r>
            <a:r>
              <a:rPr lang="en-GB"/>
              <a:t>Maintenance</a:t>
            </a:r>
            <a:r>
              <a:rPr lang="en-GB"/>
              <a:t> System</a:t>
            </a:r>
          </a:p>
        </p:txBody>
      </p:sp>
      <p:sp>
        <p:nvSpPr>
          <p:cNvPr id="180" name="Shape 180"/>
          <p:cNvSpPr txBox="1"/>
          <p:nvPr>
            <p:ph idx="1" type="body"/>
          </p:nvPr>
        </p:nvSpPr>
        <p:spPr>
          <a:xfrm>
            <a:off x="729450" y="2078875"/>
            <a:ext cx="27033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Vehicle servicing.</a:t>
            </a:r>
          </a:p>
          <a:p>
            <a:pPr indent="-342900" lvl="0" marL="457200" rtl="0">
              <a:lnSpc>
                <a:spcPct val="150000"/>
              </a:lnSpc>
              <a:spcBef>
                <a:spcPts val="0"/>
              </a:spcBef>
              <a:buClr>
                <a:schemeClr val="lt2"/>
              </a:buClr>
              <a:buSzPct val="100000"/>
            </a:pPr>
            <a:r>
              <a:rPr lang="en-GB" sz="1800">
                <a:solidFill>
                  <a:schemeClr val="lt2"/>
                </a:solidFill>
              </a:rPr>
              <a:t>Check-ups.</a:t>
            </a:r>
          </a:p>
          <a:p>
            <a:pPr indent="-342900" lvl="0" marL="457200">
              <a:lnSpc>
                <a:spcPct val="150000"/>
              </a:lnSpc>
              <a:spcBef>
                <a:spcPts val="0"/>
              </a:spcBef>
              <a:buClr>
                <a:schemeClr val="lt2"/>
              </a:buClr>
              <a:buSzPct val="100000"/>
            </a:pPr>
            <a:r>
              <a:rPr lang="en-GB" sz="1800">
                <a:solidFill>
                  <a:schemeClr val="lt2"/>
                </a:solidFill>
              </a:rPr>
              <a:t>Repairs.</a:t>
            </a:r>
          </a:p>
        </p:txBody>
      </p:sp>
      <p:pic>
        <p:nvPicPr>
          <p:cNvPr descr="100_0658-600x450.jpg" id="181" name="Shape 181"/>
          <p:cNvPicPr preferRelativeResize="0"/>
          <p:nvPr/>
        </p:nvPicPr>
        <p:blipFill>
          <a:blip r:embed="rId3">
            <a:alphaModFix/>
          </a:blip>
          <a:stretch>
            <a:fillRect/>
          </a:stretch>
        </p:blipFill>
        <p:spPr>
          <a:xfrm>
            <a:off x="5403343" y="2078875"/>
            <a:ext cx="3014807" cy="226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4. Vehicle Maintenance System</a:t>
            </a:r>
          </a:p>
        </p:txBody>
      </p:sp>
      <p:sp>
        <p:nvSpPr>
          <p:cNvPr id="187" name="Shape 187"/>
          <p:cNvSpPr txBox="1"/>
          <p:nvPr>
            <p:ph idx="1" type="body"/>
          </p:nvPr>
        </p:nvSpPr>
        <p:spPr>
          <a:xfrm>
            <a:off x="729450" y="2078875"/>
            <a:ext cx="27033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Vehicle servicing.</a:t>
            </a:r>
          </a:p>
          <a:p>
            <a:pPr indent="-342900" lvl="0" marL="457200" rtl="0">
              <a:lnSpc>
                <a:spcPct val="150000"/>
              </a:lnSpc>
              <a:spcBef>
                <a:spcPts val="0"/>
              </a:spcBef>
              <a:buSzPct val="100000"/>
            </a:pPr>
            <a:r>
              <a:rPr lang="en-GB" sz="1800"/>
              <a:t>Check-ups.</a:t>
            </a:r>
          </a:p>
          <a:p>
            <a:pPr indent="-342900" lvl="0" marL="457200" rtl="0">
              <a:lnSpc>
                <a:spcPct val="150000"/>
              </a:lnSpc>
              <a:spcBef>
                <a:spcPts val="0"/>
              </a:spcBef>
              <a:buClr>
                <a:schemeClr val="lt2"/>
              </a:buClr>
              <a:buSzPct val="100000"/>
            </a:pPr>
            <a:r>
              <a:rPr lang="en-GB" sz="1800">
                <a:solidFill>
                  <a:schemeClr val="lt2"/>
                </a:solidFill>
              </a:rPr>
              <a:t>Repairs.</a:t>
            </a:r>
          </a:p>
        </p:txBody>
      </p:sp>
      <p:pic>
        <p:nvPicPr>
          <p:cNvPr descr="100_0658-600x450.jpg" id="188" name="Shape 188"/>
          <p:cNvPicPr preferRelativeResize="0"/>
          <p:nvPr/>
        </p:nvPicPr>
        <p:blipFill>
          <a:blip r:embed="rId3">
            <a:alphaModFix/>
          </a:blip>
          <a:stretch>
            <a:fillRect/>
          </a:stretch>
        </p:blipFill>
        <p:spPr>
          <a:xfrm>
            <a:off x="5403343" y="2078875"/>
            <a:ext cx="3014807" cy="226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4. Vehicle Maintenance System</a:t>
            </a:r>
          </a:p>
        </p:txBody>
      </p:sp>
      <p:sp>
        <p:nvSpPr>
          <p:cNvPr id="194" name="Shape 194"/>
          <p:cNvSpPr txBox="1"/>
          <p:nvPr>
            <p:ph idx="1" type="body"/>
          </p:nvPr>
        </p:nvSpPr>
        <p:spPr>
          <a:xfrm>
            <a:off x="729450" y="2078875"/>
            <a:ext cx="27033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Vehicle servicing.</a:t>
            </a:r>
          </a:p>
          <a:p>
            <a:pPr indent="-342900" lvl="0" marL="457200" rtl="0">
              <a:lnSpc>
                <a:spcPct val="150000"/>
              </a:lnSpc>
              <a:spcBef>
                <a:spcPts val="0"/>
              </a:spcBef>
              <a:buSzPct val="100000"/>
            </a:pPr>
            <a:r>
              <a:rPr lang="en-GB" sz="1800"/>
              <a:t>Check-ups.</a:t>
            </a:r>
          </a:p>
          <a:p>
            <a:pPr indent="-342900" lvl="0" marL="457200" rtl="0">
              <a:lnSpc>
                <a:spcPct val="150000"/>
              </a:lnSpc>
              <a:spcBef>
                <a:spcPts val="0"/>
              </a:spcBef>
              <a:buSzPct val="100000"/>
            </a:pPr>
            <a:r>
              <a:rPr lang="en-GB" sz="1800"/>
              <a:t>Repairs.</a:t>
            </a:r>
          </a:p>
        </p:txBody>
      </p:sp>
      <p:pic>
        <p:nvPicPr>
          <p:cNvPr descr="100_0658-600x450.jpg" id="195" name="Shape 195"/>
          <p:cNvPicPr preferRelativeResize="0"/>
          <p:nvPr/>
        </p:nvPicPr>
        <p:blipFill>
          <a:blip r:embed="rId3">
            <a:alphaModFix/>
          </a:blip>
          <a:stretch>
            <a:fillRect/>
          </a:stretch>
        </p:blipFill>
        <p:spPr>
          <a:xfrm>
            <a:off x="5403343" y="2078875"/>
            <a:ext cx="3014807" cy="226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rtl="0">
              <a:spcBef>
                <a:spcPts val="0"/>
              </a:spcBef>
              <a:buNone/>
            </a:pPr>
            <a:r>
              <a:rPr lang="en-GB"/>
              <a:t>UML Use Cases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UML Use Case Diagram</a:t>
            </a:r>
          </a:p>
        </p:txBody>
      </p:sp>
      <p:pic>
        <p:nvPicPr>
          <p:cNvPr id="206" name="Shape 206"/>
          <p:cNvPicPr preferRelativeResize="0"/>
          <p:nvPr/>
        </p:nvPicPr>
        <p:blipFill rotWithShape="1">
          <a:blip r:embed="rId3">
            <a:alphaModFix/>
          </a:blip>
          <a:srcRect b="0" l="21526" r="27303" t="0"/>
          <a:stretch/>
        </p:blipFill>
        <p:spPr>
          <a:xfrm>
            <a:off x="4536200" y="531225"/>
            <a:ext cx="4145803" cy="45565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Problem being tackled?</a:t>
            </a:r>
          </a:p>
        </p:txBody>
      </p:sp>
      <p:sp>
        <p:nvSpPr>
          <p:cNvPr id="93" name="Shape 93"/>
          <p:cNvSpPr txBox="1"/>
          <p:nvPr>
            <p:ph idx="1" type="body"/>
          </p:nvPr>
        </p:nvSpPr>
        <p:spPr>
          <a:xfrm>
            <a:off x="824100" y="2404900"/>
            <a:ext cx="3278100" cy="2261100"/>
          </a:xfrm>
          <a:prstGeom prst="rect">
            <a:avLst/>
          </a:prstGeom>
        </p:spPr>
        <p:txBody>
          <a:bodyPr anchorCtr="0" anchor="t" bIns="91425" lIns="91425" rIns="91425" wrap="square" tIns="91425">
            <a:noAutofit/>
          </a:bodyPr>
          <a:lstStyle/>
          <a:p>
            <a:pPr lvl="0" algn="ctr">
              <a:spcBef>
                <a:spcPts val="0"/>
              </a:spcBef>
              <a:buNone/>
            </a:pPr>
            <a:r>
              <a:rPr b="1" lang="en-GB" sz="2400">
                <a:solidFill>
                  <a:srgbClr val="CC0000"/>
                </a:solidFill>
              </a:rPr>
              <a:t>Emergency Services Vehicle Maintenance Management</a:t>
            </a:r>
          </a:p>
        </p:txBody>
      </p:sp>
      <p:pic>
        <p:nvPicPr>
          <p:cNvPr descr="336770879-garage-atelier-muelheim-an-der-ruhr-sapeurs-pompiers-ambulance.jpg" id="94" name="Shape 94"/>
          <p:cNvPicPr preferRelativeResize="0"/>
          <p:nvPr/>
        </p:nvPicPr>
        <p:blipFill>
          <a:blip r:embed="rId3">
            <a:alphaModFix/>
          </a:blip>
          <a:stretch>
            <a:fillRect/>
          </a:stretch>
        </p:blipFill>
        <p:spPr>
          <a:xfrm>
            <a:off x="4710325" y="2132500"/>
            <a:ext cx="3707825" cy="2085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rtl="0">
              <a:spcBef>
                <a:spcPts val="0"/>
              </a:spcBef>
              <a:buNone/>
            </a:pPr>
            <a:r>
              <a:rPr lang="en-GB"/>
              <a:t>UML Class Diagram</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213350" y="533550"/>
            <a:ext cx="8809473" cy="4554175"/>
          </a:xfrm>
          <a:prstGeom prst="rect">
            <a:avLst/>
          </a:prstGeom>
          <a:noFill/>
          <a:ln>
            <a:noFill/>
          </a:ln>
        </p:spPr>
      </p:pic>
      <p:sp>
        <p:nvSpPr>
          <p:cNvPr id="217" name="Shape 217"/>
          <p:cNvSpPr txBox="1"/>
          <p:nvPr>
            <p:ph type="title"/>
          </p:nvPr>
        </p:nvSpPr>
        <p:spPr>
          <a:xfrm>
            <a:off x="183450" y="4455900"/>
            <a:ext cx="7688700" cy="535200"/>
          </a:xfrm>
          <a:prstGeom prst="rect">
            <a:avLst/>
          </a:prstGeom>
        </p:spPr>
        <p:txBody>
          <a:bodyPr anchorCtr="0" anchor="t" bIns="91425" lIns="91425" rIns="91425" wrap="square" tIns="91425">
            <a:noAutofit/>
          </a:bodyPr>
          <a:lstStyle/>
          <a:p>
            <a:pPr lvl="0" rtl="0">
              <a:spcBef>
                <a:spcPts val="0"/>
              </a:spcBef>
              <a:buNone/>
            </a:pPr>
            <a:r>
              <a:rPr lang="en-GB"/>
              <a:t>UML Class Diagram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lang="en-GB"/>
              <a:t>Rationale Behind Class Diagram</a:t>
            </a:r>
          </a:p>
        </p:txBody>
      </p:sp>
      <p:sp>
        <p:nvSpPr>
          <p:cNvPr id="223" name="Shape 223"/>
          <p:cNvSpPr txBox="1"/>
          <p:nvPr>
            <p:ph idx="1" type="body"/>
          </p:nvPr>
        </p:nvSpPr>
        <p:spPr>
          <a:xfrm>
            <a:off x="729450" y="2078875"/>
            <a:ext cx="3774300" cy="2261100"/>
          </a:xfrm>
          <a:prstGeom prst="rect">
            <a:avLst/>
          </a:prstGeom>
        </p:spPr>
        <p:txBody>
          <a:bodyPr anchorCtr="0" anchor="t" bIns="91425" lIns="91425" rIns="91425" wrap="square" tIns="91425">
            <a:noAutofit/>
          </a:bodyPr>
          <a:lstStyle/>
          <a:p>
            <a:pPr lvl="0">
              <a:spcBef>
                <a:spcPts val="0"/>
              </a:spcBef>
              <a:buNone/>
            </a:pPr>
            <a:r>
              <a:rPr lang="en-GB"/>
              <a:t>Two Types of Users:</a:t>
            </a:r>
          </a:p>
          <a:p>
            <a:pPr indent="-311150" lvl="0" marL="457200" rtl="0">
              <a:spcBef>
                <a:spcPts val="0"/>
              </a:spcBef>
            </a:pPr>
            <a:r>
              <a:rPr lang="en-GB"/>
              <a:t>Mechanics</a:t>
            </a:r>
          </a:p>
          <a:p>
            <a:pPr indent="-311150" lvl="0" marL="457200" rtl="0">
              <a:spcBef>
                <a:spcPts val="0"/>
              </a:spcBef>
              <a:buClr>
                <a:schemeClr val="lt2"/>
              </a:buClr>
            </a:pPr>
            <a:r>
              <a:rPr lang="en-GB">
                <a:solidFill>
                  <a:schemeClr val="lt2"/>
                </a:solidFill>
              </a:rPr>
              <a:t>Managers (Admins)</a:t>
            </a:r>
          </a:p>
        </p:txBody>
      </p:sp>
      <p:sp>
        <p:nvSpPr>
          <p:cNvPr id="224" name="Shape 224"/>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indent="-298450" lvl="1" marL="914400" rtl="0">
              <a:spcBef>
                <a:spcPts val="0"/>
              </a:spcBef>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spcBef>
                <a:spcPts val="0"/>
              </a:spcBef>
              <a:buNone/>
            </a:pPr>
            <a:r>
              <a:rPr lang="en-GB"/>
              <a:t>Rationale Behind Class Diagram</a:t>
            </a:r>
          </a:p>
        </p:txBody>
      </p:sp>
      <p:sp>
        <p:nvSpPr>
          <p:cNvPr id="230" name="Shape 230"/>
          <p:cNvSpPr txBox="1"/>
          <p:nvPr>
            <p:ph idx="1" type="body"/>
          </p:nvPr>
        </p:nvSpPr>
        <p:spPr>
          <a:xfrm>
            <a:off x="729450" y="2078875"/>
            <a:ext cx="3774300" cy="2261100"/>
          </a:xfrm>
          <a:prstGeom prst="rect">
            <a:avLst/>
          </a:prstGeom>
        </p:spPr>
        <p:txBody>
          <a:bodyPr anchorCtr="0" anchor="t" bIns="91425" lIns="91425" rIns="91425" wrap="square" tIns="91425">
            <a:noAutofit/>
          </a:bodyPr>
          <a:lstStyle/>
          <a:p>
            <a:pPr lvl="0" rtl="0">
              <a:spcBef>
                <a:spcPts val="0"/>
              </a:spcBef>
              <a:buClr>
                <a:srgbClr val="000000"/>
              </a:buClr>
              <a:buSzPct val="84615"/>
              <a:buFont typeface="Arial"/>
              <a:buNone/>
            </a:pPr>
            <a:r>
              <a:rPr b="1" lang="en-GB" u="sng"/>
              <a:t>Mechanics</a:t>
            </a:r>
          </a:p>
          <a:p>
            <a:pPr indent="-311150" lvl="0" marL="457200" rtl="0">
              <a:spcBef>
                <a:spcPts val="0"/>
              </a:spcBef>
            </a:pPr>
            <a:r>
              <a:rPr lang="en-GB"/>
              <a:t>Vehicles</a:t>
            </a:r>
          </a:p>
          <a:p>
            <a:pPr indent="-298450" lvl="1" marL="914400" rtl="0">
              <a:spcBef>
                <a:spcPts val="0"/>
              </a:spcBef>
            </a:pPr>
            <a:r>
              <a:rPr lang="en-GB"/>
              <a:t>Maintenance</a:t>
            </a:r>
          </a:p>
          <a:p>
            <a:pPr indent="-311150" lvl="0" marL="457200" rtl="0">
              <a:spcBef>
                <a:spcPts val="0"/>
              </a:spcBef>
            </a:pPr>
            <a:r>
              <a:rPr lang="en-GB"/>
              <a:t>Parts</a:t>
            </a:r>
          </a:p>
          <a:p>
            <a:pPr indent="-298450" lvl="1" marL="914400" rtl="0">
              <a:spcBef>
                <a:spcPts val="0"/>
              </a:spcBef>
            </a:pPr>
            <a:r>
              <a:rPr lang="en-GB"/>
              <a:t>Add to inventory</a:t>
            </a:r>
          </a:p>
          <a:p>
            <a:pPr indent="-298450" lvl="1" marL="914400" rtl="0">
              <a:spcBef>
                <a:spcPts val="0"/>
              </a:spcBef>
            </a:pPr>
            <a:r>
              <a:rPr lang="en-GB"/>
              <a:t>Remove from inventory</a:t>
            </a:r>
          </a:p>
        </p:txBody>
      </p:sp>
      <p:sp>
        <p:nvSpPr>
          <p:cNvPr id="231" name="Shape 231"/>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spcBef>
                <a:spcPts val="0"/>
              </a:spcBef>
              <a:buNone/>
            </a:pPr>
            <a:r>
              <a:rPr lang="en-GB"/>
              <a:t>Rationale Behind Class Diagram</a:t>
            </a:r>
          </a:p>
        </p:txBody>
      </p:sp>
      <p:sp>
        <p:nvSpPr>
          <p:cNvPr id="237" name="Shape 237"/>
          <p:cNvSpPr txBox="1"/>
          <p:nvPr>
            <p:ph idx="1" type="body"/>
          </p:nvPr>
        </p:nvSpPr>
        <p:spPr>
          <a:xfrm>
            <a:off x="729450" y="2078875"/>
            <a:ext cx="3774300" cy="2261100"/>
          </a:xfrm>
          <a:prstGeom prst="rect">
            <a:avLst/>
          </a:prstGeom>
        </p:spPr>
        <p:txBody>
          <a:bodyPr anchorCtr="0" anchor="t" bIns="91425" lIns="91425" rIns="91425" wrap="square" tIns="91425">
            <a:noAutofit/>
          </a:bodyPr>
          <a:lstStyle/>
          <a:p>
            <a:pPr lvl="0" rtl="0">
              <a:spcBef>
                <a:spcPts val="0"/>
              </a:spcBef>
              <a:buNone/>
            </a:pPr>
            <a:r>
              <a:rPr lang="en-GB"/>
              <a:t>Two Types of Users:</a:t>
            </a:r>
          </a:p>
          <a:p>
            <a:pPr indent="-311150" lvl="0" marL="457200" rtl="0">
              <a:spcBef>
                <a:spcPts val="0"/>
              </a:spcBef>
              <a:buClr>
                <a:schemeClr val="lt2"/>
              </a:buClr>
            </a:pPr>
            <a:r>
              <a:rPr lang="en-GB">
                <a:solidFill>
                  <a:schemeClr val="lt2"/>
                </a:solidFill>
              </a:rPr>
              <a:t>Mechanics</a:t>
            </a:r>
          </a:p>
          <a:p>
            <a:pPr indent="-311150" lvl="0" marL="457200" rtl="0">
              <a:spcBef>
                <a:spcPts val="0"/>
              </a:spcBef>
            </a:pPr>
            <a:r>
              <a:rPr lang="en-GB"/>
              <a:t>Managers (Admins)</a:t>
            </a:r>
          </a:p>
        </p:txBody>
      </p:sp>
      <p:sp>
        <p:nvSpPr>
          <p:cNvPr id="238" name="Shape 238"/>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indent="-298450" lvl="1" marL="914400" rtl="0">
              <a:spcBef>
                <a:spcPts val="0"/>
              </a:spcBef>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spcBef>
                <a:spcPts val="0"/>
              </a:spcBef>
              <a:buNone/>
            </a:pPr>
            <a:r>
              <a:rPr lang="en-GB"/>
              <a:t>Rationale Behind Class Diagram</a:t>
            </a:r>
          </a:p>
        </p:txBody>
      </p:sp>
      <p:sp>
        <p:nvSpPr>
          <p:cNvPr id="244" name="Shape 244"/>
          <p:cNvSpPr txBox="1"/>
          <p:nvPr>
            <p:ph idx="1" type="body"/>
          </p:nvPr>
        </p:nvSpPr>
        <p:spPr>
          <a:xfrm>
            <a:off x="729450" y="2078875"/>
            <a:ext cx="3774300" cy="2655000"/>
          </a:xfrm>
          <a:prstGeom prst="rect">
            <a:avLst/>
          </a:prstGeom>
        </p:spPr>
        <p:txBody>
          <a:bodyPr anchorCtr="0" anchor="t" bIns="91425" lIns="91425" rIns="91425" wrap="square" tIns="91425">
            <a:noAutofit/>
          </a:bodyPr>
          <a:lstStyle/>
          <a:p>
            <a:pPr lvl="0" rtl="0">
              <a:lnSpc>
                <a:spcPct val="100000"/>
              </a:lnSpc>
              <a:spcBef>
                <a:spcPts val="0"/>
              </a:spcBef>
              <a:buClr>
                <a:srgbClr val="000000"/>
              </a:buClr>
              <a:buSzPct val="84615"/>
              <a:buFont typeface="Arial"/>
              <a:buNone/>
            </a:pPr>
            <a:r>
              <a:rPr b="1" lang="en-GB" u="sng"/>
              <a:t>Managers</a:t>
            </a:r>
          </a:p>
          <a:p>
            <a:pPr lvl="0" rtl="0">
              <a:lnSpc>
                <a:spcPct val="100000"/>
              </a:lnSpc>
              <a:spcBef>
                <a:spcPts val="0"/>
              </a:spcBef>
              <a:buClr>
                <a:srgbClr val="000000"/>
              </a:buClr>
              <a:buSzPct val="84615"/>
              <a:buFont typeface="Arial"/>
              <a:buNone/>
            </a:pPr>
            <a:r>
              <a:rPr lang="en-GB"/>
              <a:t>Inherit all of a regular mechanic’s functions</a:t>
            </a:r>
          </a:p>
          <a:p>
            <a:pPr indent="-311150" lvl="0" marL="457200" rtl="0">
              <a:spcBef>
                <a:spcPts val="0"/>
              </a:spcBef>
            </a:pPr>
            <a:r>
              <a:rPr lang="en-GB"/>
              <a:t>Vehicles</a:t>
            </a:r>
          </a:p>
          <a:p>
            <a:pPr indent="-298450" lvl="1" marL="914400" rtl="0">
              <a:spcBef>
                <a:spcPts val="0"/>
              </a:spcBef>
            </a:pPr>
            <a:r>
              <a:rPr lang="en-GB"/>
              <a:t>Add vehicles</a:t>
            </a:r>
          </a:p>
          <a:p>
            <a:pPr indent="-298450" lvl="1" marL="914400" rtl="0">
              <a:spcBef>
                <a:spcPts val="0"/>
              </a:spcBef>
            </a:pPr>
            <a:r>
              <a:rPr lang="en-GB"/>
              <a:t>Remove vehicles</a:t>
            </a:r>
          </a:p>
          <a:p>
            <a:pPr indent="-298450" lvl="1" marL="914400" rtl="0">
              <a:spcBef>
                <a:spcPts val="0"/>
              </a:spcBef>
            </a:pPr>
            <a:r>
              <a:rPr lang="en-GB"/>
              <a:t>Update vehicles</a:t>
            </a:r>
          </a:p>
          <a:p>
            <a:pPr indent="-311150" lvl="0" marL="457200" rtl="0">
              <a:spcBef>
                <a:spcPts val="0"/>
              </a:spcBef>
            </a:pPr>
            <a:r>
              <a:rPr lang="en-GB"/>
              <a:t>Mechanics</a:t>
            </a:r>
          </a:p>
          <a:p>
            <a:pPr indent="-298450" lvl="1" marL="914400" rtl="0">
              <a:spcBef>
                <a:spcPts val="0"/>
              </a:spcBef>
            </a:pPr>
            <a:r>
              <a:rPr lang="en-GB"/>
              <a:t>Add mechanics</a:t>
            </a:r>
          </a:p>
          <a:p>
            <a:pPr indent="-298450" lvl="1" marL="914400" rtl="0">
              <a:spcBef>
                <a:spcPts val="0"/>
              </a:spcBef>
            </a:pPr>
            <a:r>
              <a:rPr lang="en-GB"/>
              <a:t>Remove mechanics</a:t>
            </a:r>
          </a:p>
          <a:p>
            <a:pPr indent="-298450" lvl="1" marL="914400" rtl="0">
              <a:spcBef>
                <a:spcPts val="0"/>
              </a:spcBef>
            </a:pPr>
            <a:r>
              <a:rPr lang="en-GB"/>
              <a:t>Update mechanic information</a:t>
            </a:r>
          </a:p>
        </p:txBody>
      </p:sp>
      <p:sp>
        <p:nvSpPr>
          <p:cNvPr id="245" name="Shape 245"/>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49" name="Shape 249"/>
        <p:cNvGrpSpPr/>
        <p:nvPr/>
      </p:nvGrpSpPr>
      <p:grpSpPr>
        <a:xfrm>
          <a:off x="0" y="0"/>
          <a:ext cx="0" cy="0"/>
          <a:chOff x="0" y="0"/>
          <a:chExt cx="0" cy="0"/>
        </a:xfrm>
      </p:grpSpPr>
      <p:sp>
        <p:nvSpPr>
          <p:cNvPr id="250" name="Shape 250"/>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lang="en-GB">
                <a:solidFill>
                  <a:srgbClr val="FFFFFF"/>
                </a:solidFill>
              </a:rPr>
              <a:t>Strengths and Weaknesses of Class Diagram</a:t>
            </a:r>
          </a:p>
        </p:txBody>
      </p:sp>
      <p:sp>
        <p:nvSpPr>
          <p:cNvPr id="251" name="Shape 251"/>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a:spcBef>
                <a:spcPts val="0"/>
              </a:spcBef>
              <a:buNone/>
            </a:pPr>
            <a:r>
              <a:t/>
            </a:r>
            <a:endParaRPr/>
          </a:p>
        </p:txBody>
      </p:sp>
      <p:sp>
        <p:nvSpPr>
          <p:cNvPr id="252" name="Shape 252"/>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lang="en-GB"/>
              <a:t>Strengths</a:t>
            </a:r>
          </a:p>
        </p:txBody>
      </p:sp>
      <p:sp>
        <p:nvSpPr>
          <p:cNvPr id="258" name="Shape 258"/>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indent="-311150" lvl="0" marL="457200" rtl="0">
              <a:spcBef>
                <a:spcPts val="0"/>
              </a:spcBef>
              <a:buChar char="●"/>
            </a:pPr>
            <a:r>
              <a:rPr lang="en-GB"/>
              <a:t>Diagram gives a very in depth view of the different characteristics associated with Mechanics and Managers.</a:t>
            </a:r>
          </a:p>
          <a:p>
            <a:pPr indent="-311150" lvl="0" marL="457200">
              <a:spcBef>
                <a:spcPts val="0"/>
              </a:spcBef>
              <a:buChar char="●"/>
            </a:pPr>
            <a:r>
              <a:rPr lang="en-GB"/>
              <a:t>Very little cross - over of arrows making the diagram less confusing to interpret.</a:t>
            </a:r>
          </a:p>
        </p:txBody>
      </p:sp>
      <p:sp>
        <p:nvSpPr>
          <p:cNvPr id="259" name="Shape 259"/>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lang="en-GB"/>
              <a:t>Weaknesses</a:t>
            </a:r>
          </a:p>
        </p:txBody>
      </p:sp>
      <p:sp>
        <p:nvSpPr>
          <p:cNvPr id="265" name="Shape 265"/>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indent="-311150" lvl="0" marL="457200">
              <a:spcBef>
                <a:spcPts val="0"/>
              </a:spcBef>
              <a:buChar char="●"/>
            </a:pPr>
            <a:r>
              <a:rPr lang="en-GB"/>
              <a:t>As a result of an in depth view, the large amount of classes, all with similarities in terms of name and attributes could possibly make the diagram more difficult to interpret.</a:t>
            </a:r>
          </a:p>
        </p:txBody>
      </p:sp>
      <p:sp>
        <p:nvSpPr>
          <p:cNvPr id="266" name="Shape 266"/>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70" name="Shape 270"/>
        <p:cNvGrpSpPr/>
        <p:nvPr/>
      </p:nvGrpSpPr>
      <p:grpSpPr>
        <a:xfrm>
          <a:off x="0" y="0"/>
          <a:ext cx="0" cy="0"/>
          <a:chOff x="0" y="0"/>
          <a:chExt cx="0" cy="0"/>
        </a:xfrm>
      </p:grpSpPr>
      <p:sp>
        <p:nvSpPr>
          <p:cNvPr id="271" name="Shape 271"/>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a:spcBef>
                <a:spcPts val="0"/>
              </a:spcBef>
              <a:buNone/>
            </a:pPr>
            <a:r>
              <a:rPr lang="en-GB"/>
              <a:t>Example of scenario text for 1 Use Case</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Why is this a problem?</a:t>
            </a:r>
          </a:p>
        </p:txBody>
      </p:sp>
      <p:sp>
        <p:nvSpPr>
          <p:cNvPr id="100" name="Shape 100"/>
          <p:cNvSpPr txBox="1"/>
          <p:nvPr>
            <p:ph idx="1" type="body"/>
          </p:nvPr>
        </p:nvSpPr>
        <p:spPr>
          <a:xfrm>
            <a:off x="4130275" y="2068375"/>
            <a:ext cx="51084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b="1" lang="en-GB" sz="1800"/>
              <a:t>Ensuring vehicles are safe</a:t>
            </a:r>
            <a:r>
              <a:rPr lang="en-GB" sz="1800"/>
              <a:t> for operation</a:t>
            </a:r>
          </a:p>
          <a:p>
            <a:pPr indent="-342900" lvl="0" marL="457200" rtl="0">
              <a:lnSpc>
                <a:spcPct val="150000"/>
              </a:lnSpc>
              <a:spcBef>
                <a:spcPts val="0"/>
              </a:spcBef>
              <a:buSzPct val="100000"/>
            </a:pPr>
            <a:r>
              <a:rPr lang="en-GB" sz="1800"/>
              <a:t>Recording when vehicles </a:t>
            </a:r>
            <a:r>
              <a:rPr b="1" lang="en-GB" sz="1800"/>
              <a:t>next need repairs</a:t>
            </a:r>
          </a:p>
          <a:p>
            <a:pPr indent="-342900" lvl="0" marL="457200" rtl="0">
              <a:lnSpc>
                <a:spcPct val="150000"/>
              </a:lnSpc>
              <a:spcBef>
                <a:spcPts val="0"/>
              </a:spcBef>
              <a:buSzPct val="100000"/>
            </a:pPr>
            <a:r>
              <a:rPr lang="en-GB" sz="1800"/>
              <a:t>In order for services to </a:t>
            </a:r>
            <a:r>
              <a:rPr b="1" lang="en-GB" sz="1800"/>
              <a:t>run </a:t>
            </a:r>
            <a:r>
              <a:rPr b="1" lang="en-GB" sz="1800"/>
              <a:t>efficiently</a:t>
            </a:r>
          </a:p>
          <a:p>
            <a:pPr indent="-342900" lvl="0" marL="457200" rtl="0">
              <a:lnSpc>
                <a:spcPct val="150000"/>
              </a:lnSpc>
              <a:spcBef>
                <a:spcPts val="0"/>
              </a:spcBef>
              <a:buSzPct val="100000"/>
            </a:pPr>
            <a:r>
              <a:rPr b="1" lang="en-GB" sz="1800"/>
              <a:t>Keeping track of records</a:t>
            </a:r>
            <a:r>
              <a:rPr lang="en-GB" sz="1800"/>
              <a:t> regarding the entire fleet</a:t>
            </a:r>
          </a:p>
          <a:p>
            <a:pPr indent="-342900" lvl="0" marL="457200">
              <a:lnSpc>
                <a:spcPct val="150000"/>
              </a:lnSpc>
              <a:spcBef>
                <a:spcPts val="0"/>
              </a:spcBef>
              <a:buSzPct val="100000"/>
            </a:pPr>
            <a:r>
              <a:rPr b="1" lang="en-GB" sz="1800"/>
              <a:t>Managing stock</a:t>
            </a:r>
            <a:r>
              <a:rPr lang="en-GB" sz="1800"/>
              <a:t> of repair parts</a:t>
            </a:r>
          </a:p>
        </p:txBody>
      </p:sp>
      <p:pic>
        <p:nvPicPr>
          <p:cNvPr descr="Ambulance-Broken-Down.jpg" id="101" name="Shape 101"/>
          <p:cNvPicPr preferRelativeResize="0"/>
          <p:nvPr/>
        </p:nvPicPr>
        <p:blipFill>
          <a:blip r:embed="rId3">
            <a:alphaModFix/>
          </a:blip>
          <a:stretch>
            <a:fillRect/>
          </a:stretch>
        </p:blipFill>
        <p:spPr>
          <a:xfrm>
            <a:off x="647090" y="2182688"/>
            <a:ext cx="3222235" cy="2200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GB"/>
              <a:t>Minor Service</a:t>
            </a:r>
          </a:p>
          <a:p>
            <a:pPr lvl="0" rtl="0">
              <a:spcBef>
                <a:spcPts val="0"/>
              </a:spcBef>
              <a:buNone/>
            </a:pPr>
            <a:r>
              <a:t/>
            </a:r>
            <a:endParaRPr/>
          </a:p>
        </p:txBody>
      </p:sp>
      <p:sp>
        <p:nvSpPr>
          <p:cNvPr id="277" name="Shape 277"/>
          <p:cNvSpPr txBox="1"/>
          <p:nvPr>
            <p:ph idx="1" type="body"/>
          </p:nvPr>
        </p:nvSpPr>
        <p:spPr>
          <a:xfrm>
            <a:off x="729450" y="2078875"/>
            <a:ext cx="3375900" cy="2710800"/>
          </a:xfrm>
          <a:prstGeom prst="rect">
            <a:avLst/>
          </a:prstGeom>
        </p:spPr>
        <p:txBody>
          <a:bodyPr anchorCtr="0" anchor="t" bIns="91425" lIns="91425" rIns="91425" wrap="square" tIns="91425">
            <a:noAutofit/>
          </a:bodyPr>
          <a:lstStyle/>
          <a:p>
            <a:pPr lvl="0" rtl="0">
              <a:spcBef>
                <a:spcPts val="0"/>
              </a:spcBef>
              <a:spcAft>
                <a:spcPts val="0"/>
              </a:spcAft>
              <a:buNone/>
            </a:pPr>
            <a:r>
              <a:t/>
            </a:r>
            <a:endParaRPr sz="1200">
              <a:solidFill>
                <a:srgbClr val="000000"/>
              </a:solidFill>
              <a:latin typeface="Arial"/>
              <a:ea typeface="Arial"/>
              <a:cs typeface="Arial"/>
              <a:sym typeface="Arial"/>
            </a:endParaRPr>
          </a:p>
          <a:p>
            <a:pPr indent="-330200" lvl="0" marL="457200" rtl="0">
              <a:spcBef>
                <a:spcPts val="0"/>
              </a:spcBef>
              <a:spcAft>
                <a:spcPts val="0"/>
              </a:spcAft>
              <a:buSzPct val="100000"/>
            </a:pPr>
            <a:r>
              <a:rPr lang="en-GB" sz="1600">
                <a:solidFill>
                  <a:srgbClr val="000000"/>
                </a:solidFill>
                <a:latin typeface="Arial"/>
                <a:ea typeface="Arial"/>
                <a:cs typeface="Arial"/>
                <a:sym typeface="Arial"/>
              </a:rPr>
              <a:t>A Mechanic looks at the database of vehicles in need of minor service (mileage based).</a:t>
            </a:r>
          </a:p>
          <a:p>
            <a:pPr indent="-330200" lvl="0" marL="457200" rtl="0">
              <a:spcBef>
                <a:spcPts val="0"/>
              </a:spcBef>
              <a:spcAft>
                <a:spcPts val="0"/>
              </a:spcAft>
              <a:buSzPct val="100000"/>
            </a:pPr>
            <a:r>
              <a:rPr lang="en-GB" sz="1600">
                <a:solidFill>
                  <a:srgbClr val="000000"/>
                </a:solidFill>
                <a:latin typeface="Arial"/>
                <a:ea typeface="Arial"/>
                <a:cs typeface="Arial"/>
                <a:sym typeface="Arial"/>
              </a:rPr>
              <a:t> The Mechanic picks a vehicle from the database and  applies minor service. </a:t>
            </a:r>
          </a:p>
          <a:p>
            <a:pPr lvl="0" rtl="0">
              <a:spcBef>
                <a:spcPts val="0"/>
              </a:spcBef>
              <a:spcAft>
                <a:spcPts val="0"/>
              </a:spcAft>
              <a:buNone/>
            </a:pPr>
            <a:r>
              <a:t/>
            </a:r>
            <a:endParaRPr sz="1800"/>
          </a:p>
        </p:txBody>
      </p:sp>
      <p:pic>
        <p:nvPicPr>
          <p:cNvPr descr="ambulance.jpg" id="278" name="Shape 278"/>
          <p:cNvPicPr preferRelativeResize="0"/>
          <p:nvPr/>
        </p:nvPicPr>
        <p:blipFill>
          <a:blip r:embed="rId3">
            <a:alphaModFix/>
          </a:blip>
          <a:stretch>
            <a:fillRect/>
          </a:stretch>
        </p:blipFill>
        <p:spPr>
          <a:xfrm>
            <a:off x="4634125" y="1318650"/>
            <a:ext cx="3979799" cy="29848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rPr lang="en-GB"/>
              <a:t>Minor Service</a:t>
            </a:r>
          </a:p>
          <a:p>
            <a:pPr lvl="0" rtl="0">
              <a:spcBef>
                <a:spcPts val="0"/>
              </a:spcBef>
              <a:buNone/>
            </a:pPr>
            <a:r>
              <a:t/>
            </a:r>
            <a:endParaRPr/>
          </a:p>
        </p:txBody>
      </p:sp>
      <p:sp>
        <p:nvSpPr>
          <p:cNvPr id="284" name="Shape 284"/>
          <p:cNvSpPr txBox="1"/>
          <p:nvPr>
            <p:ph idx="1" type="body"/>
          </p:nvPr>
        </p:nvSpPr>
        <p:spPr>
          <a:xfrm>
            <a:off x="729450" y="2078875"/>
            <a:ext cx="4131000" cy="2261100"/>
          </a:xfrm>
          <a:prstGeom prst="rect">
            <a:avLst/>
          </a:prstGeom>
        </p:spPr>
        <p:txBody>
          <a:bodyPr anchorCtr="0" anchor="t" bIns="91425" lIns="91425" rIns="91425" wrap="square" tIns="91425">
            <a:noAutofit/>
          </a:bodyPr>
          <a:lstStyle/>
          <a:p>
            <a:pPr lvl="0" rtl="0">
              <a:spcBef>
                <a:spcPts val="0"/>
              </a:spcBef>
              <a:spcAft>
                <a:spcPts val="0"/>
              </a:spcAft>
              <a:buNone/>
            </a:pPr>
            <a:r>
              <a:t/>
            </a:r>
            <a:endParaRPr sz="1100">
              <a:solidFill>
                <a:srgbClr val="000000"/>
              </a:solidFill>
              <a:latin typeface="Arial"/>
              <a:ea typeface="Arial"/>
              <a:cs typeface="Arial"/>
              <a:sym typeface="Arial"/>
            </a:endParaRPr>
          </a:p>
          <a:p>
            <a:pPr indent="-330200" lvl="0" marL="457200" rtl="0">
              <a:spcBef>
                <a:spcPts val="0"/>
              </a:spcBef>
              <a:spcAft>
                <a:spcPts val="0"/>
              </a:spcAft>
              <a:buSzPct val="100000"/>
            </a:pPr>
            <a:r>
              <a:rPr lang="en-GB" sz="1600">
                <a:solidFill>
                  <a:srgbClr val="000000"/>
                </a:solidFill>
                <a:latin typeface="Arial"/>
                <a:ea typeface="Arial"/>
                <a:cs typeface="Arial"/>
                <a:sym typeface="Arial"/>
              </a:rPr>
              <a:t>He then enters the details of the minor service in the database (changed the oil, filters, spark plugs, coolant, checked tires, brake fluid, etc...).</a:t>
            </a:r>
          </a:p>
          <a:p>
            <a:pPr indent="-330200" lvl="0" marL="457200" rtl="0">
              <a:spcBef>
                <a:spcPts val="0"/>
              </a:spcBef>
              <a:spcAft>
                <a:spcPts val="0"/>
              </a:spcAft>
              <a:buSzPct val="100000"/>
            </a:pPr>
            <a:r>
              <a:rPr lang="en-GB" sz="1600">
                <a:solidFill>
                  <a:srgbClr val="000000"/>
                </a:solidFill>
                <a:latin typeface="Arial"/>
                <a:ea typeface="Arial"/>
                <a:cs typeface="Arial"/>
                <a:sym typeface="Arial"/>
              </a:rPr>
              <a:t> The Mechanic then marks minor service complete and marks in the time for the next service and details of the next service.</a:t>
            </a:r>
          </a:p>
        </p:txBody>
      </p:sp>
      <p:pic>
        <p:nvPicPr>
          <p:cNvPr descr="ambulances.jfif" id="285" name="Shape 285"/>
          <p:cNvPicPr preferRelativeResize="0"/>
          <p:nvPr/>
        </p:nvPicPr>
        <p:blipFill>
          <a:blip r:embed="rId3">
            <a:alphaModFix/>
          </a:blip>
          <a:stretch>
            <a:fillRect/>
          </a:stretch>
        </p:blipFill>
        <p:spPr>
          <a:xfrm>
            <a:off x="5403275" y="1415750"/>
            <a:ext cx="3339575" cy="3023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rtl="0">
              <a:spcBef>
                <a:spcPts val="0"/>
              </a:spcBef>
              <a:buNone/>
            </a:pPr>
            <a:r>
              <a:rPr lang="en-GB"/>
              <a:t>Strengths and Weaknesses of Design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Strengths</a:t>
            </a:r>
          </a:p>
        </p:txBody>
      </p:sp>
      <p:sp>
        <p:nvSpPr>
          <p:cNvPr id="296" name="Shape 296"/>
          <p:cNvSpPr txBox="1"/>
          <p:nvPr>
            <p:ph idx="1" type="body"/>
          </p:nvPr>
        </p:nvSpPr>
        <p:spPr>
          <a:xfrm>
            <a:off x="630300" y="1909625"/>
            <a:ext cx="3447300" cy="1833300"/>
          </a:xfrm>
          <a:prstGeom prst="rect">
            <a:avLst/>
          </a:prstGeom>
        </p:spPr>
        <p:txBody>
          <a:bodyPr anchorCtr="0" anchor="t" bIns="91425" lIns="91425" rIns="91425" wrap="square" tIns="91425">
            <a:noAutofit/>
          </a:bodyPr>
          <a:lstStyle/>
          <a:p>
            <a:pPr lvl="0" rtl="0">
              <a:lnSpc>
                <a:spcPct val="100000"/>
              </a:lnSpc>
              <a:spcBef>
                <a:spcPts val="0"/>
              </a:spcBef>
              <a:buNone/>
            </a:pPr>
            <a:r>
              <a:rPr lang="en-GB"/>
              <a:t>1. Solves problems related to maintaining the vehicle Fleet</a:t>
            </a:r>
          </a:p>
          <a:p>
            <a:pPr lvl="0" rtl="0">
              <a:lnSpc>
                <a:spcPct val="100000"/>
              </a:lnSpc>
              <a:spcBef>
                <a:spcPts val="0"/>
              </a:spcBef>
              <a:buNone/>
            </a:pPr>
            <a:r>
              <a:rPr lang="en-GB">
                <a:solidFill>
                  <a:schemeClr val="lt2"/>
                </a:solidFill>
              </a:rPr>
              <a:t>2. Ensures maximum safety of vehicles in fleet</a:t>
            </a:r>
          </a:p>
          <a:p>
            <a:pPr lvl="0" rtl="0">
              <a:lnSpc>
                <a:spcPct val="100000"/>
              </a:lnSpc>
              <a:spcBef>
                <a:spcPts val="0"/>
              </a:spcBef>
              <a:buNone/>
            </a:pPr>
            <a:r>
              <a:rPr lang="en-GB">
                <a:solidFill>
                  <a:schemeClr val="lt2"/>
                </a:solidFill>
              </a:rPr>
              <a:t>3. Historical traceability</a:t>
            </a:r>
          </a:p>
          <a:p>
            <a:pPr lvl="0" rtl="0">
              <a:lnSpc>
                <a:spcPct val="100000"/>
              </a:lnSpc>
              <a:spcBef>
                <a:spcPts val="0"/>
              </a:spcBef>
              <a:buNone/>
            </a:pPr>
            <a:r>
              <a:t/>
            </a:r>
            <a:endParaRPr/>
          </a:p>
        </p:txBody>
      </p:sp>
      <p:sp>
        <p:nvSpPr>
          <p:cNvPr id="297" name="Shape 297"/>
          <p:cNvSpPr/>
          <p:nvPr/>
        </p:nvSpPr>
        <p:spPr>
          <a:xfrm>
            <a:off x="6185237" y="1909625"/>
            <a:ext cx="943500" cy="523200"/>
          </a:xfrm>
          <a:prstGeom prst="rect">
            <a:avLst/>
          </a:prstGeom>
          <a:solidFill>
            <a:schemeClr val="accent2"/>
          </a:solidFill>
          <a:ln>
            <a:noFill/>
          </a:ln>
        </p:spPr>
        <p:txBody>
          <a:bodyPr anchorCtr="0" anchor="ctr" bIns="91425" lIns="91425" rIns="91425" wrap="square" tIns="91425">
            <a:noAutofit/>
          </a:bodyPr>
          <a:lstStyle/>
          <a:p>
            <a:pPr lvl="0" algn="ctr">
              <a:spcBef>
                <a:spcPts val="0"/>
              </a:spcBef>
              <a:buNone/>
            </a:pPr>
            <a:r>
              <a:rPr lang="en-GB" sz="700">
                <a:solidFill>
                  <a:schemeClr val="lt1"/>
                </a:solidFill>
                <a:latin typeface="Lato"/>
                <a:ea typeface="Lato"/>
                <a:cs typeface="Lato"/>
                <a:sym typeface="Lato"/>
              </a:rPr>
              <a:t>Planning and Scheduling</a:t>
            </a:r>
          </a:p>
        </p:txBody>
      </p:sp>
      <p:sp>
        <p:nvSpPr>
          <p:cNvPr id="298" name="Shape 298"/>
          <p:cNvSpPr/>
          <p:nvPr/>
        </p:nvSpPr>
        <p:spPr>
          <a:xfrm>
            <a:off x="7563563" y="2494858"/>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Preventative Maintenance Inspection (PMI)</a:t>
            </a:r>
          </a:p>
        </p:txBody>
      </p:sp>
      <p:sp>
        <p:nvSpPr>
          <p:cNvPr id="299" name="Shape 299"/>
          <p:cNvSpPr/>
          <p:nvPr/>
        </p:nvSpPr>
        <p:spPr>
          <a:xfrm>
            <a:off x="7601793" y="3387755"/>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PMI Repairs</a:t>
            </a:r>
          </a:p>
        </p:txBody>
      </p:sp>
      <p:sp>
        <p:nvSpPr>
          <p:cNvPr id="300" name="Shape 300"/>
          <p:cNvSpPr/>
          <p:nvPr/>
        </p:nvSpPr>
        <p:spPr>
          <a:xfrm>
            <a:off x="7128909" y="4280652"/>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Scheduled Repairs</a:t>
            </a:r>
          </a:p>
        </p:txBody>
      </p:sp>
      <p:sp>
        <p:nvSpPr>
          <p:cNvPr id="301" name="Shape 301"/>
          <p:cNvSpPr/>
          <p:nvPr/>
        </p:nvSpPr>
        <p:spPr>
          <a:xfrm>
            <a:off x="5241565" y="4280652"/>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Driver, Vehicle Inspection Reporting (DVIR)</a:t>
            </a:r>
          </a:p>
        </p:txBody>
      </p:sp>
      <p:sp>
        <p:nvSpPr>
          <p:cNvPr id="302" name="Shape 302"/>
          <p:cNvSpPr/>
          <p:nvPr/>
        </p:nvSpPr>
        <p:spPr>
          <a:xfrm>
            <a:off x="4641550" y="3387755"/>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DVIR</a:t>
            </a:r>
            <a:r>
              <a:rPr lang="en-GB" sz="700">
                <a:solidFill>
                  <a:schemeClr val="lt1"/>
                </a:solidFill>
                <a:latin typeface="Lato"/>
                <a:ea typeface="Lato"/>
                <a:cs typeface="Lato"/>
                <a:sym typeface="Lato"/>
              </a:rPr>
              <a:t> Repairs</a:t>
            </a:r>
          </a:p>
        </p:txBody>
      </p:sp>
      <p:sp>
        <p:nvSpPr>
          <p:cNvPr id="303" name="Shape 303"/>
          <p:cNvSpPr/>
          <p:nvPr/>
        </p:nvSpPr>
        <p:spPr>
          <a:xfrm>
            <a:off x="4693434" y="2494858"/>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Equipment Wash</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Strengths</a:t>
            </a:r>
          </a:p>
        </p:txBody>
      </p:sp>
      <p:sp>
        <p:nvSpPr>
          <p:cNvPr id="309" name="Shape 309"/>
          <p:cNvSpPr txBox="1"/>
          <p:nvPr>
            <p:ph idx="1" type="body"/>
          </p:nvPr>
        </p:nvSpPr>
        <p:spPr>
          <a:xfrm>
            <a:off x="630300" y="1909625"/>
            <a:ext cx="3447300" cy="1734300"/>
          </a:xfrm>
          <a:prstGeom prst="rect">
            <a:avLst/>
          </a:prstGeom>
        </p:spPr>
        <p:txBody>
          <a:bodyPr anchorCtr="0" anchor="t" bIns="91425" lIns="91425" rIns="91425" wrap="square" tIns="91425">
            <a:noAutofit/>
          </a:bodyPr>
          <a:lstStyle/>
          <a:p>
            <a:pPr lvl="0" rtl="0">
              <a:lnSpc>
                <a:spcPct val="100000"/>
              </a:lnSpc>
              <a:spcBef>
                <a:spcPts val="0"/>
              </a:spcBef>
              <a:buNone/>
            </a:pPr>
            <a:r>
              <a:rPr lang="en-GB">
                <a:solidFill>
                  <a:schemeClr val="lt2"/>
                </a:solidFill>
              </a:rPr>
              <a:t>1. Solves problems related to maintaining the vehicle Fleet</a:t>
            </a:r>
          </a:p>
          <a:p>
            <a:pPr lvl="0" rtl="0">
              <a:lnSpc>
                <a:spcPct val="100000"/>
              </a:lnSpc>
              <a:spcBef>
                <a:spcPts val="0"/>
              </a:spcBef>
              <a:buNone/>
            </a:pPr>
            <a:r>
              <a:rPr lang="en-GB"/>
              <a:t>2. Ensures maximum safety of vehicles in fleet</a:t>
            </a:r>
          </a:p>
          <a:p>
            <a:pPr lvl="0" rtl="0">
              <a:lnSpc>
                <a:spcPct val="100000"/>
              </a:lnSpc>
              <a:spcBef>
                <a:spcPts val="0"/>
              </a:spcBef>
              <a:buNone/>
            </a:pPr>
            <a:r>
              <a:rPr lang="en-GB">
                <a:solidFill>
                  <a:schemeClr val="lt2"/>
                </a:solidFill>
              </a:rPr>
              <a:t>3. Historical traceability</a:t>
            </a:r>
          </a:p>
        </p:txBody>
      </p:sp>
      <p:pic>
        <p:nvPicPr>
          <p:cNvPr id="310" name="Shape 310"/>
          <p:cNvPicPr preferRelativeResize="0"/>
          <p:nvPr/>
        </p:nvPicPr>
        <p:blipFill>
          <a:blip r:embed="rId3">
            <a:alphaModFix/>
          </a:blip>
          <a:stretch>
            <a:fillRect/>
          </a:stretch>
        </p:blipFill>
        <p:spPr>
          <a:xfrm>
            <a:off x="5013375" y="1524450"/>
            <a:ext cx="3610775" cy="27080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Strengths</a:t>
            </a:r>
          </a:p>
        </p:txBody>
      </p:sp>
      <p:sp>
        <p:nvSpPr>
          <p:cNvPr id="316" name="Shape 316"/>
          <p:cNvSpPr txBox="1"/>
          <p:nvPr>
            <p:ph idx="1" type="body"/>
          </p:nvPr>
        </p:nvSpPr>
        <p:spPr>
          <a:xfrm>
            <a:off x="630300" y="1909625"/>
            <a:ext cx="3447300" cy="1734300"/>
          </a:xfrm>
          <a:prstGeom prst="rect">
            <a:avLst/>
          </a:prstGeom>
        </p:spPr>
        <p:txBody>
          <a:bodyPr anchorCtr="0" anchor="t" bIns="91425" lIns="91425" rIns="91425" wrap="square" tIns="91425">
            <a:noAutofit/>
          </a:bodyPr>
          <a:lstStyle/>
          <a:p>
            <a:pPr lvl="0" rtl="0">
              <a:lnSpc>
                <a:spcPct val="100000"/>
              </a:lnSpc>
              <a:spcBef>
                <a:spcPts val="0"/>
              </a:spcBef>
              <a:buNone/>
            </a:pPr>
            <a:r>
              <a:rPr lang="en-GB">
                <a:solidFill>
                  <a:schemeClr val="lt2"/>
                </a:solidFill>
              </a:rPr>
              <a:t>1. Solves problems related to maintaining the vehicle Fleet</a:t>
            </a:r>
          </a:p>
          <a:p>
            <a:pPr lvl="0" rtl="0">
              <a:lnSpc>
                <a:spcPct val="100000"/>
              </a:lnSpc>
              <a:spcBef>
                <a:spcPts val="0"/>
              </a:spcBef>
              <a:buNone/>
            </a:pPr>
            <a:r>
              <a:rPr lang="en-GB">
                <a:solidFill>
                  <a:schemeClr val="lt2"/>
                </a:solidFill>
              </a:rPr>
              <a:t>2. Ensures maximum safety of vehicles in fleet</a:t>
            </a:r>
          </a:p>
          <a:p>
            <a:pPr lvl="0" rtl="0">
              <a:lnSpc>
                <a:spcPct val="100000"/>
              </a:lnSpc>
              <a:spcBef>
                <a:spcPts val="0"/>
              </a:spcBef>
              <a:buNone/>
            </a:pPr>
            <a:r>
              <a:rPr lang="en-GB"/>
              <a:t>3. Historical traceability</a:t>
            </a:r>
          </a:p>
        </p:txBody>
      </p:sp>
      <p:sp>
        <p:nvSpPr>
          <p:cNvPr id="317" name="Shape 317"/>
          <p:cNvSpPr/>
          <p:nvPr/>
        </p:nvSpPr>
        <p:spPr>
          <a:xfrm>
            <a:off x="5701887" y="1324650"/>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Vehicle Service History</a:t>
            </a:r>
          </a:p>
        </p:txBody>
      </p:sp>
      <p:sp>
        <p:nvSpPr>
          <p:cNvPr id="318" name="Shape 318"/>
          <p:cNvSpPr/>
          <p:nvPr/>
        </p:nvSpPr>
        <p:spPr>
          <a:xfrm>
            <a:off x="5280462" y="2164700"/>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Mechanics who worked on vehicle</a:t>
            </a:r>
          </a:p>
        </p:txBody>
      </p:sp>
      <p:sp>
        <p:nvSpPr>
          <p:cNvPr id="319" name="Shape 319"/>
          <p:cNvSpPr/>
          <p:nvPr/>
        </p:nvSpPr>
        <p:spPr>
          <a:xfrm>
            <a:off x="5280462" y="3048338"/>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Parts Replaced on Vehicle</a:t>
            </a:r>
          </a:p>
        </p:txBody>
      </p:sp>
      <p:sp>
        <p:nvSpPr>
          <p:cNvPr id="320" name="Shape 320"/>
          <p:cNvSpPr/>
          <p:nvPr/>
        </p:nvSpPr>
        <p:spPr>
          <a:xfrm>
            <a:off x="5439062" y="3931975"/>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Parts available in warehouse at particular time</a:t>
            </a:r>
          </a:p>
        </p:txBody>
      </p:sp>
      <p:sp>
        <p:nvSpPr>
          <p:cNvPr id="321" name="Shape 321"/>
          <p:cNvSpPr/>
          <p:nvPr/>
        </p:nvSpPr>
        <p:spPr>
          <a:xfrm>
            <a:off x="7194700" y="2261900"/>
            <a:ext cx="1413000" cy="1413000"/>
          </a:xfrm>
          <a:prstGeom prst="ellipse">
            <a:avLst/>
          </a:prstGeom>
          <a:solidFill>
            <a:schemeClr val="accent3"/>
          </a:solidFill>
          <a:ln>
            <a:noFill/>
          </a:ln>
        </p:spPr>
        <p:txBody>
          <a:bodyPr anchorCtr="0" anchor="ctr" bIns="91425" lIns="91425" rIns="91425" wrap="square" tIns="91425">
            <a:noAutofit/>
          </a:bodyPr>
          <a:lstStyle/>
          <a:p>
            <a:pPr lvl="0" algn="ctr">
              <a:spcBef>
                <a:spcPts val="0"/>
              </a:spcBef>
              <a:buNone/>
            </a:pPr>
            <a:r>
              <a:rPr lang="en-GB" sz="1100">
                <a:solidFill>
                  <a:srgbClr val="FFFFFF"/>
                </a:solidFill>
                <a:latin typeface="Lato"/>
                <a:ea typeface="Lato"/>
                <a:cs typeface="Lato"/>
                <a:sym typeface="Lato"/>
              </a:rPr>
              <a:t>Traceability</a:t>
            </a:r>
          </a:p>
        </p:txBody>
      </p:sp>
      <p:cxnSp>
        <p:nvCxnSpPr>
          <p:cNvPr id="322" name="Shape 322"/>
          <p:cNvCxnSpPr>
            <a:stCxn id="317" idx="3"/>
            <a:endCxn id="321" idx="1"/>
          </p:cNvCxnSpPr>
          <p:nvPr/>
        </p:nvCxnSpPr>
        <p:spPr>
          <a:xfrm>
            <a:off x="6645387" y="1586250"/>
            <a:ext cx="756300" cy="882600"/>
          </a:xfrm>
          <a:prstGeom prst="straightConnector1">
            <a:avLst/>
          </a:prstGeom>
          <a:noFill/>
          <a:ln cap="flat" cmpd="sng" w="9525">
            <a:solidFill>
              <a:schemeClr val="accent1"/>
            </a:solidFill>
            <a:prstDash val="solid"/>
            <a:round/>
            <a:headEnd len="lg" w="lg" type="none"/>
            <a:tailEnd len="lg" w="lg" type="triangle"/>
          </a:ln>
        </p:spPr>
      </p:cxnSp>
      <p:cxnSp>
        <p:nvCxnSpPr>
          <p:cNvPr id="323" name="Shape 323"/>
          <p:cNvCxnSpPr>
            <a:stCxn id="318" idx="3"/>
          </p:cNvCxnSpPr>
          <p:nvPr/>
        </p:nvCxnSpPr>
        <p:spPr>
          <a:xfrm>
            <a:off x="6223962" y="2426300"/>
            <a:ext cx="1045200" cy="257100"/>
          </a:xfrm>
          <a:prstGeom prst="straightConnector1">
            <a:avLst/>
          </a:prstGeom>
          <a:noFill/>
          <a:ln cap="flat" cmpd="sng" w="9525">
            <a:solidFill>
              <a:schemeClr val="accent1"/>
            </a:solidFill>
            <a:prstDash val="solid"/>
            <a:round/>
            <a:headEnd len="lg" w="lg" type="none"/>
            <a:tailEnd len="lg" w="lg" type="triangle"/>
          </a:ln>
        </p:spPr>
      </p:cxnSp>
      <p:cxnSp>
        <p:nvCxnSpPr>
          <p:cNvPr id="324" name="Shape 324"/>
          <p:cNvCxnSpPr>
            <a:stCxn id="320" idx="3"/>
            <a:endCxn id="321" idx="3"/>
          </p:cNvCxnSpPr>
          <p:nvPr/>
        </p:nvCxnSpPr>
        <p:spPr>
          <a:xfrm flipH="1" rot="10800000">
            <a:off x="6382562" y="3467875"/>
            <a:ext cx="1019100" cy="725700"/>
          </a:xfrm>
          <a:prstGeom prst="straightConnector1">
            <a:avLst/>
          </a:prstGeom>
          <a:noFill/>
          <a:ln cap="flat" cmpd="sng" w="9525">
            <a:solidFill>
              <a:schemeClr val="accent1"/>
            </a:solidFill>
            <a:prstDash val="solid"/>
            <a:round/>
            <a:headEnd len="lg" w="lg" type="none"/>
            <a:tailEnd len="lg" w="lg" type="triangle"/>
          </a:ln>
        </p:spPr>
      </p:cxnSp>
      <p:cxnSp>
        <p:nvCxnSpPr>
          <p:cNvPr id="325" name="Shape 325"/>
          <p:cNvCxnSpPr>
            <a:stCxn id="319" idx="3"/>
          </p:cNvCxnSpPr>
          <p:nvPr/>
        </p:nvCxnSpPr>
        <p:spPr>
          <a:xfrm flipH="1" rot="10800000">
            <a:off x="6223962" y="3135638"/>
            <a:ext cx="995400" cy="174300"/>
          </a:xfrm>
          <a:prstGeom prst="straightConnector1">
            <a:avLst/>
          </a:prstGeom>
          <a:noFill/>
          <a:ln cap="flat" cmpd="sng" w="9525">
            <a:solidFill>
              <a:schemeClr val="accent1"/>
            </a:solidFill>
            <a:prstDash val="solid"/>
            <a:round/>
            <a:headEnd len="lg" w="lg" type="none"/>
            <a:tailEnd len="lg" w="lg"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Weaknesses</a:t>
            </a:r>
          </a:p>
        </p:txBody>
      </p:sp>
      <p:sp>
        <p:nvSpPr>
          <p:cNvPr id="331" name="Shape 33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rPr lang="en-GB"/>
              <a:t>1. Human Error</a:t>
            </a:r>
          </a:p>
          <a:p>
            <a:pPr lvl="0" rtl="0">
              <a:spcBef>
                <a:spcPts val="0"/>
              </a:spcBef>
              <a:buNone/>
            </a:pPr>
            <a:r>
              <a:rPr lang="en-GB">
                <a:solidFill>
                  <a:schemeClr val="lt2"/>
                </a:solidFill>
              </a:rPr>
              <a:t>2. Reliability of Computers</a:t>
            </a:r>
          </a:p>
          <a:p>
            <a:pPr lvl="0" rtl="0">
              <a:spcBef>
                <a:spcPts val="0"/>
              </a:spcBef>
              <a:buNone/>
            </a:pPr>
            <a:r>
              <a:rPr lang="en-GB">
                <a:solidFill>
                  <a:schemeClr val="lt2"/>
                </a:solidFill>
              </a:rPr>
              <a:t>3. Cost of System</a:t>
            </a:r>
          </a:p>
          <a:p>
            <a:pPr lvl="0" rtl="0">
              <a:spcBef>
                <a:spcPts val="0"/>
              </a:spcBef>
              <a:buNone/>
            </a:pPr>
            <a:r>
              <a:rPr lang="en-GB">
                <a:solidFill>
                  <a:schemeClr val="lt2"/>
                </a:solidFill>
              </a:rPr>
              <a:t>4. Staff Training</a:t>
            </a:r>
          </a:p>
        </p:txBody>
      </p:sp>
      <p:pic>
        <p:nvPicPr>
          <p:cNvPr id="332" name="Shape 332"/>
          <p:cNvPicPr preferRelativeResize="0"/>
          <p:nvPr/>
        </p:nvPicPr>
        <p:blipFill>
          <a:blip r:embed="rId3">
            <a:alphaModFix/>
          </a:blip>
          <a:stretch>
            <a:fillRect/>
          </a:stretch>
        </p:blipFill>
        <p:spPr>
          <a:xfrm>
            <a:off x="4406050" y="1750350"/>
            <a:ext cx="4059050" cy="27060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Weaknesses</a:t>
            </a:r>
          </a:p>
        </p:txBody>
      </p:sp>
      <p:sp>
        <p:nvSpPr>
          <p:cNvPr id="338" name="Shape 33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rPr lang="en-GB">
                <a:solidFill>
                  <a:schemeClr val="lt2"/>
                </a:solidFill>
              </a:rPr>
              <a:t>1. Human Error</a:t>
            </a:r>
          </a:p>
          <a:p>
            <a:pPr lvl="0" rtl="0">
              <a:spcBef>
                <a:spcPts val="0"/>
              </a:spcBef>
              <a:buNone/>
            </a:pPr>
            <a:r>
              <a:rPr lang="en-GB"/>
              <a:t>2. Reliability of Computers</a:t>
            </a:r>
          </a:p>
          <a:p>
            <a:pPr lvl="0" rtl="0">
              <a:spcBef>
                <a:spcPts val="0"/>
              </a:spcBef>
              <a:buNone/>
            </a:pPr>
            <a:r>
              <a:rPr lang="en-GB">
                <a:solidFill>
                  <a:schemeClr val="lt2"/>
                </a:solidFill>
              </a:rPr>
              <a:t>3. Cost of System</a:t>
            </a:r>
          </a:p>
          <a:p>
            <a:pPr lvl="0" rtl="0">
              <a:spcBef>
                <a:spcPts val="0"/>
              </a:spcBef>
              <a:buNone/>
            </a:pPr>
            <a:r>
              <a:rPr lang="en-GB">
                <a:solidFill>
                  <a:schemeClr val="lt2"/>
                </a:solidFill>
              </a:rPr>
              <a:t>4. Staff Training</a:t>
            </a:r>
          </a:p>
        </p:txBody>
      </p:sp>
      <p:pic>
        <p:nvPicPr>
          <p:cNvPr id="339" name="Shape 339"/>
          <p:cNvPicPr preferRelativeResize="0"/>
          <p:nvPr/>
        </p:nvPicPr>
        <p:blipFill>
          <a:blip r:embed="rId3">
            <a:alphaModFix/>
          </a:blip>
          <a:stretch>
            <a:fillRect/>
          </a:stretch>
        </p:blipFill>
        <p:spPr>
          <a:xfrm>
            <a:off x="4945197" y="2078875"/>
            <a:ext cx="2822150" cy="2117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Weaknesses</a:t>
            </a:r>
          </a:p>
        </p:txBody>
      </p:sp>
      <p:sp>
        <p:nvSpPr>
          <p:cNvPr id="345" name="Shape 34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rPr lang="en-GB">
                <a:solidFill>
                  <a:schemeClr val="lt2"/>
                </a:solidFill>
              </a:rPr>
              <a:t>1. Human Error</a:t>
            </a:r>
          </a:p>
          <a:p>
            <a:pPr lvl="0" rtl="0">
              <a:spcBef>
                <a:spcPts val="0"/>
              </a:spcBef>
              <a:buNone/>
            </a:pPr>
            <a:r>
              <a:rPr lang="en-GB">
                <a:solidFill>
                  <a:schemeClr val="lt2"/>
                </a:solidFill>
              </a:rPr>
              <a:t>2. Reliability of Computers</a:t>
            </a:r>
          </a:p>
          <a:p>
            <a:pPr lvl="0" rtl="0">
              <a:spcBef>
                <a:spcPts val="0"/>
              </a:spcBef>
              <a:buNone/>
            </a:pPr>
            <a:r>
              <a:rPr lang="en-GB"/>
              <a:t>3. Cost of System</a:t>
            </a:r>
          </a:p>
          <a:p>
            <a:pPr lvl="0" rtl="0">
              <a:spcBef>
                <a:spcPts val="0"/>
              </a:spcBef>
              <a:buNone/>
            </a:pPr>
            <a:r>
              <a:rPr lang="en-GB">
                <a:solidFill>
                  <a:schemeClr val="lt2"/>
                </a:solidFill>
              </a:rPr>
              <a:t>4. Staff Training</a:t>
            </a:r>
          </a:p>
        </p:txBody>
      </p:sp>
      <p:sp>
        <p:nvSpPr>
          <p:cNvPr id="346" name="Shape 346"/>
          <p:cNvSpPr/>
          <p:nvPr/>
        </p:nvSpPr>
        <p:spPr>
          <a:xfrm>
            <a:off x="5174525" y="1350975"/>
            <a:ext cx="2391900" cy="743700"/>
          </a:xfrm>
          <a:prstGeom prst="rect">
            <a:avLst/>
          </a:prstGeom>
          <a:solidFill>
            <a:schemeClr val="accent3"/>
          </a:solidFill>
          <a:ln>
            <a:noFill/>
          </a:ln>
        </p:spPr>
        <p:txBody>
          <a:bodyPr anchorCtr="0" anchor="ctr" bIns="91425" lIns="91425" rIns="91425" wrap="square" tIns="91425">
            <a:noAutofit/>
          </a:bodyPr>
          <a:lstStyle/>
          <a:p>
            <a:pPr lvl="0" algn="ctr">
              <a:spcBef>
                <a:spcPts val="0"/>
              </a:spcBef>
              <a:buNone/>
            </a:pPr>
            <a:r>
              <a:rPr lang="en-GB">
                <a:solidFill>
                  <a:schemeClr val="lt1"/>
                </a:solidFill>
                <a:latin typeface="Lato"/>
                <a:ea typeface="Lato"/>
                <a:cs typeface="Lato"/>
                <a:sym typeface="Lato"/>
              </a:rPr>
              <a:t>System Hardware Costs</a:t>
            </a:r>
          </a:p>
        </p:txBody>
      </p:sp>
      <p:sp>
        <p:nvSpPr>
          <p:cNvPr id="347" name="Shape 347"/>
          <p:cNvSpPr/>
          <p:nvPr/>
        </p:nvSpPr>
        <p:spPr>
          <a:xfrm>
            <a:off x="5174525" y="2395750"/>
            <a:ext cx="2391900" cy="743700"/>
          </a:xfrm>
          <a:prstGeom prst="rect">
            <a:avLst/>
          </a:prstGeom>
          <a:solidFill>
            <a:schemeClr val="accent6"/>
          </a:solidFill>
          <a:ln>
            <a:noFill/>
          </a:ln>
        </p:spPr>
        <p:txBody>
          <a:bodyPr anchorCtr="0" anchor="ctr" bIns="91425" lIns="91425" rIns="91425" wrap="square" tIns="91425">
            <a:noAutofit/>
          </a:bodyPr>
          <a:lstStyle/>
          <a:p>
            <a:pPr lvl="0" rtl="0" algn="ctr">
              <a:spcBef>
                <a:spcPts val="0"/>
              </a:spcBef>
              <a:buNone/>
            </a:pPr>
            <a:r>
              <a:rPr lang="en-GB">
                <a:solidFill>
                  <a:schemeClr val="lt1"/>
                </a:solidFill>
                <a:latin typeface="Lato"/>
                <a:ea typeface="Lato"/>
                <a:cs typeface="Lato"/>
                <a:sym typeface="Lato"/>
              </a:rPr>
              <a:t>Installation Costs</a:t>
            </a:r>
          </a:p>
        </p:txBody>
      </p:sp>
      <p:sp>
        <p:nvSpPr>
          <p:cNvPr id="348" name="Shape 348"/>
          <p:cNvSpPr/>
          <p:nvPr/>
        </p:nvSpPr>
        <p:spPr>
          <a:xfrm>
            <a:off x="5174525" y="3440525"/>
            <a:ext cx="2391900" cy="7437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a:solidFill>
                  <a:schemeClr val="lt1"/>
                </a:solidFill>
                <a:latin typeface="Lato"/>
                <a:ea typeface="Lato"/>
                <a:cs typeface="Lato"/>
                <a:sym typeface="Lato"/>
              </a:rPr>
              <a:t>Maintenance Costs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GB"/>
              <a:t>Weaknesses</a:t>
            </a:r>
          </a:p>
        </p:txBody>
      </p:sp>
      <p:sp>
        <p:nvSpPr>
          <p:cNvPr id="354" name="Shape 35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rPr lang="en-GB">
                <a:solidFill>
                  <a:schemeClr val="lt2"/>
                </a:solidFill>
              </a:rPr>
              <a:t>1. Human Error</a:t>
            </a:r>
          </a:p>
          <a:p>
            <a:pPr lvl="0" rtl="0">
              <a:spcBef>
                <a:spcPts val="0"/>
              </a:spcBef>
              <a:buNone/>
            </a:pPr>
            <a:r>
              <a:rPr lang="en-GB">
                <a:solidFill>
                  <a:schemeClr val="lt2"/>
                </a:solidFill>
              </a:rPr>
              <a:t>2. Reliability of Computers</a:t>
            </a:r>
          </a:p>
          <a:p>
            <a:pPr lvl="0" rtl="0">
              <a:spcBef>
                <a:spcPts val="0"/>
              </a:spcBef>
              <a:buNone/>
            </a:pPr>
            <a:r>
              <a:rPr lang="en-GB">
                <a:solidFill>
                  <a:schemeClr val="lt2"/>
                </a:solidFill>
              </a:rPr>
              <a:t>3. Cost of System</a:t>
            </a:r>
          </a:p>
          <a:p>
            <a:pPr lvl="0" rtl="0">
              <a:spcBef>
                <a:spcPts val="0"/>
              </a:spcBef>
              <a:buNone/>
            </a:pPr>
            <a:r>
              <a:rPr lang="en-GB"/>
              <a:t>4. Staff Training</a:t>
            </a:r>
          </a:p>
        </p:txBody>
      </p:sp>
      <p:sp>
        <p:nvSpPr>
          <p:cNvPr id="355" name="Shape 355"/>
          <p:cNvSpPr/>
          <p:nvPr/>
        </p:nvSpPr>
        <p:spPr>
          <a:xfrm>
            <a:off x="5280462" y="2164700"/>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General Computer Literacy Training</a:t>
            </a:r>
          </a:p>
        </p:txBody>
      </p:sp>
      <p:sp>
        <p:nvSpPr>
          <p:cNvPr id="356" name="Shape 356"/>
          <p:cNvSpPr/>
          <p:nvPr/>
        </p:nvSpPr>
        <p:spPr>
          <a:xfrm>
            <a:off x="5280462" y="3048338"/>
            <a:ext cx="943500" cy="523200"/>
          </a:xfrm>
          <a:prstGeom prst="rect">
            <a:avLst/>
          </a:prstGeom>
          <a:solidFill>
            <a:schemeClr val="accent2"/>
          </a:solidFill>
          <a:ln>
            <a:noFill/>
          </a:ln>
        </p:spPr>
        <p:txBody>
          <a:bodyPr anchorCtr="0" anchor="ctr" bIns="91425" lIns="91425" rIns="91425" wrap="square" tIns="91425">
            <a:noAutofit/>
          </a:bodyPr>
          <a:lstStyle/>
          <a:p>
            <a:pPr lvl="0" rtl="0" algn="ctr">
              <a:spcBef>
                <a:spcPts val="0"/>
              </a:spcBef>
              <a:buNone/>
            </a:pPr>
            <a:r>
              <a:rPr lang="en-GB" sz="700">
                <a:solidFill>
                  <a:schemeClr val="lt1"/>
                </a:solidFill>
                <a:latin typeface="Lato"/>
                <a:ea typeface="Lato"/>
                <a:cs typeface="Lato"/>
                <a:sym typeface="Lato"/>
              </a:rPr>
              <a:t>System Specific Training</a:t>
            </a:r>
          </a:p>
        </p:txBody>
      </p:sp>
      <p:sp>
        <p:nvSpPr>
          <p:cNvPr id="357" name="Shape 357"/>
          <p:cNvSpPr/>
          <p:nvPr/>
        </p:nvSpPr>
        <p:spPr>
          <a:xfrm>
            <a:off x="7194700" y="2261900"/>
            <a:ext cx="1413000" cy="1413000"/>
          </a:xfrm>
          <a:prstGeom prst="ellipse">
            <a:avLst/>
          </a:prstGeom>
          <a:solidFill>
            <a:schemeClr val="dk1"/>
          </a:solidFill>
          <a:ln>
            <a:noFill/>
          </a:ln>
        </p:spPr>
        <p:txBody>
          <a:bodyPr anchorCtr="0" anchor="ctr" bIns="91425" lIns="91425" rIns="91425" wrap="square" tIns="91425">
            <a:noAutofit/>
          </a:bodyPr>
          <a:lstStyle/>
          <a:p>
            <a:pPr lvl="0" rtl="0" algn="ctr">
              <a:spcBef>
                <a:spcPts val="0"/>
              </a:spcBef>
              <a:buNone/>
            </a:pPr>
            <a:r>
              <a:rPr lang="en-GB" sz="1100">
                <a:solidFill>
                  <a:srgbClr val="FFFFFF"/>
                </a:solidFill>
                <a:latin typeface="Lato"/>
                <a:ea typeface="Lato"/>
                <a:cs typeface="Lato"/>
                <a:sym typeface="Lato"/>
              </a:rPr>
              <a:t>Staff Training</a:t>
            </a:r>
          </a:p>
        </p:txBody>
      </p:sp>
      <p:cxnSp>
        <p:nvCxnSpPr>
          <p:cNvPr id="358" name="Shape 358"/>
          <p:cNvCxnSpPr>
            <a:stCxn id="355" idx="3"/>
          </p:cNvCxnSpPr>
          <p:nvPr/>
        </p:nvCxnSpPr>
        <p:spPr>
          <a:xfrm>
            <a:off x="6223962" y="2426300"/>
            <a:ext cx="1045200" cy="257100"/>
          </a:xfrm>
          <a:prstGeom prst="straightConnector1">
            <a:avLst/>
          </a:prstGeom>
          <a:noFill/>
          <a:ln cap="flat" cmpd="sng" w="9525">
            <a:solidFill>
              <a:schemeClr val="accent1"/>
            </a:solidFill>
            <a:prstDash val="solid"/>
            <a:round/>
            <a:headEnd len="lg" w="lg" type="none"/>
            <a:tailEnd len="lg" w="lg" type="triangle"/>
          </a:ln>
        </p:spPr>
      </p:cxnSp>
      <p:cxnSp>
        <p:nvCxnSpPr>
          <p:cNvPr id="359" name="Shape 359"/>
          <p:cNvCxnSpPr>
            <a:stCxn id="356" idx="3"/>
          </p:cNvCxnSpPr>
          <p:nvPr/>
        </p:nvCxnSpPr>
        <p:spPr>
          <a:xfrm flipH="1" rot="10800000">
            <a:off x="6223962" y="3135638"/>
            <a:ext cx="995400" cy="174300"/>
          </a:xfrm>
          <a:prstGeom prst="straightConnector1">
            <a:avLst/>
          </a:prstGeom>
          <a:noFill/>
          <a:ln cap="flat" cmpd="sng" w="9525">
            <a:solidFill>
              <a:schemeClr val="accent1"/>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descr="Capture.PNG" id="106" name="Shape 106"/>
          <p:cNvPicPr preferRelativeResize="0"/>
          <p:nvPr/>
        </p:nvPicPr>
        <p:blipFill>
          <a:blip r:embed="rId3">
            <a:alphaModFix/>
          </a:blip>
          <a:stretch>
            <a:fillRect/>
          </a:stretch>
        </p:blipFill>
        <p:spPr>
          <a:xfrm>
            <a:off x="0" y="0"/>
            <a:ext cx="9144000" cy="510439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a:spcBef>
                <a:spcPts val="0"/>
              </a:spcBef>
              <a:buNone/>
            </a:pPr>
            <a:r>
              <a:rPr lang="en-GB"/>
              <a:t>Thank You</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lvl="0" rtl="0">
              <a:spcBef>
                <a:spcPts val="0"/>
              </a:spcBef>
              <a:buNone/>
            </a:pPr>
            <a:r>
              <a:rPr lang="en-GB"/>
              <a:t>Research done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393700" lvl="0" marL="457200" rtl="0">
              <a:spcBef>
                <a:spcPts val="0"/>
              </a:spcBef>
              <a:buAutoNum type="arabicPeriod"/>
            </a:pPr>
            <a:r>
              <a:rPr lang="en-GB"/>
              <a:t>A System To Manage Call Outs</a:t>
            </a:r>
          </a:p>
        </p:txBody>
      </p:sp>
      <p:sp>
        <p:nvSpPr>
          <p:cNvPr id="117" name="Shape 117"/>
          <p:cNvSpPr txBox="1"/>
          <p:nvPr>
            <p:ph idx="1" type="body"/>
          </p:nvPr>
        </p:nvSpPr>
        <p:spPr>
          <a:xfrm>
            <a:off x="729450" y="2078875"/>
            <a:ext cx="42813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Keeps track of incoming calls.</a:t>
            </a:r>
          </a:p>
          <a:p>
            <a:pPr indent="-342900" lvl="0" marL="457200" rtl="0">
              <a:lnSpc>
                <a:spcPct val="150000"/>
              </a:lnSpc>
              <a:spcBef>
                <a:spcPts val="0"/>
              </a:spcBef>
              <a:spcAft>
                <a:spcPts val="0"/>
              </a:spcAft>
              <a:buClr>
                <a:schemeClr val="lt2"/>
              </a:buClr>
              <a:buSzPct val="100000"/>
            </a:pPr>
            <a:r>
              <a:rPr lang="en-GB" sz="1800">
                <a:solidFill>
                  <a:schemeClr val="lt2"/>
                </a:solidFill>
              </a:rPr>
              <a:t>Analysis can be carried out to give most on demand times.</a:t>
            </a:r>
          </a:p>
          <a:p>
            <a:pPr indent="-342900" lvl="0" marL="457200" rtl="0">
              <a:lnSpc>
                <a:spcPct val="150000"/>
              </a:lnSpc>
              <a:spcBef>
                <a:spcPts val="0"/>
              </a:spcBef>
              <a:spcAft>
                <a:spcPts val="0"/>
              </a:spcAft>
              <a:buClr>
                <a:schemeClr val="lt2"/>
              </a:buClr>
              <a:buSzPct val="100000"/>
            </a:pPr>
            <a:r>
              <a:rPr lang="en-GB" sz="1800">
                <a:solidFill>
                  <a:schemeClr val="lt2"/>
                </a:solidFill>
              </a:rPr>
              <a:t>Provides vital information for operations managers.</a:t>
            </a:r>
          </a:p>
          <a:p>
            <a:pPr lvl="0" rtl="0">
              <a:spcBef>
                <a:spcPts val="0"/>
              </a:spcBef>
              <a:spcAft>
                <a:spcPts val="0"/>
              </a:spcAft>
              <a:buNone/>
            </a:pPr>
            <a:r>
              <a:t/>
            </a:r>
            <a:endParaRPr sz="1800">
              <a:solidFill>
                <a:srgbClr val="666666"/>
              </a:solidFill>
            </a:endParaRPr>
          </a:p>
          <a:p>
            <a:pPr lvl="0" rtl="0">
              <a:lnSpc>
                <a:spcPct val="150000"/>
              </a:lnSpc>
              <a:spcBef>
                <a:spcPts val="0"/>
              </a:spcBef>
              <a:spcAft>
                <a:spcPts val="0"/>
              </a:spcAft>
              <a:buNone/>
            </a:pPr>
            <a:r>
              <a:t/>
            </a:r>
            <a:endParaRPr sz="1800"/>
          </a:p>
        </p:txBody>
      </p:sp>
      <p:pic>
        <p:nvPicPr>
          <p:cNvPr descr="3567618.jpg" id="118" name="Shape 118"/>
          <p:cNvPicPr preferRelativeResize="0"/>
          <p:nvPr/>
        </p:nvPicPr>
        <p:blipFill>
          <a:blip r:embed="rId3">
            <a:alphaModFix/>
          </a:blip>
          <a:stretch>
            <a:fillRect/>
          </a:stretch>
        </p:blipFill>
        <p:spPr>
          <a:xfrm>
            <a:off x="5250665" y="2078875"/>
            <a:ext cx="3167486" cy="226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393700" lvl="0" marL="457200" rtl="0">
              <a:spcBef>
                <a:spcPts val="0"/>
              </a:spcBef>
              <a:buAutoNum type="arabicPeriod"/>
            </a:pPr>
            <a:r>
              <a:rPr lang="en-GB"/>
              <a:t>A System To Manage Call Outs</a:t>
            </a:r>
          </a:p>
        </p:txBody>
      </p:sp>
      <p:sp>
        <p:nvSpPr>
          <p:cNvPr id="124" name="Shape 124"/>
          <p:cNvSpPr txBox="1"/>
          <p:nvPr>
            <p:ph idx="1" type="body"/>
          </p:nvPr>
        </p:nvSpPr>
        <p:spPr>
          <a:xfrm>
            <a:off x="729450" y="2078875"/>
            <a:ext cx="42813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Keeps track of incoming calls.</a:t>
            </a:r>
          </a:p>
          <a:p>
            <a:pPr indent="-342900" lvl="0" marL="457200" rtl="0">
              <a:lnSpc>
                <a:spcPct val="150000"/>
              </a:lnSpc>
              <a:spcBef>
                <a:spcPts val="0"/>
              </a:spcBef>
              <a:spcAft>
                <a:spcPts val="0"/>
              </a:spcAft>
              <a:buSzPct val="100000"/>
            </a:pPr>
            <a:r>
              <a:rPr lang="en-GB" sz="1800"/>
              <a:t>Analysis can be carried out to give most on demand times.</a:t>
            </a:r>
          </a:p>
          <a:p>
            <a:pPr indent="-342900" lvl="0" marL="457200" rtl="0">
              <a:lnSpc>
                <a:spcPct val="150000"/>
              </a:lnSpc>
              <a:spcBef>
                <a:spcPts val="0"/>
              </a:spcBef>
              <a:spcAft>
                <a:spcPts val="0"/>
              </a:spcAft>
              <a:buClr>
                <a:schemeClr val="lt2"/>
              </a:buClr>
              <a:buSzPct val="100000"/>
            </a:pPr>
            <a:r>
              <a:rPr lang="en-GB" sz="1800">
                <a:solidFill>
                  <a:schemeClr val="lt2"/>
                </a:solidFill>
              </a:rPr>
              <a:t>Provides vital information for operations managers.</a:t>
            </a:r>
          </a:p>
          <a:p>
            <a:pPr lvl="0" rtl="0">
              <a:spcBef>
                <a:spcPts val="0"/>
              </a:spcBef>
              <a:spcAft>
                <a:spcPts val="0"/>
              </a:spcAft>
              <a:buNone/>
            </a:pPr>
            <a:r>
              <a:t/>
            </a:r>
            <a:endParaRPr sz="1800">
              <a:solidFill>
                <a:srgbClr val="666666"/>
              </a:solidFill>
            </a:endParaRPr>
          </a:p>
          <a:p>
            <a:pPr lvl="0" rtl="0">
              <a:lnSpc>
                <a:spcPct val="150000"/>
              </a:lnSpc>
              <a:spcBef>
                <a:spcPts val="0"/>
              </a:spcBef>
              <a:spcAft>
                <a:spcPts val="0"/>
              </a:spcAft>
              <a:buNone/>
            </a:pPr>
            <a:r>
              <a:t/>
            </a:r>
            <a:endParaRPr sz="1800"/>
          </a:p>
        </p:txBody>
      </p:sp>
      <p:pic>
        <p:nvPicPr>
          <p:cNvPr descr="3567618.jpg" id="125" name="Shape 125"/>
          <p:cNvPicPr preferRelativeResize="0"/>
          <p:nvPr/>
        </p:nvPicPr>
        <p:blipFill>
          <a:blip r:embed="rId3">
            <a:alphaModFix/>
          </a:blip>
          <a:stretch>
            <a:fillRect/>
          </a:stretch>
        </p:blipFill>
        <p:spPr>
          <a:xfrm>
            <a:off x="5250665" y="2078875"/>
            <a:ext cx="3167486"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393700" lvl="0" marL="457200" rtl="0">
              <a:spcBef>
                <a:spcPts val="0"/>
              </a:spcBef>
              <a:buAutoNum type="arabicPeriod"/>
            </a:pPr>
            <a:r>
              <a:rPr lang="en-GB"/>
              <a:t>A System To Manage Call Outs</a:t>
            </a:r>
          </a:p>
        </p:txBody>
      </p:sp>
      <p:sp>
        <p:nvSpPr>
          <p:cNvPr id="131" name="Shape 131"/>
          <p:cNvSpPr txBox="1"/>
          <p:nvPr>
            <p:ph idx="1" type="body"/>
          </p:nvPr>
        </p:nvSpPr>
        <p:spPr>
          <a:xfrm>
            <a:off x="729450" y="2078875"/>
            <a:ext cx="42813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Keeps track of incoming calls.</a:t>
            </a:r>
          </a:p>
          <a:p>
            <a:pPr indent="-342900" lvl="0" marL="457200" rtl="0">
              <a:lnSpc>
                <a:spcPct val="150000"/>
              </a:lnSpc>
              <a:spcBef>
                <a:spcPts val="0"/>
              </a:spcBef>
              <a:spcAft>
                <a:spcPts val="0"/>
              </a:spcAft>
              <a:buSzPct val="100000"/>
            </a:pPr>
            <a:r>
              <a:rPr lang="en-GB" sz="1800"/>
              <a:t>Analysis can be carried out to give most on demand times.</a:t>
            </a:r>
          </a:p>
          <a:p>
            <a:pPr indent="-342900" lvl="0" marL="457200" rtl="0">
              <a:lnSpc>
                <a:spcPct val="150000"/>
              </a:lnSpc>
              <a:spcBef>
                <a:spcPts val="0"/>
              </a:spcBef>
              <a:spcAft>
                <a:spcPts val="0"/>
              </a:spcAft>
              <a:buSzPct val="100000"/>
            </a:pPr>
            <a:r>
              <a:rPr lang="en-GB" sz="1800"/>
              <a:t>Provides vital information for operations managers.</a:t>
            </a:r>
          </a:p>
          <a:p>
            <a:pPr lvl="0" rtl="0">
              <a:spcBef>
                <a:spcPts val="0"/>
              </a:spcBef>
              <a:spcAft>
                <a:spcPts val="0"/>
              </a:spcAft>
              <a:buNone/>
            </a:pPr>
            <a:r>
              <a:t/>
            </a:r>
            <a:endParaRPr sz="1800">
              <a:solidFill>
                <a:srgbClr val="666666"/>
              </a:solidFill>
            </a:endParaRPr>
          </a:p>
          <a:p>
            <a:pPr lvl="0" rtl="0">
              <a:lnSpc>
                <a:spcPct val="150000"/>
              </a:lnSpc>
              <a:spcBef>
                <a:spcPts val="0"/>
              </a:spcBef>
              <a:spcAft>
                <a:spcPts val="0"/>
              </a:spcAft>
              <a:buNone/>
            </a:pPr>
            <a:r>
              <a:t/>
            </a:r>
            <a:endParaRPr sz="1800"/>
          </a:p>
        </p:txBody>
      </p:sp>
      <p:pic>
        <p:nvPicPr>
          <p:cNvPr descr="3567618.jpg" id="132" name="Shape 132"/>
          <p:cNvPicPr preferRelativeResize="0"/>
          <p:nvPr/>
        </p:nvPicPr>
        <p:blipFill>
          <a:blip r:embed="rId3">
            <a:alphaModFix/>
          </a:blip>
          <a:stretch>
            <a:fillRect/>
          </a:stretch>
        </p:blipFill>
        <p:spPr>
          <a:xfrm>
            <a:off x="5250665" y="2078875"/>
            <a:ext cx="3167486" cy="226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GB"/>
              <a:t>2. Staff </a:t>
            </a:r>
            <a:r>
              <a:rPr lang="en-GB"/>
              <a:t>Management</a:t>
            </a:r>
          </a:p>
        </p:txBody>
      </p:sp>
      <p:sp>
        <p:nvSpPr>
          <p:cNvPr id="138" name="Shape 138"/>
          <p:cNvSpPr txBox="1"/>
          <p:nvPr>
            <p:ph idx="1" type="body"/>
          </p:nvPr>
        </p:nvSpPr>
        <p:spPr>
          <a:xfrm>
            <a:off x="729450" y="2078875"/>
            <a:ext cx="3671400" cy="22611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GB" sz="1800"/>
              <a:t>Work times.</a:t>
            </a:r>
          </a:p>
          <a:p>
            <a:pPr indent="-342900" lvl="0" marL="457200" rtl="0">
              <a:lnSpc>
                <a:spcPct val="150000"/>
              </a:lnSpc>
              <a:spcBef>
                <a:spcPts val="0"/>
              </a:spcBef>
              <a:buClr>
                <a:schemeClr val="lt2"/>
              </a:buClr>
              <a:buSzPct val="100000"/>
            </a:pPr>
            <a:r>
              <a:rPr lang="en-GB" sz="1800">
                <a:solidFill>
                  <a:schemeClr val="lt2"/>
                </a:solidFill>
              </a:rPr>
              <a:t>Hours worked.</a:t>
            </a:r>
          </a:p>
          <a:p>
            <a:pPr indent="-342900" lvl="0" marL="457200" rtl="0">
              <a:lnSpc>
                <a:spcPct val="150000"/>
              </a:lnSpc>
              <a:spcBef>
                <a:spcPts val="0"/>
              </a:spcBef>
              <a:buClr>
                <a:schemeClr val="lt2"/>
              </a:buClr>
              <a:buSzPct val="100000"/>
            </a:pPr>
            <a:r>
              <a:rPr lang="en-GB" sz="1800">
                <a:solidFill>
                  <a:schemeClr val="lt2"/>
                </a:solidFill>
              </a:rPr>
              <a:t>Number of staff present.</a:t>
            </a:r>
          </a:p>
          <a:p>
            <a:pPr lvl="0">
              <a:lnSpc>
                <a:spcPct val="150000"/>
              </a:lnSpc>
              <a:spcBef>
                <a:spcPts val="0"/>
              </a:spcBef>
              <a:buNone/>
            </a:pPr>
            <a:r>
              <a:t/>
            </a:r>
            <a:endParaRPr sz="1800"/>
          </a:p>
        </p:txBody>
      </p:sp>
      <p:pic>
        <p:nvPicPr>
          <p:cNvPr descr="staff_no_air_amb_for_web_591x342.jpg" id="139" name="Shape 139"/>
          <p:cNvPicPr preferRelativeResize="0"/>
          <p:nvPr/>
        </p:nvPicPr>
        <p:blipFill>
          <a:blip r:embed="rId3">
            <a:alphaModFix/>
          </a:blip>
          <a:stretch>
            <a:fillRect/>
          </a:stretch>
        </p:blipFill>
        <p:spPr>
          <a:xfrm>
            <a:off x="4400850" y="2078875"/>
            <a:ext cx="4219125" cy="226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