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866" r:id="rId2"/>
    <p:sldId id="868" r:id="rId3"/>
    <p:sldId id="818" r:id="rId4"/>
    <p:sldId id="861" r:id="rId5"/>
    <p:sldId id="863" r:id="rId6"/>
    <p:sldId id="862" r:id="rId7"/>
    <p:sldId id="864" r:id="rId8"/>
    <p:sldId id="819" r:id="rId9"/>
    <p:sldId id="820" r:id="rId10"/>
    <p:sldId id="821" r:id="rId11"/>
    <p:sldId id="865" r:id="rId12"/>
    <p:sldId id="828" r:id="rId13"/>
    <p:sldId id="829" r:id="rId14"/>
    <p:sldId id="875" r:id="rId15"/>
    <p:sldId id="876" r:id="rId16"/>
    <p:sldId id="837" r:id="rId17"/>
    <p:sldId id="836" r:id="rId18"/>
    <p:sldId id="838" r:id="rId19"/>
    <p:sldId id="874" r:id="rId20"/>
    <p:sldId id="841" r:id="rId21"/>
    <p:sldId id="843" r:id="rId22"/>
    <p:sldId id="845" r:id="rId23"/>
    <p:sldId id="873" r:id="rId24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867A4A"/>
    <a:srgbClr val="FF0909"/>
    <a:srgbClr val="52F4C2"/>
    <a:srgbClr val="000000"/>
    <a:srgbClr val="6B02FF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97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14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22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587375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600240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tackle</a:t>
            </a:r>
            <a:r>
              <a:rPr lang="en-US" baseline="0" dirty="0" smtClean="0"/>
              <a:t> N^2?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 saw</a:t>
            </a:r>
            <a:r>
              <a:rPr lang="en-US" baseline="0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LSD in the “Getting Wrong Results” paper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are checks? Why not check all-to-all?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0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why is single load/store</a:t>
            </a:r>
            <a:r>
              <a:rPr lang="en-US" baseline="0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per cycle ok?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1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61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C715-E052-A54D-AECE-A4748ACE7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A88D-F9DB-A148-9506-A7F7EAE6CEF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F316-D3B6-4249-91E5-D769B56B61F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B7F0-86DC-5D4D-B591-04837E4A579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E33ED-E8F4-7E45-9DE7-85B0759174A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FDF31-8836-3D46-935B-C344F87FE4A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F2AB-481E-174E-B65E-B40B7F6F930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87A85-CB08-6940-8CD4-51B72663819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37FD5-5A7C-AE4A-9F1E-AF41AB2A350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C3BD4-3161-DA4F-914A-A9DCBFD397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C4442-325B-D243-862B-D64B7A127178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93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CIS 501: Comp. Arch.  |  Prof. Joe Devietti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594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F31E77CE-4B08-F64C-A4C9-D9686E4F11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0595" name="Line 67"/>
          <p:cNvSpPr>
            <a:spLocks noChangeShapeType="1"/>
          </p:cNvSpPr>
          <p:nvPr userDrawn="1"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9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9E725F-CBCF-3C45-80CC-DA4D6E8131D2}" type="slidenum">
              <a:rPr lang="en-US">
                <a:latin typeface="Tahoma" pitchFamily="-1" charset="0"/>
              </a:rPr>
              <a:pPr/>
              <a:t>1</a:t>
            </a:fld>
            <a:endParaRPr lang="en-US">
              <a:latin typeface="Tahoma" pitchFamily="-1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793" y="2245290"/>
            <a:ext cx="6567504" cy="605294"/>
          </a:xfrm>
          <a:noFill/>
        </p:spPr>
        <p:txBody>
          <a:bodyPr wrap="none" lIns="63500" tIns="25400" rIns="63500" bIns="25400" anchor="ctr">
            <a:spAutoFit/>
          </a:bodyPr>
          <a:lstStyle/>
          <a:p>
            <a:pPr eaLnBrk="1" hangingPunct="1"/>
            <a:r>
              <a:rPr lang="en-US" dirty="0" smtClean="0"/>
              <a:t>CS3014: Computer Architecture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0" y="3143151"/>
            <a:ext cx="9144000" cy="66684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/>
            <a:r>
              <a:rPr lang="en-US" sz="4000" dirty="0" smtClean="0">
                <a:ea typeface="ＭＳ Ｐゴシック" pitchFamily="-1" charset="-128"/>
                <a:cs typeface="ＭＳ Ｐゴシック" pitchFamily="-1" charset="-128"/>
              </a:rPr>
              <a:t>Superscalar Pipelines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47244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Slides developed by Joe Devietti, Milo Martin &amp; Amir Roth at U. Penn</a:t>
            </a:r>
            <a:b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</a:br>
            <a: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with sources that included University of Wisconsin slides</a:t>
            </a:r>
            <a:b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</a:br>
            <a: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by Mark Hill,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Guri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Sohi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alibri"/>
                <a:cs typeface="Calibri"/>
              </a:rPr>
              <a:t>, Jim Smith, and David Wood</a:t>
            </a:r>
            <a:endParaRPr lang="en-US" sz="1600" b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ADB62-CCFA-7A42-9C98-8E79989CCA6A}" type="slidenum">
              <a:rPr lang="en-US" smtClean="0">
                <a:latin typeface="Tahoma" pitchFamily="-1" charset="0"/>
              </a:rPr>
              <a:pPr/>
              <a:t>10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762000" y="1752600"/>
            <a:ext cx="6553200" cy="121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 Typical Dual-Issue Pipeline (2 of 2)</a:t>
            </a:r>
          </a:p>
        </p:txBody>
      </p:sp>
      <p:sp>
        <p:nvSpPr>
          <p:cNvPr id="3379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352800"/>
            <a:ext cx="8534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Multi-ported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Larger area, latency, power, cost, complexity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Multiple execution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Simple adders are easy, but bypass paths are expensive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Memory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Single load per cycle (stall at decode) probably okay for dual issue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Alternative: add a read port to data cache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</a:rPr>
              <a:t>Larger area, latency, power, cost, complexity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4038600" y="1219200"/>
            <a:ext cx="9144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33800" name="Freeform 6"/>
          <p:cNvSpPr>
            <a:spLocks/>
          </p:cNvSpPr>
          <p:nvPr/>
        </p:nvSpPr>
        <p:spPr bwMode="auto">
          <a:xfrm>
            <a:off x="4419600" y="22098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791200" y="17526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5334000" y="19050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3657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805" name="Rectangle 11"/>
          <p:cNvSpPr>
            <a:spLocks noChangeArrowheads="1"/>
          </p:cNvSpPr>
          <p:nvPr/>
        </p:nvSpPr>
        <p:spPr bwMode="auto">
          <a:xfrm>
            <a:off x="5181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4724400" y="2743200"/>
            <a:ext cx="4572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6705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810000" y="2286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810000" y="2438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Freeform 16"/>
          <p:cNvSpPr>
            <a:spLocks/>
          </p:cNvSpPr>
          <p:nvPr/>
        </p:nvSpPr>
        <p:spPr bwMode="auto">
          <a:xfrm>
            <a:off x="4038600" y="1905000"/>
            <a:ext cx="1143000" cy="3810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AutoShape 17"/>
          <p:cNvSpPr>
            <a:spLocks noChangeArrowheads="1"/>
          </p:cNvSpPr>
          <p:nvPr/>
        </p:nvSpPr>
        <p:spPr bwMode="auto">
          <a:xfrm rot="5400000">
            <a:off x="6210300" y="24003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Freeform 18"/>
          <p:cNvSpPr>
            <a:spLocks/>
          </p:cNvSpPr>
          <p:nvPr/>
        </p:nvSpPr>
        <p:spPr bwMode="auto">
          <a:xfrm flipV="1">
            <a:off x="5486400" y="2362200"/>
            <a:ext cx="8382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6096000" y="2362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Line 20"/>
          <p:cNvSpPr>
            <a:spLocks noChangeShapeType="1"/>
          </p:cNvSpPr>
          <p:nvPr/>
        </p:nvSpPr>
        <p:spPr bwMode="auto">
          <a:xfrm>
            <a:off x="6477000" y="2362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Freeform 21"/>
          <p:cNvSpPr>
            <a:spLocks/>
          </p:cNvSpPr>
          <p:nvPr/>
        </p:nvSpPr>
        <p:spPr bwMode="auto">
          <a:xfrm>
            <a:off x="4953000" y="1524000"/>
            <a:ext cx="2133600" cy="838200"/>
          </a:xfrm>
          <a:custGeom>
            <a:avLst/>
            <a:gdLst>
              <a:gd name="T0" fmla="*/ 2147483647 w 1344"/>
              <a:gd name="T1" fmla="*/ 2147483647 h 624"/>
              <a:gd name="T2" fmla="*/ 2147483647 w 1344"/>
              <a:gd name="T3" fmla="*/ 2147483647 h 624"/>
              <a:gd name="T4" fmla="*/ 2147483647 w 1344"/>
              <a:gd name="T5" fmla="*/ 0 h 624"/>
              <a:gd name="T6" fmla="*/ 0 w 134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624"/>
              <a:gd name="T14" fmla="*/ 1344 w 134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624">
                <a:moveTo>
                  <a:pt x="1200" y="624"/>
                </a:moveTo>
                <a:lnTo>
                  <a:pt x="1344" y="624"/>
                </a:lnTo>
                <a:lnTo>
                  <a:pt x="1344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6" name="Freeform 22"/>
          <p:cNvSpPr>
            <a:spLocks/>
          </p:cNvSpPr>
          <p:nvPr/>
        </p:nvSpPr>
        <p:spPr bwMode="auto">
          <a:xfrm>
            <a:off x="3429000" y="1600200"/>
            <a:ext cx="609600" cy="6858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Freeform 23"/>
          <p:cNvSpPr>
            <a:spLocks/>
          </p:cNvSpPr>
          <p:nvPr/>
        </p:nvSpPr>
        <p:spPr bwMode="auto">
          <a:xfrm>
            <a:off x="3276600" y="1524000"/>
            <a:ext cx="762000" cy="9144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8" name="Rectangle 24"/>
          <p:cNvSpPr>
            <a:spLocks noChangeArrowheads="1"/>
          </p:cNvSpPr>
          <p:nvPr/>
        </p:nvSpPr>
        <p:spPr bwMode="auto">
          <a:xfrm>
            <a:off x="609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819" name="Rectangle 25"/>
          <p:cNvSpPr>
            <a:spLocks noChangeArrowheads="1"/>
          </p:cNvSpPr>
          <p:nvPr/>
        </p:nvSpPr>
        <p:spPr bwMode="auto">
          <a:xfrm>
            <a:off x="1143000" y="17526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33820" name="Line 26"/>
          <p:cNvSpPr>
            <a:spLocks noChangeShapeType="1"/>
          </p:cNvSpPr>
          <p:nvPr/>
        </p:nvSpPr>
        <p:spPr bwMode="auto">
          <a:xfrm>
            <a:off x="762000" y="2362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27"/>
          <p:cNvSpPr>
            <a:spLocks/>
          </p:cNvSpPr>
          <p:nvPr/>
        </p:nvSpPr>
        <p:spPr bwMode="auto">
          <a:xfrm>
            <a:off x="914400" y="20574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AutoShape 28"/>
          <p:cNvSpPr>
            <a:spLocks noChangeArrowheads="1"/>
          </p:cNvSpPr>
          <p:nvPr/>
        </p:nvSpPr>
        <p:spPr bwMode="auto">
          <a:xfrm rot="5400000">
            <a:off x="1219200" y="30480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Line 29"/>
          <p:cNvSpPr>
            <a:spLocks noChangeShapeType="1"/>
          </p:cNvSpPr>
          <p:nvPr/>
        </p:nvSpPr>
        <p:spPr bwMode="auto">
          <a:xfrm>
            <a:off x="1447800" y="19050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Rectangle 30"/>
          <p:cNvSpPr>
            <a:spLocks noChangeArrowheads="1"/>
          </p:cNvSpPr>
          <p:nvPr/>
        </p:nvSpPr>
        <p:spPr bwMode="auto">
          <a:xfrm>
            <a:off x="2133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825" name="Freeform 31"/>
          <p:cNvSpPr>
            <a:spLocks/>
          </p:cNvSpPr>
          <p:nvPr/>
        </p:nvSpPr>
        <p:spPr bwMode="auto">
          <a:xfrm flipV="1">
            <a:off x="914400" y="23622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6" name="Freeform 32"/>
          <p:cNvSpPr>
            <a:spLocks/>
          </p:cNvSpPr>
          <p:nvPr/>
        </p:nvSpPr>
        <p:spPr bwMode="auto">
          <a:xfrm>
            <a:off x="1447800" y="2667000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7" name="Freeform 33"/>
          <p:cNvSpPr>
            <a:spLocks/>
          </p:cNvSpPr>
          <p:nvPr/>
        </p:nvSpPr>
        <p:spPr bwMode="auto">
          <a:xfrm>
            <a:off x="1447800" y="2743200"/>
            <a:ext cx="3429000" cy="4572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8" name="Freeform 34"/>
          <p:cNvSpPr>
            <a:spLocks/>
          </p:cNvSpPr>
          <p:nvPr/>
        </p:nvSpPr>
        <p:spPr bwMode="auto">
          <a:xfrm>
            <a:off x="304800" y="2362200"/>
            <a:ext cx="990600" cy="7620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9" name="Line 35"/>
          <p:cNvSpPr>
            <a:spLocks noChangeShapeType="1"/>
          </p:cNvSpPr>
          <p:nvPr/>
        </p:nvSpPr>
        <p:spPr bwMode="auto">
          <a:xfrm>
            <a:off x="1447800" y="20574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0" name="Freeform 36"/>
          <p:cNvSpPr>
            <a:spLocks/>
          </p:cNvSpPr>
          <p:nvPr/>
        </p:nvSpPr>
        <p:spPr bwMode="auto">
          <a:xfrm>
            <a:off x="3124200" y="1371600"/>
            <a:ext cx="914400" cy="1295400"/>
          </a:xfrm>
          <a:custGeom>
            <a:avLst/>
            <a:gdLst>
              <a:gd name="T0" fmla="*/ 2147483647 w 576"/>
              <a:gd name="T1" fmla="*/ 0 h 528"/>
              <a:gd name="T2" fmla="*/ 0 w 576"/>
              <a:gd name="T3" fmla="*/ 0 h 528"/>
              <a:gd name="T4" fmla="*/ 0 w 576"/>
              <a:gd name="T5" fmla="*/ 2147483647 h 528"/>
              <a:gd name="T6" fmla="*/ 2147483647 w 5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28"/>
              <a:gd name="T14" fmla="*/ 576 w 5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28">
                <a:moveTo>
                  <a:pt x="576" y="0"/>
                </a:moveTo>
                <a:lnTo>
                  <a:pt x="0" y="0"/>
                </a:lnTo>
                <a:lnTo>
                  <a:pt x="0" y="528"/>
                </a:lnTo>
                <a:lnTo>
                  <a:pt x="336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1" name="Freeform 37"/>
          <p:cNvSpPr>
            <a:spLocks/>
          </p:cNvSpPr>
          <p:nvPr/>
        </p:nvSpPr>
        <p:spPr bwMode="auto">
          <a:xfrm>
            <a:off x="2971800" y="1295400"/>
            <a:ext cx="1066800" cy="15240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2147483647 w 672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  <a:lnTo>
                  <a:pt x="432" y="67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2" name="Freeform 38"/>
          <p:cNvSpPr>
            <a:spLocks/>
          </p:cNvSpPr>
          <p:nvPr/>
        </p:nvSpPr>
        <p:spPr bwMode="auto">
          <a:xfrm>
            <a:off x="4419600" y="25908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3" name="Line 39"/>
          <p:cNvSpPr>
            <a:spLocks noChangeShapeType="1"/>
          </p:cNvSpPr>
          <p:nvPr/>
        </p:nvSpPr>
        <p:spPr bwMode="auto">
          <a:xfrm>
            <a:off x="3810000" y="28194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4" name="Line 40"/>
          <p:cNvSpPr>
            <a:spLocks noChangeShapeType="1"/>
          </p:cNvSpPr>
          <p:nvPr/>
        </p:nvSpPr>
        <p:spPr bwMode="auto">
          <a:xfrm>
            <a:off x="3810000" y="26670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5" name="Line 41"/>
          <p:cNvSpPr>
            <a:spLocks noChangeShapeType="1"/>
          </p:cNvSpPr>
          <p:nvPr/>
        </p:nvSpPr>
        <p:spPr bwMode="auto">
          <a:xfrm>
            <a:off x="4724400" y="23622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6" name="Line 42"/>
          <p:cNvSpPr>
            <a:spLocks noChangeShapeType="1"/>
          </p:cNvSpPr>
          <p:nvPr/>
        </p:nvSpPr>
        <p:spPr bwMode="auto">
          <a:xfrm>
            <a:off x="2286000" y="20574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7" name="Line 43"/>
          <p:cNvSpPr>
            <a:spLocks noChangeShapeType="1"/>
          </p:cNvSpPr>
          <p:nvPr/>
        </p:nvSpPr>
        <p:spPr bwMode="auto">
          <a:xfrm>
            <a:off x="2286000" y="19050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8" name="Line 44"/>
          <p:cNvSpPr>
            <a:spLocks noChangeShapeType="1"/>
          </p:cNvSpPr>
          <p:nvPr/>
        </p:nvSpPr>
        <p:spPr bwMode="auto">
          <a:xfrm>
            <a:off x="5334000" y="27432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39" name="Freeform 45"/>
          <p:cNvSpPr>
            <a:spLocks/>
          </p:cNvSpPr>
          <p:nvPr/>
        </p:nvSpPr>
        <p:spPr bwMode="auto">
          <a:xfrm>
            <a:off x="4953000" y="1371600"/>
            <a:ext cx="2286000" cy="1371600"/>
          </a:xfrm>
          <a:custGeom>
            <a:avLst/>
            <a:gdLst>
              <a:gd name="T0" fmla="*/ 2147483647 w 1440"/>
              <a:gd name="T1" fmla="*/ 2147483647 h 912"/>
              <a:gd name="T2" fmla="*/ 2147483647 w 1440"/>
              <a:gd name="T3" fmla="*/ 2147483647 h 912"/>
              <a:gd name="T4" fmla="*/ 2147483647 w 1440"/>
              <a:gd name="T5" fmla="*/ 0 h 912"/>
              <a:gd name="T6" fmla="*/ 0 w 1440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912"/>
              <a:gd name="T14" fmla="*/ 1440 w 14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912">
                <a:moveTo>
                  <a:pt x="1200" y="912"/>
                </a:moveTo>
                <a:lnTo>
                  <a:pt x="1440" y="912"/>
                </a:lnTo>
                <a:lnTo>
                  <a:pt x="14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40" name="Rectangle 46"/>
          <p:cNvSpPr>
            <a:spLocks noChangeArrowheads="1"/>
          </p:cNvSpPr>
          <p:nvPr/>
        </p:nvSpPr>
        <p:spPr bwMode="auto">
          <a:xfrm>
            <a:off x="1143000" y="23622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2000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smtClean="0">
                <a:ea typeface="ＭＳ Ｐゴシック" pitchFamily="-1" charset="-128"/>
                <a:cs typeface="ＭＳ Ｐゴシック" pitchFamily="-1" charset="-128"/>
              </a:rPr>
              <a:t>Superscalar Implementation Challenges</a:t>
            </a:r>
          </a:p>
        </p:txBody>
      </p:sp>
      <p:sp>
        <p:nvSpPr>
          <p:cNvPr id="40963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664810-294D-A14E-A11E-8A13D0F4B235}" type="slidenum">
              <a:rPr lang="en-US" smtClean="0">
                <a:latin typeface="Tahoma" pitchFamily="-1" charset="0"/>
              </a:rPr>
              <a:pPr/>
              <a:t>11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BDB4A4-CB99-2243-998D-E28B040096AA}" type="slidenum">
              <a:rPr lang="en-US" smtClean="0">
                <a:latin typeface="Tahoma" pitchFamily="-1" charset="0"/>
              </a:rPr>
              <a:pPr/>
              <a:t>12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Superscalar Challenges - Front End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instruction fetch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Modest: fetch multiple instructions per cycle</a:t>
            </a:r>
          </a:p>
          <a:p>
            <a:pPr lvl="1" eaLnBrk="1" hangingPunct="1"/>
            <a:r>
              <a:rPr lang="en-US" dirty="0" smtClean="0"/>
              <a:t>Aggressive: buffer instructions and/or predict multiple branches</a:t>
            </a:r>
          </a:p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instruction decode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Replicate decoders</a:t>
            </a:r>
          </a:p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instruction issue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Determine when instructions can proceed in parallel</a:t>
            </a:r>
          </a:p>
          <a:p>
            <a:pPr lvl="1" eaLnBrk="1" hangingPunct="1"/>
            <a:r>
              <a:rPr lang="en-US" dirty="0" smtClean="0"/>
              <a:t>More complex stall logic - O(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) for </a:t>
            </a:r>
            <a:r>
              <a:rPr lang="en-US" i="1" dirty="0" smtClean="0"/>
              <a:t>N</a:t>
            </a:r>
            <a:r>
              <a:rPr lang="en-US" dirty="0" smtClean="0"/>
              <a:t>-wide machine</a:t>
            </a:r>
          </a:p>
          <a:p>
            <a:pPr lvl="1" eaLnBrk="1" hangingPunct="1"/>
            <a:r>
              <a:rPr lang="en-US" dirty="0" smtClean="0"/>
              <a:t>Not all combinations of types of instructions possible</a:t>
            </a:r>
          </a:p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register read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Port for each register read (4-wide superscalar </a:t>
            </a:r>
            <a:r>
              <a:rPr lang="en-US" dirty="0" err="1" smtClean="0">
                <a:sym typeface="Wingdings" pitchFamily="-1" charset="2"/>
              </a:rPr>
              <a:t></a:t>
            </a:r>
            <a:r>
              <a:rPr lang="en-US" dirty="0" smtClean="0">
                <a:sym typeface="Wingdings" pitchFamily="-1" charset="2"/>
              </a:rPr>
              <a:t> 8 read “ports”)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pitchFamily="-1" charset="-128"/>
              </a:rPr>
              <a:t>Each port needs its own set of address and data wires</a:t>
            </a:r>
          </a:p>
          <a:p>
            <a:pPr lvl="2" eaLnBrk="1" hangingPunct="1"/>
            <a:r>
              <a:rPr lang="en-US" dirty="0" smtClean="0">
                <a:ea typeface="ＭＳ Ｐゴシック" pitchFamily="-1" charset="-128"/>
              </a:rPr>
              <a:t>Latency &amp; area </a:t>
            </a:r>
            <a:r>
              <a:rPr lang="en-US" dirty="0" err="1" smtClean="0">
                <a:ea typeface="ＭＳ Ｐゴシック" pitchFamily="-1" charset="-128"/>
                <a:sym typeface="Symbol" pitchFamily="-1" charset="2"/>
              </a:rPr>
              <a:t></a:t>
            </a:r>
            <a:r>
              <a:rPr lang="en-US" dirty="0" smtClean="0">
                <a:ea typeface="ＭＳ Ｐゴシック" pitchFamily="-1" charset="-128"/>
                <a:sym typeface="Symbol" pitchFamily="-1" charset="2"/>
              </a:rPr>
              <a:t> </a:t>
            </a:r>
            <a:r>
              <a:rPr lang="en-US" dirty="0" smtClean="0">
                <a:ea typeface="ＭＳ Ｐゴシック" pitchFamily="-1" charset="-128"/>
              </a:rPr>
              <a:t>#ports</a:t>
            </a:r>
            <a:r>
              <a:rPr lang="en-US" baseline="30000" dirty="0" smtClean="0">
                <a:ea typeface="ＭＳ Ｐゴシック" pitchFamily="-1" charset="-128"/>
              </a:rPr>
              <a:t>2</a:t>
            </a:r>
            <a:endParaRPr lang="en-US" dirty="0" smtClean="0">
              <a:ea typeface="ＭＳ Ｐゴシック" pitchFamily="-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701A91-78DD-4D44-BC86-2E0AD9847372}" type="slidenum">
              <a:rPr lang="en-US" smtClean="0">
                <a:latin typeface="Tahoma" pitchFamily="-1" charset="0"/>
              </a:rPr>
              <a:pPr/>
              <a:t>13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Superscalar Challenges - Back End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instruction execution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Replicate arithmetic units (but not all, say, integer divider)</a:t>
            </a:r>
          </a:p>
          <a:p>
            <a:pPr lvl="1" eaLnBrk="1" hangingPunct="1"/>
            <a:r>
              <a:rPr lang="en-US" dirty="0" smtClean="0"/>
              <a:t>Perhaps multiple cache ports (slower access, higher energy)</a:t>
            </a:r>
          </a:p>
          <a:p>
            <a:pPr lvl="2" eaLnBrk="1" hangingPunct="1"/>
            <a:r>
              <a:rPr lang="en-US" dirty="0" smtClean="0"/>
              <a:t>Only for 4-wide or larger (why? only ~25% are load/store </a:t>
            </a:r>
            <a:r>
              <a:rPr lang="en-US" dirty="0" err="1" smtClean="0"/>
              <a:t>insn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b="1" smtClean="0">
                <a:ea typeface="ＭＳ Ｐゴシック" pitchFamily="-1" charset="-128"/>
                <a:cs typeface="ＭＳ Ｐゴシック" pitchFamily="-1" charset="-128"/>
              </a:rPr>
              <a:t>Superscalar register </a:t>
            </a:r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bypass paths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More possible sources for data values</a:t>
            </a:r>
          </a:p>
          <a:p>
            <a:pPr lvl="1" eaLnBrk="1" hangingPunct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-wide machine</a:t>
            </a:r>
            <a:endParaRPr lang="en-US" i="1" dirty="0" smtClean="0"/>
          </a:p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Superscalar instruction register </a:t>
            </a:r>
            <a:r>
              <a:rPr lang="en-US" b="1" dirty="0" err="1" smtClean="0">
                <a:ea typeface="ＭＳ Ｐゴシック" pitchFamily="-1" charset="-128"/>
                <a:cs typeface="ＭＳ Ｐゴシック" pitchFamily="-1" charset="-128"/>
              </a:rPr>
              <a:t>writeback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One write port per instruction that writes a register</a:t>
            </a:r>
          </a:p>
          <a:p>
            <a:pPr lvl="1" eaLnBrk="1" hangingPunct="1"/>
            <a:r>
              <a:rPr lang="en-US" dirty="0" smtClean="0"/>
              <a:t>Example, 4-wide superscalar </a:t>
            </a:r>
            <a:r>
              <a:rPr lang="en-US" dirty="0" err="1" smtClean="0">
                <a:sym typeface="Wingdings" pitchFamily="-1" charset="2"/>
              </a:rPr>
              <a:t></a:t>
            </a:r>
            <a:r>
              <a:rPr lang="en-US" dirty="0" smtClean="0">
                <a:sym typeface="Wingdings" pitchFamily="-1" charset="2"/>
              </a:rPr>
              <a:t> 4 write ports</a:t>
            </a:r>
            <a:endParaRPr lang="en-US" i="1" dirty="0" smtClean="0"/>
          </a:p>
          <a:p>
            <a:pPr eaLnBrk="1" hangingPunct="1"/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Fundamental challenge:</a:t>
            </a:r>
          </a:p>
          <a:p>
            <a:pPr lvl="1" eaLnBrk="1" hangingPunct="1"/>
            <a:r>
              <a:rPr lang="en-US" dirty="0" smtClean="0"/>
              <a:t>Amount of ILP (instruction-level parallelism) in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460617-2CDB-C54D-A638-C46DE34D6C84}" type="slidenum">
              <a:rPr lang="en-US" smtClean="0">
                <a:latin typeface="Tahoma" pitchFamily="-1" charset="0"/>
              </a:rPr>
              <a:pPr/>
              <a:t>14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Superscalar Register Bypass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22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Flow of data between instructions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buFontTx/>
              <a:buChar char="–"/>
            </a:pPr>
            <a:r>
              <a:rPr lang="en-US" dirty="0" smtClean="0"/>
              <a:t>Consider the code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r1 = r3 * r4;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r7 = r1 + r2;</a:t>
            </a:r>
            <a:endParaRPr lang="en-US" dirty="0"/>
          </a:p>
          <a:p>
            <a:pPr lvl="1" eaLnBrk="1" hangingPunct="1">
              <a:buFontTx/>
              <a:buChar char="–"/>
            </a:pPr>
            <a:r>
              <a:rPr lang="en-US" dirty="0" smtClean="0"/>
              <a:t>The second instruction consumes a value computed by the first</a:t>
            </a:r>
            <a:endParaRPr lang="en-US" dirty="0" smtClean="0"/>
          </a:p>
          <a:p>
            <a:pPr eaLnBrk="1" hangingPunct="1">
              <a:buSzPct val="120000"/>
              <a:buFont typeface="Times" pitchFamily="-1" charset="0"/>
              <a:buChar char="•"/>
            </a:pPr>
            <a:r>
              <a:rPr lang="en-US" dirty="0" smtClean="0"/>
              <a:t>Simple solution</a:t>
            </a:r>
            <a:endParaRPr lang="en-US" dirty="0" smtClean="0">
              <a:ea typeface="ＭＳ Ｐゴシック" pitchFamily="-1" charset="-128"/>
            </a:endParaRP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First instruction writes its result to r1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Second instruction reads value from r1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But the write and read take time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The write-back pipeline stage normally happens at least one cycle later than the execute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Register read normally happens at least one cycle earlier than execute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Potential for delay of one or more cycles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endParaRPr lang="en-US" dirty="0" smtClean="0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8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460617-2CDB-C54D-A638-C46DE34D6C84}" type="slidenum">
              <a:rPr lang="en-US" smtClean="0">
                <a:latin typeface="Tahoma" pitchFamily="-1" charset="0"/>
              </a:rPr>
              <a:pPr/>
              <a:t>15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Superscalar Register Bypass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22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Flow of data between instructions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buFontTx/>
              <a:buChar char="–"/>
            </a:pPr>
            <a:r>
              <a:rPr lang="en-US" dirty="0" smtClean="0"/>
              <a:t>Consider the code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r1 = r3 * r4;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r7 = r1 + r2;</a:t>
            </a:r>
            <a:endParaRPr lang="en-US" dirty="0"/>
          </a:p>
          <a:p>
            <a:pPr lvl="1" eaLnBrk="1" hangingPunct="1">
              <a:buFontTx/>
              <a:buChar char="–"/>
            </a:pPr>
            <a:r>
              <a:rPr lang="en-US" dirty="0" smtClean="0"/>
              <a:t>The second instruction consumes a value computed by the first</a:t>
            </a:r>
            <a:endParaRPr lang="en-US" dirty="0" smtClean="0"/>
          </a:p>
          <a:p>
            <a:pPr eaLnBrk="1" hangingPunct="1">
              <a:buSzPct val="120000"/>
              <a:buFont typeface="Times" pitchFamily="-1" charset="0"/>
              <a:buChar char="•"/>
            </a:pPr>
            <a:r>
              <a:rPr lang="en-US" dirty="0" smtClean="0"/>
              <a:t>Register Bypassing</a:t>
            </a:r>
          </a:p>
          <a:p>
            <a:pPr lvl="1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Hardware mechanism to allow data to flow directly from the output of one instruction to the input of another</a:t>
            </a:r>
          </a:p>
          <a:p>
            <a:pPr lvl="1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The result of the first instruction is written to register r1</a:t>
            </a:r>
          </a:p>
          <a:p>
            <a:pPr lvl="1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But at the same time a second copy of the result is piped directly to the arithmetic unit that consumes the value</a:t>
            </a:r>
          </a:p>
          <a:p>
            <a:pPr lvl="1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Requires a hardware interconnection network between the outputs of functional units (such as adders, multipliers) and the inputs of other functional units</a:t>
            </a:r>
          </a:p>
          <a:p>
            <a:pPr lvl="2" eaLnBrk="1" hangingPunct="1">
              <a:buSzPct val="120000"/>
              <a:buFont typeface="Times" pitchFamily="-1" charset="0"/>
              <a:buChar char="•"/>
            </a:pPr>
            <a:endParaRPr lang="en-US" dirty="0" smtClean="0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2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B159E5-416C-7446-9C42-46661331DE13}" type="slidenum">
              <a:rPr lang="en-US" smtClean="0">
                <a:latin typeface="Tahoma" pitchFamily="-1" charset="0"/>
              </a:rPr>
              <a:pPr/>
              <a:t>16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Not All N</a:t>
            </a:r>
            <a:r>
              <a:rPr lang="en-US" baseline="30000" smtClean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 Created Equal</a:t>
            </a:r>
          </a:p>
        </p:txBody>
      </p:sp>
      <p:sp>
        <p:nvSpPr>
          <p:cNvPr id="573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baseline="30000" dirty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bypass vs. N</a:t>
            </a:r>
            <a:r>
              <a:rPr lang="en-US" baseline="30000" dirty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stall logic &amp; dependence cross-check</a:t>
            </a:r>
          </a:p>
          <a:p>
            <a:pPr lvl="1" eaLnBrk="1" hangingPunct="1"/>
            <a:r>
              <a:rPr lang="en-US" dirty="0"/>
              <a:t>Which is the bigger problem?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baseline="30000" dirty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bypass … by far</a:t>
            </a:r>
          </a:p>
          <a:p>
            <a:pPr lvl="1" eaLnBrk="1" hangingPunct="1"/>
            <a:r>
              <a:rPr lang="en-US" dirty="0"/>
              <a:t>64- bit quantities (vs. </a:t>
            </a:r>
            <a:r>
              <a:rPr lang="en-US" dirty="0" smtClean="0"/>
              <a:t>5-bit register indices)</a:t>
            </a:r>
            <a:endParaRPr lang="en-US" dirty="0"/>
          </a:p>
          <a:p>
            <a:pPr lvl="1" eaLnBrk="1" hangingPunct="1"/>
            <a:r>
              <a:rPr lang="en-US" dirty="0"/>
              <a:t>Multiple levels (MX, WX) of bypass (vs. 1 level of stall logic)</a:t>
            </a:r>
          </a:p>
          <a:p>
            <a:pPr lvl="1" eaLnBrk="1" hangingPunct="1"/>
            <a:r>
              <a:rPr lang="en-US" dirty="0"/>
              <a:t>Must fit in one clock period with ALU (vs. not)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Dependence cross-check not even 2nd biggest N</a:t>
            </a:r>
            <a:r>
              <a:rPr lang="en-US" baseline="30000" dirty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problem</a:t>
            </a:r>
          </a:p>
          <a:p>
            <a:pPr lvl="1" eaLnBrk="1" hangingPunct="1"/>
            <a:r>
              <a:rPr lang="en-US" dirty="0" smtClean="0"/>
              <a:t>Register file </a:t>
            </a:r>
            <a:r>
              <a:rPr lang="en-US" dirty="0"/>
              <a:t>is also an N</a:t>
            </a:r>
            <a:r>
              <a:rPr lang="en-US" baseline="30000" dirty="0"/>
              <a:t>2</a:t>
            </a:r>
            <a:r>
              <a:rPr lang="en-US" dirty="0"/>
              <a:t> problem (think latency where N is #ports)</a:t>
            </a:r>
          </a:p>
          <a:p>
            <a:pPr lvl="1" eaLnBrk="1" hangingPunct="1"/>
            <a:r>
              <a:rPr lang="en-US" dirty="0"/>
              <a:t>And also more serious than cross-check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460617-2CDB-C54D-A638-C46DE34D6C84}" type="slidenum">
              <a:rPr lang="en-US" smtClean="0">
                <a:latin typeface="Tahoma" pitchFamily="-1" charset="0"/>
              </a:rPr>
              <a:pPr/>
              <a:t>17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2228" name="Rectangle 57"/>
          <p:cNvSpPr>
            <a:spLocks noChangeArrowheads="1"/>
          </p:cNvSpPr>
          <p:nvPr/>
        </p:nvSpPr>
        <p:spPr bwMode="auto">
          <a:xfrm>
            <a:off x="457200" y="2438400"/>
            <a:ext cx="3048000" cy="4343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   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Superscalar Register Bypass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22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05200" y="1219200"/>
            <a:ext cx="5334000" cy="5029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b="1" baseline="30000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 bypass network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buFontTx/>
              <a:buChar char="–"/>
            </a:pPr>
            <a:r>
              <a:rPr lang="en-US" dirty="0" smtClean="0"/>
              <a:t>(N</a:t>
            </a:r>
            <a:r>
              <a:rPr lang="en-US" dirty="0"/>
              <a:t>+</a:t>
            </a:r>
            <a:r>
              <a:rPr lang="en-US" dirty="0" smtClean="0"/>
              <a:t>1)-input </a:t>
            </a:r>
            <a:r>
              <a:rPr lang="en-US" dirty="0" err="1"/>
              <a:t>muxes</a:t>
            </a:r>
            <a:r>
              <a:rPr lang="en-US" dirty="0"/>
              <a:t> at each ALU input</a:t>
            </a:r>
          </a:p>
          <a:p>
            <a:pPr lvl="1" eaLnBrk="1" hangingPunct="1">
              <a:buFontTx/>
              <a:buChar char="–"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point-to-point connections</a:t>
            </a:r>
          </a:p>
          <a:p>
            <a:pPr lvl="1" eaLnBrk="1" hangingPunct="1">
              <a:buFontTx/>
              <a:buChar char="–"/>
            </a:pPr>
            <a:r>
              <a:rPr lang="en-US" dirty="0"/>
              <a:t>Routing lengthens wires</a:t>
            </a:r>
            <a:endParaRPr lang="en-US" dirty="0" smtClean="0"/>
          </a:p>
          <a:p>
            <a:pPr lvl="1" eaLnBrk="1" hangingPunct="1">
              <a:buFontTx/>
              <a:buChar char="–"/>
            </a:pPr>
            <a:r>
              <a:rPr lang="en-US" dirty="0" smtClean="0"/>
              <a:t>Heavy </a:t>
            </a:r>
            <a:r>
              <a:rPr lang="en-US" dirty="0"/>
              <a:t>capacitive load</a:t>
            </a:r>
            <a:endParaRPr lang="en-US" dirty="0" smtClean="0"/>
          </a:p>
          <a:p>
            <a:pPr lvl="1" eaLnBrk="1" hangingPunct="1">
              <a:buSzPct val="120000"/>
              <a:buFont typeface="Times" pitchFamily="-1" charset="0"/>
              <a:buChar char="•"/>
            </a:pPr>
            <a:endParaRPr lang="en-US" dirty="0" smtClean="0"/>
          </a:p>
          <a:p>
            <a:pPr lvl="1" eaLnBrk="1" hangingPunct="1">
              <a:buSzPct val="120000"/>
              <a:buFont typeface="Times" pitchFamily="-1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this is just one bypass </a:t>
            </a:r>
            <a:r>
              <a:rPr lang="en-US" dirty="0" smtClean="0"/>
              <a:t>stage!</a:t>
            </a:r>
            <a:endParaRPr lang="en-US" dirty="0" smtClean="0">
              <a:ea typeface="ＭＳ Ｐゴシック" pitchFamily="-1" charset="-128"/>
            </a:endParaRPr>
          </a:p>
          <a:p>
            <a:pPr lvl="2" eaLnBrk="1" hangingPunct="1">
              <a:buSzPct val="120000"/>
              <a:buFont typeface="Times" pitchFamily="-1" charset="0"/>
              <a:buChar char="•"/>
            </a:pPr>
            <a:r>
              <a:rPr lang="en-US" dirty="0" smtClean="0">
                <a:ea typeface="ＭＳ Ｐゴシック" pitchFamily="-1" charset="-128"/>
              </a:rPr>
              <a:t>Even more for deeper pipelines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One </a:t>
            </a:r>
            <a:r>
              <a:rPr lang="en-US" dirty="0"/>
              <a:t>of the big problems of </a:t>
            </a:r>
            <a:r>
              <a:rPr lang="en-US" dirty="0" smtClean="0"/>
              <a:t>superscalar</a:t>
            </a:r>
          </a:p>
          <a:p>
            <a:pPr lvl="2" eaLnBrk="1" hangingPunct="1"/>
            <a:r>
              <a:rPr lang="en-US" dirty="0" smtClean="0"/>
              <a:t>Why? On the critical path of </a:t>
            </a:r>
            <a:br>
              <a:rPr lang="en-US" dirty="0" smtClean="0"/>
            </a:br>
            <a:r>
              <a:rPr lang="en-US" dirty="0" smtClean="0"/>
              <a:t>single-cycle “bypass &amp; execute” loop</a:t>
            </a:r>
          </a:p>
        </p:txBody>
      </p:sp>
      <p:sp>
        <p:nvSpPr>
          <p:cNvPr id="52231" name="Freeform 6"/>
          <p:cNvSpPr>
            <a:spLocks/>
          </p:cNvSpPr>
          <p:nvPr/>
        </p:nvSpPr>
        <p:spPr bwMode="auto">
          <a:xfrm>
            <a:off x="1981200" y="25908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Freeform 7"/>
          <p:cNvSpPr>
            <a:spLocks/>
          </p:cNvSpPr>
          <p:nvPr/>
        </p:nvSpPr>
        <p:spPr bwMode="auto">
          <a:xfrm>
            <a:off x="1981200" y="36576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Freeform 8"/>
          <p:cNvSpPr>
            <a:spLocks/>
          </p:cNvSpPr>
          <p:nvPr/>
        </p:nvSpPr>
        <p:spPr bwMode="auto">
          <a:xfrm>
            <a:off x="1981200" y="46482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Freeform 9"/>
          <p:cNvSpPr>
            <a:spLocks/>
          </p:cNvSpPr>
          <p:nvPr/>
        </p:nvSpPr>
        <p:spPr bwMode="auto">
          <a:xfrm>
            <a:off x="1981200" y="56388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1676400" y="30480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1219200" y="33528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066800" y="32004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>
            <a:off x="914400" y="30480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762000" y="28956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AutoShape 15"/>
          <p:cNvSpPr>
            <a:spLocks noChangeArrowheads="1"/>
          </p:cNvSpPr>
          <p:nvPr/>
        </p:nvSpPr>
        <p:spPr bwMode="auto">
          <a:xfrm rot="5400000">
            <a:off x="1219200" y="2971800"/>
            <a:ext cx="762000" cy="152400"/>
          </a:xfrm>
          <a:prstGeom prst="flowChartTerminator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457200" y="27432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1676400" y="4114800"/>
            <a:ext cx="304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1219200" y="44196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AutoShape 22"/>
          <p:cNvSpPr>
            <a:spLocks noChangeArrowheads="1"/>
          </p:cNvSpPr>
          <p:nvPr/>
        </p:nvSpPr>
        <p:spPr bwMode="auto">
          <a:xfrm rot="5400000">
            <a:off x="1219200" y="4038600"/>
            <a:ext cx="762000" cy="152400"/>
          </a:xfrm>
          <a:prstGeom prst="flowChartTerminator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>
            <a:off x="457200" y="3810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16764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>
            <a:off x="1219200" y="54102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AutoShape 29"/>
          <p:cNvSpPr>
            <a:spLocks noChangeArrowheads="1"/>
          </p:cNvSpPr>
          <p:nvPr/>
        </p:nvSpPr>
        <p:spPr bwMode="auto">
          <a:xfrm rot="5400000">
            <a:off x="1219200" y="5029200"/>
            <a:ext cx="762000" cy="152400"/>
          </a:xfrm>
          <a:prstGeom prst="flowChartTerminator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30"/>
          <p:cNvSpPr>
            <a:spLocks noChangeShapeType="1"/>
          </p:cNvSpPr>
          <p:nvPr/>
        </p:nvSpPr>
        <p:spPr bwMode="auto">
          <a:xfrm>
            <a:off x="457200" y="48006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31"/>
          <p:cNvSpPr>
            <a:spLocks noChangeShapeType="1"/>
          </p:cNvSpPr>
          <p:nvPr/>
        </p:nvSpPr>
        <p:spPr bwMode="auto">
          <a:xfrm>
            <a:off x="1676400" y="60960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32"/>
          <p:cNvSpPr>
            <a:spLocks noChangeShapeType="1"/>
          </p:cNvSpPr>
          <p:nvPr/>
        </p:nvSpPr>
        <p:spPr bwMode="auto">
          <a:xfrm>
            <a:off x="1219200" y="64008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AutoShape 36"/>
          <p:cNvSpPr>
            <a:spLocks noChangeArrowheads="1"/>
          </p:cNvSpPr>
          <p:nvPr/>
        </p:nvSpPr>
        <p:spPr bwMode="auto">
          <a:xfrm rot="5400000">
            <a:off x="1219200" y="6019800"/>
            <a:ext cx="762000" cy="152400"/>
          </a:xfrm>
          <a:prstGeom prst="flowChartTerminator">
            <a:avLst/>
          </a:prstGeom>
          <a:solidFill>
            <a:srgbClr val="0000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37"/>
          <p:cNvSpPr>
            <a:spLocks noChangeShapeType="1"/>
          </p:cNvSpPr>
          <p:nvPr/>
        </p:nvSpPr>
        <p:spPr bwMode="auto">
          <a:xfrm>
            <a:off x="457200" y="57912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38"/>
          <p:cNvSpPr>
            <a:spLocks noChangeShapeType="1"/>
          </p:cNvSpPr>
          <p:nvPr/>
        </p:nvSpPr>
        <p:spPr bwMode="auto">
          <a:xfrm>
            <a:off x="2743200" y="5943600"/>
            <a:ext cx="7620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40"/>
          <p:cNvSpPr>
            <a:spLocks noChangeShapeType="1"/>
          </p:cNvSpPr>
          <p:nvPr/>
        </p:nvSpPr>
        <p:spPr bwMode="auto">
          <a:xfrm>
            <a:off x="1066800" y="42672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6" name="Line 41"/>
          <p:cNvSpPr>
            <a:spLocks noChangeShapeType="1"/>
          </p:cNvSpPr>
          <p:nvPr/>
        </p:nvSpPr>
        <p:spPr bwMode="auto">
          <a:xfrm>
            <a:off x="914400" y="41148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7" name="Line 42"/>
          <p:cNvSpPr>
            <a:spLocks noChangeShapeType="1"/>
          </p:cNvSpPr>
          <p:nvPr/>
        </p:nvSpPr>
        <p:spPr bwMode="auto">
          <a:xfrm>
            <a:off x="762000" y="39624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8" name="Line 43"/>
          <p:cNvSpPr>
            <a:spLocks noChangeShapeType="1"/>
          </p:cNvSpPr>
          <p:nvPr/>
        </p:nvSpPr>
        <p:spPr bwMode="auto">
          <a:xfrm>
            <a:off x="1066800" y="52578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9" name="Line 44"/>
          <p:cNvSpPr>
            <a:spLocks noChangeShapeType="1"/>
          </p:cNvSpPr>
          <p:nvPr/>
        </p:nvSpPr>
        <p:spPr bwMode="auto">
          <a:xfrm>
            <a:off x="914400" y="51054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0" name="Line 45"/>
          <p:cNvSpPr>
            <a:spLocks noChangeShapeType="1"/>
          </p:cNvSpPr>
          <p:nvPr/>
        </p:nvSpPr>
        <p:spPr bwMode="auto">
          <a:xfrm>
            <a:off x="762000" y="49530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1" name="Line 46"/>
          <p:cNvSpPr>
            <a:spLocks noChangeShapeType="1"/>
          </p:cNvSpPr>
          <p:nvPr/>
        </p:nvSpPr>
        <p:spPr bwMode="auto">
          <a:xfrm>
            <a:off x="1066800" y="62484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2" name="Line 47"/>
          <p:cNvSpPr>
            <a:spLocks noChangeShapeType="1"/>
          </p:cNvSpPr>
          <p:nvPr/>
        </p:nvSpPr>
        <p:spPr bwMode="auto">
          <a:xfrm>
            <a:off x="914400" y="60960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3" name="Line 48"/>
          <p:cNvSpPr>
            <a:spLocks noChangeShapeType="1"/>
          </p:cNvSpPr>
          <p:nvPr/>
        </p:nvSpPr>
        <p:spPr bwMode="auto">
          <a:xfrm>
            <a:off x="762000" y="59436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4" name="Line 49"/>
          <p:cNvSpPr>
            <a:spLocks noChangeShapeType="1"/>
          </p:cNvSpPr>
          <p:nvPr/>
        </p:nvSpPr>
        <p:spPr bwMode="auto">
          <a:xfrm>
            <a:off x="2743200" y="4953000"/>
            <a:ext cx="76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5" name="Line 51"/>
          <p:cNvSpPr>
            <a:spLocks noChangeShapeType="1"/>
          </p:cNvSpPr>
          <p:nvPr/>
        </p:nvSpPr>
        <p:spPr bwMode="auto">
          <a:xfrm>
            <a:off x="2743200" y="396240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6" name="Line 52"/>
          <p:cNvSpPr>
            <a:spLocks noChangeShapeType="1"/>
          </p:cNvSpPr>
          <p:nvPr/>
        </p:nvSpPr>
        <p:spPr bwMode="auto">
          <a:xfrm>
            <a:off x="2743200" y="28956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7" name="Rectangle 55"/>
          <p:cNvSpPr>
            <a:spLocks noChangeArrowheads="1"/>
          </p:cNvSpPr>
          <p:nvPr/>
        </p:nvSpPr>
        <p:spPr bwMode="auto">
          <a:xfrm>
            <a:off x="304800" y="2438400"/>
            <a:ext cx="152400" cy="4343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268" name="Rectangle 56"/>
          <p:cNvSpPr>
            <a:spLocks noChangeArrowheads="1"/>
          </p:cNvSpPr>
          <p:nvPr/>
        </p:nvSpPr>
        <p:spPr bwMode="auto">
          <a:xfrm>
            <a:off x="2590800" y="2438400"/>
            <a:ext cx="152400" cy="4343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269" name="Line 58"/>
          <p:cNvSpPr>
            <a:spLocks noChangeShapeType="1"/>
          </p:cNvSpPr>
          <p:nvPr/>
        </p:nvSpPr>
        <p:spPr bwMode="auto">
          <a:xfrm>
            <a:off x="2286000" y="4953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0" name="Line 59"/>
          <p:cNvSpPr>
            <a:spLocks noChangeShapeType="1"/>
          </p:cNvSpPr>
          <p:nvPr/>
        </p:nvSpPr>
        <p:spPr bwMode="auto">
          <a:xfrm>
            <a:off x="2286000" y="59436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1" name="Line 60"/>
          <p:cNvSpPr>
            <a:spLocks noChangeShapeType="1"/>
          </p:cNvSpPr>
          <p:nvPr/>
        </p:nvSpPr>
        <p:spPr bwMode="auto">
          <a:xfrm>
            <a:off x="2286000" y="3962400"/>
            <a:ext cx="304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2" name="Line 61"/>
          <p:cNvSpPr>
            <a:spLocks noChangeShapeType="1"/>
          </p:cNvSpPr>
          <p:nvPr/>
        </p:nvSpPr>
        <p:spPr bwMode="auto">
          <a:xfrm>
            <a:off x="2286000" y="28956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3" name="Line 52"/>
          <p:cNvSpPr>
            <a:spLocks noChangeShapeType="1"/>
          </p:cNvSpPr>
          <p:nvPr/>
        </p:nvSpPr>
        <p:spPr bwMode="auto">
          <a:xfrm>
            <a:off x="762000" y="3581400"/>
            <a:ext cx="0" cy="23622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4" name="Line 51"/>
          <p:cNvSpPr>
            <a:spLocks noChangeShapeType="1"/>
          </p:cNvSpPr>
          <p:nvPr/>
        </p:nvSpPr>
        <p:spPr bwMode="auto">
          <a:xfrm flipH="1">
            <a:off x="914400" y="3048000"/>
            <a:ext cx="0" cy="3048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5" name="Line 49"/>
          <p:cNvSpPr>
            <a:spLocks noChangeShapeType="1"/>
          </p:cNvSpPr>
          <p:nvPr/>
        </p:nvSpPr>
        <p:spPr bwMode="auto">
          <a:xfrm>
            <a:off x="1066800" y="3200400"/>
            <a:ext cx="0" cy="3048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6" name="Line 51"/>
          <p:cNvSpPr>
            <a:spLocks noChangeShapeType="1"/>
          </p:cNvSpPr>
          <p:nvPr/>
        </p:nvSpPr>
        <p:spPr bwMode="auto">
          <a:xfrm>
            <a:off x="3352800" y="3962400"/>
            <a:ext cx="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7" name="Line 51"/>
          <p:cNvSpPr>
            <a:spLocks noChangeShapeType="1"/>
          </p:cNvSpPr>
          <p:nvPr/>
        </p:nvSpPr>
        <p:spPr bwMode="auto">
          <a:xfrm flipH="1">
            <a:off x="914400" y="4572000"/>
            <a:ext cx="2438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8" name="Line 49"/>
          <p:cNvSpPr>
            <a:spLocks noChangeShapeType="1"/>
          </p:cNvSpPr>
          <p:nvPr/>
        </p:nvSpPr>
        <p:spPr bwMode="auto">
          <a:xfrm>
            <a:off x="3352800" y="49530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79" name="Line 49"/>
          <p:cNvSpPr>
            <a:spLocks noChangeShapeType="1"/>
          </p:cNvSpPr>
          <p:nvPr/>
        </p:nvSpPr>
        <p:spPr bwMode="auto">
          <a:xfrm flipH="1">
            <a:off x="1066800" y="5562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0" name="Line 38"/>
          <p:cNvSpPr>
            <a:spLocks noChangeShapeType="1"/>
          </p:cNvSpPr>
          <p:nvPr/>
        </p:nvSpPr>
        <p:spPr bwMode="auto">
          <a:xfrm>
            <a:off x="1219200" y="3352800"/>
            <a:ext cx="0" cy="3200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1" name="Line 38"/>
          <p:cNvSpPr>
            <a:spLocks noChangeShapeType="1"/>
          </p:cNvSpPr>
          <p:nvPr/>
        </p:nvSpPr>
        <p:spPr bwMode="auto">
          <a:xfrm flipH="1">
            <a:off x="1219200" y="6553200"/>
            <a:ext cx="21336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2" name="Line 38"/>
          <p:cNvSpPr>
            <a:spLocks noChangeShapeType="1"/>
          </p:cNvSpPr>
          <p:nvPr/>
        </p:nvSpPr>
        <p:spPr bwMode="auto">
          <a:xfrm flipV="1">
            <a:off x="3352800" y="5943600"/>
            <a:ext cx="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3" name="Freeform 54"/>
          <p:cNvSpPr>
            <a:spLocks/>
          </p:cNvSpPr>
          <p:nvPr/>
        </p:nvSpPr>
        <p:spPr bwMode="auto">
          <a:xfrm>
            <a:off x="762000" y="2895600"/>
            <a:ext cx="2590800" cy="685800"/>
          </a:xfrm>
          <a:custGeom>
            <a:avLst/>
            <a:gdLst>
              <a:gd name="T0" fmla="*/ 2147483647 w 1344"/>
              <a:gd name="T1" fmla="*/ 0 h 2448"/>
              <a:gd name="T2" fmla="*/ 2147483647 w 1344"/>
              <a:gd name="T3" fmla="*/ 2147483647 h 2448"/>
              <a:gd name="T4" fmla="*/ 0 w 1344"/>
              <a:gd name="T5" fmla="*/ 2147483647 h 2448"/>
              <a:gd name="T6" fmla="*/ 0 w 134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2448"/>
              <a:gd name="T14" fmla="*/ 1344 w 134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2448">
                <a:moveTo>
                  <a:pt x="1344" y="0"/>
                </a:moveTo>
                <a:lnTo>
                  <a:pt x="1344" y="2448"/>
                </a:lnTo>
                <a:lnTo>
                  <a:pt x="0" y="244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4" name="Rectangle 57"/>
          <p:cNvSpPr>
            <a:spLocks noChangeArrowheads="1"/>
          </p:cNvSpPr>
          <p:nvPr/>
        </p:nvSpPr>
        <p:spPr bwMode="auto">
          <a:xfrm>
            <a:off x="457200" y="1066800"/>
            <a:ext cx="3048000" cy="10287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   </a:t>
            </a:r>
          </a:p>
        </p:txBody>
      </p:sp>
      <p:sp>
        <p:nvSpPr>
          <p:cNvPr id="52285" name="Freeform 6"/>
          <p:cNvSpPr>
            <a:spLocks/>
          </p:cNvSpPr>
          <p:nvPr/>
        </p:nvSpPr>
        <p:spPr bwMode="auto">
          <a:xfrm>
            <a:off x="1981200" y="12192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6" name="Line 10"/>
          <p:cNvSpPr>
            <a:spLocks noChangeShapeType="1"/>
          </p:cNvSpPr>
          <p:nvPr/>
        </p:nvSpPr>
        <p:spPr bwMode="auto">
          <a:xfrm>
            <a:off x="1676400" y="16764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7" name="Line 14"/>
          <p:cNvSpPr>
            <a:spLocks noChangeShapeType="1"/>
          </p:cNvSpPr>
          <p:nvPr/>
        </p:nvSpPr>
        <p:spPr bwMode="auto">
          <a:xfrm>
            <a:off x="762000" y="15240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8" name="AutoShape 15"/>
          <p:cNvSpPr>
            <a:spLocks noChangeArrowheads="1"/>
          </p:cNvSpPr>
          <p:nvPr/>
        </p:nvSpPr>
        <p:spPr bwMode="auto">
          <a:xfrm rot="5400000">
            <a:off x="1333500" y="1485900"/>
            <a:ext cx="533400" cy="152400"/>
          </a:xfrm>
          <a:prstGeom prst="flowChartTerminator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89" name="Line 16"/>
          <p:cNvSpPr>
            <a:spLocks noChangeShapeType="1"/>
          </p:cNvSpPr>
          <p:nvPr/>
        </p:nvSpPr>
        <p:spPr bwMode="auto">
          <a:xfrm>
            <a:off x="457200" y="13716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0" name="Line 52"/>
          <p:cNvSpPr>
            <a:spLocks noChangeShapeType="1"/>
          </p:cNvSpPr>
          <p:nvPr/>
        </p:nvSpPr>
        <p:spPr bwMode="auto">
          <a:xfrm>
            <a:off x="2743200" y="15240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1" name="Rectangle 55"/>
          <p:cNvSpPr>
            <a:spLocks noChangeArrowheads="1"/>
          </p:cNvSpPr>
          <p:nvPr/>
        </p:nvSpPr>
        <p:spPr bwMode="auto">
          <a:xfrm>
            <a:off x="304800" y="1066800"/>
            <a:ext cx="152400" cy="10287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292" name="Rectangle 56"/>
          <p:cNvSpPr>
            <a:spLocks noChangeArrowheads="1"/>
          </p:cNvSpPr>
          <p:nvPr/>
        </p:nvSpPr>
        <p:spPr bwMode="auto">
          <a:xfrm>
            <a:off x="2590800" y="1066800"/>
            <a:ext cx="152400" cy="10287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2293" name="Line 61"/>
          <p:cNvSpPr>
            <a:spLocks noChangeShapeType="1"/>
          </p:cNvSpPr>
          <p:nvPr/>
        </p:nvSpPr>
        <p:spPr bwMode="auto">
          <a:xfrm>
            <a:off x="2286000" y="15240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4" name="Freeform 54"/>
          <p:cNvSpPr>
            <a:spLocks/>
          </p:cNvSpPr>
          <p:nvPr/>
        </p:nvSpPr>
        <p:spPr bwMode="auto">
          <a:xfrm>
            <a:off x="762000" y="1524000"/>
            <a:ext cx="2590800" cy="381000"/>
          </a:xfrm>
          <a:custGeom>
            <a:avLst/>
            <a:gdLst>
              <a:gd name="T0" fmla="*/ 2147483647 w 1344"/>
              <a:gd name="T1" fmla="*/ 0 h 2448"/>
              <a:gd name="T2" fmla="*/ 2147483647 w 1344"/>
              <a:gd name="T3" fmla="*/ 2147483647 h 2448"/>
              <a:gd name="T4" fmla="*/ 0 w 1344"/>
              <a:gd name="T5" fmla="*/ 2147483647 h 2448"/>
              <a:gd name="T6" fmla="*/ 0 w 134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2448"/>
              <a:gd name="T14" fmla="*/ 1344 w 134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2448">
                <a:moveTo>
                  <a:pt x="1344" y="0"/>
                </a:moveTo>
                <a:lnTo>
                  <a:pt x="1344" y="2448"/>
                </a:lnTo>
                <a:lnTo>
                  <a:pt x="0" y="244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5" name="Rectangle 74"/>
          <p:cNvSpPr>
            <a:spLocks noChangeArrowheads="1"/>
          </p:cNvSpPr>
          <p:nvPr/>
        </p:nvSpPr>
        <p:spPr bwMode="auto">
          <a:xfrm>
            <a:off x="1371600" y="20574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versus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673828-6DD0-AC47-BD3C-CE6EF3DA3535}" type="slidenum">
              <a:rPr lang="en-US" smtClean="0">
                <a:latin typeface="Tahoma" pitchFamily="-1" charset="0"/>
              </a:rPr>
              <a:pPr/>
              <a:t>18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Mitigating N</a:t>
            </a:r>
            <a:r>
              <a:rPr lang="en-US" baseline="30000" dirty="0" smtClean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Bypass &amp; Register File</a:t>
            </a:r>
          </a:p>
        </p:txBody>
      </p:sp>
      <p:sp>
        <p:nvSpPr>
          <p:cNvPr id="5837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05200" y="990600"/>
            <a:ext cx="53340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Clustering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mitigates N</a:t>
            </a:r>
            <a:r>
              <a:rPr lang="en-US" baseline="30000" dirty="0">
                <a:ea typeface="ＭＳ Ｐゴシック" pitchFamily="-1" charset="-128"/>
                <a:cs typeface="ＭＳ Ｐゴシック" pitchFamily="-1" charset="-128"/>
              </a:rPr>
              <a:t>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bypass</a:t>
            </a:r>
          </a:p>
          <a:p>
            <a:pPr lvl="1" eaLnBrk="1" hangingPunct="1"/>
            <a:r>
              <a:rPr lang="en-US" dirty="0"/>
              <a:t>Group </a:t>
            </a:r>
            <a:r>
              <a:rPr lang="en-US" dirty="0" err="1"/>
              <a:t>ALUs</a:t>
            </a:r>
            <a:r>
              <a:rPr lang="en-US" dirty="0"/>
              <a:t> into </a:t>
            </a:r>
            <a:r>
              <a:rPr lang="en-US" b="1" dirty="0">
                <a:solidFill>
                  <a:srgbClr val="FF0909"/>
                </a:solidFill>
              </a:rPr>
              <a:t>K</a:t>
            </a:r>
            <a:r>
              <a:rPr lang="en-US" dirty="0"/>
              <a:t> clusters</a:t>
            </a:r>
          </a:p>
          <a:p>
            <a:pPr lvl="1" eaLnBrk="1" hangingPunct="1"/>
            <a:r>
              <a:rPr lang="en-US" dirty="0"/>
              <a:t>Full bypassing within a cluster</a:t>
            </a:r>
          </a:p>
          <a:p>
            <a:pPr lvl="1" eaLnBrk="1" hangingPunct="1"/>
            <a:r>
              <a:rPr lang="en-US" dirty="0"/>
              <a:t>Limited bypassing between clusters</a:t>
            </a:r>
          </a:p>
          <a:p>
            <a:pPr lvl="2" eaLnBrk="1" hangingPunct="1"/>
            <a:r>
              <a:rPr lang="en-US" b="1" dirty="0">
                <a:ea typeface="ＭＳ Ｐゴシック" pitchFamily="-1" charset="-128"/>
              </a:rPr>
              <a:t>With 1 or 2 cycle </a:t>
            </a:r>
            <a:r>
              <a:rPr lang="en-US" b="1" dirty="0" smtClean="0">
                <a:ea typeface="ＭＳ Ｐゴシック" pitchFamily="-1" charset="-128"/>
              </a:rPr>
              <a:t>delay</a:t>
            </a:r>
          </a:p>
          <a:p>
            <a:pPr lvl="2" eaLnBrk="1" hangingPunct="1"/>
            <a:r>
              <a:rPr lang="en-US" dirty="0" smtClean="0">
                <a:ea typeface="ＭＳ Ｐゴシック" pitchFamily="-1" charset="-128"/>
              </a:rPr>
              <a:t>Can hurt IPC, but faster clock</a:t>
            </a:r>
          </a:p>
          <a:p>
            <a:pPr lvl="1" eaLnBrk="1" hangingPunct="1"/>
            <a:r>
              <a:rPr lang="en-US" dirty="0"/>
              <a:t>(N/K) + 1 inputs at each </a:t>
            </a:r>
            <a:r>
              <a:rPr lang="en-US" dirty="0" err="1"/>
              <a:t>mux</a:t>
            </a:r>
            <a:endParaRPr lang="en-US" dirty="0"/>
          </a:p>
          <a:p>
            <a:pPr lvl="1" eaLnBrk="1" hangingPunct="1"/>
            <a:r>
              <a:rPr lang="en-US" dirty="0"/>
              <a:t>(N/K)</a:t>
            </a:r>
            <a:r>
              <a:rPr lang="en-US" baseline="30000" dirty="0"/>
              <a:t>2</a:t>
            </a:r>
            <a:r>
              <a:rPr lang="en-US" dirty="0"/>
              <a:t> bypass paths in each </a:t>
            </a:r>
            <a:r>
              <a:rPr lang="en-US" dirty="0" smtClean="0"/>
              <a:t>cluster</a:t>
            </a:r>
          </a:p>
          <a:p>
            <a:pPr eaLnBrk="1" hangingPunct="1"/>
            <a:r>
              <a:rPr lang="en-US" b="1" dirty="0" smtClean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Steering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key to performance</a:t>
            </a:r>
          </a:p>
          <a:p>
            <a:pPr lvl="1" eaLnBrk="1" hangingPunct="1"/>
            <a:r>
              <a:rPr lang="en-US" dirty="0"/>
              <a:t>Steer dependent </a:t>
            </a:r>
            <a:r>
              <a:rPr lang="en-US" dirty="0" err="1"/>
              <a:t>insns</a:t>
            </a:r>
            <a:r>
              <a:rPr lang="en-US" dirty="0"/>
              <a:t> to same cluster</a:t>
            </a: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Cluster register file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, too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Replicate a register file per cluster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All register writes update all replicas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Fewer read ports; only for cluster</a:t>
            </a:r>
          </a:p>
        </p:txBody>
      </p:sp>
      <p:sp>
        <p:nvSpPr>
          <p:cNvPr id="58374" name="Rectangle 57"/>
          <p:cNvSpPr>
            <a:spLocks noChangeArrowheads="1"/>
          </p:cNvSpPr>
          <p:nvPr/>
        </p:nvSpPr>
        <p:spPr bwMode="auto">
          <a:xfrm>
            <a:off x="457200" y="1219200"/>
            <a:ext cx="3048000" cy="4648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   </a:t>
            </a:r>
          </a:p>
        </p:txBody>
      </p:sp>
      <p:sp>
        <p:nvSpPr>
          <p:cNvPr id="58375" name="Freeform 6"/>
          <p:cNvSpPr>
            <a:spLocks/>
          </p:cNvSpPr>
          <p:nvPr/>
        </p:nvSpPr>
        <p:spPr bwMode="auto">
          <a:xfrm>
            <a:off x="1981200" y="13716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Freeform 7"/>
          <p:cNvSpPr>
            <a:spLocks/>
          </p:cNvSpPr>
          <p:nvPr/>
        </p:nvSpPr>
        <p:spPr bwMode="auto">
          <a:xfrm>
            <a:off x="1981200" y="24384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Freeform 8"/>
          <p:cNvSpPr>
            <a:spLocks/>
          </p:cNvSpPr>
          <p:nvPr/>
        </p:nvSpPr>
        <p:spPr bwMode="auto">
          <a:xfrm>
            <a:off x="1981200" y="38100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Freeform 9"/>
          <p:cNvSpPr>
            <a:spLocks/>
          </p:cNvSpPr>
          <p:nvPr/>
        </p:nvSpPr>
        <p:spPr bwMode="auto">
          <a:xfrm>
            <a:off x="1981200" y="48006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1676400" y="18288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914400" y="18288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762000" y="16764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AutoShape 15"/>
          <p:cNvSpPr>
            <a:spLocks noChangeArrowheads="1"/>
          </p:cNvSpPr>
          <p:nvPr/>
        </p:nvSpPr>
        <p:spPr bwMode="auto">
          <a:xfrm rot="5400000">
            <a:off x="1219200" y="1752600"/>
            <a:ext cx="762000" cy="152400"/>
          </a:xfrm>
          <a:prstGeom prst="flowChartTerminator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57200" y="1524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17"/>
          <p:cNvSpPr>
            <a:spLocks noChangeShapeType="1"/>
          </p:cNvSpPr>
          <p:nvPr/>
        </p:nvSpPr>
        <p:spPr bwMode="auto">
          <a:xfrm>
            <a:off x="1676400" y="2895600"/>
            <a:ext cx="304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AutoShape 22"/>
          <p:cNvSpPr>
            <a:spLocks noChangeArrowheads="1"/>
          </p:cNvSpPr>
          <p:nvPr/>
        </p:nvSpPr>
        <p:spPr bwMode="auto">
          <a:xfrm rot="5400000">
            <a:off x="1219200" y="2819400"/>
            <a:ext cx="762000" cy="152400"/>
          </a:xfrm>
          <a:prstGeom prst="flowChartTerminator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23"/>
          <p:cNvSpPr>
            <a:spLocks noChangeShapeType="1"/>
          </p:cNvSpPr>
          <p:nvPr/>
        </p:nvSpPr>
        <p:spPr bwMode="auto">
          <a:xfrm>
            <a:off x="457200" y="25908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24"/>
          <p:cNvSpPr>
            <a:spLocks noChangeShapeType="1"/>
          </p:cNvSpPr>
          <p:nvPr/>
        </p:nvSpPr>
        <p:spPr bwMode="auto">
          <a:xfrm>
            <a:off x="16764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25"/>
          <p:cNvSpPr>
            <a:spLocks noChangeShapeType="1"/>
          </p:cNvSpPr>
          <p:nvPr/>
        </p:nvSpPr>
        <p:spPr bwMode="auto">
          <a:xfrm>
            <a:off x="1219200" y="45720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AutoShape 29"/>
          <p:cNvSpPr>
            <a:spLocks noChangeArrowheads="1"/>
          </p:cNvSpPr>
          <p:nvPr/>
        </p:nvSpPr>
        <p:spPr bwMode="auto">
          <a:xfrm rot="5400000">
            <a:off x="1219200" y="4191000"/>
            <a:ext cx="762000" cy="152400"/>
          </a:xfrm>
          <a:prstGeom prst="flowChartTerminator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30"/>
          <p:cNvSpPr>
            <a:spLocks noChangeShapeType="1"/>
          </p:cNvSpPr>
          <p:nvPr/>
        </p:nvSpPr>
        <p:spPr bwMode="auto">
          <a:xfrm>
            <a:off x="457200" y="39624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31"/>
          <p:cNvSpPr>
            <a:spLocks noChangeShapeType="1"/>
          </p:cNvSpPr>
          <p:nvPr/>
        </p:nvSpPr>
        <p:spPr bwMode="auto">
          <a:xfrm>
            <a:off x="1676400" y="52578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32"/>
          <p:cNvSpPr>
            <a:spLocks noChangeShapeType="1"/>
          </p:cNvSpPr>
          <p:nvPr/>
        </p:nvSpPr>
        <p:spPr bwMode="auto">
          <a:xfrm>
            <a:off x="1219200" y="55626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AutoShape 36"/>
          <p:cNvSpPr>
            <a:spLocks noChangeArrowheads="1"/>
          </p:cNvSpPr>
          <p:nvPr/>
        </p:nvSpPr>
        <p:spPr bwMode="auto">
          <a:xfrm rot="5400000">
            <a:off x="1219200" y="5181600"/>
            <a:ext cx="762000" cy="152400"/>
          </a:xfrm>
          <a:prstGeom prst="flowChartTerminator">
            <a:avLst/>
          </a:prstGeom>
          <a:solidFill>
            <a:srgbClr val="0000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Line 37"/>
          <p:cNvSpPr>
            <a:spLocks noChangeShapeType="1"/>
          </p:cNvSpPr>
          <p:nvPr/>
        </p:nvSpPr>
        <p:spPr bwMode="auto">
          <a:xfrm>
            <a:off x="457200" y="495300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Line 38"/>
          <p:cNvSpPr>
            <a:spLocks noChangeShapeType="1"/>
          </p:cNvSpPr>
          <p:nvPr/>
        </p:nvSpPr>
        <p:spPr bwMode="auto">
          <a:xfrm>
            <a:off x="2743200" y="5105400"/>
            <a:ext cx="7620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6" name="Line 41"/>
          <p:cNvSpPr>
            <a:spLocks noChangeShapeType="1"/>
          </p:cNvSpPr>
          <p:nvPr/>
        </p:nvSpPr>
        <p:spPr bwMode="auto">
          <a:xfrm>
            <a:off x="914400" y="2895600"/>
            <a:ext cx="609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7" name="Line 42"/>
          <p:cNvSpPr>
            <a:spLocks noChangeShapeType="1"/>
          </p:cNvSpPr>
          <p:nvPr/>
        </p:nvSpPr>
        <p:spPr bwMode="auto">
          <a:xfrm>
            <a:off x="762000" y="27432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8" name="Line 43"/>
          <p:cNvSpPr>
            <a:spLocks noChangeShapeType="1"/>
          </p:cNvSpPr>
          <p:nvPr/>
        </p:nvSpPr>
        <p:spPr bwMode="auto">
          <a:xfrm>
            <a:off x="1066800" y="44196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9" name="Line 46"/>
          <p:cNvSpPr>
            <a:spLocks noChangeShapeType="1"/>
          </p:cNvSpPr>
          <p:nvPr/>
        </p:nvSpPr>
        <p:spPr bwMode="auto">
          <a:xfrm>
            <a:off x="1066800" y="54102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0" name="Line 49"/>
          <p:cNvSpPr>
            <a:spLocks noChangeShapeType="1"/>
          </p:cNvSpPr>
          <p:nvPr/>
        </p:nvSpPr>
        <p:spPr bwMode="auto">
          <a:xfrm>
            <a:off x="2743200" y="4114800"/>
            <a:ext cx="76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1" name="Line 51"/>
          <p:cNvSpPr>
            <a:spLocks noChangeShapeType="1"/>
          </p:cNvSpPr>
          <p:nvPr/>
        </p:nvSpPr>
        <p:spPr bwMode="auto">
          <a:xfrm>
            <a:off x="2743200" y="274320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2" name="Line 52"/>
          <p:cNvSpPr>
            <a:spLocks noChangeShapeType="1"/>
          </p:cNvSpPr>
          <p:nvPr/>
        </p:nvSpPr>
        <p:spPr bwMode="auto">
          <a:xfrm>
            <a:off x="2743200" y="1676400"/>
            <a:ext cx="76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3" name="Rectangle 55"/>
          <p:cNvSpPr>
            <a:spLocks noChangeArrowheads="1"/>
          </p:cNvSpPr>
          <p:nvPr/>
        </p:nvSpPr>
        <p:spPr bwMode="auto">
          <a:xfrm>
            <a:off x="304800" y="1219200"/>
            <a:ext cx="152400" cy="4648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04" name="Rectangle 56"/>
          <p:cNvSpPr>
            <a:spLocks noChangeArrowheads="1"/>
          </p:cNvSpPr>
          <p:nvPr/>
        </p:nvSpPr>
        <p:spPr bwMode="auto">
          <a:xfrm>
            <a:off x="2590800" y="1219200"/>
            <a:ext cx="152400" cy="4648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05" name="Line 58"/>
          <p:cNvSpPr>
            <a:spLocks noChangeShapeType="1"/>
          </p:cNvSpPr>
          <p:nvPr/>
        </p:nvSpPr>
        <p:spPr bwMode="auto">
          <a:xfrm>
            <a:off x="2286000" y="4114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6" name="Line 59"/>
          <p:cNvSpPr>
            <a:spLocks noChangeShapeType="1"/>
          </p:cNvSpPr>
          <p:nvPr/>
        </p:nvSpPr>
        <p:spPr bwMode="auto">
          <a:xfrm>
            <a:off x="2286000" y="5105400"/>
            <a:ext cx="304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7" name="Line 60"/>
          <p:cNvSpPr>
            <a:spLocks noChangeShapeType="1"/>
          </p:cNvSpPr>
          <p:nvPr/>
        </p:nvSpPr>
        <p:spPr bwMode="auto">
          <a:xfrm>
            <a:off x="2286000" y="2743200"/>
            <a:ext cx="304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8" name="Line 61"/>
          <p:cNvSpPr>
            <a:spLocks noChangeShapeType="1"/>
          </p:cNvSpPr>
          <p:nvPr/>
        </p:nvSpPr>
        <p:spPr bwMode="auto">
          <a:xfrm>
            <a:off x="2286000" y="1676400"/>
            <a:ext cx="304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9" name="Line 52"/>
          <p:cNvSpPr>
            <a:spLocks noChangeShapeType="1"/>
          </p:cNvSpPr>
          <p:nvPr/>
        </p:nvSpPr>
        <p:spPr bwMode="auto">
          <a:xfrm>
            <a:off x="762000" y="2362200"/>
            <a:ext cx="0" cy="3810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0" name="Line 51"/>
          <p:cNvSpPr>
            <a:spLocks noChangeShapeType="1"/>
          </p:cNvSpPr>
          <p:nvPr/>
        </p:nvSpPr>
        <p:spPr bwMode="auto">
          <a:xfrm flipH="1">
            <a:off x="914400" y="1828800"/>
            <a:ext cx="0" cy="1524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1" name="Line 49"/>
          <p:cNvSpPr>
            <a:spLocks noChangeShapeType="1"/>
          </p:cNvSpPr>
          <p:nvPr/>
        </p:nvSpPr>
        <p:spPr bwMode="auto">
          <a:xfrm>
            <a:off x="1066800" y="44196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2" name="Line 51"/>
          <p:cNvSpPr>
            <a:spLocks noChangeShapeType="1"/>
          </p:cNvSpPr>
          <p:nvPr/>
        </p:nvSpPr>
        <p:spPr bwMode="auto">
          <a:xfrm>
            <a:off x="3352800" y="2743200"/>
            <a:ext cx="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3" name="Line 51"/>
          <p:cNvSpPr>
            <a:spLocks noChangeShapeType="1"/>
          </p:cNvSpPr>
          <p:nvPr/>
        </p:nvSpPr>
        <p:spPr bwMode="auto">
          <a:xfrm flipH="1">
            <a:off x="914400" y="3352800"/>
            <a:ext cx="2438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4" name="Line 49"/>
          <p:cNvSpPr>
            <a:spLocks noChangeShapeType="1"/>
          </p:cNvSpPr>
          <p:nvPr/>
        </p:nvSpPr>
        <p:spPr bwMode="auto">
          <a:xfrm>
            <a:off x="3352800" y="4114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5" name="Line 49"/>
          <p:cNvSpPr>
            <a:spLocks noChangeShapeType="1"/>
          </p:cNvSpPr>
          <p:nvPr/>
        </p:nvSpPr>
        <p:spPr bwMode="auto">
          <a:xfrm flipH="1">
            <a:off x="1066800" y="4724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38"/>
          <p:cNvSpPr>
            <a:spLocks noChangeShapeType="1"/>
          </p:cNvSpPr>
          <p:nvPr/>
        </p:nvSpPr>
        <p:spPr bwMode="auto">
          <a:xfrm>
            <a:off x="1219200" y="4572000"/>
            <a:ext cx="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38"/>
          <p:cNvSpPr>
            <a:spLocks noChangeShapeType="1"/>
          </p:cNvSpPr>
          <p:nvPr/>
        </p:nvSpPr>
        <p:spPr bwMode="auto">
          <a:xfrm flipH="1">
            <a:off x="1219200" y="5715000"/>
            <a:ext cx="21336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38"/>
          <p:cNvSpPr>
            <a:spLocks noChangeShapeType="1"/>
          </p:cNvSpPr>
          <p:nvPr/>
        </p:nvSpPr>
        <p:spPr bwMode="auto">
          <a:xfrm flipV="1">
            <a:off x="3352800" y="5105400"/>
            <a:ext cx="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Freeform 54"/>
          <p:cNvSpPr>
            <a:spLocks/>
          </p:cNvSpPr>
          <p:nvPr/>
        </p:nvSpPr>
        <p:spPr bwMode="auto">
          <a:xfrm>
            <a:off x="762000" y="1676400"/>
            <a:ext cx="2590800" cy="685800"/>
          </a:xfrm>
          <a:custGeom>
            <a:avLst/>
            <a:gdLst>
              <a:gd name="T0" fmla="*/ 2147483647 w 1344"/>
              <a:gd name="T1" fmla="*/ 0 h 2448"/>
              <a:gd name="T2" fmla="*/ 2147483647 w 1344"/>
              <a:gd name="T3" fmla="*/ 2147483647 h 2448"/>
              <a:gd name="T4" fmla="*/ 0 w 1344"/>
              <a:gd name="T5" fmla="*/ 2147483647 h 2448"/>
              <a:gd name="T6" fmla="*/ 0 w 134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2448"/>
              <a:gd name="T14" fmla="*/ 1344 w 134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2448">
                <a:moveTo>
                  <a:pt x="1344" y="0"/>
                </a:moveTo>
                <a:lnTo>
                  <a:pt x="1344" y="2448"/>
                </a:lnTo>
                <a:lnTo>
                  <a:pt x="0" y="244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30"/>
          <p:cNvSpPr>
            <a:spLocks noChangeShapeType="1"/>
          </p:cNvSpPr>
          <p:nvPr/>
        </p:nvSpPr>
        <p:spPr bwMode="auto">
          <a:xfrm>
            <a:off x="152400" y="3657600"/>
            <a:ext cx="35814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961AD0-1AE8-4C4B-863D-A23212C868B4}" type="slidenum">
              <a:rPr lang="en-US" smtClean="0">
                <a:latin typeface="Tahoma" pitchFamily="-84" charset="0"/>
              </a:rPr>
              <a:pPr/>
              <a:t>19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Mitigating N</a:t>
            </a:r>
            <a:r>
              <a:rPr lang="en-US" baseline="30000" smtClean="0"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 RegFile: Clustering++</a:t>
            </a:r>
          </a:p>
        </p:txBody>
      </p:sp>
      <p:sp>
        <p:nvSpPr>
          <p:cNvPr id="5120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554413"/>
            <a:ext cx="88392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rgbClr val="FF0909"/>
                </a:solidFill>
                <a:ea typeface="ＭＳ Ｐゴシック" pitchFamily="-84" charset="-128"/>
                <a:cs typeface="ＭＳ Ｐゴシック" pitchFamily="-84" charset="-128"/>
              </a:rPr>
              <a:t>Clustering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: split </a:t>
            </a:r>
            <a:r>
              <a:rPr lang="en-US" b="1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-wide execution pipeline into </a:t>
            </a:r>
            <a:r>
              <a:rPr lang="en-US" b="1" smtClean="0">
                <a:solidFill>
                  <a:srgbClr val="FF0909"/>
                </a:solidFill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 clusters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With centralized register file, 2N read ports and N write ports</a:t>
            </a:r>
          </a:p>
          <a:p>
            <a:pPr eaLnBrk="1" hangingPunct="1">
              <a:lnSpc>
                <a:spcPct val="80000"/>
              </a:lnSpc>
            </a:pPr>
            <a:endParaRPr lang="en-US" sz="1800" b="1" smtClean="0">
              <a:solidFill>
                <a:srgbClr val="FF0000"/>
              </a:solidFill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Clustered register file</a:t>
            </a:r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: extend clustering to register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Replicate the register file (one replica per cluster)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Register file supplies register operands to just its cluster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All register writes go to all register files (keep them in sync)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Advantage: fewer read ports per register!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ea typeface="ＭＳ Ｐゴシック" pitchFamily="-84" charset="-128"/>
              </a:rPr>
              <a:t>K register files, each with 2N/K read ports and N write ports</a:t>
            </a:r>
          </a:p>
        </p:txBody>
      </p:sp>
      <p:sp>
        <p:nvSpPr>
          <p:cNvPr id="51206" name="Rectangle 49"/>
          <p:cNvSpPr>
            <a:spLocks noChangeArrowheads="1"/>
          </p:cNvSpPr>
          <p:nvPr/>
        </p:nvSpPr>
        <p:spPr bwMode="auto">
          <a:xfrm>
            <a:off x="2514600" y="2209800"/>
            <a:ext cx="6477000" cy="1219200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Rectangle 50"/>
          <p:cNvSpPr>
            <a:spLocks noChangeArrowheads="1"/>
          </p:cNvSpPr>
          <p:nvPr/>
        </p:nvSpPr>
        <p:spPr bwMode="auto">
          <a:xfrm>
            <a:off x="2514600" y="1066800"/>
            <a:ext cx="6477000" cy="1066800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Freeform 51"/>
          <p:cNvSpPr>
            <a:spLocks/>
          </p:cNvSpPr>
          <p:nvPr/>
        </p:nvSpPr>
        <p:spPr bwMode="auto">
          <a:xfrm>
            <a:off x="5715000" y="2613025"/>
            <a:ext cx="2286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Line 52"/>
          <p:cNvSpPr>
            <a:spLocks noChangeShapeType="1"/>
          </p:cNvSpPr>
          <p:nvPr/>
        </p:nvSpPr>
        <p:spPr bwMode="auto">
          <a:xfrm>
            <a:off x="5486400" y="2765425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53"/>
          <p:cNvSpPr>
            <a:spLocks noChangeShapeType="1"/>
          </p:cNvSpPr>
          <p:nvPr/>
        </p:nvSpPr>
        <p:spPr bwMode="auto">
          <a:xfrm>
            <a:off x="4495800" y="3070225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Rectangle 54"/>
          <p:cNvSpPr>
            <a:spLocks noChangeArrowheads="1"/>
          </p:cNvSpPr>
          <p:nvPr/>
        </p:nvSpPr>
        <p:spPr bwMode="auto">
          <a:xfrm>
            <a:off x="6934200" y="2841625"/>
            <a:ext cx="609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51212" name="Line 55"/>
          <p:cNvSpPr>
            <a:spLocks noChangeShapeType="1"/>
          </p:cNvSpPr>
          <p:nvPr/>
        </p:nvSpPr>
        <p:spPr bwMode="auto">
          <a:xfrm>
            <a:off x="6553200" y="291782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56"/>
          <p:cNvSpPr>
            <a:spLocks noChangeShapeType="1"/>
          </p:cNvSpPr>
          <p:nvPr/>
        </p:nvSpPr>
        <p:spPr bwMode="auto">
          <a:xfrm>
            <a:off x="8077200" y="329882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Rectangle 57"/>
          <p:cNvSpPr>
            <a:spLocks noChangeArrowheads="1"/>
          </p:cNvSpPr>
          <p:nvPr/>
        </p:nvSpPr>
        <p:spPr bwMode="auto">
          <a:xfrm>
            <a:off x="4191000" y="1524000"/>
            <a:ext cx="304800" cy="1981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1215" name="Rectangle 58"/>
          <p:cNvSpPr>
            <a:spLocks noChangeArrowheads="1"/>
          </p:cNvSpPr>
          <p:nvPr/>
        </p:nvSpPr>
        <p:spPr bwMode="auto">
          <a:xfrm>
            <a:off x="6248400" y="1600200"/>
            <a:ext cx="304800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1216" name="Line 59"/>
          <p:cNvSpPr>
            <a:spLocks noChangeShapeType="1"/>
          </p:cNvSpPr>
          <p:nvPr/>
        </p:nvSpPr>
        <p:spPr bwMode="auto">
          <a:xfrm>
            <a:off x="5943600" y="2917825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Rectangle 60"/>
          <p:cNvSpPr>
            <a:spLocks noChangeArrowheads="1"/>
          </p:cNvSpPr>
          <p:nvPr/>
        </p:nvSpPr>
        <p:spPr bwMode="auto">
          <a:xfrm>
            <a:off x="7772400" y="1600200"/>
            <a:ext cx="304800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1218" name="AutoShape 61"/>
          <p:cNvSpPr>
            <a:spLocks noChangeArrowheads="1"/>
          </p:cNvSpPr>
          <p:nvPr/>
        </p:nvSpPr>
        <p:spPr bwMode="auto">
          <a:xfrm rot="5400000">
            <a:off x="7783512" y="3363913"/>
            <a:ext cx="130175" cy="1524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62"/>
          <p:cNvSpPr>
            <a:spLocks noChangeShapeType="1"/>
          </p:cNvSpPr>
          <p:nvPr/>
        </p:nvSpPr>
        <p:spPr bwMode="auto">
          <a:xfrm>
            <a:off x="7543800" y="3298825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63"/>
          <p:cNvSpPr>
            <a:spLocks noChangeShapeType="1"/>
          </p:cNvSpPr>
          <p:nvPr/>
        </p:nvSpPr>
        <p:spPr bwMode="auto">
          <a:xfrm>
            <a:off x="3886200" y="2765425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64"/>
          <p:cNvSpPr>
            <a:spLocks noChangeShapeType="1"/>
          </p:cNvSpPr>
          <p:nvPr/>
        </p:nvSpPr>
        <p:spPr bwMode="auto">
          <a:xfrm>
            <a:off x="3886200" y="3070225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2" name="Line 65"/>
          <p:cNvSpPr>
            <a:spLocks noChangeShapeType="1"/>
          </p:cNvSpPr>
          <p:nvPr/>
        </p:nvSpPr>
        <p:spPr bwMode="auto">
          <a:xfrm>
            <a:off x="6553200" y="329882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3" name="Freeform 66"/>
          <p:cNvSpPr>
            <a:spLocks/>
          </p:cNvSpPr>
          <p:nvPr/>
        </p:nvSpPr>
        <p:spPr bwMode="auto">
          <a:xfrm>
            <a:off x="5410200" y="3070225"/>
            <a:ext cx="838200" cy="228600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4" name="Freeform 67"/>
          <p:cNvSpPr>
            <a:spLocks/>
          </p:cNvSpPr>
          <p:nvPr/>
        </p:nvSpPr>
        <p:spPr bwMode="auto">
          <a:xfrm flipV="1">
            <a:off x="6705600" y="2689225"/>
            <a:ext cx="1066800" cy="228600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5" name="Line 68"/>
          <p:cNvSpPr>
            <a:spLocks noChangeShapeType="1"/>
          </p:cNvSpPr>
          <p:nvPr/>
        </p:nvSpPr>
        <p:spPr bwMode="auto">
          <a:xfrm>
            <a:off x="8077200" y="268922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6" name="AutoShape 69"/>
          <p:cNvSpPr>
            <a:spLocks noChangeArrowheads="1"/>
          </p:cNvSpPr>
          <p:nvPr/>
        </p:nvSpPr>
        <p:spPr bwMode="auto">
          <a:xfrm rot="5400000">
            <a:off x="6259512" y="3363913"/>
            <a:ext cx="130175" cy="1524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7" name="AutoShape 70"/>
          <p:cNvSpPr>
            <a:spLocks noChangeArrowheads="1"/>
          </p:cNvSpPr>
          <p:nvPr/>
        </p:nvSpPr>
        <p:spPr bwMode="auto">
          <a:xfrm rot="5400000">
            <a:off x="8153400" y="2917825"/>
            <a:ext cx="762000" cy="152400"/>
          </a:xfrm>
          <a:prstGeom prst="flowChartTerminator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8" name="Freeform 71"/>
          <p:cNvSpPr>
            <a:spLocks/>
          </p:cNvSpPr>
          <p:nvPr/>
        </p:nvSpPr>
        <p:spPr bwMode="auto">
          <a:xfrm>
            <a:off x="5715000" y="1447800"/>
            <a:ext cx="2286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9" name="Line 72"/>
          <p:cNvSpPr>
            <a:spLocks noChangeShapeType="1"/>
          </p:cNvSpPr>
          <p:nvPr/>
        </p:nvSpPr>
        <p:spPr bwMode="auto">
          <a:xfrm>
            <a:off x="54864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0" name="Line 73"/>
          <p:cNvSpPr>
            <a:spLocks noChangeShapeType="1"/>
          </p:cNvSpPr>
          <p:nvPr/>
        </p:nvSpPr>
        <p:spPr bwMode="auto">
          <a:xfrm>
            <a:off x="4495800" y="1905000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1" name="Line 74"/>
          <p:cNvSpPr>
            <a:spLocks noChangeShapeType="1"/>
          </p:cNvSpPr>
          <p:nvPr/>
        </p:nvSpPr>
        <p:spPr bwMode="auto">
          <a:xfrm>
            <a:off x="5943600" y="1752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2" name="Line 75"/>
          <p:cNvSpPr>
            <a:spLocks noChangeShapeType="1"/>
          </p:cNvSpPr>
          <p:nvPr/>
        </p:nvSpPr>
        <p:spPr bwMode="auto">
          <a:xfrm>
            <a:off x="3886200" y="16002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3" name="Line 76"/>
          <p:cNvSpPr>
            <a:spLocks noChangeShapeType="1"/>
          </p:cNvSpPr>
          <p:nvPr/>
        </p:nvSpPr>
        <p:spPr bwMode="auto">
          <a:xfrm>
            <a:off x="3886200" y="19050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4" name="Line 77"/>
          <p:cNvSpPr>
            <a:spLocks noChangeShapeType="1"/>
          </p:cNvSpPr>
          <p:nvPr/>
        </p:nvSpPr>
        <p:spPr bwMode="auto">
          <a:xfrm>
            <a:off x="6553200" y="1752600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5" name="AutoShape 78"/>
          <p:cNvSpPr>
            <a:spLocks noChangeArrowheads="1"/>
          </p:cNvSpPr>
          <p:nvPr/>
        </p:nvSpPr>
        <p:spPr bwMode="auto">
          <a:xfrm rot="5400000">
            <a:off x="4202112" y="3363913"/>
            <a:ext cx="130175" cy="1524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6" name="AutoShape 79"/>
          <p:cNvSpPr>
            <a:spLocks noChangeArrowheads="1"/>
          </p:cNvSpPr>
          <p:nvPr/>
        </p:nvSpPr>
        <p:spPr bwMode="auto">
          <a:xfrm rot="5400000">
            <a:off x="5257800" y="1447800"/>
            <a:ext cx="304800" cy="152400"/>
          </a:xfrm>
          <a:prstGeom prst="flowChartTerminator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7" name="Line 80"/>
          <p:cNvSpPr>
            <a:spLocks noChangeShapeType="1"/>
          </p:cNvSpPr>
          <p:nvPr/>
        </p:nvSpPr>
        <p:spPr bwMode="auto">
          <a:xfrm>
            <a:off x="4495800" y="1600200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8" name="Line 81"/>
          <p:cNvSpPr>
            <a:spLocks noChangeShapeType="1"/>
          </p:cNvSpPr>
          <p:nvPr/>
        </p:nvSpPr>
        <p:spPr bwMode="auto">
          <a:xfrm>
            <a:off x="4495800" y="27654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9" name="Freeform 82"/>
          <p:cNvSpPr>
            <a:spLocks/>
          </p:cNvSpPr>
          <p:nvPr/>
        </p:nvSpPr>
        <p:spPr bwMode="auto">
          <a:xfrm>
            <a:off x="5029200" y="1143000"/>
            <a:ext cx="304800" cy="304800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0" name="Freeform 83"/>
          <p:cNvSpPr>
            <a:spLocks/>
          </p:cNvSpPr>
          <p:nvPr/>
        </p:nvSpPr>
        <p:spPr bwMode="auto">
          <a:xfrm>
            <a:off x="5029200" y="2286000"/>
            <a:ext cx="304800" cy="304800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1" name="AutoShape 84"/>
          <p:cNvSpPr>
            <a:spLocks noChangeArrowheads="1"/>
          </p:cNvSpPr>
          <p:nvPr/>
        </p:nvSpPr>
        <p:spPr bwMode="auto">
          <a:xfrm rot="5400000">
            <a:off x="5257800" y="2590800"/>
            <a:ext cx="304800" cy="152400"/>
          </a:xfrm>
          <a:prstGeom prst="flowChartTerminator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2" name="Rectangle 85"/>
          <p:cNvSpPr>
            <a:spLocks noChangeArrowheads="1"/>
          </p:cNvSpPr>
          <p:nvPr/>
        </p:nvSpPr>
        <p:spPr bwMode="auto">
          <a:xfrm>
            <a:off x="3124200" y="1524000"/>
            <a:ext cx="7620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RF0</a:t>
            </a:r>
          </a:p>
        </p:txBody>
      </p:sp>
      <p:sp>
        <p:nvSpPr>
          <p:cNvPr id="51243" name="Rectangle 86"/>
          <p:cNvSpPr>
            <a:spLocks noChangeArrowheads="1"/>
          </p:cNvSpPr>
          <p:nvPr/>
        </p:nvSpPr>
        <p:spPr bwMode="auto">
          <a:xfrm>
            <a:off x="3124200" y="2689225"/>
            <a:ext cx="7620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RF1</a:t>
            </a:r>
          </a:p>
        </p:txBody>
      </p:sp>
      <p:sp>
        <p:nvSpPr>
          <p:cNvPr id="51244" name="Freeform 87"/>
          <p:cNvSpPr>
            <a:spLocks/>
          </p:cNvSpPr>
          <p:nvPr/>
        </p:nvSpPr>
        <p:spPr bwMode="auto">
          <a:xfrm>
            <a:off x="2743200" y="2362200"/>
            <a:ext cx="6096000" cy="784225"/>
          </a:xfrm>
          <a:custGeom>
            <a:avLst/>
            <a:gdLst>
              <a:gd name="T0" fmla="*/ 2147483647 w 3840"/>
              <a:gd name="T1" fmla="*/ 2147483647 h 768"/>
              <a:gd name="T2" fmla="*/ 2147483647 w 3840"/>
              <a:gd name="T3" fmla="*/ 2147483647 h 768"/>
              <a:gd name="T4" fmla="*/ 2147483647 w 3840"/>
              <a:gd name="T5" fmla="*/ 0 h 768"/>
              <a:gd name="T6" fmla="*/ 0 w 3840"/>
              <a:gd name="T7" fmla="*/ 0 h 768"/>
              <a:gd name="T8" fmla="*/ 0 w 3840"/>
              <a:gd name="T9" fmla="*/ 2147483647 h 768"/>
              <a:gd name="T10" fmla="*/ 2147483647 w 3840"/>
              <a:gd name="T11" fmla="*/ 2147483647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0"/>
              <a:gd name="T19" fmla="*/ 0 h 768"/>
              <a:gd name="T20" fmla="*/ 3840 w 3840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0" h="768">
                <a:moveTo>
                  <a:pt x="3696" y="768"/>
                </a:moveTo>
                <a:lnTo>
                  <a:pt x="3840" y="768"/>
                </a:lnTo>
                <a:lnTo>
                  <a:pt x="3840" y="0"/>
                </a:lnTo>
                <a:lnTo>
                  <a:pt x="0" y="0"/>
                </a:lnTo>
                <a:lnTo>
                  <a:pt x="0" y="672"/>
                </a:lnTo>
                <a:lnTo>
                  <a:pt x="240" y="67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5" name="AutoShape 88"/>
          <p:cNvSpPr>
            <a:spLocks noChangeArrowheads="1"/>
          </p:cNvSpPr>
          <p:nvPr/>
        </p:nvSpPr>
        <p:spPr bwMode="auto">
          <a:xfrm>
            <a:off x="4953000" y="2286000"/>
            <a:ext cx="152400" cy="152400"/>
          </a:xfrm>
          <a:prstGeom prst="flowChartConnector">
            <a:avLst/>
          </a:prstGeom>
          <a:solidFill>
            <a:srgbClr val="FF0909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6" name="Freeform 89"/>
          <p:cNvSpPr>
            <a:spLocks/>
          </p:cNvSpPr>
          <p:nvPr/>
        </p:nvSpPr>
        <p:spPr bwMode="auto">
          <a:xfrm>
            <a:off x="2895600" y="1219200"/>
            <a:ext cx="5943600" cy="533400"/>
          </a:xfrm>
          <a:custGeom>
            <a:avLst/>
            <a:gdLst>
              <a:gd name="T0" fmla="*/ 2147483647 w 3744"/>
              <a:gd name="T1" fmla="*/ 2147483647 h 384"/>
              <a:gd name="T2" fmla="*/ 2147483647 w 3744"/>
              <a:gd name="T3" fmla="*/ 2147483647 h 384"/>
              <a:gd name="T4" fmla="*/ 2147483647 w 3744"/>
              <a:gd name="T5" fmla="*/ 0 h 384"/>
              <a:gd name="T6" fmla="*/ 0 w 3744"/>
              <a:gd name="T7" fmla="*/ 0 h 384"/>
              <a:gd name="T8" fmla="*/ 0 w 3744"/>
              <a:gd name="T9" fmla="*/ 2147483647 h 384"/>
              <a:gd name="T10" fmla="*/ 2147483647 w 3744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44"/>
              <a:gd name="T19" fmla="*/ 0 h 384"/>
              <a:gd name="T20" fmla="*/ 3744 w 3744"/>
              <a:gd name="T21" fmla="*/ 384 h 3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44" h="384">
                <a:moveTo>
                  <a:pt x="3264" y="384"/>
                </a:moveTo>
                <a:lnTo>
                  <a:pt x="3744" y="384"/>
                </a:lnTo>
                <a:lnTo>
                  <a:pt x="3744" y="0"/>
                </a:lnTo>
                <a:lnTo>
                  <a:pt x="0" y="0"/>
                </a:lnTo>
                <a:lnTo>
                  <a:pt x="0" y="288"/>
                </a:lnTo>
                <a:lnTo>
                  <a:pt x="96" y="28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7" name="Line 90"/>
          <p:cNvSpPr>
            <a:spLocks noChangeShapeType="1"/>
          </p:cNvSpPr>
          <p:nvPr/>
        </p:nvSpPr>
        <p:spPr bwMode="auto">
          <a:xfrm>
            <a:off x="2895600" y="1600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8" name="Freeform 91"/>
          <p:cNvSpPr>
            <a:spLocks/>
          </p:cNvSpPr>
          <p:nvPr/>
        </p:nvSpPr>
        <p:spPr bwMode="auto">
          <a:xfrm>
            <a:off x="2895600" y="1600200"/>
            <a:ext cx="228600" cy="1157288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9" name="Freeform 92"/>
          <p:cNvSpPr>
            <a:spLocks/>
          </p:cNvSpPr>
          <p:nvPr/>
        </p:nvSpPr>
        <p:spPr bwMode="auto">
          <a:xfrm flipV="1">
            <a:off x="2743200" y="1905000"/>
            <a:ext cx="381000" cy="381000"/>
          </a:xfrm>
          <a:custGeom>
            <a:avLst/>
            <a:gdLst>
              <a:gd name="T0" fmla="*/ 0 w 960"/>
              <a:gd name="T1" fmla="*/ 0 h 144"/>
              <a:gd name="T2" fmla="*/ 0 w 960"/>
              <a:gd name="T3" fmla="*/ 2147483647 h 144"/>
              <a:gd name="T4" fmla="*/ 2147483647 w 960"/>
              <a:gd name="T5" fmla="*/ 2147483647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0" y="0"/>
                </a:moveTo>
                <a:lnTo>
                  <a:pt x="0" y="144"/>
                </a:lnTo>
                <a:lnTo>
                  <a:pt x="960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0" name="AutoShape 93"/>
          <p:cNvSpPr>
            <a:spLocks noChangeArrowheads="1"/>
          </p:cNvSpPr>
          <p:nvPr/>
        </p:nvSpPr>
        <p:spPr bwMode="auto">
          <a:xfrm>
            <a:off x="2819400" y="15240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1" name="AutoShape 94"/>
          <p:cNvSpPr>
            <a:spLocks noChangeArrowheads="1"/>
          </p:cNvSpPr>
          <p:nvPr/>
        </p:nvSpPr>
        <p:spPr bwMode="auto">
          <a:xfrm>
            <a:off x="4953000" y="1143000"/>
            <a:ext cx="152400" cy="152400"/>
          </a:xfrm>
          <a:prstGeom prst="flowChartConnector">
            <a:avLst/>
          </a:prstGeom>
          <a:solidFill>
            <a:srgbClr val="FF0909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2" name="AutoShape 95"/>
          <p:cNvSpPr>
            <a:spLocks noChangeArrowheads="1"/>
          </p:cNvSpPr>
          <p:nvPr/>
        </p:nvSpPr>
        <p:spPr bwMode="auto">
          <a:xfrm>
            <a:off x="2667000" y="22860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3" name="Text Box 96"/>
          <p:cNvSpPr txBox="1">
            <a:spLocks noChangeArrowheads="1"/>
          </p:cNvSpPr>
          <p:nvPr/>
        </p:nvSpPr>
        <p:spPr bwMode="auto">
          <a:xfrm>
            <a:off x="517525" y="1484313"/>
            <a:ext cx="1133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cluster 0</a:t>
            </a:r>
          </a:p>
        </p:txBody>
      </p:sp>
      <p:sp>
        <p:nvSpPr>
          <p:cNvPr id="51254" name="Text Box 97"/>
          <p:cNvSpPr txBox="1">
            <a:spLocks noChangeArrowheads="1"/>
          </p:cNvSpPr>
          <p:nvPr/>
        </p:nvSpPr>
        <p:spPr bwMode="auto">
          <a:xfrm>
            <a:off x="533400" y="2757488"/>
            <a:ext cx="1133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cluster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19BB7D-785E-6D4A-8D79-33AD320F3858}" type="slidenum">
              <a:rPr lang="en-US" smtClean="0">
                <a:latin typeface="Tahoma" pitchFamily="-84" charset="0"/>
              </a:rPr>
              <a:pPr/>
              <a:t>2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738"/>
            <a:ext cx="8689975" cy="601662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This Unit: (In-Order) Superscalar Pipelines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05200" y="1257300"/>
            <a:ext cx="5410200" cy="3227550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Idea of instruction-level parallelism</a:t>
            </a:r>
          </a:p>
          <a:p>
            <a:pPr eaLnBrk="1" hangingPunct="1"/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Superscalar hardware issues</a:t>
            </a:r>
          </a:p>
          <a:p>
            <a:pPr lvl="1" eaLnBrk="1" hangingPunct="1"/>
            <a:r>
              <a:rPr lang="en-US" dirty="0" smtClean="0"/>
              <a:t>Bypassing and register file</a:t>
            </a:r>
          </a:p>
          <a:p>
            <a:pPr lvl="1" eaLnBrk="1" hangingPunct="1"/>
            <a:r>
              <a:rPr lang="en-US" dirty="0" smtClean="0"/>
              <a:t>Stall logic</a:t>
            </a:r>
          </a:p>
          <a:p>
            <a:pPr lvl="1" eaLnBrk="1" hangingPunct="1"/>
            <a:r>
              <a:rPr lang="en-US" dirty="0" smtClean="0"/>
              <a:t>Fetch</a:t>
            </a:r>
          </a:p>
          <a:p>
            <a:pPr marL="0" indent="0" eaLnBrk="1" hangingPunct="1">
              <a:buNone/>
            </a:pP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lvl="1" eaLnBrk="1" hangingPunct="1"/>
            <a:endParaRPr lang="en-US" dirty="0" smtClean="0"/>
          </a:p>
        </p:txBody>
      </p:sp>
      <p:sp>
        <p:nvSpPr>
          <p:cNvPr id="19462" name="Rectangle 31"/>
          <p:cNvSpPr>
            <a:spLocks noChangeArrowheads="1"/>
          </p:cNvSpPr>
          <p:nvPr/>
        </p:nvSpPr>
        <p:spPr bwMode="auto">
          <a:xfrm>
            <a:off x="1143000" y="2133600"/>
            <a:ext cx="685800" cy="6096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9463" name="Line 32"/>
          <p:cNvSpPr>
            <a:spLocks noChangeShapeType="1"/>
          </p:cNvSpPr>
          <p:nvPr/>
        </p:nvSpPr>
        <p:spPr bwMode="auto">
          <a:xfrm>
            <a:off x="304800" y="2057400"/>
            <a:ext cx="1524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Rectangle 33"/>
          <p:cNvSpPr>
            <a:spLocks noChangeArrowheads="1"/>
          </p:cNvSpPr>
          <p:nvPr/>
        </p:nvSpPr>
        <p:spPr bwMode="auto">
          <a:xfrm>
            <a:off x="304800" y="2133600"/>
            <a:ext cx="6858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Mem</a:t>
            </a:r>
          </a:p>
        </p:txBody>
      </p:sp>
      <p:sp>
        <p:nvSpPr>
          <p:cNvPr id="19465" name="Rectangle 34"/>
          <p:cNvSpPr>
            <a:spLocks noChangeArrowheads="1"/>
          </p:cNvSpPr>
          <p:nvPr/>
        </p:nvSpPr>
        <p:spPr bwMode="auto">
          <a:xfrm>
            <a:off x="1981200" y="2133600"/>
            <a:ext cx="6858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I/O</a:t>
            </a:r>
          </a:p>
        </p:txBody>
      </p:sp>
      <p:sp>
        <p:nvSpPr>
          <p:cNvPr id="19466" name="Rectangle 35"/>
          <p:cNvSpPr>
            <a:spLocks noChangeArrowheads="1"/>
          </p:cNvSpPr>
          <p:nvPr/>
        </p:nvSpPr>
        <p:spPr bwMode="auto">
          <a:xfrm>
            <a:off x="304800" y="1600200"/>
            <a:ext cx="236220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System software</a:t>
            </a:r>
          </a:p>
        </p:txBody>
      </p:sp>
      <p:sp>
        <p:nvSpPr>
          <p:cNvPr id="19467" name="Rectangle 36"/>
          <p:cNvSpPr>
            <a:spLocks noChangeArrowheads="1"/>
          </p:cNvSpPr>
          <p:nvPr/>
        </p:nvSpPr>
        <p:spPr bwMode="auto">
          <a:xfrm>
            <a:off x="1143000" y="1219200"/>
            <a:ext cx="68580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9468" name="Rectangle 37"/>
          <p:cNvSpPr>
            <a:spLocks noChangeArrowheads="1"/>
          </p:cNvSpPr>
          <p:nvPr/>
        </p:nvSpPr>
        <p:spPr bwMode="auto">
          <a:xfrm>
            <a:off x="304800" y="1219200"/>
            <a:ext cx="68580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9469" name="Rectangle 38"/>
          <p:cNvSpPr>
            <a:spLocks noChangeArrowheads="1"/>
          </p:cNvSpPr>
          <p:nvPr/>
        </p:nvSpPr>
        <p:spPr bwMode="auto">
          <a:xfrm>
            <a:off x="1981200" y="1219200"/>
            <a:ext cx="68580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Challenge: Superscalar Fetch </a:t>
            </a:r>
          </a:p>
        </p:txBody>
      </p:sp>
      <p:sp>
        <p:nvSpPr>
          <p:cNvPr id="553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involved in fetching multiple instructions per cycle?</a:t>
            </a:r>
          </a:p>
          <a:p>
            <a:r>
              <a:rPr lang="en-US" dirty="0" smtClean="0"/>
              <a:t>In same cache block? </a:t>
            </a:r>
            <a:r>
              <a:rPr lang="en-US" dirty="0" err="1" smtClean="0">
                <a:sym typeface="Symbol" charset="2"/>
              </a:rPr>
              <a:t>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no problem</a:t>
            </a:r>
          </a:p>
          <a:p>
            <a:pPr lvl="1"/>
            <a:r>
              <a:rPr lang="en-US" dirty="0" smtClean="0"/>
              <a:t>64-byte cache block is 16 instructions (~4 bytes per instruction)</a:t>
            </a:r>
          </a:p>
          <a:p>
            <a:pPr lvl="1"/>
            <a:r>
              <a:rPr lang="en-US" dirty="0" smtClean="0"/>
              <a:t>Favors larger block size (independent of hit rate)</a:t>
            </a:r>
          </a:p>
          <a:p>
            <a:r>
              <a:rPr lang="en-US" dirty="0" smtClean="0"/>
              <a:t>What if next instruction is last instruction in a block?</a:t>
            </a:r>
          </a:p>
          <a:p>
            <a:pPr lvl="1"/>
            <a:r>
              <a:rPr lang="en-US" dirty="0" smtClean="0"/>
              <a:t>Fetch only one instruction that cycle</a:t>
            </a:r>
          </a:p>
          <a:p>
            <a:pPr lvl="1"/>
            <a:r>
              <a:rPr lang="en-US" dirty="0" smtClean="0"/>
              <a:t>Or, some processors may allow fetching from 2 consecutive blocks</a:t>
            </a:r>
          </a:p>
          <a:p>
            <a:r>
              <a:rPr lang="en-US" dirty="0" smtClean="0">
                <a:sym typeface="Symbol" charset="2"/>
              </a:rPr>
              <a:t>What about taken branches?</a:t>
            </a:r>
          </a:p>
          <a:p>
            <a:pPr lvl="1">
              <a:defRPr/>
            </a:pPr>
            <a:r>
              <a:rPr lang="en-US" dirty="0" smtClean="0"/>
              <a:t>How many instructions can be fetched on average?</a:t>
            </a:r>
          </a:p>
          <a:p>
            <a:pPr lvl="1">
              <a:defRPr/>
            </a:pPr>
            <a:r>
              <a:rPr lang="en-US" dirty="0" smtClean="0"/>
              <a:t>Average number of instructions per taken branch?</a:t>
            </a:r>
          </a:p>
          <a:p>
            <a:pPr lvl="2">
              <a:defRPr/>
            </a:pPr>
            <a:r>
              <a:rPr lang="en-US" dirty="0" smtClean="0"/>
              <a:t>Assume: 20% branches, 50% taken </a:t>
            </a:r>
            <a:r>
              <a:rPr lang="en-US" dirty="0" err="1" smtClean="0">
                <a:sym typeface="Symbol" charset="2"/>
              </a:rPr>
              <a:t></a:t>
            </a:r>
            <a:r>
              <a:rPr lang="en-US" dirty="0" smtClean="0">
                <a:sym typeface="Symbol" charset="2"/>
              </a:rPr>
              <a:t> ~10 instructions</a:t>
            </a:r>
          </a:p>
          <a:p>
            <a:r>
              <a:rPr lang="en-US" dirty="0" smtClean="0">
                <a:sym typeface="Symbol" charset="2"/>
              </a:rPr>
              <a:t>Consider a 5-instruction loop with a 4-issue processor</a:t>
            </a:r>
          </a:p>
          <a:p>
            <a:pPr lvl="1"/>
            <a:r>
              <a:rPr lang="en-US" dirty="0" smtClean="0"/>
              <a:t>Without smarter fetch, ILP is limited to 2.5 (not 4, which is bad)</a:t>
            </a:r>
          </a:p>
          <a:p>
            <a:endParaRPr lang="en-US" dirty="0" smtClean="0"/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A4DCB-D33A-B84E-813D-B49CF685A63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Increasing Superscalar Fetch Rate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5344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Option #1: over-fetch and buffer</a:t>
            </a:r>
          </a:p>
          <a:p>
            <a:pPr lvl="1"/>
            <a:r>
              <a:rPr lang="en-US" dirty="0" smtClean="0"/>
              <a:t>Add a queue between fetch and decode (18 entries in Intel Core2)</a:t>
            </a:r>
          </a:p>
          <a:p>
            <a:pPr lvl="1"/>
            <a:r>
              <a:rPr lang="en-US" dirty="0" smtClean="0"/>
              <a:t>Compensates for cycles that fetch less than maximum instructions</a:t>
            </a:r>
          </a:p>
          <a:p>
            <a:pPr lvl="1"/>
            <a:r>
              <a:rPr lang="en-US" dirty="0" smtClean="0"/>
              <a:t>“decouples” the “front end” (fetch) from the “back end” (execute)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Option #2: “loop stream detector” (Core 2, Core i7)</a:t>
            </a:r>
          </a:p>
          <a:p>
            <a:pPr lvl="1"/>
            <a:r>
              <a:rPr lang="en-US" dirty="0" smtClean="0"/>
              <a:t>Put entire loop body into a small cache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Core2: 18 macro-ops, up to four taken branches</a:t>
            </a:r>
          </a:p>
          <a:p>
            <a:pPr lvl="2"/>
            <a:r>
              <a:rPr lang="en-US" dirty="0" smtClean="0">
                <a:ea typeface="ＭＳ Ｐゴシック" pitchFamily="-1" charset="-128"/>
              </a:rPr>
              <a:t>Core i7: 28 micro-ops (avoids re-decoding macro-ops!)</a:t>
            </a:r>
          </a:p>
          <a:p>
            <a:pPr lvl="1"/>
            <a:r>
              <a:rPr lang="en-US" dirty="0" smtClean="0"/>
              <a:t>Any branch </a:t>
            </a:r>
            <a:r>
              <a:rPr lang="en-US" dirty="0" err="1" smtClean="0"/>
              <a:t>mis</a:t>
            </a:r>
            <a:r>
              <a:rPr lang="en-US" dirty="0" smtClean="0"/>
              <a:t>-prediction requires normal re-fetch</a:t>
            </a:r>
          </a:p>
          <a:p>
            <a:r>
              <a:rPr lang="en-US" dirty="0" smtClean="0"/>
              <a:t>Other options: next-</a:t>
            </a:r>
            <a:r>
              <a:rPr lang="en-US" i="1" dirty="0" smtClean="0"/>
              <a:t>next</a:t>
            </a:r>
            <a:r>
              <a:rPr lang="en-US" dirty="0" smtClean="0"/>
              <a:t>-block prediction, “trace cache”</a:t>
            </a:r>
          </a:p>
          <a:p>
            <a:pPr lvl="1" eaLnBrk="1" hangingPunct="1">
              <a:buFontTx/>
              <a:buChar char="–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49494B-BF60-9E49-AE68-B7438D78D520}" type="slidenum">
              <a:rPr lang="en-US" smtClean="0">
                <a:latin typeface="Tahoma" pitchFamily="-1" charset="0"/>
              </a:rPr>
              <a:pPr/>
              <a:t>21</a:t>
            </a:fld>
            <a:endParaRPr lang="en-US" smtClean="0">
              <a:latin typeface="Tahoma" pitchFamily="-1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5334000" y="1371600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762000" y="1371600"/>
            <a:ext cx="16764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6553200" y="990600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67593" name="Freeform 7"/>
          <p:cNvSpPr>
            <a:spLocks/>
          </p:cNvSpPr>
          <p:nvPr/>
        </p:nvSpPr>
        <p:spPr bwMode="auto">
          <a:xfrm>
            <a:off x="6629400" y="16764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7162800" y="13716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67595" name="Line 9"/>
          <p:cNvSpPr>
            <a:spLocks noChangeShapeType="1"/>
          </p:cNvSpPr>
          <p:nvPr/>
        </p:nvSpPr>
        <p:spPr bwMode="auto">
          <a:xfrm>
            <a:off x="7848600" y="19812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6" name="Line 10"/>
          <p:cNvSpPr>
            <a:spLocks noChangeShapeType="1"/>
          </p:cNvSpPr>
          <p:nvPr/>
        </p:nvSpPr>
        <p:spPr bwMode="auto">
          <a:xfrm>
            <a:off x="7848600" y="22098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7" name="Rectangle 11"/>
          <p:cNvSpPr>
            <a:spLocks noChangeArrowheads="1"/>
          </p:cNvSpPr>
          <p:nvPr/>
        </p:nvSpPr>
        <p:spPr bwMode="auto">
          <a:xfrm>
            <a:off x="6172200" y="13716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598" name="Rectangle 12"/>
          <p:cNvSpPr>
            <a:spLocks noChangeArrowheads="1"/>
          </p:cNvSpPr>
          <p:nvPr/>
        </p:nvSpPr>
        <p:spPr bwMode="auto">
          <a:xfrm>
            <a:off x="7696200" y="13716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599" name="Line 13"/>
          <p:cNvSpPr>
            <a:spLocks noChangeShapeType="1"/>
          </p:cNvSpPr>
          <p:nvPr/>
        </p:nvSpPr>
        <p:spPr bwMode="auto">
          <a:xfrm>
            <a:off x="7467600" y="1981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0" name="Line 14"/>
          <p:cNvSpPr>
            <a:spLocks noChangeShapeType="1"/>
          </p:cNvSpPr>
          <p:nvPr/>
        </p:nvSpPr>
        <p:spPr bwMode="auto">
          <a:xfrm>
            <a:off x="6324600" y="18288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1" name="Line 15"/>
          <p:cNvSpPr>
            <a:spLocks noChangeShapeType="1"/>
          </p:cNvSpPr>
          <p:nvPr/>
        </p:nvSpPr>
        <p:spPr bwMode="auto">
          <a:xfrm>
            <a:off x="6324600" y="2133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2" name="Freeform 16"/>
          <p:cNvSpPr>
            <a:spLocks/>
          </p:cNvSpPr>
          <p:nvPr/>
        </p:nvSpPr>
        <p:spPr bwMode="auto">
          <a:xfrm>
            <a:off x="6400800" y="1524000"/>
            <a:ext cx="7620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3" name="AutoShape 17"/>
          <p:cNvSpPr>
            <a:spLocks noChangeArrowheads="1"/>
          </p:cNvSpPr>
          <p:nvPr/>
        </p:nvSpPr>
        <p:spPr bwMode="auto">
          <a:xfrm rot="5400000">
            <a:off x="8039100" y="20193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4" name="Freeform 18"/>
          <p:cNvSpPr>
            <a:spLocks/>
          </p:cNvSpPr>
          <p:nvPr/>
        </p:nvSpPr>
        <p:spPr bwMode="auto">
          <a:xfrm flipV="1">
            <a:off x="7010400" y="1981200"/>
            <a:ext cx="6858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5" name="Freeform 19"/>
          <p:cNvSpPr>
            <a:spLocks/>
          </p:cNvSpPr>
          <p:nvPr/>
        </p:nvSpPr>
        <p:spPr bwMode="auto">
          <a:xfrm>
            <a:off x="5943600" y="1219200"/>
            <a:ext cx="609600" cy="6096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6" name="Freeform 20"/>
          <p:cNvSpPr>
            <a:spLocks/>
          </p:cNvSpPr>
          <p:nvPr/>
        </p:nvSpPr>
        <p:spPr bwMode="auto">
          <a:xfrm>
            <a:off x="5791200" y="1066800"/>
            <a:ext cx="762000" cy="10668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7" name="Rectangle 21"/>
          <p:cNvSpPr>
            <a:spLocks noChangeArrowheads="1"/>
          </p:cNvSpPr>
          <p:nvPr/>
        </p:nvSpPr>
        <p:spPr bwMode="auto">
          <a:xfrm>
            <a:off x="609600" y="13716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08" name="Rectangle 22"/>
          <p:cNvSpPr>
            <a:spLocks noChangeArrowheads="1"/>
          </p:cNvSpPr>
          <p:nvPr/>
        </p:nvSpPr>
        <p:spPr bwMode="auto">
          <a:xfrm>
            <a:off x="1143000" y="1371600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67609" name="Line 23"/>
          <p:cNvSpPr>
            <a:spLocks noChangeShapeType="1"/>
          </p:cNvSpPr>
          <p:nvPr/>
        </p:nvSpPr>
        <p:spPr bwMode="auto">
          <a:xfrm>
            <a:off x="762000" y="1828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0" name="Freeform 24"/>
          <p:cNvSpPr>
            <a:spLocks/>
          </p:cNvSpPr>
          <p:nvPr/>
        </p:nvSpPr>
        <p:spPr bwMode="auto">
          <a:xfrm>
            <a:off x="914400" y="16002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1" name="AutoShape 25"/>
          <p:cNvSpPr>
            <a:spLocks noChangeArrowheads="1"/>
          </p:cNvSpPr>
          <p:nvPr/>
        </p:nvSpPr>
        <p:spPr bwMode="auto">
          <a:xfrm rot="5400000">
            <a:off x="1219200" y="23622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2" name="Line 26"/>
          <p:cNvSpPr>
            <a:spLocks noChangeShapeType="1"/>
          </p:cNvSpPr>
          <p:nvPr/>
        </p:nvSpPr>
        <p:spPr bwMode="auto">
          <a:xfrm>
            <a:off x="1447800" y="15240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3" name="Rectangle 27"/>
          <p:cNvSpPr>
            <a:spLocks noChangeArrowheads="1"/>
          </p:cNvSpPr>
          <p:nvPr/>
        </p:nvSpPr>
        <p:spPr bwMode="auto">
          <a:xfrm>
            <a:off x="2133600" y="1371600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14" name="Freeform 28"/>
          <p:cNvSpPr>
            <a:spLocks/>
          </p:cNvSpPr>
          <p:nvPr/>
        </p:nvSpPr>
        <p:spPr bwMode="auto">
          <a:xfrm flipV="1">
            <a:off x="914400" y="19050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5" name="Freeform 29"/>
          <p:cNvSpPr>
            <a:spLocks/>
          </p:cNvSpPr>
          <p:nvPr/>
        </p:nvSpPr>
        <p:spPr bwMode="auto">
          <a:xfrm>
            <a:off x="1447800" y="2057400"/>
            <a:ext cx="304800" cy="3048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6" name="Freeform 30"/>
          <p:cNvSpPr>
            <a:spLocks/>
          </p:cNvSpPr>
          <p:nvPr/>
        </p:nvSpPr>
        <p:spPr bwMode="auto">
          <a:xfrm>
            <a:off x="1447800" y="1981200"/>
            <a:ext cx="5562600" cy="5334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7" name="Freeform 31"/>
          <p:cNvSpPr>
            <a:spLocks/>
          </p:cNvSpPr>
          <p:nvPr/>
        </p:nvSpPr>
        <p:spPr bwMode="auto">
          <a:xfrm>
            <a:off x="304800" y="1828800"/>
            <a:ext cx="990600" cy="5334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8" name="Rectangle 32"/>
          <p:cNvSpPr>
            <a:spLocks noChangeArrowheads="1"/>
          </p:cNvSpPr>
          <p:nvPr/>
        </p:nvSpPr>
        <p:spPr bwMode="auto">
          <a:xfrm>
            <a:off x="1143000" y="1828800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67619" name="Line 33"/>
          <p:cNvSpPr>
            <a:spLocks noChangeShapeType="1"/>
          </p:cNvSpPr>
          <p:nvPr/>
        </p:nvSpPr>
        <p:spPr bwMode="auto">
          <a:xfrm>
            <a:off x="6934200" y="1981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0" name="Freeform 34"/>
          <p:cNvSpPr>
            <a:spLocks/>
          </p:cNvSpPr>
          <p:nvPr/>
        </p:nvSpPr>
        <p:spPr bwMode="auto">
          <a:xfrm>
            <a:off x="7467600" y="1066800"/>
            <a:ext cx="1066800" cy="914400"/>
          </a:xfrm>
          <a:custGeom>
            <a:avLst/>
            <a:gdLst>
              <a:gd name="T0" fmla="*/ 2147483647 w 672"/>
              <a:gd name="T1" fmla="*/ 2147483647 h 576"/>
              <a:gd name="T2" fmla="*/ 2147483647 w 672"/>
              <a:gd name="T3" fmla="*/ 2147483647 h 576"/>
              <a:gd name="T4" fmla="*/ 2147483647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1" name="Rectangle 35"/>
          <p:cNvSpPr>
            <a:spLocks noChangeArrowheads="1"/>
          </p:cNvSpPr>
          <p:nvPr/>
        </p:nvSpPr>
        <p:spPr bwMode="auto">
          <a:xfrm>
            <a:off x="26670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2" name="Rectangle 36"/>
          <p:cNvSpPr>
            <a:spLocks noChangeArrowheads="1"/>
          </p:cNvSpPr>
          <p:nvPr/>
        </p:nvSpPr>
        <p:spPr bwMode="auto">
          <a:xfrm>
            <a:off x="28194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3" name="Rectangle 37"/>
          <p:cNvSpPr>
            <a:spLocks noChangeArrowheads="1"/>
          </p:cNvSpPr>
          <p:nvPr/>
        </p:nvSpPr>
        <p:spPr bwMode="auto">
          <a:xfrm>
            <a:off x="29718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4" name="Rectangle 38"/>
          <p:cNvSpPr>
            <a:spLocks noChangeArrowheads="1"/>
          </p:cNvSpPr>
          <p:nvPr/>
        </p:nvSpPr>
        <p:spPr bwMode="auto">
          <a:xfrm>
            <a:off x="31242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5" name="Rectangle 39"/>
          <p:cNvSpPr>
            <a:spLocks noChangeArrowheads="1"/>
          </p:cNvSpPr>
          <p:nvPr/>
        </p:nvSpPr>
        <p:spPr bwMode="auto">
          <a:xfrm>
            <a:off x="32766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6" name="Rectangle 40"/>
          <p:cNvSpPr>
            <a:spLocks noChangeArrowheads="1"/>
          </p:cNvSpPr>
          <p:nvPr/>
        </p:nvSpPr>
        <p:spPr bwMode="auto">
          <a:xfrm>
            <a:off x="34290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7" name="Rectangle 41"/>
          <p:cNvSpPr>
            <a:spLocks noChangeArrowheads="1"/>
          </p:cNvSpPr>
          <p:nvPr/>
        </p:nvSpPr>
        <p:spPr bwMode="auto">
          <a:xfrm>
            <a:off x="35814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8" name="Rectangle 42"/>
          <p:cNvSpPr>
            <a:spLocks noChangeArrowheads="1"/>
          </p:cNvSpPr>
          <p:nvPr/>
        </p:nvSpPr>
        <p:spPr bwMode="auto">
          <a:xfrm>
            <a:off x="37338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29" name="Rectangle 43"/>
          <p:cNvSpPr>
            <a:spLocks noChangeArrowheads="1"/>
          </p:cNvSpPr>
          <p:nvPr/>
        </p:nvSpPr>
        <p:spPr bwMode="auto">
          <a:xfrm>
            <a:off x="38862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0" name="Rectangle 44"/>
          <p:cNvSpPr>
            <a:spLocks noChangeArrowheads="1"/>
          </p:cNvSpPr>
          <p:nvPr/>
        </p:nvSpPr>
        <p:spPr bwMode="auto">
          <a:xfrm>
            <a:off x="40386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1" name="Rectangle 45"/>
          <p:cNvSpPr>
            <a:spLocks noChangeArrowheads="1"/>
          </p:cNvSpPr>
          <p:nvPr/>
        </p:nvSpPr>
        <p:spPr bwMode="auto">
          <a:xfrm>
            <a:off x="41910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2" name="Rectangle 46"/>
          <p:cNvSpPr>
            <a:spLocks noChangeArrowheads="1"/>
          </p:cNvSpPr>
          <p:nvPr/>
        </p:nvSpPr>
        <p:spPr bwMode="auto">
          <a:xfrm>
            <a:off x="43434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3" name="Rectangle 47"/>
          <p:cNvSpPr>
            <a:spLocks noChangeArrowheads="1"/>
          </p:cNvSpPr>
          <p:nvPr/>
        </p:nvSpPr>
        <p:spPr bwMode="auto">
          <a:xfrm>
            <a:off x="44958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4" name="Rectangle 48"/>
          <p:cNvSpPr>
            <a:spLocks noChangeArrowheads="1"/>
          </p:cNvSpPr>
          <p:nvPr/>
        </p:nvSpPr>
        <p:spPr bwMode="auto">
          <a:xfrm>
            <a:off x="46482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5" name="Rectangle 49"/>
          <p:cNvSpPr>
            <a:spLocks noChangeArrowheads="1"/>
          </p:cNvSpPr>
          <p:nvPr/>
        </p:nvSpPr>
        <p:spPr bwMode="auto">
          <a:xfrm>
            <a:off x="48006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6" name="Rectangle 50"/>
          <p:cNvSpPr>
            <a:spLocks noChangeArrowheads="1"/>
          </p:cNvSpPr>
          <p:nvPr/>
        </p:nvSpPr>
        <p:spPr bwMode="auto">
          <a:xfrm>
            <a:off x="49530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7" name="Rectangle 51"/>
          <p:cNvSpPr>
            <a:spLocks noChangeArrowheads="1"/>
          </p:cNvSpPr>
          <p:nvPr/>
        </p:nvSpPr>
        <p:spPr bwMode="auto">
          <a:xfrm>
            <a:off x="5105400" y="1447800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7638" name="Rectangle 52"/>
          <p:cNvSpPr>
            <a:spLocks noChangeArrowheads="1"/>
          </p:cNvSpPr>
          <p:nvPr/>
        </p:nvSpPr>
        <p:spPr bwMode="auto">
          <a:xfrm>
            <a:off x="2667000" y="14478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insn queue</a:t>
            </a:r>
          </a:p>
        </p:txBody>
      </p:sp>
      <p:sp>
        <p:nvSpPr>
          <p:cNvPr id="67639" name="Freeform 54"/>
          <p:cNvSpPr>
            <a:spLocks/>
          </p:cNvSpPr>
          <p:nvPr/>
        </p:nvSpPr>
        <p:spPr bwMode="auto">
          <a:xfrm>
            <a:off x="5257800" y="1524000"/>
            <a:ext cx="885825" cy="112713"/>
          </a:xfrm>
          <a:custGeom>
            <a:avLst/>
            <a:gdLst>
              <a:gd name="T0" fmla="*/ 0 w 457"/>
              <a:gd name="T1" fmla="*/ 0 h 1"/>
              <a:gd name="T2" fmla="*/ 2147483647 w 457"/>
              <a:gd name="T3" fmla="*/ 0 h 1"/>
              <a:gd name="T4" fmla="*/ 0 60000 65536"/>
              <a:gd name="T5" fmla="*/ 0 60000 65536"/>
              <a:gd name="T6" fmla="*/ 0 w 457"/>
              <a:gd name="T7" fmla="*/ 0 h 1"/>
              <a:gd name="T8" fmla="*/ 457 w 45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" h="1">
                <a:moveTo>
                  <a:pt x="0" y="0"/>
                </a:moveTo>
                <a:lnTo>
                  <a:pt x="457" y="0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40" name="Line 16"/>
          <p:cNvSpPr>
            <a:spLocks noChangeShapeType="1"/>
          </p:cNvSpPr>
          <p:nvPr/>
        </p:nvSpPr>
        <p:spPr bwMode="auto">
          <a:xfrm>
            <a:off x="1446213" y="16002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41" name="Line 16"/>
          <p:cNvSpPr>
            <a:spLocks noChangeShapeType="1"/>
          </p:cNvSpPr>
          <p:nvPr/>
        </p:nvSpPr>
        <p:spPr bwMode="auto">
          <a:xfrm>
            <a:off x="1447800" y="16764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42" name="Line 16"/>
          <p:cNvSpPr>
            <a:spLocks noChangeShapeType="1"/>
          </p:cNvSpPr>
          <p:nvPr/>
        </p:nvSpPr>
        <p:spPr bwMode="auto">
          <a:xfrm>
            <a:off x="1447800" y="17526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643" name="Group 82"/>
          <p:cNvGrpSpPr>
            <a:grpSpLocks/>
          </p:cNvGrpSpPr>
          <p:nvPr/>
        </p:nvGrpSpPr>
        <p:grpSpPr bwMode="auto">
          <a:xfrm>
            <a:off x="2286000" y="1524000"/>
            <a:ext cx="381000" cy="228600"/>
            <a:chOff x="2286000" y="1676400"/>
            <a:chExt cx="687387" cy="228600"/>
          </a:xfrm>
        </p:grpSpPr>
        <p:sp>
          <p:nvSpPr>
            <p:cNvPr id="67647" name="Line 26"/>
            <p:cNvSpPr>
              <a:spLocks noChangeShapeType="1"/>
            </p:cNvSpPr>
            <p:nvPr/>
          </p:nvSpPr>
          <p:spPr bwMode="auto">
            <a:xfrm>
              <a:off x="2287587" y="16764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8" name="Line 16"/>
            <p:cNvSpPr>
              <a:spLocks noChangeShapeType="1"/>
            </p:cNvSpPr>
            <p:nvPr/>
          </p:nvSpPr>
          <p:spPr bwMode="auto">
            <a:xfrm>
              <a:off x="2286000" y="1752600"/>
              <a:ext cx="685800" cy="0"/>
            </a:xfrm>
            <a:prstGeom prst="line">
              <a:avLst/>
            </a:prstGeom>
            <a:noFill/>
            <a:ln w="28575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9" name="Line 16"/>
            <p:cNvSpPr>
              <a:spLocks noChangeShapeType="1"/>
            </p:cNvSpPr>
            <p:nvPr/>
          </p:nvSpPr>
          <p:spPr bwMode="auto">
            <a:xfrm>
              <a:off x="2287587" y="1828800"/>
              <a:ext cx="685800" cy="0"/>
            </a:xfrm>
            <a:prstGeom prst="line">
              <a:avLst/>
            </a:prstGeom>
            <a:noFill/>
            <a:ln w="28575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50" name="Line 16"/>
            <p:cNvSpPr>
              <a:spLocks noChangeShapeType="1"/>
            </p:cNvSpPr>
            <p:nvPr/>
          </p:nvSpPr>
          <p:spPr bwMode="auto">
            <a:xfrm>
              <a:off x="2287587" y="1905000"/>
              <a:ext cx="685800" cy="0"/>
            </a:xfrm>
            <a:prstGeom prst="line">
              <a:avLst/>
            </a:prstGeom>
            <a:noFill/>
            <a:ln w="28575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644" name="Freeform 54"/>
          <p:cNvSpPr>
            <a:spLocks/>
          </p:cNvSpPr>
          <p:nvPr/>
        </p:nvSpPr>
        <p:spPr bwMode="auto">
          <a:xfrm>
            <a:off x="5257800" y="1676400"/>
            <a:ext cx="885825" cy="112713"/>
          </a:xfrm>
          <a:custGeom>
            <a:avLst/>
            <a:gdLst>
              <a:gd name="T0" fmla="*/ 0 w 457"/>
              <a:gd name="T1" fmla="*/ 0 h 1"/>
              <a:gd name="T2" fmla="*/ 2147483647 w 457"/>
              <a:gd name="T3" fmla="*/ 0 h 1"/>
              <a:gd name="T4" fmla="*/ 0 60000 65536"/>
              <a:gd name="T5" fmla="*/ 0 60000 65536"/>
              <a:gd name="T6" fmla="*/ 0 w 457"/>
              <a:gd name="T7" fmla="*/ 0 h 1"/>
              <a:gd name="T8" fmla="*/ 457 w 45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" h="1">
                <a:moveTo>
                  <a:pt x="0" y="0"/>
                </a:moveTo>
                <a:lnTo>
                  <a:pt x="457" y="0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45" name="Freeform 54"/>
          <p:cNvSpPr>
            <a:spLocks/>
          </p:cNvSpPr>
          <p:nvPr/>
        </p:nvSpPr>
        <p:spPr bwMode="auto">
          <a:xfrm>
            <a:off x="5257800" y="1600200"/>
            <a:ext cx="885825" cy="112713"/>
          </a:xfrm>
          <a:custGeom>
            <a:avLst/>
            <a:gdLst>
              <a:gd name="T0" fmla="*/ 0 w 457"/>
              <a:gd name="T1" fmla="*/ 0 h 1"/>
              <a:gd name="T2" fmla="*/ 2147483647 w 457"/>
              <a:gd name="T3" fmla="*/ 0 h 1"/>
              <a:gd name="T4" fmla="*/ 0 60000 65536"/>
              <a:gd name="T5" fmla="*/ 0 60000 65536"/>
              <a:gd name="T6" fmla="*/ 0 w 457"/>
              <a:gd name="T7" fmla="*/ 0 h 1"/>
              <a:gd name="T8" fmla="*/ 457 w 45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" h="1">
                <a:moveTo>
                  <a:pt x="0" y="0"/>
                </a:moveTo>
                <a:lnTo>
                  <a:pt x="457" y="0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46" name="Freeform 54"/>
          <p:cNvSpPr>
            <a:spLocks/>
          </p:cNvSpPr>
          <p:nvPr/>
        </p:nvSpPr>
        <p:spPr bwMode="auto">
          <a:xfrm>
            <a:off x="5257800" y="1752600"/>
            <a:ext cx="885825" cy="112713"/>
          </a:xfrm>
          <a:custGeom>
            <a:avLst/>
            <a:gdLst>
              <a:gd name="T0" fmla="*/ 0 w 457"/>
              <a:gd name="T1" fmla="*/ 0 h 1"/>
              <a:gd name="T2" fmla="*/ 2147483647 w 457"/>
              <a:gd name="T3" fmla="*/ 0 h 1"/>
              <a:gd name="T4" fmla="*/ 0 60000 65536"/>
              <a:gd name="T5" fmla="*/ 0 60000 65536"/>
              <a:gd name="T6" fmla="*/ 0 w 457"/>
              <a:gd name="T7" fmla="*/ 0 h 1"/>
              <a:gd name="T8" fmla="*/ 457 w 45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7" h="1">
                <a:moveTo>
                  <a:pt x="0" y="0"/>
                </a:moveTo>
                <a:lnTo>
                  <a:pt x="457" y="0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2416175" y="1828800"/>
            <a:ext cx="299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loop stream detector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6069-09BD-D340-A08F-92DA10A19885}" type="slidenum">
              <a:rPr lang="en-US" smtClean="0">
                <a:latin typeface="Tahoma" pitchFamily="-1" charset="0"/>
              </a:rPr>
              <a:pPr/>
              <a:t>22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Multiple-Issue Implementations</a:t>
            </a:r>
          </a:p>
        </p:txBody>
      </p:sp>
      <p:sp>
        <p:nvSpPr>
          <p:cNvPr id="727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Statically-scheduled (in-order) </a:t>
            </a:r>
            <a:r>
              <a:rPr lang="en-US" b="1" dirty="0" smtClean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superscalar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What we’ve talked about thus far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dirty="0"/>
              <a:t>Executes unmodified sequential programs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dirty="0"/>
              <a:t>Hardware must figure out what can be done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E.g., Pentium (2-wide), </a:t>
            </a:r>
            <a:r>
              <a:rPr lang="en-US" dirty="0" err="1"/>
              <a:t>UltraSPARC</a:t>
            </a:r>
            <a:r>
              <a:rPr lang="en-US" dirty="0"/>
              <a:t> (4-wide), Alpha 21164 (4-wide)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Very Long Instruction Word (VLIW)</a:t>
            </a:r>
            <a:endParaRPr lang="en-US" b="1" dirty="0" smtClean="0">
              <a:solidFill>
                <a:srgbClr val="FF0909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lnSpc>
                <a:spcPct val="90000"/>
              </a:lnSpc>
              <a:buFont typeface="Lucida Grande" pitchFamily="-1" charset="0"/>
              <a:buChar char="-"/>
            </a:pPr>
            <a:r>
              <a:rPr lang="en-US" b="1" dirty="0" smtClean="0"/>
              <a:t>Compiler identifies independent instructions</a:t>
            </a:r>
            <a:r>
              <a:rPr lang="en-US" dirty="0" smtClean="0"/>
              <a:t>, new ISA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dirty="0" smtClean="0"/>
              <a:t>Hardware can be simple and perhaps lower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/>
              <a:t>TransMeta</a:t>
            </a:r>
            <a:r>
              <a:rPr lang="en-US" dirty="0"/>
              <a:t> Crusoe (4-wide)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Dynamically-scheduled superscalar (next topic)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Hardware extracts more ILP by on-the-fly reordering</a:t>
            </a:r>
            <a:endParaRPr 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Core 2, Core i7 (4-</a:t>
            </a:r>
            <a:r>
              <a:rPr lang="en-US" dirty="0"/>
              <a:t>wide), Alpha 21264 (4-wide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4C8075-08EF-E548-8DA4-06BFBDB4B9E0}" type="slidenum">
              <a:rPr lang="en-US" smtClean="0">
                <a:latin typeface="Tahoma" pitchFamily="-84" charset="0"/>
              </a:rPr>
              <a:pPr/>
              <a:t>23</a:t>
            </a:fld>
            <a:endParaRPr lang="en-US" smtClean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Trends in Single-Processor Multiple Issue</a:t>
            </a:r>
          </a:p>
        </p:txBody>
      </p:sp>
      <p:sp>
        <p:nvSpPr>
          <p:cNvPr id="890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839200" cy="3657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Issue width has saturated at 4-6 for high-performance cores</a:t>
            </a:r>
          </a:p>
          <a:p>
            <a:pPr lvl="1" eaLnBrk="1" hangingPunct="1"/>
            <a:r>
              <a:rPr lang="en-US" dirty="0"/>
              <a:t>Canceled Alpha 21464 was 8-way issue</a:t>
            </a:r>
          </a:p>
          <a:p>
            <a:pPr lvl="1" eaLnBrk="1" hangingPunct="1"/>
            <a:r>
              <a:rPr lang="en-US" dirty="0"/>
              <a:t>Not enough ILP to justify going to wider issue</a:t>
            </a:r>
          </a:p>
          <a:p>
            <a:pPr lvl="1" eaLnBrk="1" hangingPunct="1"/>
            <a:r>
              <a:rPr lang="en-US" dirty="0"/>
              <a:t>Hardware or compiler </a:t>
            </a:r>
            <a:r>
              <a:rPr lang="en-US" i="1" dirty="0"/>
              <a:t>scheduling</a:t>
            </a:r>
            <a:r>
              <a:rPr lang="en-US" dirty="0"/>
              <a:t> needed to exploit 4-6 </a:t>
            </a:r>
            <a:r>
              <a:rPr lang="en-US" dirty="0" smtClean="0"/>
              <a:t>effectively</a:t>
            </a:r>
          </a:p>
          <a:p>
            <a:pPr lvl="2" eaLnBrk="1" hangingPunct="1"/>
            <a:r>
              <a:rPr lang="en-US" dirty="0" smtClean="0"/>
              <a:t>More on this in the next unit</a:t>
            </a:r>
          </a:p>
          <a:p>
            <a:pPr eaLnBrk="1" hangingPunct="1"/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For high-performance</a:t>
            </a:r>
            <a:r>
              <a:rPr lang="en-US" b="1" i="1" dirty="0" smtClean="0">
                <a:ea typeface="ＭＳ Ｐゴシック" pitchFamily="-84" charset="-128"/>
                <a:cs typeface="ＭＳ Ｐゴシック" pitchFamily="-84" charset="-128"/>
              </a:rPr>
              <a:t> per watt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cores (say, smart phones)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Typically 2-wide superscalar (but increasing each generation)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graphicFrame>
        <p:nvGraphicFramePr>
          <p:cNvPr id="767082" name="Group 106"/>
          <p:cNvGraphicFramePr>
            <a:graphicFrameLocks noGrp="1"/>
          </p:cNvGraphicFramePr>
          <p:nvPr/>
        </p:nvGraphicFramePr>
        <p:xfrm>
          <a:off x="228600" y="1143000"/>
          <a:ext cx="8656638" cy="1127760"/>
        </p:xfrm>
        <a:graphic>
          <a:graphicData uri="http://schemas.openxmlformats.org/drawingml/2006/table">
            <a:tbl>
              <a:tblPr/>
              <a:tblGrid>
                <a:gridCol w="866775"/>
                <a:gridCol w="1108075"/>
                <a:gridCol w="1117600"/>
                <a:gridCol w="1109663"/>
                <a:gridCol w="1114425"/>
                <a:gridCol w="1112837"/>
                <a:gridCol w="1112838"/>
                <a:gridCol w="1114425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Pentium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PentiumII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Pentium4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Itanium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ItaniumII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Core2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1989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Width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7DCE60-3AFA-F34F-9822-C332EC6DF092}" type="slidenum">
              <a:rPr lang="en-US" smtClean="0">
                <a:latin typeface="Tahoma" pitchFamily="-1" charset="0"/>
              </a:rPr>
              <a:pPr/>
              <a:t>3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3556" name="Rectangle 123"/>
          <p:cNvSpPr>
            <a:spLocks noChangeArrowheads="1"/>
          </p:cNvSpPr>
          <p:nvPr/>
        </p:nvSpPr>
        <p:spPr bwMode="auto">
          <a:xfrm>
            <a:off x="762000" y="1600200"/>
            <a:ext cx="6553200" cy="121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“Scalar”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Pipeline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3352800"/>
            <a:ext cx="8534400" cy="2743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So far we have looked at </a:t>
            </a:r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scalar pipelines</a:t>
            </a:r>
            <a:endParaRPr lang="en-US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One instruction per </a:t>
            </a:r>
            <a:r>
              <a:rPr lang="en-US" dirty="0" smtClean="0">
                <a:solidFill>
                  <a:srgbClr val="000000"/>
                </a:solidFill>
              </a:rPr>
              <a:t>stage</a:t>
            </a:r>
          </a:p>
          <a:p>
            <a:pPr lvl="2" eaLnBrk="1" hangingPunct="1"/>
            <a:r>
              <a:rPr lang="en-US" dirty="0" smtClean="0">
                <a:solidFill>
                  <a:srgbClr val="000000"/>
                </a:solidFill>
                <a:ea typeface="ＭＳ Ｐゴシック" pitchFamily="-1" charset="-128"/>
              </a:rPr>
              <a:t>With control speculation, bypassing, etc.</a:t>
            </a:r>
          </a:p>
          <a:p>
            <a:pPr lvl="1" eaLnBrk="1" hangingPunct="1">
              <a:buFontTx/>
              <a:buChar char="–"/>
            </a:pPr>
            <a:r>
              <a:rPr lang="en-US" dirty="0">
                <a:solidFill>
                  <a:srgbClr val="000000"/>
                </a:solidFill>
              </a:rPr>
              <a:t>Performance limit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CPI = IPC = 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</a:p>
          <a:p>
            <a:pPr lvl="2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CPI – cycles per instruction</a:t>
            </a:r>
          </a:p>
          <a:p>
            <a:pPr lvl="2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IPC – instructions per cycle</a:t>
            </a: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buFontTx/>
              <a:buChar char="–"/>
            </a:pPr>
            <a:r>
              <a:rPr lang="en-US" dirty="0">
                <a:solidFill>
                  <a:srgbClr val="000000"/>
                </a:solidFill>
              </a:rPr>
              <a:t>Limit is never even achieved (hazards)</a:t>
            </a:r>
          </a:p>
          <a:p>
            <a:pPr lvl="1" eaLnBrk="1" hangingPunct="1">
              <a:buFontTx/>
              <a:buChar char="–"/>
            </a:pPr>
            <a:r>
              <a:rPr lang="en-US" dirty="0">
                <a:solidFill>
                  <a:srgbClr val="000000"/>
                </a:solidFill>
              </a:rPr>
              <a:t>Diminishing returns from </a:t>
            </a:r>
            <a:r>
              <a:rPr lang="en-US" dirty="0" smtClean="0">
                <a:solidFill>
                  <a:srgbClr val="000000"/>
                </a:solidFill>
              </a:rPr>
              <a:t>deeper pipelines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(hazards + overhead)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4038600" y="1066800"/>
            <a:ext cx="9144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23560" name="Freeform 11"/>
          <p:cNvSpPr>
            <a:spLocks/>
          </p:cNvSpPr>
          <p:nvPr/>
        </p:nvSpPr>
        <p:spPr bwMode="auto">
          <a:xfrm>
            <a:off x="4419600" y="1905000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Rectangle 19"/>
          <p:cNvSpPr>
            <a:spLocks noChangeArrowheads="1"/>
          </p:cNvSpPr>
          <p:nvPr/>
        </p:nvSpPr>
        <p:spPr bwMode="auto">
          <a:xfrm>
            <a:off x="5791200" y="16002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23562" name="Line 21"/>
          <p:cNvSpPr>
            <a:spLocks noChangeShapeType="1"/>
          </p:cNvSpPr>
          <p:nvPr/>
        </p:nvSpPr>
        <p:spPr bwMode="auto">
          <a:xfrm>
            <a:off x="5334000" y="2209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Line 50"/>
          <p:cNvSpPr>
            <a:spLocks noChangeShapeType="1"/>
          </p:cNvSpPr>
          <p:nvPr/>
        </p:nvSpPr>
        <p:spPr bwMode="auto">
          <a:xfrm>
            <a:off x="5334000" y="17526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Rectangle 98"/>
          <p:cNvSpPr>
            <a:spLocks noChangeArrowheads="1"/>
          </p:cNvSpPr>
          <p:nvPr/>
        </p:nvSpPr>
        <p:spPr bwMode="auto">
          <a:xfrm>
            <a:off x="3657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3565" name="Rectangle 99"/>
          <p:cNvSpPr>
            <a:spLocks noChangeArrowheads="1"/>
          </p:cNvSpPr>
          <p:nvPr/>
        </p:nvSpPr>
        <p:spPr bwMode="auto">
          <a:xfrm>
            <a:off x="5181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3566" name="Line 100"/>
          <p:cNvSpPr>
            <a:spLocks noChangeShapeType="1"/>
          </p:cNvSpPr>
          <p:nvPr/>
        </p:nvSpPr>
        <p:spPr bwMode="auto">
          <a:xfrm>
            <a:off x="4724400" y="2209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Rectangle 107"/>
          <p:cNvSpPr>
            <a:spLocks noChangeArrowheads="1"/>
          </p:cNvSpPr>
          <p:nvPr/>
        </p:nvSpPr>
        <p:spPr bwMode="auto">
          <a:xfrm>
            <a:off x="6705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3568" name="Line 112"/>
          <p:cNvSpPr>
            <a:spLocks noChangeShapeType="1"/>
          </p:cNvSpPr>
          <p:nvPr/>
        </p:nvSpPr>
        <p:spPr bwMode="auto">
          <a:xfrm>
            <a:off x="3810000" y="2057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9" name="Line 113"/>
          <p:cNvSpPr>
            <a:spLocks noChangeShapeType="1"/>
          </p:cNvSpPr>
          <p:nvPr/>
        </p:nvSpPr>
        <p:spPr bwMode="auto">
          <a:xfrm>
            <a:off x="3810000" y="2362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Freeform 114"/>
          <p:cNvSpPr>
            <a:spLocks/>
          </p:cNvSpPr>
          <p:nvPr/>
        </p:nvSpPr>
        <p:spPr bwMode="auto">
          <a:xfrm>
            <a:off x="4038600" y="1752600"/>
            <a:ext cx="11430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AutoShape 117"/>
          <p:cNvSpPr>
            <a:spLocks noChangeArrowheads="1"/>
          </p:cNvSpPr>
          <p:nvPr/>
        </p:nvSpPr>
        <p:spPr bwMode="auto">
          <a:xfrm rot="5400000">
            <a:off x="6210300" y="22479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Freeform 118"/>
          <p:cNvSpPr>
            <a:spLocks/>
          </p:cNvSpPr>
          <p:nvPr/>
        </p:nvSpPr>
        <p:spPr bwMode="auto">
          <a:xfrm flipV="1">
            <a:off x="5486400" y="2209800"/>
            <a:ext cx="8382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119"/>
          <p:cNvSpPr>
            <a:spLocks noChangeShapeType="1"/>
          </p:cNvSpPr>
          <p:nvPr/>
        </p:nvSpPr>
        <p:spPr bwMode="auto">
          <a:xfrm>
            <a:off x="6096000" y="2209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120"/>
          <p:cNvSpPr>
            <a:spLocks noChangeShapeType="1"/>
          </p:cNvSpPr>
          <p:nvPr/>
        </p:nvSpPr>
        <p:spPr bwMode="auto">
          <a:xfrm>
            <a:off x="6477000" y="2209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Freeform 129"/>
          <p:cNvSpPr>
            <a:spLocks/>
          </p:cNvSpPr>
          <p:nvPr/>
        </p:nvSpPr>
        <p:spPr bwMode="auto">
          <a:xfrm>
            <a:off x="4953000" y="1295400"/>
            <a:ext cx="2133600" cy="914400"/>
          </a:xfrm>
          <a:custGeom>
            <a:avLst/>
            <a:gdLst>
              <a:gd name="T0" fmla="*/ 2147483647 w 1344"/>
              <a:gd name="T1" fmla="*/ 2147483647 h 624"/>
              <a:gd name="T2" fmla="*/ 2147483647 w 1344"/>
              <a:gd name="T3" fmla="*/ 2147483647 h 624"/>
              <a:gd name="T4" fmla="*/ 2147483647 w 1344"/>
              <a:gd name="T5" fmla="*/ 0 h 624"/>
              <a:gd name="T6" fmla="*/ 0 w 134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624"/>
              <a:gd name="T14" fmla="*/ 1344 w 134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624">
                <a:moveTo>
                  <a:pt x="1200" y="624"/>
                </a:moveTo>
                <a:lnTo>
                  <a:pt x="1344" y="624"/>
                </a:lnTo>
                <a:lnTo>
                  <a:pt x="1344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Freeform 130"/>
          <p:cNvSpPr>
            <a:spLocks/>
          </p:cNvSpPr>
          <p:nvPr/>
        </p:nvSpPr>
        <p:spPr bwMode="auto">
          <a:xfrm>
            <a:off x="3429000" y="1371600"/>
            <a:ext cx="609600" cy="6858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Freeform 131"/>
          <p:cNvSpPr>
            <a:spLocks/>
          </p:cNvSpPr>
          <p:nvPr/>
        </p:nvSpPr>
        <p:spPr bwMode="auto">
          <a:xfrm>
            <a:off x="3276600" y="1143000"/>
            <a:ext cx="762000" cy="12192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Rectangle 134"/>
          <p:cNvSpPr>
            <a:spLocks noChangeArrowheads="1"/>
          </p:cNvSpPr>
          <p:nvPr/>
        </p:nvSpPr>
        <p:spPr bwMode="auto">
          <a:xfrm>
            <a:off x="609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3579" name="Rectangle 135"/>
          <p:cNvSpPr>
            <a:spLocks noChangeArrowheads="1"/>
          </p:cNvSpPr>
          <p:nvPr/>
        </p:nvSpPr>
        <p:spPr bwMode="auto">
          <a:xfrm>
            <a:off x="1143000" y="16002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23580" name="Line 136"/>
          <p:cNvSpPr>
            <a:spLocks noChangeShapeType="1"/>
          </p:cNvSpPr>
          <p:nvPr/>
        </p:nvSpPr>
        <p:spPr bwMode="auto">
          <a:xfrm>
            <a:off x="762000" y="2209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1" name="Freeform 137"/>
          <p:cNvSpPr>
            <a:spLocks/>
          </p:cNvSpPr>
          <p:nvPr/>
        </p:nvSpPr>
        <p:spPr bwMode="auto">
          <a:xfrm>
            <a:off x="914400" y="19050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2" name="AutoShape 140"/>
          <p:cNvSpPr>
            <a:spLocks noChangeArrowheads="1"/>
          </p:cNvSpPr>
          <p:nvPr/>
        </p:nvSpPr>
        <p:spPr bwMode="auto">
          <a:xfrm rot="5400000">
            <a:off x="1219200" y="28956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3" name="Line 141"/>
          <p:cNvSpPr>
            <a:spLocks noChangeShapeType="1"/>
          </p:cNvSpPr>
          <p:nvPr/>
        </p:nvSpPr>
        <p:spPr bwMode="auto">
          <a:xfrm>
            <a:off x="1447800" y="17526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4" name="Rectangle 142"/>
          <p:cNvSpPr>
            <a:spLocks noChangeArrowheads="1"/>
          </p:cNvSpPr>
          <p:nvPr/>
        </p:nvSpPr>
        <p:spPr bwMode="auto">
          <a:xfrm>
            <a:off x="2133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3585" name="Freeform 143"/>
          <p:cNvSpPr>
            <a:spLocks/>
          </p:cNvSpPr>
          <p:nvPr/>
        </p:nvSpPr>
        <p:spPr bwMode="auto">
          <a:xfrm flipV="1">
            <a:off x="914400" y="22098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Freeform 145"/>
          <p:cNvSpPr>
            <a:spLocks/>
          </p:cNvSpPr>
          <p:nvPr/>
        </p:nvSpPr>
        <p:spPr bwMode="auto">
          <a:xfrm>
            <a:off x="1447800" y="2514600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146"/>
          <p:cNvSpPr>
            <a:spLocks/>
          </p:cNvSpPr>
          <p:nvPr/>
        </p:nvSpPr>
        <p:spPr bwMode="auto">
          <a:xfrm>
            <a:off x="1447800" y="2209800"/>
            <a:ext cx="3429000" cy="8382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Freeform 147"/>
          <p:cNvSpPr>
            <a:spLocks/>
          </p:cNvSpPr>
          <p:nvPr/>
        </p:nvSpPr>
        <p:spPr bwMode="auto">
          <a:xfrm>
            <a:off x="304800" y="2209800"/>
            <a:ext cx="990600" cy="7620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Line 148"/>
          <p:cNvSpPr>
            <a:spLocks noChangeShapeType="1"/>
          </p:cNvSpPr>
          <p:nvPr/>
        </p:nvSpPr>
        <p:spPr bwMode="auto">
          <a:xfrm>
            <a:off x="2286000" y="17526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Rectangle 149"/>
          <p:cNvSpPr>
            <a:spLocks noChangeArrowheads="1"/>
          </p:cNvSpPr>
          <p:nvPr/>
        </p:nvSpPr>
        <p:spPr bwMode="auto">
          <a:xfrm>
            <a:off x="1143000" y="22098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2000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An Opportunity…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But consider: 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r1, r2 -&gt; r3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r4, r5 -&gt; r6</a:t>
            </a:r>
          </a:p>
          <a:p>
            <a:pPr lvl="1"/>
            <a:r>
              <a:rPr lang="en-US" dirty="0" smtClean="0"/>
              <a:t>Why not execute them </a:t>
            </a:r>
            <a:r>
              <a:rPr lang="en-US" b="1" i="1" dirty="0" smtClean="0"/>
              <a:t>at the same time</a:t>
            </a:r>
            <a:r>
              <a:rPr lang="en-US" dirty="0" smtClean="0"/>
              <a:t>?  (We can!)</a:t>
            </a:r>
          </a:p>
          <a:p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What about: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r1, r2 -&gt; r3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r4, r3 -&gt; r6</a:t>
            </a:r>
          </a:p>
          <a:p>
            <a:pPr lvl="1"/>
            <a:r>
              <a:rPr lang="en-US" dirty="0" smtClean="0"/>
              <a:t>In this case, </a:t>
            </a:r>
            <a:r>
              <a:rPr lang="en-US" b="1" i="1" dirty="0" smtClean="0"/>
              <a:t>dependences </a:t>
            </a:r>
            <a:r>
              <a:rPr lang="en-US" dirty="0" smtClean="0"/>
              <a:t>prevent parallel execution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What about three instructions at a time?  </a:t>
            </a:r>
          </a:p>
          <a:p>
            <a:pPr lvl="1"/>
            <a:r>
              <a:rPr lang="en-US" dirty="0" smtClean="0"/>
              <a:t>Or four instructions at a time?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DE1621-4C57-374B-960E-F0B0C86C201A}" type="slidenum">
              <a:rPr lang="en-US" smtClean="0">
                <a:latin typeface="Tahoma" pitchFamily="-1" charset="0"/>
              </a:rPr>
              <a:pPr/>
              <a:t>4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19300" y="3549650"/>
            <a:ext cx="1319213" cy="777875"/>
            <a:chOff x="2019300" y="3549650"/>
            <a:chExt cx="1319213" cy="777875"/>
          </a:xfrm>
        </p:grpSpPr>
        <p:sp>
          <p:nvSpPr>
            <p:cNvPr id="25606" name="Oval 9"/>
            <p:cNvSpPr>
              <a:spLocks noChangeArrowheads="1"/>
            </p:cNvSpPr>
            <p:nvPr/>
          </p:nvSpPr>
          <p:spPr bwMode="auto">
            <a:xfrm>
              <a:off x="2019300" y="3908425"/>
              <a:ext cx="419100" cy="41910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" name="Line 13"/>
            <p:cNvSpPr>
              <a:spLocks noChangeShapeType="1"/>
            </p:cNvSpPr>
            <p:nvPr/>
          </p:nvSpPr>
          <p:spPr bwMode="auto">
            <a:xfrm flipH="1">
              <a:off x="2438400" y="3862388"/>
              <a:ext cx="457200" cy="228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" name="Oval 9"/>
            <p:cNvSpPr>
              <a:spLocks noChangeArrowheads="1"/>
            </p:cNvSpPr>
            <p:nvPr/>
          </p:nvSpPr>
          <p:spPr bwMode="auto">
            <a:xfrm>
              <a:off x="2919413" y="3549650"/>
              <a:ext cx="419100" cy="41910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What Checking Is Required?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For two instructions: 2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  <a:endParaRPr lang="en-US" dirty="0" smtClean="0"/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For three instructions: 6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For four instructions: 12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(6 checks)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Plus checking for load-to-use stalls from prior </a:t>
            </a:r>
            <a:r>
              <a:rPr lang="en-US" i="1" dirty="0" err="1" smtClean="0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loads</a:t>
            </a:r>
          </a:p>
          <a:p>
            <a:pPr lvl="1">
              <a:buFontTx/>
              <a:buNone/>
            </a:pPr>
            <a:endParaRPr lang="en-US" b="1" dirty="0" smtClean="0">
              <a:solidFill>
                <a:srgbClr val="000000"/>
              </a:solidFill>
              <a:latin typeface="Courier New" pitchFamily="-1" charset="0"/>
            </a:endParaRP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86BE0D-340B-974B-8933-925AE0A04F0D}" type="slidenum">
              <a:rPr lang="en-US" smtClean="0">
                <a:latin typeface="Tahoma" pitchFamily="-1" charset="0"/>
              </a:rPr>
              <a:pPr/>
              <a:t>5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What Checking Is Required?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For two instructions: 2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  <a:endParaRPr lang="en-US" dirty="0" smtClean="0"/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For three instructions: 6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For four instructions: 12 checks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pPr lvl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 smtClean="0">
                <a:solidFill>
                  <a:srgbClr val="000000"/>
                </a:solidFill>
                <a:latin typeface="Courier New" pitchFamily="-1" charset="0"/>
              </a:rPr>
              <a:t>4    </a:t>
            </a:r>
            <a:r>
              <a:rPr lang="en-US" b="1" dirty="0" smtClean="0">
                <a:solidFill>
                  <a:srgbClr val="000000"/>
                </a:solidFill>
                <a:latin typeface="Courier New" pitchFamily="-1" charset="0"/>
              </a:rPr>
              <a:t>(6 checks)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Plus checking for load-to-use stalls from prior </a:t>
            </a:r>
            <a:r>
              <a:rPr lang="en-US" i="1" dirty="0" err="1" smtClean="0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loads</a:t>
            </a:r>
          </a:p>
          <a:p>
            <a:pPr lvl="1">
              <a:buFontTx/>
              <a:buNone/>
            </a:pPr>
            <a:endParaRPr lang="en-US" b="1" dirty="0" smtClean="0">
              <a:solidFill>
                <a:srgbClr val="000000"/>
              </a:solidFill>
              <a:latin typeface="Courier New" pitchFamily="-1" charset="0"/>
            </a:endParaRP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D41DE4-892A-424C-BBD1-D9B0A3A063EF}" type="slidenum">
              <a:rPr lang="en-US" smtClean="0">
                <a:latin typeface="Tahoma" pitchFamily="-1" charset="0"/>
              </a:rPr>
              <a:pPr/>
              <a:t>6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7654" name="Oval 9"/>
          <p:cNvSpPr>
            <a:spLocks noChangeArrowheads="1"/>
          </p:cNvSpPr>
          <p:nvPr/>
        </p:nvSpPr>
        <p:spPr bwMode="auto">
          <a:xfrm>
            <a:off x="2400300" y="2041525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13"/>
          <p:cNvSpPr>
            <a:spLocks noChangeShapeType="1"/>
          </p:cNvSpPr>
          <p:nvPr/>
        </p:nvSpPr>
        <p:spPr bwMode="auto">
          <a:xfrm flipH="1">
            <a:off x="3276600" y="19050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733800" y="16002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 flipH="1">
            <a:off x="2247900" y="1881188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1409700" y="200342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2400300" y="3184525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3276600" y="30480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Oval 14"/>
          <p:cNvSpPr>
            <a:spLocks noChangeArrowheads="1"/>
          </p:cNvSpPr>
          <p:nvPr/>
        </p:nvSpPr>
        <p:spPr bwMode="auto">
          <a:xfrm>
            <a:off x="3733800" y="27432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2247900" y="3024188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Oval 9"/>
          <p:cNvSpPr>
            <a:spLocks noChangeArrowheads="1"/>
          </p:cNvSpPr>
          <p:nvPr/>
        </p:nvSpPr>
        <p:spPr bwMode="auto">
          <a:xfrm>
            <a:off x="1409700" y="314642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Oval 9"/>
          <p:cNvSpPr>
            <a:spLocks noChangeArrowheads="1"/>
          </p:cNvSpPr>
          <p:nvPr/>
        </p:nvSpPr>
        <p:spPr bwMode="auto">
          <a:xfrm>
            <a:off x="2362200" y="3581400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3"/>
          <p:cNvSpPr>
            <a:spLocks noChangeShapeType="1"/>
          </p:cNvSpPr>
          <p:nvPr/>
        </p:nvSpPr>
        <p:spPr bwMode="auto">
          <a:xfrm flipH="1">
            <a:off x="3238500" y="3444875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3695700" y="314007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 flipH="1">
            <a:off x="2209800" y="3421063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Oval 9"/>
          <p:cNvSpPr>
            <a:spLocks noChangeArrowheads="1"/>
          </p:cNvSpPr>
          <p:nvPr/>
        </p:nvSpPr>
        <p:spPr bwMode="auto">
          <a:xfrm>
            <a:off x="1371600" y="3543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13"/>
          <p:cNvSpPr>
            <a:spLocks noChangeShapeType="1"/>
          </p:cNvSpPr>
          <p:nvPr/>
        </p:nvSpPr>
        <p:spPr bwMode="auto">
          <a:xfrm flipH="1">
            <a:off x="2209800" y="3067050"/>
            <a:ext cx="1447800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13"/>
          <p:cNvSpPr>
            <a:spLocks noChangeShapeType="1"/>
          </p:cNvSpPr>
          <p:nvPr/>
        </p:nvSpPr>
        <p:spPr bwMode="auto">
          <a:xfrm flipH="1">
            <a:off x="3124200" y="3086100"/>
            <a:ext cx="609600" cy="587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Oval 9"/>
          <p:cNvSpPr>
            <a:spLocks noChangeArrowheads="1"/>
          </p:cNvSpPr>
          <p:nvPr/>
        </p:nvSpPr>
        <p:spPr bwMode="auto">
          <a:xfrm>
            <a:off x="2454275" y="4730750"/>
            <a:ext cx="838200" cy="3825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13"/>
          <p:cNvSpPr>
            <a:spLocks noChangeShapeType="1"/>
          </p:cNvSpPr>
          <p:nvPr/>
        </p:nvSpPr>
        <p:spPr bwMode="auto">
          <a:xfrm flipH="1">
            <a:off x="3330575" y="4595813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3787775" y="4291013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13"/>
          <p:cNvSpPr>
            <a:spLocks noChangeShapeType="1"/>
          </p:cNvSpPr>
          <p:nvPr/>
        </p:nvSpPr>
        <p:spPr bwMode="auto">
          <a:xfrm flipH="1">
            <a:off x="2301875" y="4572000"/>
            <a:ext cx="1447800" cy="158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Oval 9"/>
          <p:cNvSpPr>
            <a:spLocks noChangeArrowheads="1"/>
          </p:cNvSpPr>
          <p:nvPr/>
        </p:nvSpPr>
        <p:spPr bwMode="auto">
          <a:xfrm>
            <a:off x="1463675" y="4694238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Oval 9"/>
          <p:cNvSpPr>
            <a:spLocks noChangeArrowheads="1"/>
          </p:cNvSpPr>
          <p:nvPr/>
        </p:nvSpPr>
        <p:spPr bwMode="auto">
          <a:xfrm>
            <a:off x="2416175" y="5127625"/>
            <a:ext cx="838200" cy="3825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13"/>
          <p:cNvSpPr>
            <a:spLocks noChangeShapeType="1"/>
          </p:cNvSpPr>
          <p:nvPr/>
        </p:nvSpPr>
        <p:spPr bwMode="auto">
          <a:xfrm flipH="1">
            <a:off x="3294063" y="49911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Oval 31"/>
          <p:cNvSpPr>
            <a:spLocks noChangeArrowheads="1"/>
          </p:cNvSpPr>
          <p:nvPr/>
        </p:nvSpPr>
        <p:spPr bwMode="auto">
          <a:xfrm>
            <a:off x="3751263" y="4686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13"/>
          <p:cNvSpPr>
            <a:spLocks noChangeShapeType="1"/>
          </p:cNvSpPr>
          <p:nvPr/>
        </p:nvSpPr>
        <p:spPr bwMode="auto">
          <a:xfrm flipH="1">
            <a:off x="2263775" y="4968875"/>
            <a:ext cx="1447800" cy="158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Oval 9"/>
          <p:cNvSpPr>
            <a:spLocks noChangeArrowheads="1"/>
          </p:cNvSpPr>
          <p:nvPr/>
        </p:nvSpPr>
        <p:spPr bwMode="auto">
          <a:xfrm>
            <a:off x="1425575" y="5091113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13"/>
          <p:cNvSpPr>
            <a:spLocks noChangeShapeType="1"/>
          </p:cNvSpPr>
          <p:nvPr/>
        </p:nvSpPr>
        <p:spPr bwMode="auto">
          <a:xfrm flipH="1">
            <a:off x="2263775" y="4614863"/>
            <a:ext cx="1447800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13"/>
          <p:cNvSpPr>
            <a:spLocks noChangeShapeType="1"/>
          </p:cNvSpPr>
          <p:nvPr/>
        </p:nvSpPr>
        <p:spPr bwMode="auto">
          <a:xfrm flipH="1">
            <a:off x="3178175" y="4633913"/>
            <a:ext cx="609600" cy="5857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Oval 9"/>
          <p:cNvSpPr>
            <a:spLocks noChangeArrowheads="1"/>
          </p:cNvSpPr>
          <p:nvPr/>
        </p:nvSpPr>
        <p:spPr bwMode="auto">
          <a:xfrm>
            <a:off x="2438400" y="5486400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Oval 9"/>
          <p:cNvSpPr>
            <a:spLocks noChangeArrowheads="1"/>
          </p:cNvSpPr>
          <p:nvPr/>
        </p:nvSpPr>
        <p:spPr bwMode="auto">
          <a:xfrm>
            <a:off x="1447800" y="5448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Oval 38"/>
          <p:cNvSpPr>
            <a:spLocks noChangeArrowheads="1"/>
          </p:cNvSpPr>
          <p:nvPr/>
        </p:nvSpPr>
        <p:spPr bwMode="auto">
          <a:xfrm>
            <a:off x="3733800" y="5067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6" name="Line 13"/>
          <p:cNvSpPr>
            <a:spLocks noChangeShapeType="1"/>
          </p:cNvSpPr>
          <p:nvPr/>
        </p:nvSpPr>
        <p:spPr bwMode="auto">
          <a:xfrm flipH="1">
            <a:off x="2209800" y="4686300"/>
            <a:ext cx="1654175" cy="823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7" name="Line 13"/>
          <p:cNvSpPr>
            <a:spLocks noChangeShapeType="1"/>
          </p:cNvSpPr>
          <p:nvPr/>
        </p:nvSpPr>
        <p:spPr bwMode="auto">
          <a:xfrm flipH="1">
            <a:off x="3178175" y="4648200"/>
            <a:ext cx="685800" cy="862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8" name="Line 13"/>
          <p:cNvSpPr>
            <a:spLocks noChangeShapeType="1"/>
          </p:cNvSpPr>
          <p:nvPr/>
        </p:nvSpPr>
        <p:spPr bwMode="auto">
          <a:xfrm flipH="1">
            <a:off x="3238500" y="5029200"/>
            <a:ext cx="625475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9" name="Line 13"/>
          <p:cNvSpPr>
            <a:spLocks noChangeShapeType="1"/>
          </p:cNvSpPr>
          <p:nvPr/>
        </p:nvSpPr>
        <p:spPr bwMode="auto">
          <a:xfrm flipH="1">
            <a:off x="2263775" y="5029200"/>
            <a:ext cx="1541463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0" name="Line 13"/>
          <p:cNvSpPr>
            <a:spLocks noChangeShapeType="1"/>
          </p:cNvSpPr>
          <p:nvPr/>
        </p:nvSpPr>
        <p:spPr bwMode="auto">
          <a:xfrm flipH="1">
            <a:off x="2263775" y="5334000"/>
            <a:ext cx="1431925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1" name="Line 13"/>
          <p:cNvSpPr>
            <a:spLocks noChangeShapeType="1"/>
          </p:cNvSpPr>
          <p:nvPr/>
        </p:nvSpPr>
        <p:spPr bwMode="auto">
          <a:xfrm flipH="1">
            <a:off x="3238500" y="5334000"/>
            <a:ext cx="473075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smtClean="0">
                <a:ea typeface="ＭＳ Ｐゴシック" pitchFamily="-1" charset="-128"/>
                <a:cs typeface="ＭＳ Ｐゴシック" pitchFamily="-1" charset="-128"/>
              </a:rPr>
              <a:t>How do we build such “superscalar” hardware?</a:t>
            </a:r>
          </a:p>
        </p:txBody>
      </p:sp>
      <p:sp>
        <p:nvSpPr>
          <p:cNvPr id="28675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CBCF5E-8A97-394B-B508-B461D1341802}" type="slidenum">
              <a:rPr lang="en-US" smtClean="0">
                <a:latin typeface="Tahoma" pitchFamily="-1" charset="0"/>
              </a:rPr>
              <a:pPr/>
              <a:t>7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052926-8DC2-0C4A-A77C-2EACF63465F7}" type="slidenum">
              <a:rPr lang="en-US" smtClean="0">
                <a:latin typeface="Tahoma" pitchFamily="-1" charset="0"/>
              </a:rPr>
              <a:pPr/>
              <a:t>8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762000" y="1600200"/>
            <a:ext cx="6553200" cy="121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Multiple-Issue or “Superscalar” Pipeline</a:t>
            </a:r>
          </a:p>
        </p:txBody>
      </p:sp>
      <p:sp>
        <p:nvSpPr>
          <p:cNvPr id="297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352800"/>
            <a:ext cx="8534400" cy="3048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Overcome this limit using </a:t>
            </a:r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multiple issue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Also called </a:t>
            </a:r>
            <a:r>
              <a:rPr lang="en-US" b="1">
                <a:solidFill>
                  <a:srgbClr val="FF0909"/>
                </a:solidFill>
              </a:rPr>
              <a:t>superscalar</a:t>
            </a:r>
            <a:endParaRPr lang="en-US">
              <a:solidFill>
                <a:srgbClr val="000000"/>
              </a:solidFill>
            </a:endParaRP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Two instructions per stage at once, or three, or four, or eight…</a:t>
            </a:r>
          </a:p>
          <a:p>
            <a:pPr lvl="1" eaLnBrk="1" hangingPunct="1"/>
            <a:r>
              <a:rPr lang="en-US" b="1">
                <a:solidFill>
                  <a:srgbClr val="FF0909"/>
                </a:solidFill>
              </a:rPr>
              <a:t>“Instruction-Level Parallelism (ILP)”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[Fisher, IEEE TC’81]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Today, typically “4-wide” (Intel Core i7, AMD Opteron)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Some more (Power5 is 5-issue; Itanium is 6-issue)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Some less (dual-issue is common for simple cores)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038600" y="1066800"/>
            <a:ext cx="9144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29704" name="Freeform 6"/>
          <p:cNvSpPr>
            <a:spLocks/>
          </p:cNvSpPr>
          <p:nvPr/>
        </p:nvSpPr>
        <p:spPr bwMode="auto">
          <a:xfrm>
            <a:off x="4419600" y="20574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5791200" y="16002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5334000" y="2209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5334000" y="17526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3657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5181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>
            <a:off x="4724400" y="2590800"/>
            <a:ext cx="4572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6705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3810000" y="21336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3810000" y="2286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Freeform 16"/>
          <p:cNvSpPr>
            <a:spLocks/>
          </p:cNvSpPr>
          <p:nvPr/>
        </p:nvSpPr>
        <p:spPr bwMode="auto">
          <a:xfrm>
            <a:off x="4038600" y="1752600"/>
            <a:ext cx="1143000" cy="3810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AutoShape 17"/>
          <p:cNvSpPr>
            <a:spLocks noChangeArrowheads="1"/>
          </p:cNvSpPr>
          <p:nvPr/>
        </p:nvSpPr>
        <p:spPr bwMode="auto">
          <a:xfrm rot="5400000">
            <a:off x="6210300" y="22479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Freeform 18"/>
          <p:cNvSpPr>
            <a:spLocks/>
          </p:cNvSpPr>
          <p:nvPr/>
        </p:nvSpPr>
        <p:spPr bwMode="auto">
          <a:xfrm flipV="1">
            <a:off x="5486400" y="2209800"/>
            <a:ext cx="8382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6096000" y="2209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Line 20"/>
          <p:cNvSpPr>
            <a:spLocks noChangeShapeType="1"/>
          </p:cNvSpPr>
          <p:nvPr/>
        </p:nvSpPr>
        <p:spPr bwMode="auto">
          <a:xfrm>
            <a:off x="6477000" y="22098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Freeform 26"/>
          <p:cNvSpPr>
            <a:spLocks/>
          </p:cNvSpPr>
          <p:nvPr/>
        </p:nvSpPr>
        <p:spPr bwMode="auto">
          <a:xfrm>
            <a:off x="4953000" y="1371600"/>
            <a:ext cx="2133600" cy="838200"/>
          </a:xfrm>
          <a:custGeom>
            <a:avLst/>
            <a:gdLst>
              <a:gd name="T0" fmla="*/ 2147483647 w 1344"/>
              <a:gd name="T1" fmla="*/ 2147483647 h 624"/>
              <a:gd name="T2" fmla="*/ 2147483647 w 1344"/>
              <a:gd name="T3" fmla="*/ 2147483647 h 624"/>
              <a:gd name="T4" fmla="*/ 2147483647 w 1344"/>
              <a:gd name="T5" fmla="*/ 0 h 624"/>
              <a:gd name="T6" fmla="*/ 0 w 134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624"/>
              <a:gd name="T14" fmla="*/ 1344 w 134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624">
                <a:moveTo>
                  <a:pt x="1200" y="624"/>
                </a:moveTo>
                <a:lnTo>
                  <a:pt x="1344" y="624"/>
                </a:lnTo>
                <a:lnTo>
                  <a:pt x="1344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Freeform 27"/>
          <p:cNvSpPr>
            <a:spLocks/>
          </p:cNvSpPr>
          <p:nvPr/>
        </p:nvSpPr>
        <p:spPr bwMode="auto">
          <a:xfrm>
            <a:off x="3429000" y="1447800"/>
            <a:ext cx="609600" cy="6858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Freeform 28"/>
          <p:cNvSpPr>
            <a:spLocks/>
          </p:cNvSpPr>
          <p:nvPr/>
        </p:nvSpPr>
        <p:spPr bwMode="auto">
          <a:xfrm>
            <a:off x="3276600" y="1371600"/>
            <a:ext cx="762000" cy="9144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Rectangle 29"/>
          <p:cNvSpPr>
            <a:spLocks noChangeArrowheads="1"/>
          </p:cNvSpPr>
          <p:nvPr/>
        </p:nvSpPr>
        <p:spPr bwMode="auto">
          <a:xfrm>
            <a:off x="609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1143000" y="16002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29724" name="Line 31"/>
          <p:cNvSpPr>
            <a:spLocks noChangeShapeType="1"/>
          </p:cNvSpPr>
          <p:nvPr/>
        </p:nvSpPr>
        <p:spPr bwMode="auto">
          <a:xfrm>
            <a:off x="762000" y="2209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Freeform 32"/>
          <p:cNvSpPr>
            <a:spLocks/>
          </p:cNvSpPr>
          <p:nvPr/>
        </p:nvSpPr>
        <p:spPr bwMode="auto">
          <a:xfrm>
            <a:off x="914400" y="19050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6" name="AutoShape 35"/>
          <p:cNvSpPr>
            <a:spLocks noChangeArrowheads="1"/>
          </p:cNvSpPr>
          <p:nvPr/>
        </p:nvSpPr>
        <p:spPr bwMode="auto">
          <a:xfrm rot="5400000">
            <a:off x="1219200" y="28956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7" name="Line 36"/>
          <p:cNvSpPr>
            <a:spLocks noChangeShapeType="1"/>
          </p:cNvSpPr>
          <p:nvPr/>
        </p:nvSpPr>
        <p:spPr bwMode="auto">
          <a:xfrm>
            <a:off x="1447800" y="17526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8" name="Rectangle 37"/>
          <p:cNvSpPr>
            <a:spLocks noChangeArrowheads="1"/>
          </p:cNvSpPr>
          <p:nvPr/>
        </p:nvSpPr>
        <p:spPr bwMode="auto">
          <a:xfrm>
            <a:off x="2133600" y="16002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9729" name="Freeform 38"/>
          <p:cNvSpPr>
            <a:spLocks/>
          </p:cNvSpPr>
          <p:nvPr/>
        </p:nvSpPr>
        <p:spPr bwMode="auto">
          <a:xfrm flipV="1">
            <a:off x="914400" y="22098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0" name="Freeform 40"/>
          <p:cNvSpPr>
            <a:spLocks/>
          </p:cNvSpPr>
          <p:nvPr/>
        </p:nvSpPr>
        <p:spPr bwMode="auto">
          <a:xfrm>
            <a:off x="1447800" y="2514600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1" name="Freeform 41"/>
          <p:cNvSpPr>
            <a:spLocks/>
          </p:cNvSpPr>
          <p:nvPr/>
        </p:nvSpPr>
        <p:spPr bwMode="auto">
          <a:xfrm>
            <a:off x="1447800" y="2590800"/>
            <a:ext cx="3429000" cy="4572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2" name="Freeform 42"/>
          <p:cNvSpPr>
            <a:spLocks/>
          </p:cNvSpPr>
          <p:nvPr/>
        </p:nvSpPr>
        <p:spPr bwMode="auto">
          <a:xfrm>
            <a:off x="304800" y="2209800"/>
            <a:ext cx="990600" cy="7620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3" name="Line 43"/>
          <p:cNvSpPr>
            <a:spLocks noChangeShapeType="1"/>
          </p:cNvSpPr>
          <p:nvPr/>
        </p:nvSpPr>
        <p:spPr bwMode="auto">
          <a:xfrm>
            <a:off x="1447800" y="19050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4" name="Freeform 48"/>
          <p:cNvSpPr>
            <a:spLocks/>
          </p:cNvSpPr>
          <p:nvPr/>
        </p:nvSpPr>
        <p:spPr bwMode="auto">
          <a:xfrm>
            <a:off x="3124200" y="1219200"/>
            <a:ext cx="914400" cy="1295400"/>
          </a:xfrm>
          <a:custGeom>
            <a:avLst/>
            <a:gdLst>
              <a:gd name="T0" fmla="*/ 2147483647 w 576"/>
              <a:gd name="T1" fmla="*/ 0 h 528"/>
              <a:gd name="T2" fmla="*/ 0 w 576"/>
              <a:gd name="T3" fmla="*/ 0 h 528"/>
              <a:gd name="T4" fmla="*/ 0 w 576"/>
              <a:gd name="T5" fmla="*/ 2147483647 h 528"/>
              <a:gd name="T6" fmla="*/ 2147483647 w 5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28"/>
              <a:gd name="T14" fmla="*/ 576 w 5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28">
                <a:moveTo>
                  <a:pt x="576" y="0"/>
                </a:moveTo>
                <a:lnTo>
                  <a:pt x="0" y="0"/>
                </a:lnTo>
                <a:lnTo>
                  <a:pt x="0" y="528"/>
                </a:lnTo>
                <a:lnTo>
                  <a:pt x="336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5" name="Freeform 49"/>
          <p:cNvSpPr>
            <a:spLocks/>
          </p:cNvSpPr>
          <p:nvPr/>
        </p:nvSpPr>
        <p:spPr bwMode="auto">
          <a:xfrm>
            <a:off x="2971800" y="1143000"/>
            <a:ext cx="1066800" cy="15240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2147483647 w 672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  <a:lnTo>
                  <a:pt x="432" y="67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6" name="Freeform 53"/>
          <p:cNvSpPr>
            <a:spLocks/>
          </p:cNvSpPr>
          <p:nvPr/>
        </p:nvSpPr>
        <p:spPr bwMode="auto">
          <a:xfrm>
            <a:off x="4419600" y="24384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7" name="Line 54"/>
          <p:cNvSpPr>
            <a:spLocks noChangeShapeType="1"/>
          </p:cNvSpPr>
          <p:nvPr/>
        </p:nvSpPr>
        <p:spPr bwMode="auto">
          <a:xfrm>
            <a:off x="3810000" y="26670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8" name="Line 55"/>
          <p:cNvSpPr>
            <a:spLocks noChangeShapeType="1"/>
          </p:cNvSpPr>
          <p:nvPr/>
        </p:nvSpPr>
        <p:spPr bwMode="auto">
          <a:xfrm>
            <a:off x="3810000" y="25146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39" name="Line 57"/>
          <p:cNvSpPr>
            <a:spLocks noChangeShapeType="1"/>
          </p:cNvSpPr>
          <p:nvPr/>
        </p:nvSpPr>
        <p:spPr bwMode="auto">
          <a:xfrm>
            <a:off x="4724400" y="2209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0" name="Line 59"/>
          <p:cNvSpPr>
            <a:spLocks noChangeShapeType="1"/>
          </p:cNvSpPr>
          <p:nvPr/>
        </p:nvSpPr>
        <p:spPr bwMode="auto">
          <a:xfrm>
            <a:off x="2286000" y="19050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1" name="Line 60"/>
          <p:cNvSpPr>
            <a:spLocks noChangeShapeType="1"/>
          </p:cNvSpPr>
          <p:nvPr/>
        </p:nvSpPr>
        <p:spPr bwMode="auto">
          <a:xfrm>
            <a:off x="2286000" y="17526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2" name="Line 61"/>
          <p:cNvSpPr>
            <a:spLocks noChangeShapeType="1"/>
          </p:cNvSpPr>
          <p:nvPr/>
        </p:nvSpPr>
        <p:spPr bwMode="auto">
          <a:xfrm>
            <a:off x="5334000" y="25908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3" name="Freeform 62"/>
          <p:cNvSpPr>
            <a:spLocks/>
          </p:cNvSpPr>
          <p:nvPr/>
        </p:nvSpPr>
        <p:spPr bwMode="auto">
          <a:xfrm>
            <a:off x="4953000" y="1219200"/>
            <a:ext cx="2286000" cy="1371600"/>
          </a:xfrm>
          <a:custGeom>
            <a:avLst/>
            <a:gdLst>
              <a:gd name="T0" fmla="*/ 2147483647 w 1440"/>
              <a:gd name="T1" fmla="*/ 2147483647 h 912"/>
              <a:gd name="T2" fmla="*/ 2147483647 w 1440"/>
              <a:gd name="T3" fmla="*/ 2147483647 h 912"/>
              <a:gd name="T4" fmla="*/ 2147483647 w 1440"/>
              <a:gd name="T5" fmla="*/ 0 h 912"/>
              <a:gd name="T6" fmla="*/ 0 w 1440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912"/>
              <a:gd name="T14" fmla="*/ 1440 w 14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912">
                <a:moveTo>
                  <a:pt x="1200" y="912"/>
                </a:moveTo>
                <a:lnTo>
                  <a:pt x="1440" y="912"/>
                </a:lnTo>
                <a:lnTo>
                  <a:pt x="14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44" name="Rectangle 63"/>
          <p:cNvSpPr>
            <a:spLocks noChangeArrowheads="1"/>
          </p:cNvSpPr>
          <p:nvPr/>
        </p:nvSpPr>
        <p:spPr bwMode="auto">
          <a:xfrm>
            <a:off x="1143000" y="22098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2000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AADC66-5DCD-C146-A0F6-7779804A8A06}" type="slidenum">
              <a:rPr lang="en-US" smtClean="0">
                <a:latin typeface="Tahoma" pitchFamily="-1" charset="0"/>
              </a:rPr>
              <a:pPr/>
              <a:t>9</a:t>
            </a:fld>
            <a:endParaRPr lang="en-US" smtClean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762000" y="1752600"/>
            <a:ext cx="6553200" cy="121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 Typical Dual-Issue Pipeline (1 of 2)</a:t>
            </a:r>
          </a:p>
        </p:txBody>
      </p:sp>
      <p:sp>
        <p:nvSpPr>
          <p:cNvPr id="317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352800"/>
            <a:ext cx="8534400" cy="3048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Fetch an entire 16B or 32B cache block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4 to 8 instructions (assuming 4-byte average instruction length)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Predict a single branch per cycle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Parallel decode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Need to check for conflicting instructions</a:t>
            </a:r>
          </a:p>
          <a:p>
            <a:pPr lvl="2" eaLnBrk="1" hangingPunct="1"/>
            <a:r>
              <a:rPr lang="en-US" b="1">
                <a:solidFill>
                  <a:srgbClr val="000000"/>
                </a:solidFill>
                <a:ea typeface="ＭＳ Ｐゴシック" pitchFamily="-1" charset="-128"/>
              </a:rPr>
              <a:t>Is output register of I</a:t>
            </a:r>
            <a:r>
              <a:rPr lang="en-US" b="1" baseline="-25000">
                <a:solidFill>
                  <a:srgbClr val="000000"/>
                </a:solidFill>
                <a:ea typeface="ＭＳ Ｐゴシック" pitchFamily="-1" charset="-128"/>
              </a:rPr>
              <a:t>1</a:t>
            </a:r>
            <a:r>
              <a:rPr lang="en-US" b="1">
                <a:solidFill>
                  <a:srgbClr val="000000"/>
                </a:solidFill>
                <a:ea typeface="ＭＳ Ｐゴシック" pitchFamily="-1" charset="-128"/>
              </a:rPr>
              <a:t> is an input register to I</a:t>
            </a:r>
            <a:r>
              <a:rPr lang="en-US" b="1" baseline="-25000">
                <a:solidFill>
                  <a:srgbClr val="000000"/>
                </a:solidFill>
                <a:ea typeface="ＭＳ Ｐゴシック" pitchFamily="-1" charset="-128"/>
              </a:rPr>
              <a:t>2</a:t>
            </a:r>
            <a:r>
              <a:rPr lang="en-US" b="1">
                <a:solidFill>
                  <a:srgbClr val="000000"/>
                </a:solidFill>
                <a:ea typeface="ＭＳ Ｐゴシック" pitchFamily="-1" charset="-128"/>
              </a:rPr>
              <a:t>?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Other stalls, too (for example, load-use delay)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4038600" y="1219200"/>
            <a:ext cx="9144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regfile</a:t>
            </a:r>
          </a:p>
        </p:txBody>
      </p:sp>
      <p:sp>
        <p:nvSpPr>
          <p:cNvPr id="31752" name="Freeform 6"/>
          <p:cNvSpPr>
            <a:spLocks/>
          </p:cNvSpPr>
          <p:nvPr/>
        </p:nvSpPr>
        <p:spPr bwMode="auto">
          <a:xfrm>
            <a:off x="4419600" y="22098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791200" y="1752600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D$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334000" y="19050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3657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5181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>
            <a:off x="4724400" y="2743200"/>
            <a:ext cx="4572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6705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810000" y="2286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3810000" y="2438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Freeform 16"/>
          <p:cNvSpPr>
            <a:spLocks/>
          </p:cNvSpPr>
          <p:nvPr/>
        </p:nvSpPr>
        <p:spPr bwMode="auto">
          <a:xfrm>
            <a:off x="4038600" y="1905000"/>
            <a:ext cx="1143000" cy="3810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3" name="AutoShape 17"/>
          <p:cNvSpPr>
            <a:spLocks noChangeArrowheads="1"/>
          </p:cNvSpPr>
          <p:nvPr/>
        </p:nvSpPr>
        <p:spPr bwMode="auto">
          <a:xfrm rot="5400000">
            <a:off x="6210300" y="2400300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Freeform 18"/>
          <p:cNvSpPr>
            <a:spLocks/>
          </p:cNvSpPr>
          <p:nvPr/>
        </p:nvSpPr>
        <p:spPr bwMode="auto">
          <a:xfrm flipV="1">
            <a:off x="5486400" y="2362200"/>
            <a:ext cx="838200" cy="2286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>
            <a:off x="6096000" y="2362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6477000" y="2362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7" name="Freeform 21"/>
          <p:cNvSpPr>
            <a:spLocks/>
          </p:cNvSpPr>
          <p:nvPr/>
        </p:nvSpPr>
        <p:spPr bwMode="auto">
          <a:xfrm>
            <a:off x="4953000" y="1524000"/>
            <a:ext cx="2133600" cy="838200"/>
          </a:xfrm>
          <a:custGeom>
            <a:avLst/>
            <a:gdLst>
              <a:gd name="T0" fmla="*/ 2147483647 w 1344"/>
              <a:gd name="T1" fmla="*/ 2147483647 h 624"/>
              <a:gd name="T2" fmla="*/ 2147483647 w 1344"/>
              <a:gd name="T3" fmla="*/ 2147483647 h 624"/>
              <a:gd name="T4" fmla="*/ 2147483647 w 1344"/>
              <a:gd name="T5" fmla="*/ 0 h 624"/>
              <a:gd name="T6" fmla="*/ 0 w 134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624"/>
              <a:gd name="T14" fmla="*/ 1344 w 134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624">
                <a:moveTo>
                  <a:pt x="1200" y="624"/>
                </a:moveTo>
                <a:lnTo>
                  <a:pt x="1344" y="624"/>
                </a:lnTo>
                <a:lnTo>
                  <a:pt x="1344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Freeform 22"/>
          <p:cNvSpPr>
            <a:spLocks/>
          </p:cNvSpPr>
          <p:nvPr/>
        </p:nvSpPr>
        <p:spPr bwMode="auto">
          <a:xfrm>
            <a:off x="3429000" y="1600200"/>
            <a:ext cx="609600" cy="685800"/>
          </a:xfrm>
          <a:custGeom>
            <a:avLst/>
            <a:gdLst>
              <a:gd name="T0" fmla="*/ 2147483647 w 384"/>
              <a:gd name="T1" fmla="*/ 0 h 432"/>
              <a:gd name="T2" fmla="*/ 0 w 384"/>
              <a:gd name="T3" fmla="*/ 0 h 432"/>
              <a:gd name="T4" fmla="*/ 0 w 384"/>
              <a:gd name="T5" fmla="*/ 2147483647 h 432"/>
              <a:gd name="T6" fmla="*/ 2147483647 w 38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9" name="Freeform 23"/>
          <p:cNvSpPr>
            <a:spLocks/>
          </p:cNvSpPr>
          <p:nvPr/>
        </p:nvSpPr>
        <p:spPr bwMode="auto">
          <a:xfrm>
            <a:off x="3276600" y="1524000"/>
            <a:ext cx="762000" cy="914400"/>
          </a:xfrm>
          <a:custGeom>
            <a:avLst/>
            <a:gdLst>
              <a:gd name="T0" fmla="*/ 2147483647 w 480"/>
              <a:gd name="T1" fmla="*/ 0 h 768"/>
              <a:gd name="T2" fmla="*/ 0 w 480"/>
              <a:gd name="T3" fmla="*/ 0 h 768"/>
              <a:gd name="T4" fmla="*/ 0 w 480"/>
              <a:gd name="T5" fmla="*/ 2147483647 h 768"/>
              <a:gd name="T6" fmla="*/ 2147483647 w 480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24"/>
          <p:cNvSpPr>
            <a:spLocks noChangeArrowheads="1"/>
          </p:cNvSpPr>
          <p:nvPr/>
        </p:nvSpPr>
        <p:spPr bwMode="auto">
          <a:xfrm>
            <a:off x="609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771" name="Rectangle 25"/>
          <p:cNvSpPr>
            <a:spLocks noChangeArrowheads="1"/>
          </p:cNvSpPr>
          <p:nvPr/>
        </p:nvSpPr>
        <p:spPr bwMode="auto">
          <a:xfrm>
            <a:off x="1143000" y="17526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I$</a:t>
            </a:r>
          </a:p>
        </p:txBody>
      </p:sp>
      <p:sp>
        <p:nvSpPr>
          <p:cNvPr id="31772" name="Line 26"/>
          <p:cNvSpPr>
            <a:spLocks noChangeShapeType="1"/>
          </p:cNvSpPr>
          <p:nvPr/>
        </p:nvSpPr>
        <p:spPr bwMode="auto">
          <a:xfrm>
            <a:off x="762000" y="23622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Freeform 27"/>
          <p:cNvSpPr>
            <a:spLocks/>
          </p:cNvSpPr>
          <p:nvPr/>
        </p:nvSpPr>
        <p:spPr bwMode="auto">
          <a:xfrm>
            <a:off x="914400" y="2057400"/>
            <a:ext cx="228600" cy="3048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AutoShape 28"/>
          <p:cNvSpPr>
            <a:spLocks noChangeArrowheads="1"/>
          </p:cNvSpPr>
          <p:nvPr/>
        </p:nvSpPr>
        <p:spPr bwMode="auto">
          <a:xfrm rot="5400000">
            <a:off x="1219200" y="3048000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29"/>
          <p:cNvSpPr>
            <a:spLocks noChangeShapeType="1"/>
          </p:cNvSpPr>
          <p:nvPr/>
        </p:nvSpPr>
        <p:spPr bwMode="auto">
          <a:xfrm>
            <a:off x="1447800" y="190500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Rectangle 30"/>
          <p:cNvSpPr>
            <a:spLocks noChangeArrowheads="1"/>
          </p:cNvSpPr>
          <p:nvPr/>
        </p:nvSpPr>
        <p:spPr bwMode="auto">
          <a:xfrm>
            <a:off x="2133600" y="1752600"/>
            <a:ext cx="152400" cy="12192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777" name="Freeform 31"/>
          <p:cNvSpPr>
            <a:spLocks/>
          </p:cNvSpPr>
          <p:nvPr/>
        </p:nvSpPr>
        <p:spPr bwMode="auto">
          <a:xfrm flipV="1">
            <a:off x="914400" y="2362200"/>
            <a:ext cx="228600" cy="152400"/>
          </a:xfrm>
          <a:custGeom>
            <a:avLst/>
            <a:gdLst>
              <a:gd name="T0" fmla="*/ 0 w 192"/>
              <a:gd name="T1" fmla="*/ 2147483647 h 576"/>
              <a:gd name="T2" fmla="*/ 0 w 192"/>
              <a:gd name="T3" fmla="*/ 0 h 576"/>
              <a:gd name="T4" fmla="*/ 2147483647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8" name="Freeform 32"/>
          <p:cNvSpPr>
            <a:spLocks/>
          </p:cNvSpPr>
          <p:nvPr/>
        </p:nvSpPr>
        <p:spPr bwMode="auto">
          <a:xfrm>
            <a:off x="1447800" y="2667000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7 w 192"/>
              <a:gd name="T3" fmla="*/ 0 h 240"/>
              <a:gd name="T4" fmla="*/ 2147483647 w 192"/>
              <a:gd name="T5" fmla="*/ 2147483647 h 240"/>
              <a:gd name="T6" fmla="*/ 0 w 192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9" name="Freeform 33"/>
          <p:cNvSpPr>
            <a:spLocks/>
          </p:cNvSpPr>
          <p:nvPr/>
        </p:nvSpPr>
        <p:spPr bwMode="auto">
          <a:xfrm>
            <a:off x="1447800" y="2743200"/>
            <a:ext cx="3429000" cy="457200"/>
          </a:xfrm>
          <a:custGeom>
            <a:avLst/>
            <a:gdLst>
              <a:gd name="T0" fmla="*/ 2147483647 w 2160"/>
              <a:gd name="T1" fmla="*/ 0 h 576"/>
              <a:gd name="T2" fmla="*/ 2147483647 w 2160"/>
              <a:gd name="T3" fmla="*/ 2147483647 h 576"/>
              <a:gd name="T4" fmla="*/ 0 w 2160"/>
              <a:gd name="T5" fmla="*/ 2147483647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0" name="Freeform 34"/>
          <p:cNvSpPr>
            <a:spLocks/>
          </p:cNvSpPr>
          <p:nvPr/>
        </p:nvSpPr>
        <p:spPr bwMode="auto">
          <a:xfrm>
            <a:off x="304800" y="2362200"/>
            <a:ext cx="990600" cy="762000"/>
          </a:xfrm>
          <a:custGeom>
            <a:avLst/>
            <a:gdLst>
              <a:gd name="T0" fmla="*/ 2147483647 w 624"/>
              <a:gd name="T1" fmla="*/ 2147483647 h 528"/>
              <a:gd name="T2" fmla="*/ 0 w 624"/>
              <a:gd name="T3" fmla="*/ 2147483647 h 528"/>
              <a:gd name="T4" fmla="*/ 0 w 624"/>
              <a:gd name="T5" fmla="*/ 0 h 528"/>
              <a:gd name="T6" fmla="*/ 2147483647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35"/>
          <p:cNvSpPr>
            <a:spLocks noChangeShapeType="1"/>
          </p:cNvSpPr>
          <p:nvPr/>
        </p:nvSpPr>
        <p:spPr bwMode="auto">
          <a:xfrm>
            <a:off x="1447800" y="2057400"/>
            <a:ext cx="6858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Freeform 36"/>
          <p:cNvSpPr>
            <a:spLocks/>
          </p:cNvSpPr>
          <p:nvPr/>
        </p:nvSpPr>
        <p:spPr bwMode="auto">
          <a:xfrm>
            <a:off x="3124200" y="1371600"/>
            <a:ext cx="914400" cy="1295400"/>
          </a:xfrm>
          <a:custGeom>
            <a:avLst/>
            <a:gdLst>
              <a:gd name="T0" fmla="*/ 2147483647 w 576"/>
              <a:gd name="T1" fmla="*/ 0 h 528"/>
              <a:gd name="T2" fmla="*/ 0 w 576"/>
              <a:gd name="T3" fmla="*/ 0 h 528"/>
              <a:gd name="T4" fmla="*/ 0 w 576"/>
              <a:gd name="T5" fmla="*/ 2147483647 h 528"/>
              <a:gd name="T6" fmla="*/ 2147483647 w 5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28"/>
              <a:gd name="T14" fmla="*/ 576 w 5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28">
                <a:moveTo>
                  <a:pt x="576" y="0"/>
                </a:moveTo>
                <a:lnTo>
                  <a:pt x="0" y="0"/>
                </a:lnTo>
                <a:lnTo>
                  <a:pt x="0" y="528"/>
                </a:lnTo>
                <a:lnTo>
                  <a:pt x="336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Freeform 37"/>
          <p:cNvSpPr>
            <a:spLocks/>
          </p:cNvSpPr>
          <p:nvPr/>
        </p:nvSpPr>
        <p:spPr bwMode="auto">
          <a:xfrm>
            <a:off x="2971800" y="1295400"/>
            <a:ext cx="1066800" cy="15240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2147483647 w 672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  <a:lnTo>
                  <a:pt x="432" y="67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Freeform 38"/>
          <p:cNvSpPr>
            <a:spLocks/>
          </p:cNvSpPr>
          <p:nvPr/>
        </p:nvSpPr>
        <p:spPr bwMode="auto">
          <a:xfrm>
            <a:off x="4419600" y="2590800"/>
            <a:ext cx="304800" cy="3048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147483647 h 768"/>
              <a:gd name="T4" fmla="*/ 2147483647 w 384"/>
              <a:gd name="T5" fmla="*/ 2147483647 h 768"/>
              <a:gd name="T6" fmla="*/ 0 w 384"/>
              <a:gd name="T7" fmla="*/ 2147483647 h 768"/>
              <a:gd name="T8" fmla="*/ 0 w 384"/>
              <a:gd name="T9" fmla="*/ 2147483647 h 768"/>
              <a:gd name="T10" fmla="*/ 2147483647 w 384"/>
              <a:gd name="T11" fmla="*/ 2147483647 h 768"/>
              <a:gd name="T12" fmla="*/ 2147483647 w 384"/>
              <a:gd name="T13" fmla="*/ 2147483647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90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5" name="Line 39"/>
          <p:cNvSpPr>
            <a:spLocks noChangeShapeType="1"/>
          </p:cNvSpPr>
          <p:nvPr/>
        </p:nvSpPr>
        <p:spPr bwMode="auto">
          <a:xfrm>
            <a:off x="3810000" y="28194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6" name="Line 40"/>
          <p:cNvSpPr>
            <a:spLocks noChangeShapeType="1"/>
          </p:cNvSpPr>
          <p:nvPr/>
        </p:nvSpPr>
        <p:spPr bwMode="auto">
          <a:xfrm>
            <a:off x="3810000" y="2667000"/>
            <a:ext cx="609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7" name="Line 41"/>
          <p:cNvSpPr>
            <a:spLocks noChangeShapeType="1"/>
          </p:cNvSpPr>
          <p:nvPr/>
        </p:nvSpPr>
        <p:spPr bwMode="auto">
          <a:xfrm>
            <a:off x="4724400" y="23622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8" name="Line 42"/>
          <p:cNvSpPr>
            <a:spLocks noChangeShapeType="1"/>
          </p:cNvSpPr>
          <p:nvPr/>
        </p:nvSpPr>
        <p:spPr bwMode="auto">
          <a:xfrm>
            <a:off x="2286000" y="20574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9" name="Line 43"/>
          <p:cNvSpPr>
            <a:spLocks noChangeShapeType="1"/>
          </p:cNvSpPr>
          <p:nvPr/>
        </p:nvSpPr>
        <p:spPr bwMode="auto">
          <a:xfrm>
            <a:off x="2286000" y="1905000"/>
            <a:ext cx="1371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0" name="Line 44"/>
          <p:cNvSpPr>
            <a:spLocks noChangeShapeType="1"/>
          </p:cNvSpPr>
          <p:nvPr/>
        </p:nvSpPr>
        <p:spPr bwMode="auto">
          <a:xfrm>
            <a:off x="5334000" y="2743200"/>
            <a:ext cx="13716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1" name="Freeform 45"/>
          <p:cNvSpPr>
            <a:spLocks/>
          </p:cNvSpPr>
          <p:nvPr/>
        </p:nvSpPr>
        <p:spPr bwMode="auto">
          <a:xfrm>
            <a:off x="4953000" y="1371600"/>
            <a:ext cx="2286000" cy="1371600"/>
          </a:xfrm>
          <a:custGeom>
            <a:avLst/>
            <a:gdLst>
              <a:gd name="T0" fmla="*/ 2147483647 w 1440"/>
              <a:gd name="T1" fmla="*/ 2147483647 h 912"/>
              <a:gd name="T2" fmla="*/ 2147483647 w 1440"/>
              <a:gd name="T3" fmla="*/ 2147483647 h 912"/>
              <a:gd name="T4" fmla="*/ 2147483647 w 1440"/>
              <a:gd name="T5" fmla="*/ 0 h 912"/>
              <a:gd name="T6" fmla="*/ 0 w 1440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912"/>
              <a:gd name="T14" fmla="*/ 1440 w 14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912">
                <a:moveTo>
                  <a:pt x="1200" y="912"/>
                </a:moveTo>
                <a:lnTo>
                  <a:pt x="1440" y="912"/>
                </a:lnTo>
                <a:lnTo>
                  <a:pt x="14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2" name="Rectangle 46"/>
          <p:cNvSpPr>
            <a:spLocks noChangeArrowheads="1"/>
          </p:cNvSpPr>
          <p:nvPr/>
        </p:nvSpPr>
        <p:spPr bwMode="auto">
          <a:xfrm>
            <a:off x="1143000" y="2362200"/>
            <a:ext cx="303213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2000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grid">
  <a:themeElements>
    <a:clrScheme name="red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red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Templates:redgrid.pot</Template>
  <TotalTime>78794</TotalTime>
  <Pages>47</Pages>
  <Words>1703</Words>
  <Application>Microsoft Office PowerPoint</Application>
  <PresentationFormat>Letter Paper (8.5x11 in)</PresentationFormat>
  <Paragraphs>330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redgrid</vt:lpstr>
      <vt:lpstr>CS3014: Computer Architecture</vt:lpstr>
      <vt:lpstr>This Unit: (In-Order) Superscalar Pipelines</vt:lpstr>
      <vt:lpstr>“Scalar” Pipeline</vt:lpstr>
      <vt:lpstr>An Opportunity…</vt:lpstr>
      <vt:lpstr>What Checking Is Required?</vt:lpstr>
      <vt:lpstr>What Checking Is Required?</vt:lpstr>
      <vt:lpstr>How do we build such “superscalar” hardware?</vt:lpstr>
      <vt:lpstr>Multiple-Issue or “Superscalar” Pipeline</vt:lpstr>
      <vt:lpstr>A Typical Dual-Issue Pipeline (1 of 2)</vt:lpstr>
      <vt:lpstr>A Typical Dual-Issue Pipeline (2 of 2)</vt:lpstr>
      <vt:lpstr>Superscalar Implementation Challenges</vt:lpstr>
      <vt:lpstr>Superscalar Challenges - Front End</vt:lpstr>
      <vt:lpstr>Superscalar Challenges - Back End</vt:lpstr>
      <vt:lpstr>Superscalar Register Bypass</vt:lpstr>
      <vt:lpstr>Superscalar Register Bypass</vt:lpstr>
      <vt:lpstr>Not All N2 Created Equal</vt:lpstr>
      <vt:lpstr>Superscalar Register Bypass</vt:lpstr>
      <vt:lpstr>Mitigating N2 Bypass &amp; Register File</vt:lpstr>
      <vt:lpstr>Mitigating N2 RegFile: Clustering++</vt:lpstr>
      <vt:lpstr>Another Challenge: Superscalar Fetch </vt:lpstr>
      <vt:lpstr>Increasing Superscalar Fetch Rate</vt:lpstr>
      <vt:lpstr>Multiple-Issue Implementations</vt:lpstr>
      <vt:lpstr>Trends in Single-Processor Multiple Issue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371 Computer Organization and Design</dc:title>
  <dc:creator>Amir Roth</dc:creator>
  <cp:lastModifiedBy>David</cp:lastModifiedBy>
  <cp:revision>1547</cp:revision>
  <cp:lastPrinted>2012-03-29T13:35:53Z</cp:lastPrinted>
  <dcterms:created xsi:type="dcterms:W3CDTF">2012-11-13T16:17:38Z</dcterms:created>
  <dcterms:modified xsi:type="dcterms:W3CDTF">2017-03-30T13:38:27Z</dcterms:modified>
</cp:coreProperties>
</file>