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00"/>
  </p:notesMasterIdLst>
  <p:handoutMasterIdLst>
    <p:handoutMasterId r:id="rId101"/>
  </p:handoutMasterIdLst>
  <p:sldIdLst>
    <p:sldId id="1096" r:id="rId2"/>
    <p:sldId id="1071" r:id="rId3"/>
    <p:sldId id="823" r:id="rId4"/>
    <p:sldId id="1073" r:id="rId5"/>
    <p:sldId id="754" r:id="rId6"/>
    <p:sldId id="1075" r:id="rId7"/>
    <p:sldId id="1076" r:id="rId8"/>
    <p:sldId id="1077" r:id="rId9"/>
    <p:sldId id="1113" r:id="rId10"/>
    <p:sldId id="1112" r:id="rId11"/>
    <p:sldId id="1085" r:id="rId12"/>
    <p:sldId id="830" r:id="rId13"/>
    <p:sldId id="1080" r:id="rId14"/>
    <p:sldId id="829" r:id="rId15"/>
    <p:sldId id="1081" r:id="rId16"/>
    <p:sldId id="975" r:id="rId17"/>
    <p:sldId id="841" r:id="rId18"/>
    <p:sldId id="846" r:id="rId19"/>
    <p:sldId id="847" r:id="rId20"/>
    <p:sldId id="848" r:id="rId21"/>
    <p:sldId id="849" r:id="rId22"/>
    <p:sldId id="850" r:id="rId23"/>
    <p:sldId id="851" r:id="rId24"/>
    <p:sldId id="852" r:id="rId25"/>
    <p:sldId id="853" r:id="rId26"/>
    <p:sldId id="854" r:id="rId27"/>
    <p:sldId id="855" r:id="rId28"/>
    <p:sldId id="856" r:id="rId29"/>
    <p:sldId id="857" r:id="rId30"/>
    <p:sldId id="858" r:id="rId31"/>
    <p:sldId id="859" r:id="rId32"/>
    <p:sldId id="976" r:id="rId33"/>
    <p:sldId id="870" r:id="rId34"/>
    <p:sldId id="875" r:id="rId35"/>
    <p:sldId id="876" r:id="rId36"/>
    <p:sldId id="877" r:id="rId37"/>
    <p:sldId id="878" r:id="rId38"/>
    <p:sldId id="879" r:id="rId39"/>
    <p:sldId id="880" r:id="rId40"/>
    <p:sldId id="881" r:id="rId41"/>
    <p:sldId id="970" r:id="rId42"/>
    <p:sldId id="882" r:id="rId43"/>
    <p:sldId id="883" r:id="rId44"/>
    <p:sldId id="1143" r:id="rId45"/>
    <p:sldId id="884" r:id="rId46"/>
    <p:sldId id="890" r:id="rId47"/>
    <p:sldId id="891" r:id="rId48"/>
    <p:sldId id="892" r:id="rId49"/>
    <p:sldId id="893" r:id="rId50"/>
    <p:sldId id="894" r:id="rId51"/>
    <p:sldId id="895" r:id="rId52"/>
    <p:sldId id="896" r:id="rId53"/>
    <p:sldId id="977" r:id="rId54"/>
    <p:sldId id="898" r:id="rId55"/>
    <p:sldId id="899" r:id="rId56"/>
    <p:sldId id="1117" r:id="rId57"/>
    <p:sldId id="1116" r:id="rId58"/>
    <p:sldId id="1118" r:id="rId59"/>
    <p:sldId id="1015" r:id="rId60"/>
    <p:sldId id="1011" r:id="rId61"/>
    <p:sldId id="1016" r:id="rId62"/>
    <p:sldId id="1028" r:id="rId63"/>
    <p:sldId id="1017" r:id="rId64"/>
    <p:sldId id="1018" r:id="rId65"/>
    <p:sldId id="1020" r:id="rId66"/>
    <p:sldId id="1021" r:id="rId67"/>
    <p:sldId id="1022" r:id="rId68"/>
    <p:sldId id="1023" r:id="rId69"/>
    <p:sldId id="1026" r:id="rId70"/>
    <p:sldId id="1024" r:id="rId71"/>
    <p:sldId id="1025" r:id="rId72"/>
    <p:sldId id="1027" r:id="rId73"/>
    <p:sldId id="1031" r:id="rId74"/>
    <p:sldId id="1032" r:id="rId75"/>
    <p:sldId id="1033" r:id="rId76"/>
    <p:sldId id="1034" r:id="rId77"/>
    <p:sldId id="1035" r:id="rId78"/>
    <p:sldId id="978" r:id="rId79"/>
    <p:sldId id="1087" r:id="rId80"/>
    <p:sldId id="1089" r:id="rId81"/>
    <p:sldId id="1083" r:id="rId82"/>
    <p:sldId id="939" r:id="rId83"/>
    <p:sldId id="1042" r:id="rId84"/>
    <p:sldId id="940" r:id="rId85"/>
    <p:sldId id="955" r:id="rId86"/>
    <p:sldId id="956" r:id="rId87"/>
    <p:sldId id="957" r:id="rId88"/>
    <p:sldId id="961" r:id="rId89"/>
    <p:sldId id="962" r:id="rId90"/>
    <p:sldId id="1040" r:id="rId91"/>
    <p:sldId id="1119" r:id="rId92"/>
    <p:sldId id="1134" r:id="rId93"/>
    <p:sldId id="1135" r:id="rId94"/>
    <p:sldId id="1137" r:id="rId95"/>
    <p:sldId id="1142" r:id="rId96"/>
    <p:sldId id="965" r:id="rId97"/>
    <p:sldId id="1041" r:id="rId98"/>
    <p:sldId id="1120" r:id="rId99"/>
  </p:sldIdLst>
  <p:sldSz cx="9144000" cy="6858000" type="letter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5D5"/>
    <a:srgbClr val="867A4A"/>
    <a:srgbClr val="FF0909"/>
    <a:srgbClr val="52F4C2"/>
    <a:srgbClr val="000000"/>
    <a:srgbClr val="6B02FF"/>
    <a:srgbClr val="0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2" autoAdjust="0"/>
    <p:restoredTop sz="89165" autoAdjust="0"/>
  </p:normalViewPr>
  <p:slideViewPr>
    <p:cSldViewPr snapToObjects="1" showGuides="1">
      <p:cViewPr>
        <p:scale>
          <a:sx n="73" d="100"/>
          <a:sy n="73" d="100"/>
        </p:scale>
        <p:origin x="-1380" y="210"/>
      </p:cViewPr>
      <p:guideLst>
        <p:guide orient="horz" pos="40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88"/>
    </p:cViewPr>
  </p:sorterViewPr>
  <p:notesViewPr>
    <p:cSldViewPr snapToObjects="1" showGuides="1">
      <p:cViewPr varScale="1">
        <p:scale>
          <a:sx n="72" d="100"/>
          <a:sy n="72" d="100"/>
        </p:scale>
        <p:origin x="-148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75272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587375"/>
            <a:ext cx="4559300" cy="341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15938" y="4343400"/>
            <a:ext cx="5910262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8592898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BB32EF01-249F-2044-B0B3-03BEF1A20900}" type="slidenum">
              <a:rPr lang="en-US"/>
              <a:pPr/>
              <a:t>13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Arial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know when an </a:t>
            </a:r>
            <a:r>
              <a:rPr lang="en-US" dirty="0" err="1" smtClean="0"/>
              <a:t>insn</a:t>
            </a:r>
            <a:r>
              <a:rPr lang="en-US" dirty="0" smtClean="0"/>
              <a:t> is ready to execute? it’s inputs are ready</a:t>
            </a:r>
          </a:p>
          <a:p>
            <a:r>
              <a:rPr lang="en-US" dirty="0" smtClean="0"/>
              <a:t>Why execute the *oldest*</a:t>
            </a:r>
            <a:r>
              <a:rPr lang="en-US" baseline="0" dirty="0" smtClean="0"/>
              <a:t> ready </a:t>
            </a:r>
            <a:r>
              <a:rPr lang="en-US" baseline="0" dirty="0" err="1" smtClean="0"/>
              <a:t>insn</a:t>
            </a:r>
            <a:r>
              <a:rPr lang="en-US" baseline="0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80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worry about free-</a:t>
            </a:r>
            <a:r>
              <a:rPr lang="en-US" dirty="0" err="1" smtClean="0"/>
              <a:t>ing</a:t>
            </a:r>
            <a:r>
              <a:rPr lang="en-US" dirty="0" smtClean="0"/>
              <a:t> 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50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66F26569-5156-3B48-84B0-C7156F287641}" type="slidenum">
              <a:rPr lang="en-US"/>
              <a:pPr/>
              <a:t>18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F6685A7C-0D4F-4A4E-B36E-CB8DE880BD39}" type="slidenum">
              <a:rPr lang="en-US"/>
              <a:pPr/>
              <a:t>19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3CEDB66D-750D-CC48-A20F-A727ACA534AB}" type="slidenum">
              <a:rPr lang="en-US"/>
              <a:pPr/>
              <a:t>20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FCE62168-E622-8840-95C9-874034585C1D}" type="slidenum">
              <a:rPr lang="en-US"/>
              <a:pPr/>
              <a:t>21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dirty="0" smtClean="0"/>
              <a:t>why do we update the map table here?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C93F4F1F-FA5D-474F-BBDF-BA22B61C1485}" type="slidenum">
              <a:rPr lang="en-US"/>
              <a:pPr/>
              <a:t>22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EC512B1F-709B-8A4A-AEC4-122541534529}" type="slidenum">
              <a:rPr lang="en-US"/>
              <a:pPr/>
              <a:t>23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1D607892-88FD-7E4A-A598-EDB6A89B7030}" type="slidenum">
              <a:rPr lang="en-US"/>
              <a:pPr/>
              <a:t>24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Pentium Pro appeared</a:t>
            </a:r>
            <a:r>
              <a:rPr lang="en-US" baseline="0" dirty="0" smtClean="0"/>
              <a:t> in 1995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60D6187B-C8D6-2849-9B8B-2CA9569223E5}" type="slidenum">
              <a:rPr lang="en-US"/>
              <a:pPr/>
              <a:t>25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894E37DD-5143-3F46-8BF7-E3C6F92B9F71}" type="slidenum">
              <a:rPr lang="en-US"/>
              <a:pPr/>
              <a:t>26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6CBAF151-20D6-354B-B655-75A78DC501F0}" type="slidenum">
              <a:rPr lang="en-US"/>
              <a:pPr/>
              <a:t>27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B399EC48-9FD7-7D40-8FC6-12849DDA75AB}" type="slidenum">
              <a:rPr lang="en-US"/>
              <a:pPr/>
              <a:t>28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EDC55336-4409-B140-8DB7-4302F64F5CF2}" type="slidenum">
              <a:rPr lang="en-US"/>
              <a:pPr/>
              <a:t>29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999103F6-B65D-BF4B-8B39-9D8A0C448F7E}" type="slidenum">
              <a:rPr lang="en-US"/>
              <a:pPr/>
              <a:t>30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42C954FA-3091-2E46-A07B-6789D6C7EA85}" type="slidenum">
              <a:rPr lang="en-US"/>
              <a:pPr/>
              <a:t>31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64A8D3CC-7F3F-3E47-9238-0DCC973722F5}" type="slidenum">
              <a:rPr lang="en-US"/>
              <a:pPr/>
              <a:t>33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dirty="0" smtClean="0"/>
              <a:t>Why Birthday instead of Age?</a:t>
            </a:r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629B52A8-7628-174C-8A04-CA71514A9F73}" type="slidenum">
              <a:rPr lang="en-US"/>
              <a:pPr/>
              <a:t>34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645DBB68-DF11-C341-A195-9813D24675D8}" type="slidenum">
              <a:rPr lang="en-US"/>
              <a:pPr/>
              <a:t>35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err="1" smtClean="0">
                <a:latin typeface="Arial" pitchFamily="-83" charset="0"/>
                <a:ea typeface="ＭＳ Ｐゴシック" pitchFamily="-83" charset="-128"/>
                <a:cs typeface="ＭＳ Ｐゴシック" pitchFamily="-83" charset="-128"/>
              </a:rPr>
              <a:t>OoO</a:t>
            </a:r>
            <a:r>
              <a:rPr lang="en-US" dirty="0" smtClean="0">
                <a:latin typeface="Arial" pitchFamily="-83" charset="0"/>
                <a:ea typeface="ＭＳ Ｐゴシック" pitchFamily="-83" charset="-128"/>
                <a:cs typeface="ＭＳ Ｐゴシック" pitchFamily="-83" charset="-128"/>
              </a:rPr>
              <a:t> register writes, but different kind of dependence</a:t>
            </a:r>
            <a:endParaRPr lang="en-US" dirty="0">
              <a:latin typeface="Arial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4FBFAB05-44A8-9C47-9FC8-4E4F000BD518}" type="slidenum">
              <a:rPr lang="en-US"/>
              <a:pPr/>
              <a:t>36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81E9638E-3545-C140-8BB9-1E8205A22FE5}" type="slidenum">
              <a:rPr lang="en-US"/>
              <a:pPr/>
              <a:t>37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0A71B489-1BCB-FB4C-83FC-D2A72A3A2151}" type="slidenum">
              <a:rPr lang="en-US"/>
              <a:pPr/>
              <a:t>38</a:t>
            </a:fld>
            <a:endParaRPr 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5DC5BB8A-BA53-BD47-9BFA-0703E158F91A}" type="slidenum">
              <a:rPr lang="en-US"/>
              <a:pPr/>
              <a:t>39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8C20F8CA-E71E-F54F-886C-9221E085F183}" type="slidenum">
              <a:rPr lang="en-US"/>
              <a:pPr/>
              <a:t>40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999309F2-693D-5943-B8BA-F19DE402A9E5}" type="slidenum">
              <a:rPr lang="en-US"/>
              <a:pPr/>
              <a:t>42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2DA84CA4-E38F-A04D-9F0A-96750B181DD7}" type="slidenum">
              <a:rPr lang="en-US"/>
              <a:pPr/>
              <a:t>43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2DA84CA4-E38F-A04D-9F0A-96750B181DD7}" type="slidenum">
              <a:rPr lang="en-US"/>
              <a:pPr/>
              <a:t>44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2EDD459A-923E-CB40-ADBE-DC5B5EE54846}" type="slidenum">
              <a:rPr lang="en-US"/>
              <a:pPr/>
              <a:t>45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3CA7411A-450C-6D47-8601-8A411E3496C8}" type="slidenum">
              <a:rPr lang="en-US"/>
              <a:pPr/>
              <a:t>46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EB4C052B-FE48-5B42-8366-27826A8DBEC6}" type="slidenum">
              <a:rPr lang="en-US"/>
              <a:pPr/>
              <a:t>47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D2CCA35C-6025-2B42-B07D-146345A80D97}" type="slidenum">
              <a:rPr lang="en-US"/>
              <a:pPr/>
              <a:t>48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dirty="0" smtClean="0"/>
              <a:t>add depends on </a:t>
            </a:r>
            <a:r>
              <a:rPr lang="en-US" dirty="0" err="1" smtClean="0"/>
              <a:t>xor</a:t>
            </a:r>
            <a:r>
              <a:rPr lang="en-US" dirty="0" smtClean="0"/>
              <a:t>, </a:t>
            </a:r>
            <a:r>
              <a:rPr lang="en-US" dirty="0" err="1" smtClean="0"/>
              <a:t>addi</a:t>
            </a:r>
            <a:r>
              <a:rPr lang="en-US" dirty="0" smtClean="0"/>
              <a:t> depends on sub</a:t>
            </a:r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1DFBADF0-8FC4-EB42-8970-6BA4F4C47BAB}" type="slidenum">
              <a:rPr lang="en-US"/>
              <a:pPr/>
              <a:t>49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dirty="0" smtClean="0"/>
              <a:t>use MX bypass</a:t>
            </a:r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82F90BF2-F3AE-D843-98A5-13ED61511C7D}" type="slidenum">
              <a:rPr lang="en-US"/>
              <a:pPr/>
              <a:t>50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81C2B2F4-FE67-1F4A-B3C5-F51B79B99055}" type="slidenum">
              <a:rPr lang="en-US"/>
              <a:pPr/>
              <a:t>51</a:t>
            </a:fld>
            <a:endParaRPr lang="en-US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461E6708-7052-E240-8E06-096904B6BE47}" type="slidenum">
              <a:rPr lang="en-US"/>
              <a:pPr/>
              <a:t>52</a:t>
            </a:fld>
            <a:endParaRPr lang="en-US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99C25AD0-A888-084F-93A9-17354053B4ED}" type="slidenum">
              <a:rPr lang="en-US"/>
              <a:pPr/>
              <a:t>54</a:t>
            </a:fld>
            <a:endParaRPr lang="en-US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72844080-AD43-D145-9C1F-2D340E6AA033}" type="slidenum">
              <a:rPr lang="en-US"/>
              <a:pPr/>
              <a:t>55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>
                <a:latin typeface="Arial" pitchFamily="-83" charset="0"/>
                <a:ea typeface="ＭＳ Ｐゴシック" pitchFamily="-83" charset="-128"/>
                <a:cs typeface="ＭＳ Ｐゴシック" pitchFamily="-83" charset="-128"/>
              </a:rPr>
              <a:t>didn’t save any</a:t>
            </a:r>
            <a:r>
              <a:rPr lang="en-US" baseline="0" dirty="0" smtClean="0">
                <a:latin typeface="Arial" pitchFamily="-83" charset="0"/>
                <a:ea typeface="ＭＳ Ｐゴシック" pitchFamily="-83" charset="-128"/>
                <a:cs typeface="ＭＳ Ｐゴシック" pitchFamily="-83" charset="-128"/>
              </a:rPr>
              <a:t> cycles, but we are setup for more ILP</a:t>
            </a:r>
            <a:endParaRPr lang="en-US" dirty="0">
              <a:latin typeface="Arial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Di(</a:t>
            </a:r>
            <a:r>
              <a:rPr lang="en-US" dirty="0" err="1" smtClean="0"/>
              <a:t>spatch</a:t>
            </a:r>
            <a:r>
              <a:rPr lang="en-US" dirty="0" smtClean="0"/>
              <a:t>) includes decode and rename</a:t>
            </a:r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BB32EF01-249F-2044-B0B3-03BEF1A20900}" type="slidenum">
              <a:rPr lang="en-US"/>
              <a:pPr/>
              <a:t>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Arial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why not commit the second </a:t>
            </a:r>
            <a:r>
              <a:rPr lang="en-US" dirty="0" err="1" smtClean="0"/>
              <a:t>ld</a:t>
            </a:r>
            <a:r>
              <a:rPr lang="en-US" dirty="0" smtClean="0"/>
              <a:t> here?</a:t>
            </a:r>
            <a:endParaRPr 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426858CB-C2E8-4349-90A5-C2D31802CF14}" type="slidenum">
              <a:rPr lang="en-US"/>
              <a:pPr/>
              <a:t>79</a:t>
            </a:fld>
            <a:endParaRPr lang="en-US"/>
          </a:p>
        </p:txBody>
      </p:sp>
      <p:sp>
        <p:nvSpPr>
          <p:cNvPr id="311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311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86DFA4D8-ACF9-7F4B-ADB0-64AB88FF58B6}" type="slidenum">
              <a:rPr lang="en-US"/>
              <a:pPr/>
              <a:t>80</a:t>
            </a:fld>
            <a:endParaRPr lang="en-US"/>
          </a:p>
        </p:txBody>
      </p:sp>
      <p:sp>
        <p:nvSpPr>
          <p:cNvPr id="313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313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D32F736D-4644-A04C-B87A-C88146F830C4}" type="slidenum">
              <a:rPr lang="en-US"/>
              <a:pPr/>
              <a:t>81</a:t>
            </a:fld>
            <a:endParaRPr lang="en-US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dirty="0" smtClean="0"/>
              <a:t>only stores</a:t>
            </a:r>
            <a:r>
              <a:rPr lang="en-US" baseline="0" dirty="0" smtClean="0"/>
              <a:t> =&gt; no RAW,WAR</a:t>
            </a:r>
            <a:endParaRPr lang="en-U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167A3DAB-6FA1-4A49-9C56-C8F8B6A988A9}" type="slidenum">
              <a:rPr lang="en-US"/>
              <a:pPr/>
              <a:t>82</a:t>
            </a:fld>
            <a:endParaRPr lang="en-US"/>
          </a:p>
        </p:txBody>
      </p:sp>
      <p:sp>
        <p:nvSpPr>
          <p:cNvPr id="250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250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example on the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121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BBAD9370-3BD4-874D-858F-A7C17837F854}" type="slidenum">
              <a:rPr lang="en-US"/>
              <a:pPr/>
              <a:t>84</a:t>
            </a:fld>
            <a:endParaRPr lang="en-US"/>
          </a:p>
        </p:txBody>
      </p:sp>
      <p:sp>
        <p:nvSpPr>
          <p:cNvPr id="252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252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0E340D57-E10F-084D-857D-EBE0D8C61333}" type="slidenum">
              <a:rPr lang="en-US"/>
              <a:pPr/>
              <a:t>85</a:t>
            </a:fld>
            <a:endParaRPr lang="en-US"/>
          </a:p>
        </p:txBody>
      </p:sp>
      <p:sp>
        <p:nvSpPr>
          <p:cNvPr id="283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283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dirty="0" smtClean="0"/>
              <a:t>why squash</a:t>
            </a:r>
            <a:r>
              <a:rPr lang="en-US" baseline="0" dirty="0" smtClean="0"/>
              <a:t> all newer </a:t>
            </a:r>
            <a:r>
              <a:rPr lang="en-US" baseline="0" dirty="0" err="1" smtClean="0"/>
              <a:t>insns</a:t>
            </a:r>
            <a:r>
              <a:rPr lang="en-US" baseline="0" dirty="0" smtClean="0"/>
              <a:t>?</a:t>
            </a:r>
            <a:endParaRPr lang="en-US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1AF5D13F-ACC8-704F-AD56-83EEB86EA1CD}" type="slidenum">
              <a:rPr lang="en-US"/>
              <a:pPr/>
              <a:t>86</a:t>
            </a:fld>
            <a:endParaRPr lang="en-US"/>
          </a:p>
        </p:txBody>
      </p:sp>
      <p:sp>
        <p:nvSpPr>
          <p:cNvPr id="285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285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C4F264AE-63D7-CB4E-80B3-E35226C343A4}" type="slidenum">
              <a:rPr lang="en-US"/>
              <a:pPr/>
              <a:t>87</a:t>
            </a:fld>
            <a:endParaRPr lang="en-US"/>
          </a:p>
        </p:txBody>
      </p:sp>
      <p:sp>
        <p:nvSpPr>
          <p:cNvPr id="287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287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AE695699-1C01-8C4E-8C24-F06BD7C278D0}" type="slidenum">
              <a:rPr lang="en-US"/>
              <a:pPr/>
              <a:t>88</a:t>
            </a:fld>
            <a:endParaRPr lang="en-US"/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EEEF8682-255F-B548-9B7C-00CF6E5A7FD3}" type="slidenum">
              <a:rPr lang="en-US"/>
              <a:pPr/>
              <a:t>89</a:t>
            </a:fld>
            <a:endParaRPr lang="en-US"/>
          </a:p>
        </p:txBody>
      </p:sp>
      <p:sp>
        <p:nvSpPr>
          <p:cNvPr id="297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297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 err="1" smtClean="0"/>
              <a:t>assoc</a:t>
            </a:r>
            <a:r>
              <a:rPr lang="en-US" dirty="0" smtClean="0"/>
              <a:t>, load-use penalties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75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426858CB-C2E8-4349-90A5-C2D31802CF14}" type="slidenum">
              <a:rPr lang="en-US"/>
              <a:pPr/>
              <a:t>11</a:t>
            </a:fld>
            <a:endParaRPr lang="en-US"/>
          </a:p>
        </p:txBody>
      </p:sp>
      <p:sp>
        <p:nvSpPr>
          <p:cNvPr id="311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311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dirty="0" smtClean="0"/>
              <a:t>what about RAR?</a:t>
            </a:r>
            <a:endParaRPr lang="en-US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Krait 400 released in 2012, 28nm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0347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1F950545-440A-E74D-85BA-32B776940FE1}" type="slidenum">
              <a:rPr lang="en-US"/>
              <a:pPr/>
              <a:t>96</a:t>
            </a:fld>
            <a:endParaRPr lang="en-US"/>
          </a:p>
        </p:txBody>
      </p:sp>
      <p:sp>
        <p:nvSpPr>
          <p:cNvPr id="302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302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can we free</a:t>
            </a:r>
            <a:r>
              <a:rPr lang="en-US" baseline="0" dirty="0" smtClean="0"/>
              <a:t> after this code executes? p4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17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17" name="Rectangle 65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1618" name="Rectangle 6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501: Comp. Arch.  |  Prof. Joe Devietti  |  Scheduling</a:t>
            </a:r>
            <a:endParaRPr lang="en-US" dirty="0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511FE-BD8C-EF4A-A124-5197442623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501: Comp. Arch.  |  Prof. Joe Devietti  |  Scheduling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091C4-BD8E-5C48-9AE0-BCABFEC9E1F0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501: Comp. Arch.  |  Prof. Joe Devietti  |  Scheduling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8F576-EB19-9442-9CC2-D3217E386CFB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501: Comp. Arch.  |  Prof. Joe Devietti  |  Scheduling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52150-26D7-174F-A049-3D3D960B18A8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00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6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0593" name="Rectangle 6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400800"/>
            <a:ext cx="571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Tahoma" charset="0"/>
              </a:defRPr>
            </a:lvl1pPr>
          </a:lstStyle>
          <a:p>
            <a:pPr>
              <a:defRPr/>
            </a:pPr>
            <a:r>
              <a:rPr lang="en-US" dirty="0" smtClean="0"/>
              <a:t>CIS 501: Comp. Arch.  |  Prof. Joe Devietti  |  Scheduling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594" name="Rectangle 6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Tahoma" charset="0"/>
              </a:defRPr>
            </a:lvl1pPr>
          </a:lstStyle>
          <a:p>
            <a:pPr>
              <a:defRPr/>
            </a:pPr>
            <a:fld id="{11445486-7353-3C4E-B6CB-6E499FE771D2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50595" name="Line 67"/>
          <p:cNvSpPr>
            <a:spLocks noChangeShapeType="1"/>
          </p:cNvSpPr>
          <p:nvPr userDrawn="1"/>
        </p:nvSpPr>
        <p:spPr bwMode="auto">
          <a:xfrm>
            <a:off x="304800" y="914400"/>
            <a:ext cx="8534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0" r:id="rId2"/>
    <p:sldLayoutId id="2147483871" r:id="rId3"/>
    <p:sldLayoutId id="214748387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30305"/>
        </a:buClr>
        <a:buChar char="•"/>
        <a:defRPr sz="2400">
          <a:solidFill>
            <a:srgbClr val="030305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9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9E725F-CBCF-3C45-80CC-DA4D6E8131D2}" type="slidenum">
              <a:rPr lang="en-US">
                <a:latin typeface="Tahoma" pitchFamily="-1" charset="0"/>
              </a:rPr>
              <a:pPr/>
              <a:t>1</a:t>
            </a:fld>
            <a:endParaRPr lang="en-US">
              <a:latin typeface="Tahoma" pitchFamily="-1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78874" y="2245290"/>
            <a:ext cx="6051337" cy="605294"/>
          </a:xfrm>
          <a:noFill/>
        </p:spPr>
        <p:txBody>
          <a:bodyPr wrap="none" lIns="63500" tIns="25400" rIns="63500" bIns="25400" anchor="ctr">
            <a:spAutoFit/>
          </a:bodyPr>
          <a:lstStyle/>
          <a:p>
            <a:pPr eaLnBrk="1" hangingPunct="1"/>
            <a:r>
              <a:rPr lang="en-US" dirty="0" smtClean="0"/>
              <a:t>CS3014: Concurrent Systems</a:t>
            </a: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43151"/>
            <a:ext cx="7315200" cy="1282402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203200" indent="-203200" eaLnBrk="1" hangingPunct="1"/>
            <a:r>
              <a:rPr lang="en-US" sz="4000" dirty="0" smtClean="0">
                <a:ea typeface="ＭＳ Ｐゴシック" pitchFamily="-1" charset="-128"/>
                <a:cs typeface="ＭＳ Ｐゴシック" pitchFamily="-1" charset="-128"/>
              </a:rPr>
              <a:t>Static &amp; Dynamic Instruction Scheduling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2000" y="4724400"/>
            <a:ext cx="7620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Slides originally developed by </a:t>
            </a:r>
            <a:b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Drew Hilton, Amir Roth, Milo Martin and Joe Devietti</a:t>
            </a:r>
            <a:b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at University of Pennsylvania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Out-of-Order Execution</a:t>
            </a:r>
            <a:endParaRPr lang="en-US" dirty="0" smtClean="0"/>
          </a:p>
        </p:txBody>
      </p:sp>
      <p:sp>
        <p:nvSpPr>
          <p:cNvPr id="68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“Dynamic scheduling” </a:t>
            </a:r>
          </a:p>
          <a:p>
            <a:pPr lvl="1"/>
            <a:r>
              <a:rPr lang="en-US" dirty="0" smtClean="0"/>
              <a:t>Done by the hardware on-the-fly during execution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Looks at a “window” of instructions waiting to execute</a:t>
            </a:r>
          </a:p>
          <a:p>
            <a:pPr lvl="1"/>
            <a:r>
              <a:rPr lang="en-US" dirty="0" smtClean="0"/>
              <a:t>Each cycle, picks the next ready instruction(s)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Two steps to enable out-of-order execution:</a:t>
            </a:r>
          </a:p>
          <a:p>
            <a:pPr marL="914400" lvl="1" indent="-457200">
              <a:buNone/>
            </a:pPr>
            <a:r>
              <a:rPr lang="en-US" dirty="0" smtClean="0"/>
              <a:t>Step #1: Register renaming – to avoid “false” dependencies</a:t>
            </a:r>
          </a:p>
          <a:p>
            <a:pPr marL="914400" lvl="1" indent="-457200">
              <a:buNone/>
            </a:pPr>
            <a:r>
              <a:rPr lang="en-US" dirty="0" smtClean="0"/>
              <a:t>Step #2: Dynamically schedule – to enforce “true” dependencies</a:t>
            </a:r>
          </a:p>
          <a:p>
            <a:endParaRPr lang="en-US" dirty="0" smtClean="0"/>
          </a:p>
          <a:p>
            <a:r>
              <a:rPr lang="en-US" dirty="0" smtClean="0"/>
              <a:t>Key to understanding out-of-order execution:</a:t>
            </a:r>
          </a:p>
          <a:p>
            <a:pPr lvl="1"/>
            <a:r>
              <a:rPr lang="en-US" b="1" dirty="0" smtClean="0"/>
              <a:t>Data dependencies</a:t>
            </a:r>
          </a:p>
          <a:p>
            <a:endParaRPr lang="en-US" dirty="0" smtClean="0"/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E43EB-3858-8D4F-9834-FED61B2BB34F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Dependence types</a:t>
            </a:r>
          </a:p>
        </p:txBody>
      </p:sp>
      <p:sp>
        <p:nvSpPr>
          <p:cNvPr id="310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RAW</a:t>
            </a:r>
            <a:r>
              <a:rPr lang="en-US" dirty="0"/>
              <a:t> (Read After Write) = “true dependence</a:t>
            </a:r>
            <a:r>
              <a:rPr lang="en-US" dirty="0" smtClean="0"/>
              <a:t>”  (true)</a:t>
            </a:r>
          </a:p>
          <a:p>
            <a:pPr lvl="1" eaLnBrk="1" hangingPunct="1">
              <a:buFontTx/>
              <a:buNone/>
            </a:pPr>
            <a:r>
              <a:rPr lang="en-US" dirty="0" err="1" smtClean="0"/>
              <a:t>mul</a:t>
            </a:r>
            <a:r>
              <a:rPr lang="en-US" dirty="0" smtClean="0"/>
              <a:t> r0 * r1 ➜ </a:t>
            </a:r>
            <a:r>
              <a:rPr lang="en-US" b="1" dirty="0" smtClean="0">
                <a:solidFill>
                  <a:srgbClr val="0000FF"/>
                </a:solidFill>
              </a:rPr>
              <a:t>r2</a:t>
            </a:r>
            <a:endParaRPr lang="en-US" b="1" dirty="0" smtClean="0"/>
          </a:p>
          <a:p>
            <a:pPr lvl="1" eaLnBrk="1" hangingPunct="1">
              <a:buFontTx/>
              <a:buNone/>
            </a:pPr>
            <a:r>
              <a:rPr lang="en-US" dirty="0" smtClean="0"/>
              <a:t>…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add </a:t>
            </a:r>
            <a:r>
              <a:rPr lang="en-US" b="1" dirty="0">
                <a:solidFill>
                  <a:srgbClr val="0000FF"/>
                </a:solidFill>
              </a:rPr>
              <a:t>r2</a:t>
            </a:r>
            <a:r>
              <a:rPr lang="en-US" b="1" dirty="0"/>
              <a:t> </a:t>
            </a:r>
            <a:r>
              <a:rPr lang="en-US" dirty="0"/>
              <a:t>+ r3</a:t>
            </a:r>
            <a:r>
              <a:rPr lang="en-US" dirty="0" smtClean="0"/>
              <a:t> ➜ </a:t>
            </a:r>
            <a:r>
              <a:rPr lang="en-US" dirty="0"/>
              <a:t>r4</a:t>
            </a:r>
          </a:p>
          <a:p>
            <a:pPr eaLnBrk="1" hangingPunct="1"/>
            <a:r>
              <a:rPr lang="en-US" b="1" dirty="0"/>
              <a:t>WAW</a:t>
            </a:r>
            <a:r>
              <a:rPr lang="en-US" dirty="0"/>
              <a:t> (Write After Write) = “output</a:t>
            </a:r>
            <a:r>
              <a:rPr lang="en-US" dirty="0" smtClean="0"/>
              <a:t> dependence”   (false)</a:t>
            </a:r>
          </a:p>
          <a:p>
            <a:pPr lvl="1" eaLnBrk="1" hangingPunct="1">
              <a:buFontTx/>
              <a:buNone/>
            </a:pPr>
            <a:r>
              <a:rPr lang="en-US" dirty="0" err="1" smtClean="0"/>
              <a:t>mul</a:t>
            </a:r>
            <a:r>
              <a:rPr lang="en-US" dirty="0" smtClean="0"/>
              <a:t> r0 * r1➜ </a:t>
            </a:r>
            <a:r>
              <a:rPr lang="en-US" b="1" dirty="0" smtClean="0">
                <a:solidFill>
                  <a:srgbClr val="0000FF"/>
                </a:solidFill>
              </a:rPr>
              <a:t>r2</a:t>
            </a:r>
          </a:p>
          <a:p>
            <a:pPr lvl="1" eaLnBrk="1" hangingPunct="1">
              <a:buNone/>
            </a:pPr>
            <a:r>
              <a:rPr lang="en-US" dirty="0" smtClean="0"/>
              <a:t>…</a:t>
            </a:r>
            <a:endParaRPr lang="en-US" b="1" dirty="0" smtClean="0"/>
          </a:p>
          <a:p>
            <a:pPr lvl="1" eaLnBrk="1" hangingPunct="1">
              <a:buFontTx/>
              <a:buNone/>
            </a:pPr>
            <a:r>
              <a:rPr lang="en-US" dirty="0"/>
              <a:t>add r1 + r3</a:t>
            </a:r>
            <a:r>
              <a:rPr lang="en-US" dirty="0" smtClean="0"/>
              <a:t> ➜ </a:t>
            </a:r>
            <a:r>
              <a:rPr lang="en-US" b="1" dirty="0">
                <a:solidFill>
                  <a:srgbClr val="0000FF"/>
                </a:solidFill>
              </a:rPr>
              <a:t>r2</a:t>
            </a:r>
          </a:p>
          <a:p>
            <a:pPr eaLnBrk="1" hangingPunct="1"/>
            <a:r>
              <a:rPr lang="en-US" b="1" dirty="0"/>
              <a:t>WAR</a:t>
            </a:r>
            <a:r>
              <a:rPr lang="en-US" dirty="0"/>
              <a:t> (Write After Read) = “anti-dependence</a:t>
            </a:r>
            <a:r>
              <a:rPr lang="en-US" dirty="0" smtClean="0"/>
              <a:t>” (false)</a:t>
            </a:r>
          </a:p>
          <a:p>
            <a:pPr lvl="1" eaLnBrk="1" hangingPunct="1">
              <a:buFontTx/>
              <a:buNone/>
            </a:pPr>
            <a:r>
              <a:rPr lang="en-US" dirty="0" err="1" smtClean="0"/>
              <a:t>mul</a:t>
            </a:r>
            <a:r>
              <a:rPr lang="en-US" dirty="0" smtClean="0"/>
              <a:t> r0 * </a:t>
            </a:r>
            <a:r>
              <a:rPr lang="en-US" b="1" dirty="0" smtClean="0">
                <a:solidFill>
                  <a:srgbClr val="0000FF"/>
                </a:solidFill>
              </a:rPr>
              <a:t>r1 </a:t>
            </a:r>
            <a:r>
              <a:rPr lang="en-US" dirty="0" smtClean="0"/>
              <a:t>➜ r2</a:t>
            </a:r>
          </a:p>
          <a:p>
            <a:pPr lvl="1" eaLnBrk="1" hangingPunct="1">
              <a:buNone/>
            </a:pPr>
            <a:r>
              <a:rPr lang="en-US" dirty="0" smtClean="0"/>
              <a:t>…</a:t>
            </a:r>
          </a:p>
          <a:p>
            <a:pPr lvl="1" eaLnBrk="1" hangingPunct="1">
              <a:buFontTx/>
              <a:buNone/>
            </a:pPr>
            <a:r>
              <a:rPr lang="en-US" dirty="0"/>
              <a:t>add r3 + r4</a:t>
            </a:r>
            <a:r>
              <a:rPr lang="en-US" dirty="0" smtClean="0"/>
              <a:t> ➜ </a:t>
            </a:r>
            <a:r>
              <a:rPr lang="en-US" b="1" dirty="0">
                <a:solidFill>
                  <a:srgbClr val="0000FF"/>
                </a:solidFill>
              </a:rPr>
              <a:t>r1</a:t>
            </a:r>
            <a:endParaRPr lang="en-US" b="1" dirty="0" smtClean="0"/>
          </a:p>
          <a:p>
            <a:pPr marL="342900" lvl="1" indent="-342900" eaLnBrk="1" hangingPunct="1"/>
            <a:r>
              <a:rPr lang="en-US" dirty="0" smtClean="0"/>
              <a:t>WAW &amp; WAR are “false”, Can be </a:t>
            </a:r>
            <a:r>
              <a:rPr lang="en-US" b="1" dirty="0" smtClean="0"/>
              <a:t>totally eliminated </a:t>
            </a:r>
            <a:r>
              <a:rPr lang="en-US" dirty="0" smtClean="0"/>
              <a:t>by “renaming”</a:t>
            </a:r>
          </a:p>
        </p:txBody>
      </p:sp>
      <p:sp>
        <p:nvSpPr>
          <p:cNvPr id="3102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5BD222-81C9-A94E-A77D-CE2D794613B8}" type="slidenum">
              <a:rPr lang="en-US" smtClean="0"/>
              <a:pPr/>
              <a:t>11</a:t>
            </a:fld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6" name="Line 98"/>
          <p:cNvSpPr>
            <a:spLocks noChangeShapeType="1"/>
          </p:cNvSpPr>
          <p:nvPr/>
        </p:nvSpPr>
        <p:spPr bwMode="auto">
          <a:xfrm>
            <a:off x="2584105" y="3505200"/>
            <a:ext cx="85081" cy="304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99"/>
          <p:cNvSpPr>
            <a:spLocks noChangeShapeType="1"/>
          </p:cNvSpPr>
          <p:nvPr/>
        </p:nvSpPr>
        <p:spPr bwMode="auto">
          <a:xfrm>
            <a:off x="2146644" y="4939357"/>
            <a:ext cx="437461" cy="444754"/>
          </a:xfrm>
          <a:prstGeom prst="line">
            <a:avLst/>
          </a:prstGeom>
          <a:noFill/>
          <a:ln w="28575">
            <a:solidFill>
              <a:srgbClr val="52F4C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2441575" y="1524000"/>
            <a:ext cx="454025" cy="454025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1263051" y="2274588"/>
            <a:ext cx="454025" cy="454025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83137" y="3077818"/>
            <a:ext cx="454025" cy="454025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487957" y="3810000"/>
            <a:ext cx="454025" cy="454025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778689" y="4607524"/>
            <a:ext cx="454025" cy="454025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508894" y="5384111"/>
            <a:ext cx="454025" cy="454025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03"/>
          <p:cNvSpPr>
            <a:spLocks noChangeShapeType="1"/>
          </p:cNvSpPr>
          <p:nvPr/>
        </p:nvSpPr>
        <p:spPr bwMode="auto">
          <a:xfrm flipH="1">
            <a:off x="1752600" y="1978025"/>
            <a:ext cx="791818" cy="373362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F081CC5-D7C1-4E48-B1C1-673212F9CDCA}" type="slidenum">
              <a:rPr lang="en-US"/>
              <a:pPr/>
              <a:t>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685800"/>
          </a:xfrm>
        </p:spPr>
        <p:txBody>
          <a:bodyPr/>
          <a:lstStyle/>
          <a:p>
            <a:r>
              <a:rPr lang="en-US" dirty="0" smtClean="0"/>
              <a:t>Step #1: Register Renaming</a:t>
            </a:r>
          </a:p>
        </p:txBody>
      </p:sp>
      <p:sp>
        <p:nvSpPr>
          <p:cNvPr id="634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To eliminate</a:t>
            </a:r>
            <a:r>
              <a:rPr lang="en-US" dirty="0" smtClean="0"/>
              <a:t> register conflicts/hazards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“Architected” </a:t>
            </a:r>
            <a:r>
              <a:rPr lang="en-US" dirty="0" err="1" smtClean="0"/>
              <a:t>vs</a:t>
            </a:r>
            <a:r>
              <a:rPr lang="en-US" dirty="0" smtClean="0"/>
              <a:t> “Physical” registers – level of indirection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Names: </a:t>
            </a:r>
            <a:r>
              <a:rPr lang="en-US" b="1" dirty="0">
                <a:latin typeface="Courier New" charset="0"/>
              </a:rPr>
              <a:t>r1,r2,r3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Locations: </a:t>
            </a:r>
            <a:r>
              <a:rPr lang="en-US" b="1" dirty="0">
                <a:latin typeface="Courier New" charset="0"/>
              </a:rPr>
              <a:t>p1,p2,p3,p4,p5,p6,p7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Original mapping: </a:t>
            </a:r>
            <a:r>
              <a:rPr lang="en-US" b="1" dirty="0">
                <a:latin typeface="Courier New" charset="0"/>
              </a:rPr>
              <a:t>r1</a:t>
            </a:r>
            <a:r>
              <a:rPr lang="en-US" dirty="0">
                <a:sym typeface="Symbol" charset="2"/>
              </a:rPr>
              <a:t></a:t>
            </a:r>
            <a:r>
              <a:rPr lang="en-US" b="1" dirty="0">
                <a:latin typeface="Courier New" charset="0"/>
              </a:rPr>
              <a:t>p1</a:t>
            </a:r>
            <a:r>
              <a:rPr lang="en-US" dirty="0">
                <a:sym typeface="Symbol" charset="2"/>
              </a:rPr>
              <a:t>, </a:t>
            </a:r>
            <a:r>
              <a:rPr lang="en-US" b="1" dirty="0">
                <a:latin typeface="Courier New" charset="0"/>
              </a:rPr>
              <a:t>r2</a:t>
            </a:r>
            <a:r>
              <a:rPr lang="en-US" dirty="0">
                <a:sym typeface="Symbol" charset="2"/>
              </a:rPr>
              <a:t></a:t>
            </a:r>
            <a:r>
              <a:rPr lang="en-US" b="1" dirty="0">
                <a:latin typeface="Courier New" charset="0"/>
              </a:rPr>
              <a:t>p2</a:t>
            </a:r>
            <a:r>
              <a:rPr lang="en-US" dirty="0">
                <a:sym typeface="Symbol" charset="2"/>
              </a:rPr>
              <a:t>, </a:t>
            </a:r>
            <a:r>
              <a:rPr lang="en-US" b="1" dirty="0">
                <a:latin typeface="Courier New" charset="0"/>
              </a:rPr>
              <a:t>r3</a:t>
            </a:r>
            <a:r>
              <a:rPr lang="en-US" dirty="0">
                <a:sym typeface="Symbol" charset="2"/>
              </a:rPr>
              <a:t></a:t>
            </a:r>
            <a:r>
              <a:rPr lang="en-US" b="1" dirty="0">
                <a:latin typeface="Courier New" charset="0"/>
              </a:rPr>
              <a:t>p3</a:t>
            </a:r>
            <a:r>
              <a:rPr lang="en-US" dirty="0">
                <a:sym typeface="Symbol" charset="2"/>
              </a:rPr>
              <a:t>, </a:t>
            </a:r>
            <a:r>
              <a:rPr lang="en-US" b="1" dirty="0">
                <a:latin typeface="Courier New" charset="0"/>
              </a:rPr>
              <a:t>p4</a:t>
            </a:r>
            <a:r>
              <a:rPr lang="en-US" dirty="0">
                <a:sym typeface="Symbol" charset="2"/>
              </a:rPr>
              <a:t>–</a:t>
            </a:r>
            <a:r>
              <a:rPr lang="en-US" b="1" dirty="0">
                <a:latin typeface="Courier New" charset="0"/>
              </a:rPr>
              <a:t>p7</a:t>
            </a:r>
            <a:r>
              <a:rPr lang="en-US" dirty="0">
                <a:sym typeface="Symbol" charset="2"/>
              </a:rPr>
              <a:t> are </a:t>
            </a:r>
            <a:r>
              <a:rPr lang="en-US" dirty="0" smtClean="0">
                <a:sym typeface="Symbol" charset="2"/>
              </a:rPr>
              <a:t>“available”</a:t>
            </a:r>
            <a:endParaRPr lang="en-US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dirty="0" smtClean="0">
              <a:sym typeface="Symbol" charset="2"/>
            </a:endParaRPr>
          </a:p>
          <a:p>
            <a:pPr lvl="1">
              <a:lnSpc>
                <a:spcPct val="90000"/>
              </a:lnSpc>
              <a:spcAft>
                <a:spcPts val="1200"/>
              </a:spcAft>
              <a:buFontTx/>
              <a:buNone/>
            </a:pPr>
            <a:endParaRPr lang="en-US" dirty="0" smtClean="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Symbol" charset="2"/>
              </a:rPr>
              <a:t>Renaming – conceptually write each register once </a:t>
            </a:r>
          </a:p>
          <a:p>
            <a:pPr marL="1085850" lvl="2">
              <a:lnSpc>
                <a:spcPct val="90000"/>
              </a:lnSpc>
              <a:buFontTx/>
              <a:buChar char="+"/>
            </a:pPr>
            <a:r>
              <a:rPr lang="en-US" dirty="0">
                <a:sym typeface="Symbol" charset="2"/>
              </a:rPr>
              <a:t>Removes</a:t>
            </a:r>
            <a:r>
              <a:rPr lang="en-US" dirty="0" smtClean="0">
                <a:sym typeface="Symbol" charset="2"/>
              </a:rPr>
              <a:t> 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sym typeface="Symbol" charset="2"/>
              </a:rPr>
              <a:t>false</a:t>
            </a:r>
            <a:r>
              <a:rPr lang="en-US" b="1" dirty="0" smtClean="0">
                <a:solidFill>
                  <a:schemeClr val="tx2"/>
                </a:solidFill>
                <a:sym typeface="Symbol" charset="2"/>
              </a:rPr>
              <a:t> </a:t>
            </a:r>
            <a:r>
              <a:rPr lang="en-US" dirty="0" smtClean="0">
                <a:sym typeface="Symbol" charset="2"/>
              </a:rPr>
              <a:t>dependences</a:t>
            </a:r>
          </a:p>
          <a:p>
            <a:pPr marL="1085850" lvl="2">
              <a:lnSpc>
                <a:spcPct val="90000"/>
              </a:lnSpc>
              <a:buFontTx/>
              <a:buChar char="+"/>
            </a:pPr>
            <a:r>
              <a:rPr lang="en-US" dirty="0" smtClean="0">
                <a:sym typeface="Symbol" charset="2"/>
              </a:rPr>
              <a:t>Leaves </a:t>
            </a:r>
            <a:r>
              <a:rPr lang="en-US" b="1" dirty="0" smtClean="0">
                <a:solidFill>
                  <a:srgbClr val="FF0909"/>
                </a:solidFill>
                <a:sym typeface="Symbol" charset="2"/>
              </a:rPr>
              <a:t>true</a:t>
            </a:r>
            <a:r>
              <a:rPr lang="en-US" dirty="0" smtClean="0">
                <a:sym typeface="Symbol" charset="2"/>
              </a:rPr>
              <a:t> dependences intact!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Symbol" charset="2"/>
              </a:rPr>
              <a:t>When to reuse a physical register?  After overwriting instruction is complete</a:t>
            </a:r>
          </a:p>
          <a:p>
            <a:pPr>
              <a:lnSpc>
                <a:spcPct val="90000"/>
              </a:lnSpc>
              <a:buFontTx/>
              <a:buChar char="+"/>
            </a:pPr>
            <a:endParaRPr lang="en-US" dirty="0">
              <a:sym typeface="Symbol" charset="2"/>
            </a:endParaRPr>
          </a:p>
        </p:txBody>
      </p:sp>
      <p:graphicFrame>
        <p:nvGraphicFramePr>
          <p:cNvPr id="620548" name="Group 4"/>
          <p:cNvGraphicFramePr>
            <a:graphicFrameLocks noGrp="1"/>
          </p:cNvGraphicFramePr>
          <p:nvPr/>
        </p:nvGraphicFramePr>
        <p:xfrm>
          <a:off x="609600" y="3113088"/>
          <a:ext cx="8153400" cy="1685925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1676400"/>
                <a:gridCol w="457200"/>
                <a:gridCol w="1828800"/>
                <a:gridCol w="457200"/>
                <a:gridCol w="1905000"/>
              </a:tblGrid>
              <a:tr h="31432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MapTable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FreeList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Original insns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Renamed insns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r2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r3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p1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p3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p4,p5,p6,p7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add r2,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r3➜r1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add p2,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p3➜p4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p4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p3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p5,p6,p7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sub r2,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r1➜r3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sub p2,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p4➜p5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p4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p5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p6,p7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mul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 r2,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r3➜r3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mul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 p2,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p5➜p6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p4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p6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p7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div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r1,4➜r1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div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p4,4➜p7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66" name="Line 95"/>
          <p:cNvSpPr>
            <a:spLocks noChangeShapeType="1"/>
          </p:cNvSpPr>
          <p:nvPr/>
        </p:nvSpPr>
        <p:spPr bwMode="auto">
          <a:xfrm flipH="1">
            <a:off x="5791200" y="3960813"/>
            <a:ext cx="304800" cy="136525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67" name="Line 97"/>
          <p:cNvSpPr>
            <a:spLocks noChangeShapeType="1"/>
          </p:cNvSpPr>
          <p:nvPr/>
        </p:nvSpPr>
        <p:spPr bwMode="auto">
          <a:xfrm flipH="1">
            <a:off x="5791200" y="4281488"/>
            <a:ext cx="304800" cy="138112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68" name="Line 98"/>
          <p:cNvSpPr>
            <a:spLocks noChangeShapeType="1"/>
          </p:cNvSpPr>
          <p:nvPr/>
        </p:nvSpPr>
        <p:spPr bwMode="auto">
          <a:xfrm>
            <a:off x="6400800" y="4113213"/>
            <a:ext cx="0" cy="306387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69" name="Line 99"/>
          <p:cNvSpPr>
            <a:spLocks noChangeShapeType="1"/>
          </p:cNvSpPr>
          <p:nvPr/>
        </p:nvSpPr>
        <p:spPr bwMode="auto">
          <a:xfrm>
            <a:off x="5638800" y="4189413"/>
            <a:ext cx="304800" cy="458787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70" name="Line 100"/>
          <p:cNvSpPr>
            <a:spLocks noChangeShapeType="1"/>
          </p:cNvSpPr>
          <p:nvPr/>
        </p:nvSpPr>
        <p:spPr bwMode="auto">
          <a:xfrm flipH="1">
            <a:off x="8077200" y="3978275"/>
            <a:ext cx="304800" cy="136525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71" name="Line 102"/>
          <p:cNvSpPr>
            <a:spLocks noChangeShapeType="1"/>
          </p:cNvSpPr>
          <p:nvPr/>
        </p:nvSpPr>
        <p:spPr bwMode="auto">
          <a:xfrm flipH="1">
            <a:off x="8077200" y="4281488"/>
            <a:ext cx="304800" cy="138112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72" name="Line 103"/>
          <p:cNvSpPr>
            <a:spLocks noChangeShapeType="1"/>
          </p:cNvSpPr>
          <p:nvPr/>
        </p:nvSpPr>
        <p:spPr bwMode="auto">
          <a:xfrm flipH="1">
            <a:off x="5410200" y="3984625"/>
            <a:ext cx="685800" cy="739775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73" name="Line 104"/>
          <p:cNvSpPr>
            <a:spLocks noChangeShapeType="1"/>
          </p:cNvSpPr>
          <p:nvPr/>
        </p:nvSpPr>
        <p:spPr bwMode="auto">
          <a:xfrm flipH="1">
            <a:off x="7620000" y="3952875"/>
            <a:ext cx="762000" cy="695325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78"/>
          <p:cNvSpPr>
            <a:spLocks noChangeArrowheads="1"/>
          </p:cNvSpPr>
          <p:nvPr/>
        </p:nvSpPr>
        <p:spPr bwMode="auto">
          <a:xfrm rot="16200000">
            <a:off x="80963" y="4043363"/>
            <a:ext cx="6873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30305"/>
                </a:solidFill>
                <a:latin typeface="Tahoma" charset="0"/>
              </a:rPr>
              <a:t>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3" charset="-128"/>
                <a:cs typeface="ＭＳ Ｐゴシック" pitchFamily="-83" charset="-128"/>
              </a:rPr>
              <a:t>Out-of-order Pipeline</a:t>
            </a:r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609600" y="2743200"/>
            <a:ext cx="6096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1" name="Text Box 4"/>
          <p:cNvSpPr txBox="1">
            <a:spLocks noChangeArrowheads="1"/>
          </p:cNvSpPr>
          <p:nvPr/>
        </p:nvSpPr>
        <p:spPr bwMode="auto">
          <a:xfrm rot="-5400000">
            <a:off x="441325" y="3673475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Fetch</a:t>
            </a:r>
          </a:p>
        </p:txBody>
      </p:sp>
      <p:sp>
        <p:nvSpPr>
          <p:cNvPr id="75782" name="Rectangle 5"/>
          <p:cNvSpPr>
            <a:spLocks noChangeArrowheads="1"/>
          </p:cNvSpPr>
          <p:nvPr/>
        </p:nvSpPr>
        <p:spPr bwMode="auto">
          <a:xfrm>
            <a:off x="1371600" y="2743200"/>
            <a:ext cx="6096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3" name="Text Box 6"/>
          <p:cNvSpPr txBox="1">
            <a:spLocks noChangeArrowheads="1"/>
          </p:cNvSpPr>
          <p:nvPr/>
        </p:nvSpPr>
        <p:spPr bwMode="auto">
          <a:xfrm rot="-5400000">
            <a:off x="1025525" y="3527426"/>
            <a:ext cx="123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Decode</a:t>
            </a:r>
          </a:p>
        </p:txBody>
      </p:sp>
      <p:sp>
        <p:nvSpPr>
          <p:cNvPr id="75784" name="Rectangle 7"/>
          <p:cNvSpPr>
            <a:spLocks noChangeArrowheads="1"/>
          </p:cNvSpPr>
          <p:nvPr/>
        </p:nvSpPr>
        <p:spPr bwMode="auto">
          <a:xfrm>
            <a:off x="2133600" y="2743200"/>
            <a:ext cx="6096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5" name="Text Box 8"/>
          <p:cNvSpPr txBox="1">
            <a:spLocks noChangeArrowheads="1"/>
          </p:cNvSpPr>
          <p:nvPr/>
        </p:nvSpPr>
        <p:spPr bwMode="auto">
          <a:xfrm rot="-5400000">
            <a:off x="1739900" y="3476626"/>
            <a:ext cx="1336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Rename</a:t>
            </a:r>
          </a:p>
        </p:txBody>
      </p:sp>
      <p:sp>
        <p:nvSpPr>
          <p:cNvPr id="75786" name="Rectangle 9"/>
          <p:cNvSpPr>
            <a:spLocks noChangeArrowheads="1"/>
          </p:cNvSpPr>
          <p:nvPr/>
        </p:nvSpPr>
        <p:spPr bwMode="auto">
          <a:xfrm>
            <a:off x="2895600" y="2743200"/>
            <a:ext cx="6096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7" name="Text Box 10"/>
          <p:cNvSpPr txBox="1">
            <a:spLocks noChangeArrowheads="1"/>
          </p:cNvSpPr>
          <p:nvPr/>
        </p:nvSpPr>
        <p:spPr bwMode="auto">
          <a:xfrm rot="-5400000">
            <a:off x="2486818" y="3459957"/>
            <a:ext cx="1370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Dispatch</a:t>
            </a:r>
          </a:p>
        </p:txBody>
      </p:sp>
      <p:sp>
        <p:nvSpPr>
          <p:cNvPr id="75788" name="Rectangle 11"/>
          <p:cNvSpPr>
            <a:spLocks noChangeArrowheads="1"/>
          </p:cNvSpPr>
          <p:nvPr/>
        </p:nvSpPr>
        <p:spPr bwMode="auto">
          <a:xfrm>
            <a:off x="8077200" y="2819400"/>
            <a:ext cx="6096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9" name="Text Box 12"/>
          <p:cNvSpPr txBox="1">
            <a:spLocks noChangeArrowheads="1"/>
          </p:cNvSpPr>
          <p:nvPr/>
        </p:nvSpPr>
        <p:spPr bwMode="auto">
          <a:xfrm rot="-5400000">
            <a:off x="7736681" y="3571082"/>
            <a:ext cx="1233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75790" name="Rectangle 13"/>
          <p:cNvSpPr>
            <a:spLocks noChangeArrowheads="1"/>
          </p:cNvSpPr>
          <p:nvPr/>
        </p:nvSpPr>
        <p:spPr bwMode="auto">
          <a:xfrm>
            <a:off x="3429000" y="1981200"/>
            <a:ext cx="4724400" cy="685800"/>
          </a:xfrm>
          <a:prstGeom prst="rect">
            <a:avLst/>
          </a:prstGeom>
          <a:solidFill>
            <a:srgbClr val="B3B3B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Buffer of instructions</a:t>
            </a:r>
          </a:p>
        </p:txBody>
      </p:sp>
      <p:sp>
        <p:nvSpPr>
          <p:cNvPr id="75791" name="Freeform 14"/>
          <p:cNvSpPr>
            <a:spLocks/>
          </p:cNvSpPr>
          <p:nvPr/>
        </p:nvSpPr>
        <p:spPr bwMode="auto">
          <a:xfrm>
            <a:off x="3505200" y="2743200"/>
            <a:ext cx="457200" cy="533400"/>
          </a:xfrm>
          <a:custGeom>
            <a:avLst/>
            <a:gdLst>
              <a:gd name="T0" fmla="*/ 0 w 288"/>
              <a:gd name="T1" fmla="*/ 2147483647 h 336"/>
              <a:gd name="T2" fmla="*/ 2147483647 w 288"/>
              <a:gd name="T3" fmla="*/ 2147483647 h 336"/>
              <a:gd name="T4" fmla="*/ 2147483647 w 288"/>
              <a:gd name="T5" fmla="*/ 0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336"/>
                </a:moveTo>
                <a:cubicBezTo>
                  <a:pt x="96" y="316"/>
                  <a:pt x="192" y="296"/>
                  <a:pt x="240" y="240"/>
                </a:cubicBezTo>
                <a:cubicBezTo>
                  <a:pt x="288" y="184"/>
                  <a:pt x="288" y="92"/>
                  <a:pt x="288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92" name="Freeform 15"/>
          <p:cNvSpPr>
            <a:spLocks/>
          </p:cNvSpPr>
          <p:nvPr/>
        </p:nvSpPr>
        <p:spPr bwMode="auto">
          <a:xfrm>
            <a:off x="7620000" y="2743200"/>
            <a:ext cx="381000" cy="457200"/>
          </a:xfrm>
          <a:custGeom>
            <a:avLst/>
            <a:gdLst>
              <a:gd name="T0" fmla="*/ 0 w 240"/>
              <a:gd name="T1" fmla="*/ 0 h 288"/>
              <a:gd name="T2" fmla="*/ 2147483647 w 240"/>
              <a:gd name="T3" fmla="*/ 2147483647 h 288"/>
              <a:gd name="T4" fmla="*/ 2147483647 w 240"/>
              <a:gd name="T5" fmla="*/ 2147483647 h 288"/>
              <a:gd name="T6" fmla="*/ 0 60000 65536"/>
              <a:gd name="T7" fmla="*/ 0 60000 65536"/>
              <a:gd name="T8" fmla="*/ 0 60000 65536"/>
              <a:gd name="T9" fmla="*/ 0 w 240"/>
              <a:gd name="T10" fmla="*/ 0 h 288"/>
              <a:gd name="T11" fmla="*/ 240 w 24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288">
                <a:moveTo>
                  <a:pt x="0" y="0"/>
                </a:moveTo>
                <a:cubicBezTo>
                  <a:pt x="4" y="72"/>
                  <a:pt x="8" y="144"/>
                  <a:pt x="48" y="192"/>
                </a:cubicBezTo>
                <a:cubicBezTo>
                  <a:pt x="88" y="240"/>
                  <a:pt x="164" y="264"/>
                  <a:pt x="240" y="28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93" name="Rectangle 16"/>
          <p:cNvSpPr>
            <a:spLocks noChangeArrowheads="1"/>
          </p:cNvSpPr>
          <p:nvPr/>
        </p:nvSpPr>
        <p:spPr bwMode="auto">
          <a:xfrm>
            <a:off x="4419600" y="2895600"/>
            <a:ext cx="609600" cy="23622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94" name="Text Box 17"/>
          <p:cNvSpPr txBox="1">
            <a:spLocks noChangeArrowheads="1"/>
          </p:cNvSpPr>
          <p:nvPr/>
        </p:nvSpPr>
        <p:spPr bwMode="auto">
          <a:xfrm rot="-5400000">
            <a:off x="4266406" y="3917157"/>
            <a:ext cx="91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Issue</a:t>
            </a:r>
          </a:p>
        </p:txBody>
      </p:sp>
      <p:sp>
        <p:nvSpPr>
          <p:cNvPr id="75795" name="Rectangle 18"/>
          <p:cNvSpPr>
            <a:spLocks noChangeArrowheads="1"/>
          </p:cNvSpPr>
          <p:nvPr/>
        </p:nvSpPr>
        <p:spPr bwMode="auto">
          <a:xfrm>
            <a:off x="5181600" y="2895600"/>
            <a:ext cx="609600" cy="23622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96" name="Text Box 19"/>
          <p:cNvSpPr txBox="1">
            <a:spLocks noChangeArrowheads="1"/>
          </p:cNvSpPr>
          <p:nvPr/>
        </p:nvSpPr>
        <p:spPr bwMode="auto">
          <a:xfrm rot="-5400000">
            <a:off x="4756150" y="3644900"/>
            <a:ext cx="145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Reg-read</a:t>
            </a:r>
          </a:p>
        </p:txBody>
      </p:sp>
      <p:sp>
        <p:nvSpPr>
          <p:cNvPr id="75797" name="Rectangle 20"/>
          <p:cNvSpPr>
            <a:spLocks noChangeArrowheads="1"/>
          </p:cNvSpPr>
          <p:nvPr/>
        </p:nvSpPr>
        <p:spPr bwMode="auto">
          <a:xfrm>
            <a:off x="5943600" y="2895600"/>
            <a:ext cx="609600" cy="23622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98" name="Text Box 21"/>
          <p:cNvSpPr txBox="1">
            <a:spLocks noChangeArrowheads="1"/>
          </p:cNvSpPr>
          <p:nvPr/>
        </p:nvSpPr>
        <p:spPr bwMode="auto">
          <a:xfrm rot="-5400000">
            <a:off x="5526087" y="3729038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Execute</a:t>
            </a:r>
          </a:p>
        </p:txBody>
      </p:sp>
      <p:sp>
        <p:nvSpPr>
          <p:cNvPr id="75799" name="Rectangle 22"/>
          <p:cNvSpPr>
            <a:spLocks noChangeArrowheads="1"/>
          </p:cNvSpPr>
          <p:nvPr/>
        </p:nvSpPr>
        <p:spPr bwMode="auto">
          <a:xfrm>
            <a:off x="6705600" y="2895600"/>
            <a:ext cx="609600" cy="23622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00" name="Text Box 23"/>
          <p:cNvSpPr txBox="1">
            <a:spLocks noChangeArrowheads="1"/>
          </p:cNvSpPr>
          <p:nvPr/>
        </p:nvSpPr>
        <p:spPr bwMode="auto">
          <a:xfrm rot="-5400000">
            <a:off x="6161087" y="3602038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Writeback</a:t>
            </a:r>
          </a:p>
        </p:txBody>
      </p:sp>
      <p:sp>
        <p:nvSpPr>
          <p:cNvPr id="75801" name="Line 24"/>
          <p:cNvSpPr>
            <a:spLocks noChangeShapeType="1"/>
          </p:cNvSpPr>
          <p:nvPr/>
        </p:nvSpPr>
        <p:spPr bwMode="auto">
          <a:xfrm>
            <a:off x="1219200" y="3810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02" name="Line 25"/>
          <p:cNvSpPr>
            <a:spLocks noChangeShapeType="1"/>
          </p:cNvSpPr>
          <p:nvPr/>
        </p:nvSpPr>
        <p:spPr bwMode="auto">
          <a:xfrm>
            <a:off x="1981200" y="3810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03" name="Line 26"/>
          <p:cNvSpPr>
            <a:spLocks noChangeShapeType="1"/>
          </p:cNvSpPr>
          <p:nvPr/>
        </p:nvSpPr>
        <p:spPr bwMode="auto">
          <a:xfrm>
            <a:off x="2743200" y="3810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04" name="Line 27"/>
          <p:cNvSpPr>
            <a:spLocks noChangeShapeType="1"/>
          </p:cNvSpPr>
          <p:nvPr/>
        </p:nvSpPr>
        <p:spPr bwMode="auto">
          <a:xfrm>
            <a:off x="5029200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05" name="Line 28"/>
          <p:cNvSpPr>
            <a:spLocks noChangeShapeType="1"/>
          </p:cNvSpPr>
          <p:nvPr/>
        </p:nvSpPr>
        <p:spPr bwMode="auto">
          <a:xfrm>
            <a:off x="5791200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06" name="Line 29"/>
          <p:cNvSpPr>
            <a:spLocks noChangeShapeType="1"/>
          </p:cNvSpPr>
          <p:nvPr/>
        </p:nvSpPr>
        <p:spPr bwMode="auto">
          <a:xfrm>
            <a:off x="6553200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07" name="Line 32"/>
          <p:cNvSpPr>
            <a:spLocks noChangeShapeType="1"/>
          </p:cNvSpPr>
          <p:nvPr/>
        </p:nvSpPr>
        <p:spPr bwMode="auto">
          <a:xfrm flipV="1">
            <a:off x="2819400" y="50292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08" name="Text Box 33"/>
          <p:cNvSpPr txBox="1">
            <a:spLocks noChangeArrowheads="1"/>
          </p:cNvSpPr>
          <p:nvPr/>
        </p:nvSpPr>
        <p:spPr bwMode="auto">
          <a:xfrm>
            <a:off x="593725" y="5678488"/>
            <a:ext cx="53006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Have unique register names</a:t>
            </a:r>
          </a:p>
          <a:p>
            <a:r>
              <a:rPr lang="en-US" b="1">
                <a:solidFill>
                  <a:schemeClr val="tx1"/>
                </a:solidFill>
              </a:rPr>
              <a:t>Now put into out-of-order execution structures</a:t>
            </a:r>
          </a:p>
        </p:txBody>
      </p:sp>
      <p:sp>
        <p:nvSpPr>
          <p:cNvPr id="75809" name="Slide Number Placeholder 3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C05E03C-D081-1F44-99D6-802F4992DD8A}" type="slidenum">
              <a:rPr lang="en-US" smtClean="0">
                <a:latin typeface="Tahoma" pitchFamily="-83" charset="0"/>
              </a:rPr>
              <a:pPr/>
              <a:t>13</a:t>
            </a:fld>
            <a:endParaRPr lang="en-US" smtClean="0">
              <a:solidFill>
                <a:schemeClr val="tx1"/>
              </a:solidFill>
              <a:latin typeface="Tahoma" pitchFamily="-83" charset="0"/>
            </a:endParaRPr>
          </a:p>
        </p:txBody>
      </p:sp>
      <p:sp>
        <p:nvSpPr>
          <p:cNvPr id="75810" name="Text Box 33"/>
          <p:cNvSpPr txBox="1">
            <a:spLocks noChangeArrowheads="1"/>
          </p:cNvSpPr>
          <p:nvPr/>
        </p:nvSpPr>
        <p:spPr bwMode="auto">
          <a:xfrm>
            <a:off x="685800" y="5029200"/>
            <a:ext cx="1968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In-order front end</a:t>
            </a:r>
          </a:p>
        </p:txBody>
      </p:sp>
      <p:sp>
        <p:nvSpPr>
          <p:cNvPr id="75811" name="Text Box 34"/>
          <p:cNvSpPr txBox="1">
            <a:spLocks noChangeArrowheads="1"/>
          </p:cNvSpPr>
          <p:nvPr/>
        </p:nvSpPr>
        <p:spPr bwMode="auto">
          <a:xfrm>
            <a:off x="4592638" y="5334000"/>
            <a:ext cx="24939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Out-of-order execution</a:t>
            </a:r>
          </a:p>
        </p:txBody>
      </p:sp>
      <p:sp>
        <p:nvSpPr>
          <p:cNvPr id="75812" name="Text Box 33"/>
          <p:cNvSpPr txBox="1">
            <a:spLocks noChangeArrowheads="1"/>
          </p:cNvSpPr>
          <p:nvPr/>
        </p:nvSpPr>
        <p:spPr bwMode="auto">
          <a:xfrm>
            <a:off x="7269163" y="5703888"/>
            <a:ext cx="180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In-order commit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A02ECC0-AEEE-1449-B7C4-3599FAF590A1}" type="slidenum">
              <a:rPr lang="en-US"/>
              <a:pPr/>
              <a:t>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5334000" y="2057400"/>
            <a:ext cx="3429000" cy="9144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762000" y="2057400"/>
            <a:ext cx="1828800" cy="9144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6553200" y="1676400"/>
            <a:ext cx="914400" cy="3048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regfile</a:t>
            </a:r>
          </a:p>
        </p:txBody>
      </p:sp>
      <p:sp>
        <p:nvSpPr>
          <p:cNvPr id="64519" name="Freeform 7"/>
          <p:cNvSpPr>
            <a:spLocks/>
          </p:cNvSpPr>
          <p:nvPr/>
        </p:nvSpPr>
        <p:spPr bwMode="auto">
          <a:xfrm>
            <a:off x="6629400" y="2362200"/>
            <a:ext cx="304800" cy="609600"/>
          </a:xfrm>
          <a:custGeom>
            <a:avLst/>
            <a:gdLst>
              <a:gd name="T0" fmla="*/ 0 w 384"/>
              <a:gd name="T1" fmla="*/ 0 h 768"/>
              <a:gd name="T2" fmla="*/ 0 w 384"/>
              <a:gd name="T3" fmla="*/ 2147483647 h 768"/>
              <a:gd name="T4" fmla="*/ 2147483647 w 384"/>
              <a:gd name="T5" fmla="*/ 2147483647 h 768"/>
              <a:gd name="T6" fmla="*/ 0 w 384"/>
              <a:gd name="T7" fmla="*/ 2147483647 h 768"/>
              <a:gd name="T8" fmla="*/ 0 w 384"/>
              <a:gd name="T9" fmla="*/ 2147483647 h 768"/>
              <a:gd name="T10" fmla="*/ 2147483647 w 384"/>
              <a:gd name="T11" fmla="*/ 2147483647 h 768"/>
              <a:gd name="T12" fmla="*/ 2147483647 w 384"/>
              <a:gd name="T13" fmla="*/ 2147483647 h 768"/>
              <a:gd name="T14" fmla="*/ 0 w 384"/>
              <a:gd name="T15" fmla="*/ 0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768"/>
              <a:gd name="T26" fmla="*/ 384 w 384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768">
                <a:moveTo>
                  <a:pt x="0" y="0"/>
                </a:moveTo>
                <a:lnTo>
                  <a:pt x="0" y="288"/>
                </a:lnTo>
                <a:lnTo>
                  <a:pt x="85" y="386"/>
                </a:lnTo>
                <a:lnTo>
                  <a:pt x="0" y="480"/>
                </a:lnTo>
                <a:lnTo>
                  <a:pt x="0" y="768"/>
                </a:lnTo>
                <a:lnTo>
                  <a:pt x="384" y="576"/>
                </a:lnTo>
                <a:lnTo>
                  <a:pt x="384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7162800" y="2057400"/>
            <a:ext cx="304800" cy="762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D$</a:t>
            </a:r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>
            <a:off x="7848600" y="2667000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>
            <a:off x="7848600" y="2895600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6172200" y="2057400"/>
            <a:ext cx="152400" cy="9144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7696200" y="2057400"/>
            <a:ext cx="152400" cy="9144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4525" name="Line 13"/>
          <p:cNvSpPr>
            <a:spLocks noChangeShapeType="1"/>
          </p:cNvSpPr>
          <p:nvPr/>
        </p:nvSpPr>
        <p:spPr bwMode="auto">
          <a:xfrm>
            <a:off x="7467600" y="26670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6324600" y="2514600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>
            <a:off x="6324600" y="2819400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8" name="Freeform 16"/>
          <p:cNvSpPr>
            <a:spLocks/>
          </p:cNvSpPr>
          <p:nvPr/>
        </p:nvSpPr>
        <p:spPr bwMode="auto">
          <a:xfrm>
            <a:off x="6400800" y="2209800"/>
            <a:ext cx="762000" cy="304800"/>
          </a:xfrm>
          <a:custGeom>
            <a:avLst/>
            <a:gdLst>
              <a:gd name="T0" fmla="*/ 0 w 192"/>
              <a:gd name="T1" fmla="*/ 2147483647 h 576"/>
              <a:gd name="T2" fmla="*/ 0 w 192"/>
              <a:gd name="T3" fmla="*/ 0 h 576"/>
              <a:gd name="T4" fmla="*/ 2147483647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9" name="AutoShape 17"/>
          <p:cNvSpPr>
            <a:spLocks noChangeArrowheads="1"/>
          </p:cNvSpPr>
          <p:nvPr/>
        </p:nvSpPr>
        <p:spPr bwMode="auto">
          <a:xfrm rot="5400000">
            <a:off x="8039100" y="2705100"/>
            <a:ext cx="381000" cy="152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0" name="Freeform 18"/>
          <p:cNvSpPr>
            <a:spLocks/>
          </p:cNvSpPr>
          <p:nvPr/>
        </p:nvSpPr>
        <p:spPr bwMode="auto">
          <a:xfrm flipV="1">
            <a:off x="7010400" y="2667000"/>
            <a:ext cx="685800" cy="228600"/>
          </a:xfrm>
          <a:custGeom>
            <a:avLst/>
            <a:gdLst>
              <a:gd name="T0" fmla="*/ 0 w 192"/>
              <a:gd name="T1" fmla="*/ 2147483647 h 576"/>
              <a:gd name="T2" fmla="*/ 0 w 192"/>
              <a:gd name="T3" fmla="*/ 0 h 576"/>
              <a:gd name="T4" fmla="*/ 2147483647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1" name="Freeform 19"/>
          <p:cNvSpPr>
            <a:spLocks/>
          </p:cNvSpPr>
          <p:nvPr/>
        </p:nvSpPr>
        <p:spPr bwMode="auto">
          <a:xfrm>
            <a:off x="5943600" y="1905000"/>
            <a:ext cx="609600" cy="609600"/>
          </a:xfrm>
          <a:custGeom>
            <a:avLst/>
            <a:gdLst>
              <a:gd name="T0" fmla="*/ 2147483647 w 384"/>
              <a:gd name="T1" fmla="*/ 0 h 432"/>
              <a:gd name="T2" fmla="*/ 0 w 384"/>
              <a:gd name="T3" fmla="*/ 0 h 432"/>
              <a:gd name="T4" fmla="*/ 0 w 384"/>
              <a:gd name="T5" fmla="*/ 2147483647 h 432"/>
              <a:gd name="T6" fmla="*/ 2147483647 w 384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32"/>
              <a:gd name="T14" fmla="*/ 384 w 384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32">
                <a:moveTo>
                  <a:pt x="384" y="0"/>
                </a:moveTo>
                <a:lnTo>
                  <a:pt x="0" y="0"/>
                </a:lnTo>
                <a:lnTo>
                  <a:pt x="0" y="432"/>
                </a:lnTo>
                <a:lnTo>
                  <a:pt x="144" y="43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2" name="Freeform 20"/>
          <p:cNvSpPr>
            <a:spLocks/>
          </p:cNvSpPr>
          <p:nvPr/>
        </p:nvSpPr>
        <p:spPr bwMode="auto">
          <a:xfrm>
            <a:off x="5791200" y="1752600"/>
            <a:ext cx="762000" cy="1066800"/>
          </a:xfrm>
          <a:custGeom>
            <a:avLst/>
            <a:gdLst>
              <a:gd name="T0" fmla="*/ 2147483647 w 480"/>
              <a:gd name="T1" fmla="*/ 0 h 768"/>
              <a:gd name="T2" fmla="*/ 0 w 480"/>
              <a:gd name="T3" fmla="*/ 0 h 768"/>
              <a:gd name="T4" fmla="*/ 0 w 480"/>
              <a:gd name="T5" fmla="*/ 2147483647 h 768"/>
              <a:gd name="T6" fmla="*/ 2147483647 w 480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768"/>
              <a:gd name="T14" fmla="*/ 480 w 480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768">
                <a:moveTo>
                  <a:pt x="480" y="0"/>
                </a:moveTo>
                <a:lnTo>
                  <a:pt x="0" y="0"/>
                </a:lnTo>
                <a:lnTo>
                  <a:pt x="0" y="768"/>
                </a:lnTo>
                <a:lnTo>
                  <a:pt x="240" y="76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609600" y="2057400"/>
            <a:ext cx="152400" cy="9144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4534" name="Rectangle 22"/>
          <p:cNvSpPr>
            <a:spLocks noChangeArrowheads="1"/>
          </p:cNvSpPr>
          <p:nvPr/>
        </p:nvSpPr>
        <p:spPr bwMode="auto">
          <a:xfrm>
            <a:off x="1143000" y="2057400"/>
            <a:ext cx="303213" cy="457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I$</a:t>
            </a:r>
          </a:p>
        </p:txBody>
      </p:sp>
      <p:sp>
        <p:nvSpPr>
          <p:cNvPr id="64535" name="Line 23"/>
          <p:cNvSpPr>
            <a:spLocks noChangeShapeType="1"/>
          </p:cNvSpPr>
          <p:nvPr/>
        </p:nvSpPr>
        <p:spPr bwMode="auto">
          <a:xfrm>
            <a:off x="762000" y="2514600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6" name="Freeform 24"/>
          <p:cNvSpPr>
            <a:spLocks/>
          </p:cNvSpPr>
          <p:nvPr/>
        </p:nvSpPr>
        <p:spPr bwMode="auto">
          <a:xfrm>
            <a:off x="914400" y="2286000"/>
            <a:ext cx="228600" cy="304800"/>
          </a:xfrm>
          <a:custGeom>
            <a:avLst/>
            <a:gdLst>
              <a:gd name="T0" fmla="*/ 0 w 192"/>
              <a:gd name="T1" fmla="*/ 2147483647 h 576"/>
              <a:gd name="T2" fmla="*/ 0 w 192"/>
              <a:gd name="T3" fmla="*/ 0 h 576"/>
              <a:gd name="T4" fmla="*/ 2147483647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7" name="AutoShape 25"/>
          <p:cNvSpPr>
            <a:spLocks noChangeArrowheads="1"/>
          </p:cNvSpPr>
          <p:nvPr/>
        </p:nvSpPr>
        <p:spPr bwMode="auto">
          <a:xfrm rot="5400000">
            <a:off x="1219200" y="3048000"/>
            <a:ext cx="304800" cy="152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8" name="Line 26"/>
          <p:cNvSpPr>
            <a:spLocks noChangeShapeType="1"/>
          </p:cNvSpPr>
          <p:nvPr/>
        </p:nvSpPr>
        <p:spPr bwMode="auto">
          <a:xfrm>
            <a:off x="1447800" y="2209800"/>
            <a:ext cx="685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9" name="Rectangle 27"/>
          <p:cNvSpPr>
            <a:spLocks noChangeArrowheads="1"/>
          </p:cNvSpPr>
          <p:nvPr/>
        </p:nvSpPr>
        <p:spPr bwMode="auto">
          <a:xfrm>
            <a:off x="2133600" y="2057400"/>
            <a:ext cx="152400" cy="9144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4540" name="Freeform 28"/>
          <p:cNvSpPr>
            <a:spLocks/>
          </p:cNvSpPr>
          <p:nvPr/>
        </p:nvSpPr>
        <p:spPr bwMode="auto">
          <a:xfrm flipV="1">
            <a:off x="914400" y="2590800"/>
            <a:ext cx="228600" cy="152400"/>
          </a:xfrm>
          <a:custGeom>
            <a:avLst/>
            <a:gdLst>
              <a:gd name="T0" fmla="*/ 0 w 192"/>
              <a:gd name="T1" fmla="*/ 2147483647 h 576"/>
              <a:gd name="T2" fmla="*/ 0 w 192"/>
              <a:gd name="T3" fmla="*/ 0 h 576"/>
              <a:gd name="T4" fmla="*/ 2147483647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41" name="Freeform 29"/>
          <p:cNvSpPr>
            <a:spLocks/>
          </p:cNvSpPr>
          <p:nvPr/>
        </p:nvSpPr>
        <p:spPr bwMode="auto">
          <a:xfrm>
            <a:off x="1447800" y="2743200"/>
            <a:ext cx="304800" cy="304800"/>
          </a:xfrm>
          <a:custGeom>
            <a:avLst/>
            <a:gdLst>
              <a:gd name="T0" fmla="*/ 0 w 192"/>
              <a:gd name="T1" fmla="*/ 0 h 240"/>
              <a:gd name="T2" fmla="*/ 2147483647 w 192"/>
              <a:gd name="T3" fmla="*/ 0 h 240"/>
              <a:gd name="T4" fmla="*/ 2147483647 w 192"/>
              <a:gd name="T5" fmla="*/ 2147483647 h 240"/>
              <a:gd name="T6" fmla="*/ 0 w 192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240"/>
              <a:gd name="T14" fmla="*/ 192 w 19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240">
                <a:moveTo>
                  <a:pt x="0" y="0"/>
                </a:moveTo>
                <a:lnTo>
                  <a:pt x="192" y="0"/>
                </a:lnTo>
                <a:lnTo>
                  <a:pt x="192" y="240"/>
                </a:lnTo>
                <a:lnTo>
                  <a:pt x="0" y="24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42" name="Freeform 30"/>
          <p:cNvSpPr>
            <a:spLocks/>
          </p:cNvSpPr>
          <p:nvPr/>
        </p:nvSpPr>
        <p:spPr bwMode="auto">
          <a:xfrm>
            <a:off x="1447800" y="2667000"/>
            <a:ext cx="5562600" cy="533400"/>
          </a:xfrm>
          <a:custGeom>
            <a:avLst/>
            <a:gdLst>
              <a:gd name="T0" fmla="*/ 2147483647 w 2160"/>
              <a:gd name="T1" fmla="*/ 0 h 576"/>
              <a:gd name="T2" fmla="*/ 2147483647 w 2160"/>
              <a:gd name="T3" fmla="*/ 2147483647 h 576"/>
              <a:gd name="T4" fmla="*/ 0 w 2160"/>
              <a:gd name="T5" fmla="*/ 2147483647 h 576"/>
              <a:gd name="T6" fmla="*/ 0 60000 65536"/>
              <a:gd name="T7" fmla="*/ 0 60000 65536"/>
              <a:gd name="T8" fmla="*/ 0 60000 65536"/>
              <a:gd name="T9" fmla="*/ 0 w 2160"/>
              <a:gd name="T10" fmla="*/ 0 h 576"/>
              <a:gd name="T11" fmla="*/ 2160 w 216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576">
                <a:moveTo>
                  <a:pt x="2160" y="0"/>
                </a:moveTo>
                <a:lnTo>
                  <a:pt x="2160" y="576"/>
                </a:lnTo>
                <a:lnTo>
                  <a:pt x="0" y="576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43" name="Freeform 31"/>
          <p:cNvSpPr>
            <a:spLocks/>
          </p:cNvSpPr>
          <p:nvPr/>
        </p:nvSpPr>
        <p:spPr bwMode="auto">
          <a:xfrm>
            <a:off x="304800" y="2514600"/>
            <a:ext cx="990600" cy="533400"/>
          </a:xfrm>
          <a:custGeom>
            <a:avLst/>
            <a:gdLst>
              <a:gd name="T0" fmla="*/ 2147483647 w 624"/>
              <a:gd name="T1" fmla="*/ 2147483647 h 528"/>
              <a:gd name="T2" fmla="*/ 0 w 624"/>
              <a:gd name="T3" fmla="*/ 2147483647 h 528"/>
              <a:gd name="T4" fmla="*/ 0 w 624"/>
              <a:gd name="T5" fmla="*/ 0 h 528"/>
              <a:gd name="T6" fmla="*/ 2147483647 w 624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528"/>
              <a:gd name="T14" fmla="*/ 624 w 624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528">
                <a:moveTo>
                  <a:pt x="624" y="528"/>
                </a:moveTo>
                <a:lnTo>
                  <a:pt x="0" y="528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44" name="Rectangle 32"/>
          <p:cNvSpPr>
            <a:spLocks noChangeArrowheads="1"/>
          </p:cNvSpPr>
          <p:nvPr/>
        </p:nvSpPr>
        <p:spPr bwMode="auto">
          <a:xfrm>
            <a:off x="1143000" y="2514600"/>
            <a:ext cx="303213" cy="457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160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64545" name="Line 33"/>
          <p:cNvSpPr>
            <a:spLocks noChangeShapeType="1"/>
          </p:cNvSpPr>
          <p:nvPr/>
        </p:nvSpPr>
        <p:spPr bwMode="auto">
          <a:xfrm>
            <a:off x="6934200" y="26670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46" name="Freeform 34"/>
          <p:cNvSpPr>
            <a:spLocks/>
          </p:cNvSpPr>
          <p:nvPr/>
        </p:nvSpPr>
        <p:spPr bwMode="auto">
          <a:xfrm>
            <a:off x="7467600" y="1752600"/>
            <a:ext cx="1066800" cy="914400"/>
          </a:xfrm>
          <a:custGeom>
            <a:avLst/>
            <a:gdLst>
              <a:gd name="T0" fmla="*/ 2147483647 w 672"/>
              <a:gd name="T1" fmla="*/ 2147483647 h 576"/>
              <a:gd name="T2" fmla="*/ 2147483647 w 672"/>
              <a:gd name="T3" fmla="*/ 2147483647 h 576"/>
              <a:gd name="T4" fmla="*/ 2147483647 w 672"/>
              <a:gd name="T5" fmla="*/ 0 h 576"/>
              <a:gd name="T6" fmla="*/ 0 w 672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576"/>
              <a:gd name="T14" fmla="*/ 672 w 672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576">
                <a:moveTo>
                  <a:pt x="528" y="576"/>
                </a:moveTo>
                <a:lnTo>
                  <a:pt x="672" y="576"/>
                </a:lnTo>
                <a:lnTo>
                  <a:pt x="672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47" name="Rectangle 35"/>
          <p:cNvSpPr>
            <a:spLocks noChangeArrowheads="1"/>
          </p:cNvSpPr>
          <p:nvPr/>
        </p:nvSpPr>
        <p:spPr bwMode="auto">
          <a:xfrm>
            <a:off x="2667000" y="2133600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4548" name="Rectangle 36"/>
          <p:cNvSpPr>
            <a:spLocks noChangeArrowheads="1"/>
          </p:cNvSpPr>
          <p:nvPr/>
        </p:nvSpPr>
        <p:spPr bwMode="auto">
          <a:xfrm>
            <a:off x="2819400" y="2133600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4549" name="Rectangle 37"/>
          <p:cNvSpPr>
            <a:spLocks noChangeArrowheads="1"/>
          </p:cNvSpPr>
          <p:nvPr/>
        </p:nvSpPr>
        <p:spPr bwMode="auto">
          <a:xfrm>
            <a:off x="2971800" y="2133600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4550" name="Rectangle 38"/>
          <p:cNvSpPr>
            <a:spLocks noChangeArrowheads="1"/>
          </p:cNvSpPr>
          <p:nvPr/>
        </p:nvSpPr>
        <p:spPr bwMode="auto">
          <a:xfrm>
            <a:off x="3124200" y="2133600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4551" name="Rectangle 39"/>
          <p:cNvSpPr>
            <a:spLocks noChangeArrowheads="1"/>
          </p:cNvSpPr>
          <p:nvPr/>
        </p:nvSpPr>
        <p:spPr bwMode="auto">
          <a:xfrm>
            <a:off x="3276600" y="2133600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4552" name="Rectangle 40"/>
          <p:cNvSpPr>
            <a:spLocks noChangeArrowheads="1"/>
          </p:cNvSpPr>
          <p:nvPr/>
        </p:nvSpPr>
        <p:spPr bwMode="auto">
          <a:xfrm>
            <a:off x="3429000" y="2133600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4553" name="Rectangle 41"/>
          <p:cNvSpPr>
            <a:spLocks noChangeArrowheads="1"/>
          </p:cNvSpPr>
          <p:nvPr/>
        </p:nvSpPr>
        <p:spPr bwMode="auto">
          <a:xfrm>
            <a:off x="3581400" y="2133600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4554" name="Rectangle 42"/>
          <p:cNvSpPr>
            <a:spLocks noChangeArrowheads="1"/>
          </p:cNvSpPr>
          <p:nvPr/>
        </p:nvSpPr>
        <p:spPr bwMode="auto">
          <a:xfrm>
            <a:off x="3733800" y="2133600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4555" name="Rectangle 43"/>
          <p:cNvSpPr>
            <a:spLocks noChangeArrowheads="1"/>
          </p:cNvSpPr>
          <p:nvPr/>
        </p:nvSpPr>
        <p:spPr bwMode="auto">
          <a:xfrm>
            <a:off x="3886200" y="2133600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4556" name="Rectangle 44"/>
          <p:cNvSpPr>
            <a:spLocks noChangeArrowheads="1"/>
          </p:cNvSpPr>
          <p:nvPr/>
        </p:nvSpPr>
        <p:spPr bwMode="auto">
          <a:xfrm>
            <a:off x="4038600" y="2133600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4557" name="Rectangle 45"/>
          <p:cNvSpPr>
            <a:spLocks noChangeArrowheads="1"/>
          </p:cNvSpPr>
          <p:nvPr/>
        </p:nvSpPr>
        <p:spPr bwMode="auto">
          <a:xfrm>
            <a:off x="4191000" y="2133600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4558" name="Rectangle 46"/>
          <p:cNvSpPr>
            <a:spLocks noChangeArrowheads="1"/>
          </p:cNvSpPr>
          <p:nvPr/>
        </p:nvSpPr>
        <p:spPr bwMode="auto">
          <a:xfrm>
            <a:off x="4343400" y="2133600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4559" name="Rectangle 47"/>
          <p:cNvSpPr>
            <a:spLocks noChangeArrowheads="1"/>
          </p:cNvSpPr>
          <p:nvPr/>
        </p:nvSpPr>
        <p:spPr bwMode="auto">
          <a:xfrm>
            <a:off x="4495800" y="2133600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4560" name="Rectangle 48"/>
          <p:cNvSpPr>
            <a:spLocks noChangeArrowheads="1"/>
          </p:cNvSpPr>
          <p:nvPr/>
        </p:nvSpPr>
        <p:spPr bwMode="auto">
          <a:xfrm>
            <a:off x="4648200" y="2133600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4561" name="Rectangle 49"/>
          <p:cNvSpPr>
            <a:spLocks noChangeArrowheads="1"/>
          </p:cNvSpPr>
          <p:nvPr/>
        </p:nvSpPr>
        <p:spPr bwMode="auto">
          <a:xfrm>
            <a:off x="4800600" y="2133600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4562" name="Rectangle 50"/>
          <p:cNvSpPr>
            <a:spLocks noChangeArrowheads="1"/>
          </p:cNvSpPr>
          <p:nvPr/>
        </p:nvSpPr>
        <p:spPr bwMode="auto">
          <a:xfrm>
            <a:off x="4953000" y="2133600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4563" name="Rectangle 51"/>
          <p:cNvSpPr>
            <a:spLocks noChangeArrowheads="1"/>
          </p:cNvSpPr>
          <p:nvPr/>
        </p:nvSpPr>
        <p:spPr bwMode="auto">
          <a:xfrm>
            <a:off x="5105400" y="2133600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4564" name="Rectangle 52"/>
          <p:cNvSpPr>
            <a:spLocks noChangeArrowheads="1"/>
          </p:cNvSpPr>
          <p:nvPr/>
        </p:nvSpPr>
        <p:spPr bwMode="auto">
          <a:xfrm>
            <a:off x="2667000" y="2133600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insn buffer</a:t>
            </a:r>
          </a:p>
        </p:txBody>
      </p:sp>
      <p:sp>
        <p:nvSpPr>
          <p:cNvPr id="64565" name="Freeform 53"/>
          <p:cNvSpPr>
            <a:spLocks/>
          </p:cNvSpPr>
          <p:nvPr/>
        </p:nvSpPr>
        <p:spPr bwMode="auto">
          <a:xfrm flipV="1">
            <a:off x="2286000" y="2209800"/>
            <a:ext cx="381000" cy="76200"/>
          </a:xfrm>
          <a:custGeom>
            <a:avLst/>
            <a:gdLst>
              <a:gd name="T0" fmla="*/ 0 w 528"/>
              <a:gd name="T1" fmla="*/ 2147483647 h 720"/>
              <a:gd name="T2" fmla="*/ 2147483647 w 528"/>
              <a:gd name="T3" fmla="*/ 2147483647 h 720"/>
              <a:gd name="T4" fmla="*/ 2147483647 w 528"/>
              <a:gd name="T5" fmla="*/ 0 h 720"/>
              <a:gd name="T6" fmla="*/ 2147483647 w 52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720"/>
              <a:gd name="T14" fmla="*/ 528 w 52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720">
                <a:moveTo>
                  <a:pt x="0" y="720"/>
                </a:moveTo>
                <a:lnTo>
                  <a:pt x="144" y="720"/>
                </a:lnTo>
                <a:lnTo>
                  <a:pt x="144" y="0"/>
                </a:lnTo>
                <a:lnTo>
                  <a:pt x="528" y="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66" name="Freeform 54"/>
          <p:cNvSpPr>
            <a:spLocks/>
          </p:cNvSpPr>
          <p:nvPr/>
        </p:nvSpPr>
        <p:spPr bwMode="auto">
          <a:xfrm>
            <a:off x="5257800" y="2249488"/>
            <a:ext cx="885825" cy="112712"/>
          </a:xfrm>
          <a:custGeom>
            <a:avLst/>
            <a:gdLst>
              <a:gd name="T0" fmla="*/ 0 w 457"/>
              <a:gd name="T1" fmla="*/ 0 h 1"/>
              <a:gd name="T2" fmla="*/ 2147483647 w 457"/>
              <a:gd name="T3" fmla="*/ 0 h 1"/>
              <a:gd name="T4" fmla="*/ 0 60000 65536"/>
              <a:gd name="T5" fmla="*/ 0 60000 65536"/>
              <a:gd name="T6" fmla="*/ 0 w 457"/>
              <a:gd name="T7" fmla="*/ 0 h 1"/>
              <a:gd name="T8" fmla="*/ 457 w 45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57" h="1">
                <a:moveTo>
                  <a:pt x="0" y="0"/>
                </a:moveTo>
                <a:lnTo>
                  <a:pt x="457" y="0"/>
                </a:lnTo>
              </a:path>
            </a:pathLst>
          </a:custGeom>
          <a:noFill/>
          <a:ln w="28575">
            <a:solidFill>
              <a:srgbClr val="6B02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67" name="Text Box 55"/>
          <p:cNvSpPr txBox="1">
            <a:spLocks noChangeArrowheads="1"/>
          </p:cNvSpPr>
          <p:nvPr/>
        </p:nvSpPr>
        <p:spPr bwMode="auto">
          <a:xfrm>
            <a:off x="5257800" y="2681288"/>
            <a:ext cx="336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6B02FF"/>
                </a:solidFill>
              </a:rPr>
              <a:t>S</a:t>
            </a:r>
          </a:p>
        </p:txBody>
      </p:sp>
      <p:sp>
        <p:nvSpPr>
          <p:cNvPr id="64568" name="Text Box 56"/>
          <p:cNvSpPr txBox="1">
            <a:spLocks noChangeArrowheads="1"/>
          </p:cNvSpPr>
          <p:nvPr/>
        </p:nvSpPr>
        <p:spPr bwMode="auto">
          <a:xfrm>
            <a:off x="2317750" y="2681288"/>
            <a:ext cx="349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D</a:t>
            </a:r>
          </a:p>
        </p:txBody>
      </p:sp>
      <p:graphicFrame>
        <p:nvGraphicFramePr>
          <p:cNvPr id="623769" name="Group 153"/>
          <p:cNvGraphicFramePr>
            <a:graphicFrameLocks noGrp="1"/>
          </p:cNvGraphicFramePr>
          <p:nvPr/>
        </p:nvGraphicFramePr>
        <p:xfrm>
          <a:off x="2971800" y="990600"/>
          <a:ext cx="2171700" cy="1097280"/>
        </p:xfrm>
        <a:graphic>
          <a:graphicData uri="http://schemas.openxmlformats.org/drawingml/2006/table">
            <a:tbl>
              <a:tblPr/>
              <a:tblGrid>
                <a:gridCol w="2171700"/>
              </a:tblGrid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add p2,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p3➜p4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sub p2,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p4➜p5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mul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 p2,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p5➜p6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div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p4,4➜p7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3915" name="Group 299"/>
          <p:cNvGraphicFramePr>
            <a:graphicFrameLocks noGrp="1"/>
          </p:cNvGraphicFramePr>
          <p:nvPr/>
        </p:nvGraphicFramePr>
        <p:xfrm>
          <a:off x="571500" y="3276600"/>
          <a:ext cx="2743200" cy="1685925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14325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Ready Table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P2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P3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P4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P5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P6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P7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charset="0"/>
                        </a:rPr>
                        <a:t>Yes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charset="0"/>
                        </a:rPr>
                        <a:t>Yes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charset="0"/>
                        </a:rPr>
                        <a:t>Yes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charset="0"/>
                        </a:rPr>
                        <a:t>Yes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619" name="Rectangle 302"/>
          <p:cNvSpPr>
            <a:spLocks noChangeArrowheads="1"/>
          </p:cNvSpPr>
          <p:nvPr/>
        </p:nvSpPr>
        <p:spPr bwMode="auto">
          <a:xfrm>
            <a:off x="5905500" y="4140200"/>
            <a:ext cx="21717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72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rgbClr val="030305"/>
              </a:buClr>
            </a:pPr>
            <a:r>
              <a:rPr lang="en-US" b="1" dirty="0">
                <a:solidFill>
                  <a:srgbClr val="030305"/>
                </a:solidFill>
                <a:latin typeface="Courier New" charset="0"/>
              </a:rPr>
              <a:t>div </a:t>
            </a:r>
            <a:r>
              <a:rPr lang="en-US" b="1" dirty="0" smtClean="0">
                <a:solidFill>
                  <a:srgbClr val="030305"/>
                </a:solidFill>
                <a:latin typeface="Courier New" charset="0"/>
              </a:rPr>
              <a:t>p4,4➜</a:t>
            </a:r>
            <a:r>
              <a:rPr lang="en-US" b="1" dirty="0" smtClean="0">
                <a:solidFill>
                  <a:srgbClr val="FF0909"/>
                </a:solidFill>
                <a:latin typeface="Courier New" charset="0"/>
              </a:rPr>
              <a:t>p7</a:t>
            </a:r>
            <a:endParaRPr lang="en-US" b="1" dirty="0">
              <a:solidFill>
                <a:srgbClr val="030305"/>
              </a:solidFill>
              <a:latin typeface="Courier New" charset="0"/>
            </a:endParaRPr>
          </a:p>
        </p:txBody>
      </p:sp>
      <p:sp>
        <p:nvSpPr>
          <p:cNvPr id="64620" name="Rectangle 303"/>
          <p:cNvSpPr>
            <a:spLocks noChangeArrowheads="1"/>
          </p:cNvSpPr>
          <p:nvPr/>
        </p:nvSpPr>
        <p:spPr bwMode="auto">
          <a:xfrm>
            <a:off x="3562350" y="4414838"/>
            <a:ext cx="217170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72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rgbClr val="030305"/>
              </a:buClr>
            </a:pPr>
            <a:r>
              <a:rPr lang="en-US" b="1" dirty="0" err="1">
                <a:solidFill>
                  <a:srgbClr val="030305"/>
                </a:solidFill>
                <a:latin typeface="Courier New" charset="0"/>
              </a:rPr>
              <a:t>mul</a:t>
            </a:r>
            <a:r>
              <a:rPr lang="en-US" b="1" dirty="0">
                <a:solidFill>
                  <a:srgbClr val="030305"/>
                </a:solidFill>
                <a:latin typeface="Courier New" charset="0"/>
              </a:rPr>
              <a:t> p2,</a:t>
            </a:r>
            <a:r>
              <a:rPr lang="en-US" b="1" dirty="0" smtClean="0">
                <a:solidFill>
                  <a:srgbClr val="030305"/>
                </a:solidFill>
                <a:latin typeface="Courier New" charset="0"/>
              </a:rPr>
              <a:t>p5➜</a:t>
            </a:r>
            <a:r>
              <a:rPr lang="en-US" b="1" dirty="0" smtClean="0">
                <a:solidFill>
                  <a:srgbClr val="FF0909"/>
                </a:solidFill>
                <a:latin typeface="Courier New" charset="0"/>
              </a:rPr>
              <a:t>p6</a:t>
            </a:r>
            <a:endParaRPr lang="en-US" b="1" dirty="0">
              <a:solidFill>
                <a:srgbClr val="030305"/>
              </a:solidFill>
              <a:latin typeface="Courier New" charset="0"/>
            </a:endParaRPr>
          </a:p>
        </p:txBody>
      </p:sp>
      <p:sp>
        <p:nvSpPr>
          <p:cNvPr id="64621" name="Rectangle 304"/>
          <p:cNvSpPr>
            <a:spLocks noChangeArrowheads="1"/>
          </p:cNvSpPr>
          <p:nvPr/>
        </p:nvSpPr>
        <p:spPr bwMode="auto">
          <a:xfrm>
            <a:off x="3562350" y="4140200"/>
            <a:ext cx="21717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72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rgbClr val="030305"/>
              </a:buClr>
            </a:pPr>
            <a:r>
              <a:rPr lang="en-US" b="1" dirty="0">
                <a:solidFill>
                  <a:srgbClr val="030305"/>
                </a:solidFill>
                <a:latin typeface="Courier New" charset="0"/>
              </a:rPr>
              <a:t>sub p2,</a:t>
            </a:r>
            <a:r>
              <a:rPr lang="en-US" b="1" dirty="0" smtClean="0">
                <a:solidFill>
                  <a:srgbClr val="030305"/>
                </a:solidFill>
                <a:latin typeface="Courier New" charset="0"/>
              </a:rPr>
              <a:t>p4➜</a:t>
            </a:r>
            <a:r>
              <a:rPr lang="en-US" b="1" dirty="0" smtClean="0">
                <a:solidFill>
                  <a:srgbClr val="FF0909"/>
                </a:solidFill>
                <a:latin typeface="Courier New" charset="0"/>
              </a:rPr>
              <a:t>p5</a:t>
            </a:r>
            <a:endParaRPr lang="en-US" b="1" dirty="0">
              <a:solidFill>
                <a:srgbClr val="030305"/>
              </a:solidFill>
              <a:latin typeface="Courier New" charset="0"/>
            </a:endParaRPr>
          </a:p>
        </p:txBody>
      </p:sp>
      <p:sp>
        <p:nvSpPr>
          <p:cNvPr id="64622" name="Rectangle 305"/>
          <p:cNvSpPr>
            <a:spLocks noChangeArrowheads="1"/>
          </p:cNvSpPr>
          <p:nvPr/>
        </p:nvSpPr>
        <p:spPr bwMode="auto">
          <a:xfrm>
            <a:off x="3562350" y="3865563"/>
            <a:ext cx="217170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72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rgbClr val="030305"/>
              </a:buClr>
            </a:pPr>
            <a:r>
              <a:rPr lang="en-US" b="1" dirty="0">
                <a:solidFill>
                  <a:srgbClr val="030305"/>
                </a:solidFill>
                <a:latin typeface="Courier New" charset="0"/>
              </a:rPr>
              <a:t>add p2,</a:t>
            </a:r>
            <a:r>
              <a:rPr lang="en-US" b="1" dirty="0" smtClean="0">
                <a:solidFill>
                  <a:srgbClr val="030305"/>
                </a:solidFill>
                <a:latin typeface="Courier New" charset="0"/>
              </a:rPr>
              <a:t>p3➜</a:t>
            </a:r>
            <a:r>
              <a:rPr lang="en-US" b="1" dirty="0" smtClean="0">
                <a:solidFill>
                  <a:srgbClr val="FF0909"/>
                </a:solidFill>
                <a:latin typeface="Courier New" charset="0"/>
              </a:rPr>
              <a:t>p4</a:t>
            </a:r>
            <a:endParaRPr lang="en-US" b="1" dirty="0">
              <a:solidFill>
                <a:srgbClr val="030305"/>
              </a:solidFill>
              <a:latin typeface="Courier New" charset="0"/>
            </a:endParaRPr>
          </a:p>
        </p:txBody>
      </p:sp>
      <p:sp>
        <p:nvSpPr>
          <p:cNvPr id="64623" name="Line 306"/>
          <p:cNvSpPr>
            <a:spLocks noChangeShapeType="1"/>
          </p:cNvSpPr>
          <p:nvPr/>
        </p:nvSpPr>
        <p:spPr bwMode="auto">
          <a:xfrm>
            <a:off x="3867150" y="3962400"/>
            <a:ext cx="21717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4572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624" name="Line 307"/>
          <p:cNvSpPr>
            <a:spLocks noChangeShapeType="1"/>
          </p:cNvSpPr>
          <p:nvPr/>
        </p:nvSpPr>
        <p:spPr bwMode="auto">
          <a:xfrm>
            <a:off x="6038850" y="3962400"/>
            <a:ext cx="0" cy="2746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4572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625" name="Line 308"/>
          <p:cNvSpPr>
            <a:spLocks noChangeShapeType="1"/>
          </p:cNvSpPr>
          <p:nvPr/>
        </p:nvSpPr>
        <p:spPr bwMode="auto">
          <a:xfrm>
            <a:off x="6038850" y="4237038"/>
            <a:ext cx="0" cy="27463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4572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626" name="Line 309"/>
          <p:cNvSpPr>
            <a:spLocks noChangeShapeType="1"/>
          </p:cNvSpPr>
          <p:nvPr/>
        </p:nvSpPr>
        <p:spPr bwMode="auto">
          <a:xfrm>
            <a:off x="6038850" y="4511675"/>
            <a:ext cx="0" cy="2746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4572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627" name="Line 310"/>
          <p:cNvSpPr>
            <a:spLocks noChangeShapeType="1"/>
          </p:cNvSpPr>
          <p:nvPr/>
        </p:nvSpPr>
        <p:spPr bwMode="auto">
          <a:xfrm>
            <a:off x="6038850" y="4786313"/>
            <a:ext cx="0" cy="27463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4572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628" name="Line 311"/>
          <p:cNvSpPr>
            <a:spLocks noChangeShapeType="1"/>
          </p:cNvSpPr>
          <p:nvPr/>
        </p:nvSpPr>
        <p:spPr bwMode="auto">
          <a:xfrm>
            <a:off x="3867150" y="5060950"/>
            <a:ext cx="21717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4572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629" name="Line 312"/>
          <p:cNvSpPr>
            <a:spLocks noChangeShapeType="1"/>
          </p:cNvSpPr>
          <p:nvPr/>
        </p:nvSpPr>
        <p:spPr bwMode="auto">
          <a:xfrm>
            <a:off x="3867150" y="3962400"/>
            <a:ext cx="0" cy="2746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4572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630" name="Line 313"/>
          <p:cNvSpPr>
            <a:spLocks noChangeShapeType="1"/>
          </p:cNvSpPr>
          <p:nvPr/>
        </p:nvSpPr>
        <p:spPr bwMode="auto">
          <a:xfrm>
            <a:off x="3867150" y="4237038"/>
            <a:ext cx="0" cy="27463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4572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631" name="Line 314"/>
          <p:cNvSpPr>
            <a:spLocks noChangeShapeType="1"/>
          </p:cNvSpPr>
          <p:nvPr/>
        </p:nvSpPr>
        <p:spPr bwMode="auto">
          <a:xfrm>
            <a:off x="3867150" y="4511675"/>
            <a:ext cx="0" cy="2746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4572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632" name="Line 315"/>
          <p:cNvSpPr>
            <a:spLocks noChangeShapeType="1"/>
          </p:cNvSpPr>
          <p:nvPr/>
        </p:nvSpPr>
        <p:spPr bwMode="auto">
          <a:xfrm>
            <a:off x="3867150" y="4786313"/>
            <a:ext cx="0" cy="27463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4572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633" name="Text Box 317"/>
          <p:cNvSpPr txBox="1">
            <a:spLocks noChangeArrowheads="1"/>
          </p:cNvSpPr>
          <p:nvPr/>
        </p:nvSpPr>
        <p:spPr bwMode="auto">
          <a:xfrm>
            <a:off x="5353050" y="4114800"/>
            <a:ext cx="5905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and</a:t>
            </a:r>
            <a:endParaRPr lang="en-US" b="1"/>
          </a:p>
        </p:txBody>
      </p:sp>
      <p:sp>
        <p:nvSpPr>
          <p:cNvPr id="64634" name="Rectangle 3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#2: Dynamic Scheduling</a:t>
            </a:r>
          </a:p>
        </p:txBody>
      </p:sp>
      <p:sp>
        <p:nvSpPr>
          <p:cNvPr id="64635" name="Rectangle 319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4964113"/>
            <a:ext cx="8534400" cy="1512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Instructions fetch/decoded/renamed into </a:t>
            </a:r>
            <a:r>
              <a:rPr lang="en-US" i="1" dirty="0"/>
              <a:t>Instruction Buffer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Also called “instruction window” or “instruction scheduler”</a:t>
            </a:r>
          </a:p>
          <a:p>
            <a:pPr>
              <a:lnSpc>
                <a:spcPct val="90000"/>
              </a:lnSpc>
            </a:pPr>
            <a:r>
              <a:rPr lang="en-US" dirty="0"/>
              <a:t>Instructions (conceptually) check ready bits every cycle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Execute</a:t>
            </a:r>
            <a:r>
              <a:rPr lang="en-US" dirty="0" smtClean="0"/>
              <a:t> oldest  “ready” instruction, set output as “ready”</a:t>
            </a:r>
            <a:endParaRPr lang="en-US" dirty="0"/>
          </a:p>
        </p:txBody>
      </p:sp>
      <p:sp>
        <p:nvSpPr>
          <p:cNvPr id="64636" name="Line 320"/>
          <p:cNvSpPr>
            <a:spLocks noChangeShapeType="1"/>
          </p:cNvSpPr>
          <p:nvPr/>
        </p:nvSpPr>
        <p:spPr bwMode="auto">
          <a:xfrm flipH="1">
            <a:off x="4114800" y="1196975"/>
            <a:ext cx="304800" cy="136525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637" name="Line 321"/>
          <p:cNvSpPr>
            <a:spLocks noChangeShapeType="1"/>
          </p:cNvSpPr>
          <p:nvPr/>
        </p:nvSpPr>
        <p:spPr bwMode="auto">
          <a:xfrm flipH="1">
            <a:off x="4191000" y="1501775"/>
            <a:ext cx="228600" cy="138113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638" name="Line 322"/>
          <p:cNvSpPr>
            <a:spLocks noChangeShapeType="1"/>
          </p:cNvSpPr>
          <p:nvPr/>
        </p:nvSpPr>
        <p:spPr bwMode="auto">
          <a:xfrm flipH="1">
            <a:off x="3733800" y="1265238"/>
            <a:ext cx="685800" cy="573087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639" name="Rectangle 78"/>
          <p:cNvSpPr>
            <a:spLocks noChangeArrowheads="1"/>
          </p:cNvSpPr>
          <p:nvPr/>
        </p:nvSpPr>
        <p:spPr bwMode="auto">
          <a:xfrm rot="-5400000">
            <a:off x="42863" y="4160838"/>
            <a:ext cx="6873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30305"/>
                </a:solidFill>
                <a:latin typeface="Tahoma" charset="0"/>
              </a:rPr>
              <a:t>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3" charset="-128"/>
                <a:cs typeface="ＭＳ Ｐゴシック" pitchFamily="-83" charset="-128"/>
              </a:rPr>
              <a:t>Dynamic Scheduling/Issue Algorithm</a:t>
            </a:r>
          </a:p>
        </p:txBody>
      </p:sp>
      <p:sp>
        <p:nvSpPr>
          <p:cNvPr id="7885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83" charset="-128"/>
                <a:cs typeface="ＭＳ Ｐゴシック" pitchFamily="-83" charset="-128"/>
              </a:rPr>
              <a:t>Data structures:</a:t>
            </a:r>
          </a:p>
          <a:p>
            <a:pPr lvl="1"/>
            <a:r>
              <a:rPr lang="en-US" dirty="0" smtClean="0"/>
              <a:t>Ready </a:t>
            </a:r>
            <a:r>
              <a:rPr lang="en-US" dirty="0" err="1" smtClean="0"/>
              <a:t>table[phys_reg</a:t>
            </a:r>
            <a:r>
              <a:rPr lang="en-US" dirty="0" smtClean="0"/>
              <a:t>]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83" charset="0"/>
                <a:sym typeface="Wingdings" pitchFamily="-83" charset="2"/>
              </a:rPr>
              <a:t></a:t>
            </a:r>
            <a:r>
              <a:rPr lang="en-US" b="1" dirty="0" smtClean="0">
                <a:solidFill>
                  <a:srgbClr val="000000"/>
                </a:solidFill>
                <a:sym typeface="Wingdings" pitchFamily="-83" charset="2"/>
              </a:rPr>
              <a:t> </a:t>
            </a:r>
            <a:r>
              <a:rPr lang="en-US" dirty="0" smtClean="0">
                <a:solidFill>
                  <a:srgbClr val="000000"/>
                </a:solidFill>
                <a:sym typeface="Wingdings" pitchFamily="-83" charset="2"/>
              </a:rPr>
              <a:t>yes/no    (part of “issue queue”)</a:t>
            </a:r>
          </a:p>
          <a:p>
            <a:pPr lvl="1"/>
            <a:endParaRPr lang="en-US" dirty="0" smtClean="0">
              <a:solidFill>
                <a:srgbClr val="000000"/>
              </a:solidFill>
              <a:sym typeface="Wingdings" pitchFamily="-83" charset="2"/>
            </a:endParaRPr>
          </a:p>
          <a:p>
            <a:r>
              <a:rPr lang="en-US" dirty="0" smtClean="0">
                <a:ea typeface="ＭＳ Ｐゴシック" pitchFamily="-83" charset="-128"/>
                <a:cs typeface="ＭＳ Ｐゴシック" pitchFamily="-83" charset="-128"/>
              </a:rPr>
              <a:t>Algorithm at “issue” stage (prior to read registers):</a:t>
            </a:r>
          </a:p>
          <a:p>
            <a:pPr lvl="1">
              <a:buFontTx/>
              <a:buNone/>
            </a:pPr>
            <a:r>
              <a:rPr lang="en-US" dirty="0" err="1" smtClean="0">
                <a:latin typeface="Courier" pitchFamily="-83" charset="0"/>
                <a:ea typeface="Courier" pitchFamily="-83" charset="0"/>
                <a:cs typeface="Courier" pitchFamily="-83" charset="0"/>
              </a:rPr>
              <a:t>foreach</a:t>
            </a:r>
            <a:r>
              <a:rPr lang="en-US" dirty="0" smtClean="0">
                <a:latin typeface="Courier" pitchFamily="-83" charset="0"/>
                <a:ea typeface="Courier" pitchFamily="-83" charset="0"/>
                <a:cs typeface="Courier" pitchFamily="-83" charset="0"/>
              </a:rPr>
              <a:t> instruction:</a:t>
            </a:r>
          </a:p>
          <a:p>
            <a:pPr lvl="2">
              <a:buFontTx/>
              <a:buNone/>
            </a:pPr>
            <a:r>
              <a:rPr lang="en-US" dirty="0" smtClean="0">
                <a:latin typeface="Courier" pitchFamily="-83" charset="0"/>
                <a:ea typeface="Courier" pitchFamily="-83" charset="0"/>
                <a:cs typeface="Courier" pitchFamily="-83" charset="0"/>
              </a:rPr>
              <a:t>if table[</a:t>
            </a:r>
            <a:r>
              <a:rPr lang="en-US" b="1" dirty="0" smtClean="0">
                <a:latin typeface="Courier" pitchFamily="-83" charset="0"/>
                <a:ea typeface="Courier" pitchFamily="-83" charset="0"/>
                <a:cs typeface="Courier" pitchFamily="-83" charset="0"/>
              </a:rPr>
              <a:t>insn.phys_input1</a:t>
            </a:r>
            <a:r>
              <a:rPr lang="en-US" dirty="0" smtClean="0">
                <a:latin typeface="Courier" pitchFamily="-83" charset="0"/>
                <a:ea typeface="Courier" pitchFamily="-83" charset="0"/>
                <a:cs typeface="Courier" pitchFamily="-83" charset="0"/>
              </a:rPr>
              <a:t>] == ready &amp;&amp;</a:t>
            </a:r>
            <a:br>
              <a:rPr lang="en-US" dirty="0" smtClean="0">
                <a:latin typeface="Courier" pitchFamily="-83" charset="0"/>
                <a:ea typeface="Courier" pitchFamily="-83" charset="0"/>
                <a:cs typeface="Courier" pitchFamily="-83" charset="0"/>
              </a:rPr>
            </a:br>
            <a:r>
              <a:rPr lang="en-US" dirty="0" smtClean="0">
                <a:latin typeface="Courier" pitchFamily="-83" charset="0"/>
                <a:ea typeface="Courier" pitchFamily="-83" charset="0"/>
                <a:cs typeface="Courier" pitchFamily="-83" charset="0"/>
              </a:rPr>
              <a:t>  table[</a:t>
            </a:r>
            <a:r>
              <a:rPr lang="en-US" b="1" dirty="0" smtClean="0">
                <a:latin typeface="Courier" pitchFamily="-83" charset="0"/>
                <a:ea typeface="Courier" pitchFamily="-83" charset="0"/>
                <a:cs typeface="Courier" pitchFamily="-83" charset="0"/>
              </a:rPr>
              <a:t>insn.phys_input2</a:t>
            </a:r>
            <a:r>
              <a:rPr lang="en-US" dirty="0" smtClean="0">
                <a:latin typeface="Courier" pitchFamily="-83" charset="0"/>
                <a:ea typeface="Courier" pitchFamily="-83" charset="0"/>
                <a:cs typeface="Courier" pitchFamily="-83" charset="0"/>
              </a:rPr>
              <a:t>] == ready then</a:t>
            </a:r>
          </a:p>
          <a:p>
            <a:pPr lvl="3">
              <a:buFontTx/>
              <a:buNone/>
            </a:pPr>
            <a:r>
              <a:rPr lang="en-US" dirty="0" smtClean="0">
                <a:latin typeface="Courier" pitchFamily="-83" charset="0"/>
                <a:ea typeface="Courier" pitchFamily="-83" charset="0"/>
                <a:cs typeface="Courier" pitchFamily="-83" charset="0"/>
              </a:rPr>
              <a:t>     </a:t>
            </a:r>
            <a:r>
              <a:rPr lang="en-US" dirty="0" err="1" smtClean="0">
                <a:latin typeface="Courier" pitchFamily="-83" charset="0"/>
                <a:ea typeface="Courier" pitchFamily="-83" charset="0"/>
                <a:cs typeface="Courier" pitchFamily="-83" charset="0"/>
              </a:rPr>
              <a:t>insn</a:t>
            </a:r>
            <a:r>
              <a:rPr lang="en-US" dirty="0" smtClean="0">
                <a:latin typeface="Courier" pitchFamily="-83" charset="0"/>
                <a:ea typeface="Courier" pitchFamily="-83" charset="0"/>
                <a:cs typeface="Courier" pitchFamily="-83" charset="0"/>
              </a:rPr>
              <a:t> is “ready”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" pitchFamily="-83" charset="0"/>
                <a:ea typeface="Courier" pitchFamily="-83" charset="0"/>
                <a:cs typeface="Courier" pitchFamily="-83" charset="0"/>
              </a:rPr>
              <a:t>select the oldest “ready” instruction</a:t>
            </a:r>
          </a:p>
          <a:p>
            <a:pPr lvl="2">
              <a:buFontTx/>
              <a:buNone/>
            </a:pPr>
            <a:r>
              <a:rPr lang="en-US" b="1" dirty="0" err="1" smtClean="0">
                <a:latin typeface="Courier" pitchFamily="-83" charset="0"/>
                <a:ea typeface="Courier" pitchFamily="-83" charset="0"/>
                <a:cs typeface="Courier" pitchFamily="-83" charset="0"/>
              </a:rPr>
              <a:t>table[insn.phys_output</a:t>
            </a:r>
            <a:r>
              <a:rPr lang="en-US" b="1" dirty="0" smtClean="0">
                <a:latin typeface="Courier" pitchFamily="-83" charset="0"/>
                <a:ea typeface="Courier" pitchFamily="-83" charset="0"/>
                <a:cs typeface="Courier" pitchFamily="-83" charset="0"/>
              </a:rPr>
              <a:t>]</a:t>
            </a:r>
            <a:r>
              <a:rPr lang="en-US" dirty="0" smtClean="0">
                <a:latin typeface="Courier" pitchFamily="-83" charset="0"/>
                <a:ea typeface="Courier" pitchFamily="-83" charset="0"/>
                <a:cs typeface="Courier" pitchFamily="-83" charset="0"/>
              </a:rPr>
              <a:t> = ready   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Multiple-cycle instructions?  (such as loads)</a:t>
            </a:r>
          </a:p>
          <a:p>
            <a:pPr lvl="1"/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For an instruction with latency of N, set “ready” bit N-1 cycles in future</a:t>
            </a:r>
            <a:endParaRPr lang="en-US" dirty="0" smtClean="0">
              <a:latin typeface="Courier" pitchFamily="-84" charset="0"/>
              <a:ea typeface="Courier" pitchFamily="-84" charset="0"/>
              <a:cs typeface="Courier" pitchFamily="-84" charset="0"/>
            </a:endParaRPr>
          </a:p>
        </p:txBody>
      </p:sp>
      <p:sp>
        <p:nvSpPr>
          <p:cNvPr id="788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572970-261C-6B45-8DF7-B9835F4DEB0E}" type="slidenum">
              <a:rPr lang="en-US" smtClean="0">
                <a:latin typeface="Tahoma" pitchFamily="-83" charset="0"/>
              </a:rPr>
              <a:pPr/>
              <a:t>15</a:t>
            </a:fld>
            <a:endParaRPr lang="en-US" smtClean="0">
              <a:solidFill>
                <a:schemeClr val="tx1"/>
              </a:solidFill>
              <a:latin typeface="Tahoma" pitchFamily="-8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cap="none" dirty="0" smtClean="0"/>
              <a:t>Register Renaming</a:t>
            </a:r>
            <a:endParaRPr lang="en-US" cap="none" dirty="0"/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B70AFD-7FEE-704D-A2ED-E7CAFF325FB9}" type="slidenum">
              <a:rPr lang="en-US" smtClean="0"/>
              <a:pPr/>
              <a:t>16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685800"/>
          </a:xfrm>
        </p:spPr>
        <p:txBody>
          <a:bodyPr/>
          <a:lstStyle/>
          <a:p>
            <a:r>
              <a:rPr lang="en-US" dirty="0" smtClean="0"/>
              <a:t>Register Renaming Algorithm (Simplified)</a:t>
            </a:r>
          </a:p>
        </p:txBody>
      </p:sp>
      <p:sp>
        <p:nvSpPr>
          <p:cNvPr id="6656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key data structures: </a:t>
            </a:r>
          </a:p>
          <a:p>
            <a:pPr lvl="1"/>
            <a:r>
              <a:rPr lang="en-US" dirty="0" err="1" smtClean="0"/>
              <a:t>maptable[architectural_reg</a:t>
            </a:r>
            <a:r>
              <a:rPr lang="en-US" dirty="0" smtClean="0"/>
              <a:t>] </a:t>
            </a:r>
            <a:r>
              <a:rPr lang="en-US" b="1" dirty="0" err="1" smtClean="0">
                <a:solidFill>
                  <a:srgbClr val="000000"/>
                </a:solidFill>
                <a:latin typeface="Courier New" charset="0"/>
                <a:sym typeface="Wingdings" charset="2"/>
              </a:rPr>
              <a:t>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sym typeface="Wingdings" charset="2"/>
              </a:rPr>
              <a:t> </a:t>
            </a:r>
            <a:r>
              <a:rPr lang="en-US" dirty="0" err="1" smtClean="0"/>
              <a:t>physical_reg</a:t>
            </a:r>
            <a:endParaRPr lang="en-US" dirty="0" smtClean="0"/>
          </a:p>
          <a:p>
            <a:pPr lvl="1"/>
            <a:r>
              <a:rPr lang="en-US" dirty="0" smtClean="0"/>
              <a:t>Free list: allocate (new) &amp; free registers (implemented as a queue)</a:t>
            </a:r>
          </a:p>
          <a:p>
            <a:pPr lvl="2"/>
            <a:r>
              <a:rPr lang="en-US" dirty="0" smtClean="0"/>
              <a:t>ignore freeing of registers for now</a:t>
            </a:r>
          </a:p>
          <a:p>
            <a:r>
              <a:rPr lang="en-US" dirty="0" smtClean="0"/>
              <a:t>Algorithm: at “decode” stage for each instruction:</a:t>
            </a:r>
          </a:p>
          <a:p>
            <a:pPr lvl="1"/>
            <a:r>
              <a:rPr lang="en-US" dirty="0" smtClean="0"/>
              <a:t>Rewrites instruction with “physical” registers (rather than “architectural” registers</a:t>
            </a:r>
          </a:p>
          <a:p>
            <a:pPr lvl="1">
              <a:buFontTx/>
              <a:buNone/>
            </a:pP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pPr lvl="1">
              <a:buFontTx/>
              <a:buNone/>
            </a:pP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insn.phys_input1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 maptable[insn.arch_input1]</a:t>
            </a:r>
          </a:p>
          <a:p>
            <a:pPr lvl="1">
              <a:buFontTx/>
              <a:buNone/>
            </a:pP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insn.phys_input2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 maptable[insn.arch_input2]</a:t>
            </a:r>
          </a:p>
          <a:p>
            <a:pPr lvl="1">
              <a:buFontTx/>
              <a:buNone/>
            </a:pP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pPr lvl="1">
              <a:buFontTx/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new_reg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new_phys_reg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lvl="1">
              <a:buFontTx/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maptable[insn.arch_output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new_reg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>
              <a:buFontTx/>
              <a:buNone/>
            </a:pP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insn.phys_output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new_reg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65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1000182-1735-0948-80B9-38D193FB49CF}" type="slidenum">
              <a:rPr lang="en-US" smtClean="0"/>
              <a:pPr/>
              <a:t>17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Renaming example</a:t>
            </a:r>
          </a:p>
        </p:txBody>
      </p:sp>
      <p:sp>
        <p:nvSpPr>
          <p:cNvPr id="67588" name="Rectangle 5"/>
          <p:cNvSpPr>
            <a:spLocks noChangeArrowheads="1"/>
          </p:cNvSpPr>
          <p:nvPr/>
        </p:nvSpPr>
        <p:spPr bwMode="auto">
          <a:xfrm>
            <a:off x="304800" y="1828800"/>
            <a:ext cx="2514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xor</a:t>
            </a:r>
            <a:r>
              <a:rPr lang="en-US" dirty="0">
                <a:solidFill>
                  <a:schemeClr val="tx1"/>
                </a:solidFill>
              </a:rPr>
              <a:t> r1 ^ r2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r3</a:t>
            </a:r>
          </a:p>
          <a:p>
            <a:r>
              <a:rPr lang="en-US" dirty="0">
                <a:solidFill>
                  <a:schemeClr val="tx1"/>
                </a:solidFill>
              </a:rPr>
              <a:t>add r3 + r4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r4</a:t>
            </a:r>
          </a:p>
          <a:p>
            <a:r>
              <a:rPr lang="en-US" dirty="0">
                <a:solidFill>
                  <a:schemeClr val="tx1"/>
                </a:solidFill>
              </a:rPr>
              <a:t>sub r5 - r2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r3</a:t>
            </a:r>
          </a:p>
          <a:p>
            <a:r>
              <a:rPr lang="en-US" dirty="0" err="1">
                <a:solidFill>
                  <a:schemeClr val="tx1"/>
                </a:solidFill>
              </a:rPr>
              <a:t>addi</a:t>
            </a:r>
            <a:r>
              <a:rPr lang="en-US" dirty="0">
                <a:solidFill>
                  <a:schemeClr val="tx1"/>
                </a:solidFill>
              </a:rPr>
              <a:t> r3 + 1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67589" name="Rectangle 6"/>
          <p:cNvSpPr>
            <a:spLocks noChangeArrowheads="1"/>
          </p:cNvSpPr>
          <p:nvPr/>
        </p:nvSpPr>
        <p:spPr bwMode="auto">
          <a:xfrm>
            <a:off x="2819400" y="3429000"/>
            <a:ext cx="13716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0" name="Rectangle 7"/>
          <p:cNvSpPr>
            <a:spLocks noChangeArrowheads="1"/>
          </p:cNvSpPr>
          <p:nvPr/>
        </p:nvSpPr>
        <p:spPr bwMode="auto">
          <a:xfrm>
            <a:off x="3505200" y="3429000"/>
            <a:ext cx="685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1" name="Text Box 8"/>
          <p:cNvSpPr txBox="1">
            <a:spLocks noChangeArrowheads="1"/>
          </p:cNvSpPr>
          <p:nvPr/>
        </p:nvSpPr>
        <p:spPr bwMode="auto">
          <a:xfrm>
            <a:off x="2895600" y="34290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67592" name="Rectangle 9"/>
          <p:cNvSpPr>
            <a:spLocks noChangeArrowheads="1"/>
          </p:cNvSpPr>
          <p:nvPr/>
        </p:nvSpPr>
        <p:spPr bwMode="auto">
          <a:xfrm>
            <a:off x="2819400" y="34290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3" name="Text Box 11"/>
          <p:cNvSpPr txBox="1">
            <a:spLocks noChangeArrowheads="1"/>
          </p:cNvSpPr>
          <p:nvPr/>
        </p:nvSpPr>
        <p:spPr bwMode="auto">
          <a:xfrm>
            <a:off x="3657600" y="34290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67594" name="Text Box 12"/>
          <p:cNvSpPr txBox="1">
            <a:spLocks noChangeArrowheads="1"/>
          </p:cNvSpPr>
          <p:nvPr/>
        </p:nvSpPr>
        <p:spPr bwMode="auto">
          <a:xfrm>
            <a:off x="2895600" y="38862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67595" name="Rectangle 13"/>
          <p:cNvSpPr>
            <a:spLocks noChangeArrowheads="1"/>
          </p:cNvSpPr>
          <p:nvPr/>
        </p:nvSpPr>
        <p:spPr bwMode="auto">
          <a:xfrm>
            <a:off x="2819400" y="38862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6" name="Text Box 14"/>
          <p:cNvSpPr txBox="1">
            <a:spLocks noChangeArrowheads="1"/>
          </p:cNvSpPr>
          <p:nvPr/>
        </p:nvSpPr>
        <p:spPr bwMode="auto">
          <a:xfrm>
            <a:off x="3657600" y="3886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67597" name="Text Box 15"/>
          <p:cNvSpPr txBox="1">
            <a:spLocks noChangeArrowheads="1"/>
          </p:cNvSpPr>
          <p:nvPr/>
        </p:nvSpPr>
        <p:spPr bwMode="auto">
          <a:xfrm>
            <a:off x="2895600" y="43434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67598" name="Rectangle 16"/>
          <p:cNvSpPr>
            <a:spLocks noChangeArrowheads="1"/>
          </p:cNvSpPr>
          <p:nvPr/>
        </p:nvSpPr>
        <p:spPr bwMode="auto">
          <a:xfrm>
            <a:off x="2819400" y="43434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9" name="Text Box 17"/>
          <p:cNvSpPr txBox="1">
            <a:spLocks noChangeArrowheads="1"/>
          </p:cNvSpPr>
          <p:nvPr/>
        </p:nvSpPr>
        <p:spPr bwMode="auto">
          <a:xfrm>
            <a:off x="3657600" y="43434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67600" name="Text Box 18"/>
          <p:cNvSpPr txBox="1">
            <a:spLocks noChangeArrowheads="1"/>
          </p:cNvSpPr>
          <p:nvPr/>
        </p:nvSpPr>
        <p:spPr bwMode="auto">
          <a:xfrm>
            <a:off x="2895600" y="4800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7601" name="Rectangle 19"/>
          <p:cNvSpPr>
            <a:spLocks noChangeArrowheads="1"/>
          </p:cNvSpPr>
          <p:nvPr/>
        </p:nvSpPr>
        <p:spPr bwMode="auto">
          <a:xfrm>
            <a:off x="2819400" y="48006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02" name="Text Box 20"/>
          <p:cNvSpPr txBox="1">
            <a:spLocks noChangeArrowheads="1"/>
          </p:cNvSpPr>
          <p:nvPr/>
        </p:nvSpPr>
        <p:spPr bwMode="auto">
          <a:xfrm>
            <a:off x="3657600" y="48006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p4</a:t>
            </a:r>
          </a:p>
        </p:txBody>
      </p:sp>
      <p:sp>
        <p:nvSpPr>
          <p:cNvPr id="67603" name="Text Box 21"/>
          <p:cNvSpPr txBox="1">
            <a:spLocks noChangeArrowheads="1"/>
          </p:cNvSpPr>
          <p:nvPr/>
        </p:nvSpPr>
        <p:spPr bwMode="auto">
          <a:xfrm>
            <a:off x="2895600" y="5257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67604" name="Rectangle 22"/>
          <p:cNvSpPr>
            <a:spLocks noChangeArrowheads="1"/>
          </p:cNvSpPr>
          <p:nvPr/>
        </p:nvSpPr>
        <p:spPr bwMode="auto">
          <a:xfrm>
            <a:off x="2819400" y="52578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05" name="Text Box 23"/>
          <p:cNvSpPr txBox="1">
            <a:spLocks noChangeArrowheads="1"/>
          </p:cNvSpPr>
          <p:nvPr/>
        </p:nvSpPr>
        <p:spPr bwMode="auto">
          <a:xfrm>
            <a:off x="3657600" y="52578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p5</a:t>
            </a:r>
          </a:p>
        </p:txBody>
      </p:sp>
      <p:sp>
        <p:nvSpPr>
          <p:cNvPr id="67606" name="Text Box 24"/>
          <p:cNvSpPr txBox="1">
            <a:spLocks noChangeArrowheads="1"/>
          </p:cNvSpPr>
          <p:nvPr/>
        </p:nvSpPr>
        <p:spPr bwMode="auto">
          <a:xfrm>
            <a:off x="2743200" y="5791200"/>
            <a:ext cx="1522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Map table</a:t>
            </a:r>
          </a:p>
        </p:txBody>
      </p:sp>
      <p:sp>
        <p:nvSpPr>
          <p:cNvPr id="67607" name="Text Box 25"/>
          <p:cNvSpPr txBox="1">
            <a:spLocks noChangeArrowheads="1"/>
          </p:cNvSpPr>
          <p:nvPr/>
        </p:nvSpPr>
        <p:spPr bwMode="auto">
          <a:xfrm>
            <a:off x="5241925" y="57912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Free-list</a:t>
            </a:r>
          </a:p>
        </p:txBody>
      </p:sp>
      <p:sp>
        <p:nvSpPr>
          <p:cNvPr id="67608" name="Rectangle 27"/>
          <p:cNvSpPr>
            <a:spLocks noChangeArrowheads="1"/>
          </p:cNvSpPr>
          <p:nvPr/>
        </p:nvSpPr>
        <p:spPr bwMode="auto">
          <a:xfrm>
            <a:off x="4198938" y="1597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7609" name="Rectangle 28"/>
          <p:cNvSpPr>
            <a:spLocks noChangeArrowheads="1"/>
          </p:cNvSpPr>
          <p:nvPr/>
        </p:nvSpPr>
        <p:spPr bwMode="auto">
          <a:xfrm>
            <a:off x="5486400" y="3465513"/>
            <a:ext cx="685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10" name="Text Box 29"/>
          <p:cNvSpPr txBox="1">
            <a:spLocks noChangeArrowheads="1"/>
          </p:cNvSpPr>
          <p:nvPr/>
        </p:nvSpPr>
        <p:spPr bwMode="auto">
          <a:xfrm>
            <a:off x="5638800" y="34655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p6</a:t>
            </a:r>
          </a:p>
        </p:txBody>
      </p:sp>
      <p:sp>
        <p:nvSpPr>
          <p:cNvPr id="67611" name="Text Box 30"/>
          <p:cNvSpPr txBox="1">
            <a:spLocks noChangeArrowheads="1"/>
          </p:cNvSpPr>
          <p:nvPr/>
        </p:nvSpPr>
        <p:spPr bwMode="auto">
          <a:xfrm>
            <a:off x="5638800" y="39227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p7</a:t>
            </a:r>
          </a:p>
        </p:txBody>
      </p:sp>
      <p:sp>
        <p:nvSpPr>
          <p:cNvPr id="67612" name="Text Box 31"/>
          <p:cNvSpPr txBox="1">
            <a:spLocks noChangeArrowheads="1"/>
          </p:cNvSpPr>
          <p:nvPr/>
        </p:nvSpPr>
        <p:spPr bwMode="auto">
          <a:xfrm>
            <a:off x="5638800" y="43799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p8</a:t>
            </a:r>
          </a:p>
        </p:txBody>
      </p:sp>
      <p:sp>
        <p:nvSpPr>
          <p:cNvPr id="67613" name="Text Box 32"/>
          <p:cNvSpPr txBox="1">
            <a:spLocks noChangeArrowheads="1"/>
          </p:cNvSpPr>
          <p:nvPr/>
        </p:nvSpPr>
        <p:spPr bwMode="auto">
          <a:xfrm>
            <a:off x="5638800" y="48371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p9</a:t>
            </a:r>
          </a:p>
        </p:txBody>
      </p:sp>
      <p:sp>
        <p:nvSpPr>
          <p:cNvPr id="67614" name="Text Box 33"/>
          <p:cNvSpPr txBox="1">
            <a:spLocks noChangeArrowheads="1"/>
          </p:cNvSpPr>
          <p:nvPr/>
        </p:nvSpPr>
        <p:spPr bwMode="auto">
          <a:xfrm>
            <a:off x="5562600" y="5294313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p10</a:t>
            </a:r>
          </a:p>
        </p:txBody>
      </p:sp>
      <p:sp>
        <p:nvSpPr>
          <p:cNvPr id="67615" name="Slide Number Placeholder 3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548FE2D-E5C4-9F42-9E48-8D193C56457F}" type="slidenum">
              <a:rPr lang="en-US" smtClean="0"/>
              <a:pPr/>
              <a:t>18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Renaming example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819400" y="3429000"/>
            <a:ext cx="13716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3505200" y="3429000"/>
            <a:ext cx="685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2895600" y="3429000"/>
            <a:ext cx="403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2819400" y="34290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3657600" y="34290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p1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2895600" y="3886200"/>
            <a:ext cx="403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2819400" y="38862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3657600" y="38862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p2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2895600" y="43434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69645" name="Rectangle 13"/>
          <p:cNvSpPr>
            <a:spLocks noChangeArrowheads="1"/>
          </p:cNvSpPr>
          <p:nvPr/>
        </p:nvSpPr>
        <p:spPr bwMode="auto">
          <a:xfrm>
            <a:off x="2819400" y="43434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3657600" y="43434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2895600" y="4800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9648" name="Rectangle 16"/>
          <p:cNvSpPr>
            <a:spLocks noChangeArrowheads="1"/>
          </p:cNvSpPr>
          <p:nvPr/>
        </p:nvSpPr>
        <p:spPr bwMode="auto">
          <a:xfrm>
            <a:off x="2819400" y="48006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3657600" y="48006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p4</a:t>
            </a:r>
          </a:p>
        </p:txBody>
      </p: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2895600" y="5257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69651" name="Rectangle 19"/>
          <p:cNvSpPr>
            <a:spLocks noChangeArrowheads="1"/>
          </p:cNvSpPr>
          <p:nvPr/>
        </p:nvSpPr>
        <p:spPr bwMode="auto">
          <a:xfrm>
            <a:off x="2819400" y="52578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3657600" y="52578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p5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2743200" y="5791200"/>
            <a:ext cx="1522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Map table</a:t>
            </a:r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5241925" y="57912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Free-list</a:t>
            </a:r>
          </a:p>
        </p:txBody>
      </p:sp>
      <p:sp>
        <p:nvSpPr>
          <p:cNvPr id="69655" name="Rectangle 23"/>
          <p:cNvSpPr>
            <a:spLocks noChangeArrowheads="1"/>
          </p:cNvSpPr>
          <p:nvPr/>
        </p:nvSpPr>
        <p:spPr bwMode="auto">
          <a:xfrm>
            <a:off x="4198938" y="1597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9656" name="Rectangle 24"/>
          <p:cNvSpPr>
            <a:spLocks noChangeArrowheads="1"/>
          </p:cNvSpPr>
          <p:nvPr/>
        </p:nvSpPr>
        <p:spPr bwMode="auto">
          <a:xfrm>
            <a:off x="5486400" y="3465513"/>
            <a:ext cx="685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auto">
          <a:xfrm>
            <a:off x="5638800" y="34655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p6</a:t>
            </a:r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5638800" y="39227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p7</a:t>
            </a:r>
          </a:p>
        </p:txBody>
      </p:sp>
      <p:sp>
        <p:nvSpPr>
          <p:cNvPr id="69659" name="Text Box 27"/>
          <p:cNvSpPr txBox="1">
            <a:spLocks noChangeArrowheads="1"/>
          </p:cNvSpPr>
          <p:nvPr/>
        </p:nvSpPr>
        <p:spPr bwMode="auto">
          <a:xfrm>
            <a:off x="5638800" y="43799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p8</a:t>
            </a: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5638800" y="48371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p9</a:t>
            </a: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5562600" y="5294313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p10</a:t>
            </a:r>
          </a:p>
        </p:txBody>
      </p:sp>
      <p:sp>
        <p:nvSpPr>
          <p:cNvPr id="69662" name="Line 30"/>
          <p:cNvSpPr>
            <a:spLocks noChangeShapeType="1"/>
          </p:cNvSpPr>
          <p:nvPr/>
        </p:nvSpPr>
        <p:spPr bwMode="auto">
          <a:xfrm>
            <a:off x="2667000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63" name="Rectangle 31"/>
          <p:cNvSpPr>
            <a:spLocks noChangeArrowheads="1"/>
          </p:cNvSpPr>
          <p:nvPr/>
        </p:nvSpPr>
        <p:spPr bwMode="auto">
          <a:xfrm>
            <a:off x="3886200" y="1828800"/>
            <a:ext cx="17038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xor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b="1" dirty="0">
                <a:solidFill>
                  <a:srgbClr val="0000FF"/>
                </a:solidFill>
              </a:rPr>
              <a:t>p1 </a:t>
            </a:r>
            <a:r>
              <a:rPr lang="en-US" dirty="0">
                <a:solidFill>
                  <a:schemeClr val="tx1"/>
                </a:solidFill>
              </a:rPr>
              <a:t>^ </a:t>
            </a:r>
            <a:r>
              <a:rPr lang="en-US" b="1" dirty="0">
                <a:solidFill>
                  <a:srgbClr val="0000FF"/>
                </a:solidFill>
              </a:rPr>
              <a:t>p2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➜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664" name="Rectangle 32"/>
          <p:cNvSpPr>
            <a:spLocks noChangeArrowheads="1"/>
          </p:cNvSpPr>
          <p:nvPr/>
        </p:nvSpPr>
        <p:spPr bwMode="auto">
          <a:xfrm>
            <a:off x="304800" y="1828800"/>
            <a:ext cx="2514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dirty="0">
                <a:solidFill>
                  <a:schemeClr val="tx1"/>
                </a:solidFill>
              </a:rPr>
              <a:t>^ </a:t>
            </a:r>
            <a:r>
              <a:rPr lang="en-US" b="1" dirty="0">
                <a:solidFill>
                  <a:schemeClr val="tx1"/>
                </a:solidFill>
              </a:rPr>
              <a:t>r2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➜ </a:t>
            </a:r>
            <a:r>
              <a:rPr lang="en-US" dirty="0">
                <a:solidFill>
                  <a:schemeClr val="tx1"/>
                </a:solidFill>
              </a:rPr>
              <a:t>r3</a:t>
            </a:r>
          </a:p>
          <a:p>
            <a:r>
              <a:rPr lang="en-US" dirty="0">
                <a:solidFill>
                  <a:schemeClr val="tx1"/>
                </a:solidFill>
              </a:rPr>
              <a:t>add r3 + r4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r4</a:t>
            </a:r>
          </a:p>
          <a:p>
            <a:r>
              <a:rPr lang="en-US" dirty="0">
                <a:solidFill>
                  <a:schemeClr val="tx1"/>
                </a:solidFill>
              </a:rPr>
              <a:t>sub r5 - r2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r3</a:t>
            </a:r>
          </a:p>
          <a:p>
            <a:r>
              <a:rPr lang="en-US" dirty="0" err="1">
                <a:solidFill>
                  <a:schemeClr val="tx1"/>
                </a:solidFill>
              </a:rPr>
              <a:t>addi</a:t>
            </a:r>
            <a:r>
              <a:rPr lang="en-US" dirty="0">
                <a:solidFill>
                  <a:schemeClr val="tx1"/>
                </a:solidFill>
              </a:rPr>
              <a:t> r3 + 1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69665" name="Slide Number Placeholder 3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91F91A1-2365-3643-BD0B-CE8D6458D500}" type="slidenum">
              <a:rPr lang="en-US" smtClean="0"/>
              <a:pPr/>
              <a:t>19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none" dirty="0" smtClean="0">
                <a:ea typeface="ＭＳ Ｐゴシック" pitchFamily="-83" charset="-128"/>
                <a:cs typeface="ＭＳ Ｐゴシック" pitchFamily="-83" charset="-128"/>
              </a:rPr>
              <a:t>Instruction Scheduling &amp; Limitations</a:t>
            </a:r>
            <a:br>
              <a:rPr lang="en-US" cap="none" dirty="0" smtClean="0">
                <a:ea typeface="ＭＳ Ｐゴシック" pitchFamily="-83" charset="-128"/>
                <a:cs typeface="ＭＳ Ｐゴシック" pitchFamily="-83" charset="-128"/>
              </a:rPr>
            </a:br>
            <a:endParaRPr lang="en-US" cap="none" dirty="0" smtClean="0">
              <a:ea typeface="ＭＳ Ｐゴシック" pitchFamily="-83" charset="-128"/>
              <a:cs typeface="ＭＳ Ｐゴシック" pitchFamily="-83" charset="-128"/>
            </a:endParaRP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56D518-F6FB-E04F-9A5F-35D346E44B9F}" type="slidenum">
              <a:rPr lang="en-US" smtClean="0">
                <a:latin typeface="Tahoma" pitchFamily="-83" charset="0"/>
              </a:rPr>
              <a:pPr/>
              <a:t>2</a:t>
            </a:fld>
            <a:endParaRPr lang="en-US" smtClean="0">
              <a:solidFill>
                <a:schemeClr val="tx1"/>
              </a:solidFill>
              <a:latin typeface="Tahoma" pitchFamily="-8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Renaming example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2819400" y="3429000"/>
            <a:ext cx="13716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3505200" y="3429000"/>
            <a:ext cx="685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2895600" y="34290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2819400" y="34290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3657600" y="34290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2895600" y="38862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2819400" y="38862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3657600" y="3886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2895600" y="43434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2819400" y="43434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3657600" y="43434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2895600" y="4800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71696" name="Rectangle 16"/>
          <p:cNvSpPr>
            <a:spLocks noChangeArrowheads="1"/>
          </p:cNvSpPr>
          <p:nvPr/>
        </p:nvSpPr>
        <p:spPr bwMode="auto">
          <a:xfrm>
            <a:off x="2819400" y="48006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3657600" y="48006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p4</a:t>
            </a:r>
          </a:p>
        </p:txBody>
      </p: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2895600" y="5257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71699" name="Rectangle 19"/>
          <p:cNvSpPr>
            <a:spLocks noChangeArrowheads="1"/>
          </p:cNvSpPr>
          <p:nvPr/>
        </p:nvSpPr>
        <p:spPr bwMode="auto">
          <a:xfrm>
            <a:off x="2819400" y="52578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00" name="Text Box 20"/>
          <p:cNvSpPr txBox="1">
            <a:spLocks noChangeArrowheads="1"/>
          </p:cNvSpPr>
          <p:nvPr/>
        </p:nvSpPr>
        <p:spPr bwMode="auto">
          <a:xfrm>
            <a:off x="3657600" y="52578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p5</a:t>
            </a:r>
          </a:p>
        </p:txBody>
      </p:sp>
      <p:sp>
        <p:nvSpPr>
          <p:cNvPr id="71701" name="Text Box 21"/>
          <p:cNvSpPr txBox="1">
            <a:spLocks noChangeArrowheads="1"/>
          </p:cNvSpPr>
          <p:nvPr/>
        </p:nvSpPr>
        <p:spPr bwMode="auto">
          <a:xfrm>
            <a:off x="2743200" y="5791200"/>
            <a:ext cx="1522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Map table</a:t>
            </a:r>
          </a:p>
        </p:txBody>
      </p:sp>
      <p:sp>
        <p:nvSpPr>
          <p:cNvPr id="71702" name="Text Box 22"/>
          <p:cNvSpPr txBox="1">
            <a:spLocks noChangeArrowheads="1"/>
          </p:cNvSpPr>
          <p:nvPr/>
        </p:nvSpPr>
        <p:spPr bwMode="auto">
          <a:xfrm>
            <a:off x="5241925" y="57912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Free-list</a:t>
            </a:r>
          </a:p>
        </p:txBody>
      </p:sp>
      <p:sp>
        <p:nvSpPr>
          <p:cNvPr id="71703" name="Rectangle 23"/>
          <p:cNvSpPr>
            <a:spLocks noChangeArrowheads="1"/>
          </p:cNvSpPr>
          <p:nvPr/>
        </p:nvSpPr>
        <p:spPr bwMode="auto">
          <a:xfrm>
            <a:off x="4198938" y="1597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1704" name="Rectangle 24"/>
          <p:cNvSpPr>
            <a:spLocks noChangeArrowheads="1"/>
          </p:cNvSpPr>
          <p:nvPr/>
        </p:nvSpPr>
        <p:spPr bwMode="auto">
          <a:xfrm>
            <a:off x="5486400" y="3465513"/>
            <a:ext cx="685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5638800" y="3465513"/>
            <a:ext cx="4540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p6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1706" name="Text Box 26"/>
          <p:cNvSpPr txBox="1">
            <a:spLocks noChangeArrowheads="1"/>
          </p:cNvSpPr>
          <p:nvPr/>
        </p:nvSpPr>
        <p:spPr bwMode="auto">
          <a:xfrm>
            <a:off x="5638800" y="39227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p7</a:t>
            </a:r>
          </a:p>
        </p:txBody>
      </p:sp>
      <p:sp>
        <p:nvSpPr>
          <p:cNvPr id="71707" name="Text Box 27"/>
          <p:cNvSpPr txBox="1">
            <a:spLocks noChangeArrowheads="1"/>
          </p:cNvSpPr>
          <p:nvPr/>
        </p:nvSpPr>
        <p:spPr bwMode="auto">
          <a:xfrm>
            <a:off x="5638800" y="43799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p8</a:t>
            </a:r>
          </a:p>
        </p:txBody>
      </p:sp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5638800" y="48371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p9</a:t>
            </a:r>
          </a:p>
        </p:txBody>
      </p:sp>
      <p:sp>
        <p:nvSpPr>
          <p:cNvPr id="71709" name="Text Box 29"/>
          <p:cNvSpPr txBox="1">
            <a:spLocks noChangeArrowheads="1"/>
          </p:cNvSpPr>
          <p:nvPr/>
        </p:nvSpPr>
        <p:spPr bwMode="auto">
          <a:xfrm>
            <a:off x="5562600" y="5294313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p10</a:t>
            </a:r>
          </a:p>
        </p:txBody>
      </p:sp>
      <p:sp>
        <p:nvSpPr>
          <p:cNvPr id="71710" name="Line 30"/>
          <p:cNvSpPr>
            <a:spLocks noChangeShapeType="1"/>
          </p:cNvSpPr>
          <p:nvPr/>
        </p:nvSpPr>
        <p:spPr bwMode="auto">
          <a:xfrm>
            <a:off x="2667000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11" name="Rectangle 31"/>
          <p:cNvSpPr>
            <a:spLocks noChangeArrowheads="1"/>
          </p:cNvSpPr>
          <p:nvPr/>
        </p:nvSpPr>
        <p:spPr bwMode="auto">
          <a:xfrm>
            <a:off x="3886200" y="1828800"/>
            <a:ext cx="20121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xor</a:t>
            </a:r>
            <a:r>
              <a:rPr lang="en-US" dirty="0">
                <a:solidFill>
                  <a:schemeClr val="tx1"/>
                </a:solidFill>
              </a:rPr>
              <a:t>  p1 ^ p2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b="1" dirty="0">
                <a:solidFill>
                  <a:srgbClr val="0000FF"/>
                </a:solidFill>
              </a:rPr>
              <a:t>p6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712" name="Rectangle 32"/>
          <p:cNvSpPr>
            <a:spLocks noChangeArrowheads="1"/>
          </p:cNvSpPr>
          <p:nvPr/>
        </p:nvSpPr>
        <p:spPr bwMode="auto">
          <a:xfrm>
            <a:off x="304800" y="1828800"/>
            <a:ext cx="2514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xor</a:t>
            </a:r>
            <a:r>
              <a:rPr lang="en-US" dirty="0">
                <a:solidFill>
                  <a:schemeClr val="tx1"/>
                </a:solidFill>
              </a:rPr>
              <a:t> r1 ^ r2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r3</a:t>
            </a:r>
          </a:p>
          <a:p>
            <a:r>
              <a:rPr lang="en-US" dirty="0">
                <a:solidFill>
                  <a:schemeClr val="tx1"/>
                </a:solidFill>
              </a:rPr>
              <a:t>add r3 + r4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r4</a:t>
            </a:r>
          </a:p>
          <a:p>
            <a:r>
              <a:rPr lang="en-US" dirty="0">
                <a:solidFill>
                  <a:schemeClr val="tx1"/>
                </a:solidFill>
              </a:rPr>
              <a:t>sub r5 - r2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r3</a:t>
            </a:r>
          </a:p>
          <a:p>
            <a:r>
              <a:rPr lang="en-US" dirty="0" err="1">
                <a:solidFill>
                  <a:schemeClr val="tx1"/>
                </a:solidFill>
              </a:rPr>
              <a:t>addi</a:t>
            </a:r>
            <a:r>
              <a:rPr lang="en-US" dirty="0">
                <a:solidFill>
                  <a:schemeClr val="tx1"/>
                </a:solidFill>
              </a:rPr>
              <a:t> r3 + 1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71713" name="Slide Number Placeholder 3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6D5170B-E1E0-DC40-B71A-D0E317215476}" type="slidenum">
              <a:rPr lang="en-US" smtClean="0"/>
              <a:pPr/>
              <a:t>20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CIS 501: Comp. Arch.  |  Prof. Joe Devietti  |  Scheduling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Renaming example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2819400" y="3429000"/>
            <a:ext cx="13716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3505200" y="3429000"/>
            <a:ext cx="685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2895600" y="34290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2819400" y="34290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3657600" y="34290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2895600" y="38862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2819400" y="38862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3657600" y="3886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2895600" y="4343400"/>
            <a:ext cx="403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741" name="Rectangle 13"/>
          <p:cNvSpPr>
            <a:spLocks noChangeArrowheads="1"/>
          </p:cNvSpPr>
          <p:nvPr/>
        </p:nvSpPr>
        <p:spPr bwMode="auto">
          <a:xfrm>
            <a:off x="2819400" y="43434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3657600" y="43434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p6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2895600" y="4800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73744" name="Rectangle 16"/>
          <p:cNvSpPr>
            <a:spLocks noChangeArrowheads="1"/>
          </p:cNvSpPr>
          <p:nvPr/>
        </p:nvSpPr>
        <p:spPr bwMode="auto">
          <a:xfrm>
            <a:off x="2819400" y="48006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3657600" y="48006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p4</a:t>
            </a:r>
          </a:p>
        </p:txBody>
      </p:sp>
      <p:sp>
        <p:nvSpPr>
          <p:cNvPr id="73746" name="Text Box 18"/>
          <p:cNvSpPr txBox="1">
            <a:spLocks noChangeArrowheads="1"/>
          </p:cNvSpPr>
          <p:nvPr/>
        </p:nvSpPr>
        <p:spPr bwMode="auto">
          <a:xfrm>
            <a:off x="2895600" y="5257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73747" name="Rectangle 19"/>
          <p:cNvSpPr>
            <a:spLocks noChangeArrowheads="1"/>
          </p:cNvSpPr>
          <p:nvPr/>
        </p:nvSpPr>
        <p:spPr bwMode="auto">
          <a:xfrm>
            <a:off x="2819400" y="52578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8" name="Text Box 20"/>
          <p:cNvSpPr txBox="1">
            <a:spLocks noChangeArrowheads="1"/>
          </p:cNvSpPr>
          <p:nvPr/>
        </p:nvSpPr>
        <p:spPr bwMode="auto">
          <a:xfrm>
            <a:off x="3657600" y="52578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p5</a:t>
            </a:r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2743200" y="5791200"/>
            <a:ext cx="1522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Map table</a:t>
            </a:r>
          </a:p>
        </p:txBody>
      </p:sp>
      <p:sp>
        <p:nvSpPr>
          <p:cNvPr id="73750" name="Text Box 22"/>
          <p:cNvSpPr txBox="1">
            <a:spLocks noChangeArrowheads="1"/>
          </p:cNvSpPr>
          <p:nvPr/>
        </p:nvSpPr>
        <p:spPr bwMode="auto">
          <a:xfrm>
            <a:off x="5241925" y="57912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Free-list</a:t>
            </a:r>
          </a:p>
        </p:txBody>
      </p:sp>
      <p:sp>
        <p:nvSpPr>
          <p:cNvPr id="73751" name="Rectangle 23"/>
          <p:cNvSpPr>
            <a:spLocks noChangeArrowheads="1"/>
          </p:cNvSpPr>
          <p:nvPr/>
        </p:nvSpPr>
        <p:spPr bwMode="auto">
          <a:xfrm>
            <a:off x="4198938" y="1597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3752" name="Rectangle 24"/>
          <p:cNvSpPr>
            <a:spLocks noChangeArrowheads="1"/>
          </p:cNvSpPr>
          <p:nvPr/>
        </p:nvSpPr>
        <p:spPr bwMode="auto">
          <a:xfrm>
            <a:off x="5486400" y="3465513"/>
            <a:ext cx="685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53" name="Text Box 26"/>
          <p:cNvSpPr txBox="1">
            <a:spLocks noChangeArrowheads="1"/>
          </p:cNvSpPr>
          <p:nvPr/>
        </p:nvSpPr>
        <p:spPr bwMode="auto">
          <a:xfrm>
            <a:off x="5638800" y="39227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p7</a:t>
            </a:r>
          </a:p>
        </p:txBody>
      </p:sp>
      <p:sp>
        <p:nvSpPr>
          <p:cNvPr id="73754" name="Text Box 27"/>
          <p:cNvSpPr txBox="1">
            <a:spLocks noChangeArrowheads="1"/>
          </p:cNvSpPr>
          <p:nvPr/>
        </p:nvSpPr>
        <p:spPr bwMode="auto">
          <a:xfrm>
            <a:off x="5638800" y="43799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p8</a:t>
            </a:r>
          </a:p>
        </p:txBody>
      </p:sp>
      <p:sp>
        <p:nvSpPr>
          <p:cNvPr id="73755" name="Text Box 28"/>
          <p:cNvSpPr txBox="1">
            <a:spLocks noChangeArrowheads="1"/>
          </p:cNvSpPr>
          <p:nvPr/>
        </p:nvSpPr>
        <p:spPr bwMode="auto">
          <a:xfrm>
            <a:off x="5638800" y="48371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p9</a:t>
            </a:r>
          </a:p>
        </p:txBody>
      </p:sp>
      <p:sp>
        <p:nvSpPr>
          <p:cNvPr id="73756" name="Text Box 29"/>
          <p:cNvSpPr txBox="1">
            <a:spLocks noChangeArrowheads="1"/>
          </p:cNvSpPr>
          <p:nvPr/>
        </p:nvSpPr>
        <p:spPr bwMode="auto">
          <a:xfrm>
            <a:off x="5562600" y="5294313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p10</a:t>
            </a:r>
          </a:p>
        </p:txBody>
      </p:sp>
      <p:sp>
        <p:nvSpPr>
          <p:cNvPr id="73757" name="Line 30"/>
          <p:cNvSpPr>
            <a:spLocks noChangeShapeType="1"/>
          </p:cNvSpPr>
          <p:nvPr/>
        </p:nvSpPr>
        <p:spPr bwMode="auto">
          <a:xfrm>
            <a:off x="2667000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58" name="Rectangle 31"/>
          <p:cNvSpPr>
            <a:spLocks noChangeArrowheads="1"/>
          </p:cNvSpPr>
          <p:nvPr/>
        </p:nvSpPr>
        <p:spPr bwMode="auto">
          <a:xfrm>
            <a:off x="3886200" y="1828800"/>
            <a:ext cx="19995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xor</a:t>
            </a:r>
            <a:r>
              <a:rPr lang="en-US" dirty="0">
                <a:solidFill>
                  <a:schemeClr val="tx1"/>
                </a:solidFill>
              </a:rPr>
              <a:t>  p1 ^ p2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p6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759" name="Rectangle 32"/>
          <p:cNvSpPr>
            <a:spLocks noChangeArrowheads="1"/>
          </p:cNvSpPr>
          <p:nvPr/>
        </p:nvSpPr>
        <p:spPr bwMode="auto">
          <a:xfrm>
            <a:off x="304800" y="1828800"/>
            <a:ext cx="2514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xor</a:t>
            </a:r>
            <a:r>
              <a:rPr lang="en-US" dirty="0">
                <a:solidFill>
                  <a:schemeClr val="tx1"/>
                </a:solidFill>
              </a:rPr>
              <a:t> r1 ^ r2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b="1" dirty="0">
                <a:solidFill>
                  <a:schemeClr val="tx1"/>
                </a:solidFill>
              </a:rPr>
              <a:t>r3</a:t>
            </a:r>
          </a:p>
          <a:p>
            <a:r>
              <a:rPr lang="en-US" dirty="0">
                <a:solidFill>
                  <a:schemeClr val="tx1"/>
                </a:solidFill>
              </a:rPr>
              <a:t>add r3 + r4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r4</a:t>
            </a:r>
          </a:p>
          <a:p>
            <a:r>
              <a:rPr lang="en-US" dirty="0">
                <a:solidFill>
                  <a:schemeClr val="tx1"/>
                </a:solidFill>
              </a:rPr>
              <a:t>sub r5 - r2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r3</a:t>
            </a:r>
          </a:p>
          <a:p>
            <a:r>
              <a:rPr lang="en-US" dirty="0" err="1">
                <a:solidFill>
                  <a:schemeClr val="tx1"/>
                </a:solidFill>
              </a:rPr>
              <a:t>addi</a:t>
            </a:r>
            <a:r>
              <a:rPr lang="en-US" dirty="0">
                <a:solidFill>
                  <a:schemeClr val="tx1"/>
                </a:solidFill>
              </a:rPr>
              <a:t> r3 + 1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73760" name="Slide Number Placeholder 3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1FBEF33-B7D8-FF41-B525-CFA70E3FD2EF}" type="slidenum">
              <a:rPr lang="en-US" smtClean="0"/>
              <a:pPr/>
              <a:t>21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Renaming example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2819400" y="3429000"/>
            <a:ext cx="13716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3505200" y="3429000"/>
            <a:ext cx="685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2895600" y="34290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2819400" y="34290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3657600" y="34290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2895600" y="38862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2819400" y="38862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3657600" y="3886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2895600" y="4343400"/>
            <a:ext cx="403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2819400" y="43434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3657600" y="43434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p6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2895600" y="4800600"/>
            <a:ext cx="403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2819400" y="48006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3657600" y="48006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p4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5794" name="Text Box 18"/>
          <p:cNvSpPr txBox="1">
            <a:spLocks noChangeArrowheads="1"/>
          </p:cNvSpPr>
          <p:nvPr/>
        </p:nvSpPr>
        <p:spPr bwMode="auto">
          <a:xfrm>
            <a:off x="2895600" y="5257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75795" name="Rectangle 19"/>
          <p:cNvSpPr>
            <a:spLocks noChangeArrowheads="1"/>
          </p:cNvSpPr>
          <p:nvPr/>
        </p:nvSpPr>
        <p:spPr bwMode="auto">
          <a:xfrm>
            <a:off x="2819400" y="52578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96" name="Text Box 20"/>
          <p:cNvSpPr txBox="1">
            <a:spLocks noChangeArrowheads="1"/>
          </p:cNvSpPr>
          <p:nvPr/>
        </p:nvSpPr>
        <p:spPr bwMode="auto">
          <a:xfrm>
            <a:off x="3657600" y="52578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p5</a:t>
            </a:r>
          </a:p>
        </p:txBody>
      </p:sp>
      <p:sp>
        <p:nvSpPr>
          <p:cNvPr id="75797" name="Text Box 21"/>
          <p:cNvSpPr txBox="1">
            <a:spLocks noChangeArrowheads="1"/>
          </p:cNvSpPr>
          <p:nvPr/>
        </p:nvSpPr>
        <p:spPr bwMode="auto">
          <a:xfrm>
            <a:off x="2743200" y="5791200"/>
            <a:ext cx="1522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Map table</a:t>
            </a:r>
          </a:p>
        </p:txBody>
      </p:sp>
      <p:sp>
        <p:nvSpPr>
          <p:cNvPr id="75798" name="Text Box 22"/>
          <p:cNvSpPr txBox="1">
            <a:spLocks noChangeArrowheads="1"/>
          </p:cNvSpPr>
          <p:nvPr/>
        </p:nvSpPr>
        <p:spPr bwMode="auto">
          <a:xfrm>
            <a:off x="5241925" y="57912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Free-list</a:t>
            </a:r>
          </a:p>
        </p:txBody>
      </p:sp>
      <p:sp>
        <p:nvSpPr>
          <p:cNvPr id="75799" name="Rectangle 23"/>
          <p:cNvSpPr>
            <a:spLocks noChangeArrowheads="1"/>
          </p:cNvSpPr>
          <p:nvPr/>
        </p:nvSpPr>
        <p:spPr bwMode="auto">
          <a:xfrm>
            <a:off x="4198938" y="1597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5800" name="Rectangle 24"/>
          <p:cNvSpPr>
            <a:spLocks noChangeArrowheads="1"/>
          </p:cNvSpPr>
          <p:nvPr/>
        </p:nvSpPr>
        <p:spPr bwMode="auto">
          <a:xfrm>
            <a:off x="5486400" y="3465513"/>
            <a:ext cx="685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01" name="Text Box 25"/>
          <p:cNvSpPr txBox="1">
            <a:spLocks noChangeArrowheads="1"/>
          </p:cNvSpPr>
          <p:nvPr/>
        </p:nvSpPr>
        <p:spPr bwMode="auto">
          <a:xfrm>
            <a:off x="5638800" y="39227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p7</a:t>
            </a:r>
          </a:p>
        </p:txBody>
      </p:sp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5638800" y="43799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p8</a:t>
            </a:r>
          </a:p>
        </p:txBody>
      </p:sp>
      <p:sp>
        <p:nvSpPr>
          <p:cNvPr id="75803" name="Text Box 27"/>
          <p:cNvSpPr txBox="1">
            <a:spLocks noChangeArrowheads="1"/>
          </p:cNvSpPr>
          <p:nvPr/>
        </p:nvSpPr>
        <p:spPr bwMode="auto">
          <a:xfrm>
            <a:off x="5638800" y="48371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p9</a:t>
            </a:r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5562600" y="5294313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p10</a:t>
            </a:r>
          </a:p>
        </p:txBody>
      </p:sp>
      <p:sp>
        <p:nvSpPr>
          <p:cNvPr id="75805" name="Line 29"/>
          <p:cNvSpPr>
            <a:spLocks noChangeShapeType="1"/>
          </p:cNvSpPr>
          <p:nvPr/>
        </p:nvSpPr>
        <p:spPr bwMode="auto">
          <a:xfrm>
            <a:off x="2667000" y="243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06" name="Rectangle 30"/>
          <p:cNvSpPr>
            <a:spLocks noChangeArrowheads="1"/>
          </p:cNvSpPr>
          <p:nvPr/>
        </p:nvSpPr>
        <p:spPr bwMode="auto">
          <a:xfrm>
            <a:off x="3886200" y="1828800"/>
            <a:ext cx="19995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xor</a:t>
            </a:r>
            <a:r>
              <a:rPr lang="en-US" dirty="0">
                <a:solidFill>
                  <a:schemeClr val="tx1"/>
                </a:solidFill>
              </a:rPr>
              <a:t>  p1 ^ p2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p6</a:t>
            </a:r>
          </a:p>
          <a:p>
            <a:r>
              <a:rPr lang="en-US" dirty="0">
                <a:solidFill>
                  <a:schemeClr val="tx1"/>
                </a:solidFill>
              </a:rPr>
              <a:t>add </a:t>
            </a:r>
            <a:r>
              <a:rPr lang="en-US" b="1" dirty="0">
                <a:solidFill>
                  <a:srgbClr val="0000FF"/>
                </a:solidFill>
              </a:rPr>
              <a:t>p6 </a:t>
            </a:r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b="1" dirty="0">
                <a:solidFill>
                  <a:srgbClr val="0000FF"/>
                </a:solidFill>
              </a:rPr>
              <a:t>p4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➜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807" name="Rectangle 31"/>
          <p:cNvSpPr>
            <a:spLocks noChangeArrowheads="1"/>
          </p:cNvSpPr>
          <p:nvPr/>
        </p:nvSpPr>
        <p:spPr bwMode="auto">
          <a:xfrm>
            <a:off x="304800" y="1828800"/>
            <a:ext cx="2514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xor</a:t>
            </a:r>
            <a:r>
              <a:rPr lang="en-US" dirty="0">
                <a:solidFill>
                  <a:schemeClr val="tx1"/>
                </a:solidFill>
              </a:rPr>
              <a:t> r1 ^ r2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r3</a:t>
            </a:r>
          </a:p>
          <a:p>
            <a:r>
              <a:rPr lang="en-US" dirty="0">
                <a:solidFill>
                  <a:schemeClr val="tx1"/>
                </a:solidFill>
              </a:rPr>
              <a:t>add </a:t>
            </a:r>
            <a:r>
              <a:rPr lang="en-US" b="1" dirty="0">
                <a:solidFill>
                  <a:schemeClr val="tx1"/>
                </a:solidFill>
              </a:rPr>
              <a:t>r3 </a:t>
            </a:r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b="1" dirty="0">
                <a:solidFill>
                  <a:schemeClr val="tx1"/>
                </a:solidFill>
              </a:rPr>
              <a:t>r4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➜ </a:t>
            </a:r>
            <a:r>
              <a:rPr lang="en-US" dirty="0">
                <a:solidFill>
                  <a:schemeClr val="tx1"/>
                </a:solidFill>
              </a:rPr>
              <a:t>r4</a:t>
            </a:r>
          </a:p>
          <a:p>
            <a:r>
              <a:rPr lang="en-US" dirty="0">
                <a:solidFill>
                  <a:schemeClr val="tx1"/>
                </a:solidFill>
              </a:rPr>
              <a:t>sub r5 - r2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r3</a:t>
            </a:r>
          </a:p>
          <a:p>
            <a:r>
              <a:rPr lang="en-US" dirty="0" err="1">
                <a:solidFill>
                  <a:schemeClr val="tx1"/>
                </a:solidFill>
              </a:rPr>
              <a:t>addi</a:t>
            </a:r>
            <a:r>
              <a:rPr lang="en-US" dirty="0">
                <a:solidFill>
                  <a:schemeClr val="tx1"/>
                </a:solidFill>
              </a:rPr>
              <a:t> r3 + 1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75808" name="Slide Number Placeholder 3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D373944-6ACF-B347-BE0A-DAFF5C51DD20}" type="slidenum">
              <a:rPr lang="en-US" smtClean="0"/>
              <a:pPr/>
              <a:t>22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CIS 501: Comp. Arch.  |  Prof. Joe Devietti  |  Scheduling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Renaming example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2819400" y="3429000"/>
            <a:ext cx="13716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3505200" y="3429000"/>
            <a:ext cx="685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2895600" y="34290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2819400" y="34290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3657600" y="34290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2895600" y="38862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2819400" y="38862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3657600" y="3886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2895600" y="43434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7837" name="Rectangle 13"/>
          <p:cNvSpPr>
            <a:spLocks noChangeArrowheads="1"/>
          </p:cNvSpPr>
          <p:nvPr/>
        </p:nvSpPr>
        <p:spPr bwMode="auto">
          <a:xfrm>
            <a:off x="2819400" y="43434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8" name="Text Box 14"/>
          <p:cNvSpPr txBox="1">
            <a:spLocks noChangeArrowheads="1"/>
          </p:cNvSpPr>
          <p:nvPr/>
        </p:nvSpPr>
        <p:spPr bwMode="auto">
          <a:xfrm>
            <a:off x="3657600" y="43434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p6</a:t>
            </a:r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2895600" y="4800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77840" name="Rectangle 16"/>
          <p:cNvSpPr>
            <a:spLocks noChangeArrowheads="1"/>
          </p:cNvSpPr>
          <p:nvPr/>
        </p:nvSpPr>
        <p:spPr bwMode="auto">
          <a:xfrm>
            <a:off x="2819400" y="48006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41" name="Text Box 17"/>
          <p:cNvSpPr txBox="1">
            <a:spLocks noChangeArrowheads="1"/>
          </p:cNvSpPr>
          <p:nvPr/>
        </p:nvSpPr>
        <p:spPr bwMode="auto">
          <a:xfrm>
            <a:off x="3657600" y="48006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p4</a:t>
            </a:r>
          </a:p>
        </p:txBody>
      </p:sp>
      <p:sp>
        <p:nvSpPr>
          <p:cNvPr id="77842" name="Text Box 18"/>
          <p:cNvSpPr txBox="1">
            <a:spLocks noChangeArrowheads="1"/>
          </p:cNvSpPr>
          <p:nvPr/>
        </p:nvSpPr>
        <p:spPr bwMode="auto">
          <a:xfrm>
            <a:off x="2895600" y="5257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77843" name="Rectangle 19"/>
          <p:cNvSpPr>
            <a:spLocks noChangeArrowheads="1"/>
          </p:cNvSpPr>
          <p:nvPr/>
        </p:nvSpPr>
        <p:spPr bwMode="auto">
          <a:xfrm>
            <a:off x="2819400" y="52578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3657600" y="52578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p5</a:t>
            </a:r>
          </a:p>
        </p:txBody>
      </p:sp>
      <p:sp>
        <p:nvSpPr>
          <p:cNvPr id="77845" name="Text Box 21"/>
          <p:cNvSpPr txBox="1">
            <a:spLocks noChangeArrowheads="1"/>
          </p:cNvSpPr>
          <p:nvPr/>
        </p:nvSpPr>
        <p:spPr bwMode="auto">
          <a:xfrm>
            <a:off x="2743200" y="5791200"/>
            <a:ext cx="1522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Map table</a:t>
            </a:r>
          </a:p>
        </p:txBody>
      </p:sp>
      <p:sp>
        <p:nvSpPr>
          <p:cNvPr id="77846" name="Text Box 22"/>
          <p:cNvSpPr txBox="1">
            <a:spLocks noChangeArrowheads="1"/>
          </p:cNvSpPr>
          <p:nvPr/>
        </p:nvSpPr>
        <p:spPr bwMode="auto">
          <a:xfrm>
            <a:off x="5241925" y="57912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Free-list</a:t>
            </a:r>
          </a:p>
        </p:txBody>
      </p:sp>
      <p:sp>
        <p:nvSpPr>
          <p:cNvPr id="77847" name="Rectangle 23"/>
          <p:cNvSpPr>
            <a:spLocks noChangeArrowheads="1"/>
          </p:cNvSpPr>
          <p:nvPr/>
        </p:nvSpPr>
        <p:spPr bwMode="auto">
          <a:xfrm>
            <a:off x="4198938" y="1597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5486400" y="3465513"/>
            <a:ext cx="685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49" name="Text Box 25"/>
          <p:cNvSpPr txBox="1">
            <a:spLocks noChangeArrowheads="1"/>
          </p:cNvSpPr>
          <p:nvPr/>
        </p:nvSpPr>
        <p:spPr bwMode="auto">
          <a:xfrm>
            <a:off x="5638800" y="3922713"/>
            <a:ext cx="4540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p7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7850" name="Text Box 26"/>
          <p:cNvSpPr txBox="1">
            <a:spLocks noChangeArrowheads="1"/>
          </p:cNvSpPr>
          <p:nvPr/>
        </p:nvSpPr>
        <p:spPr bwMode="auto">
          <a:xfrm>
            <a:off x="5638800" y="43799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p8</a:t>
            </a:r>
          </a:p>
        </p:txBody>
      </p:sp>
      <p:sp>
        <p:nvSpPr>
          <p:cNvPr id="77851" name="Text Box 27"/>
          <p:cNvSpPr txBox="1">
            <a:spLocks noChangeArrowheads="1"/>
          </p:cNvSpPr>
          <p:nvPr/>
        </p:nvSpPr>
        <p:spPr bwMode="auto">
          <a:xfrm>
            <a:off x="5638800" y="48371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p9</a:t>
            </a:r>
          </a:p>
        </p:txBody>
      </p:sp>
      <p:sp>
        <p:nvSpPr>
          <p:cNvPr id="77852" name="Text Box 28"/>
          <p:cNvSpPr txBox="1">
            <a:spLocks noChangeArrowheads="1"/>
          </p:cNvSpPr>
          <p:nvPr/>
        </p:nvSpPr>
        <p:spPr bwMode="auto">
          <a:xfrm>
            <a:off x="5562600" y="5294313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p10</a:t>
            </a:r>
          </a:p>
        </p:txBody>
      </p:sp>
      <p:sp>
        <p:nvSpPr>
          <p:cNvPr id="77853" name="Line 29"/>
          <p:cNvSpPr>
            <a:spLocks noChangeShapeType="1"/>
          </p:cNvSpPr>
          <p:nvPr/>
        </p:nvSpPr>
        <p:spPr bwMode="auto">
          <a:xfrm>
            <a:off x="2667000" y="243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54" name="Rectangle 30"/>
          <p:cNvSpPr>
            <a:spLocks noChangeArrowheads="1"/>
          </p:cNvSpPr>
          <p:nvPr/>
        </p:nvSpPr>
        <p:spPr bwMode="auto">
          <a:xfrm>
            <a:off x="3886200" y="1828800"/>
            <a:ext cx="20193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xor</a:t>
            </a:r>
            <a:r>
              <a:rPr lang="en-US" dirty="0">
                <a:solidFill>
                  <a:schemeClr val="tx1"/>
                </a:solidFill>
              </a:rPr>
              <a:t>  p1 ^ p2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p6</a:t>
            </a:r>
          </a:p>
          <a:p>
            <a:r>
              <a:rPr lang="en-US" dirty="0">
                <a:solidFill>
                  <a:schemeClr val="tx1"/>
                </a:solidFill>
              </a:rPr>
              <a:t>add p6 + p4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b="1" dirty="0">
                <a:solidFill>
                  <a:srgbClr val="0000FF"/>
                </a:solidFill>
              </a:rPr>
              <a:t>p7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855" name="Rectangle 31"/>
          <p:cNvSpPr>
            <a:spLocks noChangeArrowheads="1"/>
          </p:cNvSpPr>
          <p:nvPr/>
        </p:nvSpPr>
        <p:spPr bwMode="auto">
          <a:xfrm>
            <a:off x="304800" y="1828800"/>
            <a:ext cx="2514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xor</a:t>
            </a:r>
            <a:r>
              <a:rPr lang="en-US" dirty="0">
                <a:solidFill>
                  <a:schemeClr val="tx1"/>
                </a:solidFill>
              </a:rPr>
              <a:t> r1 ^ r2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r3</a:t>
            </a:r>
          </a:p>
          <a:p>
            <a:r>
              <a:rPr lang="en-US" dirty="0">
                <a:solidFill>
                  <a:schemeClr val="tx1"/>
                </a:solidFill>
              </a:rPr>
              <a:t>add r3 + r4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r4</a:t>
            </a:r>
          </a:p>
          <a:p>
            <a:r>
              <a:rPr lang="en-US" dirty="0">
                <a:solidFill>
                  <a:schemeClr val="tx1"/>
                </a:solidFill>
              </a:rPr>
              <a:t>sub r5 - r2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r3</a:t>
            </a:r>
          </a:p>
          <a:p>
            <a:r>
              <a:rPr lang="en-US" dirty="0" err="1">
                <a:solidFill>
                  <a:schemeClr val="tx1"/>
                </a:solidFill>
              </a:rPr>
              <a:t>addi</a:t>
            </a:r>
            <a:r>
              <a:rPr lang="en-US" dirty="0">
                <a:solidFill>
                  <a:schemeClr val="tx1"/>
                </a:solidFill>
              </a:rPr>
              <a:t> r3 + 1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77856" name="Slide Number Placeholder 3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14F69E4-7B90-DA4E-BF9C-0F5006DCE82A}" type="slidenum">
              <a:rPr lang="en-US" smtClean="0"/>
              <a:pPr/>
              <a:t>23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Renaming example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2819400" y="3429000"/>
            <a:ext cx="13716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505200" y="3429000"/>
            <a:ext cx="685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2895600" y="34290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2819400" y="34290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3657600" y="34290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2895600" y="38862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2819400" y="38862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3657600" y="3886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2895600" y="43434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2819400" y="43434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3657600" y="43434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p6</a:t>
            </a:r>
          </a:p>
        </p:txBody>
      </p:sp>
      <p:sp>
        <p:nvSpPr>
          <p:cNvPr id="79887" name="Text Box 15"/>
          <p:cNvSpPr txBox="1">
            <a:spLocks noChangeArrowheads="1"/>
          </p:cNvSpPr>
          <p:nvPr/>
        </p:nvSpPr>
        <p:spPr bwMode="auto">
          <a:xfrm>
            <a:off x="2895600" y="4800600"/>
            <a:ext cx="403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79888" name="Rectangle 16"/>
          <p:cNvSpPr>
            <a:spLocks noChangeArrowheads="1"/>
          </p:cNvSpPr>
          <p:nvPr/>
        </p:nvSpPr>
        <p:spPr bwMode="auto">
          <a:xfrm>
            <a:off x="2819400" y="48006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89" name="Text Box 17"/>
          <p:cNvSpPr txBox="1">
            <a:spLocks noChangeArrowheads="1"/>
          </p:cNvSpPr>
          <p:nvPr/>
        </p:nvSpPr>
        <p:spPr bwMode="auto">
          <a:xfrm>
            <a:off x="3657600" y="48006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p7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9890" name="Text Box 18"/>
          <p:cNvSpPr txBox="1">
            <a:spLocks noChangeArrowheads="1"/>
          </p:cNvSpPr>
          <p:nvPr/>
        </p:nvSpPr>
        <p:spPr bwMode="auto">
          <a:xfrm>
            <a:off x="2895600" y="5257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79891" name="Rectangle 19"/>
          <p:cNvSpPr>
            <a:spLocks noChangeArrowheads="1"/>
          </p:cNvSpPr>
          <p:nvPr/>
        </p:nvSpPr>
        <p:spPr bwMode="auto">
          <a:xfrm>
            <a:off x="2819400" y="52578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3657600" y="52578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p5</a:t>
            </a:r>
          </a:p>
        </p:txBody>
      </p:sp>
      <p:sp>
        <p:nvSpPr>
          <p:cNvPr id="79893" name="Text Box 21"/>
          <p:cNvSpPr txBox="1">
            <a:spLocks noChangeArrowheads="1"/>
          </p:cNvSpPr>
          <p:nvPr/>
        </p:nvSpPr>
        <p:spPr bwMode="auto">
          <a:xfrm>
            <a:off x="2743200" y="5791200"/>
            <a:ext cx="1522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Map table</a:t>
            </a:r>
          </a:p>
        </p:txBody>
      </p:sp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5241925" y="57912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Free-list</a:t>
            </a:r>
          </a:p>
        </p:txBody>
      </p:sp>
      <p:sp>
        <p:nvSpPr>
          <p:cNvPr id="79895" name="Rectangle 23"/>
          <p:cNvSpPr>
            <a:spLocks noChangeArrowheads="1"/>
          </p:cNvSpPr>
          <p:nvPr/>
        </p:nvSpPr>
        <p:spPr bwMode="auto">
          <a:xfrm>
            <a:off x="4198938" y="1597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896" name="Rectangle 24"/>
          <p:cNvSpPr>
            <a:spLocks noChangeArrowheads="1"/>
          </p:cNvSpPr>
          <p:nvPr/>
        </p:nvSpPr>
        <p:spPr bwMode="auto">
          <a:xfrm>
            <a:off x="5486400" y="3465513"/>
            <a:ext cx="685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97" name="Text Box 26"/>
          <p:cNvSpPr txBox="1">
            <a:spLocks noChangeArrowheads="1"/>
          </p:cNvSpPr>
          <p:nvPr/>
        </p:nvSpPr>
        <p:spPr bwMode="auto">
          <a:xfrm>
            <a:off x="5638800" y="43799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p8</a:t>
            </a:r>
          </a:p>
        </p:txBody>
      </p:sp>
      <p:sp>
        <p:nvSpPr>
          <p:cNvPr id="79898" name="Text Box 27"/>
          <p:cNvSpPr txBox="1">
            <a:spLocks noChangeArrowheads="1"/>
          </p:cNvSpPr>
          <p:nvPr/>
        </p:nvSpPr>
        <p:spPr bwMode="auto">
          <a:xfrm>
            <a:off x="5638800" y="48371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p9</a:t>
            </a:r>
          </a:p>
        </p:txBody>
      </p:sp>
      <p:sp>
        <p:nvSpPr>
          <p:cNvPr id="79899" name="Text Box 28"/>
          <p:cNvSpPr txBox="1">
            <a:spLocks noChangeArrowheads="1"/>
          </p:cNvSpPr>
          <p:nvPr/>
        </p:nvSpPr>
        <p:spPr bwMode="auto">
          <a:xfrm>
            <a:off x="5562600" y="5294313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p10</a:t>
            </a:r>
          </a:p>
        </p:txBody>
      </p:sp>
      <p:sp>
        <p:nvSpPr>
          <p:cNvPr id="79900" name="Line 29"/>
          <p:cNvSpPr>
            <a:spLocks noChangeShapeType="1"/>
          </p:cNvSpPr>
          <p:nvPr/>
        </p:nvSpPr>
        <p:spPr bwMode="auto">
          <a:xfrm>
            <a:off x="2667000" y="243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01" name="Rectangle 30"/>
          <p:cNvSpPr>
            <a:spLocks noChangeArrowheads="1"/>
          </p:cNvSpPr>
          <p:nvPr/>
        </p:nvSpPr>
        <p:spPr bwMode="auto">
          <a:xfrm>
            <a:off x="3886200" y="1828800"/>
            <a:ext cx="200720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xor</a:t>
            </a:r>
            <a:r>
              <a:rPr lang="en-US" dirty="0">
                <a:solidFill>
                  <a:schemeClr val="tx1"/>
                </a:solidFill>
              </a:rPr>
              <a:t>  p1 ^ p2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p6</a:t>
            </a:r>
          </a:p>
          <a:p>
            <a:r>
              <a:rPr lang="en-US" dirty="0">
                <a:solidFill>
                  <a:schemeClr val="tx1"/>
                </a:solidFill>
              </a:rPr>
              <a:t>add p6 + p4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p7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902" name="Rectangle 31"/>
          <p:cNvSpPr>
            <a:spLocks noChangeArrowheads="1"/>
          </p:cNvSpPr>
          <p:nvPr/>
        </p:nvSpPr>
        <p:spPr bwMode="auto">
          <a:xfrm>
            <a:off x="304800" y="1828800"/>
            <a:ext cx="2514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xor</a:t>
            </a:r>
            <a:r>
              <a:rPr lang="en-US" dirty="0">
                <a:solidFill>
                  <a:schemeClr val="tx1"/>
                </a:solidFill>
              </a:rPr>
              <a:t> r1 ^ r2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r3</a:t>
            </a:r>
          </a:p>
          <a:p>
            <a:r>
              <a:rPr lang="en-US" dirty="0">
                <a:solidFill>
                  <a:schemeClr val="tx1"/>
                </a:solidFill>
              </a:rPr>
              <a:t>add r3 + r4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b="1" dirty="0">
                <a:solidFill>
                  <a:schemeClr val="tx1"/>
                </a:solidFill>
              </a:rPr>
              <a:t>r4</a:t>
            </a:r>
          </a:p>
          <a:p>
            <a:r>
              <a:rPr lang="en-US" dirty="0">
                <a:solidFill>
                  <a:schemeClr val="tx1"/>
                </a:solidFill>
              </a:rPr>
              <a:t>sub r5 - r2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r3</a:t>
            </a:r>
          </a:p>
          <a:p>
            <a:r>
              <a:rPr lang="en-US" dirty="0" err="1">
                <a:solidFill>
                  <a:schemeClr val="tx1"/>
                </a:solidFill>
              </a:rPr>
              <a:t>addi</a:t>
            </a:r>
            <a:r>
              <a:rPr lang="en-US" dirty="0">
                <a:solidFill>
                  <a:schemeClr val="tx1"/>
                </a:solidFill>
              </a:rPr>
              <a:t> r3 + 1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79903" name="Slide Number Placeholder 3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7764A2C-66D1-0D48-82A9-A9D8B9DDEB63}" type="slidenum">
              <a:rPr lang="en-US" smtClean="0"/>
              <a:pPr/>
              <a:t>24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Renaming example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2819400" y="3429000"/>
            <a:ext cx="13716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505200" y="3429000"/>
            <a:ext cx="685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2895600" y="34290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2819400" y="34290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3657600" y="34290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2895600" y="3886200"/>
            <a:ext cx="403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2819400" y="38862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3657600" y="38862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p2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2895600" y="43434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2819400" y="43434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3657600" y="43434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p6</a:t>
            </a: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2895600" y="4800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81936" name="Rectangle 16"/>
          <p:cNvSpPr>
            <a:spLocks noChangeArrowheads="1"/>
          </p:cNvSpPr>
          <p:nvPr/>
        </p:nvSpPr>
        <p:spPr bwMode="auto">
          <a:xfrm>
            <a:off x="2819400" y="48006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3657600" y="48006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p7</a:t>
            </a: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2895600" y="5257800"/>
            <a:ext cx="403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81939" name="Rectangle 19"/>
          <p:cNvSpPr>
            <a:spLocks noChangeArrowheads="1"/>
          </p:cNvSpPr>
          <p:nvPr/>
        </p:nvSpPr>
        <p:spPr bwMode="auto">
          <a:xfrm>
            <a:off x="2819400" y="52578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40" name="Text Box 20"/>
          <p:cNvSpPr txBox="1">
            <a:spLocks noChangeArrowheads="1"/>
          </p:cNvSpPr>
          <p:nvPr/>
        </p:nvSpPr>
        <p:spPr bwMode="auto">
          <a:xfrm>
            <a:off x="3657600" y="52578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p5</a:t>
            </a:r>
          </a:p>
        </p:txBody>
      </p:sp>
      <p:sp>
        <p:nvSpPr>
          <p:cNvPr id="81941" name="Text Box 21"/>
          <p:cNvSpPr txBox="1">
            <a:spLocks noChangeArrowheads="1"/>
          </p:cNvSpPr>
          <p:nvPr/>
        </p:nvSpPr>
        <p:spPr bwMode="auto">
          <a:xfrm>
            <a:off x="2743200" y="5791200"/>
            <a:ext cx="1522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Map table</a:t>
            </a: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5241925" y="57912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Free-list</a:t>
            </a:r>
          </a:p>
        </p:txBody>
      </p:sp>
      <p:sp>
        <p:nvSpPr>
          <p:cNvPr id="81943" name="Rectangle 23"/>
          <p:cNvSpPr>
            <a:spLocks noChangeArrowheads="1"/>
          </p:cNvSpPr>
          <p:nvPr/>
        </p:nvSpPr>
        <p:spPr bwMode="auto">
          <a:xfrm>
            <a:off x="4198938" y="1597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1944" name="Rectangle 24"/>
          <p:cNvSpPr>
            <a:spLocks noChangeArrowheads="1"/>
          </p:cNvSpPr>
          <p:nvPr/>
        </p:nvSpPr>
        <p:spPr bwMode="auto">
          <a:xfrm>
            <a:off x="5486400" y="3465513"/>
            <a:ext cx="685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45" name="Text Box 25"/>
          <p:cNvSpPr txBox="1">
            <a:spLocks noChangeArrowheads="1"/>
          </p:cNvSpPr>
          <p:nvPr/>
        </p:nvSpPr>
        <p:spPr bwMode="auto">
          <a:xfrm>
            <a:off x="5638800" y="43799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p8</a:t>
            </a:r>
          </a:p>
        </p:txBody>
      </p:sp>
      <p:sp>
        <p:nvSpPr>
          <p:cNvPr id="81946" name="Text Box 26"/>
          <p:cNvSpPr txBox="1">
            <a:spLocks noChangeArrowheads="1"/>
          </p:cNvSpPr>
          <p:nvPr/>
        </p:nvSpPr>
        <p:spPr bwMode="auto">
          <a:xfrm>
            <a:off x="5638800" y="48371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p9</a:t>
            </a:r>
          </a:p>
        </p:txBody>
      </p:sp>
      <p:sp>
        <p:nvSpPr>
          <p:cNvPr id="81947" name="Text Box 27"/>
          <p:cNvSpPr txBox="1">
            <a:spLocks noChangeArrowheads="1"/>
          </p:cNvSpPr>
          <p:nvPr/>
        </p:nvSpPr>
        <p:spPr bwMode="auto">
          <a:xfrm>
            <a:off x="5562600" y="5294313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p10</a:t>
            </a:r>
          </a:p>
        </p:txBody>
      </p:sp>
      <p:sp>
        <p:nvSpPr>
          <p:cNvPr id="81948" name="Line 28"/>
          <p:cNvSpPr>
            <a:spLocks noChangeShapeType="1"/>
          </p:cNvSpPr>
          <p:nvPr/>
        </p:nvSpPr>
        <p:spPr bwMode="auto">
          <a:xfrm>
            <a:off x="2667000" y="2819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49" name="Rectangle 29"/>
          <p:cNvSpPr>
            <a:spLocks noChangeArrowheads="1"/>
          </p:cNvSpPr>
          <p:nvPr/>
        </p:nvSpPr>
        <p:spPr bwMode="auto">
          <a:xfrm>
            <a:off x="3886200" y="1828800"/>
            <a:ext cx="202636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xor</a:t>
            </a:r>
            <a:r>
              <a:rPr lang="en-US" dirty="0">
                <a:solidFill>
                  <a:schemeClr val="tx1"/>
                </a:solidFill>
              </a:rPr>
              <a:t>  p1 ^ p2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p6</a:t>
            </a:r>
          </a:p>
          <a:p>
            <a:r>
              <a:rPr lang="en-US" dirty="0">
                <a:solidFill>
                  <a:schemeClr val="tx1"/>
                </a:solidFill>
              </a:rPr>
              <a:t>add p6 + p4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p7</a:t>
            </a:r>
          </a:p>
          <a:p>
            <a:r>
              <a:rPr lang="en-US" dirty="0">
                <a:solidFill>
                  <a:schemeClr val="tx1"/>
                </a:solidFill>
              </a:rPr>
              <a:t>sub </a:t>
            </a:r>
            <a:r>
              <a:rPr lang="en-US" b="1" dirty="0">
                <a:solidFill>
                  <a:srgbClr val="0000FF"/>
                </a:solidFill>
              </a:rPr>
              <a:t>p5 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b="1" dirty="0">
                <a:solidFill>
                  <a:srgbClr val="0000FF"/>
                </a:solidFill>
              </a:rPr>
              <a:t>p2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➜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950" name="Rectangle 30"/>
          <p:cNvSpPr>
            <a:spLocks noChangeArrowheads="1"/>
          </p:cNvSpPr>
          <p:nvPr/>
        </p:nvSpPr>
        <p:spPr bwMode="auto">
          <a:xfrm>
            <a:off x="304800" y="1828800"/>
            <a:ext cx="2514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xor</a:t>
            </a:r>
            <a:r>
              <a:rPr lang="en-US" dirty="0">
                <a:solidFill>
                  <a:schemeClr val="tx1"/>
                </a:solidFill>
              </a:rPr>
              <a:t> r1 ^ r2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r3</a:t>
            </a:r>
          </a:p>
          <a:p>
            <a:r>
              <a:rPr lang="en-US" dirty="0">
                <a:solidFill>
                  <a:schemeClr val="tx1"/>
                </a:solidFill>
              </a:rPr>
              <a:t>add r3 + r4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r4</a:t>
            </a:r>
          </a:p>
          <a:p>
            <a:r>
              <a:rPr lang="en-US" dirty="0">
                <a:solidFill>
                  <a:schemeClr val="tx1"/>
                </a:solidFill>
              </a:rPr>
              <a:t>sub </a:t>
            </a:r>
            <a:r>
              <a:rPr lang="en-US" b="1" dirty="0">
                <a:solidFill>
                  <a:schemeClr val="tx1"/>
                </a:solidFill>
              </a:rPr>
              <a:t>r5 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b="1" dirty="0">
                <a:solidFill>
                  <a:schemeClr val="tx1"/>
                </a:solidFill>
              </a:rPr>
              <a:t>r2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➜ </a:t>
            </a:r>
            <a:r>
              <a:rPr lang="en-US" dirty="0">
                <a:solidFill>
                  <a:schemeClr val="tx1"/>
                </a:solidFill>
              </a:rPr>
              <a:t>r3</a:t>
            </a:r>
          </a:p>
          <a:p>
            <a:r>
              <a:rPr lang="en-US" dirty="0" err="1">
                <a:solidFill>
                  <a:schemeClr val="tx1"/>
                </a:solidFill>
              </a:rPr>
              <a:t>addi</a:t>
            </a:r>
            <a:r>
              <a:rPr lang="en-US" dirty="0">
                <a:solidFill>
                  <a:schemeClr val="tx1"/>
                </a:solidFill>
              </a:rPr>
              <a:t> r3 + 1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81951" name="Slide Number Placeholder 3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2E29DA5-F181-0442-A4CF-FCF7E08ADB82}" type="slidenum">
              <a:rPr lang="en-US" smtClean="0"/>
              <a:pPr/>
              <a:t>25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Renaming example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2819400" y="3429000"/>
            <a:ext cx="13716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3505200" y="3429000"/>
            <a:ext cx="685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2895600" y="34290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2819400" y="34290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3657600" y="34290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2895600" y="38862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2819400" y="38862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3657600" y="3886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2895600" y="43434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2819400" y="43434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82" name="Text Box 14"/>
          <p:cNvSpPr txBox="1">
            <a:spLocks noChangeArrowheads="1"/>
          </p:cNvSpPr>
          <p:nvPr/>
        </p:nvSpPr>
        <p:spPr bwMode="auto">
          <a:xfrm>
            <a:off x="3657600" y="43434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p6</a:t>
            </a:r>
          </a:p>
        </p:txBody>
      </p: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2895600" y="4800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83984" name="Rectangle 16"/>
          <p:cNvSpPr>
            <a:spLocks noChangeArrowheads="1"/>
          </p:cNvSpPr>
          <p:nvPr/>
        </p:nvSpPr>
        <p:spPr bwMode="auto">
          <a:xfrm>
            <a:off x="2819400" y="48006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3657600" y="48006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p7</a:t>
            </a:r>
          </a:p>
        </p:txBody>
      </p:sp>
      <p:sp>
        <p:nvSpPr>
          <p:cNvPr id="83986" name="Text Box 18"/>
          <p:cNvSpPr txBox="1">
            <a:spLocks noChangeArrowheads="1"/>
          </p:cNvSpPr>
          <p:nvPr/>
        </p:nvSpPr>
        <p:spPr bwMode="auto">
          <a:xfrm>
            <a:off x="2895600" y="5257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83987" name="Rectangle 19"/>
          <p:cNvSpPr>
            <a:spLocks noChangeArrowheads="1"/>
          </p:cNvSpPr>
          <p:nvPr/>
        </p:nvSpPr>
        <p:spPr bwMode="auto">
          <a:xfrm>
            <a:off x="2819400" y="52578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88" name="Text Box 20"/>
          <p:cNvSpPr txBox="1">
            <a:spLocks noChangeArrowheads="1"/>
          </p:cNvSpPr>
          <p:nvPr/>
        </p:nvSpPr>
        <p:spPr bwMode="auto">
          <a:xfrm>
            <a:off x="3657600" y="52578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p5</a:t>
            </a:r>
          </a:p>
        </p:txBody>
      </p:sp>
      <p:sp>
        <p:nvSpPr>
          <p:cNvPr id="83989" name="Text Box 21"/>
          <p:cNvSpPr txBox="1">
            <a:spLocks noChangeArrowheads="1"/>
          </p:cNvSpPr>
          <p:nvPr/>
        </p:nvSpPr>
        <p:spPr bwMode="auto">
          <a:xfrm>
            <a:off x="2743200" y="5791200"/>
            <a:ext cx="1522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Map table</a:t>
            </a:r>
          </a:p>
        </p:txBody>
      </p:sp>
      <p:sp>
        <p:nvSpPr>
          <p:cNvPr id="83990" name="Text Box 22"/>
          <p:cNvSpPr txBox="1">
            <a:spLocks noChangeArrowheads="1"/>
          </p:cNvSpPr>
          <p:nvPr/>
        </p:nvSpPr>
        <p:spPr bwMode="auto">
          <a:xfrm>
            <a:off x="5241925" y="57912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Free-list</a:t>
            </a:r>
          </a:p>
        </p:txBody>
      </p:sp>
      <p:sp>
        <p:nvSpPr>
          <p:cNvPr id="83991" name="Rectangle 23"/>
          <p:cNvSpPr>
            <a:spLocks noChangeArrowheads="1"/>
          </p:cNvSpPr>
          <p:nvPr/>
        </p:nvSpPr>
        <p:spPr bwMode="auto">
          <a:xfrm>
            <a:off x="4198938" y="1597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3992" name="Rectangle 24"/>
          <p:cNvSpPr>
            <a:spLocks noChangeArrowheads="1"/>
          </p:cNvSpPr>
          <p:nvPr/>
        </p:nvSpPr>
        <p:spPr bwMode="auto">
          <a:xfrm>
            <a:off x="5486400" y="3465513"/>
            <a:ext cx="685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93" name="Text Box 25"/>
          <p:cNvSpPr txBox="1">
            <a:spLocks noChangeArrowheads="1"/>
          </p:cNvSpPr>
          <p:nvPr/>
        </p:nvSpPr>
        <p:spPr bwMode="auto">
          <a:xfrm>
            <a:off x="5638800" y="4379913"/>
            <a:ext cx="4540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p8</a:t>
            </a:r>
          </a:p>
        </p:txBody>
      </p:sp>
      <p:sp>
        <p:nvSpPr>
          <p:cNvPr id="83994" name="Text Box 26"/>
          <p:cNvSpPr txBox="1">
            <a:spLocks noChangeArrowheads="1"/>
          </p:cNvSpPr>
          <p:nvPr/>
        </p:nvSpPr>
        <p:spPr bwMode="auto">
          <a:xfrm>
            <a:off x="5638800" y="48371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p9</a:t>
            </a:r>
          </a:p>
        </p:txBody>
      </p:sp>
      <p:sp>
        <p:nvSpPr>
          <p:cNvPr id="83995" name="Text Box 27"/>
          <p:cNvSpPr txBox="1">
            <a:spLocks noChangeArrowheads="1"/>
          </p:cNvSpPr>
          <p:nvPr/>
        </p:nvSpPr>
        <p:spPr bwMode="auto">
          <a:xfrm>
            <a:off x="5562600" y="5294313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p10</a:t>
            </a:r>
          </a:p>
        </p:txBody>
      </p:sp>
      <p:sp>
        <p:nvSpPr>
          <p:cNvPr id="83996" name="Line 28"/>
          <p:cNvSpPr>
            <a:spLocks noChangeShapeType="1"/>
          </p:cNvSpPr>
          <p:nvPr/>
        </p:nvSpPr>
        <p:spPr bwMode="auto">
          <a:xfrm>
            <a:off x="2667000" y="2819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97" name="Rectangle 29"/>
          <p:cNvSpPr>
            <a:spLocks noChangeArrowheads="1"/>
          </p:cNvSpPr>
          <p:nvPr/>
        </p:nvSpPr>
        <p:spPr bwMode="auto">
          <a:xfrm>
            <a:off x="3886200" y="1828800"/>
            <a:ext cx="202636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xor</a:t>
            </a:r>
            <a:r>
              <a:rPr lang="en-US" dirty="0">
                <a:solidFill>
                  <a:schemeClr val="tx1"/>
                </a:solidFill>
              </a:rPr>
              <a:t>  p1 ^ p2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p6</a:t>
            </a:r>
          </a:p>
          <a:p>
            <a:r>
              <a:rPr lang="en-US" dirty="0">
                <a:solidFill>
                  <a:schemeClr val="tx1"/>
                </a:solidFill>
              </a:rPr>
              <a:t>add p6 + p4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p7</a:t>
            </a:r>
          </a:p>
          <a:p>
            <a:r>
              <a:rPr lang="en-US" dirty="0">
                <a:solidFill>
                  <a:schemeClr val="tx1"/>
                </a:solidFill>
              </a:rPr>
              <a:t>sub p5 - p2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b="1" dirty="0">
                <a:solidFill>
                  <a:srgbClr val="0000FF"/>
                </a:solidFill>
              </a:rPr>
              <a:t>p8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998" name="Rectangle 30"/>
          <p:cNvSpPr>
            <a:spLocks noChangeArrowheads="1"/>
          </p:cNvSpPr>
          <p:nvPr/>
        </p:nvSpPr>
        <p:spPr bwMode="auto">
          <a:xfrm>
            <a:off x="304800" y="1828800"/>
            <a:ext cx="2514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xor</a:t>
            </a:r>
            <a:r>
              <a:rPr lang="en-US" dirty="0">
                <a:solidFill>
                  <a:schemeClr val="tx1"/>
                </a:solidFill>
              </a:rPr>
              <a:t> r1 ^ r2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r3</a:t>
            </a:r>
          </a:p>
          <a:p>
            <a:r>
              <a:rPr lang="en-US" dirty="0">
                <a:solidFill>
                  <a:schemeClr val="tx1"/>
                </a:solidFill>
              </a:rPr>
              <a:t>add r3 + r4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r4</a:t>
            </a:r>
          </a:p>
          <a:p>
            <a:r>
              <a:rPr lang="en-US" dirty="0">
                <a:solidFill>
                  <a:schemeClr val="tx1"/>
                </a:solidFill>
              </a:rPr>
              <a:t>sub r5 - r2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r3</a:t>
            </a:r>
          </a:p>
          <a:p>
            <a:r>
              <a:rPr lang="en-US" dirty="0" err="1">
                <a:solidFill>
                  <a:schemeClr val="tx1"/>
                </a:solidFill>
              </a:rPr>
              <a:t>addi</a:t>
            </a:r>
            <a:r>
              <a:rPr lang="en-US" dirty="0">
                <a:solidFill>
                  <a:schemeClr val="tx1"/>
                </a:solidFill>
              </a:rPr>
              <a:t> r3 + 1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83999" name="Slide Number Placeholder 3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E2930B-E564-0F41-953E-FFD64D70E832}" type="slidenum">
              <a:rPr lang="en-US" smtClean="0"/>
              <a:pPr/>
              <a:t>26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Renaming example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2819400" y="3429000"/>
            <a:ext cx="13716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3505200" y="3429000"/>
            <a:ext cx="685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2895600" y="34290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2819400" y="34290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3657600" y="34290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2895600" y="38862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2819400" y="38862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3657600" y="3886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2895600" y="4343400"/>
            <a:ext cx="403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86029" name="Rectangle 13"/>
          <p:cNvSpPr>
            <a:spLocks noChangeArrowheads="1"/>
          </p:cNvSpPr>
          <p:nvPr/>
        </p:nvSpPr>
        <p:spPr bwMode="auto">
          <a:xfrm>
            <a:off x="2819400" y="43434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3657600" y="43434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p8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2895600" y="4800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86032" name="Rectangle 16"/>
          <p:cNvSpPr>
            <a:spLocks noChangeArrowheads="1"/>
          </p:cNvSpPr>
          <p:nvPr/>
        </p:nvSpPr>
        <p:spPr bwMode="auto">
          <a:xfrm>
            <a:off x="2819400" y="48006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3657600" y="48006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p7</a:t>
            </a:r>
          </a:p>
        </p:txBody>
      </p:sp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2895600" y="5257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86035" name="Rectangle 19"/>
          <p:cNvSpPr>
            <a:spLocks noChangeArrowheads="1"/>
          </p:cNvSpPr>
          <p:nvPr/>
        </p:nvSpPr>
        <p:spPr bwMode="auto">
          <a:xfrm>
            <a:off x="2819400" y="52578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3657600" y="52578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p5</a:t>
            </a:r>
          </a:p>
        </p:txBody>
      </p:sp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2743200" y="5791200"/>
            <a:ext cx="1522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Map table</a:t>
            </a:r>
          </a:p>
        </p:txBody>
      </p:sp>
      <p:sp>
        <p:nvSpPr>
          <p:cNvPr id="86038" name="Text Box 22"/>
          <p:cNvSpPr txBox="1">
            <a:spLocks noChangeArrowheads="1"/>
          </p:cNvSpPr>
          <p:nvPr/>
        </p:nvSpPr>
        <p:spPr bwMode="auto">
          <a:xfrm>
            <a:off x="5241925" y="57912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Free-list</a:t>
            </a:r>
          </a:p>
        </p:txBody>
      </p:sp>
      <p:sp>
        <p:nvSpPr>
          <p:cNvPr id="86039" name="Rectangle 23"/>
          <p:cNvSpPr>
            <a:spLocks noChangeArrowheads="1"/>
          </p:cNvSpPr>
          <p:nvPr/>
        </p:nvSpPr>
        <p:spPr bwMode="auto">
          <a:xfrm>
            <a:off x="4198938" y="1597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6040" name="Rectangle 24"/>
          <p:cNvSpPr>
            <a:spLocks noChangeArrowheads="1"/>
          </p:cNvSpPr>
          <p:nvPr/>
        </p:nvSpPr>
        <p:spPr bwMode="auto">
          <a:xfrm>
            <a:off x="5486400" y="3465513"/>
            <a:ext cx="685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41" name="Text Box 26"/>
          <p:cNvSpPr txBox="1">
            <a:spLocks noChangeArrowheads="1"/>
          </p:cNvSpPr>
          <p:nvPr/>
        </p:nvSpPr>
        <p:spPr bwMode="auto">
          <a:xfrm>
            <a:off x="5638800" y="48371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p9</a:t>
            </a:r>
          </a:p>
        </p:txBody>
      </p:sp>
      <p:sp>
        <p:nvSpPr>
          <p:cNvPr id="86042" name="Text Box 27"/>
          <p:cNvSpPr txBox="1">
            <a:spLocks noChangeArrowheads="1"/>
          </p:cNvSpPr>
          <p:nvPr/>
        </p:nvSpPr>
        <p:spPr bwMode="auto">
          <a:xfrm>
            <a:off x="5562600" y="5294313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p10</a:t>
            </a:r>
          </a:p>
        </p:txBody>
      </p:sp>
      <p:sp>
        <p:nvSpPr>
          <p:cNvPr id="86043" name="Line 28"/>
          <p:cNvSpPr>
            <a:spLocks noChangeShapeType="1"/>
          </p:cNvSpPr>
          <p:nvPr/>
        </p:nvSpPr>
        <p:spPr bwMode="auto">
          <a:xfrm>
            <a:off x="2667000" y="2819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44" name="Rectangle 29"/>
          <p:cNvSpPr>
            <a:spLocks noChangeArrowheads="1"/>
          </p:cNvSpPr>
          <p:nvPr/>
        </p:nvSpPr>
        <p:spPr bwMode="auto">
          <a:xfrm>
            <a:off x="3886200" y="1828800"/>
            <a:ext cx="200720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xor</a:t>
            </a:r>
            <a:r>
              <a:rPr lang="en-US" dirty="0">
                <a:solidFill>
                  <a:schemeClr val="tx1"/>
                </a:solidFill>
              </a:rPr>
              <a:t>  p1 ^ p2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p6</a:t>
            </a:r>
          </a:p>
          <a:p>
            <a:r>
              <a:rPr lang="en-US" dirty="0">
                <a:solidFill>
                  <a:schemeClr val="tx1"/>
                </a:solidFill>
              </a:rPr>
              <a:t>add p6 + p4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p7</a:t>
            </a:r>
          </a:p>
          <a:p>
            <a:r>
              <a:rPr lang="en-US" dirty="0">
                <a:solidFill>
                  <a:schemeClr val="tx1"/>
                </a:solidFill>
              </a:rPr>
              <a:t>sub p5 - p2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p8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045" name="Rectangle 30"/>
          <p:cNvSpPr>
            <a:spLocks noChangeArrowheads="1"/>
          </p:cNvSpPr>
          <p:nvPr/>
        </p:nvSpPr>
        <p:spPr bwMode="auto">
          <a:xfrm>
            <a:off x="304800" y="1828800"/>
            <a:ext cx="2514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xor</a:t>
            </a:r>
            <a:r>
              <a:rPr lang="en-US" dirty="0">
                <a:solidFill>
                  <a:schemeClr val="tx1"/>
                </a:solidFill>
              </a:rPr>
              <a:t> r1 ^ r2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r3</a:t>
            </a:r>
          </a:p>
          <a:p>
            <a:r>
              <a:rPr lang="en-US" dirty="0">
                <a:solidFill>
                  <a:schemeClr val="tx1"/>
                </a:solidFill>
              </a:rPr>
              <a:t>add r3 + r4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r4</a:t>
            </a:r>
          </a:p>
          <a:p>
            <a:r>
              <a:rPr lang="en-US" dirty="0">
                <a:solidFill>
                  <a:schemeClr val="tx1"/>
                </a:solidFill>
              </a:rPr>
              <a:t>sub r5 - r2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b="1" dirty="0">
                <a:solidFill>
                  <a:schemeClr val="tx1"/>
                </a:solidFill>
              </a:rPr>
              <a:t>r3</a:t>
            </a:r>
          </a:p>
          <a:p>
            <a:r>
              <a:rPr lang="en-US" dirty="0" err="1">
                <a:solidFill>
                  <a:schemeClr val="tx1"/>
                </a:solidFill>
              </a:rPr>
              <a:t>addi</a:t>
            </a:r>
            <a:r>
              <a:rPr lang="en-US" dirty="0">
                <a:solidFill>
                  <a:schemeClr val="tx1"/>
                </a:solidFill>
              </a:rPr>
              <a:t> r3 + 1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86046" name="Slide Number Placeholder 2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F794A24-813F-3641-BD3C-C0C8BED7314B}" type="slidenum">
              <a:rPr lang="en-US" smtClean="0"/>
              <a:pPr/>
              <a:t>27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Renaming example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2819400" y="3429000"/>
            <a:ext cx="13716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3505200" y="3429000"/>
            <a:ext cx="685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2895600" y="34290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2819400" y="34290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3657600" y="34290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2895600" y="38862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2819400" y="38862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3657600" y="3886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2895600" y="4343400"/>
            <a:ext cx="403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88077" name="Rectangle 13"/>
          <p:cNvSpPr>
            <a:spLocks noChangeArrowheads="1"/>
          </p:cNvSpPr>
          <p:nvPr/>
        </p:nvSpPr>
        <p:spPr bwMode="auto">
          <a:xfrm>
            <a:off x="2819400" y="43434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3657600" y="43434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p8</a:t>
            </a:r>
          </a:p>
        </p:txBody>
      </p: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2895600" y="4800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88080" name="Rectangle 16"/>
          <p:cNvSpPr>
            <a:spLocks noChangeArrowheads="1"/>
          </p:cNvSpPr>
          <p:nvPr/>
        </p:nvSpPr>
        <p:spPr bwMode="auto">
          <a:xfrm>
            <a:off x="2819400" y="48006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3657600" y="48006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p7</a:t>
            </a: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2895600" y="5257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88083" name="Rectangle 19"/>
          <p:cNvSpPr>
            <a:spLocks noChangeArrowheads="1"/>
          </p:cNvSpPr>
          <p:nvPr/>
        </p:nvSpPr>
        <p:spPr bwMode="auto">
          <a:xfrm>
            <a:off x="2819400" y="52578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3657600" y="52578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p5</a:t>
            </a: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2743200" y="5791200"/>
            <a:ext cx="1522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Map table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5241925" y="57912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Free-list</a:t>
            </a:r>
          </a:p>
        </p:txBody>
      </p:sp>
      <p:sp>
        <p:nvSpPr>
          <p:cNvPr id="88087" name="Rectangle 23"/>
          <p:cNvSpPr>
            <a:spLocks noChangeArrowheads="1"/>
          </p:cNvSpPr>
          <p:nvPr/>
        </p:nvSpPr>
        <p:spPr bwMode="auto">
          <a:xfrm>
            <a:off x="4198938" y="1597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8088" name="Rectangle 24"/>
          <p:cNvSpPr>
            <a:spLocks noChangeArrowheads="1"/>
          </p:cNvSpPr>
          <p:nvPr/>
        </p:nvSpPr>
        <p:spPr bwMode="auto">
          <a:xfrm>
            <a:off x="5486400" y="3465513"/>
            <a:ext cx="685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5638800" y="48371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p9</a:t>
            </a:r>
          </a:p>
        </p:txBody>
      </p:sp>
      <p:sp>
        <p:nvSpPr>
          <p:cNvPr id="88090" name="Text Box 26"/>
          <p:cNvSpPr txBox="1">
            <a:spLocks noChangeArrowheads="1"/>
          </p:cNvSpPr>
          <p:nvPr/>
        </p:nvSpPr>
        <p:spPr bwMode="auto">
          <a:xfrm>
            <a:off x="5562600" y="5294313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p10</a:t>
            </a:r>
          </a:p>
        </p:txBody>
      </p:sp>
      <p:sp>
        <p:nvSpPr>
          <p:cNvPr id="88091" name="Line 27"/>
          <p:cNvSpPr>
            <a:spLocks noChangeShapeType="1"/>
          </p:cNvSpPr>
          <p:nvPr/>
        </p:nvSpPr>
        <p:spPr bwMode="auto">
          <a:xfrm>
            <a:off x="2667000" y="3124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92" name="Rectangle 28"/>
          <p:cNvSpPr>
            <a:spLocks noChangeArrowheads="1"/>
          </p:cNvSpPr>
          <p:nvPr/>
        </p:nvSpPr>
        <p:spPr bwMode="auto">
          <a:xfrm>
            <a:off x="3886200" y="1828800"/>
            <a:ext cx="202636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xor</a:t>
            </a:r>
            <a:r>
              <a:rPr lang="en-US" dirty="0">
                <a:solidFill>
                  <a:schemeClr val="tx1"/>
                </a:solidFill>
              </a:rPr>
              <a:t>  p1 ^ p2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p6</a:t>
            </a:r>
          </a:p>
          <a:p>
            <a:r>
              <a:rPr lang="en-US" dirty="0">
                <a:solidFill>
                  <a:schemeClr val="tx1"/>
                </a:solidFill>
              </a:rPr>
              <a:t>add p6 + p4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p7</a:t>
            </a:r>
          </a:p>
          <a:p>
            <a:r>
              <a:rPr lang="en-US" dirty="0">
                <a:solidFill>
                  <a:schemeClr val="tx1"/>
                </a:solidFill>
              </a:rPr>
              <a:t>sub p5 - p2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p8</a:t>
            </a:r>
          </a:p>
          <a:p>
            <a:r>
              <a:rPr lang="en-US" dirty="0" err="1">
                <a:solidFill>
                  <a:schemeClr val="tx1"/>
                </a:solidFill>
              </a:rPr>
              <a:t>addi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p8 </a:t>
            </a:r>
            <a:r>
              <a:rPr lang="en-US" dirty="0">
                <a:solidFill>
                  <a:schemeClr val="tx1"/>
                </a:solidFill>
              </a:rPr>
              <a:t>+ 1</a:t>
            </a:r>
            <a:r>
              <a:rPr lang="en-US" dirty="0" smtClean="0">
                <a:solidFill>
                  <a:schemeClr val="tx1"/>
                </a:solidFill>
              </a:rPr>
              <a:t> 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093" name="Rectangle 29"/>
          <p:cNvSpPr>
            <a:spLocks noChangeArrowheads="1"/>
          </p:cNvSpPr>
          <p:nvPr/>
        </p:nvSpPr>
        <p:spPr bwMode="auto">
          <a:xfrm>
            <a:off x="304800" y="1828800"/>
            <a:ext cx="2514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xor</a:t>
            </a:r>
            <a:r>
              <a:rPr lang="en-US" dirty="0">
                <a:solidFill>
                  <a:schemeClr val="tx1"/>
                </a:solidFill>
              </a:rPr>
              <a:t> r1 ^ r2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r3</a:t>
            </a:r>
          </a:p>
          <a:p>
            <a:r>
              <a:rPr lang="en-US" dirty="0">
                <a:solidFill>
                  <a:schemeClr val="tx1"/>
                </a:solidFill>
              </a:rPr>
              <a:t>add r3 + r4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r4</a:t>
            </a:r>
          </a:p>
          <a:p>
            <a:r>
              <a:rPr lang="en-US" dirty="0">
                <a:solidFill>
                  <a:schemeClr val="tx1"/>
                </a:solidFill>
              </a:rPr>
              <a:t>sub r5 - r2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r3</a:t>
            </a:r>
          </a:p>
          <a:p>
            <a:r>
              <a:rPr lang="en-US" dirty="0" err="1">
                <a:solidFill>
                  <a:schemeClr val="tx1"/>
                </a:solidFill>
              </a:rPr>
              <a:t>addi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r3 </a:t>
            </a:r>
            <a:r>
              <a:rPr lang="en-US" dirty="0">
                <a:solidFill>
                  <a:schemeClr val="tx1"/>
                </a:solidFill>
              </a:rPr>
              <a:t>+ 1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88094" name="Slide Number Placeholder 2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353D30F-DF08-B540-A5E7-985594F9EAE6}" type="slidenum">
              <a:rPr lang="en-US" smtClean="0"/>
              <a:pPr/>
              <a:t>28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Renaming example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2819400" y="3429000"/>
            <a:ext cx="13716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3505200" y="3429000"/>
            <a:ext cx="685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2895600" y="34290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2819400" y="34290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3657600" y="34290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2895600" y="38862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2819400" y="38862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3657600" y="3886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90124" name="Text Box 12"/>
          <p:cNvSpPr txBox="1">
            <a:spLocks noChangeArrowheads="1"/>
          </p:cNvSpPr>
          <p:nvPr/>
        </p:nvSpPr>
        <p:spPr bwMode="auto">
          <a:xfrm>
            <a:off x="2895600" y="43434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90125" name="Rectangle 13"/>
          <p:cNvSpPr>
            <a:spLocks noChangeArrowheads="1"/>
          </p:cNvSpPr>
          <p:nvPr/>
        </p:nvSpPr>
        <p:spPr bwMode="auto">
          <a:xfrm>
            <a:off x="2819400" y="43434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26" name="Text Box 14"/>
          <p:cNvSpPr txBox="1">
            <a:spLocks noChangeArrowheads="1"/>
          </p:cNvSpPr>
          <p:nvPr/>
        </p:nvSpPr>
        <p:spPr bwMode="auto">
          <a:xfrm>
            <a:off x="3657600" y="43434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p8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90127" name="Text Box 15"/>
          <p:cNvSpPr txBox="1">
            <a:spLocks noChangeArrowheads="1"/>
          </p:cNvSpPr>
          <p:nvPr/>
        </p:nvSpPr>
        <p:spPr bwMode="auto">
          <a:xfrm>
            <a:off x="2895600" y="4800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0128" name="Rectangle 16"/>
          <p:cNvSpPr>
            <a:spLocks noChangeArrowheads="1"/>
          </p:cNvSpPr>
          <p:nvPr/>
        </p:nvSpPr>
        <p:spPr bwMode="auto">
          <a:xfrm>
            <a:off x="2819400" y="48006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3657600" y="48006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p7</a:t>
            </a:r>
          </a:p>
        </p:txBody>
      </p:sp>
      <p:sp>
        <p:nvSpPr>
          <p:cNvPr id="90130" name="Text Box 18"/>
          <p:cNvSpPr txBox="1">
            <a:spLocks noChangeArrowheads="1"/>
          </p:cNvSpPr>
          <p:nvPr/>
        </p:nvSpPr>
        <p:spPr bwMode="auto">
          <a:xfrm>
            <a:off x="2895600" y="5257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90131" name="Rectangle 19"/>
          <p:cNvSpPr>
            <a:spLocks noChangeArrowheads="1"/>
          </p:cNvSpPr>
          <p:nvPr/>
        </p:nvSpPr>
        <p:spPr bwMode="auto">
          <a:xfrm>
            <a:off x="2819400" y="52578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32" name="Text Box 20"/>
          <p:cNvSpPr txBox="1">
            <a:spLocks noChangeArrowheads="1"/>
          </p:cNvSpPr>
          <p:nvPr/>
        </p:nvSpPr>
        <p:spPr bwMode="auto">
          <a:xfrm>
            <a:off x="3657600" y="52578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p5</a:t>
            </a:r>
          </a:p>
        </p:txBody>
      </p:sp>
      <p:sp>
        <p:nvSpPr>
          <p:cNvPr id="90133" name="Text Box 21"/>
          <p:cNvSpPr txBox="1">
            <a:spLocks noChangeArrowheads="1"/>
          </p:cNvSpPr>
          <p:nvPr/>
        </p:nvSpPr>
        <p:spPr bwMode="auto">
          <a:xfrm>
            <a:off x="2743200" y="5791200"/>
            <a:ext cx="1522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Map table</a:t>
            </a:r>
          </a:p>
        </p:txBody>
      </p:sp>
      <p:sp>
        <p:nvSpPr>
          <p:cNvPr id="90134" name="Text Box 22"/>
          <p:cNvSpPr txBox="1">
            <a:spLocks noChangeArrowheads="1"/>
          </p:cNvSpPr>
          <p:nvPr/>
        </p:nvSpPr>
        <p:spPr bwMode="auto">
          <a:xfrm>
            <a:off x="5241925" y="57912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Free-list</a:t>
            </a:r>
          </a:p>
        </p:txBody>
      </p:sp>
      <p:sp>
        <p:nvSpPr>
          <p:cNvPr id="90135" name="Rectangle 23"/>
          <p:cNvSpPr>
            <a:spLocks noChangeArrowheads="1"/>
          </p:cNvSpPr>
          <p:nvPr/>
        </p:nvSpPr>
        <p:spPr bwMode="auto">
          <a:xfrm>
            <a:off x="4198938" y="1597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0136" name="Rectangle 24"/>
          <p:cNvSpPr>
            <a:spLocks noChangeArrowheads="1"/>
          </p:cNvSpPr>
          <p:nvPr/>
        </p:nvSpPr>
        <p:spPr bwMode="auto">
          <a:xfrm>
            <a:off x="5486400" y="3465513"/>
            <a:ext cx="685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5638800" y="4837113"/>
            <a:ext cx="4540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p9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5562600" y="5294313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p10</a:t>
            </a:r>
          </a:p>
        </p:txBody>
      </p:sp>
      <p:sp>
        <p:nvSpPr>
          <p:cNvPr id="90139" name="Line 27"/>
          <p:cNvSpPr>
            <a:spLocks noChangeShapeType="1"/>
          </p:cNvSpPr>
          <p:nvPr/>
        </p:nvSpPr>
        <p:spPr bwMode="auto">
          <a:xfrm>
            <a:off x="2667000" y="3124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40" name="Rectangle 28"/>
          <p:cNvSpPr>
            <a:spLocks noChangeArrowheads="1"/>
          </p:cNvSpPr>
          <p:nvPr/>
        </p:nvSpPr>
        <p:spPr bwMode="auto">
          <a:xfrm>
            <a:off x="3886200" y="1828800"/>
            <a:ext cx="202636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xor</a:t>
            </a:r>
            <a:r>
              <a:rPr lang="en-US" dirty="0">
                <a:solidFill>
                  <a:schemeClr val="tx1"/>
                </a:solidFill>
              </a:rPr>
              <a:t>  p1 ^ p2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p6</a:t>
            </a:r>
          </a:p>
          <a:p>
            <a:r>
              <a:rPr lang="en-US" dirty="0">
                <a:solidFill>
                  <a:schemeClr val="tx1"/>
                </a:solidFill>
              </a:rPr>
              <a:t>add p6 + p4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p7</a:t>
            </a:r>
          </a:p>
          <a:p>
            <a:r>
              <a:rPr lang="en-US" dirty="0">
                <a:solidFill>
                  <a:schemeClr val="tx1"/>
                </a:solidFill>
              </a:rPr>
              <a:t>sub p5 - p2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p8</a:t>
            </a:r>
          </a:p>
          <a:p>
            <a:r>
              <a:rPr lang="en-US" dirty="0" err="1">
                <a:solidFill>
                  <a:schemeClr val="tx1"/>
                </a:solidFill>
              </a:rPr>
              <a:t>addi</a:t>
            </a:r>
            <a:r>
              <a:rPr lang="en-US" dirty="0">
                <a:solidFill>
                  <a:schemeClr val="tx1"/>
                </a:solidFill>
              </a:rPr>
              <a:t> p8 + 1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b="1" dirty="0">
                <a:solidFill>
                  <a:srgbClr val="0000FF"/>
                </a:solidFill>
              </a:rPr>
              <a:t>p9</a:t>
            </a:r>
          </a:p>
        </p:txBody>
      </p:sp>
      <p:sp>
        <p:nvSpPr>
          <p:cNvPr id="90141" name="Rectangle 29"/>
          <p:cNvSpPr>
            <a:spLocks noChangeArrowheads="1"/>
          </p:cNvSpPr>
          <p:nvPr/>
        </p:nvSpPr>
        <p:spPr bwMode="auto">
          <a:xfrm>
            <a:off x="304800" y="1828800"/>
            <a:ext cx="2514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xor</a:t>
            </a:r>
            <a:r>
              <a:rPr lang="en-US" dirty="0">
                <a:solidFill>
                  <a:schemeClr val="tx1"/>
                </a:solidFill>
              </a:rPr>
              <a:t> r1 ^ r2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r3</a:t>
            </a:r>
          </a:p>
          <a:p>
            <a:r>
              <a:rPr lang="en-US" dirty="0">
                <a:solidFill>
                  <a:schemeClr val="tx1"/>
                </a:solidFill>
              </a:rPr>
              <a:t>add r3 + r4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r4</a:t>
            </a:r>
          </a:p>
          <a:p>
            <a:r>
              <a:rPr lang="en-US" dirty="0">
                <a:solidFill>
                  <a:schemeClr val="tx1"/>
                </a:solidFill>
              </a:rPr>
              <a:t>sub r5 - r2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r3</a:t>
            </a:r>
          </a:p>
          <a:p>
            <a:r>
              <a:rPr lang="en-US" dirty="0" err="1">
                <a:solidFill>
                  <a:schemeClr val="tx1"/>
                </a:solidFill>
              </a:rPr>
              <a:t>addi</a:t>
            </a:r>
            <a:r>
              <a:rPr lang="en-US" dirty="0">
                <a:solidFill>
                  <a:schemeClr val="tx1"/>
                </a:solidFill>
              </a:rPr>
              <a:t> r3 + 1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90142" name="Slide Number Placeholder 2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75E7DA9-A79B-5040-AE0B-620F7A7FF393}" type="slidenum">
              <a:rPr lang="en-US" smtClean="0"/>
              <a:pPr/>
              <a:t>29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Scheduling</a:t>
            </a:r>
          </a:p>
        </p:txBody>
      </p:sp>
      <p:sp>
        <p:nvSpPr>
          <p:cNvPr id="2253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Scheduling: act of finding independent instructions</a:t>
            </a:r>
          </a:p>
          <a:p>
            <a:pPr lvl="1"/>
            <a:r>
              <a:rPr lang="en-US" smtClean="0"/>
              <a:t>“Static” done at compile time by the compiler (software)</a:t>
            </a:r>
          </a:p>
          <a:p>
            <a:pPr lvl="1"/>
            <a:r>
              <a:rPr lang="en-US" smtClean="0"/>
              <a:t>“Dynamic” done at runtime by the processor (hardware)</a:t>
            </a:r>
          </a:p>
          <a:p>
            <a:pPr lvl="1"/>
            <a:endParaRPr lang="en-US" smtClean="0"/>
          </a:p>
          <a:p>
            <a:r>
              <a:rPr lang="en-US" smtClean="0"/>
              <a:t>Why schedule code?</a:t>
            </a:r>
          </a:p>
          <a:p>
            <a:pPr lvl="1"/>
            <a:r>
              <a:rPr lang="en-US" smtClean="0"/>
              <a:t>Scalar pipelines: fill in load-to-use delay slots to improve CPI</a:t>
            </a:r>
          </a:p>
          <a:p>
            <a:pPr lvl="1"/>
            <a:r>
              <a:rPr lang="en-US" smtClean="0"/>
              <a:t>Superscalar: place independent instructions together</a:t>
            </a:r>
          </a:p>
          <a:p>
            <a:pPr lvl="2"/>
            <a:r>
              <a:rPr lang="en-US" smtClean="0"/>
              <a:t>As above, load-to-use delay slots</a:t>
            </a:r>
          </a:p>
          <a:p>
            <a:pPr lvl="2"/>
            <a:r>
              <a:rPr lang="en-US" smtClean="0"/>
              <a:t>Allow multiple-issue decode logic to let them execute at the same time</a:t>
            </a:r>
          </a:p>
          <a:p>
            <a:pPr lvl="2">
              <a:buFontTx/>
              <a:buNone/>
            </a:pPr>
            <a:endParaRPr lang="en-US" smtClean="0"/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23C428D-FDBD-E841-BBC0-2F09C223A752}" type="slidenum">
              <a:rPr lang="en-US" smtClean="0"/>
              <a:pPr/>
              <a:t>3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CIS 501: Comp. Arch.  |  Prof. Joe Devietti  |  Scheduling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Renaming example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2819400" y="3429000"/>
            <a:ext cx="13716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3505200" y="3429000"/>
            <a:ext cx="685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2895600" y="3429000"/>
            <a:ext cx="403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2819400" y="34290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3657600" y="34290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p9</a:t>
            </a: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2895600" y="38862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2819400" y="38862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3657600" y="3886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92172" name="Text Box 12"/>
          <p:cNvSpPr txBox="1">
            <a:spLocks noChangeArrowheads="1"/>
          </p:cNvSpPr>
          <p:nvPr/>
        </p:nvSpPr>
        <p:spPr bwMode="auto">
          <a:xfrm>
            <a:off x="2895600" y="43434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92173" name="Rectangle 13"/>
          <p:cNvSpPr>
            <a:spLocks noChangeArrowheads="1"/>
          </p:cNvSpPr>
          <p:nvPr/>
        </p:nvSpPr>
        <p:spPr bwMode="auto">
          <a:xfrm>
            <a:off x="2819400" y="43434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74" name="Text Box 14"/>
          <p:cNvSpPr txBox="1">
            <a:spLocks noChangeArrowheads="1"/>
          </p:cNvSpPr>
          <p:nvPr/>
        </p:nvSpPr>
        <p:spPr bwMode="auto">
          <a:xfrm>
            <a:off x="3657600" y="43434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p8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92175" name="Text Box 15"/>
          <p:cNvSpPr txBox="1">
            <a:spLocks noChangeArrowheads="1"/>
          </p:cNvSpPr>
          <p:nvPr/>
        </p:nvSpPr>
        <p:spPr bwMode="auto">
          <a:xfrm>
            <a:off x="2895600" y="4800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2176" name="Rectangle 16"/>
          <p:cNvSpPr>
            <a:spLocks noChangeArrowheads="1"/>
          </p:cNvSpPr>
          <p:nvPr/>
        </p:nvSpPr>
        <p:spPr bwMode="auto">
          <a:xfrm>
            <a:off x="2819400" y="48006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3657600" y="48006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p7</a:t>
            </a:r>
          </a:p>
        </p:txBody>
      </p:sp>
      <p:sp>
        <p:nvSpPr>
          <p:cNvPr id="92178" name="Text Box 18"/>
          <p:cNvSpPr txBox="1">
            <a:spLocks noChangeArrowheads="1"/>
          </p:cNvSpPr>
          <p:nvPr/>
        </p:nvSpPr>
        <p:spPr bwMode="auto">
          <a:xfrm>
            <a:off x="2895600" y="5257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92179" name="Rectangle 19"/>
          <p:cNvSpPr>
            <a:spLocks noChangeArrowheads="1"/>
          </p:cNvSpPr>
          <p:nvPr/>
        </p:nvSpPr>
        <p:spPr bwMode="auto">
          <a:xfrm>
            <a:off x="2819400" y="52578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3657600" y="52578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p5</a:t>
            </a:r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2743200" y="5791200"/>
            <a:ext cx="1522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Map table</a:t>
            </a:r>
          </a:p>
        </p:txBody>
      </p:sp>
      <p:sp>
        <p:nvSpPr>
          <p:cNvPr id="92182" name="Text Box 22"/>
          <p:cNvSpPr txBox="1">
            <a:spLocks noChangeArrowheads="1"/>
          </p:cNvSpPr>
          <p:nvPr/>
        </p:nvSpPr>
        <p:spPr bwMode="auto">
          <a:xfrm>
            <a:off x="5241925" y="57912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Free-list</a:t>
            </a:r>
          </a:p>
        </p:txBody>
      </p:sp>
      <p:sp>
        <p:nvSpPr>
          <p:cNvPr id="92183" name="Rectangle 23"/>
          <p:cNvSpPr>
            <a:spLocks noChangeArrowheads="1"/>
          </p:cNvSpPr>
          <p:nvPr/>
        </p:nvSpPr>
        <p:spPr bwMode="auto">
          <a:xfrm>
            <a:off x="4198938" y="1597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2184" name="Rectangle 24"/>
          <p:cNvSpPr>
            <a:spLocks noChangeArrowheads="1"/>
          </p:cNvSpPr>
          <p:nvPr/>
        </p:nvSpPr>
        <p:spPr bwMode="auto">
          <a:xfrm>
            <a:off x="5486400" y="3465513"/>
            <a:ext cx="685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85" name="Text Box 26"/>
          <p:cNvSpPr txBox="1">
            <a:spLocks noChangeArrowheads="1"/>
          </p:cNvSpPr>
          <p:nvPr/>
        </p:nvSpPr>
        <p:spPr bwMode="auto">
          <a:xfrm>
            <a:off x="5562600" y="5294313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p10</a:t>
            </a:r>
          </a:p>
        </p:txBody>
      </p:sp>
      <p:sp>
        <p:nvSpPr>
          <p:cNvPr id="92186" name="Rectangle 28"/>
          <p:cNvSpPr>
            <a:spLocks noChangeArrowheads="1"/>
          </p:cNvSpPr>
          <p:nvPr/>
        </p:nvSpPr>
        <p:spPr bwMode="auto">
          <a:xfrm>
            <a:off x="3886200" y="1828800"/>
            <a:ext cx="200720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xor</a:t>
            </a:r>
            <a:r>
              <a:rPr lang="en-US" dirty="0">
                <a:solidFill>
                  <a:schemeClr val="tx1"/>
                </a:solidFill>
              </a:rPr>
              <a:t>  p1 ^ p2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p6</a:t>
            </a:r>
          </a:p>
          <a:p>
            <a:r>
              <a:rPr lang="en-US" dirty="0">
                <a:solidFill>
                  <a:schemeClr val="tx1"/>
                </a:solidFill>
              </a:rPr>
              <a:t>add p6 + p4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p7</a:t>
            </a:r>
          </a:p>
          <a:p>
            <a:r>
              <a:rPr lang="en-US" dirty="0">
                <a:solidFill>
                  <a:schemeClr val="tx1"/>
                </a:solidFill>
              </a:rPr>
              <a:t>sub p5 - p2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p8</a:t>
            </a:r>
          </a:p>
          <a:p>
            <a:r>
              <a:rPr lang="en-US" dirty="0" err="1">
                <a:solidFill>
                  <a:schemeClr val="tx1"/>
                </a:solidFill>
              </a:rPr>
              <a:t>addi</a:t>
            </a:r>
            <a:r>
              <a:rPr lang="en-US" dirty="0">
                <a:solidFill>
                  <a:schemeClr val="tx1"/>
                </a:solidFill>
              </a:rPr>
              <a:t> p8 + 1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p9</a:t>
            </a:r>
          </a:p>
        </p:txBody>
      </p:sp>
      <p:sp>
        <p:nvSpPr>
          <p:cNvPr id="92187" name="Rectangle 30"/>
          <p:cNvSpPr>
            <a:spLocks noChangeArrowheads="1"/>
          </p:cNvSpPr>
          <p:nvPr/>
        </p:nvSpPr>
        <p:spPr bwMode="auto">
          <a:xfrm>
            <a:off x="304800" y="1828800"/>
            <a:ext cx="2514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xor</a:t>
            </a:r>
            <a:r>
              <a:rPr lang="en-US" dirty="0">
                <a:solidFill>
                  <a:schemeClr val="tx1"/>
                </a:solidFill>
              </a:rPr>
              <a:t> r1 ^ r2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r3</a:t>
            </a:r>
          </a:p>
          <a:p>
            <a:r>
              <a:rPr lang="en-US" dirty="0">
                <a:solidFill>
                  <a:schemeClr val="tx1"/>
                </a:solidFill>
              </a:rPr>
              <a:t>add r3 + r4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r4</a:t>
            </a:r>
          </a:p>
          <a:p>
            <a:r>
              <a:rPr lang="en-US" dirty="0">
                <a:solidFill>
                  <a:schemeClr val="tx1"/>
                </a:solidFill>
              </a:rPr>
              <a:t>sub r5 - r2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r3</a:t>
            </a:r>
          </a:p>
          <a:p>
            <a:r>
              <a:rPr lang="en-US" dirty="0" err="1">
                <a:solidFill>
                  <a:schemeClr val="tx1"/>
                </a:solidFill>
              </a:rPr>
              <a:t>addi</a:t>
            </a:r>
            <a:r>
              <a:rPr lang="en-US" dirty="0">
                <a:solidFill>
                  <a:schemeClr val="tx1"/>
                </a:solidFill>
              </a:rPr>
              <a:t> r3 + 1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b="1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92188" name="Slide Number Placeholder 2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75233AD-24C2-EE40-ABEF-370DA5206C1A}" type="slidenum">
              <a:rPr lang="en-US" smtClean="0"/>
              <a:pPr/>
              <a:t>30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Out-of-order Pipeline</a:t>
            </a:r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609600" y="2743200"/>
            <a:ext cx="6096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13" name="Text Box 4"/>
          <p:cNvSpPr txBox="1">
            <a:spLocks noChangeArrowheads="1"/>
          </p:cNvSpPr>
          <p:nvPr/>
        </p:nvSpPr>
        <p:spPr bwMode="auto">
          <a:xfrm rot="-5400000">
            <a:off x="441325" y="3673475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Fetch</a:t>
            </a:r>
          </a:p>
        </p:txBody>
      </p:sp>
      <p:sp>
        <p:nvSpPr>
          <p:cNvPr id="94214" name="Rectangle 5"/>
          <p:cNvSpPr>
            <a:spLocks noChangeArrowheads="1"/>
          </p:cNvSpPr>
          <p:nvPr/>
        </p:nvSpPr>
        <p:spPr bwMode="auto">
          <a:xfrm>
            <a:off x="1371600" y="2743200"/>
            <a:ext cx="6096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15" name="Text Box 6"/>
          <p:cNvSpPr txBox="1">
            <a:spLocks noChangeArrowheads="1"/>
          </p:cNvSpPr>
          <p:nvPr/>
        </p:nvSpPr>
        <p:spPr bwMode="auto">
          <a:xfrm rot="-5400000">
            <a:off x="1025525" y="3527426"/>
            <a:ext cx="123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Decode</a:t>
            </a:r>
          </a:p>
        </p:txBody>
      </p:sp>
      <p:sp>
        <p:nvSpPr>
          <p:cNvPr id="94216" name="Rectangle 7"/>
          <p:cNvSpPr>
            <a:spLocks noChangeArrowheads="1"/>
          </p:cNvSpPr>
          <p:nvPr/>
        </p:nvSpPr>
        <p:spPr bwMode="auto">
          <a:xfrm>
            <a:off x="2133600" y="2743200"/>
            <a:ext cx="6096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17" name="Text Box 8"/>
          <p:cNvSpPr txBox="1">
            <a:spLocks noChangeArrowheads="1"/>
          </p:cNvSpPr>
          <p:nvPr/>
        </p:nvSpPr>
        <p:spPr bwMode="auto">
          <a:xfrm rot="-5400000">
            <a:off x="1739900" y="3476626"/>
            <a:ext cx="1336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Rename</a:t>
            </a:r>
          </a:p>
        </p:txBody>
      </p:sp>
      <p:sp>
        <p:nvSpPr>
          <p:cNvPr id="94218" name="Rectangle 9"/>
          <p:cNvSpPr>
            <a:spLocks noChangeArrowheads="1"/>
          </p:cNvSpPr>
          <p:nvPr/>
        </p:nvSpPr>
        <p:spPr bwMode="auto">
          <a:xfrm>
            <a:off x="2895600" y="2743200"/>
            <a:ext cx="6096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19" name="Text Box 10"/>
          <p:cNvSpPr txBox="1">
            <a:spLocks noChangeArrowheads="1"/>
          </p:cNvSpPr>
          <p:nvPr/>
        </p:nvSpPr>
        <p:spPr bwMode="auto">
          <a:xfrm rot="-5400000">
            <a:off x="2486818" y="3459957"/>
            <a:ext cx="1370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Dispatch</a:t>
            </a:r>
          </a:p>
        </p:txBody>
      </p:sp>
      <p:sp>
        <p:nvSpPr>
          <p:cNvPr id="94220" name="Rectangle 11"/>
          <p:cNvSpPr>
            <a:spLocks noChangeArrowheads="1"/>
          </p:cNvSpPr>
          <p:nvPr/>
        </p:nvSpPr>
        <p:spPr bwMode="auto">
          <a:xfrm>
            <a:off x="8077200" y="2819400"/>
            <a:ext cx="6096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21" name="Text Box 12"/>
          <p:cNvSpPr txBox="1">
            <a:spLocks noChangeArrowheads="1"/>
          </p:cNvSpPr>
          <p:nvPr/>
        </p:nvSpPr>
        <p:spPr bwMode="auto">
          <a:xfrm rot="-5400000">
            <a:off x="7736681" y="3571082"/>
            <a:ext cx="1233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94222" name="Rectangle 13"/>
          <p:cNvSpPr>
            <a:spLocks noChangeArrowheads="1"/>
          </p:cNvSpPr>
          <p:nvPr/>
        </p:nvSpPr>
        <p:spPr bwMode="auto">
          <a:xfrm>
            <a:off x="3400424" y="1981200"/>
            <a:ext cx="4724400" cy="685800"/>
          </a:xfrm>
          <a:prstGeom prst="rect">
            <a:avLst/>
          </a:prstGeom>
          <a:solidFill>
            <a:srgbClr val="B3B3B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Buffer of </a:t>
            </a:r>
            <a:r>
              <a:rPr lang="en-US" dirty="0" smtClean="0">
                <a:solidFill>
                  <a:schemeClr val="tx1"/>
                </a:solidFill>
              </a:rPr>
              <a:t>instructions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eorder buffer)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223" name="Freeform 14"/>
          <p:cNvSpPr>
            <a:spLocks/>
          </p:cNvSpPr>
          <p:nvPr/>
        </p:nvSpPr>
        <p:spPr bwMode="auto">
          <a:xfrm>
            <a:off x="3505200" y="2743200"/>
            <a:ext cx="457200" cy="533400"/>
          </a:xfrm>
          <a:custGeom>
            <a:avLst/>
            <a:gdLst>
              <a:gd name="T0" fmla="*/ 0 w 288"/>
              <a:gd name="T1" fmla="*/ 2147483647 h 336"/>
              <a:gd name="T2" fmla="*/ 2147483647 w 288"/>
              <a:gd name="T3" fmla="*/ 2147483647 h 336"/>
              <a:gd name="T4" fmla="*/ 2147483647 w 288"/>
              <a:gd name="T5" fmla="*/ 0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336"/>
                </a:moveTo>
                <a:cubicBezTo>
                  <a:pt x="96" y="316"/>
                  <a:pt x="192" y="296"/>
                  <a:pt x="240" y="240"/>
                </a:cubicBezTo>
                <a:cubicBezTo>
                  <a:pt x="288" y="184"/>
                  <a:pt x="288" y="92"/>
                  <a:pt x="288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24" name="Freeform 15"/>
          <p:cNvSpPr>
            <a:spLocks/>
          </p:cNvSpPr>
          <p:nvPr/>
        </p:nvSpPr>
        <p:spPr bwMode="auto">
          <a:xfrm>
            <a:off x="7620000" y="2743200"/>
            <a:ext cx="381000" cy="457200"/>
          </a:xfrm>
          <a:custGeom>
            <a:avLst/>
            <a:gdLst>
              <a:gd name="T0" fmla="*/ 0 w 240"/>
              <a:gd name="T1" fmla="*/ 0 h 288"/>
              <a:gd name="T2" fmla="*/ 2147483647 w 240"/>
              <a:gd name="T3" fmla="*/ 2147483647 h 288"/>
              <a:gd name="T4" fmla="*/ 2147483647 w 240"/>
              <a:gd name="T5" fmla="*/ 2147483647 h 288"/>
              <a:gd name="T6" fmla="*/ 0 60000 65536"/>
              <a:gd name="T7" fmla="*/ 0 60000 65536"/>
              <a:gd name="T8" fmla="*/ 0 60000 65536"/>
              <a:gd name="T9" fmla="*/ 0 w 240"/>
              <a:gd name="T10" fmla="*/ 0 h 288"/>
              <a:gd name="T11" fmla="*/ 240 w 24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288">
                <a:moveTo>
                  <a:pt x="0" y="0"/>
                </a:moveTo>
                <a:cubicBezTo>
                  <a:pt x="4" y="72"/>
                  <a:pt x="8" y="144"/>
                  <a:pt x="48" y="192"/>
                </a:cubicBezTo>
                <a:cubicBezTo>
                  <a:pt x="88" y="240"/>
                  <a:pt x="164" y="264"/>
                  <a:pt x="240" y="28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25" name="Rectangle 16"/>
          <p:cNvSpPr>
            <a:spLocks noChangeArrowheads="1"/>
          </p:cNvSpPr>
          <p:nvPr/>
        </p:nvSpPr>
        <p:spPr bwMode="auto">
          <a:xfrm>
            <a:off x="4419600" y="2895600"/>
            <a:ext cx="609600" cy="23622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26" name="Text Box 17"/>
          <p:cNvSpPr txBox="1">
            <a:spLocks noChangeArrowheads="1"/>
          </p:cNvSpPr>
          <p:nvPr/>
        </p:nvSpPr>
        <p:spPr bwMode="auto">
          <a:xfrm rot="-5400000">
            <a:off x="4266406" y="3917157"/>
            <a:ext cx="91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Issue</a:t>
            </a:r>
          </a:p>
        </p:txBody>
      </p:sp>
      <p:sp>
        <p:nvSpPr>
          <p:cNvPr id="94227" name="Rectangle 18"/>
          <p:cNvSpPr>
            <a:spLocks noChangeArrowheads="1"/>
          </p:cNvSpPr>
          <p:nvPr/>
        </p:nvSpPr>
        <p:spPr bwMode="auto">
          <a:xfrm>
            <a:off x="5181600" y="2895600"/>
            <a:ext cx="609600" cy="23622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28" name="Text Box 19"/>
          <p:cNvSpPr txBox="1">
            <a:spLocks noChangeArrowheads="1"/>
          </p:cNvSpPr>
          <p:nvPr/>
        </p:nvSpPr>
        <p:spPr bwMode="auto">
          <a:xfrm rot="-5400000">
            <a:off x="4756150" y="3644900"/>
            <a:ext cx="145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Reg-read</a:t>
            </a:r>
          </a:p>
        </p:txBody>
      </p:sp>
      <p:sp>
        <p:nvSpPr>
          <p:cNvPr id="94229" name="Rectangle 20"/>
          <p:cNvSpPr>
            <a:spLocks noChangeArrowheads="1"/>
          </p:cNvSpPr>
          <p:nvPr/>
        </p:nvSpPr>
        <p:spPr bwMode="auto">
          <a:xfrm>
            <a:off x="5943600" y="2895600"/>
            <a:ext cx="609600" cy="23622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0" name="Text Box 21"/>
          <p:cNvSpPr txBox="1">
            <a:spLocks noChangeArrowheads="1"/>
          </p:cNvSpPr>
          <p:nvPr/>
        </p:nvSpPr>
        <p:spPr bwMode="auto">
          <a:xfrm rot="-5400000">
            <a:off x="5526087" y="3729038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Execute</a:t>
            </a:r>
          </a:p>
        </p:txBody>
      </p:sp>
      <p:sp>
        <p:nvSpPr>
          <p:cNvPr id="94231" name="Rectangle 22"/>
          <p:cNvSpPr>
            <a:spLocks noChangeArrowheads="1"/>
          </p:cNvSpPr>
          <p:nvPr/>
        </p:nvSpPr>
        <p:spPr bwMode="auto">
          <a:xfrm>
            <a:off x="6705600" y="2895600"/>
            <a:ext cx="609600" cy="23622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2" name="Text Box 23"/>
          <p:cNvSpPr txBox="1">
            <a:spLocks noChangeArrowheads="1"/>
          </p:cNvSpPr>
          <p:nvPr/>
        </p:nvSpPr>
        <p:spPr bwMode="auto">
          <a:xfrm rot="-5400000">
            <a:off x="6161087" y="3602038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Writeback</a:t>
            </a:r>
          </a:p>
        </p:txBody>
      </p:sp>
      <p:sp>
        <p:nvSpPr>
          <p:cNvPr id="94233" name="Line 24"/>
          <p:cNvSpPr>
            <a:spLocks noChangeShapeType="1"/>
          </p:cNvSpPr>
          <p:nvPr/>
        </p:nvSpPr>
        <p:spPr bwMode="auto">
          <a:xfrm>
            <a:off x="1219200" y="3810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4" name="Line 25"/>
          <p:cNvSpPr>
            <a:spLocks noChangeShapeType="1"/>
          </p:cNvSpPr>
          <p:nvPr/>
        </p:nvSpPr>
        <p:spPr bwMode="auto">
          <a:xfrm>
            <a:off x="1981200" y="3810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5" name="Line 26"/>
          <p:cNvSpPr>
            <a:spLocks noChangeShapeType="1"/>
          </p:cNvSpPr>
          <p:nvPr/>
        </p:nvSpPr>
        <p:spPr bwMode="auto">
          <a:xfrm>
            <a:off x="2743200" y="3810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6" name="Line 27"/>
          <p:cNvSpPr>
            <a:spLocks noChangeShapeType="1"/>
          </p:cNvSpPr>
          <p:nvPr/>
        </p:nvSpPr>
        <p:spPr bwMode="auto">
          <a:xfrm>
            <a:off x="5029200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7" name="Line 28"/>
          <p:cNvSpPr>
            <a:spLocks noChangeShapeType="1"/>
          </p:cNvSpPr>
          <p:nvPr/>
        </p:nvSpPr>
        <p:spPr bwMode="auto">
          <a:xfrm>
            <a:off x="5791200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8" name="Line 29"/>
          <p:cNvSpPr>
            <a:spLocks noChangeShapeType="1"/>
          </p:cNvSpPr>
          <p:nvPr/>
        </p:nvSpPr>
        <p:spPr bwMode="auto">
          <a:xfrm>
            <a:off x="6553200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9" name="Line 32"/>
          <p:cNvSpPr>
            <a:spLocks noChangeShapeType="1"/>
          </p:cNvSpPr>
          <p:nvPr/>
        </p:nvSpPr>
        <p:spPr bwMode="auto">
          <a:xfrm flipV="1">
            <a:off x="2819400" y="50292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0" name="Text Box 33"/>
          <p:cNvSpPr txBox="1">
            <a:spLocks noChangeArrowheads="1"/>
          </p:cNvSpPr>
          <p:nvPr/>
        </p:nvSpPr>
        <p:spPr bwMode="auto">
          <a:xfrm>
            <a:off x="593725" y="5678488"/>
            <a:ext cx="48672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Have unique register names</a:t>
            </a:r>
          </a:p>
          <a:p>
            <a:r>
              <a:rPr lang="en-US">
                <a:solidFill>
                  <a:schemeClr val="tx1"/>
                </a:solidFill>
              </a:rPr>
              <a:t>Now put into out-of-order execution structures</a:t>
            </a:r>
          </a:p>
        </p:txBody>
      </p:sp>
      <p:sp>
        <p:nvSpPr>
          <p:cNvPr id="94241" name="Slide Number Placeholder 3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9D37AE-5957-CF48-8455-51B55C4C2912}" type="slidenum">
              <a:rPr lang="en-US" smtClean="0"/>
              <a:pPr/>
              <a:t>31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cap="none" dirty="0" smtClean="0"/>
              <a:t>Dynamic Instruction Scheduling Mechanisms</a:t>
            </a:r>
            <a:endParaRPr lang="en-US" cap="none" dirty="0"/>
          </a:p>
        </p:txBody>
      </p:sp>
      <p:sp>
        <p:nvSpPr>
          <p:cNvPr id="962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ACF4644-2854-BE44-97DC-2382D0378FD5}" type="slidenum">
              <a:rPr lang="en-US" smtClean="0"/>
              <a:pPr/>
              <a:t>32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Dispatch</a:t>
            </a:r>
          </a:p>
        </p:txBody>
      </p:sp>
      <p:sp>
        <p:nvSpPr>
          <p:cNvPr id="97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Put renamed </a:t>
            </a:r>
            <a:r>
              <a:rPr lang="en-US" dirty="0"/>
              <a:t>instructions into out-of-order structures</a:t>
            </a:r>
            <a:endParaRPr lang="en-US" dirty="0" smtClean="0"/>
          </a:p>
          <a:p>
            <a:pPr eaLnBrk="1" hangingPunct="1"/>
            <a:r>
              <a:rPr lang="en-US" dirty="0" smtClean="0"/>
              <a:t>Re</a:t>
            </a:r>
            <a:r>
              <a:rPr lang="en-US" dirty="0"/>
              <a:t>-order buffer (ROB)</a:t>
            </a:r>
          </a:p>
          <a:p>
            <a:pPr lvl="1" eaLnBrk="1" hangingPunct="1"/>
            <a:r>
              <a:rPr lang="en-US" dirty="0" smtClean="0"/>
              <a:t>Holds instructions from Fetch through Commit</a:t>
            </a:r>
          </a:p>
          <a:p>
            <a:pPr eaLnBrk="1" hangingPunct="1"/>
            <a:r>
              <a:rPr lang="en-US" dirty="0" smtClean="0"/>
              <a:t>Issue Queue</a:t>
            </a:r>
          </a:p>
          <a:p>
            <a:pPr lvl="1" eaLnBrk="1" hangingPunct="1"/>
            <a:r>
              <a:rPr lang="en-US" dirty="0" smtClean="0"/>
              <a:t>Central piece of scheduling logic</a:t>
            </a:r>
          </a:p>
          <a:p>
            <a:pPr lvl="1" eaLnBrk="1" hangingPunct="1"/>
            <a:r>
              <a:rPr lang="en-US" dirty="0" smtClean="0"/>
              <a:t>Holds instructions from Dispatch </a:t>
            </a:r>
            <a:r>
              <a:rPr lang="en-US" smtClean="0"/>
              <a:t>through Issue</a:t>
            </a:r>
            <a:endParaRPr lang="en-US" dirty="0" smtClean="0"/>
          </a:p>
          <a:p>
            <a:pPr lvl="1" eaLnBrk="1" hangingPunct="1"/>
            <a:r>
              <a:rPr lang="en-US" dirty="0" smtClean="0"/>
              <a:t>Tracks ready inputs</a:t>
            </a:r>
          </a:p>
          <a:p>
            <a:pPr lvl="2" eaLnBrk="1" hangingPunct="1"/>
            <a:r>
              <a:rPr lang="en-US" dirty="0" smtClean="0"/>
              <a:t>Physical register names + ready bit</a:t>
            </a:r>
          </a:p>
          <a:p>
            <a:pPr lvl="2" eaLnBrk="1" hangingPunct="1"/>
            <a:r>
              <a:rPr lang="en-US" dirty="0" smtClean="0"/>
              <a:t>“AND” the bits to tell if ready</a:t>
            </a:r>
          </a:p>
        </p:txBody>
      </p:sp>
      <p:sp>
        <p:nvSpPr>
          <p:cNvPr id="972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F74178E-AAD9-874F-BE77-51C7B9B7B4C4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17525" y="51054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71513" y="5105400"/>
            <a:ext cx="760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Insn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36725" y="51054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949450" y="5029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889125" y="51054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Inp1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803525" y="51054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787650" y="5105400"/>
            <a:ext cx="350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184525" y="51054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397250" y="5029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268663" y="51054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Inp2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251325" y="51054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235450" y="5105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692650" y="510540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Dst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632325" y="51054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6003925" y="5715000"/>
            <a:ext cx="838200" cy="6858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4403725" y="5562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4403725" y="5943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032125" y="556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032125" y="61722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6842125" y="6019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451725" y="5562600"/>
            <a:ext cx="123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Ready?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318125" y="51054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318125" y="5105400"/>
            <a:ext cx="7108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Bday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Dispatch Steps</a:t>
            </a:r>
          </a:p>
        </p:txBody>
      </p:sp>
      <p:sp>
        <p:nvSpPr>
          <p:cNvPr id="1075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Allocate</a:t>
            </a:r>
            <a:r>
              <a:rPr lang="en-US" dirty="0" smtClean="0"/>
              <a:t> Issue Queue (IQ) </a:t>
            </a:r>
            <a:r>
              <a:rPr lang="en-US" dirty="0"/>
              <a:t>slot</a:t>
            </a:r>
          </a:p>
          <a:p>
            <a:pPr lvl="1" eaLnBrk="1" hangingPunct="1"/>
            <a:r>
              <a:rPr lang="en-US" dirty="0"/>
              <a:t>Full?  Stall</a:t>
            </a:r>
          </a:p>
          <a:p>
            <a:pPr eaLnBrk="1" hangingPunct="1"/>
            <a:r>
              <a:rPr lang="en-US" dirty="0"/>
              <a:t>Read </a:t>
            </a:r>
            <a:r>
              <a:rPr lang="en-US" b="1" dirty="0"/>
              <a:t>ready bits </a:t>
            </a:r>
            <a:r>
              <a:rPr lang="en-US" dirty="0"/>
              <a:t>of inputs</a:t>
            </a:r>
          </a:p>
          <a:p>
            <a:pPr lvl="1" eaLnBrk="1" hangingPunct="1"/>
            <a:r>
              <a:rPr lang="en-US" dirty="0" smtClean="0"/>
              <a:t>1</a:t>
            </a:r>
            <a:r>
              <a:rPr lang="en-US" dirty="0"/>
              <a:t>-bit per physical </a:t>
            </a:r>
            <a:r>
              <a:rPr lang="en-US" dirty="0" err="1"/>
              <a:t>reg</a:t>
            </a:r>
            <a:endParaRPr lang="en-US" dirty="0"/>
          </a:p>
          <a:p>
            <a:pPr eaLnBrk="1" hangingPunct="1"/>
            <a:r>
              <a:rPr lang="en-US" dirty="0"/>
              <a:t>Clear </a:t>
            </a:r>
            <a:r>
              <a:rPr lang="en-US" b="1" dirty="0"/>
              <a:t>ready bit</a:t>
            </a:r>
            <a:r>
              <a:rPr lang="en-US" dirty="0"/>
              <a:t> of output in table</a:t>
            </a:r>
          </a:p>
          <a:p>
            <a:pPr lvl="1" eaLnBrk="1" hangingPunct="1"/>
            <a:r>
              <a:rPr lang="en-US" dirty="0"/>
              <a:t>Instruction has not produced value yet</a:t>
            </a:r>
          </a:p>
          <a:p>
            <a:pPr eaLnBrk="1" hangingPunct="1"/>
            <a:r>
              <a:rPr lang="en-US" dirty="0"/>
              <a:t>Write data </a:t>
            </a:r>
            <a:r>
              <a:rPr lang="en-US" dirty="0" smtClean="0"/>
              <a:t>into Issue Queue (IQ) </a:t>
            </a:r>
            <a:r>
              <a:rPr lang="en-US" dirty="0"/>
              <a:t>slot</a:t>
            </a:r>
          </a:p>
        </p:txBody>
      </p:sp>
      <p:sp>
        <p:nvSpPr>
          <p:cNvPr id="1075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E174E3-6764-0640-A416-BE685DB029AC}" type="slidenum">
              <a:rPr lang="en-US" smtClean="0"/>
              <a:pPr/>
              <a:t>34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Dispatch Example</a:t>
            </a:r>
          </a:p>
        </p:txBody>
      </p:sp>
      <p:sp>
        <p:nvSpPr>
          <p:cNvPr id="109572" name="Slide Number Placeholder 7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E54961B-49E7-A64C-8E4A-BCE975604550}" type="slidenum">
              <a:rPr lang="en-US" smtClean="0"/>
              <a:pPr/>
              <a:t>35</a:t>
            </a:fld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109573" name="Rectangle 3"/>
          <p:cNvSpPr>
            <a:spLocks noChangeArrowheads="1"/>
          </p:cNvSpPr>
          <p:nvPr/>
        </p:nvSpPr>
        <p:spPr bwMode="auto">
          <a:xfrm>
            <a:off x="381000" y="1905000"/>
            <a:ext cx="200720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xor</a:t>
            </a:r>
            <a:r>
              <a:rPr lang="en-US" dirty="0">
                <a:solidFill>
                  <a:schemeClr val="tx1"/>
                </a:solidFill>
              </a:rPr>
              <a:t>  p1 ^ p2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p6</a:t>
            </a:r>
          </a:p>
          <a:p>
            <a:r>
              <a:rPr lang="en-US" dirty="0">
                <a:solidFill>
                  <a:schemeClr val="tx1"/>
                </a:solidFill>
              </a:rPr>
              <a:t>add p6 + p4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p7</a:t>
            </a:r>
          </a:p>
          <a:p>
            <a:r>
              <a:rPr lang="en-US" dirty="0">
                <a:solidFill>
                  <a:schemeClr val="tx1"/>
                </a:solidFill>
              </a:rPr>
              <a:t>sub p5 - p2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p8</a:t>
            </a:r>
          </a:p>
          <a:p>
            <a:r>
              <a:rPr lang="en-US" dirty="0" err="1">
                <a:solidFill>
                  <a:schemeClr val="tx1"/>
                </a:solidFill>
              </a:rPr>
              <a:t>addi</a:t>
            </a:r>
            <a:r>
              <a:rPr lang="en-US" dirty="0">
                <a:solidFill>
                  <a:schemeClr val="tx1"/>
                </a:solidFill>
              </a:rPr>
              <a:t> p8 + 1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p9</a:t>
            </a:r>
          </a:p>
        </p:txBody>
      </p:sp>
      <p:sp>
        <p:nvSpPr>
          <p:cNvPr id="109574" name="Rectangle 4"/>
          <p:cNvSpPr>
            <a:spLocks noChangeArrowheads="1"/>
          </p:cNvSpPr>
          <p:nvPr/>
        </p:nvSpPr>
        <p:spPr bwMode="auto">
          <a:xfrm>
            <a:off x="1449388" y="41910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75" name="Text Box 5"/>
          <p:cNvSpPr txBox="1">
            <a:spLocks noChangeArrowheads="1"/>
          </p:cNvSpPr>
          <p:nvPr/>
        </p:nvSpPr>
        <p:spPr bwMode="auto">
          <a:xfrm>
            <a:off x="1603375" y="4191000"/>
            <a:ext cx="8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Insn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9576" name="Rectangle 6"/>
          <p:cNvSpPr>
            <a:spLocks noChangeArrowheads="1"/>
          </p:cNvSpPr>
          <p:nvPr/>
        </p:nvSpPr>
        <p:spPr bwMode="auto">
          <a:xfrm>
            <a:off x="2668588" y="41910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77" name="Text Box 7"/>
          <p:cNvSpPr txBox="1">
            <a:spLocks noChangeArrowheads="1"/>
          </p:cNvSpPr>
          <p:nvPr/>
        </p:nvSpPr>
        <p:spPr bwMode="auto">
          <a:xfrm>
            <a:off x="2881313" y="4114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9578" name="Rectangle 8"/>
          <p:cNvSpPr>
            <a:spLocks noChangeArrowheads="1"/>
          </p:cNvSpPr>
          <p:nvPr/>
        </p:nvSpPr>
        <p:spPr bwMode="auto">
          <a:xfrm>
            <a:off x="2820988" y="4191000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Inp1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9579" name="Rectangle 9"/>
          <p:cNvSpPr>
            <a:spLocks noChangeArrowheads="1"/>
          </p:cNvSpPr>
          <p:nvPr/>
        </p:nvSpPr>
        <p:spPr bwMode="auto">
          <a:xfrm>
            <a:off x="3735388" y="41910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80" name="Text Box 10"/>
          <p:cNvSpPr txBox="1">
            <a:spLocks noChangeArrowheads="1"/>
          </p:cNvSpPr>
          <p:nvPr/>
        </p:nvSpPr>
        <p:spPr bwMode="auto">
          <a:xfrm>
            <a:off x="3719513" y="41910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9581" name="Rectangle 11"/>
          <p:cNvSpPr>
            <a:spLocks noChangeArrowheads="1"/>
          </p:cNvSpPr>
          <p:nvPr/>
        </p:nvSpPr>
        <p:spPr bwMode="auto">
          <a:xfrm>
            <a:off x="4116388" y="41910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82" name="Text Box 12"/>
          <p:cNvSpPr txBox="1">
            <a:spLocks noChangeArrowheads="1"/>
          </p:cNvSpPr>
          <p:nvPr/>
        </p:nvSpPr>
        <p:spPr bwMode="auto">
          <a:xfrm>
            <a:off x="4329113" y="4114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9583" name="Rectangle 13"/>
          <p:cNvSpPr>
            <a:spLocks noChangeArrowheads="1"/>
          </p:cNvSpPr>
          <p:nvPr/>
        </p:nvSpPr>
        <p:spPr bwMode="auto">
          <a:xfrm>
            <a:off x="4200525" y="4191000"/>
            <a:ext cx="8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Inp2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9584" name="Rectangle 14"/>
          <p:cNvSpPr>
            <a:spLocks noChangeArrowheads="1"/>
          </p:cNvSpPr>
          <p:nvPr/>
        </p:nvSpPr>
        <p:spPr bwMode="auto">
          <a:xfrm>
            <a:off x="5183188" y="41910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85" name="Text Box 15"/>
          <p:cNvSpPr txBox="1">
            <a:spLocks noChangeArrowheads="1"/>
          </p:cNvSpPr>
          <p:nvPr/>
        </p:nvSpPr>
        <p:spPr bwMode="auto">
          <a:xfrm>
            <a:off x="5167313" y="41910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9586" name="Rectangle 16"/>
          <p:cNvSpPr>
            <a:spLocks noChangeArrowheads="1"/>
          </p:cNvSpPr>
          <p:nvPr/>
        </p:nvSpPr>
        <p:spPr bwMode="auto">
          <a:xfrm>
            <a:off x="5624513" y="4191000"/>
            <a:ext cx="674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Dst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9587" name="Rectangle 17"/>
          <p:cNvSpPr>
            <a:spLocks noChangeArrowheads="1"/>
          </p:cNvSpPr>
          <p:nvPr/>
        </p:nvSpPr>
        <p:spPr bwMode="auto">
          <a:xfrm>
            <a:off x="5564188" y="41910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88" name="Rectangle 18"/>
          <p:cNvSpPr>
            <a:spLocks noChangeArrowheads="1"/>
          </p:cNvSpPr>
          <p:nvPr/>
        </p:nvSpPr>
        <p:spPr bwMode="auto">
          <a:xfrm>
            <a:off x="6249988" y="41910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89" name="Rectangle 19"/>
          <p:cNvSpPr>
            <a:spLocks noChangeArrowheads="1"/>
          </p:cNvSpPr>
          <p:nvPr/>
        </p:nvSpPr>
        <p:spPr bwMode="auto">
          <a:xfrm>
            <a:off x="6249988" y="4191000"/>
            <a:ext cx="7745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Bday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590" name="Rectangle 20"/>
          <p:cNvSpPr>
            <a:spLocks noChangeArrowheads="1"/>
          </p:cNvSpPr>
          <p:nvPr/>
        </p:nvSpPr>
        <p:spPr bwMode="auto">
          <a:xfrm>
            <a:off x="1449388" y="46482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91" name="Rectangle 22"/>
          <p:cNvSpPr>
            <a:spLocks noChangeArrowheads="1"/>
          </p:cNvSpPr>
          <p:nvPr/>
        </p:nvSpPr>
        <p:spPr bwMode="auto">
          <a:xfrm>
            <a:off x="2668588" y="4648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92" name="Text Box 23"/>
          <p:cNvSpPr txBox="1">
            <a:spLocks noChangeArrowheads="1"/>
          </p:cNvSpPr>
          <p:nvPr/>
        </p:nvSpPr>
        <p:spPr bwMode="auto">
          <a:xfrm>
            <a:off x="2881313" y="4572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9593" name="Rectangle 25"/>
          <p:cNvSpPr>
            <a:spLocks noChangeArrowheads="1"/>
          </p:cNvSpPr>
          <p:nvPr/>
        </p:nvSpPr>
        <p:spPr bwMode="auto">
          <a:xfrm>
            <a:off x="3735388" y="46482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94" name="Rectangle 27"/>
          <p:cNvSpPr>
            <a:spLocks noChangeArrowheads="1"/>
          </p:cNvSpPr>
          <p:nvPr/>
        </p:nvSpPr>
        <p:spPr bwMode="auto">
          <a:xfrm>
            <a:off x="4116388" y="4648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95" name="Text Box 28"/>
          <p:cNvSpPr txBox="1">
            <a:spLocks noChangeArrowheads="1"/>
          </p:cNvSpPr>
          <p:nvPr/>
        </p:nvSpPr>
        <p:spPr bwMode="auto">
          <a:xfrm>
            <a:off x="4329113" y="4572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9596" name="Rectangle 30"/>
          <p:cNvSpPr>
            <a:spLocks noChangeArrowheads="1"/>
          </p:cNvSpPr>
          <p:nvPr/>
        </p:nvSpPr>
        <p:spPr bwMode="auto">
          <a:xfrm>
            <a:off x="5183188" y="46482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97" name="Rectangle 33"/>
          <p:cNvSpPr>
            <a:spLocks noChangeArrowheads="1"/>
          </p:cNvSpPr>
          <p:nvPr/>
        </p:nvSpPr>
        <p:spPr bwMode="auto">
          <a:xfrm>
            <a:off x="5564188" y="46482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98" name="Rectangle 34"/>
          <p:cNvSpPr>
            <a:spLocks noChangeArrowheads="1"/>
          </p:cNvSpPr>
          <p:nvPr/>
        </p:nvSpPr>
        <p:spPr bwMode="auto">
          <a:xfrm>
            <a:off x="6249988" y="46482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99" name="Rectangle 36"/>
          <p:cNvSpPr>
            <a:spLocks noChangeArrowheads="1"/>
          </p:cNvSpPr>
          <p:nvPr/>
        </p:nvSpPr>
        <p:spPr bwMode="auto">
          <a:xfrm>
            <a:off x="1449388" y="51054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00" name="Rectangle 38"/>
          <p:cNvSpPr>
            <a:spLocks noChangeArrowheads="1"/>
          </p:cNvSpPr>
          <p:nvPr/>
        </p:nvSpPr>
        <p:spPr bwMode="auto">
          <a:xfrm>
            <a:off x="2668588" y="51054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01" name="Text Box 39"/>
          <p:cNvSpPr txBox="1">
            <a:spLocks noChangeArrowheads="1"/>
          </p:cNvSpPr>
          <p:nvPr/>
        </p:nvSpPr>
        <p:spPr bwMode="auto">
          <a:xfrm>
            <a:off x="2881313" y="5029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9602" name="Rectangle 41"/>
          <p:cNvSpPr>
            <a:spLocks noChangeArrowheads="1"/>
          </p:cNvSpPr>
          <p:nvPr/>
        </p:nvSpPr>
        <p:spPr bwMode="auto">
          <a:xfrm>
            <a:off x="3735388" y="51054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03" name="Rectangle 43"/>
          <p:cNvSpPr>
            <a:spLocks noChangeArrowheads="1"/>
          </p:cNvSpPr>
          <p:nvPr/>
        </p:nvSpPr>
        <p:spPr bwMode="auto">
          <a:xfrm>
            <a:off x="4116388" y="51054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04" name="Text Box 44"/>
          <p:cNvSpPr txBox="1">
            <a:spLocks noChangeArrowheads="1"/>
          </p:cNvSpPr>
          <p:nvPr/>
        </p:nvSpPr>
        <p:spPr bwMode="auto">
          <a:xfrm>
            <a:off x="4329113" y="5029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9605" name="Rectangle 46"/>
          <p:cNvSpPr>
            <a:spLocks noChangeArrowheads="1"/>
          </p:cNvSpPr>
          <p:nvPr/>
        </p:nvSpPr>
        <p:spPr bwMode="auto">
          <a:xfrm>
            <a:off x="5183188" y="51054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06" name="Rectangle 49"/>
          <p:cNvSpPr>
            <a:spLocks noChangeArrowheads="1"/>
          </p:cNvSpPr>
          <p:nvPr/>
        </p:nvSpPr>
        <p:spPr bwMode="auto">
          <a:xfrm>
            <a:off x="5564188" y="51054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07" name="Rectangle 50"/>
          <p:cNvSpPr>
            <a:spLocks noChangeArrowheads="1"/>
          </p:cNvSpPr>
          <p:nvPr/>
        </p:nvSpPr>
        <p:spPr bwMode="auto">
          <a:xfrm>
            <a:off x="6249988" y="51054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08" name="Rectangle 52"/>
          <p:cNvSpPr>
            <a:spLocks noChangeArrowheads="1"/>
          </p:cNvSpPr>
          <p:nvPr/>
        </p:nvSpPr>
        <p:spPr bwMode="auto">
          <a:xfrm>
            <a:off x="1449388" y="55626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09" name="Rectangle 54"/>
          <p:cNvSpPr>
            <a:spLocks noChangeArrowheads="1"/>
          </p:cNvSpPr>
          <p:nvPr/>
        </p:nvSpPr>
        <p:spPr bwMode="auto">
          <a:xfrm>
            <a:off x="2668588" y="55626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10" name="Text Box 55"/>
          <p:cNvSpPr txBox="1">
            <a:spLocks noChangeArrowheads="1"/>
          </p:cNvSpPr>
          <p:nvPr/>
        </p:nvSpPr>
        <p:spPr bwMode="auto">
          <a:xfrm>
            <a:off x="2881313" y="5486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9611" name="Rectangle 57"/>
          <p:cNvSpPr>
            <a:spLocks noChangeArrowheads="1"/>
          </p:cNvSpPr>
          <p:nvPr/>
        </p:nvSpPr>
        <p:spPr bwMode="auto">
          <a:xfrm>
            <a:off x="3735388" y="55626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12" name="Rectangle 59"/>
          <p:cNvSpPr>
            <a:spLocks noChangeArrowheads="1"/>
          </p:cNvSpPr>
          <p:nvPr/>
        </p:nvSpPr>
        <p:spPr bwMode="auto">
          <a:xfrm>
            <a:off x="4116388" y="55626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13" name="Text Box 60"/>
          <p:cNvSpPr txBox="1">
            <a:spLocks noChangeArrowheads="1"/>
          </p:cNvSpPr>
          <p:nvPr/>
        </p:nvSpPr>
        <p:spPr bwMode="auto">
          <a:xfrm>
            <a:off x="4329113" y="5486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9614" name="Rectangle 62"/>
          <p:cNvSpPr>
            <a:spLocks noChangeArrowheads="1"/>
          </p:cNvSpPr>
          <p:nvPr/>
        </p:nvSpPr>
        <p:spPr bwMode="auto">
          <a:xfrm>
            <a:off x="5183188" y="55626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15" name="Rectangle 65"/>
          <p:cNvSpPr>
            <a:spLocks noChangeArrowheads="1"/>
          </p:cNvSpPr>
          <p:nvPr/>
        </p:nvSpPr>
        <p:spPr bwMode="auto">
          <a:xfrm>
            <a:off x="5564188" y="55626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16" name="Rectangle 66"/>
          <p:cNvSpPr>
            <a:spLocks noChangeArrowheads="1"/>
          </p:cNvSpPr>
          <p:nvPr/>
        </p:nvSpPr>
        <p:spPr bwMode="auto">
          <a:xfrm>
            <a:off x="6249988" y="55626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17" name="Rectangle 68"/>
          <p:cNvSpPr>
            <a:spLocks noChangeArrowheads="1"/>
          </p:cNvSpPr>
          <p:nvPr/>
        </p:nvSpPr>
        <p:spPr bwMode="auto">
          <a:xfrm>
            <a:off x="1449388" y="60198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18" name="Rectangle 70"/>
          <p:cNvSpPr>
            <a:spLocks noChangeArrowheads="1"/>
          </p:cNvSpPr>
          <p:nvPr/>
        </p:nvSpPr>
        <p:spPr bwMode="auto">
          <a:xfrm>
            <a:off x="2668588" y="6019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19" name="Text Box 71"/>
          <p:cNvSpPr txBox="1">
            <a:spLocks noChangeArrowheads="1"/>
          </p:cNvSpPr>
          <p:nvPr/>
        </p:nvSpPr>
        <p:spPr bwMode="auto">
          <a:xfrm>
            <a:off x="2881313" y="5943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9620" name="Rectangle 73"/>
          <p:cNvSpPr>
            <a:spLocks noChangeArrowheads="1"/>
          </p:cNvSpPr>
          <p:nvPr/>
        </p:nvSpPr>
        <p:spPr bwMode="auto">
          <a:xfrm>
            <a:off x="3735388" y="60198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21" name="Rectangle 75"/>
          <p:cNvSpPr>
            <a:spLocks noChangeArrowheads="1"/>
          </p:cNvSpPr>
          <p:nvPr/>
        </p:nvSpPr>
        <p:spPr bwMode="auto">
          <a:xfrm>
            <a:off x="4116388" y="6019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22" name="Text Box 76"/>
          <p:cNvSpPr txBox="1">
            <a:spLocks noChangeArrowheads="1"/>
          </p:cNvSpPr>
          <p:nvPr/>
        </p:nvSpPr>
        <p:spPr bwMode="auto">
          <a:xfrm>
            <a:off x="4329113" y="5943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9623" name="Rectangle 78"/>
          <p:cNvSpPr>
            <a:spLocks noChangeArrowheads="1"/>
          </p:cNvSpPr>
          <p:nvPr/>
        </p:nvSpPr>
        <p:spPr bwMode="auto">
          <a:xfrm>
            <a:off x="5183188" y="60198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24" name="Rectangle 81"/>
          <p:cNvSpPr>
            <a:spLocks noChangeArrowheads="1"/>
          </p:cNvSpPr>
          <p:nvPr/>
        </p:nvSpPr>
        <p:spPr bwMode="auto">
          <a:xfrm>
            <a:off x="5564188" y="6019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25" name="Rectangle 82"/>
          <p:cNvSpPr>
            <a:spLocks noChangeArrowheads="1"/>
          </p:cNvSpPr>
          <p:nvPr/>
        </p:nvSpPr>
        <p:spPr bwMode="auto">
          <a:xfrm>
            <a:off x="6249988" y="6019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26" name="Text Box 84"/>
          <p:cNvSpPr txBox="1">
            <a:spLocks noChangeArrowheads="1"/>
          </p:cNvSpPr>
          <p:nvPr/>
        </p:nvSpPr>
        <p:spPr bwMode="auto">
          <a:xfrm>
            <a:off x="3048000" y="3657600"/>
            <a:ext cx="199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Issue Queue</a:t>
            </a:r>
          </a:p>
        </p:txBody>
      </p:sp>
      <p:sp>
        <p:nvSpPr>
          <p:cNvPr id="109627" name="Rectangle 85"/>
          <p:cNvSpPr>
            <a:spLocks noChangeArrowheads="1"/>
          </p:cNvSpPr>
          <p:nvPr/>
        </p:nvSpPr>
        <p:spPr bwMode="auto">
          <a:xfrm>
            <a:off x="7315200" y="23987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28" name="Text Box 86"/>
          <p:cNvSpPr txBox="1">
            <a:spLocks noChangeArrowheads="1"/>
          </p:cNvSpPr>
          <p:nvPr/>
        </p:nvSpPr>
        <p:spPr bwMode="auto">
          <a:xfrm>
            <a:off x="7451725" y="24384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    y</a:t>
            </a:r>
          </a:p>
        </p:txBody>
      </p:sp>
      <p:sp>
        <p:nvSpPr>
          <p:cNvPr id="109629" name="Rectangle 87"/>
          <p:cNvSpPr>
            <a:spLocks noChangeArrowheads="1"/>
          </p:cNvSpPr>
          <p:nvPr/>
        </p:nvSpPr>
        <p:spPr bwMode="auto">
          <a:xfrm>
            <a:off x="7315200" y="28559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30" name="Text Box 88"/>
          <p:cNvSpPr txBox="1">
            <a:spLocks noChangeArrowheads="1"/>
          </p:cNvSpPr>
          <p:nvPr/>
        </p:nvSpPr>
        <p:spPr bwMode="auto">
          <a:xfrm>
            <a:off x="7451725" y="28956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p2    y</a:t>
            </a:r>
          </a:p>
        </p:txBody>
      </p:sp>
      <p:sp>
        <p:nvSpPr>
          <p:cNvPr id="109631" name="Rectangle 89"/>
          <p:cNvSpPr>
            <a:spLocks noChangeArrowheads="1"/>
          </p:cNvSpPr>
          <p:nvPr/>
        </p:nvSpPr>
        <p:spPr bwMode="auto">
          <a:xfrm>
            <a:off x="7315200" y="33131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32" name="Text Box 90"/>
          <p:cNvSpPr txBox="1">
            <a:spLocks noChangeArrowheads="1"/>
          </p:cNvSpPr>
          <p:nvPr/>
        </p:nvSpPr>
        <p:spPr bwMode="auto">
          <a:xfrm>
            <a:off x="7451725" y="33528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p3    y</a:t>
            </a:r>
          </a:p>
        </p:txBody>
      </p:sp>
      <p:sp>
        <p:nvSpPr>
          <p:cNvPr id="109633" name="Rectangle 91"/>
          <p:cNvSpPr>
            <a:spLocks noChangeArrowheads="1"/>
          </p:cNvSpPr>
          <p:nvPr/>
        </p:nvSpPr>
        <p:spPr bwMode="auto">
          <a:xfrm>
            <a:off x="7315200" y="37703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34" name="Text Box 92"/>
          <p:cNvSpPr txBox="1">
            <a:spLocks noChangeArrowheads="1"/>
          </p:cNvSpPr>
          <p:nvPr/>
        </p:nvSpPr>
        <p:spPr bwMode="auto">
          <a:xfrm>
            <a:off x="7451725" y="38100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p4    y</a:t>
            </a:r>
          </a:p>
        </p:txBody>
      </p:sp>
      <p:sp>
        <p:nvSpPr>
          <p:cNvPr id="109635" name="Rectangle 93"/>
          <p:cNvSpPr>
            <a:spLocks noChangeArrowheads="1"/>
          </p:cNvSpPr>
          <p:nvPr/>
        </p:nvSpPr>
        <p:spPr bwMode="auto">
          <a:xfrm>
            <a:off x="7315200" y="42275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36" name="Text Box 94"/>
          <p:cNvSpPr txBox="1">
            <a:spLocks noChangeArrowheads="1"/>
          </p:cNvSpPr>
          <p:nvPr/>
        </p:nvSpPr>
        <p:spPr bwMode="auto">
          <a:xfrm>
            <a:off x="7451725" y="42672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p5    y</a:t>
            </a:r>
          </a:p>
        </p:txBody>
      </p:sp>
      <p:sp>
        <p:nvSpPr>
          <p:cNvPr id="109637" name="Rectangle 95"/>
          <p:cNvSpPr>
            <a:spLocks noChangeArrowheads="1"/>
          </p:cNvSpPr>
          <p:nvPr/>
        </p:nvSpPr>
        <p:spPr bwMode="auto">
          <a:xfrm>
            <a:off x="7315200" y="46847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38" name="Text Box 96"/>
          <p:cNvSpPr txBox="1">
            <a:spLocks noChangeArrowheads="1"/>
          </p:cNvSpPr>
          <p:nvPr/>
        </p:nvSpPr>
        <p:spPr bwMode="auto">
          <a:xfrm>
            <a:off x="7451725" y="47244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p6    y</a:t>
            </a:r>
          </a:p>
        </p:txBody>
      </p:sp>
      <p:sp>
        <p:nvSpPr>
          <p:cNvPr id="109639" name="Rectangle 97"/>
          <p:cNvSpPr>
            <a:spLocks noChangeArrowheads="1"/>
          </p:cNvSpPr>
          <p:nvPr/>
        </p:nvSpPr>
        <p:spPr bwMode="auto">
          <a:xfrm>
            <a:off x="7315200" y="51419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40" name="Text Box 98"/>
          <p:cNvSpPr txBox="1">
            <a:spLocks noChangeArrowheads="1"/>
          </p:cNvSpPr>
          <p:nvPr/>
        </p:nvSpPr>
        <p:spPr bwMode="auto">
          <a:xfrm>
            <a:off x="7451725" y="51816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p7    y</a:t>
            </a:r>
          </a:p>
        </p:txBody>
      </p:sp>
      <p:sp>
        <p:nvSpPr>
          <p:cNvPr id="109641" name="Rectangle 101"/>
          <p:cNvSpPr>
            <a:spLocks noChangeArrowheads="1"/>
          </p:cNvSpPr>
          <p:nvPr/>
        </p:nvSpPr>
        <p:spPr bwMode="auto">
          <a:xfrm>
            <a:off x="7315200" y="55991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42" name="Text Box 102"/>
          <p:cNvSpPr txBox="1">
            <a:spLocks noChangeArrowheads="1"/>
          </p:cNvSpPr>
          <p:nvPr/>
        </p:nvSpPr>
        <p:spPr bwMode="auto">
          <a:xfrm>
            <a:off x="7451725" y="56388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p8    y</a:t>
            </a:r>
          </a:p>
        </p:txBody>
      </p:sp>
      <p:sp>
        <p:nvSpPr>
          <p:cNvPr id="109643" name="Rectangle 103"/>
          <p:cNvSpPr>
            <a:spLocks noChangeArrowheads="1"/>
          </p:cNvSpPr>
          <p:nvPr/>
        </p:nvSpPr>
        <p:spPr bwMode="auto">
          <a:xfrm>
            <a:off x="7315200" y="60563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44" name="Text Box 104"/>
          <p:cNvSpPr txBox="1">
            <a:spLocks noChangeArrowheads="1"/>
          </p:cNvSpPr>
          <p:nvPr/>
        </p:nvSpPr>
        <p:spPr bwMode="auto">
          <a:xfrm>
            <a:off x="7451725" y="60960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p9    y</a:t>
            </a:r>
          </a:p>
        </p:txBody>
      </p:sp>
      <p:sp>
        <p:nvSpPr>
          <p:cNvPr id="109645" name="Text Box 105"/>
          <p:cNvSpPr txBox="1">
            <a:spLocks noChangeArrowheads="1"/>
          </p:cNvSpPr>
          <p:nvPr/>
        </p:nvSpPr>
        <p:spPr bwMode="auto">
          <a:xfrm>
            <a:off x="7113588" y="1905000"/>
            <a:ext cx="172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Ready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Dispatch Example</a:t>
            </a:r>
          </a:p>
        </p:txBody>
      </p:sp>
      <p:sp>
        <p:nvSpPr>
          <p:cNvPr id="111619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CIS 501: Comp. Arch.  |  Prof. Joe Devietti  |  Scheduling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1620" name="Slide Number Placeholder 8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6380035-E24A-BA42-A5CE-7F4AE1F88DCD}" type="slidenum">
              <a:rPr lang="en-US" smtClean="0"/>
              <a:pPr/>
              <a:t>36</a:t>
            </a:fld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111621" name="Rectangle 4"/>
          <p:cNvSpPr>
            <a:spLocks noChangeArrowheads="1"/>
          </p:cNvSpPr>
          <p:nvPr/>
        </p:nvSpPr>
        <p:spPr bwMode="auto">
          <a:xfrm>
            <a:off x="1449388" y="41910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22" name="Text Box 5"/>
          <p:cNvSpPr txBox="1">
            <a:spLocks noChangeArrowheads="1"/>
          </p:cNvSpPr>
          <p:nvPr/>
        </p:nvSpPr>
        <p:spPr bwMode="auto">
          <a:xfrm>
            <a:off x="1603375" y="4191000"/>
            <a:ext cx="8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Insn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1623" name="Rectangle 6"/>
          <p:cNvSpPr>
            <a:spLocks noChangeArrowheads="1"/>
          </p:cNvSpPr>
          <p:nvPr/>
        </p:nvSpPr>
        <p:spPr bwMode="auto">
          <a:xfrm>
            <a:off x="2668588" y="41910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24" name="Text Box 7"/>
          <p:cNvSpPr txBox="1">
            <a:spLocks noChangeArrowheads="1"/>
          </p:cNvSpPr>
          <p:nvPr/>
        </p:nvSpPr>
        <p:spPr bwMode="auto">
          <a:xfrm>
            <a:off x="2881313" y="4114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1625" name="Rectangle 8"/>
          <p:cNvSpPr>
            <a:spLocks noChangeArrowheads="1"/>
          </p:cNvSpPr>
          <p:nvPr/>
        </p:nvSpPr>
        <p:spPr bwMode="auto">
          <a:xfrm>
            <a:off x="2820988" y="4191000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Inp1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1626" name="Rectangle 9"/>
          <p:cNvSpPr>
            <a:spLocks noChangeArrowheads="1"/>
          </p:cNvSpPr>
          <p:nvPr/>
        </p:nvSpPr>
        <p:spPr bwMode="auto">
          <a:xfrm>
            <a:off x="3735388" y="41910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27" name="Text Box 10"/>
          <p:cNvSpPr txBox="1">
            <a:spLocks noChangeArrowheads="1"/>
          </p:cNvSpPr>
          <p:nvPr/>
        </p:nvSpPr>
        <p:spPr bwMode="auto">
          <a:xfrm>
            <a:off x="3719513" y="41910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1628" name="Rectangle 11"/>
          <p:cNvSpPr>
            <a:spLocks noChangeArrowheads="1"/>
          </p:cNvSpPr>
          <p:nvPr/>
        </p:nvSpPr>
        <p:spPr bwMode="auto">
          <a:xfrm>
            <a:off x="4116388" y="41910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29" name="Text Box 12"/>
          <p:cNvSpPr txBox="1">
            <a:spLocks noChangeArrowheads="1"/>
          </p:cNvSpPr>
          <p:nvPr/>
        </p:nvSpPr>
        <p:spPr bwMode="auto">
          <a:xfrm>
            <a:off x="4329113" y="4114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1630" name="Rectangle 13"/>
          <p:cNvSpPr>
            <a:spLocks noChangeArrowheads="1"/>
          </p:cNvSpPr>
          <p:nvPr/>
        </p:nvSpPr>
        <p:spPr bwMode="auto">
          <a:xfrm>
            <a:off x="4200525" y="4191000"/>
            <a:ext cx="8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Inp2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1631" name="Rectangle 14"/>
          <p:cNvSpPr>
            <a:spLocks noChangeArrowheads="1"/>
          </p:cNvSpPr>
          <p:nvPr/>
        </p:nvSpPr>
        <p:spPr bwMode="auto">
          <a:xfrm>
            <a:off x="5183188" y="41910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32" name="Text Box 15"/>
          <p:cNvSpPr txBox="1">
            <a:spLocks noChangeArrowheads="1"/>
          </p:cNvSpPr>
          <p:nvPr/>
        </p:nvSpPr>
        <p:spPr bwMode="auto">
          <a:xfrm>
            <a:off x="5167313" y="41910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1633" name="Rectangle 16"/>
          <p:cNvSpPr>
            <a:spLocks noChangeArrowheads="1"/>
          </p:cNvSpPr>
          <p:nvPr/>
        </p:nvSpPr>
        <p:spPr bwMode="auto">
          <a:xfrm>
            <a:off x="5624513" y="4191000"/>
            <a:ext cx="674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Dst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1634" name="Rectangle 17"/>
          <p:cNvSpPr>
            <a:spLocks noChangeArrowheads="1"/>
          </p:cNvSpPr>
          <p:nvPr/>
        </p:nvSpPr>
        <p:spPr bwMode="auto">
          <a:xfrm>
            <a:off x="5564188" y="41910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35" name="Rectangle 18"/>
          <p:cNvSpPr>
            <a:spLocks noChangeArrowheads="1"/>
          </p:cNvSpPr>
          <p:nvPr/>
        </p:nvSpPr>
        <p:spPr bwMode="auto">
          <a:xfrm>
            <a:off x="6249988" y="41910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36" name="Rectangle 19"/>
          <p:cNvSpPr>
            <a:spLocks noChangeArrowheads="1"/>
          </p:cNvSpPr>
          <p:nvPr/>
        </p:nvSpPr>
        <p:spPr bwMode="auto">
          <a:xfrm>
            <a:off x="6249988" y="4191000"/>
            <a:ext cx="7745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Bday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637" name="Rectangle 20"/>
          <p:cNvSpPr>
            <a:spLocks noChangeArrowheads="1"/>
          </p:cNvSpPr>
          <p:nvPr/>
        </p:nvSpPr>
        <p:spPr bwMode="auto">
          <a:xfrm>
            <a:off x="1449388" y="46482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38" name="Text Box 21"/>
          <p:cNvSpPr txBox="1">
            <a:spLocks noChangeArrowheads="1"/>
          </p:cNvSpPr>
          <p:nvPr/>
        </p:nvSpPr>
        <p:spPr bwMode="auto">
          <a:xfrm>
            <a:off x="1603375" y="46482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xor</a:t>
            </a:r>
          </a:p>
        </p:txBody>
      </p:sp>
      <p:sp>
        <p:nvSpPr>
          <p:cNvPr id="111639" name="Rectangle 22"/>
          <p:cNvSpPr>
            <a:spLocks noChangeArrowheads="1"/>
          </p:cNvSpPr>
          <p:nvPr/>
        </p:nvSpPr>
        <p:spPr bwMode="auto">
          <a:xfrm>
            <a:off x="2668588" y="4648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40" name="Text Box 23"/>
          <p:cNvSpPr txBox="1">
            <a:spLocks noChangeArrowheads="1"/>
          </p:cNvSpPr>
          <p:nvPr/>
        </p:nvSpPr>
        <p:spPr bwMode="auto">
          <a:xfrm>
            <a:off x="2881313" y="4572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1641" name="Rectangle 24"/>
          <p:cNvSpPr>
            <a:spLocks noChangeArrowheads="1"/>
          </p:cNvSpPr>
          <p:nvPr/>
        </p:nvSpPr>
        <p:spPr bwMode="auto">
          <a:xfrm>
            <a:off x="2820988" y="4648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p1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1642" name="Rectangle 25"/>
          <p:cNvSpPr>
            <a:spLocks noChangeArrowheads="1"/>
          </p:cNvSpPr>
          <p:nvPr/>
        </p:nvSpPr>
        <p:spPr bwMode="auto">
          <a:xfrm>
            <a:off x="3735388" y="46482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43" name="Text Box 26"/>
          <p:cNvSpPr txBox="1">
            <a:spLocks noChangeArrowheads="1"/>
          </p:cNvSpPr>
          <p:nvPr/>
        </p:nvSpPr>
        <p:spPr bwMode="auto">
          <a:xfrm>
            <a:off x="3719513" y="4648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1644" name="Rectangle 27"/>
          <p:cNvSpPr>
            <a:spLocks noChangeArrowheads="1"/>
          </p:cNvSpPr>
          <p:nvPr/>
        </p:nvSpPr>
        <p:spPr bwMode="auto">
          <a:xfrm>
            <a:off x="4116388" y="4648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45" name="Text Box 28"/>
          <p:cNvSpPr txBox="1">
            <a:spLocks noChangeArrowheads="1"/>
          </p:cNvSpPr>
          <p:nvPr/>
        </p:nvSpPr>
        <p:spPr bwMode="auto">
          <a:xfrm>
            <a:off x="4329113" y="4572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1646" name="Rectangle 29"/>
          <p:cNvSpPr>
            <a:spLocks noChangeArrowheads="1"/>
          </p:cNvSpPr>
          <p:nvPr/>
        </p:nvSpPr>
        <p:spPr bwMode="auto">
          <a:xfrm>
            <a:off x="4200525" y="4648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p2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1647" name="Rectangle 30"/>
          <p:cNvSpPr>
            <a:spLocks noChangeArrowheads="1"/>
          </p:cNvSpPr>
          <p:nvPr/>
        </p:nvSpPr>
        <p:spPr bwMode="auto">
          <a:xfrm>
            <a:off x="5183188" y="46482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48" name="Text Box 31"/>
          <p:cNvSpPr txBox="1">
            <a:spLocks noChangeArrowheads="1"/>
          </p:cNvSpPr>
          <p:nvPr/>
        </p:nvSpPr>
        <p:spPr bwMode="auto">
          <a:xfrm>
            <a:off x="5167313" y="4648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1649" name="Rectangle 32"/>
          <p:cNvSpPr>
            <a:spLocks noChangeArrowheads="1"/>
          </p:cNvSpPr>
          <p:nvPr/>
        </p:nvSpPr>
        <p:spPr bwMode="auto">
          <a:xfrm>
            <a:off x="5624513" y="4648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p6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1650" name="Rectangle 33"/>
          <p:cNvSpPr>
            <a:spLocks noChangeArrowheads="1"/>
          </p:cNvSpPr>
          <p:nvPr/>
        </p:nvSpPr>
        <p:spPr bwMode="auto">
          <a:xfrm>
            <a:off x="5564188" y="46482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51" name="Rectangle 34"/>
          <p:cNvSpPr>
            <a:spLocks noChangeArrowheads="1"/>
          </p:cNvSpPr>
          <p:nvPr/>
        </p:nvSpPr>
        <p:spPr bwMode="auto">
          <a:xfrm>
            <a:off x="6249988" y="46482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52" name="Rectangle 35"/>
          <p:cNvSpPr>
            <a:spLocks noChangeArrowheads="1"/>
          </p:cNvSpPr>
          <p:nvPr/>
        </p:nvSpPr>
        <p:spPr bwMode="auto">
          <a:xfrm>
            <a:off x="6249988" y="4648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1653" name="Rectangle 36"/>
          <p:cNvSpPr>
            <a:spLocks noChangeArrowheads="1"/>
          </p:cNvSpPr>
          <p:nvPr/>
        </p:nvSpPr>
        <p:spPr bwMode="auto">
          <a:xfrm>
            <a:off x="1449388" y="51054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54" name="Rectangle 38"/>
          <p:cNvSpPr>
            <a:spLocks noChangeArrowheads="1"/>
          </p:cNvSpPr>
          <p:nvPr/>
        </p:nvSpPr>
        <p:spPr bwMode="auto">
          <a:xfrm>
            <a:off x="2668588" y="51054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55" name="Text Box 39"/>
          <p:cNvSpPr txBox="1">
            <a:spLocks noChangeArrowheads="1"/>
          </p:cNvSpPr>
          <p:nvPr/>
        </p:nvSpPr>
        <p:spPr bwMode="auto">
          <a:xfrm>
            <a:off x="2881313" y="5029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1656" name="Rectangle 41"/>
          <p:cNvSpPr>
            <a:spLocks noChangeArrowheads="1"/>
          </p:cNvSpPr>
          <p:nvPr/>
        </p:nvSpPr>
        <p:spPr bwMode="auto">
          <a:xfrm>
            <a:off x="3735388" y="51054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57" name="Rectangle 43"/>
          <p:cNvSpPr>
            <a:spLocks noChangeArrowheads="1"/>
          </p:cNvSpPr>
          <p:nvPr/>
        </p:nvSpPr>
        <p:spPr bwMode="auto">
          <a:xfrm>
            <a:off x="4116388" y="51054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58" name="Text Box 44"/>
          <p:cNvSpPr txBox="1">
            <a:spLocks noChangeArrowheads="1"/>
          </p:cNvSpPr>
          <p:nvPr/>
        </p:nvSpPr>
        <p:spPr bwMode="auto">
          <a:xfrm>
            <a:off x="4329113" y="5029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1659" name="Rectangle 46"/>
          <p:cNvSpPr>
            <a:spLocks noChangeArrowheads="1"/>
          </p:cNvSpPr>
          <p:nvPr/>
        </p:nvSpPr>
        <p:spPr bwMode="auto">
          <a:xfrm>
            <a:off x="5183188" y="51054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60" name="Rectangle 50"/>
          <p:cNvSpPr>
            <a:spLocks noChangeArrowheads="1"/>
          </p:cNvSpPr>
          <p:nvPr/>
        </p:nvSpPr>
        <p:spPr bwMode="auto">
          <a:xfrm>
            <a:off x="6249988" y="51054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61" name="Rectangle 52"/>
          <p:cNvSpPr>
            <a:spLocks noChangeArrowheads="1"/>
          </p:cNvSpPr>
          <p:nvPr/>
        </p:nvSpPr>
        <p:spPr bwMode="auto">
          <a:xfrm>
            <a:off x="1449388" y="55626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62" name="Rectangle 54"/>
          <p:cNvSpPr>
            <a:spLocks noChangeArrowheads="1"/>
          </p:cNvSpPr>
          <p:nvPr/>
        </p:nvSpPr>
        <p:spPr bwMode="auto">
          <a:xfrm>
            <a:off x="2668588" y="55626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63" name="Text Box 55"/>
          <p:cNvSpPr txBox="1">
            <a:spLocks noChangeArrowheads="1"/>
          </p:cNvSpPr>
          <p:nvPr/>
        </p:nvSpPr>
        <p:spPr bwMode="auto">
          <a:xfrm>
            <a:off x="2881313" y="5486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1664" name="Rectangle 57"/>
          <p:cNvSpPr>
            <a:spLocks noChangeArrowheads="1"/>
          </p:cNvSpPr>
          <p:nvPr/>
        </p:nvSpPr>
        <p:spPr bwMode="auto">
          <a:xfrm>
            <a:off x="3735388" y="55626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65" name="Rectangle 59"/>
          <p:cNvSpPr>
            <a:spLocks noChangeArrowheads="1"/>
          </p:cNvSpPr>
          <p:nvPr/>
        </p:nvSpPr>
        <p:spPr bwMode="auto">
          <a:xfrm>
            <a:off x="4116388" y="55626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66" name="Text Box 60"/>
          <p:cNvSpPr txBox="1">
            <a:spLocks noChangeArrowheads="1"/>
          </p:cNvSpPr>
          <p:nvPr/>
        </p:nvSpPr>
        <p:spPr bwMode="auto">
          <a:xfrm>
            <a:off x="4329113" y="5486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1667" name="Rectangle 62"/>
          <p:cNvSpPr>
            <a:spLocks noChangeArrowheads="1"/>
          </p:cNvSpPr>
          <p:nvPr/>
        </p:nvSpPr>
        <p:spPr bwMode="auto">
          <a:xfrm>
            <a:off x="5183188" y="55626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68" name="Rectangle 65"/>
          <p:cNvSpPr>
            <a:spLocks noChangeArrowheads="1"/>
          </p:cNvSpPr>
          <p:nvPr/>
        </p:nvSpPr>
        <p:spPr bwMode="auto">
          <a:xfrm>
            <a:off x="5564188" y="55626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69" name="Rectangle 66"/>
          <p:cNvSpPr>
            <a:spLocks noChangeArrowheads="1"/>
          </p:cNvSpPr>
          <p:nvPr/>
        </p:nvSpPr>
        <p:spPr bwMode="auto">
          <a:xfrm>
            <a:off x="6249988" y="55626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70" name="Rectangle 68"/>
          <p:cNvSpPr>
            <a:spLocks noChangeArrowheads="1"/>
          </p:cNvSpPr>
          <p:nvPr/>
        </p:nvSpPr>
        <p:spPr bwMode="auto">
          <a:xfrm>
            <a:off x="1449388" y="60198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71" name="Rectangle 70"/>
          <p:cNvSpPr>
            <a:spLocks noChangeArrowheads="1"/>
          </p:cNvSpPr>
          <p:nvPr/>
        </p:nvSpPr>
        <p:spPr bwMode="auto">
          <a:xfrm>
            <a:off x="2668588" y="6019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72" name="Text Box 71"/>
          <p:cNvSpPr txBox="1">
            <a:spLocks noChangeArrowheads="1"/>
          </p:cNvSpPr>
          <p:nvPr/>
        </p:nvSpPr>
        <p:spPr bwMode="auto">
          <a:xfrm>
            <a:off x="2881313" y="5943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1673" name="Rectangle 73"/>
          <p:cNvSpPr>
            <a:spLocks noChangeArrowheads="1"/>
          </p:cNvSpPr>
          <p:nvPr/>
        </p:nvSpPr>
        <p:spPr bwMode="auto">
          <a:xfrm>
            <a:off x="3735388" y="60198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74" name="Rectangle 75"/>
          <p:cNvSpPr>
            <a:spLocks noChangeArrowheads="1"/>
          </p:cNvSpPr>
          <p:nvPr/>
        </p:nvSpPr>
        <p:spPr bwMode="auto">
          <a:xfrm>
            <a:off x="4116388" y="6019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75" name="Text Box 76"/>
          <p:cNvSpPr txBox="1">
            <a:spLocks noChangeArrowheads="1"/>
          </p:cNvSpPr>
          <p:nvPr/>
        </p:nvSpPr>
        <p:spPr bwMode="auto">
          <a:xfrm>
            <a:off x="4329113" y="5943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1676" name="Rectangle 78"/>
          <p:cNvSpPr>
            <a:spLocks noChangeArrowheads="1"/>
          </p:cNvSpPr>
          <p:nvPr/>
        </p:nvSpPr>
        <p:spPr bwMode="auto">
          <a:xfrm>
            <a:off x="5183188" y="60198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77" name="Rectangle 81"/>
          <p:cNvSpPr>
            <a:spLocks noChangeArrowheads="1"/>
          </p:cNvSpPr>
          <p:nvPr/>
        </p:nvSpPr>
        <p:spPr bwMode="auto">
          <a:xfrm>
            <a:off x="5564188" y="6019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78" name="Rectangle 82"/>
          <p:cNvSpPr>
            <a:spLocks noChangeArrowheads="1"/>
          </p:cNvSpPr>
          <p:nvPr/>
        </p:nvSpPr>
        <p:spPr bwMode="auto">
          <a:xfrm>
            <a:off x="6249988" y="6019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79" name="Text Box 84"/>
          <p:cNvSpPr txBox="1">
            <a:spLocks noChangeArrowheads="1"/>
          </p:cNvSpPr>
          <p:nvPr/>
        </p:nvSpPr>
        <p:spPr bwMode="auto">
          <a:xfrm>
            <a:off x="3048000" y="3657600"/>
            <a:ext cx="199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Issue Queue</a:t>
            </a:r>
          </a:p>
        </p:txBody>
      </p:sp>
      <p:sp>
        <p:nvSpPr>
          <p:cNvPr id="111680" name="Rectangle 85"/>
          <p:cNvSpPr>
            <a:spLocks noChangeArrowheads="1"/>
          </p:cNvSpPr>
          <p:nvPr/>
        </p:nvSpPr>
        <p:spPr bwMode="auto">
          <a:xfrm>
            <a:off x="7315200" y="23987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81" name="Text Box 86"/>
          <p:cNvSpPr txBox="1">
            <a:spLocks noChangeArrowheads="1"/>
          </p:cNvSpPr>
          <p:nvPr/>
        </p:nvSpPr>
        <p:spPr bwMode="auto">
          <a:xfrm>
            <a:off x="7451725" y="24384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    y</a:t>
            </a:r>
          </a:p>
        </p:txBody>
      </p:sp>
      <p:sp>
        <p:nvSpPr>
          <p:cNvPr id="111682" name="Rectangle 87"/>
          <p:cNvSpPr>
            <a:spLocks noChangeArrowheads="1"/>
          </p:cNvSpPr>
          <p:nvPr/>
        </p:nvSpPr>
        <p:spPr bwMode="auto">
          <a:xfrm>
            <a:off x="7315200" y="28559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83" name="Text Box 88"/>
          <p:cNvSpPr txBox="1">
            <a:spLocks noChangeArrowheads="1"/>
          </p:cNvSpPr>
          <p:nvPr/>
        </p:nvSpPr>
        <p:spPr bwMode="auto">
          <a:xfrm>
            <a:off x="7451725" y="28956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p2    y</a:t>
            </a:r>
          </a:p>
        </p:txBody>
      </p:sp>
      <p:sp>
        <p:nvSpPr>
          <p:cNvPr id="111684" name="Rectangle 89"/>
          <p:cNvSpPr>
            <a:spLocks noChangeArrowheads="1"/>
          </p:cNvSpPr>
          <p:nvPr/>
        </p:nvSpPr>
        <p:spPr bwMode="auto">
          <a:xfrm>
            <a:off x="7315200" y="33131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85" name="Text Box 90"/>
          <p:cNvSpPr txBox="1">
            <a:spLocks noChangeArrowheads="1"/>
          </p:cNvSpPr>
          <p:nvPr/>
        </p:nvSpPr>
        <p:spPr bwMode="auto">
          <a:xfrm>
            <a:off x="7451725" y="33528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p3    y</a:t>
            </a:r>
          </a:p>
        </p:txBody>
      </p:sp>
      <p:sp>
        <p:nvSpPr>
          <p:cNvPr id="111686" name="Rectangle 91"/>
          <p:cNvSpPr>
            <a:spLocks noChangeArrowheads="1"/>
          </p:cNvSpPr>
          <p:nvPr/>
        </p:nvSpPr>
        <p:spPr bwMode="auto">
          <a:xfrm>
            <a:off x="7315200" y="37703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87" name="Text Box 92"/>
          <p:cNvSpPr txBox="1">
            <a:spLocks noChangeArrowheads="1"/>
          </p:cNvSpPr>
          <p:nvPr/>
        </p:nvSpPr>
        <p:spPr bwMode="auto">
          <a:xfrm>
            <a:off x="7451725" y="38100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p4    y</a:t>
            </a:r>
          </a:p>
        </p:txBody>
      </p:sp>
      <p:sp>
        <p:nvSpPr>
          <p:cNvPr id="111688" name="Rectangle 93"/>
          <p:cNvSpPr>
            <a:spLocks noChangeArrowheads="1"/>
          </p:cNvSpPr>
          <p:nvPr/>
        </p:nvSpPr>
        <p:spPr bwMode="auto">
          <a:xfrm>
            <a:off x="7315200" y="42275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89" name="Text Box 94"/>
          <p:cNvSpPr txBox="1">
            <a:spLocks noChangeArrowheads="1"/>
          </p:cNvSpPr>
          <p:nvPr/>
        </p:nvSpPr>
        <p:spPr bwMode="auto">
          <a:xfrm>
            <a:off x="7451725" y="42672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p5    y</a:t>
            </a:r>
          </a:p>
        </p:txBody>
      </p:sp>
      <p:sp>
        <p:nvSpPr>
          <p:cNvPr id="111690" name="Rectangle 95"/>
          <p:cNvSpPr>
            <a:spLocks noChangeArrowheads="1"/>
          </p:cNvSpPr>
          <p:nvPr/>
        </p:nvSpPr>
        <p:spPr bwMode="auto">
          <a:xfrm>
            <a:off x="7315200" y="46847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91" name="Text Box 96"/>
          <p:cNvSpPr txBox="1">
            <a:spLocks noChangeArrowheads="1"/>
          </p:cNvSpPr>
          <p:nvPr/>
        </p:nvSpPr>
        <p:spPr bwMode="auto">
          <a:xfrm>
            <a:off x="7451725" y="4724400"/>
            <a:ext cx="850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p6    </a:t>
            </a:r>
            <a:r>
              <a:rPr lang="en-US" b="1">
                <a:solidFill>
                  <a:srgbClr val="0000FF"/>
                </a:solidFill>
              </a:rPr>
              <a:t>n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1692" name="Rectangle 97"/>
          <p:cNvSpPr>
            <a:spLocks noChangeArrowheads="1"/>
          </p:cNvSpPr>
          <p:nvPr/>
        </p:nvSpPr>
        <p:spPr bwMode="auto">
          <a:xfrm>
            <a:off x="7315200" y="51419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93" name="Text Box 98"/>
          <p:cNvSpPr txBox="1">
            <a:spLocks noChangeArrowheads="1"/>
          </p:cNvSpPr>
          <p:nvPr/>
        </p:nvSpPr>
        <p:spPr bwMode="auto">
          <a:xfrm>
            <a:off x="7451725" y="51816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p7    y</a:t>
            </a:r>
          </a:p>
        </p:txBody>
      </p:sp>
      <p:sp>
        <p:nvSpPr>
          <p:cNvPr id="111694" name="Rectangle 99"/>
          <p:cNvSpPr>
            <a:spLocks noChangeArrowheads="1"/>
          </p:cNvSpPr>
          <p:nvPr/>
        </p:nvSpPr>
        <p:spPr bwMode="auto">
          <a:xfrm>
            <a:off x="7315200" y="55991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95" name="Text Box 100"/>
          <p:cNvSpPr txBox="1">
            <a:spLocks noChangeArrowheads="1"/>
          </p:cNvSpPr>
          <p:nvPr/>
        </p:nvSpPr>
        <p:spPr bwMode="auto">
          <a:xfrm>
            <a:off x="7451725" y="56388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p8    y</a:t>
            </a:r>
          </a:p>
        </p:txBody>
      </p:sp>
      <p:sp>
        <p:nvSpPr>
          <p:cNvPr id="111696" name="Rectangle 101"/>
          <p:cNvSpPr>
            <a:spLocks noChangeArrowheads="1"/>
          </p:cNvSpPr>
          <p:nvPr/>
        </p:nvSpPr>
        <p:spPr bwMode="auto">
          <a:xfrm>
            <a:off x="7315200" y="60563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97" name="Text Box 102"/>
          <p:cNvSpPr txBox="1">
            <a:spLocks noChangeArrowheads="1"/>
          </p:cNvSpPr>
          <p:nvPr/>
        </p:nvSpPr>
        <p:spPr bwMode="auto">
          <a:xfrm>
            <a:off x="7451725" y="60960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p9    y</a:t>
            </a:r>
          </a:p>
        </p:txBody>
      </p:sp>
      <p:sp>
        <p:nvSpPr>
          <p:cNvPr id="111698" name="Text Box 103"/>
          <p:cNvSpPr txBox="1">
            <a:spLocks noChangeArrowheads="1"/>
          </p:cNvSpPr>
          <p:nvPr/>
        </p:nvSpPr>
        <p:spPr bwMode="auto">
          <a:xfrm>
            <a:off x="7113588" y="1905000"/>
            <a:ext cx="172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Ready bits</a:t>
            </a:r>
          </a:p>
        </p:txBody>
      </p:sp>
      <p:sp>
        <p:nvSpPr>
          <p:cNvPr id="111699" name="Rectangle 104"/>
          <p:cNvSpPr>
            <a:spLocks noChangeArrowheads="1"/>
          </p:cNvSpPr>
          <p:nvPr/>
        </p:nvSpPr>
        <p:spPr bwMode="auto">
          <a:xfrm>
            <a:off x="381000" y="1905000"/>
            <a:ext cx="200720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xor</a:t>
            </a:r>
            <a:r>
              <a:rPr lang="en-US" dirty="0">
                <a:solidFill>
                  <a:schemeClr val="tx1"/>
                </a:solidFill>
              </a:rPr>
              <a:t>  p1 ^ p2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p6</a:t>
            </a:r>
          </a:p>
          <a:p>
            <a:r>
              <a:rPr lang="en-US" dirty="0">
                <a:solidFill>
                  <a:schemeClr val="tx1"/>
                </a:solidFill>
              </a:rPr>
              <a:t>add p6 + p4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p7</a:t>
            </a:r>
          </a:p>
          <a:p>
            <a:r>
              <a:rPr lang="en-US" dirty="0">
                <a:solidFill>
                  <a:schemeClr val="tx1"/>
                </a:solidFill>
              </a:rPr>
              <a:t>sub p5 - p2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p8</a:t>
            </a:r>
          </a:p>
          <a:p>
            <a:r>
              <a:rPr lang="en-US" dirty="0" err="1">
                <a:solidFill>
                  <a:schemeClr val="tx1"/>
                </a:solidFill>
              </a:rPr>
              <a:t>addi</a:t>
            </a:r>
            <a:r>
              <a:rPr lang="en-US" dirty="0">
                <a:solidFill>
                  <a:schemeClr val="tx1"/>
                </a:solidFill>
              </a:rPr>
              <a:t> p8 + 1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Dispatch Example</a:t>
            </a:r>
          </a:p>
        </p:txBody>
      </p:sp>
      <p:sp>
        <p:nvSpPr>
          <p:cNvPr id="113667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CIS 501: Comp. Arch.  |  Prof. Joe Devietti  |  Scheduling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3668" name="Slide Number Placeholder 8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0D2F5F-B882-0543-8949-62307A69EC75}" type="slidenum">
              <a:rPr lang="en-US" smtClean="0"/>
              <a:pPr/>
              <a:t>37</a:t>
            </a:fld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1449388" y="41910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670" name="Text Box 5"/>
          <p:cNvSpPr txBox="1">
            <a:spLocks noChangeArrowheads="1"/>
          </p:cNvSpPr>
          <p:nvPr/>
        </p:nvSpPr>
        <p:spPr bwMode="auto">
          <a:xfrm>
            <a:off x="1603375" y="4191000"/>
            <a:ext cx="8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Insn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3671" name="Rectangle 6"/>
          <p:cNvSpPr>
            <a:spLocks noChangeArrowheads="1"/>
          </p:cNvSpPr>
          <p:nvPr/>
        </p:nvSpPr>
        <p:spPr bwMode="auto">
          <a:xfrm>
            <a:off x="2668588" y="41910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672" name="Text Box 7"/>
          <p:cNvSpPr txBox="1">
            <a:spLocks noChangeArrowheads="1"/>
          </p:cNvSpPr>
          <p:nvPr/>
        </p:nvSpPr>
        <p:spPr bwMode="auto">
          <a:xfrm>
            <a:off x="2881313" y="4114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3673" name="Rectangle 8"/>
          <p:cNvSpPr>
            <a:spLocks noChangeArrowheads="1"/>
          </p:cNvSpPr>
          <p:nvPr/>
        </p:nvSpPr>
        <p:spPr bwMode="auto">
          <a:xfrm>
            <a:off x="2820988" y="4191000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Inp1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3674" name="Rectangle 9"/>
          <p:cNvSpPr>
            <a:spLocks noChangeArrowheads="1"/>
          </p:cNvSpPr>
          <p:nvPr/>
        </p:nvSpPr>
        <p:spPr bwMode="auto">
          <a:xfrm>
            <a:off x="3735388" y="41910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675" name="Text Box 10"/>
          <p:cNvSpPr txBox="1">
            <a:spLocks noChangeArrowheads="1"/>
          </p:cNvSpPr>
          <p:nvPr/>
        </p:nvSpPr>
        <p:spPr bwMode="auto">
          <a:xfrm>
            <a:off x="3719513" y="41910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3676" name="Rectangle 11"/>
          <p:cNvSpPr>
            <a:spLocks noChangeArrowheads="1"/>
          </p:cNvSpPr>
          <p:nvPr/>
        </p:nvSpPr>
        <p:spPr bwMode="auto">
          <a:xfrm>
            <a:off x="4116388" y="41910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677" name="Text Box 12"/>
          <p:cNvSpPr txBox="1">
            <a:spLocks noChangeArrowheads="1"/>
          </p:cNvSpPr>
          <p:nvPr/>
        </p:nvSpPr>
        <p:spPr bwMode="auto">
          <a:xfrm>
            <a:off x="4329113" y="4114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3678" name="Rectangle 13"/>
          <p:cNvSpPr>
            <a:spLocks noChangeArrowheads="1"/>
          </p:cNvSpPr>
          <p:nvPr/>
        </p:nvSpPr>
        <p:spPr bwMode="auto">
          <a:xfrm>
            <a:off x="4200525" y="4191000"/>
            <a:ext cx="8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Inp2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3679" name="Rectangle 14"/>
          <p:cNvSpPr>
            <a:spLocks noChangeArrowheads="1"/>
          </p:cNvSpPr>
          <p:nvPr/>
        </p:nvSpPr>
        <p:spPr bwMode="auto">
          <a:xfrm>
            <a:off x="5183188" y="41910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680" name="Text Box 15"/>
          <p:cNvSpPr txBox="1">
            <a:spLocks noChangeArrowheads="1"/>
          </p:cNvSpPr>
          <p:nvPr/>
        </p:nvSpPr>
        <p:spPr bwMode="auto">
          <a:xfrm>
            <a:off x="5167313" y="41910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3681" name="Rectangle 16"/>
          <p:cNvSpPr>
            <a:spLocks noChangeArrowheads="1"/>
          </p:cNvSpPr>
          <p:nvPr/>
        </p:nvSpPr>
        <p:spPr bwMode="auto">
          <a:xfrm>
            <a:off x="5624513" y="4191000"/>
            <a:ext cx="674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Dst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3682" name="Rectangle 17"/>
          <p:cNvSpPr>
            <a:spLocks noChangeArrowheads="1"/>
          </p:cNvSpPr>
          <p:nvPr/>
        </p:nvSpPr>
        <p:spPr bwMode="auto">
          <a:xfrm>
            <a:off x="5564188" y="41910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683" name="Rectangle 18"/>
          <p:cNvSpPr>
            <a:spLocks noChangeArrowheads="1"/>
          </p:cNvSpPr>
          <p:nvPr/>
        </p:nvSpPr>
        <p:spPr bwMode="auto">
          <a:xfrm>
            <a:off x="6249988" y="41910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684" name="Rectangle 19"/>
          <p:cNvSpPr>
            <a:spLocks noChangeArrowheads="1"/>
          </p:cNvSpPr>
          <p:nvPr/>
        </p:nvSpPr>
        <p:spPr bwMode="auto">
          <a:xfrm>
            <a:off x="6249988" y="4191000"/>
            <a:ext cx="7745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Bday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685" name="Rectangle 20"/>
          <p:cNvSpPr>
            <a:spLocks noChangeArrowheads="1"/>
          </p:cNvSpPr>
          <p:nvPr/>
        </p:nvSpPr>
        <p:spPr bwMode="auto">
          <a:xfrm>
            <a:off x="1449388" y="46482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686" name="Text Box 21"/>
          <p:cNvSpPr txBox="1">
            <a:spLocks noChangeArrowheads="1"/>
          </p:cNvSpPr>
          <p:nvPr/>
        </p:nvSpPr>
        <p:spPr bwMode="auto">
          <a:xfrm>
            <a:off x="1603375" y="46482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xor</a:t>
            </a:r>
          </a:p>
        </p:txBody>
      </p:sp>
      <p:sp>
        <p:nvSpPr>
          <p:cNvPr id="113687" name="Rectangle 22"/>
          <p:cNvSpPr>
            <a:spLocks noChangeArrowheads="1"/>
          </p:cNvSpPr>
          <p:nvPr/>
        </p:nvSpPr>
        <p:spPr bwMode="auto">
          <a:xfrm>
            <a:off x="2668588" y="4648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688" name="Text Box 23"/>
          <p:cNvSpPr txBox="1">
            <a:spLocks noChangeArrowheads="1"/>
          </p:cNvSpPr>
          <p:nvPr/>
        </p:nvSpPr>
        <p:spPr bwMode="auto">
          <a:xfrm>
            <a:off x="2881313" y="4572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3689" name="Rectangle 24"/>
          <p:cNvSpPr>
            <a:spLocks noChangeArrowheads="1"/>
          </p:cNvSpPr>
          <p:nvPr/>
        </p:nvSpPr>
        <p:spPr bwMode="auto">
          <a:xfrm>
            <a:off x="2820988" y="4648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13690" name="Rectangle 25"/>
          <p:cNvSpPr>
            <a:spLocks noChangeArrowheads="1"/>
          </p:cNvSpPr>
          <p:nvPr/>
        </p:nvSpPr>
        <p:spPr bwMode="auto">
          <a:xfrm>
            <a:off x="3735388" y="46482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691" name="Text Box 26"/>
          <p:cNvSpPr txBox="1">
            <a:spLocks noChangeArrowheads="1"/>
          </p:cNvSpPr>
          <p:nvPr/>
        </p:nvSpPr>
        <p:spPr bwMode="auto">
          <a:xfrm>
            <a:off x="3719513" y="4648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3692" name="Rectangle 27"/>
          <p:cNvSpPr>
            <a:spLocks noChangeArrowheads="1"/>
          </p:cNvSpPr>
          <p:nvPr/>
        </p:nvSpPr>
        <p:spPr bwMode="auto">
          <a:xfrm>
            <a:off x="4116388" y="4648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693" name="Text Box 28"/>
          <p:cNvSpPr txBox="1">
            <a:spLocks noChangeArrowheads="1"/>
          </p:cNvSpPr>
          <p:nvPr/>
        </p:nvSpPr>
        <p:spPr bwMode="auto">
          <a:xfrm>
            <a:off x="4329113" y="4572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3694" name="Rectangle 29"/>
          <p:cNvSpPr>
            <a:spLocks noChangeArrowheads="1"/>
          </p:cNvSpPr>
          <p:nvPr/>
        </p:nvSpPr>
        <p:spPr bwMode="auto">
          <a:xfrm>
            <a:off x="4200525" y="4648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13695" name="Rectangle 30"/>
          <p:cNvSpPr>
            <a:spLocks noChangeArrowheads="1"/>
          </p:cNvSpPr>
          <p:nvPr/>
        </p:nvSpPr>
        <p:spPr bwMode="auto">
          <a:xfrm>
            <a:off x="5183188" y="46482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696" name="Text Box 31"/>
          <p:cNvSpPr txBox="1">
            <a:spLocks noChangeArrowheads="1"/>
          </p:cNvSpPr>
          <p:nvPr/>
        </p:nvSpPr>
        <p:spPr bwMode="auto">
          <a:xfrm>
            <a:off x="5167313" y="4648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3697" name="Rectangle 32"/>
          <p:cNvSpPr>
            <a:spLocks noChangeArrowheads="1"/>
          </p:cNvSpPr>
          <p:nvPr/>
        </p:nvSpPr>
        <p:spPr bwMode="auto">
          <a:xfrm>
            <a:off x="5624513" y="4648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p6</a:t>
            </a:r>
          </a:p>
        </p:txBody>
      </p:sp>
      <p:sp>
        <p:nvSpPr>
          <p:cNvPr id="113698" name="Rectangle 33"/>
          <p:cNvSpPr>
            <a:spLocks noChangeArrowheads="1"/>
          </p:cNvSpPr>
          <p:nvPr/>
        </p:nvSpPr>
        <p:spPr bwMode="auto">
          <a:xfrm>
            <a:off x="5564188" y="46482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699" name="Rectangle 34"/>
          <p:cNvSpPr>
            <a:spLocks noChangeArrowheads="1"/>
          </p:cNvSpPr>
          <p:nvPr/>
        </p:nvSpPr>
        <p:spPr bwMode="auto">
          <a:xfrm>
            <a:off x="6249988" y="46482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00" name="Rectangle 35"/>
          <p:cNvSpPr>
            <a:spLocks noChangeArrowheads="1"/>
          </p:cNvSpPr>
          <p:nvPr/>
        </p:nvSpPr>
        <p:spPr bwMode="auto">
          <a:xfrm>
            <a:off x="6249988" y="4648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701" name="Rectangle 36"/>
          <p:cNvSpPr>
            <a:spLocks noChangeArrowheads="1"/>
          </p:cNvSpPr>
          <p:nvPr/>
        </p:nvSpPr>
        <p:spPr bwMode="auto">
          <a:xfrm>
            <a:off x="1449388" y="51054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02" name="Text Box 37"/>
          <p:cNvSpPr txBox="1">
            <a:spLocks noChangeArrowheads="1"/>
          </p:cNvSpPr>
          <p:nvPr/>
        </p:nvSpPr>
        <p:spPr bwMode="auto">
          <a:xfrm>
            <a:off x="1603375" y="51054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add</a:t>
            </a:r>
          </a:p>
        </p:txBody>
      </p:sp>
      <p:sp>
        <p:nvSpPr>
          <p:cNvPr id="113703" name="Rectangle 38"/>
          <p:cNvSpPr>
            <a:spLocks noChangeArrowheads="1"/>
          </p:cNvSpPr>
          <p:nvPr/>
        </p:nvSpPr>
        <p:spPr bwMode="auto">
          <a:xfrm>
            <a:off x="2668588" y="51054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04" name="Text Box 39"/>
          <p:cNvSpPr txBox="1">
            <a:spLocks noChangeArrowheads="1"/>
          </p:cNvSpPr>
          <p:nvPr/>
        </p:nvSpPr>
        <p:spPr bwMode="auto">
          <a:xfrm>
            <a:off x="2881313" y="5029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3705" name="Rectangle 40"/>
          <p:cNvSpPr>
            <a:spLocks noChangeArrowheads="1"/>
          </p:cNvSpPr>
          <p:nvPr/>
        </p:nvSpPr>
        <p:spPr bwMode="auto">
          <a:xfrm>
            <a:off x="2820988" y="51054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p6</a:t>
            </a:r>
          </a:p>
        </p:txBody>
      </p:sp>
      <p:sp>
        <p:nvSpPr>
          <p:cNvPr id="113706" name="Rectangle 41"/>
          <p:cNvSpPr>
            <a:spLocks noChangeArrowheads="1"/>
          </p:cNvSpPr>
          <p:nvPr/>
        </p:nvSpPr>
        <p:spPr bwMode="auto">
          <a:xfrm>
            <a:off x="3735388" y="51054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07" name="Text Box 42"/>
          <p:cNvSpPr txBox="1">
            <a:spLocks noChangeArrowheads="1"/>
          </p:cNvSpPr>
          <p:nvPr/>
        </p:nvSpPr>
        <p:spPr bwMode="auto">
          <a:xfrm>
            <a:off x="3719513" y="51054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n</a:t>
            </a:r>
          </a:p>
        </p:txBody>
      </p:sp>
      <p:sp>
        <p:nvSpPr>
          <p:cNvPr id="113708" name="Rectangle 43"/>
          <p:cNvSpPr>
            <a:spLocks noChangeArrowheads="1"/>
          </p:cNvSpPr>
          <p:nvPr/>
        </p:nvSpPr>
        <p:spPr bwMode="auto">
          <a:xfrm>
            <a:off x="4116388" y="51054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09" name="Text Box 44"/>
          <p:cNvSpPr txBox="1">
            <a:spLocks noChangeArrowheads="1"/>
          </p:cNvSpPr>
          <p:nvPr/>
        </p:nvSpPr>
        <p:spPr bwMode="auto">
          <a:xfrm>
            <a:off x="4329113" y="5029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3710" name="Rectangle 45"/>
          <p:cNvSpPr>
            <a:spLocks noChangeArrowheads="1"/>
          </p:cNvSpPr>
          <p:nvPr/>
        </p:nvSpPr>
        <p:spPr bwMode="auto">
          <a:xfrm>
            <a:off x="4200525" y="51054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p4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3711" name="Rectangle 46"/>
          <p:cNvSpPr>
            <a:spLocks noChangeArrowheads="1"/>
          </p:cNvSpPr>
          <p:nvPr/>
        </p:nvSpPr>
        <p:spPr bwMode="auto">
          <a:xfrm>
            <a:off x="5183188" y="51054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12" name="Text Box 47"/>
          <p:cNvSpPr txBox="1">
            <a:spLocks noChangeArrowheads="1"/>
          </p:cNvSpPr>
          <p:nvPr/>
        </p:nvSpPr>
        <p:spPr bwMode="auto">
          <a:xfrm>
            <a:off x="5167313" y="5105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3713" name="Rectangle 48"/>
          <p:cNvSpPr>
            <a:spLocks noChangeArrowheads="1"/>
          </p:cNvSpPr>
          <p:nvPr/>
        </p:nvSpPr>
        <p:spPr bwMode="auto">
          <a:xfrm>
            <a:off x="5624513" y="51054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p7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3714" name="Rectangle 49"/>
          <p:cNvSpPr>
            <a:spLocks noChangeArrowheads="1"/>
          </p:cNvSpPr>
          <p:nvPr/>
        </p:nvSpPr>
        <p:spPr bwMode="auto">
          <a:xfrm>
            <a:off x="5564188" y="51054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15" name="Rectangle 50"/>
          <p:cNvSpPr>
            <a:spLocks noChangeArrowheads="1"/>
          </p:cNvSpPr>
          <p:nvPr/>
        </p:nvSpPr>
        <p:spPr bwMode="auto">
          <a:xfrm>
            <a:off x="6249988" y="51054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16" name="Rectangle 51"/>
          <p:cNvSpPr>
            <a:spLocks noChangeArrowheads="1"/>
          </p:cNvSpPr>
          <p:nvPr/>
        </p:nvSpPr>
        <p:spPr bwMode="auto">
          <a:xfrm>
            <a:off x="6249988" y="51054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13717" name="Rectangle 52"/>
          <p:cNvSpPr>
            <a:spLocks noChangeArrowheads="1"/>
          </p:cNvSpPr>
          <p:nvPr/>
        </p:nvSpPr>
        <p:spPr bwMode="auto">
          <a:xfrm>
            <a:off x="1449388" y="55626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18" name="Rectangle 54"/>
          <p:cNvSpPr>
            <a:spLocks noChangeArrowheads="1"/>
          </p:cNvSpPr>
          <p:nvPr/>
        </p:nvSpPr>
        <p:spPr bwMode="auto">
          <a:xfrm>
            <a:off x="2668588" y="55626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19" name="Text Box 55"/>
          <p:cNvSpPr txBox="1">
            <a:spLocks noChangeArrowheads="1"/>
          </p:cNvSpPr>
          <p:nvPr/>
        </p:nvSpPr>
        <p:spPr bwMode="auto">
          <a:xfrm>
            <a:off x="2881313" y="5486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3720" name="Rectangle 57"/>
          <p:cNvSpPr>
            <a:spLocks noChangeArrowheads="1"/>
          </p:cNvSpPr>
          <p:nvPr/>
        </p:nvSpPr>
        <p:spPr bwMode="auto">
          <a:xfrm>
            <a:off x="3735388" y="55626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21" name="Rectangle 59"/>
          <p:cNvSpPr>
            <a:spLocks noChangeArrowheads="1"/>
          </p:cNvSpPr>
          <p:nvPr/>
        </p:nvSpPr>
        <p:spPr bwMode="auto">
          <a:xfrm>
            <a:off x="4116388" y="55626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22" name="Text Box 60"/>
          <p:cNvSpPr txBox="1">
            <a:spLocks noChangeArrowheads="1"/>
          </p:cNvSpPr>
          <p:nvPr/>
        </p:nvSpPr>
        <p:spPr bwMode="auto">
          <a:xfrm>
            <a:off x="4329113" y="5486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3723" name="Rectangle 62"/>
          <p:cNvSpPr>
            <a:spLocks noChangeArrowheads="1"/>
          </p:cNvSpPr>
          <p:nvPr/>
        </p:nvSpPr>
        <p:spPr bwMode="auto">
          <a:xfrm>
            <a:off x="5183188" y="55626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24" name="Rectangle 66"/>
          <p:cNvSpPr>
            <a:spLocks noChangeArrowheads="1"/>
          </p:cNvSpPr>
          <p:nvPr/>
        </p:nvSpPr>
        <p:spPr bwMode="auto">
          <a:xfrm>
            <a:off x="6249988" y="55626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25" name="Rectangle 68"/>
          <p:cNvSpPr>
            <a:spLocks noChangeArrowheads="1"/>
          </p:cNvSpPr>
          <p:nvPr/>
        </p:nvSpPr>
        <p:spPr bwMode="auto">
          <a:xfrm>
            <a:off x="1449388" y="60198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26" name="Rectangle 70"/>
          <p:cNvSpPr>
            <a:spLocks noChangeArrowheads="1"/>
          </p:cNvSpPr>
          <p:nvPr/>
        </p:nvSpPr>
        <p:spPr bwMode="auto">
          <a:xfrm>
            <a:off x="2668588" y="6019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27" name="Text Box 71"/>
          <p:cNvSpPr txBox="1">
            <a:spLocks noChangeArrowheads="1"/>
          </p:cNvSpPr>
          <p:nvPr/>
        </p:nvSpPr>
        <p:spPr bwMode="auto">
          <a:xfrm>
            <a:off x="2881313" y="5943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3728" name="Rectangle 73"/>
          <p:cNvSpPr>
            <a:spLocks noChangeArrowheads="1"/>
          </p:cNvSpPr>
          <p:nvPr/>
        </p:nvSpPr>
        <p:spPr bwMode="auto">
          <a:xfrm>
            <a:off x="3735388" y="60198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29" name="Rectangle 75"/>
          <p:cNvSpPr>
            <a:spLocks noChangeArrowheads="1"/>
          </p:cNvSpPr>
          <p:nvPr/>
        </p:nvSpPr>
        <p:spPr bwMode="auto">
          <a:xfrm>
            <a:off x="4116388" y="6019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30" name="Text Box 76"/>
          <p:cNvSpPr txBox="1">
            <a:spLocks noChangeArrowheads="1"/>
          </p:cNvSpPr>
          <p:nvPr/>
        </p:nvSpPr>
        <p:spPr bwMode="auto">
          <a:xfrm>
            <a:off x="4329113" y="5943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3731" name="Rectangle 78"/>
          <p:cNvSpPr>
            <a:spLocks noChangeArrowheads="1"/>
          </p:cNvSpPr>
          <p:nvPr/>
        </p:nvSpPr>
        <p:spPr bwMode="auto">
          <a:xfrm>
            <a:off x="5183188" y="60198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32" name="Rectangle 81"/>
          <p:cNvSpPr>
            <a:spLocks noChangeArrowheads="1"/>
          </p:cNvSpPr>
          <p:nvPr/>
        </p:nvSpPr>
        <p:spPr bwMode="auto">
          <a:xfrm>
            <a:off x="5564188" y="6019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33" name="Rectangle 82"/>
          <p:cNvSpPr>
            <a:spLocks noChangeArrowheads="1"/>
          </p:cNvSpPr>
          <p:nvPr/>
        </p:nvSpPr>
        <p:spPr bwMode="auto">
          <a:xfrm>
            <a:off x="6249988" y="6019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34" name="Text Box 84"/>
          <p:cNvSpPr txBox="1">
            <a:spLocks noChangeArrowheads="1"/>
          </p:cNvSpPr>
          <p:nvPr/>
        </p:nvSpPr>
        <p:spPr bwMode="auto">
          <a:xfrm>
            <a:off x="3048000" y="3657600"/>
            <a:ext cx="199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Issue Queue</a:t>
            </a:r>
          </a:p>
        </p:txBody>
      </p:sp>
      <p:sp>
        <p:nvSpPr>
          <p:cNvPr id="113735" name="Rectangle 85"/>
          <p:cNvSpPr>
            <a:spLocks noChangeArrowheads="1"/>
          </p:cNvSpPr>
          <p:nvPr/>
        </p:nvSpPr>
        <p:spPr bwMode="auto">
          <a:xfrm>
            <a:off x="7315200" y="23987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36" name="Text Box 86"/>
          <p:cNvSpPr txBox="1">
            <a:spLocks noChangeArrowheads="1"/>
          </p:cNvSpPr>
          <p:nvPr/>
        </p:nvSpPr>
        <p:spPr bwMode="auto">
          <a:xfrm>
            <a:off x="7451725" y="24384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    y</a:t>
            </a:r>
          </a:p>
        </p:txBody>
      </p:sp>
      <p:sp>
        <p:nvSpPr>
          <p:cNvPr id="113737" name="Rectangle 87"/>
          <p:cNvSpPr>
            <a:spLocks noChangeArrowheads="1"/>
          </p:cNvSpPr>
          <p:nvPr/>
        </p:nvSpPr>
        <p:spPr bwMode="auto">
          <a:xfrm>
            <a:off x="7315200" y="28559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38" name="Text Box 88"/>
          <p:cNvSpPr txBox="1">
            <a:spLocks noChangeArrowheads="1"/>
          </p:cNvSpPr>
          <p:nvPr/>
        </p:nvSpPr>
        <p:spPr bwMode="auto">
          <a:xfrm>
            <a:off x="7451725" y="28956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p2    y</a:t>
            </a:r>
          </a:p>
        </p:txBody>
      </p:sp>
      <p:sp>
        <p:nvSpPr>
          <p:cNvPr id="113739" name="Rectangle 89"/>
          <p:cNvSpPr>
            <a:spLocks noChangeArrowheads="1"/>
          </p:cNvSpPr>
          <p:nvPr/>
        </p:nvSpPr>
        <p:spPr bwMode="auto">
          <a:xfrm>
            <a:off x="7315200" y="33131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40" name="Text Box 90"/>
          <p:cNvSpPr txBox="1">
            <a:spLocks noChangeArrowheads="1"/>
          </p:cNvSpPr>
          <p:nvPr/>
        </p:nvSpPr>
        <p:spPr bwMode="auto">
          <a:xfrm>
            <a:off x="7451725" y="33528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p3    y</a:t>
            </a:r>
          </a:p>
        </p:txBody>
      </p:sp>
      <p:sp>
        <p:nvSpPr>
          <p:cNvPr id="113741" name="Rectangle 91"/>
          <p:cNvSpPr>
            <a:spLocks noChangeArrowheads="1"/>
          </p:cNvSpPr>
          <p:nvPr/>
        </p:nvSpPr>
        <p:spPr bwMode="auto">
          <a:xfrm>
            <a:off x="7315200" y="37703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42" name="Text Box 92"/>
          <p:cNvSpPr txBox="1">
            <a:spLocks noChangeArrowheads="1"/>
          </p:cNvSpPr>
          <p:nvPr/>
        </p:nvSpPr>
        <p:spPr bwMode="auto">
          <a:xfrm>
            <a:off x="7451725" y="38100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p4    y</a:t>
            </a:r>
          </a:p>
        </p:txBody>
      </p:sp>
      <p:sp>
        <p:nvSpPr>
          <p:cNvPr id="113743" name="Rectangle 93"/>
          <p:cNvSpPr>
            <a:spLocks noChangeArrowheads="1"/>
          </p:cNvSpPr>
          <p:nvPr/>
        </p:nvSpPr>
        <p:spPr bwMode="auto">
          <a:xfrm>
            <a:off x="7315200" y="42275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44" name="Text Box 94"/>
          <p:cNvSpPr txBox="1">
            <a:spLocks noChangeArrowheads="1"/>
          </p:cNvSpPr>
          <p:nvPr/>
        </p:nvSpPr>
        <p:spPr bwMode="auto">
          <a:xfrm>
            <a:off x="7451725" y="42672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p5    y</a:t>
            </a:r>
          </a:p>
        </p:txBody>
      </p:sp>
      <p:sp>
        <p:nvSpPr>
          <p:cNvPr id="113745" name="Rectangle 95"/>
          <p:cNvSpPr>
            <a:spLocks noChangeArrowheads="1"/>
          </p:cNvSpPr>
          <p:nvPr/>
        </p:nvSpPr>
        <p:spPr bwMode="auto">
          <a:xfrm>
            <a:off x="7315200" y="46847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46" name="Text Box 96"/>
          <p:cNvSpPr txBox="1">
            <a:spLocks noChangeArrowheads="1"/>
          </p:cNvSpPr>
          <p:nvPr/>
        </p:nvSpPr>
        <p:spPr bwMode="auto">
          <a:xfrm>
            <a:off x="7451725" y="4724400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p6    n</a:t>
            </a:r>
          </a:p>
        </p:txBody>
      </p:sp>
      <p:sp>
        <p:nvSpPr>
          <p:cNvPr id="113747" name="Rectangle 97"/>
          <p:cNvSpPr>
            <a:spLocks noChangeArrowheads="1"/>
          </p:cNvSpPr>
          <p:nvPr/>
        </p:nvSpPr>
        <p:spPr bwMode="auto">
          <a:xfrm>
            <a:off x="7315200" y="51419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48" name="Text Box 98"/>
          <p:cNvSpPr txBox="1">
            <a:spLocks noChangeArrowheads="1"/>
          </p:cNvSpPr>
          <p:nvPr/>
        </p:nvSpPr>
        <p:spPr bwMode="auto">
          <a:xfrm>
            <a:off x="7451725" y="5181600"/>
            <a:ext cx="850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p7    </a:t>
            </a:r>
            <a:r>
              <a:rPr lang="en-US" b="1">
                <a:solidFill>
                  <a:srgbClr val="0000FF"/>
                </a:solidFill>
              </a:rPr>
              <a:t>n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3749" name="Rectangle 99"/>
          <p:cNvSpPr>
            <a:spLocks noChangeArrowheads="1"/>
          </p:cNvSpPr>
          <p:nvPr/>
        </p:nvSpPr>
        <p:spPr bwMode="auto">
          <a:xfrm>
            <a:off x="7315200" y="55991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50" name="Text Box 100"/>
          <p:cNvSpPr txBox="1">
            <a:spLocks noChangeArrowheads="1"/>
          </p:cNvSpPr>
          <p:nvPr/>
        </p:nvSpPr>
        <p:spPr bwMode="auto">
          <a:xfrm>
            <a:off x="7451725" y="56388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p8    y</a:t>
            </a:r>
          </a:p>
        </p:txBody>
      </p:sp>
      <p:sp>
        <p:nvSpPr>
          <p:cNvPr id="113751" name="Rectangle 101"/>
          <p:cNvSpPr>
            <a:spLocks noChangeArrowheads="1"/>
          </p:cNvSpPr>
          <p:nvPr/>
        </p:nvSpPr>
        <p:spPr bwMode="auto">
          <a:xfrm>
            <a:off x="7315200" y="60563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52" name="Text Box 102"/>
          <p:cNvSpPr txBox="1">
            <a:spLocks noChangeArrowheads="1"/>
          </p:cNvSpPr>
          <p:nvPr/>
        </p:nvSpPr>
        <p:spPr bwMode="auto">
          <a:xfrm>
            <a:off x="7451725" y="60960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p9    y</a:t>
            </a:r>
          </a:p>
        </p:txBody>
      </p:sp>
      <p:sp>
        <p:nvSpPr>
          <p:cNvPr id="113753" name="Text Box 103"/>
          <p:cNvSpPr txBox="1">
            <a:spLocks noChangeArrowheads="1"/>
          </p:cNvSpPr>
          <p:nvPr/>
        </p:nvSpPr>
        <p:spPr bwMode="auto">
          <a:xfrm>
            <a:off x="7113588" y="1905000"/>
            <a:ext cx="172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Ready bits</a:t>
            </a:r>
          </a:p>
        </p:txBody>
      </p:sp>
      <p:sp>
        <p:nvSpPr>
          <p:cNvPr id="113754" name="Rectangle 104"/>
          <p:cNvSpPr>
            <a:spLocks noChangeArrowheads="1"/>
          </p:cNvSpPr>
          <p:nvPr/>
        </p:nvSpPr>
        <p:spPr bwMode="auto">
          <a:xfrm>
            <a:off x="381000" y="1905000"/>
            <a:ext cx="200720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xor</a:t>
            </a:r>
            <a:r>
              <a:rPr lang="en-US" dirty="0">
                <a:solidFill>
                  <a:schemeClr val="tx1"/>
                </a:solidFill>
              </a:rPr>
              <a:t>  p1 ^ p2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p6</a:t>
            </a:r>
          </a:p>
          <a:p>
            <a:r>
              <a:rPr lang="en-US" dirty="0">
                <a:solidFill>
                  <a:schemeClr val="tx1"/>
                </a:solidFill>
              </a:rPr>
              <a:t>add p6 + p4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p7</a:t>
            </a:r>
          </a:p>
          <a:p>
            <a:r>
              <a:rPr lang="en-US" dirty="0">
                <a:solidFill>
                  <a:schemeClr val="tx1"/>
                </a:solidFill>
              </a:rPr>
              <a:t>sub p5 - p2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p8</a:t>
            </a:r>
          </a:p>
          <a:p>
            <a:r>
              <a:rPr lang="en-US" dirty="0" err="1">
                <a:solidFill>
                  <a:schemeClr val="tx1"/>
                </a:solidFill>
              </a:rPr>
              <a:t>addi</a:t>
            </a:r>
            <a:r>
              <a:rPr lang="en-US" dirty="0">
                <a:solidFill>
                  <a:schemeClr val="tx1"/>
                </a:solidFill>
              </a:rPr>
              <a:t> p8 + 1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Dispatch Example</a:t>
            </a:r>
          </a:p>
        </p:txBody>
      </p:sp>
      <p:sp>
        <p:nvSpPr>
          <p:cNvPr id="115715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CIS 501: Comp. Arch.  |  Prof. Joe Devietti  |  Scheduling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5716" name="Slide Number Placeholder 9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F35F12A-B8D6-3041-BCE3-0C27821EF59A}" type="slidenum">
              <a:rPr lang="en-US" smtClean="0"/>
              <a:pPr/>
              <a:t>38</a:t>
            </a:fld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115717" name="Rectangle 4"/>
          <p:cNvSpPr>
            <a:spLocks noChangeArrowheads="1"/>
          </p:cNvSpPr>
          <p:nvPr/>
        </p:nvSpPr>
        <p:spPr bwMode="auto">
          <a:xfrm>
            <a:off x="1449388" y="41910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18" name="Text Box 5"/>
          <p:cNvSpPr txBox="1">
            <a:spLocks noChangeArrowheads="1"/>
          </p:cNvSpPr>
          <p:nvPr/>
        </p:nvSpPr>
        <p:spPr bwMode="auto">
          <a:xfrm>
            <a:off x="1603375" y="4191000"/>
            <a:ext cx="8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Insn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5719" name="Rectangle 6"/>
          <p:cNvSpPr>
            <a:spLocks noChangeArrowheads="1"/>
          </p:cNvSpPr>
          <p:nvPr/>
        </p:nvSpPr>
        <p:spPr bwMode="auto">
          <a:xfrm>
            <a:off x="2668588" y="41910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20" name="Text Box 7"/>
          <p:cNvSpPr txBox="1">
            <a:spLocks noChangeArrowheads="1"/>
          </p:cNvSpPr>
          <p:nvPr/>
        </p:nvSpPr>
        <p:spPr bwMode="auto">
          <a:xfrm>
            <a:off x="2881313" y="4114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5721" name="Rectangle 8"/>
          <p:cNvSpPr>
            <a:spLocks noChangeArrowheads="1"/>
          </p:cNvSpPr>
          <p:nvPr/>
        </p:nvSpPr>
        <p:spPr bwMode="auto">
          <a:xfrm>
            <a:off x="2820988" y="4191000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Inp1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5722" name="Rectangle 9"/>
          <p:cNvSpPr>
            <a:spLocks noChangeArrowheads="1"/>
          </p:cNvSpPr>
          <p:nvPr/>
        </p:nvSpPr>
        <p:spPr bwMode="auto">
          <a:xfrm>
            <a:off x="3735388" y="41910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23" name="Text Box 10"/>
          <p:cNvSpPr txBox="1">
            <a:spLocks noChangeArrowheads="1"/>
          </p:cNvSpPr>
          <p:nvPr/>
        </p:nvSpPr>
        <p:spPr bwMode="auto">
          <a:xfrm>
            <a:off x="3719513" y="41910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5724" name="Rectangle 11"/>
          <p:cNvSpPr>
            <a:spLocks noChangeArrowheads="1"/>
          </p:cNvSpPr>
          <p:nvPr/>
        </p:nvSpPr>
        <p:spPr bwMode="auto">
          <a:xfrm>
            <a:off x="4116388" y="41910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25" name="Text Box 12"/>
          <p:cNvSpPr txBox="1">
            <a:spLocks noChangeArrowheads="1"/>
          </p:cNvSpPr>
          <p:nvPr/>
        </p:nvSpPr>
        <p:spPr bwMode="auto">
          <a:xfrm>
            <a:off x="4329113" y="4114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5726" name="Rectangle 13"/>
          <p:cNvSpPr>
            <a:spLocks noChangeArrowheads="1"/>
          </p:cNvSpPr>
          <p:nvPr/>
        </p:nvSpPr>
        <p:spPr bwMode="auto">
          <a:xfrm>
            <a:off x="4200525" y="4191000"/>
            <a:ext cx="8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Inp2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5727" name="Rectangle 14"/>
          <p:cNvSpPr>
            <a:spLocks noChangeArrowheads="1"/>
          </p:cNvSpPr>
          <p:nvPr/>
        </p:nvSpPr>
        <p:spPr bwMode="auto">
          <a:xfrm>
            <a:off x="5183188" y="41910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28" name="Text Box 15"/>
          <p:cNvSpPr txBox="1">
            <a:spLocks noChangeArrowheads="1"/>
          </p:cNvSpPr>
          <p:nvPr/>
        </p:nvSpPr>
        <p:spPr bwMode="auto">
          <a:xfrm>
            <a:off x="5167313" y="41910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5729" name="Rectangle 16"/>
          <p:cNvSpPr>
            <a:spLocks noChangeArrowheads="1"/>
          </p:cNvSpPr>
          <p:nvPr/>
        </p:nvSpPr>
        <p:spPr bwMode="auto">
          <a:xfrm>
            <a:off x="5624513" y="4191000"/>
            <a:ext cx="674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Dst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5730" name="Rectangle 17"/>
          <p:cNvSpPr>
            <a:spLocks noChangeArrowheads="1"/>
          </p:cNvSpPr>
          <p:nvPr/>
        </p:nvSpPr>
        <p:spPr bwMode="auto">
          <a:xfrm>
            <a:off x="5564188" y="41910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31" name="Rectangle 18"/>
          <p:cNvSpPr>
            <a:spLocks noChangeArrowheads="1"/>
          </p:cNvSpPr>
          <p:nvPr/>
        </p:nvSpPr>
        <p:spPr bwMode="auto">
          <a:xfrm>
            <a:off x="6249988" y="41910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32" name="Rectangle 19"/>
          <p:cNvSpPr>
            <a:spLocks noChangeArrowheads="1"/>
          </p:cNvSpPr>
          <p:nvPr/>
        </p:nvSpPr>
        <p:spPr bwMode="auto">
          <a:xfrm>
            <a:off x="6249988" y="4191000"/>
            <a:ext cx="7745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Bday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733" name="Rectangle 20"/>
          <p:cNvSpPr>
            <a:spLocks noChangeArrowheads="1"/>
          </p:cNvSpPr>
          <p:nvPr/>
        </p:nvSpPr>
        <p:spPr bwMode="auto">
          <a:xfrm>
            <a:off x="1449388" y="46482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34" name="Text Box 21"/>
          <p:cNvSpPr txBox="1">
            <a:spLocks noChangeArrowheads="1"/>
          </p:cNvSpPr>
          <p:nvPr/>
        </p:nvSpPr>
        <p:spPr bwMode="auto">
          <a:xfrm>
            <a:off x="1603375" y="46482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xor</a:t>
            </a:r>
          </a:p>
        </p:txBody>
      </p:sp>
      <p:sp>
        <p:nvSpPr>
          <p:cNvPr id="115735" name="Rectangle 22"/>
          <p:cNvSpPr>
            <a:spLocks noChangeArrowheads="1"/>
          </p:cNvSpPr>
          <p:nvPr/>
        </p:nvSpPr>
        <p:spPr bwMode="auto">
          <a:xfrm>
            <a:off x="2668588" y="4648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36" name="Text Box 23"/>
          <p:cNvSpPr txBox="1">
            <a:spLocks noChangeArrowheads="1"/>
          </p:cNvSpPr>
          <p:nvPr/>
        </p:nvSpPr>
        <p:spPr bwMode="auto">
          <a:xfrm>
            <a:off x="2881313" y="4572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5737" name="Rectangle 24"/>
          <p:cNvSpPr>
            <a:spLocks noChangeArrowheads="1"/>
          </p:cNvSpPr>
          <p:nvPr/>
        </p:nvSpPr>
        <p:spPr bwMode="auto">
          <a:xfrm>
            <a:off x="2820988" y="4648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15738" name="Rectangle 25"/>
          <p:cNvSpPr>
            <a:spLocks noChangeArrowheads="1"/>
          </p:cNvSpPr>
          <p:nvPr/>
        </p:nvSpPr>
        <p:spPr bwMode="auto">
          <a:xfrm>
            <a:off x="3735388" y="46482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39" name="Text Box 26"/>
          <p:cNvSpPr txBox="1">
            <a:spLocks noChangeArrowheads="1"/>
          </p:cNvSpPr>
          <p:nvPr/>
        </p:nvSpPr>
        <p:spPr bwMode="auto">
          <a:xfrm>
            <a:off x="3719513" y="4648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5740" name="Rectangle 27"/>
          <p:cNvSpPr>
            <a:spLocks noChangeArrowheads="1"/>
          </p:cNvSpPr>
          <p:nvPr/>
        </p:nvSpPr>
        <p:spPr bwMode="auto">
          <a:xfrm>
            <a:off x="4116388" y="4648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41" name="Text Box 28"/>
          <p:cNvSpPr txBox="1">
            <a:spLocks noChangeArrowheads="1"/>
          </p:cNvSpPr>
          <p:nvPr/>
        </p:nvSpPr>
        <p:spPr bwMode="auto">
          <a:xfrm>
            <a:off x="4329113" y="4572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5742" name="Rectangle 29"/>
          <p:cNvSpPr>
            <a:spLocks noChangeArrowheads="1"/>
          </p:cNvSpPr>
          <p:nvPr/>
        </p:nvSpPr>
        <p:spPr bwMode="auto">
          <a:xfrm>
            <a:off x="4200525" y="4648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15743" name="Rectangle 30"/>
          <p:cNvSpPr>
            <a:spLocks noChangeArrowheads="1"/>
          </p:cNvSpPr>
          <p:nvPr/>
        </p:nvSpPr>
        <p:spPr bwMode="auto">
          <a:xfrm>
            <a:off x="5183188" y="46482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44" name="Text Box 31"/>
          <p:cNvSpPr txBox="1">
            <a:spLocks noChangeArrowheads="1"/>
          </p:cNvSpPr>
          <p:nvPr/>
        </p:nvSpPr>
        <p:spPr bwMode="auto">
          <a:xfrm>
            <a:off x="5167313" y="4648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5745" name="Rectangle 32"/>
          <p:cNvSpPr>
            <a:spLocks noChangeArrowheads="1"/>
          </p:cNvSpPr>
          <p:nvPr/>
        </p:nvSpPr>
        <p:spPr bwMode="auto">
          <a:xfrm>
            <a:off x="5624513" y="4648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p6</a:t>
            </a:r>
          </a:p>
        </p:txBody>
      </p:sp>
      <p:sp>
        <p:nvSpPr>
          <p:cNvPr id="115746" name="Rectangle 33"/>
          <p:cNvSpPr>
            <a:spLocks noChangeArrowheads="1"/>
          </p:cNvSpPr>
          <p:nvPr/>
        </p:nvSpPr>
        <p:spPr bwMode="auto">
          <a:xfrm>
            <a:off x="5564188" y="46482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47" name="Rectangle 34"/>
          <p:cNvSpPr>
            <a:spLocks noChangeArrowheads="1"/>
          </p:cNvSpPr>
          <p:nvPr/>
        </p:nvSpPr>
        <p:spPr bwMode="auto">
          <a:xfrm>
            <a:off x="6249988" y="46482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48" name="Rectangle 35"/>
          <p:cNvSpPr>
            <a:spLocks noChangeArrowheads="1"/>
          </p:cNvSpPr>
          <p:nvPr/>
        </p:nvSpPr>
        <p:spPr bwMode="auto">
          <a:xfrm>
            <a:off x="6249988" y="4648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5749" name="Rectangle 36"/>
          <p:cNvSpPr>
            <a:spLocks noChangeArrowheads="1"/>
          </p:cNvSpPr>
          <p:nvPr/>
        </p:nvSpPr>
        <p:spPr bwMode="auto">
          <a:xfrm>
            <a:off x="1449388" y="51054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50" name="Text Box 37"/>
          <p:cNvSpPr txBox="1">
            <a:spLocks noChangeArrowheads="1"/>
          </p:cNvSpPr>
          <p:nvPr/>
        </p:nvSpPr>
        <p:spPr bwMode="auto">
          <a:xfrm>
            <a:off x="1603375" y="51054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115751" name="Rectangle 38"/>
          <p:cNvSpPr>
            <a:spLocks noChangeArrowheads="1"/>
          </p:cNvSpPr>
          <p:nvPr/>
        </p:nvSpPr>
        <p:spPr bwMode="auto">
          <a:xfrm>
            <a:off x="2668588" y="51054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52" name="Text Box 39"/>
          <p:cNvSpPr txBox="1">
            <a:spLocks noChangeArrowheads="1"/>
          </p:cNvSpPr>
          <p:nvPr/>
        </p:nvSpPr>
        <p:spPr bwMode="auto">
          <a:xfrm>
            <a:off x="2881313" y="5029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5753" name="Rectangle 40"/>
          <p:cNvSpPr>
            <a:spLocks noChangeArrowheads="1"/>
          </p:cNvSpPr>
          <p:nvPr/>
        </p:nvSpPr>
        <p:spPr bwMode="auto">
          <a:xfrm>
            <a:off x="2820988" y="51054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p6</a:t>
            </a:r>
          </a:p>
        </p:txBody>
      </p:sp>
      <p:sp>
        <p:nvSpPr>
          <p:cNvPr id="115754" name="Rectangle 41"/>
          <p:cNvSpPr>
            <a:spLocks noChangeArrowheads="1"/>
          </p:cNvSpPr>
          <p:nvPr/>
        </p:nvSpPr>
        <p:spPr bwMode="auto">
          <a:xfrm>
            <a:off x="3735388" y="51054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55" name="Text Box 42"/>
          <p:cNvSpPr txBox="1">
            <a:spLocks noChangeArrowheads="1"/>
          </p:cNvSpPr>
          <p:nvPr/>
        </p:nvSpPr>
        <p:spPr bwMode="auto">
          <a:xfrm>
            <a:off x="3719513" y="51054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5756" name="Rectangle 43"/>
          <p:cNvSpPr>
            <a:spLocks noChangeArrowheads="1"/>
          </p:cNvSpPr>
          <p:nvPr/>
        </p:nvSpPr>
        <p:spPr bwMode="auto">
          <a:xfrm>
            <a:off x="4116388" y="51054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57" name="Text Box 44"/>
          <p:cNvSpPr txBox="1">
            <a:spLocks noChangeArrowheads="1"/>
          </p:cNvSpPr>
          <p:nvPr/>
        </p:nvSpPr>
        <p:spPr bwMode="auto">
          <a:xfrm>
            <a:off x="4329113" y="5029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5758" name="Rectangle 45"/>
          <p:cNvSpPr>
            <a:spLocks noChangeArrowheads="1"/>
          </p:cNvSpPr>
          <p:nvPr/>
        </p:nvSpPr>
        <p:spPr bwMode="auto">
          <a:xfrm>
            <a:off x="4200525" y="51054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p4</a:t>
            </a:r>
          </a:p>
        </p:txBody>
      </p:sp>
      <p:sp>
        <p:nvSpPr>
          <p:cNvPr id="115759" name="Rectangle 46"/>
          <p:cNvSpPr>
            <a:spLocks noChangeArrowheads="1"/>
          </p:cNvSpPr>
          <p:nvPr/>
        </p:nvSpPr>
        <p:spPr bwMode="auto">
          <a:xfrm>
            <a:off x="5183188" y="51054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60" name="Text Box 47"/>
          <p:cNvSpPr txBox="1">
            <a:spLocks noChangeArrowheads="1"/>
          </p:cNvSpPr>
          <p:nvPr/>
        </p:nvSpPr>
        <p:spPr bwMode="auto">
          <a:xfrm>
            <a:off x="5167313" y="5105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5761" name="Rectangle 48"/>
          <p:cNvSpPr>
            <a:spLocks noChangeArrowheads="1"/>
          </p:cNvSpPr>
          <p:nvPr/>
        </p:nvSpPr>
        <p:spPr bwMode="auto">
          <a:xfrm>
            <a:off x="5624513" y="51054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p7</a:t>
            </a:r>
          </a:p>
        </p:txBody>
      </p:sp>
      <p:sp>
        <p:nvSpPr>
          <p:cNvPr id="115762" name="Rectangle 49"/>
          <p:cNvSpPr>
            <a:spLocks noChangeArrowheads="1"/>
          </p:cNvSpPr>
          <p:nvPr/>
        </p:nvSpPr>
        <p:spPr bwMode="auto">
          <a:xfrm>
            <a:off x="5564188" y="51054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63" name="Rectangle 50"/>
          <p:cNvSpPr>
            <a:spLocks noChangeArrowheads="1"/>
          </p:cNvSpPr>
          <p:nvPr/>
        </p:nvSpPr>
        <p:spPr bwMode="auto">
          <a:xfrm>
            <a:off x="6249988" y="51054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64" name="Rectangle 51"/>
          <p:cNvSpPr>
            <a:spLocks noChangeArrowheads="1"/>
          </p:cNvSpPr>
          <p:nvPr/>
        </p:nvSpPr>
        <p:spPr bwMode="auto">
          <a:xfrm>
            <a:off x="6249988" y="51054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765" name="Rectangle 52"/>
          <p:cNvSpPr>
            <a:spLocks noChangeArrowheads="1"/>
          </p:cNvSpPr>
          <p:nvPr/>
        </p:nvSpPr>
        <p:spPr bwMode="auto">
          <a:xfrm>
            <a:off x="1449388" y="55626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66" name="Text Box 53"/>
          <p:cNvSpPr txBox="1">
            <a:spLocks noChangeArrowheads="1"/>
          </p:cNvSpPr>
          <p:nvPr/>
        </p:nvSpPr>
        <p:spPr bwMode="auto">
          <a:xfrm>
            <a:off x="1603375" y="5562600"/>
            <a:ext cx="67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sub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5767" name="Rectangle 54"/>
          <p:cNvSpPr>
            <a:spLocks noChangeArrowheads="1"/>
          </p:cNvSpPr>
          <p:nvPr/>
        </p:nvSpPr>
        <p:spPr bwMode="auto">
          <a:xfrm>
            <a:off x="2668588" y="55626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68" name="Text Box 55"/>
          <p:cNvSpPr txBox="1">
            <a:spLocks noChangeArrowheads="1"/>
          </p:cNvSpPr>
          <p:nvPr/>
        </p:nvSpPr>
        <p:spPr bwMode="auto">
          <a:xfrm>
            <a:off x="2881313" y="5486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5769" name="Rectangle 56"/>
          <p:cNvSpPr>
            <a:spLocks noChangeArrowheads="1"/>
          </p:cNvSpPr>
          <p:nvPr/>
        </p:nvSpPr>
        <p:spPr bwMode="auto">
          <a:xfrm>
            <a:off x="2820988" y="55626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p5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5770" name="Rectangle 57"/>
          <p:cNvSpPr>
            <a:spLocks noChangeArrowheads="1"/>
          </p:cNvSpPr>
          <p:nvPr/>
        </p:nvSpPr>
        <p:spPr bwMode="auto">
          <a:xfrm>
            <a:off x="3735388" y="55626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71" name="Text Box 58"/>
          <p:cNvSpPr txBox="1">
            <a:spLocks noChangeArrowheads="1"/>
          </p:cNvSpPr>
          <p:nvPr/>
        </p:nvSpPr>
        <p:spPr bwMode="auto">
          <a:xfrm>
            <a:off x="3719513" y="556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5772" name="Rectangle 59"/>
          <p:cNvSpPr>
            <a:spLocks noChangeArrowheads="1"/>
          </p:cNvSpPr>
          <p:nvPr/>
        </p:nvSpPr>
        <p:spPr bwMode="auto">
          <a:xfrm>
            <a:off x="4116388" y="55626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73" name="Text Box 60"/>
          <p:cNvSpPr txBox="1">
            <a:spLocks noChangeArrowheads="1"/>
          </p:cNvSpPr>
          <p:nvPr/>
        </p:nvSpPr>
        <p:spPr bwMode="auto">
          <a:xfrm>
            <a:off x="4329113" y="5486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5774" name="Rectangle 61"/>
          <p:cNvSpPr>
            <a:spLocks noChangeArrowheads="1"/>
          </p:cNvSpPr>
          <p:nvPr/>
        </p:nvSpPr>
        <p:spPr bwMode="auto">
          <a:xfrm>
            <a:off x="4200525" y="55626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p2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5775" name="Rectangle 62"/>
          <p:cNvSpPr>
            <a:spLocks noChangeArrowheads="1"/>
          </p:cNvSpPr>
          <p:nvPr/>
        </p:nvSpPr>
        <p:spPr bwMode="auto">
          <a:xfrm>
            <a:off x="5183188" y="55626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76" name="Text Box 63"/>
          <p:cNvSpPr txBox="1">
            <a:spLocks noChangeArrowheads="1"/>
          </p:cNvSpPr>
          <p:nvPr/>
        </p:nvSpPr>
        <p:spPr bwMode="auto">
          <a:xfrm>
            <a:off x="5167313" y="556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5777" name="Rectangle 64"/>
          <p:cNvSpPr>
            <a:spLocks noChangeArrowheads="1"/>
          </p:cNvSpPr>
          <p:nvPr/>
        </p:nvSpPr>
        <p:spPr bwMode="auto">
          <a:xfrm>
            <a:off x="5624513" y="55626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p8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5778" name="Rectangle 65"/>
          <p:cNvSpPr>
            <a:spLocks noChangeArrowheads="1"/>
          </p:cNvSpPr>
          <p:nvPr/>
        </p:nvSpPr>
        <p:spPr bwMode="auto">
          <a:xfrm>
            <a:off x="5564188" y="55626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79" name="Rectangle 66"/>
          <p:cNvSpPr>
            <a:spLocks noChangeArrowheads="1"/>
          </p:cNvSpPr>
          <p:nvPr/>
        </p:nvSpPr>
        <p:spPr bwMode="auto">
          <a:xfrm>
            <a:off x="6249988" y="55626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80" name="Rectangle 67"/>
          <p:cNvSpPr>
            <a:spLocks noChangeArrowheads="1"/>
          </p:cNvSpPr>
          <p:nvPr/>
        </p:nvSpPr>
        <p:spPr bwMode="auto">
          <a:xfrm>
            <a:off x="6249988" y="55626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5781" name="Rectangle 68"/>
          <p:cNvSpPr>
            <a:spLocks noChangeArrowheads="1"/>
          </p:cNvSpPr>
          <p:nvPr/>
        </p:nvSpPr>
        <p:spPr bwMode="auto">
          <a:xfrm>
            <a:off x="1449388" y="60198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82" name="Rectangle 70"/>
          <p:cNvSpPr>
            <a:spLocks noChangeArrowheads="1"/>
          </p:cNvSpPr>
          <p:nvPr/>
        </p:nvSpPr>
        <p:spPr bwMode="auto">
          <a:xfrm>
            <a:off x="2668588" y="6019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83" name="Text Box 71"/>
          <p:cNvSpPr txBox="1">
            <a:spLocks noChangeArrowheads="1"/>
          </p:cNvSpPr>
          <p:nvPr/>
        </p:nvSpPr>
        <p:spPr bwMode="auto">
          <a:xfrm>
            <a:off x="2881313" y="5943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5784" name="Rectangle 73"/>
          <p:cNvSpPr>
            <a:spLocks noChangeArrowheads="1"/>
          </p:cNvSpPr>
          <p:nvPr/>
        </p:nvSpPr>
        <p:spPr bwMode="auto">
          <a:xfrm>
            <a:off x="3735388" y="60198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85" name="Rectangle 75"/>
          <p:cNvSpPr>
            <a:spLocks noChangeArrowheads="1"/>
          </p:cNvSpPr>
          <p:nvPr/>
        </p:nvSpPr>
        <p:spPr bwMode="auto">
          <a:xfrm>
            <a:off x="4116388" y="6019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86" name="Text Box 76"/>
          <p:cNvSpPr txBox="1">
            <a:spLocks noChangeArrowheads="1"/>
          </p:cNvSpPr>
          <p:nvPr/>
        </p:nvSpPr>
        <p:spPr bwMode="auto">
          <a:xfrm>
            <a:off x="4329113" y="5943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5787" name="Rectangle 78"/>
          <p:cNvSpPr>
            <a:spLocks noChangeArrowheads="1"/>
          </p:cNvSpPr>
          <p:nvPr/>
        </p:nvSpPr>
        <p:spPr bwMode="auto">
          <a:xfrm>
            <a:off x="5183188" y="60198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88" name="Rectangle 81"/>
          <p:cNvSpPr>
            <a:spLocks noChangeArrowheads="1"/>
          </p:cNvSpPr>
          <p:nvPr/>
        </p:nvSpPr>
        <p:spPr bwMode="auto">
          <a:xfrm>
            <a:off x="5564188" y="6019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89" name="Rectangle 82"/>
          <p:cNvSpPr>
            <a:spLocks noChangeArrowheads="1"/>
          </p:cNvSpPr>
          <p:nvPr/>
        </p:nvSpPr>
        <p:spPr bwMode="auto">
          <a:xfrm>
            <a:off x="6249988" y="6019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90" name="Text Box 84"/>
          <p:cNvSpPr txBox="1">
            <a:spLocks noChangeArrowheads="1"/>
          </p:cNvSpPr>
          <p:nvPr/>
        </p:nvSpPr>
        <p:spPr bwMode="auto">
          <a:xfrm>
            <a:off x="3048000" y="3657600"/>
            <a:ext cx="199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Issue Queue</a:t>
            </a:r>
          </a:p>
        </p:txBody>
      </p:sp>
      <p:sp>
        <p:nvSpPr>
          <p:cNvPr id="115791" name="Rectangle 85"/>
          <p:cNvSpPr>
            <a:spLocks noChangeArrowheads="1"/>
          </p:cNvSpPr>
          <p:nvPr/>
        </p:nvSpPr>
        <p:spPr bwMode="auto">
          <a:xfrm>
            <a:off x="7315200" y="23987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92" name="Text Box 86"/>
          <p:cNvSpPr txBox="1">
            <a:spLocks noChangeArrowheads="1"/>
          </p:cNvSpPr>
          <p:nvPr/>
        </p:nvSpPr>
        <p:spPr bwMode="auto">
          <a:xfrm>
            <a:off x="7451725" y="24384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    y</a:t>
            </a:r>
          </a:p>
        </p:txBody>
      </p:sp>
      <p:sp>
        <p:nvSpPr>
          <p:cNvPr id="115793" name="Rectangle 87"/>
          <p:cNvSpPr>
            <a:spLocks noChangeArrowheads="1"/>
          </p:cNvSpPr>
          <p:nvPr/>
        </p:nvSpPr>
        <p:spPr bwMode="auto">
          <a:xfrm>
            <a:off x="7315200" y="28559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94" name="Text Box 88"/>
          <p:cNvSpPr txBox="1">
            <a:spLocks noChangeArrowheads="1"/>
          </p:cNvSpPr>
          <p:nvPr/>
        </p:nvSpPr>
        <p:spPr bwMode="auto">
          <a:xfrm>
            <a:off x="7451725" y="28956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p2    y</a:t>
            </a:r>
          </a:p>
        </p:txBody>
      </p:sp>
      <p:sp>
        <p:nvSpPr>
          <p:cNvPr id="115795" name="Rectangle 89"/>
          <p:cNvSpPr>
            <a:spLocks noChangeArrowheads="1"/>
          </p:cNvSpPr>
          <p:nvPr/>
        </p:nvSpPr>
        <p:spPr bwMode="auto">
          <a:xfrm>
            <a:off x="7315200" y="33131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96" name="Text Box 90"/>
          <p:cNvSpPr txBox="1">
            <a:spLocks noChangeArrowheads="1"/>
          </p:cNvSpPr>
          <p:nvPr/>
        </p:nvSpPr>
        <p:spPr bwMode="auto">
          <a:xfrm>
            <a:off x="7451725" y="33528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p3    y</a:t>
            </a:r>
          </a:p>
        </p:txBody>
      </p:sp>
      <p:sp>
        <p:nvSpPr>
          <p:cNvPr id="115797" name="Rectangle 91"/>
          <p:cNvSpPr>
            <a:spLocks noChangeArrowheads="1"/>
          </p:cNvSpPr>
          <p:nvPr/>
        </p:nvSpPr>
        <p:spPr bwMode="auto">
          <a:xfrm>
            <a:off x="7315200" y="37703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98" name="Text Box 92"/>
          <p:cNvSpPr txBox="1">
            <a:spLocks noChangeArrowheads="1"/>
          </p:cNvSpPr>
          <p:nvPr/>
        </p:nvSpPr>
        <p:spPr bwMode="auto">
          <a:xfrm>
            <a:off x="7451725" y="38100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p4    y</a:t>
            </a:r>
          </a:p>
        </p:txBody>
      </p:sp>
      <p:sp>
        <p:nvSpPr>
          <p:cNvPr id="115799" name="Rectangle 93"/>
          <p:cNvSpPr>
            <a:spLocks noChangeArrowheads="1"/>
          </p:cNvSpPr>
          <p:nvPr/>
        </p:nvSpPr>
        <p:spPr bwMode="auto">
          <a:xfrm>
            <a:off x="7315200" y="42275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800" name="Text Box 94"/>
          <p:cNvSpPr txBox="1">
            <a:spLocks noChangeArrowheads="1"/>
          </p:cNvSpPr>
          <p:nvPr/>
        </p:nvSpPr>
        <p:spPr bwMode="auto">
          <a:xfrm>
            <a:off x="7451725" y="42672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p5    y</a:t>
            </a:r>
          </a:p>
        </p:txBody>
      </p:sp>
      <p:sp>
        <p:nvSpPr>
          <p:cNvPr id="115801" name="Rectangle 95"/>
          <p:cNvSpPr>
            <a:spLocks noChangeArrowheads="1"/>
          </p:cNvSpPr>
          <p:nvPr/>
        </p:nvSpPr>
        <p:spPr bwMode="auto">
          <a:xfrm>
            <a:off x="7315200" y="46847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802" name="Text Box 96"/>
          <p:cNvSpPr txBox="1">
            <a:spLocks noChangeArrowheads="1"/>
          </p:cNvSpPr>
          <p:nvPr/>
        </p:nvSpPr>
        <p:spPr bwMode="auto">
          <a:xfrm>
            <a:off x="7451725" y="4724400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p6    n</a:t>
            </a:r>
          </a:p>
        </p:txBody>
      </p:sp>
      <p:sp>
        <p:nvSpPr>
          <p:cNvPr id="115803" name="Rectangle 97"/>
          <p:cNvSpPr>
            <a:spLocks noChangeArrowheads="1"/>
          </p:cNvSpPr>
          <p:nvPr/>
        </p:nvSpPr>
        <p:spPr bwMode="auto">
          <a:xfrm>
            <a:off x="7315200" y="51419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804" name="Text Box 98"/>
          <p:cNvSpPr txBox="1">
            <a:spLocks noChangeArrowheads="1"/>
          </p:cNvSpPr>
          <p:nvPr/>
        </p:nvSpPr>
        <p:spPr bwMode="auto">
          <a:xfrm>
            <a:off x="7451725" y="5181600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p7    n</a:t>
            </a:r>
          </a:p>
        </p:txBody>
      </p:sp>
      <p:sp>
        <p:nvSpPr>
          <p:cNvPr id="115805" name="Rectangle 99"/>
          <p:cNvSpPr>
            <a:spLocks noChangeArrowheads="1"/>
          </p:cNvSpPr>
          <p:nvPr/>
        </p:nvSpPr>
        <p:spPr bwMode="auto">
          <a:xfrm>
            <a:off x="7315200" y="55991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806" name="Text Box 100"/>
          <p:cNvSpPr txBox="1">
            <a:spLocks noChangeArrowheads="1"/>
          </p:cNvSpPr>
          <p:nvPr/>
        </p:nvSpPr>
        <p:spPr bwMode="auto">
          <a:xfrm>
            <a:off x="7451725" y="5638800"/>
            <a:ext cx="850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p8    </a:t>
            </a:r>
            <a:r>
              <a:rPr lang="en-US" b="1">
                <a:solidFill>
                  <a:srgbClr val="0000FF"/>
                </a:solidFill>
              </a:rPr>
              <a:t>n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5807" name="Rectangle 101"/>
          <p:cNvSpPr>
            <a:spLocks noChangeArrowheads="1"/>
          </p:cNvSpPr>
          <p:nvPr/>
        </p:nvSpPr>
        <p:spPr bwMode="auto">
          <a:xfrm>
            <a:off x="7315200" y="60563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808" name="Text Box 102"/>
          <p:cNvSpPr txBox="1">
            <a:spLocks noChangeArrowheads="1"/>
          </p:cNvSpPr>
          <p:nvPr/>
        </p:nvSpPr>
        <p:spPr bwMode="auto">
          <a:xfrm>
            <a:off x="7451725" y="60960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p9    y</a:t>
            </a:r>
          </a:p>
        </p:txBody>
      </p:sp>
      <p:sp>
        <p:nvSpPr>
          <p:cNvPr id="115809" name="Text Box 103"/>
          <p:cNvSpPr txBox="1">
            <a:spLocks noChangeArrowheads="1"/>
          </p:cNvSpPr>
          <p:nvPr/>
        </p:nvSpPr>
        <p:spPr bwMode="auto">
          <a:xfrm>
            <a:off x="7113588" y="1905000"/>
            <a:ext cx="172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Ready bits</a:t>
            </a:r>
          </a:p>
        </p:txBody>
      </p:sp>
      <p:sp>
        <p:nvSpPr>
          <p:cNvPr id="115810" name="Rectangle 104"/>
          <p:cNvSpPr>
            <a:spLocks noChangeArrowheads="1"/>
          </p:cNvSpPr>
          <p:nvPr/>
        </p:nvSpPr>
        <p:spPr bwMode="auto">
          <a:xfrm>
            <a:off x="381000" y="1905000"/>
            <a:ext cx="200720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xor</a:t>
            </a:r>
            <a:r>
              <a:rPr lang="en-US" dirty="0">
                <a:solidFill>
                  <a:schemeClr val="tx1"/>
                </a:solidFill>
              </a:rPr>
              <a:t>  p1 ^ p2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p6</a:t>
            </a:r>
          </a:p>
          <a:p>
            <a:r>
              <a:rPr lang="en-US" dirty="0">
                <a:solidFill>
                  <a:schemeClr val="tx1"/>
                </a:solidFill>
              </a:rPr>
              <a:t>add p6 + p4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p7</a:t>
            </a:r>
          </a:p>
          <a:p>
            <a:r>
              <a:rPr lang="en-US" dirty="0">
                <a:solidFill>
                  <a:schemeClr val="tx1"/>
                </a:solidFill>
              </a:rPr>
              <a:t>sub p5 - p2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p8</a:t>
            </a:r>
          </a:p>
          <a:p>
            <a:r>
              <a:rPr lang="en-US" dirty="0" err="1">
                <a:solidFill>
                  <a:schemeClr val="tx1"/>
                </a:solidFill>
              </a:rPr>
              <a:t>addi</a:t>
            </a:r>
            <a:r>
              <a:rPr lang="en-US" dirty="0">
                <a:solidFill>
                  <a:schemeClr val="tx1"/>
                </a:solidFill>
              </a:rPr>
              <a:t> p8 + 1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Dispatch Example</a:t>
            </a:r>
          </a:p>
        </p:txBody>
      </p:sp>
      <p:sp>
        <p:nvSpPr>
          <p:cNvPr id="117763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CIS 501: Comp. Arch.  |  Prof. Joe Devietti  |  Scheduling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7764" name="Slide Number Placeholder 10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E3EE90B-56F2-4A4E-B2C7-13AD2C22727A}" type="slidenum">
              <a:rPr lang="en-US" smtClean="0"/>
              <a:pPr/>
              <a:t>39</a:t>
            </a:fld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117765" name="Rectangle 4"/>
          <p:cNvSpPr>
            <a:spLocks noChangeArrowheads="1"/>
          </p:cNvSpPr>
          <p:nvPr/>
        </p:nvSpPr>
        <p:spPr bwMode="auto">
          <a:xfrm>
            <a:off x="1449388" y="41910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66" name="Text Box 5"/>
          <p:cNvSpPr txBox="1">
            <a:spLocks noChangeArrowheads="1"/>
          </p:cNvSpPr>
          <p:nvPr/>
        </p:nvSpPr>
        <p:spPr bwMode="auto">
          <a:xfrm>
            <a:off x="1603375" y="4191000"/>
            <a:ext cx="8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Insn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767" name="Rectangle 6"/>
          <p:cNvSpPr>
            <a:spLocks noChangeArrowheads="1"/>
          </p:cNvSpPr>
          <p:nvPr/>
        </p:nvSpPr>
        <p:spPr bwMode="auto">
          <a:xfrm>
            <a:off x="2668588" y="41910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68" name="Text Box 7"/>
          <p:cNvSpPr txBox="1">
            <a:spLocks noChangeArrowheads="1"/>
          </p:cNvSpPr>
          <p:nvPr/>
        </p:nvSpPr>
        <p:spPr bwMode="auto">
          <a:xfrm>
            <a:off x="2881313" y="4114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7769" name="Rectangle 8"/>
          <p:cNvSpPr>
            <a:spLocks noChangeArrowheads="1"/>
          </p:cNvSpPr>
          <p:nvPr/>
        </p:nvSpPr>
        <p:spPr bwMode="auto">
          <a:xfrm>
            <a:off x="2820988" y="4191000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Inp1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7770" name="Rectangle 9"/>
          <p:cNvSpPr>
            <a:spLocks noChangeArrowheads="1"/>
          </p:cNvSpPr>
          <p:nvPr/>
        </p:nvSpPr>
        <p:spPr bwMode="auto">
          <a:xfrm>
            <a:off x="3735388" y="41910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71" name="Text Box 10"/>
          <p:cNvSpPr txBox="1">
            <a:spLocks noChangeArrowheads="1"/>
          </p:cNvSpPr>
          <p:nvPr/>
        </p:nvSpPr>
        <p:spPr bwMode="auto">
          <a:xfrm>
            <a:off x="3719513" y="41910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7772" name="Rectangle 11"/>
          <p:cNvSpPr>
            <a:spLocks noChangeArrowheads="1"/>
          </p:cNvSpPr>
          <p:nvPr/>
        </p:nvSpPr>
        <p:spPr bwMode="auto">
          <a:xfrm>
            <a:off x="4116388" y="41910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73" name="Text Box 12"/>
          <p:cNvSpPr txBox="1">
            <a:spLocks noChangeArrowheads="1"/>
          </p:cNvSpPr>
          <p:nvPr/>
        </p:nvSpPr>
        <p:spPr bwMode="auto">
          <a:xfrm>
            <a:off x="4329113" y="4114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7774" name="Rectangle 13"/>
          <p:cNvSpPr>
            <a:spLocks noChangeArrowheads="1"/>
          </p:cNvSpPr>
          <p:nvPr/>
        </p:nvSpPr>
        <p:spPr bwMode="auto">
          <a:xfrm>
            <a:off x="4200525" y="4191000"/>
            <a:ext cx="8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Inp2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7775" name="Rectangle 14"/>
          <p:cNvSpPr>
            <a:spLocks noChangeArrowheads="1"/>
          </p:cNvSpPr>
          <p:nvPr/>
        </p:nvSpPr>
        <p:spPr bwMode="auto">
          <a:xfrm>
            <a:off x="5183188" y="41910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76" name="Text Box 15"/>
          <p:cNvSpPr txBox="1">
            <a:spLocks noChangeArrowheads="1"/>
          </p:cNvSpPr>
          <p:nvPr/>
        </p:nvSpPr>
        <p:spPr bwMode="auto">
          <a:xfrm>
            <a:off x="5167313" y="41910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7777" name="Rectangle 16"/>
          <p:cNvSpPr>
            <a:spLocks noChangeArrowheads="1"/>
          </p:cNvSpPr>
          <p:nvPr/>
        </p:nvSpPr>
        <p:spPr bwMode="auto">
          <a:xfrm>
            <a:off x="5624513" y="4191000"/>
            <a:ext cx="674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Dst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7778" name="Rectangle 17"/>
          <p:cNvSpPr>
            <a:spLocks noChangeArrowheads="1"/>
          </p:cNvSpPr>
          <p:nvPr/>
        </p:nvSpPr>
        <p:spPr bwMode="auto">
          <a:xfrm>
            <a:off x="5564188" y="41910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79" name="Rectangle 18"/>
          <p:cNvSpPr>
            <a:spLocks noChangeArrowheads="1"/>
          </p:cNvSpPr>
          <p:nvPr/>
        </p:nvSpPr>
        <p:spPr bwMode="auto">
          <a:xfrm>
            <a:off x="6249988" y="41910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80" name="Rectangle 19"/>
          <p:cNvSpPr>
            <a:spLocks noChangeArrowheads="1"/>
          </p:cNvSpPr>
          <p:nvPr/>
        </p:nvSpPr>
        <p:spPr bwMode="auto">
          <a:xfrm>
            <a:off x="6249988" y="4191000"/>
            <a:ext cx="7745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Bday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781" name="Rectangle 20"/>
          <p:cNvSpPr>
            <a:spLocks noChangeArrowheads="1"/>
          </p:cNvSpPr>
          <p:nvPr/>
        </p:nvSpPr>
        <p:spPr bwMode="auto">
          <a:xfrm>
            <a:off x="1449388" y="46482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82" name="Text Box 21"/>
          <p:cNvSpPr txBox="1">
            <a:spLocks noChangeArrowheads="1"/>
          </p:cNvSpPr>
          <p:nvPr/>
        </p:nvSpPr>
        <p:spPr bwMode="auto">
          <a:xfrm>
            <a:off x="1603375" y="46482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xor</a:t>
            </a:r>
          </a:p>
        </p:txBody>
      </p:sp>
      <p:sp>
        <p:nvSpPr>
          <p:cNvPr id="117783" name="Rectangle 22"/>
          <p:cNvSpPr>
            <a:spLocks noChangeArrowheads="1"/>
          </p:cNvSpPr>
          <p:nvPr/>
        </p:nvSpPr>
        <p:spPr bwMode="auto">
          <a:xfrm>
            <a:off x="2668588" y="4648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84" name="Text Box 23"/>
          <p:cNvSpPr txBox="1">
            <a:spLocks noChangeArrowheads="1"/>
          </p:cNvSpPr>
          <p:nvPr/>
        </p:nvSpPr>
        <p:spPr bwMode="auto">
          <a:xfrm>
            <a:off x="2881313" y="4572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7785" name="Rectangle 24"/>
          <p:cNvSpPr>
            <a:spLocks noChangeArrowheads="1"/>
          </p:cNvSpPr>
          <p:nvPr/>
        </p:nvSpPr>
        <p:spPr bwMode="auto">
          <a:xfrm>
            <a:off x="2820988" y="4648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17786" name="Rectangle 25"/>
          <p:cNvSpPr>
            <a:spLocks noChangeArrowheads="1"/>
          </p:cNvSpPr>
          <p:nvPr/>
        </p:nvSpPr>
        <p:spPr bwMode="auto">
          <a:xfrm>
            <a:off x="3735388" y="46482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87" name="Text Box 26"/>
          <p:cNvSpPr txBox="1">
            <a:spLocks noChangeArrowheads="1"/>
          </p:cNvSpPr>
          <p:nvPr/>
        </p:nvSpPr>
        <p:spPr bwMode="auto">
          <a:xfrm>
            <a:off x="3719513" y="4648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7788" name="Rectangle 27"/>
          <p:cNvSpPr>
            <a:spLocks noChangeArrowheads="1"/>
          </p:cNvSpPr>
          <p:nvPr/>
        </p:nvSpPr>
        <p:spPr bwMode="auto">
          <a:xfrm>
            <a:off x="4116388" y="4648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89" name="Text Box 28"/>
          <p:cNvSpPr txBox="1">
            <a:spLocks noChangeArrowheads="1"/>
          </p:cNvSpPr>
          <p:nvPr/>
        </p:nvSpPr>
        <p:spPr bwMode="auto">
          <a:xfrm>
            <a:off x="4329113" y="4572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7790" name="Rectangle 29"/>
          <p:cNvSpPr>
            <a:spLocks noChangeArrowheads="1"/>
          </p:cNvSpPr>
          <p:nvPr/>
        </p:nvSpPr>
        <p:spPr bwMode="auto">
          <a:xfrm>
            <a:off x="4200525" y="4648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17791" name="Rectangle 30"/>
          <p:cNvSpPr>
            <a:spLocks noChangeArrowheads="1"/>
          </p:cNvSpPr>
          <p:nvPr/>
        </p:nvSpPr>
        <p:spPr bwMode="auto">
          <a:xfrm>
            <a:off x="5183188" y="46482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92" name="Text Box 31"/>
          <p:cNvSpPr txBox="1">
            <a:spLocks noChangeArrowheads="1"/>
          </p:cNvSpPr>
          <p:nvPr/>
        </p:nvSpPr>
        <p:spPr bwMode="auto">
          <a:xfrm>
            <a:off x="5167313" y="4648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7793" name="Rectangle 32"/>
          <p:cNvSpPr>
            <a:spLocks noChangeArrowheads="1"/>
          </p:cNvSpPr>
          <p:nvPr/>
        </p:nvSpPr>
        <p:spPr bwMode="auto">
          <a:xfrm>
            <a:off x="5624513" y="4648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p6</a:t>
            </a:r>
          </a:p>
        </p:txBody>
      </p:sp>
      <p:sp>
        <p:nvSpPr>
          <p:cNvPr id="117794" name="Rectangle 33"/>
          <p:cNvSpPr>
            <a:spLocks noChangeArrowheads="1"/>
          </p:cNvSpPr>
          <p:nvPr/>
        </p:nvSpPr>
        <p:spPr bwMode="auto">
          <a:xfrm>
            <a:off x="5564188" y="46482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95" name="Rectangle 34"/>
          <p:cNvSpPr>
            <a:spLocks noChangeArrowheads="1"/>
          </p:cNvSpPr>
          <p:nvPr/>
        </p:nvSpPr>
        <p:spPr bwMode="auto">
          <a:xfrm>
            <a:off x="6249988" y="46482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96" name="Rectangle 35"/>
          <p:cNvSpPr>
            <a:spLocks noChangeArrowheads="1"/>
          </p:cNvSpPr>
          <p:nvPr/>
        </p:nvSpPr>
        <p:spPr bwMode="auto">
          <a:xfrm>
            <a:off x="6249988" y="4648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7797" name="Rectangle 36"/>
          <p:cNvSpPr>
            <a:spLocks noChangeArrowheads="1"/>
          </p:cNvSpPr>
          <p:nvPr/>
        </p:nvSpPr>
        <p:spPr bwMode="auto">
          <a:xfrm>
            <a:off x="1449388" y="51054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98" name="Text Box 37"/>
          <p:cNvSpPr txBox="1">
            <a:spLocks noChangeArrowheads="1"/>
          </p:cNvSpPr>
          <p:nvPr/>
        </p:nvSpPr>
        <p:spPr bwMode="auto">
          <a:xfrm>
            <a:off x="1603375" y="51054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117799" name="Rectangle 38"/>
          <p:cNvSpPr>
            <a:spLocks noChangeArrowheads="1"/>
          </p:cNvSpPr>
          <p:nvPr/>
        </p:nvSpPr>
        <p:spPr bwMode="auto">
          <a:xfrm>
            <a:off x="2668588" y="51054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00" name="Text Box 39"/>
          <p:cNvSpPr txBox="1">
            <a:spLocks noChangeArrowheads="1"/>
          </p:cNvSpPr>
          <p:nvPr/>
        </p:nvSpPr>
        <p:spPr bwMode="auto">
          <a:xfrm>
            <a:off x="2881313" y="5029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7801" name="Rectangle 40"/>
          <p:cNvSpPr>
            <a:spLocks noChangeArrowheads="1"/>
          </p:cNvSpPr>
          <p:nvPr/>
        </p:nvSpPr>
        <p:spPr bwMode="auto">
          <a:xfrm>
            <a:off x="2820988" y="51054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p6</a:t>
            </a:r>
          </a:p>
        </p:txBody>
      </p:sp>
      <p:sp>
        <p:nvSpPr>
          <p:cNvPr id="117802" name="Rectangle 41"/>
          <p:cNvSpPr>
            <a:spLocks noChangeArrowheads="1"/>
          </p:cNvSpPr>
          <p:nvPr/>
        </p:nvSpPr>
        <p:spPr bwMode="auto">
          <a:xfrm>
            <a:off x="3735388" y="51054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03" name="Text Box 42"/>
          <p:cNvSpPr txBox="1">
            <a:spLocks noChangeArrowheads="1"/>
          </p:cNvSpPr>
          <p:nvPr/>
        </p:nvSpPr>
        <p:spPr bwMode="auto">
          <a:xfrm>
            <a:off x="3719513" y="51054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7804" name="Rectangle 43"/>
          <p:cNvSpPr>
            <a:spLocks noChangeArrowheads="1"/>
          </p:cNvSpPr>
          <p:nvPr/>
        </p:nvSpPr>
        <p:spPr bwMode="auto">
          <a:xfrm>
            <a:off x="4116388" y="51054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05" name="Text Box 44"/>
          <p:cNvSpPr txBox="1">
            <a:spLocks noChangeArrowheads="1"/>
          </p:cNvSpPr>
          <p:nvPr/>
        </p:nvSpPr>
        <p:spPr bwMode="auto">
          <a:xfrm>
            <a:off x="4329113" y="5029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7806" name="Rectangle 45"/>
          <p:cNvSpPr>
            <a:spLocks noChangeArrowheads="1"/>
          </p:cNvSpPr>
          <p:nvPr/>
        </p:nvSpPr>
        <p:spPr bwMode="auto">
          <a:xfrm>
            <a:off x="4200525" y="51054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p4</a:t>
            </a:r>
          </a:p>
        </p:txBody>
      </p:sp>
      <p:sp>
        <p:nvSpPr>
          <p:cNvPr id="117807" name="Rectangle 46"/>
          <p:cNvSpPr>
            <a:spLocks noChangeArrowheads="1"/>
          </p:cNvSpPr>
          <p:nvPr/>
        </p:nvSpPr>
        <p:spPr bwMode="auto">
          <a:xfrm>
            <a:off x="5183188" y="51054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08" name="Text Box 47"/>
          <p:cNvSpPr txBox="1">
            <a:spLocks noChangeArrowheads="1"/>
          </p:cNvSpPr>
          <p:nvPr/>
        </p:nvSpPr>
        <p:spPr bwMode="auto">
          <a:xfrm>
            <a:off x="5167313" y="5105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7809" name="Rectangle 48"/>
          <p:cNvSpPr>
            <a:spLocks noChangeArrowheads="1"/>
          </p:cNvSpPr>
          <p:nvPr/>
        </p:nvSpPr>
        <p:spPr bwMode="auto">
          <a:xfrm>
            <a:off x="5624513" y="51054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p7</a:t>
            </a:r>
          </a:p>
        </p:txBody>
      </p:sp>
      <p:sp>
        <p:nvSpPr>
          <p:cNvPr id="117810" name="Rectangle 49"/>
          <p:cNvSpPr>
            <a:spLocks noChangeArrowheads="1"/>
          </p:cNvSpPr>
          <p:nvPr/>
        </p:nvSpPr>
        <p:spPr bwMode="auto">
          <a:xfrm>
            <a:off x="5564188" y="51054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11" name="Rectangle 50"/>
          <p:cNvSpPr>
            <a:spLocks noChangeArrowheads="1"/>
          </p:cNvSpPr>
          <p:nvPr/>
        </p:nvSpPr>
        <p:spPr bwMode="auto">
          <a:xfrm>
            <a:off x="6249988" y="51054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12" name="Rectangle 51"/>
          <p:cNvSpPr>
            <a:spLocks noChangeArrowheads="1"/>
          </p:cNvSpPr>
          <p:nvPr/>
        </p:nvSpPr>
        <p:spPr bwMode="auto">
          <a:xfrm>
            <a:off x="6249988" y="51054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7813" name="Rectangle 52"/>
          <p:cNvSpPr>
            <a:spLocks noChangeArrowheads="1"/>
          </p:cNvSpPr>
          <p:nvPr/>
        </p:nvSpPr>
        <p:spPr bwMode="auto">
          <a:xfrm>
            <a:off x="1449388" y="55626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14" name="Text Box 53"/>
          <p:cNvSpPr txBox="1">
            <a:spLocks noChangeArrowheads="1"/>
          </p:cNvSpPr>
          <p:nvPr/>
        </p:nvSpPr>
        <p:spPr bwMode="auto">
          <a:xfrm>
            <a:off x="1603375" y="5562600"/>
            <a:ext cx="67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sub</a:t>
            </a:r>
          </a:p>
        </p:txBody>
      </p:sp>
      <p:sp>
        <p:nvSpPr>
          <p:cNvPr id="117815" name="Rectangle 54"/>
          <p:cNvSpPr>
            <a:spLocks noChangeArrowheads="1"/>
          </p:cNvSpPr>
          <p:nvPr/>
        </p:nvSpPr>
        <p:spPr bwMode="auto">
          <a:xfrm>
            <a:off x="2668588" y="55626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16" name="Text Box 55"/>
          <p:cNvSpPr txBox="1">
            <a:spLocks noChangeArrowheads="1"/>
          </p:cNvSpPr>
          <p:nvPr/>
        </p:nvSpPr>
        <p:spPr bwMode="auto">
          <a:xfrm>
            <a:off x="2881313" y="5486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7817" name="Rectangle 56"/>
          <p:cNvSpPr>
            <a:spLocks noChangeArrowheads="1"/>
          </p:cNvSpPr>
          <p:nvPr/>
        </p:nvSpPr>
        <p:spPr bwMode="auto">
          <a:xfrm>
            <a:off x="2820988" y="55626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p5</a:t>
            </a:r>
          </a:p>
        </p:txBody>
      </p:sp>
      <p:sp>
        <p:nvSpPr>
          <p:cNvPr id="117818" name="Rectangle 57"/>
          <p:cNvSpPr>
            <a:spLocks noChangeArrowheads="1"/>
          </p:cNvSpPr>
          <p:nvPr/>
        </p:nvSpPr>
        <p:spPr bwMode="auto">
          <a:xfrm>
            <a:off x="3735388" y="55626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19" name="Text Box 58"/>
          <p:cNvSpPr txBox="1">
            <a:spLocks noChangeArrowheads="1"/>
          </p:cNvSpPr>
          <p:nvPr/>
        </p:nvSpPr>
        <p:spPr bwMode="auto">
          <a:xfrm>
            <a:off x="3719513" y="556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7820" name="Rectangle 59"/>
          <p:cNvSpPr>
            <a:spLocks noChangeArrowheads="1"/>
          </p:cNvSpPr>
          <p:nvPr/>
        </p:nvSpPr>
        <p:spPr bwMode="auto">
          <a:xfrm>
            <a:off x="4116388" y="55626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21" name="Text Box 60"/>
          <p:cNvSpPr txBox="1">
            <a:spLocks noChangeArrowheads="1"/>
          </p:cNvSpPr>
          <p:nvPr/>
        </p:nvSpPr>
        <p:spPr bwMode="auto">
          <a:xfrm>
            <a:off x="4329113" y="5486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7822" name="Rectangle 61"/>
          <p:cNvSpPr>
            <a:spLocks noChangeArrowheads="1"/>
          </p:cNvSpPr>
          <p:nvPr/>
        </p:nvSpPr>
        <p:spPr bwMode="auto">
          <a:xfrm>
            <a:off x="4200525" y="55626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17823" name="Rectangle 62"/>
          <p:cNvSpPr>
            <a:spLocks noChangeArrowheads="1"/>
          </p:cNvSpPr>
          <p:nvPr/>
        </p:nvSpPr>
        <p:spPr bwMode="auto">
          <a:xfrm>
            <a:off x="5183188" y="55626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24" name="Text Box 63"/>
          <p:cNvSpPr txBox="1">
            <a:spLocks noChangeArrowheads="1"/>
          </p:cNvSpPr>
          <p:nvPr/>
        </p:nvSpPr>
        <p:spPr bwMode="auto">
          <a:xfrm>
            <a:off x="5167313" y="556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7825" name="Rectangle 64"/>
          <p:cNvSpPr>
            <a:spLocks noChangeArrowheads="1"/>
          </p:cNvSpPr>
          <p:nvPr/>
        </p:nvSpPr>
        <p:spPr bwMode="auto">
          <a:xfrm>
            <a:off x="5624513" y="55626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p8</a:t>
            </a:r>
          </a:p>
        </p:txBody>
      </p:sp>
      <p:sp>
        <p:nvSpPr>
          <p:cNvPr id="117826" name="Rectangle 65"/>
          <p:cNvSpPr>
            <a:spLocks noChangeArrowheads="1"/>
          </p:cNvSpPr>
          <p:nvPr/>
        </p:nvSpPr>
        <p:spPr bwMode="auto">
          <a:xfrm>
            <a:off x="5564188" y="55626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27" name="Rectangle 66"/>
          <p:cNvSpPr>
            <a:spLocks noChangeArrowheads="1"/>
          </p:cNvSpPr>
          <p:nvPr/>
        </p:nvSpPr>
        <p:spPr bwMode="auto">
          <a:xfrm>
            <a:off x="6249988" y="55626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28" name="Rectangle 67"/>
          <p:cNvSpPr>
            <a:spLocks noChangeArrowheads="1"/>
          </p:cNvSpPr>
          <p:nvPr/>
        </p:nvSpPr>
        <p:spPr bwMode="auto">
          <a:xfrm>
            <a:off x="6249988" y="55626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7829" name="Rectangle 68"/>
          <p:cNvSpPr>
            <a:spLocks noChangeArrowheads="1"/>
          </p:cNvSpPr>
          <p:nvPr/>
        </p:nvSpPr>
        <p:spPr bwMode="auto">
          <a:xfrm>
            <a:off x="1449388" y="60198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30" name="Text Box 69"/>
          <p:cNvSpPr txBox="1">
            <a:spLocks noChangeArrowheads="1"/>
          </p:cNvSpPr>
          <p:nvPr/>
        </p:nvSpPr>
        <p:spPr bwMode="auto">
          <a:xfrm>
            <a:off x="1603375" y="6019800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addi</a:t>
            </a:r>
          </a:p>
        </p:txBody>
      </p:sp>
      <p:sp>
        <p:nvSpPr>
          <p:cNvPr id="117831" name="Rectangle 70"/>
          <p:cNvSpPr>
            <a:spLocks noChangeArrowheads="1"/>
          </p:cNvSpPr>
          <p:nvPr/>
        </p:nvSpPr>
        <p:spPr bwMode="auto">
          <a:xfrm>
            <a:off x="2668588" y="6019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32" name="Text Box 71"/>
          <p:cNvSpPr txBox="1">
            <a:spLocks noChangeArrowheads="1"/>
          </p:cNvSpPr>
          <p:nvPr/>
        </p:nvSpPr>
        <p:spPr bwMode="auto">
          <a:xfrm>
            <a:off x="2881313" y="5943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7833" name="Rectangle 72"/>
          <p:cNvSpPr>
            <a:spLocks noChangeArrowheads="1"/>
          </p:cNvSpPr>
          <p:nvPr/>
        </p:nvSpPr>
        <p:spPr bwMode="auto">
          <a:xfrm>
            <a:off x="2820988" y="60198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p8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7834" name="Rectangle 73"/>
          <p:cNvSpPr>
            <a:spLocks noChangeArrowheads="1"/>
          </p:cNvSpPr>
          <p:nvPr/>
        </p:nvSpPr>
        <p:spPr bwMode="auto">
          <a:xfrm>
            <a:off x="3735388" y="60198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35" name="Text Box 74"/>
          <p:cNvSpPr txBox="1">
            <a:spLocks noChangeArrowheads="1"/>
          </p:cNvSpPr>
          <p:nvPr/>
        </p:nvSpPr>
        <p:spPr bwMode="auto">
          <a:xfrm>
            <a:off x="3719513" y="60198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7836" name="Rectangle 75"/>
          <p:cNvSpPr>
            <a:spLocks noChangeArrowheads="1"/>
          </p:cNvSpPr>
          <p:nvPr/>
        </p:nvSpPr>
        <p:spPr bwMode="auto">
          <a:xfrm>
            <a:off x="4116388" y="6019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37" name="Text Box 76"/>
          <p:cNvSpPr txBox="1">
            <a:spLocks noChangeArrowheads="1"/>
          </p:cNvSpPr>
          <p:nvPr/>
        </p:nvSpPr>
        <p:spPr bwMode="auto">
          <a:xfrm>
            <a:off x="4329113" y="5943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7838" name="Rectangle 77"/>
          <p:cNvSpPr>
            <a:spLocks noChangeArrowheads="1"/>
          </p:cNvSpPr>
          <p:nvPr/>
        </p:nvSpPr>
        <p:spPr bwMode="auto">
          <a:xfrm>
            <a:off x="4200525" y="6019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---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7839" name="Rectangle 78"/>
          <p:cNvSpPr>
            <a:spLocks noChangeArrowheads="1"/>
          </p:cNvSpPr>
          <p:nvPr/>
        </p:nvSpPr>
        <p:spPr bwMode="auto">
          <a:xfrm>
            <a:off x="5183188" y="60198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40" name="Text Box 79"/>
          <p:cNvSpPr txBox="1">
            <a:spLocks noChangeArrowheads="1"/>
          </p:cNvSpPr>
          <p:nvPr/>
        </p:nvSpPr>
        <p:spPr bwMode="auto">
          <a:xfrm>
            <a:off x="5167313" y="6019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7841" name="Rectangle 80"/>
          <p:cNvSpPr>
            <a:spLocks noChangeArrowheads="1"/>
          </p:cNvSpPr>
          <p:nvPr/>
        </p:nvSpPr>
        <p:spPr bwMode="auto">
          <a:xfrm>
            <a:off x="5624513" y="60198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p9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7842" name="Rectangle 81"/>
          <p:cNvSpPr>
            <a:spLocks noChangeArrowheads="1"/>
          </p:cNvSpPr>
          <p:nvPr/>
        </p:nvSpPr>
        <p:spPr bwMode="auto">
          <a:xfrm>
            <a:off x="5564188" y="6019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43" name="Rectangle 82"/>
          <p:cNvSpPr>
            <a:spLocks noChangeArrowheads="1"/>
          </p:cNvSpPr>
          <p:nvPr/>
        </p:nvSpPr>
        <p:spPr bwMode="auto">
          <a:xfrm>
            <a:off x="6249988" y="6019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44" name="Rectangle 83"/>
          <p:cNvSpPr>
            <a:spLocks noChangeArrowheads="1"/>
          </p:cNvSpPr>
          <p:nvPr/>
        </p:nvSpPr>
        <p:spPr bwMode="auto">
          <a:xfrm>
            <a:off x="6249988" y="60198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7845" name="Text Box 84"/>
          <p:cNvSpPr txBox="1">
            <a:spLocks noChangeArrowheads="1"/>
          </p:cNvSpPr>
          <p:nvPr/>
        </p:nvSpPr>
        <p:spPr bwMode="auto">
          <a:xfrm>
            <a:off x="3048000" y="3657600"/>
            <a:ext cx="199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Issue Queue</a:t>
            </a:r>
          </a:p>
        </p:txBody>
      </p:sp>
      <p:sp>
        <p:nvSpPr>
          <p:cNvPr id="117846" name="Rectangle 85"/>
          <p:cNvSpPr>
            <a:spLocks noChangeArrowheads="1"/>
          </p:cNvSpPr>
          <p:nvPr/>
        </p:nvSpPr>
        <p:spPr bwMode="auto">
          <a:xfrm>
            <a:off x="7315200" y="23987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47" name="Text Box 86"/>
          <p:cNvSpPr txBox="1">
            <a:spLocks noChangeArrowheads="1"/>
          </p:cNvSpPr>
          <p:nvPr/>
        </p:nvSpPr>
        <p:spPr bwMode="auto">
          <a:xfrm>
            <a:off x="7451725" y="24384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p1    </a:t>
            </a:r>
            <a:r>
              <a:rPr lang="en-US" dirty="0" err="1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848" name="Rectangle 87"/>
          <p:cNvSpPr>
            <a:spLocks noChangeArrowheads="1"/>
          </p:cNvSpPr>
          <p:nvPr/>
        </p:nvSpPr>
        <p:spPr bwMode="auto">
          <a:xfrm>
            <a:off x="7315200" y="28559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49" name="Text Box 88"/>
          <p:cNvSpPr txBox="1">
            <a:spLocks noChangeArrowheads="1"/>
          </p:cNvSpPr>
          <p:nvPr/>
        </p:nvSpPr>
        <p:spPr bwMode="auto">
          <a:xfrm>
            <a:off x="7451725" y="28956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p2    </a:t>
            </a:r>
            <a:r>
              <a:rPr lang="en-US" dirty="0" err="1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850" name="Rectangle 89"/>
          <p:cNvSpPr>
            <a:spLocks noChangeArrowheads="1"/>
          </p:cNvSpPr>
          <p:nvPr/>
        </p:nvSpPr>
        <p:spPr bwMode="auto">
          <a:xfrm>
            <a:off x="7315200" y="33131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51" name="Text Box 90"/>
          <p:cNvSpPr txBox="1">
            <a:spLocks noChangeArrowheads="1"/>
          </p:cNvSpPr>
          <p:nvPr/>
        </p:nvSpPr>
        <p:spPr bwMode="auto">
          <a:xfrm>
            <a:off x="7451725" y="33528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p3    </a:t>
            </a:r>
            <a:r>
              <a:rPr lang="en-US" dirty="0" err="1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852" name="Rectangle 91"/>
          <p:cNvSpPr>
            <a:spLocks noChangeArrowheads="1"/>
          </p:cNvSpPr>
          <p:nvPr/>
        </p:nvSpPr>
        <p:spPr bwMode="auto">
          <a:xfrm>
            <a:off x="7315200" y="37703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53" name="Text Box 92"/>
          <p:cNvSpPr txBox="1">
            <a:spLocks noChangeArrowheads="1"/>
          </p:cNvSpPr>
          <p:nvPr/>
        </p:nvSpPr>
        <p:spPr bwMode="auto">
          <a:xfrm>
            <a:off x="7451725" y="38100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p4    y</a:t>
            </a:r>
          </a:p>
        </p:txBody>
      </p:sp>
      <p:sp>
        <p:nvSpPr>
          <p:cNvPr id="117854" name="Rectangle 93"/>
          <p:cNvSpPr>
            <a:spLocks noChangeArrowheads="1"/>
          </p:cNvSpPr>
          <p:nvPr/>
        </p:nvSpPr>
        <p:spPr bwMode="auto">
          <a:xfrm>
            <a:off x="7315200" y="42275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55" name="Text Box 94"/>
          <p:cNvSpPr txBox="1">
            <a:spLocks noChangeArrowheads="1"/>
          </p:cNvSpPr>
          <p:nvPr/>
        </p:nvSpPr>
        <p:spPr bwMode="auto">
          <a:xfrm>
            <a:off x="7451725" y="42672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p5    y</a:t>
            </a:r>
          </a:p>
        </p:txBody>
      </p:sp>
      <p:sp>
        <p:nvSpPr>
          <p:cNvPr id="117856" name="Rectangle 95"/>
          <p:cNvSpPr>
            <a:spLocks noChangeArrowheads="1"/>
          </p:cNvSpPr>
          <p:nvPr/>
        </p:nvSpPr>
        <p:spPr bwMode="auto">
          <a:xfrm>
            <a:off x="7315200" y="46847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57" name="Text Box 96"/>
          <p:cNvSpPr txBox="1">
            <a:spLocks noChangeArrowheads="1"/>
          </p:cNvSpPr>
          <p:nvPr/>
        </p:nvSpPr>
        <p:spPr bwMode="auto">
          <a:xfrm>
            <a:off x="7451725" y="4724400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p6    n</a:t>
            </a:r>
          </a:p>
        </p:txBody>
      </p:sp>
      <p:sp>
        <p:nvSpPr>
          <p:cNvPr id="117858" name="Rectangle 97"/>
          <p:cNvSpPr>
            <a:spLocks noChangeArrowheads="1"/>
          </p:cNvSpPr>
          <p:nvPr/>
        </p:nvSpPr>
        <p:spPr bwMode="auto">
          <a:xfrm>
            <a:off x="7315200" y="51419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59" name="Text Box 98"/>
          <p:cNvSpPr txBox="1">
            <a:spLocks noChangeArrowheads="1"/>
          </p:cNvSpPr>
          <p:nvPr/>
        </p:nvSpPr>
        <p:spPr bwMode="auto">
          <a:xfrm>
            <a:off x="7451725" y="5181600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p7    n</a:t>
            </a:r>
          </a:p>
        </p:txBody>
      </p:sp>
      <p:sp>
        <p:nvSpPr>
          <p:cNvPr id="117860" name="Rectangle 99"/>
          <p:cNvSpPr>
            <a:spLocks noChangeArrowheads="1"/>
          </p:cNvSpPr>
          <p:nvPr/>
        </p:nvSpPr>
        <p:spPr bwMode="auto">
          <a:xfrm>
            <a:off x="7315200" y="55991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61" name="Text Box 100"/>
          <p:cNvSpPr txBox="1">
            <a:spLocks noChangeArrowheads="1"/>
          </p:cNvSpPr>
          <p:nvPr/>
        </p:nvSpPr>
        <p:spPr bwMode="auto">
          <a:xfrm>
            <a:off x="7451725" y="5638800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p8    n</a:t>
            </a:r>
          </a:p>
        </p:txBody>
      </p:sp>
      <p:sp>
        <p:nvSpPr>
          <p:cNvPr id="117862" name="Rectangle 101"/>
          <p:cNvSpPr>
            <a:spLocks noChangeArrowheads="1"/>
          </p:cNvSpPr>
          <p:nvPr/>
        </p:nvSpPr>
        <p:spPr bwMode="auto">
          <a:xfrm>
            <a:off x="7315200" y="60563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63" name="Text Box 102"/>
          <p:cNvSpPr txBox="1">
            <a:spLocks noChangeArrowheads="1"/>
          </p:cNvSpPr>
          <p:nvPr/>
        </p:nvSpPr>
        <p:spPr bwMode="auto">
          <a:xfrm>
            <a:off x="7451725" y="6096000"/>
            <a:ext cx="850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p9    </a:t>
            </a:r>
            <a:r>
              <a:rPr lang="en-US" b="1">
                <a:solidFill>
                  <a:srgbClr val="0000FF"/>
                </a:solidFill>
              </a:rPr>
              <a:t>n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7864" name="Text Box 103"/>
          <p:cNvSpPr txBox="1">
            <a:spLocks noChangeArrowheads="1"/>
          </p:cNvSpPr>
          <p:nvPr/>
        </p:nvSpPr>
        <p:spPr bwMode="auto">
          <a:xfrm>
            <a:off x="7113588" y="1905000"/>
            <a:ext cx="172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Ready bits</a:t>
            </a:r>
          </a:p>
        </p:txBody>
      </p:sp>
      <p:sp>
        <p:nvSpPr>
          <p:cNvPr id="117865" name="Rectangle 104"/>
          <p:cNvSpPr>
            <a:spLocks noChangeArrowheads="1"/>
          </p:cNvSpPr>
          <p:nvPr/>
        </p:nvSpPr>
        <p:spPr bwMode="auto">
          <a:xfrm>
            <a:off x="381000" y="1905000"/>
            <a:ext cx="200720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xor</a:t>
            </a:r>
            <a:r>
              <a:rPr lang="en-US" dirty="0">
                <a:solidFill>
                  <a:schemeClr val="tx1"/>
                </a:solidFill>
              </a:rPr>
              <a:t>  p1 ^ p2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p6</a:t>
            </a:r>
          </a:p>
          <a:p>
            <a:r>
              <a:rPr lang="en-US" dirty="0">
                <a:solidFill>
                  <a:schemeClr val="tx1"/>
                </a:solidFill>
              </a:rPr>
              <a:t>add p6 + p4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p7</a:t>
            </a:r>
          </a:p>
          <a:p>
            <a:r>
              <a:rPr lang="en-US" dirty="0">
                <a:solidFill>
                  <a:schemeClr val="tx1"/>
                </a:solidFill>
              </a:rPr>
              <a:t>sub p5 - p2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p8</a:t>
            </a:r>
          </a:p>
          <a:p>
            <a:r>
              <a:rPr lang="en-US" dirty="0" err="1">
                <a:solidFill>
                  <a:schemeClr val="tx1"/>
                </a:solidFill>
              </a:rPr>
              <a:t>addi</a:t>
            </a:r>
            <a:r>
              <a:rPr lang="en-US" dirty="0">
                <a:solidFill>
                  <a:schemeClr val="tx1"/>
                </a:solidFill>
              </a:rPr>
              <a:t> p8 + 1</a:t>
            </a:r>
            <a:r>
              <a:rPr lang="en-US" dirty="0" smtClean="0">
                <a:solidFill>
                  <a:schemeClr val="tx1"/>
                </a:solidFill>
              </a:rPr>
              <a:t> ➜ </a:t>
            </a:r>
            <a:r>
              <a:rPr lang="en-US" dirty="0">
                <a:solidFill>
                  <a:schemeClr val="tx1"/>
                </a:solidFill>
              </a:rPr>
              <a:t>p9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none" dirty="0" smtClean="0">
                <a:ea typeface="ＭＳ Ｐゴシック" pitchFamily="-83" charset="-128"/>
                <a:cs typeface="ＭＳ Ｐゴシック" pitchFamily="-83" charset="-128"/>
              </a:rPr>
              <a:t>Dynamic (Execution-time) Instruction Scheduling</a:t>
            </a:r>
            <a:br>
              <a:rPr lang="en-US" cap="none" dirty="0" smtClean="0">
                <a:ea typeface="ＭＳ Ｐゴシック" pitchFamily="-83" charset="-128"/>
                <a:cs typeface="ＭＳ Ｐゴシック" pitchFamily="-83" charset="-128"/>
              </a:rPr>
            </a:br>
            <a:endParaRPr lang="en-US" cap="none" dirty="0" smtClean="0">
              <a:ea typeface="ＭＳ Ｐゴシック" pitchFamily="-83" charset="-128"/>
              <a:cs typeface="ＭＳ Ｐゴシック" pitchFamily="-83" charset="-128"/>
            </a:endParaRP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8269451-078B-DA47-B67B-C50518E78BAD}" type="slidenum">
              <a:rPr lang="en-US" smtClean="0">
                <a:latin typeface="Tahoma" pitchFamily="-83" charset="0"/>
              </a:rPr>
              <a:pPr/>
              <a:t>4</a:t>
            </a:fld>
            <a:endParaRPr lang="en-US" smtClean="0">
              <a:solidFill>
                <a:schemeClr val="tx1"/>
              </a:solidFill>
              <a:latin typeface="Tahoma" pitchFamily="-8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Out-of-order pipeline</a:t>
            </a:r>
          </a:p>
        </p:txBody>
      </p:sp>
      <p:sp>
        <p:nvSpPr>
          <p:cNvPr id="119811" name="Rectangle 3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Execution (out-of-order) stages</a:t>
            </a:r>
          </a:p>
          <a:p>
            <a:pPr eaLnBrk="1" hangingPunct="1"/>
            <a:r>
              <a:rPr lang="en-US" b="1"/>
              <a:t>Select</a:t>
            </a:r>
            <a:r>
              <a:rPr lang="en-US"/>
              <a:t> ready instructions</a:t>
            </a:r>
          </a:p>
          <a:p>
            <a:pPr lvl="1" eaLnBrk="1" hangingPunct="1"/>
            <a:r>
              <a:rPr lang="en-US"/>
              <a:t>Send for execution</a:t>
            </a:r>
          </a:p>
          <a:p>
            <a:pPr eaLnBrk="1" hangingPunct="1"/>
            <a:r>
              <a:rPr lang="en-US" b="1"/>
              <a:t>Wakeup</a:t>
            </a:r>
            <a:r>
              <a:rPr lang="en-US"/>
              <a:t> dependents</a:t>
            </a:r>
          </a:p>
        </p:txBody>
      </p:sp>
      <p:sp>
        <p:nvSpPr>
          <p:cNvPr id="119813" name="Slide Number Placeholder 1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BC1E1CF-7044-3248-9CE3-1C2D3271F30B}" type="slidenum">
              <a:rPr lang="en-US" smtClean="0"/>
              <a:pPr/>
              <a:t>40</a:t>
            </a:fld>
            <a:endParaRPr lang="en-US" smtClean="0">
              <a:solidFill>
                <a:schemeClr val="tx1"/>
              </a:solidFill>
            </a:endParaRPr>
          </a:p>
        </p:txBody>
      </p:sp>
      <p:grpSp>
        <p:nvGrpSpPr>
          <p:cNvPr id="119814" name="Group 32"/>
          <p:cNvGrpSpPr>
            <a:grpSpLocks/>
          </p:cNvGrpSpPr>
          <p:nvPr/>
        </p:nvGrpSpPr>
        <p:grpSpPr bwMode="auto">
          <a:xfrm rot="5400000">
            <a:off x="5829300" y="2400300"/>
            <a:ext cx="2895600" cy="2362200"/>
            <a:chOff x="2784" y="1824"/>
            <a:chExt cx="1824" cy="1488"/>
          </a:xfrm>
        </p:grpSpPr>
        <p:sp>
          <p:nvSpPr>
            <p:cNvPr id="119815" name="Rectangle 16"/>
            <p:cNvSpPr>
              <a:spLocks noChangeArrowheads="1"/>
            </p:cNvSpPr>
            <p:nvPr/>
          </p:nvSpPr>
          <p:spPr bwMode="auto">
            <a:xfrm>
              <a:off x="2784" y="1824"/>
              <a:ext cx="384" cy="1488"/>
            </a:xfrm>
            <a:prstGeom prst="rect">
              <a:avLst/>
            </a:prstGeom>
            <a:solidFill>
              <a:srgbClr val="FF66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16" name="Text Box 17"/>
            <p:cNvSpPr txBox="1">
              <a:spLocks noChangeArrowheads="1"/>
            </p:cNvSpPr>
            <p:nvPr/>
          </p:nvSpPr>
          <p:spPr bwMode="auto">
            <a:xfrm rot="16200000">
              <a:off x="2648" y="2387"/>
              <a:ext cx="69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Issue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9817" name="Rectangle 18"/>
            <p:cNvSpPr>
              <a:spLocks noChangeArrowheads="1"/>
            </p:cNvSpPr>
            <p:nvPr/>
          </p:nvSpPr>
          <p:spPr bwMode="auto">
            <a:xfrm>
              <a:off x="3264" y="1824"/>
              <a:ext cx="384" cy="1488"/>
            </a:xfrm>
            <a:prstGeom prst="rect">
              <a:avLst/>
            </a:prstGeom>
            <a:solidFill>
              <a:srgbClr val="FF66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18" name="Text Box 19"/>
            <p:cNvSpPr txBox="1">
              <a:spLocks noChangeArrowheads="1"/>
            </p:cNvSpPr>
            <p:nvPr/>
          </p:nvSpPr>
          <p:spPr bwMode="auto">
            <a:xfrm rot="-5400000">
              <a:off x="2996" y="2296"/>
              <a:ext cx="9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Reg-read</a:t>
              </a:r>
            </a:p>
          </p:txBody>
        </p:sp>
        <p:sp>
          <p:nvSpPr>
            <p:cNvPr id="119819" name="Rectangle 20"/>
            <p:cNvSpPr>
              <a:spLocks noChangeArrowheads="1"/>
            </p:cNvSpPr>
            <p:nvPr/>
          </p:nvSpPr>
          <p:spPr bwMode="auto">
            <a:xfrm>
              <a:off x="3744" y="1824"/>
              <a:ext cx="384" cy="1488"/>
            </a:xfrm>
            <a:prstGeom prst="rect">
              <a:avLst/>
            </a:prstGeom>
            <a:solidFill>
              <a:srgbClr val="FF66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20" name="Text Box 21"/>
            <p:cNvSpPr txBox="1">
              <a:spLocks noChangeArrowheads="1"/>
            </p:cNvSpPr>
            <p:nvPr/>
          </p:nvSpPr>
          <p:spPr bwMode="auto">
            <a:xfrm rot="-5400000">
              <a:off x="3481" y="2349"/>
              <a:ext cx="8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Execute</a:t>
              </a:r>
            </a:p>
          </p:txBody>
        </p:sp>
        <p:sp>
          <p:nvSpPr>
            <p:cNvPr id="119821" name="Rectangle 22"/>
            <p:cNvSpPr>
              <a:spLocks noChangeArrowheads="1"/>
            </p:cNvSpPr>
            <p:nvPr/>
          </p:nvSpPr>
          <p:spPr bwMode="auto">
            <a:xfrm>
              <a:off x="4224" y="1824"/>
              <a:ext cx="384" cy="1488"/>
            </a:xfrm>
            <a:prstGeom prst="rect">
              <a:avLst/>
            </a:prstGeom>
            <a:solidFill>
              <a:srgbClr val="FF66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22" name="Text Box 23"/>
            <p:cNvSpPr txBox="1">
              <a:spLocks noChangeArrowheads="1"/>
            </p:cNvSpPr>
            <p:nvPr/>
          </p:nvSpPr>
          <p:spPr bwMode="auto">
            <a:xfrm rot="-5400000">
              <a:off x="3881" y="2268"/>
              <a:ext cx="9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Writeback</a:t>
              </a:r>
            </a:p>
          </p:txBody>
        </p:sp>
        <p:sp>
          <p:nvSpPr>
            <p:cNvPr id="119823" name="Line 27"/>
            <p:cNvSpPr>
              <a:spLocks noChangeShapeType="1"/>
            </p:cNvSpPr>
            <p:nvPr/>
          </p:nvSpPr>
          <p:spPr bwMode="auto">
            <a:xfrm>
              <a:off x="3168" y="25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24" name="Line 28"/>
            <p:cNvSpPr>
              <a:spLocks noChangeShapeType="1"/>
            </p:cNvSpPr>
            <p:nvPr/>
          </p:nvSpPr>
          <p:spPr bwMode="auto">
            <a:xfrm>
              <a:off x="3648" y="25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25" name="Line 29"/>
            <p:cNvSpPr>
              <a:spLocks noChangeShapeType="1"/>
            </p:cNvSpPr>
            <p:nvPr/>
          </p:nvSpPr>
          <p:spPr bwMode="auto">
            <a:xfrm>
              <a:off x="4128" y="25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Scheduling/Issue Algorithm</a:t>
            </a:r>
          </a:p>
        </p:txBody>
      </p:sp>
      <p:sp>
        <p:nvSpPr>
          <p:cNvPr id="12185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 structures:</a:t>
            </a:r>
          </a:p>
          <a:p>
            <a:pPr lvl="1"/>
            <a:r>
              <a:rPr lang="en-US" smtClean="0"/>
              <a:t>Ready table[phys_reg] </a:t>
            </a:r>
            <a:r>
              <a:rPr lang="en-US" b="1" smtClean="0">
                <a:solidFill>
                  <a:srgbClr val="000000"/>
                </a:solidFill>
                <a:latin typeface="Courier New" charset="0"/>
                <a:sym typeface="Wingdings" charset="2"/>
              </a:rPr>
              <a:t></a:t>
            </a:r>
            <a:r>
              <a:rPr lang="en-US" b="1" smtClean="0">
                <a:solidFill>
                  <a:srgbClr val="000000"/>
                </a:solidFill>
                <a:sym typeface="Wingdings" charset="2"/>
              </a:rPr>
              <a:t> </a:t>
            </a:r>
            <a:r>
              <a:rPr lang="en-US" smtClean="0">
                <a:solidFill>
                  <a:srgbClr val="000000"/>
                </a:solidFill>
                <a:sym typeface="Wingdings" charset="2"/>
              </a:rPr>
              <a:t>yes/no    (part of issue queue)</a:t>
            </a:r>
          </a:p>
          <a:p>
            <a:pPr lvl="1"/>
            <a:endParaRPr lang="en-US" smtClean="0">
              <a:solidFill>
                <a:srgbClr val="000000"/>
              </a:solidFill>
              <a:sym typeface="Wingdings" charset="2"/>
            </a:endParaRPr>
          </a:p>
          <a:p>
            <a:r>
              <a:rPr lang="en-US" smtClean="0"/>
              <a:t>Algorithm at “schedule” stage (prior to read registers):</a:t>
            </a:r>
          </a:p>
          <a:p>
            <a:pPr lvl="1">
              <a:buFontTx/>
              <a:buNone/>
            </a:pPr>
            <a:r>
              <a:rPr lang="en-US" smtClean="0">
                <a:latin typeface="Courier" charset="0"/>
                <a:ea typeface="Courier" charset="0"/>
                <a:cs typeface="Courier" charset="0"/>
              </a:rPr>
              <a:t>foreach instruction:</a:t>
            </a:r>
          </a:p>
          <a:p>
            <a:pPr lvl="2">
              <a:buFontTx/>
              <a:buNone/>
            </a:pPr>
            <a:r>
              <a:rPr lang="en-US" smtClean="0">
                <a:latin typeface="Courier" charset="0"/>
                <a:ea typeface="Courier" charset="0"/>
                <a:cs typeface="Courier" charset="0"/>
              </a:rPr>
              <a:t>if table[insn.phys_input1] == ready &amp;&amp;</a:t>
            </a:r>
            <a:br>
              <a:rPr lang="en-US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mtClean="0">
                <a:latin typeface="Courier" charset="0"/>
                <a:ea typeface="Courier" charset="0"/>
                <a:cs typeface="Courier" charset="0"/>
              </a:rPr>
              <a:t>  table[insn.phys_input2] == ready then</a:t>
            </a:r>
          </a:p>
          <a:p>
            <a:pPr lvl="3">
              <a:buFontTx/>
              <a:buNone/>
            </a:pPr>
            <a:r>
              <a:rPr lang="en-US" smtClean="0">
                <a:latin typeface="Courier" charset="0"/>
                <a:ea typeface="Courier" charset="0"/>
                <a:cs typeface="Courier" charset="0"/>
              </a:rPr>
              <a:t>     insn is “ready”</a:t>
            </a:r>
          </a:p>
          <a:p>
            <a:pPr lvl="1">
              <a:buFontTx/>
              <a:buNone/>
            </a:pPr>
            <a:r>
              <a:rPr lang="en-US" smtClean="0">
                <a:latin typeface="Courier" charset="0"/>
                <a:ea typeface="Courier" charset="0"/>
                <a:cs typeface="Courier" charset="0"/>
              </a:rPr>
              <a:t>select the oldest “ready” instruction</a:t>
            </a:r>
          </a:p>
          <a:p>
            <a:pPr lvl="2">
              <a:buFontTx/>
              <a:buNone/>
            </a:pPr>
            <a:r>
              <a:rPr lang="en-US" smtClean="0">
                <a:latin typeface="Courier" charset="0"/>
                <a:ea typeface="Courier" charset="0"/>
                <a:cs typeface="Courier" charset="0"/>
              </a:rPr>
              <a:t>table[insn.phys_output] = ready   </a:t>
            </a:r>
          </a:p>
          <a:p>
            <a:pPr lvl="1"/>
            <a:endParaRPr lang="en-US" smtClean="0"/>
          </a:p>
        </p:txBody>
      </p:sp>
      <p:sp>
        <p:nvSpPr>
          <p:cNvPr id="12186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CIS 501: Comp. Arch.  |  Prof. Joe Devietti  |  Scheduling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18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FB47C4D-8653-E641-81AA-B9A8B1B61AC2}" type="slidenum">
              <a:rPr lang="en-US" smtClean="0"/>
              <a:pPr/>
              <a:t>41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Issue = Select + Wakeup</a:t>
            </a:r>
          </a:p>
        </p:txBody>
      </p:sp>
      <p:sp>
        <p:nvSpPr>
          <p:cNvPr id="1228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Select</a:t>
            </a:r>
            <a:r>
              <a:rPr lang="en-US" dirty="0" smtClean="0"/>
              <a:t> oldest of “ready” instructions</a:t>
            </a:r>
          </a:p>
          <a:p>
            <a:pPr lvl="1" eaLnBrk="1" hangingPunct="1">
              <a:buFont typeface="Wingdings" charset="2"/>
              <a:buChar char="Ø"/>
            </a:pPr>
            <a:r>
              <a:rPr lang="en-US" dirty="0" smtClean="0"/>
              <a:t>“</a:t>
            </a:r>
            <a:r>
              <a:rPr lang="en-US" dirty="0" err="1" smtClean="0"/>
              <a:t>xor</a:t>
            </a:r>
            <a:r>
              <a:rPr lang="en-US" dirty="0" smtClean="0"/>
              <a:t>” is the oldest ready instruction below</a:t>
            </a:r>
          </a:p>
          <a:p>
            <a:pPr lvl="1" eaLnBrk="1" hangingPunct="1">
              <a:buFont typeface="Wingdings" charset="2"/>
              <a:buChar char="Ø"/>
            </a:pPr>
            <a:r>
              <a:rPr lang="en-US" dirty="0" smtClean="0"/>
              <a:t>“</a:t>
            </a:r>
            <a:r>
              <a:rPr lang="en-US" dirty="0" err="1" smtClean="0"/>
              <a:t>xor</a:t>
            </a:r>
            <a:r>
              <a:rPr lang="en-US" dirty="0" smtClean="0"/>
              <a:t>” and “sub” are the two oldest ready instructions below</a:t>
            </a:r>
          </a:p>
          <a:p>
            <a:pPr lvl="1" eaLnBrk="1" hangingPunct="1"/>
            <a:r>
              <a:rPr lang="en-US" dirty="0"/>
              <a:t>Note: may have resource constraints: i.e. </a:t>
            </a:r>
            <a:r>
              <a:rPr lang="en-US" dirty="0" smtClean="0"/>
              <a:t>load</a:t>
            </a:r>
            <a:r>
              <a:rPr lang="en-US" dirty="0"/>
              <a:t>/</a:t>
            </a:r>
            <a:r>
              <a:rPr lang="en-US" dirty="0" smtClean="0"/>
              <a:t>store/floating point</a:t>
            </a:r>
            <a:endParaRPr lang="en-US" dirty="0"/>
          </a:p>
        </p:txBody>
      </p:sp>
      <p:sp>
        <p:nvSpPr>
          <p:cNvPr id="122885" name="Slide Number Placeholder 8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566B7B4-57F4-D043-9C96-1D96F0C8DCB8}" type="slidenum">
              <a:rPr lang="en-US" smtClean="0"/>
              <a:pPr/>
              <a:t>42</a:t>
            </a:fld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122886" name="Rectangle 4"/>
          <p:cNvSpPr>
            <a:spLocks noChangeArrowheads="1"/>
          </p:cNvSpPr>
          <p:nvPr/>
        </p:nvSpPr>
        <p:spPr bwMode="auto">
          <a:xfrm>
            <a:off x="914400" y="28956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87" name="Text Box 5"/>
          <p:cNvSpPr txBox="1">
            <a:spLocks noChangeArrowheads="1"/>
          </p:cNvSpPr>
          <p:nvPr/>
        </p:nvSpPr>
        <p:spPr bwMode="auto">
          <a:xfrm>
            <a:off x="1068388" y="2895600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Insn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2888" name="Rectangle 6"/>
          <p:cNvSpPr>
            <a:spLocks noChangeArrowheads="1"/>
          </p:cNvSpPr>
          <p:nvPr/>
        </p:nvSpPr>
        <p:spPr bwMode="auto">
          <a:xfrm>
            <a:off x="2133600" y="28956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89" name="Text Box 7"/>
          <p:cNvSpPr txBox="1">
            <a:spLocks noChangeArrowheads="1"/>
          </p:cNvSpPr>
          <p:nvPr/>
        </p:nvSpPr>
        <p:spPr bwMode="auto">
          <a:xfrm>
            <a:off x="2346325" y="2819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2890" name="Rectangle 8"/>
          <p:cNvSpPr>
            <a:spLocks noChangeArrowheads="1"/>
          </p:cNvSpPr>
          <p:nvPr/>
        </p:nvSpPr>
        <p:spPr bwMode="auto">
          <a:xfrm>
            <a:off x="2286000" y="2895600"/>
            <a:ext cx="8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Inp1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2891" name="Rectangle 9"/>
          <p:cNvSpPr>
            <a:spLocks noChangeArrowheads="1"/>
          </p:cNvSpPr>
          <p:nvPr/>
        </p:nvSpPr>
        <p:spPr bwMode="auto">
          <a:xfrm>
            <a:off x="3200400" y="28956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92" name="Text Box 10"/>
          <p:cNvSpPr txBox="1">
            <a:spLocks noChangeArrowheads="1"/>
          </p:cNvSpPr>
          <p:nvPr/>
        </p:nvSpPr>
        <p:spPr bwMode="auto">
          <a:xfrm>
            <a:off x="3184525" y="2895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2893" name="Rectangle 11"/>
          <p:cNvSpPr>
            <a:spLocks noChangeArrowheads="1"/>
          </p:cNvSpPr>
          <p:nvPr/>
        </p:nvSpPr>
        <p:spPr bwMode="auto">
          <a:xfrm>
            <a:off x="3581400" y="28956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94" name="Text Box 12"/>
          <p:cNvSpPr txBox="1">
            <a:spLocks noChangeArrowheads="1"/>
          </p:cNvSpPr>
          <p:nvPr/>
        </p:nvSpPr>
        <p:spPr bwMode="auto">
          <a:xfrm>
            <a:off x="3794125" y="2819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2895" name="Rectangle 13"/>
          <p:cNvSpPr>
            <a:spLocks noChangeArrowheads="1"/>
          </p:cNvSpPr>
          <p:nvPr/>
        </p:nvSpPr>
        <p:spPr bwMode="auto">
          <a:xfrm>
            <a:off x="3665538" y="2895600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Inp2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2896" name="Rectangle 14"/>
          <p:cNvSpPr>
            <a:spLocks noChangeArrowheads="1"/>
          </p:cNvSpPr>
          <p:nvPr/>
        </p:nvSpPr>
        <p:spPr bwMode="auto">
          <a:xfrm>
            <a:off x="4648200" y="28956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97" name="Text Box 15"/>
          <p:cNvSpPr txBox="1">
            <a:spLocks noChangeArrowheads="1"/>
          </p:cNvSpPr>
          <p:nvPr/>
        </p:nvSpPr>
        <p:spPr bwMode="auto">
          <a:xfrm>
            <a:off x="4632325" y="2895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2898" name="Rectangle 16"/>
          <p:cNvSpPr>
            <a:spLocks noChangeArrowheads="1"/>
          </p:cNvSpPr>
          <p:nvPr/>
        </p:nvSpPr>
        <p:spPr bwMode="auto">
          <a:xfrm>
            <a:off x="5089525" y="2895600"/>
            <a:ext cx="67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Dst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2899" name="Rectangle 17"/>
          <p:cNvSpPr>
            <a:spLocks noChangeArrowheads="1"/>
          </p:cNvSpPr>
          <p:nvPr/>
        </p:nvSpPr>
        <p:spPr bwMode="auto">
          <a:xfrm>
            <a:off x="5029200" y="28956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00" name="Rectangle 18"/>
          <p:cNvSpPr>
            <a:spLocks noChangeArrowheads="1"/>
          </p:cNvSpPr>
          <p:nvPr/>
        </p:nvSpPr>
        <p:spPr bwMode="auto">
          <a:xfrm>
            <a:off x="5715000" y="28956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01" name="Rectangle 19"/>
          <p:cNvSpPr>
            <a:spLocks noChangeArrowheads="1"/>
          </p:cNvSpPr>
          <p:nvPr/>
        </p:nvSpPr>
        <p:spPr bwMode="auto">
          <a:xfrm>
            <a:off x="5715000" y="2895600"/>
            <a:ext cx="7745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Bday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902" name="Rectangle 20"/>
          <p:cNvSpPr>
            <a:spLocks noChangeArrowheads="1"/>
          </p:cNvSpPr>
          <p:nvPr/>
        </p:nvSpPr>
        <p:spPr bwMode="auto">
          <a:xfrm>
            <a:off x="914400" y="33528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03" name="Text Box 21"/>
          <p:cNvSpPr txBox="1">
            <a:spLocks noChangeArrowheads="1"/>
          </p:cNvSpPr>
          <p:nvPr/>
        </p:nvSpPr>
        <p:spPr bwMode="auto">
          <a:xfrm>
            <a:off x="1068388" y="3352800"/>
            <a:ext cx="608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xor</a:t>
            </a:r>
          </a:p>
        </p:txBody>
      </p:sp>
      <p:sp>
        <p:nvSpPr>
          <p:cNvPr id="122904" name="Rectangle 22"/>
          <p:cNvSpPr>
            <a:spLocks noChangeArrowheads="1"/>
          </p:cNvSpPr>
          <p:nvPr/>
        </p:nvSpPr>
        <p:spPr bwMode="auto">
          <a:xfrm>
            <a:off x="2133600" y="3352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05" name="Text Box 23"/>
          <p:cNvSpPr txBox="1">
            <a:spLocks noChangeArrowheads="1"/>
          </p:cNvSpPr>
          <p:nvPr/>
        </p:nvSpPr>
        <p:spPr bwMode="auto">
          <a:xfrm>
            <a:off x="2346325" y="3276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2906" name="Rectangle 24"/>
          <p:cNvSpPr>
            <a:spLocks noChangeArrowheads="1"/>
          </p:cNvSpPr>
          <p:nvPr/>
        </p:nvSpPr>
        <p:spPr bwMode="auto">
          <a:xfrm>
            <a:off x="2286000" y="33528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22907" name="Rectangle 25"/>
          <p:cNvSpPr>
            <a:spLocks noChangeArrowheads="1"/>
          </p:cNvSpPr>
          <p:nvPr/>
        </p:nvSpPr>
        <p:spPr bwMode="auto">
          <a:xfrm>
            <a:off x="3200400" y="33528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08" name="Text Box 26"/>
          <p:cNvSpPr txBox="1">
            <a:spLocks noChangeArrowheads="1"/>
          </p:cNvSpPr>
          <p:nvPr/>
        </p:nvSpPr>
        <p:spPr bwMode="auto">
          <a:xfrm>
            <a:off x="3184525" y="3352800"/>
            <a:ext cx="350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2909" name="Rectangle 27"/>
          <p:cNvSpPr>
            <a:spLocks noChangeArrowheads="1"/>
          </p:cNvSpPr>
          <p:nvPr/>
        </p:nvSpPr>
        <p:spPr bwMode="auto">
          <a:xfrm>
            <a:off x="3581400" y="3352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10" name="Text Box 28"/>
          <p:cNvSpPr txBox="1">
            <a:spLocks noChangeArrowheads="1"/>
          </p:cNvSpPr>
          <p:nvPr/>
        </p:nvSpPr>
        <p:spPr bwMode="auto">
          <a:xfrm>
            <a:off x="3794125" y="3276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2911" name="Rectangle 29"/>
          <p:cNvSpPr>
            <a:spLocks noChangeArrowheads="1"/>
          </p:cNvSpPr>
          <p:nvPr/>
        </p:nvSpPr>
        <p:spPr bwMode="auto">
          <a:xfrm>
            <a:off x="3665538" y="33528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22912" name="Rectangle 30"/>
          <p:cNvSpPr>
            <a:spLocks noChangeArrowheads="1"/>
          </p:cNvSpPr>
          <p:nvPr/>
        </p:nvSpPr>
        <p:spPr bwMode="auto">
          <a:xfrm>
            <a:off x="4648200" y="33528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13" name="Text Box 31"/>
          <p:cNvSpPr txBox="1">
            <a:spLocks noChangeArrowheads="1"/>
          </p:cNvSpPr>
          <p:nvPr/>
        </p:nvSpPr>
        <p:spPr bwMode="auto">
          <a:xfrm>
            <a:off x="4632325" y="3352800"/>
            <a:ext cx="350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2914" name="Rectangle 32"/>
          <p:cNvSpPr>
            <a:spLocks noChangeArrowheads="1"/>
          </p:cNvSpPr>
          <p:nvPr/>
        </p:nvSpPr>
        <p:spPr bwMode="auto">
          <a:xfrm>
            <a:off x="5089525" y="33528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p6</a:t>
            </a:r>
          </a:p>
        </p:txBody>
      </p:sp>
      <p:sp>
        <p:nvSpPr>
          <p:cNvPr id="122915" name="Rectangle 33"/>
          <p:cNvSpPr>
            <a:spLocks noChangeArrowheads="1"/>
          </p:cNvSpPr>
          <p:nvPr/>
        </p:nvSpPr>
        <p:spPr bwMode="auto">
          <a:xfrm>
            <a:off x="5029200" y="3352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16" name="Rectangle 34"/>
          <p:cNvSpPr>
            <a:spLocks noChangeArrowheads="1"/>
          </p:cNvSpPr>
          <p:nvPr/>
        </p:nvSpPr>
        <p:spPr bwMode="auto">
          <a:xfrm>
            <a:off x="5715000" y="3352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17" name="Rectangle 35"/>
          <p:cNvSpPr>
            <a:spLocks noChangeArrowheads="1"/>
          </p:cNvSpPr>
          <p:nvPr/>
        </p:nvSpPr>
        <p:spPr bwMode="auto">
          <a:xfrm>
            <a:off x="5715000" y="3352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2918" name="Rectangle 36"/>
          <p:cNvSpPr>
            <a:spLocks noChangeArrowheads="1"/>
          </p:cNvSpPr>
          <p:nvPr/>
        </p:nvSpPr>
        <p:spPr bwMode="auto">
          <a:xfrm>
            <a:off x="914400" y="38100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19" name="Text Box 37"/>
          <p:cNvSpPr txBox="1">
            <a:spLocks noChangeArrowheads="1"/>
          </p:cNvSpPr>
          <p:nvPr/>
        </p:nvSpPr>
        <p:spPr bwMode="auto">
          <a:xfrm>
            <a:off x="1068388" y="38100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122920" name="Rectangle 38"/>
          <p:cNvSpPr>
            <a:spLocks noChangeArrowheads="1"/>
          </p:cNvSpPr>
          <p:nvPr/>
        </p:nvSpPr>
        <p:spPr bwMode="auto">
          <a:xfrm>
            <a:off x="2133600" y="38100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1" name="Text Box 39"/>
          <p:cNvSpPr txBox="1">
            <a:spLocks noChangeArrowheads="1"/>
          </p:cNvSpPr>
          <p:nvPr/>
        </p:nvSpPr>
        <p:spPr bwMode="auto">
          <a:xfrm>
            <a:off x="2346325" y="3733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2922" name="Rectangle 40"/>
          <p:cNvSpPr>
            <a:spLocks noChangeArrowheads="1"/>
          </p:cNvSpPr>
          <p:nvPr/>
        </p:nvSpPr>
        <p:spPr bwMode="auto">
          <a:xfrm>
            <a:off x="2286000" y="38100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p6</a:t>
            </a:r>
          </a:p>
        </p:txBody>
      </p:sp>
      <p:sp>
        <p:nvSpPr>
          <p:cNvPr id="122923" name="Rectangle 41"/>
          <p:cNvSpPr>
            <a:spLocks noChangeArrowheads="1"/>
          </p:cNvSpPr>
          <p:nvPr/>
        </p:nvSpPr>
        <p:spPr bwMode="auto">
          <a:xfrm>
            <a:off x="3200400" y="38100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4" name="Text Box 42"/>
          <p:cNvSpPr txBox="1">
            <a:spLocks noChangeArrowheads="1"/>
          </p:cNvSpPr>
          <p:nvPr/>
        </p:nvSpPr>
        <p:spPr bwMode="auto">
          <a:xfrm>
            <a:off x="3184525" y="3810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2925" name="Rectangle 43"/>
          <p:cNvSpPr>
            <a:spLocks noChangeArrowheads="1"/>
          </p:cNvSpPr>
          <p:nvPr/>
        </p:nvSpPr>
        <p:spPr bwMode="auto">
          <a:xfrm>
            <a:off x="3581400" y="38100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6" name="Text Box 44"/>
          <p:cNvSpPr txBox="1">
            <a:spLocks noChangeArrowheads="1"/>
          </p:cNvSpPr>
          <p:nvPr/>
        </p:nvSpPr>
        <p:spPr bwMode="auto">
          <a:xfrm>
            <a:off x="3794125" y="3733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2927" name="Rectangle 45"/>
          <p:cNvSpPr>
            <a:spLocks noChangeArrowheads="1"/>
          </p:cNvSpPr>
          <p:nvPr/>
        </p:nvSpPr>
        <p:spPr bwMode="auto">
          <a:xfrm>
            <a:off x="3665538" y="38100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p4</a:t>
            </a:r>
          </a:p>
        </p:txBody>
      </p:sp>
      <p:sp>
        <p:nvSpPr>
          <p:cNvPr id="122928" name="Rectangle 46"/>
          <p:cNvSpPr>
            <a:spLocks noChangeArrowheads="1"/>
          </p:cNvSpPr>
          <p:nvPr/>
        </p:nvSpPr>
        <p:spPr bwMode="auto">
          <a:xfrm>
            <a:off x="4648200" y="38100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9" name="Text Box 47"/>
          <p:cNvSpPr txBox="1">
            <a:spLocks noChangeArrowheads="1"/>
          </p:cNvSpPr>
          <p:nvPr/>
        </p:nvSpPr>
        <p:spPr bwMode="auto">
          <a:xfrm>
            <a:off x="4632325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2930" name="Rectangle 48"/>
          <p:cNvSpPr>
            <a:spLocks noChangeArrowheads="1"/>
          </p:cNvSpPr>
          <p:nvPr/>
        </p:nvSpPr>
        <p:spPr bwMode="auto">
          <a:xfrm>
            <a:off x="5089525" y="38100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p7</a:t>
            </a:r>
          </a:p>
        </p:txBody>
      </p:sp>
      <p:sp>
        <p:nvSpPr>
          <p:cNvPr id="122931" name="Rectangle 49"/>
          <p:cNvSpPr>
            <a:spLocks noChangeArrowheads="1"/>
          </p:cNvSpPr>
          <p:nvPr/>
        </p:nvSpPr>
        <p:spPr bwMode="auto">
          <a:xfrm>
            <a:off x="5029200" y="38100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32" name="Rectangle 50"/>
          <p:cNvSpPr>
            <a:spLocks noChangeArrowheads="1"/>
          </p:cNvSpPr>
          <p:nvPr/>
        </p:nvSpPr>
        <p:spPr bwMode="auto">
          <a:xfrm>
            <a:off x="5715000" y="38100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33" name="Rectangle 51"/>
          <p:cNvSpPr>
            <a:spLocks noChangeArrowheads="1"/>
          </p:cNvSpPr>
          <p:nvPr/>
        </p:nvSpPr>
        <p:spPr bwMode="auto">
          <a:xfrm>
            <a:off x="5715000" y="3810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2934" name="Rectangle 52"/>
          <p:cNvSpPr>
            <a:spLocks noChangeArrowheads="1"/>
          </p:cNvSpPr>
          <p:nvPr/>
        </p:nvSpPr>
        <p:spPr bwMode="auto">
          <a:xfrm>
            <a:off x="914400" y="42672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35" name="Text Box 53"/>
          <p:cNvSpPr txBox="1">
            <a:spLocks noChangeArrowheads="1"/>
          </p:cNvSpPr>
          <p:nvPr/>
        </p:nvSpPr>
        <p:spPr bwMode="auto">
          <a:xfrm>
            <a:off x="1068388" y="4267200"/>
            <a:ext cx="67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sub</a:t>
            </a:r>
          </a:p>
        </p:txBody>
      </p:sp>
      <p:sp>
        <p:nvSpPr>
          <p:cNvPr id="122936" name="Rectangle 54"/>
          <p:cNvSpPr>
            <a:spLocks noChangeArrowheads="1"/>
          </p:cNvSpPr>
          <p:nvPr/>
        </p:nvSpPr>
        <p:spPr bwMode="auto">
          <a:xfrm>
            <a:off x="2133600" y="4267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37" name="Text Box 55"/>
          <p:cNvSpPr txBox="1">
            <a:spLocks noChangeArrowheads="1"/>
          </p:cNvSpPr>
          <p:nvPr/>
        </p:nvSpPr>
        <p:spPr bwMode="auto">
          <a:xfrm>
            <a:off x="2346325" y="4191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2938" name="Rectangle 56"/>
          <p:cNvSpPr>
            <a:spLocks noChangeArrowheads="1"/>
          </p:cNvSpPr>
          <p:nvPr/>
        </p:nvSpPr>
        <p:spPr bwMode="auto">
          <a:xfrm>
            <a:off x="2286000" y="4267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p5</a:t>
            </a:r>
          </a:p>
        </p:txBody>
      </p:sp>
      <p:sp>
        <p:nvSpPr>
          <p:cNvPr id="122939" name="Rectangle 57"/>
          <p:cNvSpPr>
            <a:spLocks noChangeArrowheads="1"/>
          </p:cNvSpPr>
          <p:nvPr/>
        </p:nvSpPr>
        <p:spPr bwMode="auto">
          <a:xfrm>
            <a:off x="3200400" y="42672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40" name="Text Box 58"/>
          <p:cNvSpPr txBox="1">
            <a:spLocks noChangeArrowheads="1"/>
          </p:cNvSpPr>
          <p:nvPr/>
        </p:nvSpPr>
        <p:spPr bwMode="auto">
          <a:xfrm>
            <a:off x="3184525" y="4267200"/>
            <a:ext cx="350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2941" name="Rectangle 59"/>
          <p:cNvSpPr>
            <a:spLocks noChangeArrowheads="1"/>
          </p:cNvSpPr>
          <p:nvPr/>
        </p:nvSpPr>
        <p:spPr bwMode="auto">
          <a:xfrm>
            <a:off x="3581400" y="4267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42" name="Text Box 60"/>
          <p:cNvSpPr txBox="1">
            <a:spLocks noChangeArrowheads="1"/>
          </p:cNvSpPr>
          <p:nvPr/>
        </p:nvSpPr>
        <p:spPr bwMode="auto">
          <a:xfrm>
            <a:off x="3794125" y="4191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2943" name="Rectangle 61"/>
          <p:cNvSpPr>
            <a:spLocks noChangeArrowheads="1"/>
          </p:cNvSpPr>
          <p:nvPr/>
        </p:nvSpPr>
        <p:spPr bwMode="auto">
          <a:xfrm>
            <a:off x="3665538" y="4267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22944" name="Rectangle 62"/>
          <p:cNvSpPr>
            <a:spLocks noChangeArrowheads="1"/>
          </p:cNvSpPr>
          <p:nvPr/>
        </p:nvSpPr>
        <p:spPr bwMode="auto">
          <a:xfrm>
            <a:off x="4648200" y="42672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45" name="Text Box 63"/>
          <p:cNvSpPr txBox="1">
            <a:spLocks noChangeArrowheads="1"/>
          </p:cNvSpPr>
          <p:nvPr/>
        </p:nvSpPr>
        <p:spPr bwMode="auto">
          <a:xfrm>
            <a:off x="4632325" y="4267200"/>
            <a:ext cx="350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2946" name="Rectangle 64"/>
          <p:cNvSpPr>
            <a:spLocks noChangeArrowheads="1"/>
          </p:cNvSpPr>
          <p:nvPr/>
        </p:nvSpPr>
        <p:spPr bwMode="auto">
          <a:xfrm>
            <a:off x="5089525" y="4267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p8</a:t>
            </a:r>
          </a:p>
        </p:txBody>
      </p:sp>
      <p:sp>
        <p:nvSpPr>
          <p:cNvPr id="122947" name="Rectangle 65"/>
          <p:cNvSpPr>
            <a:spLocks noChangeArrowheads="1"/>
          </p:cNvSpPr>
          <p:nvPr/>
        </p:nvSpPr>
        <p:spPr bwMode="auto">
          <a:xfrm>
            <a:off x="5029200" y="42672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48" name="Rectangle 66"/>
          <p:cNvSpPr>
            <a:spLocks noChangeArrowheads="1"/>
          </p:cNvSpPr>
          <p:nvPr/>
        </p:nvSpPr>
        <p:spPr bwMode="auto">
          <a:xfrm>
            <a:off x="5715000" y="42672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49" name="Rectangle 67"/>
          <p:cNvSpPr>
            <a:spLocks noChangeArrowheads="1"/>
          </p:cNvSpPr>
          <p:nvPr/>
        </p:nvSpPr>
        <p:spPr bwMode="auto">
          <a:xfrm>
            <a:off x="5715000" y="4267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2950" name="Rectangle 68"/>
          <p:cNvSpPr>
            <a:spLocks noChangeArrowheads="1"/>
          </p:cNvSpPr>
          <p:nvPr/>
        </p:nvSpPr>
        <p:spPr bwMode="auto">
          <a:xfrm>
            <a:off x="914400" y="47244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51" name="Text Box 69"/>
          <p:cNvSpPr txBox="1">
            <a:spLocks noChangeArrowheads="1"/>
          </p:cNvSpPr>
          <p:nvPr/>
        </p:nvSpPr>
        <p:spPr bwMode="auto">
          <a:xfrm>
            <a:off x="1068388" y="4724400"/>
            <a:ext cx="760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addi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122952" name="Rectangle 70"/>
          <p:cNvSpPr>
            <a:spLocks noChangeArrowheads="1"/>
          </p:cNvSpPr>
          <p:nvPr/>
        </p:nvSpPr>
        <p:spPr bwMode="auto">
          <a:xfrm>
            <a:off x="2133600" y="47244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53" name="Text Box 71"/>
          <p:cNvSpPr txBox="1">
            <a:spLocks noChangeArrowheads="1"/>
          </p:cNvSpPr>
          <p:nvPr/>
        </p:nvSpPr>
        <p:spPr bwMode="auto">
          <a:xfrm>
            <a:off x="2346325" y="4648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2954" name="Rectangle 72"/>
          <p:cNvSpPr>
            <a:spLocks noChangeArrowheads="1"/>
          </p:cNvSpPr>
          <p:nvPr/>
        </p:nvSpPr>
        <p:spPr bwMode="auto">
          <a:xfrm>
            <a:off x="2286000" y="47244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p8</a:t>
            </a:r>
          </a:p>
        </p:txBody>
      </p:sp>
      <p:sp>
        <p:nvSpPr>
          <p:cNvPr id="122955" name="Rectangle 73"/>
          <p:cNvSpPr>
            <a:spLocks noChangeArrowheads="1"/>
          </p:cNvSpPr>
          <p:nvPr/>
        </p:nvSpPr>
        <p:spPr bwMode="auto">
          <a:xfrm>
            <a:off x="3200400" y="47244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56" name="Text Box 74"/>
          <p:cNvSpPr txBox="1">
            <a:spLocks noChangeArrowheads="1"/>
          </p:cNvSpPr>
          <p:nvPr/>
        </p:nvSpPr>
        <p:spPr bwMode="auto">
          <a:xfrm>
            <a:off x="3184525" y="4724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2957" name="Rectangle 75"/>
          <p:cNvSpPr>
            <a:spLocks noChangeArrowheads="1"/>
          </p:cNvSpPr>
          <p:nvPr/>
        </p:nvSpPr>
        <p:spPr bwMode="auto">
          <a:xfrm>
            <a:off x="3581400" y="47244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58" name="Text Box 76"/>
          <p:cNvSpPr txBox="1">
            <a:spLocks noChangeArrowheads="1"/>
          </p:cNvSpPr>
          <p:nvPr/>
        </p:nvSpPr>
        <p:spPr bwMode="auto">
          <a:xfrm>
            <a:off x="3794125" y="4648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2959" name="Rectangle 77"/>
          <p:cNvSpPr>
            <a:spLocks noChangeArrowheads="1"/>
          </p:cNvSpPr>
          <p:nvPr/>
        </p:nvSpPr>
        <p:spPr bwMode="auto">
          <a:xfrm>
            <a:off x="3665538" y="4724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122960" name="Rectangle 78"/>
          <p:cNvSpPr>
            <a:spLocks noChangeArrowheads="1"/>
          </p:cNvSpPr>
          <p:nvPr/>
        </p:nvSpPr>
        <p:spPr bwMode="auto">
          <a:xfrm>
            <a:off x="4648200" y="47244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1" name="Text Box 79"/>
          <p:cNvSpPr txBox="1">
            <a:spLocks noChangeArrowheads="1"/>
          </p:cNvSpPr>
          <p:nvPr/>
        </p:nvSpPr>
        <p:spPr bwMode="auto">
          <a:xfrm>
            <a:off x="4632325" y="472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2962" name="Rectangle 80"/>
          <p:cNvSpPr>
            <a:spLocks noChangeArrowheads="1"/>
          </p:cNvSpPr>
          <p:nvPr/>
        </p:nvSpPr>
        <p:spPr bwMode="auto">
          <a:xfrm>
            <a:off x="5089525" y="47244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p9</a:t>
            </a:r>
          </a:p>
        </p:txBody>
      </p:sp>
      <p:sp>
        <p:nvSpPr>
          <p:cNvPr id="122963" name="Rectangle 81"/>
          <p:cNvSpPr>
            <a:spLocks noChangeArrowheads="1"/>
          </p:cNvSpPr>
          <p:nvPr/>
        </p:nvSpPr>
        <p:spPr bwMode="auto">
          <a:xfrm>
            <a:off x="5029200" y="47244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4" name="Rectangle 82"/>
          <p:cNvSpPr>
            <a:spLocks noChangeArrowheads="1"/>
          </p:cNvSpPr>
          <p:nvPr/>
        </p:nvSpPr>
        <p:spPr bwMode="auto">
          <a:xfrm>
            <a:off x="5715000" y="47244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5" name="Rectangle 83"/>
          <p:cNvSpPr>
            <a:spLocks noChangeArrowheads="1"/>
          </p:cNvSpPr>
          <p:nvPr/>
        </p:nvSpPr>
        <p:spPr bwMode="auto">
          <a:xfrm>
            <a:off x="5715000" y="4724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2966" name="Text Box 85"/>
          <p:cNvSpPr txBox="1">
            <a:spLocks noChangeArrowheads="1"/>
          </p:cNvSpPr>
          <p:nvPr/>
        </p:nvSpPr>
        <p:spPr bwMode="auto">
          <a:xfrm>
            <a:off x="6470650" y="3352800"/>
            <a:ext cx="954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Ready!</a:t>
            </a:r>
          </a:p>
        </p:txBody>
      </p:sp>
      <p:sp>
        <p:nvSpPr>
          <p:cNvPr id="122967" name="Text Box 86"/>
          <p:cNvSpPr txBox="1">
            <a:spLocks noChangeArrowheads="1"/>
          </p:cNvSpPr>
          <p:nvPr/>
        </p:nvSpPr>
        <p:spPr bwMode="auto">
          <a:xfrm>
            <a:off x="6477000" y="4303713"/>
            <a:ext cx="9540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Ready!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Issue = Select + Wakeup</a:t>
            </a:r>
            <a:endParaRPr lang="en-US"/>
          </a:p>
        </p:txBody>
      </p:sp>
      <p:sp>
        <p:nvSpPr>
          <p:cNvPr id="1249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534400" cy="53228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Wakeup dependent instructions</a:t>
            </a:r>
          </a:p>
          <a:p>
            <a:pPr lvl="1"/>
            <a:r>
              <a:rPr lang="en-US" dirty="0" smtClean="0"/>
              <a:t>Search for destination (</a:t>
            </a:r>
            <a:r>
              <a:rPr lang="en-US" dirty="0" err="1" smtClean="0"/>
              <a:t>Dst</a:t>
            </a:r>
            <a:r>
              <a:rPr lang="en-US" dirty="0" smtClean="0"/>
              <a:t>) in inputs &amp; set “ready” bit</a:t>
            </a:r>
          </a:p>
          <a:p>
            <a:pPr lvl="2"/>
            <a:r>
              <a:rPr lang="en-US" dirty="0" smtClean="0"/>
              <a:t>Implemented with a special memory array circuit </a:t>
            </a:r>
            <a:br>
              <a:rPr lang="en-US" dirty="0" smtClean="0"/>
            </a:br>
            <a:r>
              <a:rPr lang="en-US" dirty="0" smtClean="0"/>
              <a:t>called a Content Addressable Memory (CAM)</a:t>
            </a:r>
          </a:p>
          <a:p>
            <a:pPr lvl="1"/>
            <a:r>
              <a:rPr lang="en-US" dirty="0" smtClean="0"/>
              <a:t>Also update ready-bit table for future instructions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multi-cycle operations (loads, floating point)</a:t>
            </a:r>
          </a:p>
          <a:p>
            <a:pPr lvl="2"/>
            <a:r>
              <a:rPr lang="en-US" dirty="0" smtClean="0"/>
              <a:t>Wakeup deferred a few cycles</a:t>
            </a:r>
          </a:p>
          <a:p>
            <a:pPr lvl="2"/>
            <a:r>
              <a:rPr lang="en-US" dirty="0" smtClean="0"/>
              <a:t>Include checks to avoid structural hazards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124933" name="Slide Number Placeholder 10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37A365-502E-CB41-8A32-2D907ABA851C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24934" name="Rectangle 4"/>
          <p:cNvSpPr>
            <a:spLocks noChangeArrowheads="1"/>
          </p:cNvSpPr>
          <p:nvPr/>
        </p:nvSpPr>
        <p:spPr bwMode="auto">
          <a:xfrm>
            <a:off x="914400" y="28956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935" name="Text Box 5"/>
          <p:cNvSpPr txBox="1">
            <a:spLocks noChangeArrowheads="1"/>
          </p:cNvSpPr>
          <p:nvPr/>
        </p:nvSpPr>
        <p:spPr bwMode="auto">
          <a:xfrm>
            <a:off x="1068388" y="2895600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Insn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4936" name="Rectangle 6"/>
          <p:cNvSpPr>
            <a:spLocks noChangeArrowheads="1"/>
          </p:cNvSpPr>
          <p:nvPr/>
        </p:nvSpPr>
        <p:spPr bwMode="auto">
          <a:xfrm>
            <a:off x="2133600" y="28956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937" name="Text Box 7"/>
          <p:cNvSpPr txBox="1">
            <a:spLocks noChangeArrowheads="1"/>
          </p:cNvSpPr>
          <p:nvPr/>
        </p:nvSpPr>
        <p:spPr bwMode="auto">
          <a:xfrm>
            <a:off x="2346325" y="2819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4938" name="Rectangle 8"/>
          <p:cNvSpPr>
            <a:spLocks noChangeArrowheads="1"/>
          </p:cNvSpPr>
          <p:nvPr/>
        </p:nvSpPr>
        <p:spPr bwMode="auto">
          <a:xfrm>
            <a:off x="2286000" y="2895600"/>
            <a:ext cx="8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Inp1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4939" name="Rectangle 9"/>
          <p:cNvSpPr>
            <a:spLocks noChangeArrowheads="1"/>
          </p:cNvSpPr>
          <p:nvPr/>
        </p:nvSpPr>
        <p:spPr bwMode="auto">
          <a:xfrm>
            <a:off x="3200400" y="28956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940" name="Text Box 10"/>
          <p:cNvSpPr txBox="1">
            <a:spLocks noChangeArrowheads="1"/>
          </p:cNvSpPr>
          <p:nvPr/>
        </p:nvSpPr>
        <p:spPr bwMode="auto">
          <a:xfrm>
            <a:off x="3184525" y="2895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4941" name="Rectangle 11"/>
          <p:cNvSpPr>
            <a:spLocks noChangeArrowheads="1"/>
          </p:cNvSpPr>
          <p:nvPr/>
        </p:nvSpPr>
        <p:spPr bwMode="auto">
          <a:xfrm>
            <a:off x="3581400" y="28956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942" name="Text Box 12"/>
          <p:cNvSpPr txBox="1">
            <a:spLocks noChangeArrowheads="1"/>
          </p:cNvSpPr>
          <p:nvPr/>
        </p:nvSpPr>
        <p:spPr bwMode="auto">
          <a:xfrm>
            <a:off x="3794125" y="2819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4943" name="Rectangle 13"/>
          <p:cNvSpPr>
            <a:spLocks noChangeArrowheads="1"/>
          </p:cNvSpPr>
          <p:nvPr/>
        </p:nvSpPr>
        <p:spPr bwMode="auto">
          <a:xfrm>
            <a:off x="3665538" y="2895600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Inp2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4944" name="Rectangle 14"/>
          <p:cNvSpPr>
            <a:spLocks noChangeArrowheads="1"/>
          </p:cNvSpPr>
          <p:nvPr/>
        </p:nvSpPr>
        <p:spPr bwMode="auto">
          <a:xfrm>
            <a:off x="4648200" y="28956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945" name="Text Box 15"/>
          <p:cNvSpPr txBox="1">
            <a:spLocks noChangeArrowheads="1"/>
          </p:cNvSpPr>
          <p:nvPr/>
        </p:nvSpPr>
        <p:spPr bwMode="auto">
          <a:xfrm>
            <a:off x="4632325" y="2895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4946" name="Rectangle 16"/>
          <p:cNvSpPr>
            <a:spLocks noChangeArrowheads="1"/>
          </p:cNvSpPr>
          <p:nvPr/>
        </p:nvSpPr>
        <p:spPr bwMode="auto">
          <a:xfrm>
            <a:off x="5089525" y="2895600"/>
            <a:ext cx="67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Dst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4947" name="Rectangle 17"/>
          <p:cNvSpPr>
            <a:spLocks noChangeArrowheads="1"/>
          </p:cNvSpPr>
          <p:nvPr/>
        </p:nvSpPr>
        <p:spPr bwMode="auto">
          <a:xfrm>
            <a:off x="5029200" y="28956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948" name="Rectangle 18"/>
          <p:cNvSpPr>
            <a:spLocks noChangeArrowheads="1"/>
          </p:cNvSpPr>
          <p:nvPr/>
        </p:nvSpPr>
        <p:spPr bwMode="auto">
          <a:xfrm>
            <a:off x="5715000" y="28956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949" name="Rectangle 19"/>
          <p:cNvSpPr>
            <a:spLocks noChangeArrowheads="1"/>
          </p:cNvSpPr>
          <p:nvPr/>
        </p:nvSpPr>
        <p:spPr bwMode="auto">
          <a:xfrm>
            <a:off x="5715000" y="2895600"/>
            <a:ext cx="7745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Bday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950" name="Rectangle 20"/>
          <p:cNvSpPr>
            <a:spLocks noChangeArrowheads="1"/>
          </p:cNvSpPr>
          <p:nvPr/>
        </p:nvSpPr>
        <p:spPr bwMode="auto">
          <a:xfrm>
            <a:off x="914400" y="33528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951" name="Text Box 21"/>
          <p:cNvSpPr txBox="1">
            <a:spLocks noChangeArrowheads="1"/>
          </p:cNvSpPr>
          <p:nvPr/>
        </p:nvSpPr>
        <p:spPr bwMode="auto">
          <a:xfrm>
            <a:off x="1068388" y="3352800"/>
            <a:ext cx="608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xor</a:t>
            </a:r>
          </a:p>
        </p:txBody>
      </p:sp>
      <p:sp>
        <p:nvSpPr>
          <p:cNvPr id="124952" name="Rectangle 22"/>
          <p:cNvSpPr>
            <a:spLocks noChangeArrowheads="1"/>
          </p:cNvSpPr>
          <p:nvPr/>
        </p:nvSpPr>
        <p:spPr bwMode="auto">
          <a:xfrm>
            <a:off x="2133600" y="3352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953" name="Text Box 23"/>
          <p:cNvSpPr txBox="1">
            <a:spLocks noChangeArrowheads="1"/>
          </p:cNvSpPr>
          <p:nvPr/>
        </p:nvSpPr>
        <p:spPr bwMode="auto">
          <a:xfrm>
            <a:off x="2346325" y="3276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4954" name="Rectangle 24"/>
          <p:cNvSpPr>
            <a:spLocks noChangeArrowheads="1"/>
          </p:cNvSpPr>
          <p:nvPr/>
        </p:nvSpPr>
        <p:spPr bwMode="auto">
          <a:xfrm>
            <a:off x="2286000" y="33528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24955" name="Rectangle 25"/>
          <p:cNvSpPr>
            <a:spLocks noChangeArrowheads="1"/>
          </p:cNvSpPr>
          <p:nvPr/>
        </p:nvSpPr>
        <p:spPr bwMode="auto">
          <a:xfrm>
            <a:off x="3200400" y="33528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956" name="Text Box 26"/>
          <p:cNvSpPr txBox="1">
            <a:spLocks noChangeArrowheads="1"/>
          </p:cNvSpPr>
          <p:nvPr/>
        </p:nvSpPr>
        <p:spPr bwMode="auto">
          <a:xfrm>
            <a:off x="3184525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4957" name="Rectangle 27"/>
          <p:cNvSpPr>
            <a:spLocks noChangeArrowheads="1"/>
          </p:cNvSpPr>
          <p:nvPr/>
        </p:nvSpPr>
        <p:spPr bwMode="auto">
          <a:xfrm>
            <a:off x="3581400" y="3352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958" name="Text Box 28"/>
          <p:cNvSpPr txBox="1">
            <a:spLocks noChangeArrowheads="1"/>
          </p:cNvSpPr>
          <p:nvPr/>
        </p:nvSpPr>
        <p:spPr bwMode="auto">
          <a:xfrm>
            <a:off x="3794125" y="3276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4959" name="Rectangle 29"/>
          <p:cNvSpPr>
            <a:spLocks noChangeArrowheads="1"/>
          </p:cNvSpPr>
          <p:nvPr/>
        </p:nvSpPr>
        <p:spPr bwMode="auto">
          <a:xfrm>
            <a:off x="3665538" y="33528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24960" name="Rectangle 30"/>
          <p:cNvSpPr>
            <a:spLocks noChangeArrowheads="1"/>
          </p:cNvSpPr>
          <p:nvPr/>
        </p:nvSpPr>
        <p:spPr bwMode="auto">
          <a:xfrm>
            <a:off x="4648200" y="33528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961" name="Text Box 31"/>
          <p:cNvSpPr txBox="1">
            <a:spLocks noChangeArrowheads="1"/>
          </p:cNvSpPr>
          <p:nvPr/>
        </p:nvSpPr>
        <p:spPr bwMode="auto">
          <a:xfrm>
            <a:off x="4632325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4962" name="Rectangle 32"/>
          <p:cNvSpPr>
            <a:spLocks noChangeArrowheads="1"/>
          </p:cNvSpPr>
          <p:nvPr/>
        </p:nvSpPr>
        <p:spPr bwMode="auto">
          <a:xfrm>
            <a:off x="5089525" y="3352800"/>
            <a:ext cx="5445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p6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24963" name="Rectangle 33"/>
          <p:cNvSpPr>
            <a:spLocks noChangeArrowheads="1"/>
          </p:cNvSpPr>
          <p:nvPr/>
        </p:nvSpPr>
        <p:spPr bwMode="auto">
          <a:xfrm>
            <a:off x="5029200" y="3352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964" name="Rectangle 34"/>
          <p:cNvSpPr>
            <a:spLocks noChangeArrowheads="1"/>
          </p:cNvSpPr>
          <p:nvPr/>
        </p:nvSpPr>
        <p:spPr bwMode="auto">
          <a:xfrm>
            <a:off x="5715000" y="3352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965" name="Rectangle 35"/>
          <p:cNvSpPr>
            <a:spLocks noChangeArrowheads="1"/>
          </p:cNvSpPr>
          <p:nvPr/>
        </p:nvSpPr>
        <p:spPr bwMode="auto">
          <a:xfrm>
            <a:off x="5715000" y="3352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4966" name="Rectangle 36"/>
          <p:cNvSpPr>
            <a:spLocks noChangeArrowheads="1"/>
          </p:cNvSpPr>
          <p:nvPr/>
        </p:nvSpPr>
        <p:spPr bwMode="auto">
          <a:xfrm>
            <a:off x="914400" y="38100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967" name="Text Box 37"/>
          <p:cNvSpPr txBox="1">
            <a:spLocks noChangeArrowheads="1"/>
          </p:cNvSpPr>
          <p:nvPr/>
        </p:nvSpPr>
        <p:spPr bwMode="auto">
          <a:xfrm>
            <a:off x="1068388" y="38100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124968" name="Rectangle 38"/>
          <p:cNvSpPr>
            <a:spLocks noChangeArrowheads="1"/>
          </p:cNvSpPr>
          <p:nvPr/>
        </p:nvSpPr>
        <p:spPr bwMode="auto">
          <a:xfrm>
            <a:off x="2133600" y="38100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969" name="Text Box 39"/>
          <p:cNvSpPr txBox="1">
            <a:spLocks noChangeArrowheads="1"/>
          </p:cNvSpPr>
          <p:nvPr/>
        </p:nvSpPr>
        <p:spPr bwMode="auto">
          <a:xfrm>
            <a:off x="2346325" y="3733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4970" name="Rectangle 40"/>
          <p:cNvSpPr>
            <a:spLocks noChangeArrowheads="1"/>
          </p:cNvSpPr>
          <p:nvPr/>
        </p:nvSpPr>
        <p:spPr bwMode="auto">
          <a:xfrm>
            <a:off x="2286000" y="3810000"/>
            <a:ext cx="5445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p6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24971" name="Rectangle 41"/>
          <p:cNvSpPr>
            <a:spLocks noChangeArrowheads="1"/>
          </p:cNvSpPr>
          <p:nvPr/>
        </p:nvSpPr>
        <p:spPr bwMode="auto">
          <a:xfrm>
            <a:off x="3200400" y="38100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972" name="Text Box 42"/>
          <p:cNvSpPr txBox="1">
            <a:spLocks noChangeArrowheads="1"/>
          </p:cNvSpPr>
          <p:nvPr/>
        </p:nvSpPr>
        <p:spPr bwMode="auto">
          <a:xfrm>
            <a:off x="3184525" y="3810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4973" name="Rectangle 43"/>
          <p:cNvSpPr>
            <a:spLocks noChangeArrowheads="1"/>
          </p:cNvSpPr>
          <p:nvPr/>
        </p:nvSpPr>
        <p:spPr bwMode="auto">
          <a:xfrm>
            <a:off x="3581400" y="38100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974" name="Text Box 44"/>
          <p:cNvSpPr txBox="1">
            <a:spLocks noChangeArrowheads="1"/>
          </p:cNvSpPr>
          <p:nvPr/>
        </p:nvSpPr>
        <p:spPr bwMode="auto">
          <a:xfrm>
            <a:off x="3794125" y="3733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4975" name="Rectangle 45"/>
          <p:cNvSpPr>
            <a:spLocks noChangeArrowheads="1"/>
          </p:cNvSpPr>
          <p:nvPr/>
        </p:nvSpPr>
        <p:spPr bwMode="auto">
          <a:xfrm>
            <a:off x="3665538" y="38100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p4</a:t>
            </a:r>
          </a:p>
        </p:txBody>
      </p:sp>
      <p:sp>
        <p:nvSpPr>
          <p:cNvPr id="124976" name="Rectangle 46"/>
          <p:cNvSpPr>
            <a:spLocks noChangeArrowheads="1"/>
          </p:cNvSpPr>
          <p:nvPr/>
        </p:nvSpPr>
        <p:spPr bwMode="auto">
          <a:xfrm>
            <a:off x="4648200" y="38100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977" name="Text Box 47"/>
          <p:cNvSpPr txBox="1">
            <a:spLocks noChangeArrowheads="1"/>
          </p:cNvSpPr>
          <p:nvPr/>
        </p:nvSpPr>
        <p:spPr bwMode="auto">
          <a:xfrm>
            <a:off x="4632325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4978" name="Rectangle 48"/>
          <p:cNvSpPr>
            <a:spLocks noChangeArrowheads="1"/>
          </p:cNvSpPr>
          <p:nvPr/>
        </p:nvSpPr>
        <p:spPr bwMode="auto">
          <a:xfrm>
            <a:off x="5089525" y="38100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p7</a:t>
            </a:r>
          </a:p>
        </p:txBody>
      </p:sp>
      <p:sp>
        <p:nvSpPr>
          <p:cNvPr id="124979" name="Rectangle 49"/>
          <p:cNvSpPr>
            <a:spLocks noChangeArrowheads="1"/>
          </p:cNvSpPr>
          <p:nvPr/>
        </p:nvSpPr>
        <p:spPr bwMode="auto">
          <a:xfrm>
            <a:off x="5029200" y="38100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980" name="Rectangle 50"/>
          <p:cNvSpPr>
            <a:spLocks noChangeArrowheads="1"/>
          </p:cNvSpPr>
          <p:nvPr/>
        </p:nvSpPr>
        <p:spPr bwMode="auto">
          <a:xfrm>
            <a:off x="5715000" y="38100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981" name="Rectangle 51"/>
          <p:cNvSpPr>
            <a:spLocks noChangeArrowheads="1"/>
          </p:cNvSpPr>
          <p:nvPr/>
        </p:nvSpPr>
        <p:spPr bwMode="auto">
          <a:xfrm>
            <a:off x="5715000" y="3810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982" name="Rectangle 52"/>
          <p:cNvSpPr>
            <a:spLocks noChangeArrowheads="1"/>
          </p:cNvSpPr>
          <p:nvPr/>
        </p:nvSpPr>
        <p:spPr bwMode="auto">
          <a:xfrm>
            <a:off x="914400" y="42672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983" name="Text Box 53"/>
          <p:cNvSpPr txBox="1">
            <a:spLocks noChangeArrowheads="1"/>
          </p:cNvSpPr>
          <p:nvPr/>
        </p:nvSpPr>
        <p:spPr bwMode="auto">
          <a:xfrm>
            <a:off x="1068388" y="4267200"/>
            <a:ext cx="67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sub</a:t>
            </a:r>
          </a:p>
        </p:txBody>
      </p:sp>
      <p:sp>
        <p:nvSpPr>
          <p:cNvPr id="124984" name="Rectangle 54"/>
          <p:cNvSpPr>
            <a:spLocks noChangeArrowheads="1"/>
          </p:cNvSpPr>
          <p:nvPr/>
        </p:nvSpPr>
        <p:spPr bwMode="auto">
          <a:xfrm>
            <a:off x="2133600" y="4267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985" name="Text Box 55"/>
          <p:cNvSpPr txBox="1">
            <a:spLocks noChangeArrowheads="1"/>
          </p:cNvSpPr>
          <p:nvPr/>
        </p:nvSpPr>
        <p:spPr bwMode="auto">
          <a:xfrm>
            <a:off x="2346325" y="4191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4986" name="Rectangle 56"/>
          <p:cNvSpPr>
            <a:spLocks noChangeArrowheads="1"/>
          </p:cNvSpPr>
          <p:nvPr/>
        </p:nvSpPr>
        <p:spPr bwMode="auto">
          <a:xfrm>
            <a:off x="2286000" y="4267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p5</a:t>
            </a:r>
          </a:p>
        </p:txBody>
      </p:sp>
      <p:sp>
        <p:nvSpPr>
          <p:cNvPr id="124987" name="Rectangle 57"/>
          <p:cNvSpPr>
            <a:spLocks noChangeArrowheads="1"/>
          </p:cNvSpPr>
          <p:nvPr/>
        </p:nvSpPr>
        <p:spPr bwMode="auto">
          <a:xfrm>
            <a:off x="3200400" y="42672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988" name="Text Box 58"/>
          <p:cNvSpPr txBox="1">
            <a:spLocks noChangeArrowheads="1"/>
          </p:cNvSpPr>
          <p:nvPr/>
        </p:nvSpPr>
        <p:spPr bwMode="auto">
          <a:xfrm>
            <a:off x="3184525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4989" name="Rectangle 59"/>
          <p:cNvSpPr>
            <a:spLocks noChangeArrowheads="1"/>
          </p:cNvSpPr>
          <p:nvPr/>
        </p:nvSpPr>
        <p:spPr bwMode="auto">
          <a:xfrm>
            <a:off x="3581400" y="4267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990" name="Text Box 60"/>
          <p:cNvSpPr txBox="1">
            <a:spLocks noChangeArrowheads="1"/>
          </p:cNvSpPr>
          <p:nvPr/>
        </p:nvSpPr>
        <p:spPr bwMode="auto">
          <a:xfrm>
            <a:off x="3794125" y="4191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4991" name="Rectangle 61"/>
          <p:cNvSpPr>
            <a:spLocks noChangeArrowheads="1"/>
          </p:cNvSpPr>
          <p:nvPr/>
        </p:nvSpPr>
        <p:spPr bwMode="auto">
          <a:xfrm>
            <a:off x="3665538" y="4267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24992" name="Rectangle 62"/>
          <p:cNvSpPr>
            <a:spLocks noChangeArrowheads="1"/>
          </p:cNvSpPr>
          <p:nvPr/>
        </p:nvSpPr>
        <p:spPr bwMode="auto">
          <a:xfrm>
            <a:off x="4648200" y="42672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993" name="Text Box 63"/>
          <p:cNvSpPr txBox="1">
            <a:spLocks noChangeArrowheads="1"/>
          </p:cNvSpPr>
          <p:nvPr/>
        </p:nvSpPr>
        <p:spPr bwMode="auto">
          <a:xfrm>
            <a:off x="4632325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4994" name="Rectangle 64"/>
          <p:cNvSpPr>
            <a:spLocks noChangeArrowheads="1"/>
          </p:cNvSpPr>
          <p:nvPr/>
        </p:nvSpPr>
        <p:spPr bwMode="auto">
          <a:xfrm>
            <a:off x="5089525" y="4267200"/>
            <a:ext cx="5445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8000FF"/>
                </a:solidFill>
              </a:rPr>
              <a:t>p8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24995" name="Rectangle 65"/>
          <p:cNvSpPr>
            <a:spLocks noChangeArrowheads="1"/>
          </p:cNvSpPr>
          <p:nvPr/>
        </p:nvSpPr>
        <p:spPr bwMode="auto">
          <a:xfrm>
            <a:off x="5029200" y="42672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996" name="Rectangle 66"/>
          <p:cNvSpPr>
            <a:spLocks noChangeArrowheads="1"/>
          </p:cNvSpPr>
          <p:nvPr/>
        </p:nvSpPr>
        <p:spPr bwMode="auto">
          <a:xfrm>
            <a:off x="5715000" y="42672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997" name="Rectangle 67"/>
          <p:cNvSpPr>
            <a:spLocks noChangeArrowheads="1"/>
          </p:cNvSpPr>
          <p:nvPr/>
        </p:nvSpPr>
        <p:spPr bwMode="auto">
          <a:xfrm>
            <a:off x="5715000" y="4267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4998" name="Rectangle 68"/>
          <p:cNvSpPr>
            <a:spLocks noChangeArrowheads="1"/>
          </p:cNvSpPr>
          <p:nvPr/>
        </p:nvSpPr>
        <p:spPr bwMode="auto">
          <a:xfrm>
            <a:off x="914400" y="47244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999" name="Text Box 69"/>
          <p:cNvSpPr txBox="1">
            <a:spLocks noChangeArrowheads="1"/>
          </p:cNvSpPr>
          <p:nvPr/>
        </p:nvSpPr>
        <p:spPr bwMode="auto">
          <a:xfrm>
            <a:off x="1068388" y="4724400"/>
            <a:ext cx="760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addi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125000" name="Rectangle 70"/>
          <p:cNvSpPr>
            <a:spLocks noChangeArrowheads="1"/>
          </p:cNvSpPr>
          <p:nvPr/>
        </p:nvSpPr>
        <p:spPr bwMode="auto">
          <a:xfrm>
            <a:off x="2133600" y="47244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001" name="Text Box 71"/>
          <p:cNvSpPr txBox="1">
            <a:spLocks noChangeArrowheads="1"/>
          </p:cNvSpPr>
          <p:nvPr/>
        </p:nvSpPr>
        <p:spPr bwMode="auto">
          <a:xfrm>
            <a:off x="2346325" y="4648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5002" name="Rectangle 72"/>
          <p:cNvSpPr>
            <a:spLocks noChangeArrowheads="1"/>
          </p:cNvSpPr>
          <p:nvPr/>
        </p:nvSpPr>
        <p:spPr bwMode="auto">
          <a:xfrm>
            <a:off x="2286000" y="4724400"/>
            <a:ext cx="5445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8000FF"/>
                </a:solidFill>
              </a:rPr>
              <a:t>p8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25003" name="Rectangle 73"/>
          <p:cNvSpPr>
            <a:spLocks noChangeArrowheads="1"/>
          </p:cNvSpPr>
          <p:nvPr/>
        </p:nvSpPr>
        <p:spPr bwMode="auto">
          <a:xfrm>
            <a:off x="3200400" y="47244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004" name="Text Box 74"/>
          <p:cNvSpPr txBox="1">
            <a:spLocks noChangeArrowheads="1"/>
          </p:cNvSpPr>
          <p:nvPr/>
        </p:nvSpPr>
        <p:spPr bwMode="auto">
          <a:xfrm>
            <a:off x="3184525" y="4724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8000FF"/>
                </a:solidFill>
              </a:rPr>
              <a:t>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5005" name="Rectangle 75"/>
          <p:cNvSpPr>
            <a:spLocks noChangeArrowheads="1"/>
          </p:cNvSpPr>
          <p:nvPr/>
        </p:nvSpPr>
        <p:spPr bwMode="auto">
          <a:xfrm>
            <a:off x="3581400" y="47244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006" name="Text Box 76"/>
          <p:cNvSpPr txBox="1">
            <a:spLocks noChangeArrowheads="1"/>
          </p:cNvSpPr>
          <p:nvPr/>
        </p:nvSpPr>
        <p:spPr bwMode="auto">
          <a:xfrm>
            <a:off x="3794125" y="4648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5007" name="Rectangle 77"/>
          <p:cNvSpPr>
            <a:spLocks noChangeArrowheads="1"/>
          </p:cNvSpPr>
          <p:nvPr/>
        </p:nvSpPr>
        <p:spPr bwMode="auto">
          <a:xfrm>
            <a:off x="3665538" y="4724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125008" name="Rectangle 78"/>
          <p:cNvSpPr>
            <a:spLocks noChangeArrowheads="1"/>
          </p:cNvSpPr>
          <p:nvPr/>
        </p:nvSpPr>
        <p:spPr bwMode="auto">
          <a:xfrm>
            <a:off x="4648200" y="47244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009" name="Text Box 79"/>
          <p:cNvSpPr txBox="1">
            <a:spLocks noChangeArrowheads="1"/>
          </p:cNvSpPr>
          <p:nvPr/>
        </p:nvSpPr>
        <p:spPr bwMode="auto">
          <a:xfrm>
            <a:off x="4632325" y="472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5010" name="Rectangle 80"/>
          <p:cNvSpPr>
            <a:spLocks noChangeArrowheads="1"/>
          </p:cNvSpPr>
          <p:nvPr/>
        </p:nvSpPr>
        <p:spPr bwMode="auto">
          <a:xfrm>
            <a:off x="5089525" y="47244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p9</a:t>
            </a:r>
          </a:p>
        </p:txBody>
      </p:sp>
      <p:sp>
        <p:nvSpPr>
          <p:cNvPr id="125011" name="Rectangle 81"/>
          <p:cNvSpPr>
            <a:spLocks noChangeArrowheads="1"/>
          </p:cNvSpPr>
          <p:nvPr/>
        </p:nvSpPr>
        <p:spPr bwMode="auto">
          <a:xfrm>
            <a:off x="5029200" y="47244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012" name="Rectangle 82"/>
          <p:cNvSpPr>
            <a:spLocks noChangeArrowheads="1"/>
          </p:cNvSpPr>
          <p:nvPr/>
        </p:nvSpPr>
        <p:spPr bwMode="auto">
          <a:xfrm>
            <a:off x="5715000" y="47244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013" name="Rectangle 83"/>
          <p:cNvSpPr>
            <a:spLocks noChangeArrowheads="1"/>
          </p:cNvSpPr>
          <p:nvPr/>
        </p:nvSpPr>
        <p:spPr bwMode="auto">
          <a:xfrm>
            <a:off x="5715000" y="4724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5014" name="Rectangle 85"/>
          <p:cNvSpPr>
            <a:spLocks noChangeArrowheads="1"/>
          </p:cNvSpPr>
          <p:nvPr/>
        </p:nvSpPr>
        <p:spPr bwMode="auto">
          <a:xfrm>
            <a:off x="7315200" y="23987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015" name="Text Box 86"/>
          <p:cNvSpPr txBox="1">
            <a:spLocks noChangeArrowheads="1"/>
          </p:cNvSpPr>
          <p:nvPr/>
        </p:nvSpPr>
        <p:spPr bwMode="auto">
          <a:xfrm>
            <a:off x="7451725" y="24384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    y</a:t>
            </a:r>
          </a:p>
        </p:txBody>
      </p:sp>
      <p:sp>
        <p:nvSpPr>
          <p:cNvPr id="125016" name="Rectangle 87"/>
          <p:cNvSpPr>
            <a:spLocks noChangeArrowheads="1"/>
          </p:cNvSpPr>
          <p:nvPr/>
        </p:nvSpPr>
        <p:spPr bwMode="auto">
          <a:xfrm>
            <a:off x="7315200" y="28559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017" name="Text Box 88"/>
          <p:cNvSpPr txBox="1">
            <a:spLocks noChangeArrowheads="1"/>
          </p:cNvSpPr>
          <p:nvPr/>
        </p:nvSpPr>
        <p:spPr bwMode="auto">
          <a:xfrm>
            <a:off x="7451725" y="28956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p2    y</a:t>
            </a:r>
          </a:p>
        </p:txBody>
      </p:sp>
      <p:sp>
        <p:nvSpPr>
          <p:cNvPr id="125018" name="Rectangle 89"/>
          <p:cNvSpPr>
            <a:spLocks noChangeArrowheads="1"/>
          </p:cNvSpPr>
          <p:nvPr/>
        </p:nvSpPr>
        <p:spPr bwMode="auto">
          <a:xfrm>
            <a:off x="7315200" y="33131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019" name="Text Box 90"/>
          <p:cNvSpPr txBox="1">
            <a:spLocks noChangeArrowheads="1"/>
          </p:cNvSpPr>
          <p:nvPr/>
        </p:nvSpPr>
        <p:spPr bwMode="auto">
          <a:xfrm>
            <a:off x="7451725" y="33528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p3    y</a:t>
            </a:r>
          </a:p>
        </p:txBody>
      </p:sp>
      <p:sp>
        <p:nvSpPr>
          <p:cNvPr id="125020" name="Rectangle 91"/>
          <p:cNvSpPr>
            <a:spLocks noChangeArrowheads="1"/>
          </p:cNvSpPr>
          <p:nvPr/>
        </p:nvSpPr>
        <p:spPr bwMode="auto">
          <a:xfrm>
            <a:off x="7315200" y="37703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021" name="Text Box 92"/>
          <p:cNvSpPr txBox="1">
            <a:spLocks noChangeArrowheads="1"/>
          </p:cNvSpPr>
          <p:nvPr/>
        </p:nvSpPr>
        <p:spPr bwMode="auto">
          <a:xfrm>
            <a:off x="7451725" y="38100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p4    y</a:t>
            </a:r>
          </a:p>
        </p:txBody>
      </p:sp>
      <p:sp>
        <p:nvSpPr>
          <p:cNvPr id="125022" name="Rectangle 93"/>
          <p:cNvSpPr>
            <a:spLocks noChangeArrowheads="1"/>
          </p:cNvSpPr>
          <p:nvPr/>
        </p:nvSpPr>
        <p:spPr bwMode="auto">
          <a:xfrm>
            <a:off x="7315200" y="42275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023" name="Text Box 94"/>
          <p:cNvSpPr txBox="1">
            <a:spLocks noChangeArrowheads="1"/>
          </p:cNvSpPr>
          <p:nvPr/>
        </p:nvSpPr>
        <p:spPr bwMode="auto">
          <a:xfrm>
            <a:off x="7451725" y="42672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p5    y</a:t>
            </a:r>
          </a:p>
        </p:txBody>
      </p:sp>
      <p:sp>
        <p:nvSpPr>
          <p:cNvPr id="125024" name="Rectangle 95"/>
          <p:cNvSpPr>
            <a:spLocks noChangeArrowheads="1"/>
          </p:cNvSpPr>
          <p:nvPr/>
        </p:nvSpPr>
        <p:spPr bwMode="auto">
          <a:xfrm>
            <a:off x="7315200" y="46847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025" name="Text Box 96"/>
          <p:cNvSpPr txBox="1">
            <a:spLocks noChangeArrowheads="1"/>
          </p:cNvSpPr>
          <p:nvPr/>
        </p:nvSpPr>
        <p:spPr bwMode="auto">
          <a:xfrm>
            <a:off x="7451725" y="4724400"/>
            <a:ext cx="1069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p6    y</a:t>
            </a:r>
          </a:p>
        </p:txBody>
      </p:sp>
      <p:sp>
        <p:nvSpPr>
          <p:cNvPr id="125026" name="Rectangle 97"/>
          <p:cNvSpPr>
            <a:spLocks noChangeArrowheads="1"/>
          </p:cNvSpPr>
          <p:nvPr/>
        </p:nvSpPr>
        <p:spPr bwMode="auto">
          <a:xfrm>
            <a:off x="7315200" y="51419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027" name="Text Box 98"/>
          <p:cNvSpPr txBox="1">
            <a:spLocks noChangeArrowheads="1"/>
          </p:cNvSpPr>
          <p:nvPr/>
        </p:nvSpPr>
        <p:spPr bwMode="auto">
          <a:xfrm>
            <a:off x="7451725" y="5181600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p7    n</a:t>
            </a:r>
          </a:p>
        </p:txBody>
      </p:sp>
      <p:sp>
        <p:nvSpPr>
          <p:cNvPr id="125028" name="Rectangle 99"/>
          <p:cNvSpPr>
            <a:spLocks noChangeArrowheads="1"/>
          </p:cNvSpPr>
          <p:nvPr/>
        </p:nvSpPr>
        <p:spPr bwMode="auto">
          <a:xfrm>
            <a:off x="7315200" y="55991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029" name="Text Box 100"/>
          <p:cNvSpPr txBox="1">
            <a:spLocks noChangeArrowheads="1"/>
          </p:cNvSpPr>
          <p:nvPr/>
        </p:nvSpPr>
        <p:spPr bwMode="auto">
          <a:xfrm>
            <a:off x="7451725" y="5638800"/>
            <a:ext cx="1073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p8    y</a:t>
            </a:r>
          </a:p>
        </p:txBody>
      </p:sp>
      <p:sp>
        <p:nvSpPr>
          <p:cNvPr id="125030" name="Rectangle 101"/>
          <p:cNvSpPr>
            <a:spLocks noChangeArrowheads="1"/>
          </p:cNvSpPr>
          <p:nvPr/>
        </p:nvSpPr>
        <p:spPr bwMode="auto">
          <a:xfrm>
            <a:off x="7315200" y="60563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031" name="Text Box 102"/>
          <p:cNvSpPr txBox="1">
            <a:spLocks noChangeArrowheads="1"/>
          </p:cNvSpPr>
          <p:nvPr/>
        </p:nvSpPr>
        <p:spPr bwMode="auto">
          <a:xfrm>
            <a:off x="7451725" y="6096000"/>
            <a:ext cx="827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p9    n</a:t>
            </a:r>
          </a:p>
        </p:txBody>
      </p:sp>
      <p:sp>
        <p:nvSpPr>
          <p:cNvPr id="125032" name="Text Box 103"/>
          <p:cNvSpPr txBox="1">
            <a:spLocks noChangeArrowheads="1"/>
          </p:cNvSpPr>
          <p:nvPr/>
        </p:nvSpPr>
        <p:spPr bwMode="auto">
          <a:xfrm>
            <a:off x="7315200" y="2057400"/>
            <a:ext cx="172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Ready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Content Addressable Memory</a:t>
            </a:r>
            <a:endParaRPr lang="en-US" dirty="0"/>
          </a:p>
        </p:txBody>
      </p:sp>
      <p:sp>
        <p:nvSpPr>
          <p:cNvPr id="1249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20888"/>
            <a:ext cx="8534400" cy="5322888"/>
          </a:xfrm>
        </p:spPr>
        <p:txBody>
          <a:bodyPr>
            <a:normAutofit/>
          </a:bodyPr>
          <a:lstStyle/>
          <a:p>
            <a:r>
              <a:rPr lang="en-US" dirty="0" smtClean="0"/>
              <a:t>A content addressable memory (CAM) is indexed by the </a:t>
            </a:r>
            <a:r>
              <a:rPr lang="en-US" b="1" dirty="0" smtClean="0"/>
              <a:t>content</a:t>
            </a:r>
            <a:r>
              <a:rPr lang="en-US" dirty="0" smtClean="0"/>
              <a:t> of each location, not by the address</a:t>
            </a:r>
          </a:p>
          <a:p>
            <a:pPr lvl="1"/>
            <a:r>
              <a:rPr lang="en-US" dirty="0" smtClean="0"/>
              <a:t>Sometimes known as associative memory</a:t>
            </a:r>
          </a:p>
          <a:p>
            <a:r>
              <a:rPr lang="en-US" dirty="0" smtClean="0"/>
              <a:t>It compares an input “key” against a table of keys, and returns the location of the key in the table</a:t>
            </a:r>
          </a:p>
          <a:p>
            <a:pPr lvl="1"/>
            <a:r>
              <a:rPr lang="en-US" dirty="0" smtClean="0"/>
              <a:t>In software this might be implemented with a hash table</a:t>
            </a:r>
          </a:p>
          <a:p>
            <a:pPr lvl="1"/>
            <a:r>
              <a:rPr lang="en-US" dirty="0" smtClean="0"/>
              <a:t>Hardware hash table is also possible, but potentially slow</a:t>
            </a:r>
          </a:p>
          <a:p>
            <a:r>
              <a:rPr lang="en-US" dirty="0" smtClean="0"/>
              <a:t>To search all locations in a single cycle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 need to be able to compare the search key to all keys in the table simultaneously</a:t>
            </a:r>
          </a:p>
          <a:p>
            <a:pPr lvl="2"/>
            <a:r>
              <a:rPr lang="en-US" dirty="0" smtClean="0"/>
              <a:t>This requires a *lot* of hardware</a:t>
            </a:r>
          </a:p>
          <a:p>
            <a:pPr lvl="2"/>
            <a:r>
              <a:rPr lang="en-US" dirty="0" smtClean="0"/>
              <a:t>Fast CAMs are very hardware </a:t>
            </a:r>
            <a:r>
              <a:rPr lang="en-US" dirty="0" smtClean="0"/>
              <a:t>expensive</a:t>
            </a:r>
          </a:p>
          <a:p>
            <a:pPr lvl="1"/>
            <a:r>
              <a:rPr lang="en-US" dirty="0" smtClean="0"/>
              <a:t>If you need to be able to do multiple searches in the same cycle, the hardware requirements are even greater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124933" name="Slide Number Placeholder 10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37A365-502E-CB41-8A32-2D907ABA851C}" type="slidenum">
              <a:rPr lang="en-US" smtClean="0"/>
              <a:pPr/>
              <a:t>44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341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Issue</a:t>
            </a:r>
          </a:p>
        </p:txBody>
      </p:sp>
      <p:sp>
        <p:nvSpPr>
          <p:cNvPr id="1269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b="1" dirty="0"/>
              <a:t>Select/Wakeup</a:t>
            </a:r>
            <a:r>
              <a:rPr lang="en-US" sz="2000" dirty="0"/>
              <a:t> one cycle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Dependent instructions execute on back-to-back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Next cycle: add/</a:t>
            </a:r>
            <a:r>
              <a:rPr lang="en-US" sz="1800" dirty="0" err="1"/>
              <a:t>addi</a:t>
            </a:r>
            <a:r>
              <a:rPr lang="en-US" sz="1800" dirty="0"/>
              <a:t> are ready</a:t>
            </a:r>
            <a:r>
              <a:rPr lang="en-US" sz="18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  <a:buNone/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Issued instructions are removed from issue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Free up space for subsequent instructions</a:t>
            </a:r>
            <a:endParaRPr lang="en-US" sz="1800" dirty="0"/>
          </a:p>
        </p:txBody>
      </p:sp>
      <p:sp>
        <p:nvSpPr>
          <p:cNvPr id="12698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CIS 501: Comp. Arch.  |  Prof. Joe Devietti  |  Scheduling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6981" name="Slide Number Placeholder 6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5FF2AE9-F243-6742-B0AF-DFE49BF3673F}" type="slidenum">
              <a:rPr lang="en-US" smtClean="0"/>
              <a:pPr/>
              <a:t>45</a:t>
            </a:fld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126982" name="Rectangle 4"/>
          <p:cNvSpPr>
            <a:spLocks noChangeArrowheads="1"/>
          </p:cNvSpPr>
          <p:nvPr/>
        </p:nvSpPr>
        <p:spPr bwMode="auto">
          <a:xfrm>
            <a:off x="914400" y="28956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83" name="Text Box 5"/>
          <p:cNvSpPr txBox="1">
            <a:spLocks noChangeArrowheads="1"/>
          </p:cNvSpPr>
          <p:nvPr/>
        </p:nvSpPr>
        <p:spPr bwMode="auto">
          <a:xfrm>
            <a:off x="1068388" y="2895600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Insn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6984" name="Rectangle 6"/>
          <p:cNvSpPr>
            <a:spLocks noChangeArrowheads="1"/>
          </p:cNvSpPr>
          <p:nvPr/>
        </p:nvSpPr>
        <p:spPr bwMode="auto">
          <a:xfrm>
            <a:off x="2133600" y="28956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85" name="Text Box 7"/>
          <p:cNvSpPr txBox="1">
            <a:spLocks noChangeArrowheads="1"/>
          </p:cNvSpPr>
          <p:nvPr/>
        </p:nvSpPr>
        <p:spPr bwMode="auto">
          <a:xfrm>
            <a:off x="2346325" y="2819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6986" name="Rectangle 8"/>
          <p:cNvSpPr>
            <a:spLocks noChangeArrowheads="1"/>
          </p:cNvSpPr>
          <p:nvPr/>
        </p:nvSpPr>
        <p:spPr bwMode="auto">
          <a:xfrm>
            <a:off x="2286000" y="2895600"/>
            <a:ext cx="8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Inp1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6987" name="Rectangle 9"/>
          <p:cNvSpPr>
            <a:spLocks noChangeArrowheads="1"/>
          </p:cNvSpPr>
          <p:nvPr/>
        </p:nvSpPr>
        <p:spPr bwMode="auto">
          <a:xfrm>
            <a:off x="3200400" y="28956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88" name="Text Box 10"/>
          <p:cNvSpPr txBox="1">
            <a:spLocks noChangeArrowheads="1"/>
          </p:cNvSpPr>
          <p:nvPr/>
        </p:nvSpPr>
        <p:spPr bwMode="auto">
          <a:xfrm>
            <a:off x="3184525" y="2895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6989" name="Rectangle 11"/>
          <p:cNvSpPr>
            <a:spLocks noChangeArrowheads="1"/>
          </p:cNvSpPr>
          <p:nvPr/>
        </p:nvSpPr>
        <p:spPr bwMode="auto">
          <a:xfrm>
            <a:off x="3581400" y="28956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90" name="Text Box 12"/>
          <p:cNvSpPr txBox="1">
            <a:spLocks noChangeArrowheads="1"/>
          </p:cNvSpPr>
          <p:nvPr/>
        </p:nvSpPr>
        <p:spPr bwMode="auto">
          <a:xfrm>
            <a:off x="3794125" y="2819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6991" name="Rectangle 13"/>
          <p:cNvSpPr>
            <a:spLocks noChangeArrowheads="1"/>
          </p:cNvSpPr>
          <p:nvPr/>
        </p:nvSpPr>
        <p:spPr bwMode="auto">
          <a:xfrm>
            <a:off x="3665538" y="2895600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Inp2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6992" name="Rectangle 14"/>
          <p:cNvSpPr>
            <a:spLocks noChangeArrowheads="1"/>
          </p:cNvSpPr>
          <p:nvPr/>
        </p:nvSpPr>
        <p:spPr bwMode="auto">
          <a:xfrm>
            <a:off x="4648200" y="28956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93" name="Text Box 15"/>
          <p:cNvSpPr txBox="1">
            <a:spLocks noChangeArrowheads="1"/>
          </p:cNvSpPr>
          <p:nvPr/>
        </p:nvSpPr>
        <p:spPr bwMode="auto">
          <a:xfrm>
            <a:off x="4632325" y="2895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6994" name="Rectangle 16"/>
          <p:cNvSpPr>
            <a:spLocks noChangeArrowheads="1"/>
          </p:cNvSpPr>
          <p:nvPr/>
        </p:nvSpPr>
        <p:spPr bwMode="auto">
          <a:xfrm>
            <a:off x="5089525" y="2895600"/>
            <a:ext cx="67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Dst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6995" name="Rectangle 17"/>
          <p:cNvSpPr>
            <a:spLocks noChangeArrowheads="1"/>
          </p:cNvSpPr>
          <p:nvPr/>
        </p:nvSpPr>
        <p:spPr bwMode="auto">
          <a:xfrm>
            <a:off x="5029200" y="28956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96" name="Rectangle 18"/>
          <p:cNvSpPr>
            <a:spLocks noChangeArrowheads="1"/>
          </p:cNvSpPr>
          <p:nvPr/>
        </p:nvSpPr>
        <p:spPr bwMode="auto">
          <a:xfrm>
            <a:off x="5715000" y="28956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97" name="Rectangle 19"/>
          <p:cNvSpPr>
            <a:spLocks noChangeArrowheads="1"/>
          </p:cNvSpPr>
          <p:nvPr/>
        </p:nvSpPr>
        <p:spPr bwMode="auto">
          <a:xfrm>
            <a:off x="5715000" y="2895600"/>
            <a:ext cx="7745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Bday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998" name="Rectangle 20"/>
          <p:cNvSpPr>
            <a:spLocks noChangeArrowheads="1"/>
          </p:cNvSpPr>
          <p:nvPr/>
        </p:nvSpPr>
        <p:spPr bwMode="auto">
          <a:xfrm>
            <a:off x="914400" y="33528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99" name="Rectangle 22"/>
          <p:cNvSpPr>
            <a:spLocks noChangeArrowheads="1"/>
          </p:cNvSpPr>
          <p:nvPr/>
        </p:nvSpPr>
        <p:spPr bwMode="auto">
          <a:xfrm>
            <a:off x="2133600" y="3352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00" name="Text Box 23"/>
          <p:cNvSpPr txBox="1">
            <a:spLocks noChangeArrowheads="1"/>
          </p:cNvSpPr>
          <p:nvPr/>
        </p:nvSpPr>
        <p:spPr bwMode="auto">
          <a:xfrm>
            <a:off x="2346325" y="3276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7001" name="Rectangle 25"/>
          <p:cNvSpPr>
            <a:spLocks noChangeArrowheads="1"/>
          </p:cNvSpPr>
          <p:nvPr/>
        </p:nvSpPr>
        <p:spPr bwMode="auto">
          <a:xfrm>
            <a:off x="3200400" y="33528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02" name="Rectangle 27"/>
          <p:cNvSpPr>
            <a:spLocks noChangeArrowheads="1"/>
          </p:cNvSpPr>
          <p:nvPr/>
        </p:nvSpPr>
        <p:spPr bwMode="auto">
          <a:xfrm>
            <a:off x="3581400" y="3352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03" name="Text Box 28"/>
          <p:cNvSpPr txBox="1">
            <a:spLocks noChangeArrowheads="1"/>
          </p:cNvSpPr>
          <p:nvPr/>
        </p:nvSpPr>
        <p:spPr bwMode="auto">
          <a:xfrm>
            <a:off x="3794125" y="3276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7004" name="Rectangle 30"/>
          <p:cNvSpPr>
            <a:spLocks noChangeArrowheads="1"/>
          </p:cNvSpPr>
          <p:nvPr/>
        </p:nvSpPr>
        <p:spPr bwMode="auto">
          <a:xfrm>
            <a:off x="4648200" y="33528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05" name="Rectangle 33"/>
          <p:cNvSpPr>
            <a:spLocks noChangeArrowheads="1"/>
          </p:cNvSpPr>
          <p:nvPr/>
        </p:nvSpPr>
        <p:spPr bwMode="auto">
          <a:xfrm>
            <a:off x="5029200" y="3352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06" name="Rectangle 34"/>
          <p:cNvSpPr>
            <a:spLocks noChangeArrowheads="1"/>
          </p:cNvSpPr>
          <p:nvPr/>
        </p:nvSpPr>
        <p:spPr bwMode="auto">
          <a:xfrm>
            <a:off x="5715000" y="3352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07" name="Rectangle 36"/>
          <p:cNvSpPr>
            <a:spLocks noChangeArrowheads="1"/>
          </p:cNvSpPr>
          <p:nvPr/>
        </p:nvSpPr>
        <p:spPr bwMode="auto">
          <a:xfrm>
            <a:off x="914400" y="38100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08" name="Text Box 37"/>
          <p:cNvSpPr txBox="1">
            <a:spLocks noChangeArrowheads="1"/>
          </p:cNvSpPr>
          <p:nvPr/>
        </p:nvSpPr>
        <p:spPr bwMode="auto">
          <a:xfrm>
            <a:off x="1068388" y="38100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127009" name="Rectangle 38"/>
          <p:cNvSpPr>
            <a:spLocks noChangeArrowheads="1"/>
          </p:cNvSpPr>
          <p:nvPr/>
        </p:nvSpPr>
        <p:spPr bwMode="auto">
          <a:xfrm>
            <a:off x="2133600" y="38100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10" name="Text Box 39"/>
          <p:cNvSpPr txBox="1">
            <a:spLocks noChangeArrowheads="1"/>
          </p:cNvSpPr>
          <p:nvPr/>
        </p:nvSpPr>
        <p:spPr bwMode="auto">
          <a:xfrm>
            <a:off x="2346325" y="3733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7011" name="Rectangle 40"/>
          <p:cNvSpPr>
            <a:spLocks noChangeArrowheads="1"/>
          </p:cNvSpPr>
          <p:nvPr/>
        </p:nvSpPr>
        <p:spPr bwMode="auto">
          <a:xfrm>
            <a:off x="2286000" y="38100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p6</a:t>
            </a:r>
          </a:p>
        </p:txBody>
      </p:sp>
      <p:sp>
        <p:nvSpPr>
          <p:cNvPr id="127012" name="Rectangle 41"/>
          <p:cNvSpPr>
            <a:spLocks noChangeArrowheads="1"/>
          </p:cNvSpPr>
          <p:nvPr/>
        </p:nvSpPr>
        <p:spPr bwMode="auto">
          <a:xfrm>
            <a:off x="3200400" y="38100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13" name="Text Box 42"/>
          <p:cNvSpPr txBox="1">
            <a:spLocks noChangeArrowheads="1"/>
          </p:cNvSpPr>
          <p:nvPr/>
        </p:nvSpPr>
        <p:spPr bwMode="auto">
          <a:xfrm>
            <a:off x="3184525" y="3810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7014" name="Rectangle 43"/>
          <p:cNvSpPr>
            <a:spLocks noChangeArrowheads="1"/>
          </p:cNvSpPr>
          <p:nvPr/>
        </p:nvSpPr>
        <p:spPr bwMode="auto">
          <a:xfrm>
            <a:off x="3581400" y="38100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15" name="Text Box 44"/>
          <p:cNvSpPr txBox="1">
            <a:spLocks noChangeArrowheads="1"/>
          </p:cNvSpPr>
          <p:nvPr/>
        </p:nvSpPr>
        <p:spPr bwMode="auto">
          <a:xfrm>
            <a:off x="3794125" y="3733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7016" name="Rectangle 45"/>
          <p:cNvSpPr>
            <a:spLocks noChangeArrowheads="1"/>
          </p:cNvSpPr>
          <p:nvPr/>
        </p:nvSpPr>
        <p:spPr bwMode="auto">
          <a:xfrm>
            <a:off x="3665538" y="38100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p4</a:t>
            </a:r>
          </a:p>
        </p:txBody>
      </p:sp>
      <p:sp>
        <p:nvSpPr>
          <p:cNvPr id="127017" name="Rectangle 46"/>
          <p:cNvSpPr>
            <a:spLocks noChangeArrowheads="1"/>
          </p:cNvSpPr>
          <p:nvPr/>
        </p:nvSpPr>
        <p:spPr bwMode="auto">
          <a:xfrm>
            <a:off x="4648200" y="38100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18" name="Text Box 47"/>
          <p:cNvSpPr txBox="1">
            <a:spLocks noChangeArrowheads="1"/>
          </p:cNvSpPr>
          <p:nvPr/>
        </p:nvSpPr>
        <p:spPr bwMode="auto">
          <a:xfrm>
            <a:off x="4632325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7019" name="Rectangle 48"/>
          <p:cNvSpPr>
            <a:spLocks noChangeArrowheads="1"/>
          </p:cNvSpPr>
          <p:nvPr/>
        </p:nvSpPr>
        <p:spPr bwMode="auto">
          <a:xfrm>
            <a:off x="5089525" y="38100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p7</a:t>
            </a:r>
          </a:p>
        </p:txBody>
      </p:sp>
      <p:sp>
        <p:nvSpPr>
          <p:cNvPr id="127020" name="Rectangle 49"/>
          <p:cNvSpPr>
            <a:spLocks noChangeArrowheads="1"/>
          </p:cNvSpPr>
          <p:nvPr/>
        </p:nvSpPr>
        <p:spPr bwMode="auto">
          <a:xfrm>
            <a:off x="5029200" y="38100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21" name="Rectangle 50"/>
          <p:cNvSpPr>
            <a:spLocks noChangeArrowheads="1"/>
          </p:cNvSpPr>
          <p:nvPr/>
        </p:nvSpPr>
        <p:spPr bwMode="auto">
          <a:xfrm>
            <a:off x="5715000" y="38100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22" name="Rectangle 51"/>
          <p:cNvSpPr>
            <a:spLocks noChangeArrowheads="1"/>
          </p:cNvSpPr>
          <p:nvPr/>
        </p:nvSpPr>
        <p:spPr bwMode="auto">
          <a:xfrm>
            <a:off x="5715000" y="3810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7023" name="Rectangle 52"/>
          <p:cNvSpPr>
            <a:spLocks noChangeArrowheads="1"/>
          </p:cNvSpPr>
          <p:nvPr/>
        </p:nvSpPr>
        <p:spPr bwMode="auto">
          <a:xfrm>
            <a:off x="914400" y="42672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24" name="Rectangle 54"/>
          <p:cNvSpPr>
            <a:spLocks noChangeArrowheads="1"/>
          </p:cNvSpPr>
          <p:nvPr/>
        </p:nvSpPr>
        <p:spPr bwMode="auto">
          <a:xfrm>
            <a:off x="2133600" y="4267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25" name="Text Box 55"/>
          <p:cNvSpPr txBox="1">
            <a:spLocks noChangeArrowheads="1"/>
          </p:cNvSpPr>
          <p:nvPr/>
        </p:nvSpPr>
        <p:spPr bwMode="auto">
          <a:xfrm>
            <a:off x="2346325" y="4191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7026" name="Rectangle 57"/>
          <p:cNvSpPr>
            <a:spLocks noChangeArrowheads="1"/>
          </p:cNvSpPr>
          <p:nvPr/>
        </p:nvSpPr>
        <p:spPr bwMode="auto">
          <a:xfrm>
            <a:off x="3200400" y="42672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27" name="Rectangle 59"/>
          <p:cNvSpPr>
            <a:spLocks noChangeArrowheads="1"/>
          </p:cNvSpPr>
          <p:nvPr/>
        </p:nvSpPr>
        <p:spPr bwMode="auto">
          <a:xfrm>
            <a:off x="3581400" y="4267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28" name="Text Box 60"/>
          <p:cNvSpPr txBox="1">
            <a:spLocks noChangeArrowheads="1"/>
          </p:cNvSpPr>
          <p:nvPr/>
        </p:nvSpPr>
        <p:spPr bwMode="auto">
          <a:xfrm>
            <a:off x="3794125" y="4191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7029" name="Rectangle 62"/>
          <p:cNvSpPr>
            <a:spLocks noChangeArrowheads="1"/>
          </p:cNvSpPr>
          <p:nvPr/>
        </p:nvSpPr>
        <p:spPr bwMode="auto">
          <a:xfrm>
            <a:off x="4648200" y="42672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30" name="Rectangle 66"/>
          <p:cNvSpPr>
            <a:spLocks noChangeArrowheads="1"/>
          </p:cNvSpPr>
          <p:nvPr/>
        </p:nvSpPr>
        <p:spPr bwMode="auto">
          <a:xfrm>
            <a:off x="5715000" y="42672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31" name="Rectangle 68"/>
          <p:cNvSpPr>
            <a:spLocks noChangeArrowheads="1"/>
          </p:cNvSpPr>
          <p:nvPr/>
        </p:nvSpPr>
        <p:spPr bwMode="auto">
          <a:xfrm>
            <a:off x="914400" y="47244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32" name="Text Box 69"/>
          <p:cNvSpPr txBox="1">
            <a:spLocks noChangeArrowheads="1"/>
          </p:cNvSpPr>
          <p:nvPr/>
        </p:nvSpPr>
        <p:spPr bwMode="auto">
          <a:xfrm>
            <a:off x="1068388" y="4724400"/>
            <a:ext cx="760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addi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127033" name="Rectangle 70"/>
          <p:cNvSpPr>
            <a:spLocks noChangeArrowheads="1"/>
          </p:cNvSpPr>
          <p:nvPr/>
        </p:nvSpPr>
        <p:spPr bwMode="auto">
          <a:xfrm>
            <a:off x="2133600" y="47244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34" name="Text Box 71"/>
          <p:cNvSpPr txBox="1">
            <a:spLocks noChangeArrowheads="1"/>
          </p:cNvSpPr>
          <p:nvPr/>
        </p:nvSpPr>
        <p:spPr bwMode="auto">
          <a:xfrm>
            <a:off x="2346325" y="4648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7035" name="Rectangle 72"/>
          <p:cNvSpPr>
            <a:spLocks noChangeArrowheads="1"/>
          </p:cNvSpPr>
          <p:nvPr/>
        </p:nvSpPr>
        <p:spPr bwMode="auto">
          <a:xfrm>
            <a:off x="2286000" y="47244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p8</a:t>
            </a:r>
          </a:p>
        </p:txBody>
      </p:sp>
      <p:sp>
        <p:nvSpPr>
          <p:cNvPr id="127036" name="Rectangle 73"/>
          <p:cNvSpPr>
            <a:spLocks noChangeArrowheads="1"/>
          </p:cNvSpPr>
          <p:nvPr/>
        </p:nvSpPr>
        <p:spPr bwMode="auto">
          <a:xfrm>
            <a:off x="3200400" y="47244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37" name="Text Box 74"/>
          <p:cNvSpPr txBox="1">
            <a:spLocks noChangeArrowheads="1"/>
          </p:cNvSpPr>
          <p:nvPr/>
        </p:nvSpPr>
        <p:spPr bwMode="auto">
          <a:xfrm>
            <a:off x="3184525" y="4724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7038" name="Rectangle 75"/>
          <p:cNvSpPr>
            <a:spLocks noChangeArrowheads="1"/>
          </p:cNvSpPr>
          <p:nvPr/>
        </p:nvSpPr>
        <p:spPr bwMode="auto">
          <a:xfrm>
            <a:off x="3581400" y="47244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39" name="Text Box 76"/>
          <p:cNvSpPr txBox="1">
            <a:spLocks noChangeArrowheads="1"/>
          </p:cNvSpPr>
          <p:nvPr/>
        </p:nvSpPr>
        <p:spPr bwMode="auto">
          <a:xfrm>
            <a:off x="3794125" y="4648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7040" name="Rectangle 77"/>
          <p:cNvSpPr>
            <a:spLocks noChangeArrowheads="1"/>
          </p:cNvSpPr>
          <p:nvPr/>
        </p:nvSpPr>
        <p:spPr bwMode="auto">
          <a:xfrm>
            <a:off x="3665538" y="4724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127041" name="Rectangle 78"/>
          <p:cNvSpPr>
            <a:spLocks noChangeArrowheads="1"/>
          </p:cNvSpPr>
          <p:nvPr/>
        </p:nvSpPr>
        <p:spPr bwMode="auto">
          <a:xfrm>
            <a:off x="4648200" y="47244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42" name="Text Box 79"/>
          <p:cNvSpPr txBox="1">
            <a:spLocks noChangeArrowheads="1"/>
          </p:cNvSpPr>
          <p:nvPr/>
        </p:nvSpPr>
        <p:spPr bwMode="auto">
          <a:xfrm>
            <a:off x="4632325" y="472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7043" name="Rectangle 80"/>
          <p:cNvSpPr>
            <a:spLocks noChangeArrowheads="1"/>
          </p:cNvSpPr>
          <p:nvPr/>
        </p:nvSpPr>
        <p:spPr bwMode="auto">
          <a:xfrm>
            <a:off x="5089525" y="47244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p9</a:t>
            </a:r>
          </a:p>
        </p:txBody>
      </p:sp>
      <p:sp>
        <p:nvSpPr>
          <p:cNvPr id="127044" name="Rectangle 81"/>
          <p:cNvSpPr>
            <a:spLocks noChangeArrowheads="1"/>
          </p:cNvSpPr>
          <p:nvPr/>
        </p:nvSpPr>
        <p:spPr bwMode="auto">
          <a:xfrm>
            <a:off x="5029200" y="47244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45" name="Rectangle 82"/>
          <p:cNvSpPr>
            <a:spLocks noChangeArrowheads="1"/>
          </p:cNvSpPr>
          <p:nvPr/>
        </p:nvSpPr>
        <p:spPr bwMode="auto">
          <a:xfrm>
            <a:off x="5715000" y="47244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46" name="Rectangle 83"/>
          <p:cNvSpPr>
            <a:spLocks noChangeArrowheads="1"/>
          </p:cNvSpPr>
          <p:nvPr/>
        </p:nvSpPr>
        <p:spPr bwMode="auto">
          <a:xfrm>
            <a:off x="5715000" y="4724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OOO execution (2-wide)</a:t>
            </a:r>
          </a:p>
        </p:txBody>
      </p:sp>
      <p:sp>
        <p:nvSpPr>
          <p:cNvPr id="139267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CIS 501: Comp. Arch.  |  Prof. Joe Devietti  |  Scheduling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9268" name="Slide Number Placeholder 7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97844F7-86DB-0B4B-918E-E56B900BD40C}" type="slidenum">
              <a:rPr lang="en-US" smtClean="0"/>
              <a:pPr/>
              <a:t>46</a:t>
            </a:fld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3352800" y="20574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3489325" y="20970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    7</a:t>
            </a:r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3352800" y="25146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272" name="Text Box 8"/>
          <p:cNvSpPr txBox="1">
            <a:spLocks noChangeArrowheads="1"/>
          </p:cNvSpPr>
          <p:nvPr/>
        </p:nvSpPr>
        <p:spPr bwMode="auto">
          <a:xfrm>
            <a:off x="3489325" y="25542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p2    3</a:t>
            </a:r>
          </a:p>
        </p:txBody>
      </p:sp>
      <p:sp>
        <p:nvSpPr>
          <p:cNvPr id="139273" name="Rectangle 9"/>
          <p:cNvSpPr>
            <a:spLocks noChangeArrowheads="1"/>
          </p:cNvSpPr>
          <p:nvPr/>
        </p:nvSpPr>
        <p:spPr bwMode="auto">
          <a:xfrm>
            <a:off x="3352800" y="29718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274" name="Text Box 10"/>
          <p:cNvSpPr txBox="1">
            <a:spLocks noChangeArrowheads="1"/>
          </p:cNvSpPr>
          <p:nvPr/>
        </p:nvSpPr>
        <p:spPr bwMode="auto">
          <a:xfrm>
            <a:off x="3489325" y="30114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p3    4</a:t>
            </a:r>
          </a:p>
        </p:txBody>
      </p:sp>
      <p:sp>
        <p:nvSpPr>
          <p:cNvPr id="139275" name="Rectangle 11"/>
          <p:cNvSpPr>
            <a:spLocks noChangeArrowheads="1"/>
          </p:cNvSpPr>
          <p:nvPr/>
        </p:nvSpPr>
        <p:spPr bwMode="auto">
          <a:xfrm>
            <a:off x="3352800" y="34290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3489325" y="34686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p4    9</a:t>
            </a:r>
          </a:p>
        </p:txBody>
      </p:sp>
      <p:sp>
        <p:nvSpPr>
          <p:cNvPr id="139277" name="Rectangle 13"/>
          <p:cNvSpPr>
            <a:spLocks noChangeArrowheads="1"/>
          </p:cNvSpPr>
          <p:nvPr/>
        </p:nvSpPr>
        <p:spPr bwMode="auto">
          <a:xfrm>
            <a:off x="3352800" y="38862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278" name="Text Box 14"/>
          <p:cNvSpPr txBox="1">
            <a:spLocks noChangeArrowheads="1"/>
          </p:cNvSpPr>
          <p:nvPr/>
        </p:nvSpPr>
        <p:spPr bwMode="auto">
          <a:xfrm>
            <a:off x="3489325" y="39258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p5    6</a:t>
            </a:r>
          </a:p>
        </p:txBody>
      </p:sp>
      <p:sp>
        <p:nvSpPr>
          <p:cNvPr id="139279" name="Rectangle 15"/>
          <p:cNvSpPr>
            <a:spLocks noChangeArrowheads="1"/>
          </p:cNvSpPr>
          <p:nvPr/>
        </p:nvSpPr>
        <p:spPr bwMode="auto">
          <a:xfrm>
            <a:off x="3352800" y="43434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280" name="Text Box 16"/>
          <p:cNvSpPr txBox="1">
            <a:spLocks noChangeArrowheads="1"/>
          </p:cNvSpPr>
          <p:nvPr/>
        </p:nvSpPr>
        <p:spPr bwMode="auto">
          <a:xfrm>
            <a:off x="3489325" y="43830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p6    0</a:t>
            </a:r>
          </a:p>
        </p:txBody>
      </p:sp>
      <p:sp>
        <p:nvSpPr>
          <p:cNvPr id="139281" name="Rectangle 17"/>
          <p:cNvSpPr>
            <a:spLocks noChangeArrowheads="1"/>
          </p:cNvSpPr>
          <p:nvPr/>
        </p:nvSpPr>
        <p:spPr bwMode="auto">
          <a:xfrm>
            <a:off x="3352800" y="48006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282" name="Text Box 18"/>
          <p:cNvSpPr txBox="1">
            <a:spLocks noChangeArrowheads="1"/>
          </p:cNvSpPr>
          <p:nvPr/>
        </p:nvSpPr>
        <p:spPr bwMode="auto">
          <a:xfrm>
            <a:off x="3489325" y="48402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p7    0</a:t>
            </a:r>
          </a:p>
        </p:txBody>
      </p:sp>
      <p:sp>
        <p:nvSpPr>
          <p:cNvPr id="139283" name="Rectangle 19"/>
          <p:cNvSpPr>
            <a:spLocks noChangeArrowheads="1"/>
          </p:cNvSpPr>
          <p:nvPr/>
        </p:nvSpPr>
        <p:spPr bwMode="auto">
          <a:xfrm>
            <a:off x="3352800" y="52578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284" name="Text Box 20"/>
          <p:cNvSpPr txBox="1">
            <a:spLocks noChangeArrowheads="1"/>
          </p:cNvSpPr>
          <p:nvPr/>
        </p:nvSpPr>
        <p:spPr bwMode="auto">
          <a:xfrm>
            <a:off x="3489325" y="52974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p8    0</a:t>
            </a:r>
          </a:p>
        </p:txBody>
      </p:sp>
      <p:sp>
        <p:nvSpPr>
          <p:cNvPr id="139285" name="Rectangle 21"/>
          <p:cNvSpPr>
            <a:spLocks noChangeArrowheads="1"/>
          </p:cNvSpPr>
          <p:nvPr/>
        </p:nvSpPr>
        <p:spPr bwMode="auto">
          <a:xfrm>
            <a:off x="3352800" y="57150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286" name="Text Box 22"/>
          <p:cNvSpPr txBox="1">
            <a:spLocks noChangeArrowheads="1"/>
          </p:cNvSpPr>
          <p:nvPr/>
        </p:nvSpPr>
        <p:spPr bwMode="auto">
          <a:xfrm>
            <a:off x="3489325" y="57546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p9    0</a:t>
            </a:r>
          </a:p>
        </p:txBody>
      </p:sp>
      <p:sp>
        <p:nvSpPr>
          <p:cNvPr id="139287" name="Rectangle 23"/>
          <p:cNvSpPr>
            <a:spLocks noChangeArrowheads="1"/>
          </p:cNvSpPr>
          <p:nvPr/>
        </p:nvSpPr>
        <p:spPr bwMode="auto">
          <a:xfrm>
            <a:off x="228600" y="3429000"/>
            <a:ext cx="160813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xor    RDY</a:t>
            </a:r>
          </a:p>
          <a:p>
            <a:r>
              <a:rPr lang="en-US" sz="2400">
                <a:solidFill>
                  <a:schemeClr val="tx1"/>
                </a:solidFill>
              </a:rPr>
              <a:t>add </a:t>
            </a:r>
          </a:p>
          <a:p>
            <a:r>
              <a:rPr lang="en-US" sz="2400">
                <a:solidFill>
                  <a:schemeClr val="tx1"/>
                </a:solidFill>
              </a:rPr>
              <a:t>sub   RDY </a:t>
            </a:r>
          </a:p>
          <a:p>
            <a:r>
              <a:rPr lang="en-US" sz="2400">
                <a:solidFill>
                  <a:schemeClr val="tx1"/>
                </a:solidFill>
              </a:rPr>
              <a:t>addi   </a:t>
            </a:r>
          </a:p>
        </p:txBody>
      </p:sp>
      <p:sp>
        <p:nvSpPr>
          <p:cNvPr id="139288" name="Rectangle 24"/>
          <p:cNvSpPr>
            <a:spLocks noChangeArrowheads="1"/>
          </p:cNvSpPr>
          <p:nvPr/>
        </p:nvSpPr>
        <p:spPr bwMode="auto">
          <a:xfrm>
            <a:off x="152400" y="3429000"/>
            <a:ext cx="16764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289" name="Rectangle 25"/>
          <p:cNvSpPr>
            <a:spLocks noChangeArrowheads="1"/>
          </p:cNvSpPr>
          <p:nvPr/>
        </p:nvSpPr>
        <p:spPr bwMode="auto">
          <a:xfrm>
            <a:off x="152400" y="45720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290" name="Rectangle 26"/>
          <p:cNvSpPr>
            <a:spLocks noChangeArrowheads="1"/>
          </p:cNvSpPr>
          <p:nvPr/>
        </p:nvSpPr>
        <p:spPr bwMode="auto">
          <a:xfrm>
            <a:off x="152400" y="41910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291" name="Rectangle 27"/>
          <p:cNvSpPr>
            <a:spLocks noChangeArrowheads="1"/>
          </p:cNvSpPr>
          <p:nvPr/>
        </p:nvSpPr>
        <p:spPr bwMode="auto">
          <a:xfrm>
            <a:off x="152400" y="38100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292" name="Rectangle 28"/>
          <p:cNvSpPr>
            <a:spLocks noChangeArrowheads="1"/>
          </p:cNvSpPr>
          <p:nvPr/>
        </p:nvSpPr>
        <p:spPr bwMode="auto">
          <a:xfrm>
            <a:off x="914400" y="3429000"/>
            <a:ext cx="76200" cy="1600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9293" name="Group 36"/>
          <p:cNvGrpSpPr>
            <a:grpSpLocks/>
          </p:cNvGrpSpPr>
          <p:nvPr/>
        </p:nvGrpSpPr>
        <p:grpSpPr bwMode="auto">
          <a:xfrm>
            <a:off x="6400800" y="2133600"/>
            <a:ext cx="609600" cy="1905000"/>
            <a:chOff x="4320" y="1344"/>
            <a:chExt cx="384" cy="1200"/>
          </a:xfrm>
        </p:grpSpPr>
        <p:sp>
          <p:nvSpPr>
            <p:cNvPr id="139329" name="Line 29"/>
            <p:cNvSpPr>
              <a:spLocks noChangeShapeType="1"/>
            </p:cNvSpPr>
            <p:nvPr/>
          </p:nvSpPr>
          <p:spPr bwMode="auto">
            <a:xfrm>
              <a:off x="4704" y="158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30" name="Line 30"/>
            <p:cNvSpPr>
              <a:spLocks noChangeShapeType="1"/>
            </p:cNvSpPr>
            <p:nvPr/>
          </p:nvSpPr>
          <p:spPr bwMode="auto">
            <a:xfrm flipH="1">
              <a:off x="4320" y="220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31" name="Line 31"/>
            <p:cNvSpPr>
              <a:spLocks noChangeShapeType="1"/>
            </p:cNvSpPr>
            <p:nvPr/>
          </p:nvSpPr>
          <p:spPr bwMode="auto">
            <a:xfrm>
              <a:off x="4320" y="134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32" name="Line 32"/>
            <p:cNvSpPr>
              <a:spLocks noChangeShapeType="1"/>
            </p:cNvSpPr>
            <p:nvPr/>
          </p:nvSpPr>
          <p:spPr bwMode="auto">
            <a:xfrm>
              <a:off x="4320" y="13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33" name="Line 33"/>
            <p:cNvSpPr>
              <a:spLocks noChangeShapeType="1"/>
            </p:cNvSpPr>
            <p:nvPr/>
          </p:nvSpPr>
          <p:spPr bwMode="auto">
            <a:xfrm>
              <a:off x="4320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34" name="Line 34"/>
            <p:cNvSpPr>
              <a:spLocks noChangeShapeType="1"/>
            </p:cNvSpPr>
            <p:nvPr/>
          </p:nvSpPr>
          <p:spPr bwMode="auto">
            <a:xfrm flipV="1">
              <a:off x="4320" y="19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35" name="Line 35"/>
            <p:cNvSpPr>
              <a:spLocks noChangeShapeType="1"/>
            </p:cNvSpPr>
            <p:nvPr/>
          </p:nvSpPr>
          <p:spPr bwMode="auto">
            <a:xfrm>
              <a:off x="4320" y="163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294" name="Group 37"/>
          <p:cNvGrpSpPr>
            <a:grpSpLocks/>
          </p:cNvGrpSpPr>
          <p:nvPr/>
        </p:nvGrpSpPr>
        <p:grpSpPr bwMode="auto">
          <a:xfrm>
            <a:off x="6400800" y="4419600"/>
            <a:ext cx="609600" cy="1905000"/>
            <a:chOff x="4320" y="1344"/>
            <a:chExt cx="384" cy="1200"/>
          </a:xfrm>
        </p:grpSpPr>
        <p:sp>
          <p:nvSpPr>
            <p:cNvPr id="139322" name="Line 38"/>
            <p:cNvSpPr>
              <a:spLocks noChangeShapeType="1"/>
            </p:cNvSpPr>
            <p:nvPr/>
          </p:nvSpPr>
          <p:spPr bwMode="auto">
            <a:xfrm>
              <a:off x="4704" y="158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23" name="Line 39"/>
            <p:cNvSpPr>
              <a:spLocks noChangeShapeType="1"/>
            </p:cNvSpPr>
            <p:nvPr/>
          </p:nvSpPr>
          <p:spPr bwMode="auto">
            <a:xfrm flipH="1">
              <a:off x="4320" y="220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24" name="Line 40"/>
            <p:cNvSpPr>
              <a:spLocks noChangeShapeType="1"/>
            </p:cNvSpPr>
            <p:nvPr/>
          </p:nvSpPr>
          <p:spPr bwMode="auto">
            <a:xfrm>
              <a:off x="4320" y="134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25" name="Line 41"/>
            <p:cNvSpPr>
              <a:spLocks noChangeShapeType="1"/>
            </p:cNvSpPr>
            <p:nvPr/>
          </p:nvSpPr>
          <p:spPr bwMode="auto">
            <a:xfrm>
              <a:off x="4320" y="13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26" name="Line 42"/>
            <p:cNvSpPr>
              <a:spLocks noChangeShapeType="1"/>
            </p:cNvSpPr>
            <p:nvPr/>
          </p:nvSpPr>
          <p:spPr bwMode="auto">
            <a:xfrm>
              <a:off x="4320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27" name="Line 43"/>
            <p:cNvSpPr>
              <a:spLocks noChangeShapeType="1"/>
            </p:cNvSpPr>
            <p:nvPr/>
          </p:nvSpPr>
          <p:spPr bwMode="auto">
            <a:xfrm flipV="1">
              <a:off x="4320" y="19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28" name="Line 44"/>
            <p:cNvSpPr>
              <a:spLocks noChangeShapeType="1"/>
            </p:cNvSpPr>
            <p:nvPr/>
          </p:nvSpPr>
          <p:spPr bwMode="auto">
            <a:xfrm>
              <a:off x="4320" y="163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9295" name="Rectangle 45"/>
          <p:cNvSpPr>
            <a:spLocks noChangeArrowheads="1"/>
          </p:cNvSpPr>
          <p:nvPr/>
        </p:nvSpPr>
        <p:spPr bwMode="auto">
          <a:xfrm>
            <a:off x="2133600" y="1981200"/>
            <a:ext cx="9144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296" name="Rectangle 47"/>
          <p:cNvSpPr>
            <a:spLocks noChangeArrowheads="1"/>
          </p:cNvSpPr>
          <p:nvPr/>
        </p:nvSpPr>
        <p:spPr bwMode="auto">
          <a:xfrm>
            <a:off x="4953000" y="1981200"/>
            <a:ext cx="9144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297" name="Rectangle 48"/>
          <p:cNvSpPr>
            <a:spLocks noChangeArrowheads="1"/>
          </p:cNvSpPr>
          <p:nvPr/>
        </p:nvSpPr>
        <p:spPr bwMode="auto">
          <a:xfrm>
            <a:off x="7543800" y="1981200"/>
            <a:ext cx="9144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298" name="Line 49"/>
          <p:cNvSpPr>
            <a:spLocks noChangeShapeType="1"/>
          </p:cNvSpPr>
          <p:nvPr/>
        </p:nvSpPr>
        <p:spPr bwMode="auto">
          <a:xfrm>
            <a:off x="5867400" y="2362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299" name="Line 50"/>
          <p:cNvSpPr>
            <a:spLocks noChangeShapeType="1"/>
          </p:cNvSpPr>
          <p:nvPr/>
        </p:nvSpPr>
        <p:spPr bwMode="auto">
          <a:xfrm>
            <a:off x="5867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300" name="Line 51"/>
          <p:cNvSpPr>
            <a:spLocks noChangeShapeType="1"/>
          </p:cNvSpPr>
          <p:nvPr/>
        </p:nvSpPr>
        <p:spPr bwMode="auto">
          <a:xfrm>
            <a:off x="7010400" y="3048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301" name="Line 52"/>
          <p:cNvSpPr>
            <a:spLocks noChangeShapeType="1"/>
          </p:cNvSpPr>
          <p:nvPr/>
        </p:nvSpPr>
        <p:spPr bwMode="auto">
          <a:xfrm>
            <a:off x="7010400" y="541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302" name="Line 53"/>
          <p:cNvSpPr>
            <a:spLocks noChangeShapeType="1"/>
          </p:cNvSpPr>
          <p:nvPr/>
        </p:nvSpPr>
        <p:spPr bwMode="auto">
          <a:xfrm>
            <a:off x="5867400" y="472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303" name="Line 54"/>
          <p:cNvSpPr>
            <a:spLocks noChangeShapeType="1"/>
          </p:cNvSpPr>
          <p:nvPr/>
        </p:nvSpPr>
        <p:spPr bwMode="auto">
          <a:xfrm>
            <a:off x="5867400" y="609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304" name="Line 55"/>
          <p:cNvSpPr>
            <a:spLocks noChangeShapeType="1"/>
          </p:cNvSpPr>
          <p:nvPr/>
        </p:nvSpPr>
        <p:spPr bwMode="auto">
          <a:xfrm>
            <a:off x="8458200" y="2819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305" name="Line 56"/>
          <p:cNvSpPr>
            <a:spLocks noChangeShapeType="1"/>
          </p:cNvSpPr>
          <p:nvPr/>
        </p:nvSpPr>
        <p:spPr bwMode="auto">
          <a:xfrm>
            <a:off x="84582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306" name="Line 57"/>
          <p:cNvSpPr>
            <a:spLocks noChangeShapeType="1"/>
          </p:cNvSpPr>
          <p:nvPr/>
        </p:nvSpPr>
        <p:spPr bwMode="auto">
          <a:xfrm>
            <a:off x="3048000" y="2590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307" name="Line 58"/>
          <p:cNvSpPr>
            <a:spLocks noChangeShapeType="1"/>
          </p:cNvSpPr>
          <p:nvPr/>
        </p:nvSpPr>
        <p:spPr bwMode="auto">
          <a:xfrm>
            <a:off x="30480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308" name="Line 59"/>
          <p:cNvSpPr>
            <a:spLocks noChangeShapeType="1"/>
          </p:cNvSpPr>
          <p:nvPr/>
        </p:nvSpPr>
        <p:spPr bwMode="auto">
          <a:xfrm>
            <a:off x="4648200" y="2590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309" name="Line 60"/>
          <p:cNvSpPr>
            <a:spLocks noChangeShapeType="1"/>
          </p:cNvSpPr>
          <p:nvPr/>
        </p:nvSpPr>
        <p:spPr bwMode="auto">
          <a:xfrm>
            <a:off x="46482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310" name="Line 61"/>
          <p:cNvSpPr>
            <a:spLocks noChangeShapeType="1"/>
          </p:cNvSpPr>
          <p:nvPr/>
        </p:nvSpPr>
        <p:spPr bwMode="auto">
          <a:xfrm>
            <a:off x="18288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311" name="Line 62"/>
          <p:cNvSpPr>
            <a:spLocks noChangeShapeType="1"/>
          </p:cNvSpPr>
          <p:nvPr/>
        </p:nvSpPr>
        <p:spPr bwMode="auto">
          <a:xfrm>
            <a:off x="1828800" y="480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312" name="Line 63"/>
          <p:cNvSpPr>
            <a:spLocks noChangeShapeType="1"/>
          </p:cNvSpPr>
          <p:nvPr/>
        </p:nvSpPr>
        <p:spPr bwMode="auto">
          <a:xfrm>
            <a:off x="3048000" y="495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313" name="Line 64"/>
          <p:cNvSpPr>
            <a:spLocks noChangeShapeType="1"/>
          </p:cNvSpPr>
          <p:nvPr/>
        </p:nvSpPr>
        <p:spPr bwMode="auto">
          <a:xfrm>
            <a:off x="30480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314" name="Line 65"/>
          <p:cNvSpPr>
            <a:spLocks noChangeShapeType="1"/>
          </p:cNvSpPr>
          <p:nvPr/>
        </p:nvSpPr>
        <p:spPr bwMode="auto">
          <a:xfrm>
            <a:off x="4648200" y="495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315" name="Line 66"/>
          <p:cNvSpPr>
            <a:spLocks noChangeShapeType="1"/>
          </p:cNvSpPr>
          <p:nvPr/>
        </p:nvSpPr>
        <p:spPr bwMode="auto">
          <a:xfrm>
            <a:off x="46482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316" name="Line 67"/>
          <p:cNvSpPr>
            <a:spLocks noChangeShapeType="1"/>
          </p:cNvSpPr>
          <p:nvPr/>
        </p:nvSpPr>
        <p:spPr bwMode="auto">
          <a:xfrm>
            <a:off x="8763000" y="5410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317" name="Line 68"/>
          <p:cNvSpPr>
            <a:spLocks noChangeShapeType="1"/>
          </p:cNvSpPr>
          <p:nvPr/>
        </p:nvSpPr>
        <p:spPr bwMode="auto">
          <a:xfrm flipH="1">
            <a:off x="4038600" y="6553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318" name="Line 69"/>
          <p:cNvSpPr>
            <a:spLocks noChangeShapeType="1"/>
          </p:cNvSpPr>
          <p:nvPr/>
        </p:nvSpPr>
        <p:spPr bwMode="auto">
          <a:xfrm flipV="1">
            <a:off x="4038600" y="617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319" name="Line 70"/>
          <p:cNvSpPr>
            <a:spLocks noChangeShapeType="1"/>
          </p:cNvSpPr>
          <p:nvPr/>
        </p:nvSpPr>
        <p:spPr bwMode="auto">
          <a:xfrm flipV="1">
            <a:off x="4038600" y="167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320" name="Line 71"/>
          <p:cNvSpPr>
            <a:spLocks noChangeShapeType="1"/>
          </p:cNvSpPr>
          <p:nvPr/>
        </p:nvSpPr>
        <p:spPr bwMode="auto">
          <a:xfrm flipH="1">
            <a:off x="4038600" y="1676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321" name="Line 72"/>
          <p:cNvSpPr>
            <a:spLocks noChangeShapeType="1"/>
          </p:cNvSpPr>
          <p:nvPr/>
        </p:nvSpPr>
        <p:spPr bwMode="auto">
          <a:xfrm>
            <a:off x="8763000" y="1676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OOO execution (2-wide)</a:t>
            </a:r>
          </a:p>
        </p:txBody>
      </p:sp>
      <p:sp>
        <p:nvSpPr>
          <p:cNvPr id="141315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CIS 501: Comp. Arch.  |  Prof. Joe Devietti  |  Scheduling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1316" name="Slide Number Placeholder 7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FE03CFF-45E9-5748-BC48-D2C069D6BA24}" type="slidenum">
              <a:rPr lang="en-US" smtClean="0"/>
              <a:pPr/>
              <a:t>47</a:t>
            </a:fld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141317" name="Rectangle 3"/>
          <p:cNvSpPr>
            <a:spLocks noChangeArrowheads="1"/>
          </p:cNvSpPr>
          <p:nvPr/>
        </p:nvSpPr>
        <p:spPr bwMode="auto">
          <a:xfrm>
            <a:off x="3352800" y="20574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18" name="Text Box 4"/>
          <p:cNvSpPr txBox="1">
            <a:spLocks noChangeArrowheads="1"/>
          </p:cNvSpPr>
          <p:nvPr/>
        </p:nvSpPr>
        <p:spPr bwMode="auto">
          <a:xfrm>
            <a:off x="3489325" y="20970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    7</a:t>
            </a:r>
          </a:p>
        </p:txBody>
      </p:sp>
      <p:sp>
        <p:nvSpPr>
          <p:cNvPr id="141319" name="Rectangle 5"/>
          <p:cNvSpPr>
            <a:spLocks noChangeArrowheads="1"/>
          </p:cNvSpPr>
          <p:nvPr/>
        </p:nvSpPr>
        <p:spPr bwMode="auto">
          <a:xfrm>
            <a:off x="3352800" y="25146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20" name="Text Box 6"/>
          <p:cNvSpPr txBox="1">
            <a:spLocks noChangeArrowheads="1"/>
          </p:cNvSpPr>
          <p:nvPr/>
        </p:nvSpPr>
        <p:spPr bwMode="auto">
          <a:xfrm>
            <a:off x="3489325" y="25542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p2    3</a:t>
            </a:r>
          </a:p>
        </p:txBody>
      </p:sp>
      <p:sp>
        <p:nvSpPr>
          <p:cNvPr id="141321" name="Rectangle 7"/>
          <p:cNvSpPr>
            <a:spLocks noChangeArrowheads="1"/>
          </p:cNvSpPr>
          <p:nvPr/>
        </p:nvSpPr>
        <p:spPr bwMode="auto">
          <a:xfrm>
            <a:off x="3352800" y="29718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22" name="Text Box 8"/>
          <p:cNvSpPr txBox="1">
            <a:spLocks noChangeArrowheads="1"/>
          </p:cNvSpPr>
          <p:nvPr/>
        </p:nvSpPr>
        <p:spPr bwMode="auto">
          <a:xfrm>
            <a:off x="3489325" y="30114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p3    4</a:t>
            </a:r>
          </a:p>
        </p:txBody>
      </p:sp>
      <p:sp>
        <p:nvSpPr>
          <p:cNvPr id="141323" name="Rectangle 9"/>
          <p:cNvSpPr>
            <a:spLocks noChangeArrowheads="1"/>
          </p:cNvSpPr>
          <p:nvPr/>
        </p:nvSpPr>
        <p:spPr bwMode="auto">
          <a:xfrm>
            <a:off x="3352800" y="34290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24" name="Text Box 10"/>
          <p:cNvSpPr txBox="1">
            <a:spLocks noChangeArrowheads="1"/>
          </p:cNvSpPr>
          <p:nvPr/>
        </p:nvSpPr>
        <p:spPr bwMode="auto">
          <a:xfrm>
            <a:off x="3489325" y="34686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p4    9</a:t>
            </a:r>
          </a:p>
        </p:txBody>
      </p:sp>
      <p:sp>
        <p:nvSpPr>
          <p:cNvPr id="141325" name="Rectangle 11"/>
          <p:cNvSpPr>
            <a:spLocks noChangeArrowheads="1"/>
          </p:cNvSpPr>
          <p:nvPr/>
        </p:nvSpPr>
        <p:spPr bwMode="auto">
          <a:xfrm>
            <a:off x="3352800" y="38862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26" name="Text Box 12"/>
          <p:cNvSpPr txBox="1">
            <a:spLocks noChangeArrowheads="1"/>
          </p:cNvSpPr>
          <p:nvPr/>
        </p:nvSpPr>
        <p:spPr bwMode="auto">
          <a:xfrm>
            <a:off x="3489325" y="39258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p5    6</a:t>
            </a:r>
          </a:p>
        </p:txBody>
      </p:sp>
      <p:sp>
        <p:nvSpPr>
          <p:cNvPr id="141327" name="Rectangle 13"/>
          <p:cNvSpPr>
            <a:spLocks noChangeArrowheads="1"/>
          </p:cNvSpPr>
          <p:nvPr/>
        </p:nvSpPr>
        <p:spPr bwMode="auto">
          <a:xfrm>
            <a:off x="3352800" y="43434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28" name="Text Box 14"/>
          <p:cNvSpPr txBox="1">
            <a:spLocks noChangeArrowheads="1"/>
          </p:cNvSpPr>
          <p:nvPr/>
        </p:nvSpPr>
        <p:spPr bwMode="auto">
          <a:xfrm>
            <a:off x="3489325" y="43830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p6    0</a:t>
            </a:r>
          </a:p>
        </p:txBody>
      </p:sp>
      <p:sp>
        <p:nvSpPr>
          <p:cNvPr id="141329" name="Rectangle 15"/>
          <p:cNvSpPr>
            <a:spLocks noChangeArrowheads="1"/>
          </p:cNvSpPr>
          <p:nvPr/>
        </p:nvSpPr>
        <p:spPr bwMode="auto">
          <a:xfrm>
            <a:off x="3352800" y="48006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30" name="Text Box 16"/>
          <p:cNvSpPr txBox="1">
            <a:spLocks noChangeArrowheads="1"/>
          </p:cNvSpPr>
          <p:nvPr/>
        </p:nvSpPr>
        <p:spPr bwMode="auto">
          <a:xfrm>
            <a:off x="3489325" y="48402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p7    0</a:t>
            </a:r>
          </a:p>
        </p:txBody>
      </p:sp>
      <p:sp>
        <p:nvSpPr>
          <p:cNvPr id="141331" name="Rectangle 17"/>
          <p:cNvSpPr>
            <a:spLocks noChangeArrowheads="1"/>
          </p:cNvSpPr>
          <p:nvPr/>
        </p:nvSpPr>
        <p:spPr bwMode="auto">
          <a:xfrm>
            <a:off x="3352800" y="52578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32" name="Text Box 18"/>
          <p:cNvSpPr txBox="1">
            <a:spLocks noChangeArrowheads="1"/>
          </p:cNvSpPr>
          <p:nvPr/>
        </p:nvSpPr>
        <p:spPr bwMode="auto">
          <a:xfrm>
            <a:off x="3489325" y="52974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p8    0</a:t>
            </a:r>
          </a:p>
        </p:txBody>
      </p:sp>
      <p:sp>
        <p:nvSpPr>
          <p:cNvPr id="141333" name="Rectangle 19"/>
          <p:cNvSpPr>
            <a:spLocks noChangeArrowheads="1"/>
          </p:cNvSpPr>
          <p:nvPr/>
        </p:nvSpPr>
        <p:spPr bwMode="auto">
          <a:xfrm>
            <a:off x="3352800" y="57150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34" name="Text Box 20"/>
          <p:cNvSpPr txBox="1">
            <a:spLocks noChangeArrowheads="1"/>
          </p:cNvSpPr>
          <p:nvPr/>
        </p:nvSpPr>
        <p:spPr bwMode="auto">
          <a:xfrm>
            <a:off x="3489325" y="57546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p9    0</a:t>
            </a:r>
          </a:p>
        </p:txBody>
      </p:sp>
      <p:sp>
        <p:nvSpPr>
          <p:cNvPr id="141335" name="Rectangle 21"/>
          <p:cNvSpPr>
            <a:spLocks noChangeArrowheads="1"/>
          </p:cNvSpPr>
          <p:nvPr/>
        </p:nvSpPr>
        <p:spPr bwMode="auto">
          <a:xfrm>
            <a:off x="228600" y="3429000"/>
            <a:ext cx="160813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    </a:t>
            </a:r>
          </a:p>
          <a:p>
            <a:r>
              <a:rPr lang="en-US" sz="2400">
                <a:solidFill>
                  <a:schemeClr val="tx1"/>
                </a:solidFill>
              </a:rPr>
              <a:t>add   RDY</a:t>
            </a:r>
          </a:p>
          <a:p>
            <a:r>
              <a:rPr lang="en-US" sz="2400">
                <a:solidFill>
                  <a:schemeClr val="tx1"/>
                </a:solidFill>
              </a:rPr>
              <a:t>   </a:t>
            </a:r>
          </a:p>
          <a:p>
            <a:r>
              <a:rPr lang="en-US" sz="2400">
                <a:solidFill>
                  <a:schemeClr val="tx1"/>
                </a:solidFill>
              </a:rPr>
              <a:t>addi  RDY </a:t>
            </a:r>
          </a:p>
        </p:txBody>
      </p:sp>
      <p:sp>
        <p:nvSpPr>
          <p:cNvPr id="141336" name="Rectangle 22"/>
          <p:cNvSpPr>
            <a:spLocks noChangeArrowheads="1"/>
          </p:cNvSpPr>
          <p:nvPr/>
        </p:nvSpPr>
        <p:spPr bwMode="auto">
          <a:xfrm>
            <a:off x="152400" y="3429000"/>
            <a:ext cx="16764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37" name="Rectangle 23"/>
          <p:cNvSpPr>
            <a:spLocks noChangeArrowheads="1"/>
          </p:cNvSpPr>
          <p:nvPr/>
        </p:nvSpPr>
        <p:spPr bwMode="auto">
          <a:xfrm>
            <a:off x="152400" y="45720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38" name="Rectangle 24"/>
          <p:cNvSpPr>
            <a:spLocks noChangeArrowheads="1"/>
          </p:cNvSpPr>
          <p:nvPr/>
        </p:nvSpPr>
        <p:spPr bwMode="auto">
          <a:xfrm>
            <a:off x="152400" y="41910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39" name="Rectangle 25"/>
          <p:cNvSpPr>
            <a:spLocks noChangeArrowheads="1"/>
          </p:cNvSpPr>
          <p:nvPr/>
        </p:nvSpPr>
        <p:spPr bwMode="auto">
          <a:xfrm>
            <a:off x="152400" y="38100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40" name="Rectangle 26"/>
          <p:cNvSpPr>
            <a:spLocks noChangeArrowheads="1"/>
          </p:cNvSpPr>
          <p:nvPr/>
        </p:nvSpPr>
        <p:spPr bwMode="auto">
          <a:xfrm>
            <a:off x="914400" y="3429000"/>
            <a:ext cx="76200" cy="1600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1341" name="Group 27"/>
          <p:cNvGrpSpPr>
            <a:grpSpLocks/>
          </p:cNvGrpSpPr>
          <p:nvPr/>
        </p:nvGrpSpPr>
        <p:grpSpPr bwMode="auto">
          <a:xfrm>
            <a:off x="6400800" y="2133600"/>
            <a:ext cx="609600" cy="1905000"/>
            <a:chOff x="4320" y="1344"/>
            <a:chExt cx="384" cy="1200"/>
          </a:xfrm>
        </p:grpSpPr>
        <p:sp>
          <p:nvSpPr>
            <p:cNvPr id="141379" name="Line 28"/>
            <p:cNvSpPr>
              <a:spLocks noChangeShapeType="1"/>
            </p:cNvSpPr>
            <p:nvPr/>
          </p:nvSpPr>
          <p:spPr bwMode="auto">
            <a:xfrm>
              <a:off x="4704" y="158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80" name="Line 29"/>
            <p:cNvSpPr>
              <a:spLocks noChangeShapeType="1"/>
            </p:cNvSpPr>
            <p:nvPr/>
          </p:nvSpPr>
          <p:spPr bwMode="auto">
            <a:xfrm flipH="1">
              <a:off x="4320" y="220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81" name="Line 30"/>
            <p:cNvSpPr>
              <a:spLocks noChangeShapeType="1"/>
            </p:cNvSpPr>
            <p:nvPr/>
          </p:nvSpPr>
          <p:spPr bwMode="auto">
            <a:xfrm>
              <a:off x="4320" y="134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82" name="Line 31"/>
            <p:cNvSpPr>
              <a:spLocks noChangeShapeType="1"/>
            </p:cNvSpPr>
            <p:nvPr/>
          </p:nvSpPr>
          <p:spPr bwMode="auto">
            <a:xfrm>
              <a:off x="4320" y="13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83" name="Line 32"/>
            <p:cNvSpPr>
              <a:spLocks noChangeShapeType="1"/>
            </p:cNvSpPr>
            <p:nvPr/>
          </p:nvSpPr>
          <p:spPr bwMode="auto">
            <a:xfrm>
              <a:off x="4320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84" name="Line 33"/>
            <p:cNvSpPr>
              <a:spLocks noChangeShapeType="1"/>
            </p:cNvSpPr>
            <p:nvPr/>
          </p:nvSpPr>
          <p:spPr bwMode="auto">
            <a:xfrm flipV="1">
              <a:off x="4320" y="19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85" name="Line 34"/>
            <p:cNvSpPr>
              <a:spLocks noChangeShapeType="1"/>
            </p:cNvSpPr>
            <p:nvPr/>
          </p:nvSpPr>
          <p:spPr bwMode="auto">
            <a:xfrm>
              <a:off x="4320" y="163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1342" name="Group 35"/>
          <p:cNvGrpSpPr>
            <a:grpSpLocks/>
          </p:cNvGrpSpPr>
          <p:nvPr/>
        </p:nvGrpSpPr>
        <p:grpSpPr bwMode="auto">
          <a:xfrm>
            <a:off x="6400800" y="4419600"/>
            <a:ext cx="609600" cy="1905000"/>
            <a:chOff x="4320" y="1344"/>
            <a:chExt cx="384" cy="1200"/>
          </a:xfrm>
        </p:grpSpPr>
        <p:sp>
          <p:nvSpPr>
            <p:cNvPr id="141372" name="Line 36"/>
            <p:cNvSpPr>
              <a:spLocks noChangeShapeType="1"/>
            </p:cNvSpPr>
            <p:nvPr/>
          </p:nvSpPr>
          <p:spPr bwMode="auto">
            <a:xfrm>
              <a:off x="4704" y="158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73" name="Line 37"/>
            <p:cNvSpPr>
              <a:spLocks noChangeShapeType="1"/>
            </p:cNvSpPr>
            <p:nvPr/>
          </p:nvSpPr>
          <p:spPr bwMode="auto">
            <a:xfrm flipH="1">
              <a:off x="4320" y="220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74" name="Line 38"/>
            <p:cNvSpPr>
              <a:spLocks noChangeShapeType="1"/>
            </p:cNvSpPr>
            <p:nvPr/>
          </p:nvSpPr>
          <p:spPr bwMode="auto">
            <a:xfrm>
              <a:off x="4320" y="134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75" name="Line 39"/>
            <p:cNvSpPr>
              <a:spLocks noChangeShapeType="1"/>
            </p:cNvSpPr>
            <p:nvPr/>
          </p:nvSpPr>
          <p:spPr bwMode="auto">
            <a:xfrm>
              <a:off x="4320" y="13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76" name="Line 40"/>
            <p:cNvSpPr>
              <a:spLocks noChangeShapeType="1"/>
            </p:cNvSpPr>
            <p:nvPr/>
          </p:nvSpPr>
          <p:spPr bwMode="auto">
            <a:xfrm>
              <a:off x="4320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77" name="Line 41"/>
            <p:cNvSpPr>
              <a:spLocks noChangeShapeType="1"/>
            </p:cNvSpPr>
            <p:nvPr/>
          </p:nvSpPr>
          <p:spPr bwMode="auto">
            <a:xfrm flipV="1">
              <a:off x="4320" y="19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78" name="Line 42"/>
            <p:cNvSpPr>
              <a:spLocks noChangeShapeType="1"/>
            </p:cNvSpPr>
            <p:nvPr/>
          </p:nvSpPr>
          <p:spPr bwMode="auto">
            <a:xfrm>
              <a:off x="4320" y="163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1343" name="Rectangle 43"/>
          <p:cNvSpPr>
            <a:spLocks noChangeArrowheads="1"/>
          </p:cNvSpPr>
          <p:nvPr/>
        </p:nvSpPr>
        <p:spPr bwMode="auto">
          <a:xfrm>
            <a:off x="2133600" y="1981200"/>
            <a:ext cx="9144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1344" name="Rectangle 44"/>
          <p:cNvSpPr>
            <a:spLocks noChangeArrowheads="1"/>
          </p:cNvSpPr>
          <p:nvPr/>
        </p:nvSpPr>
        <p:spPr bwMode="auto">
          <a:xfrm>
            <a:off x="4953000" y="1981200"/>
            <a:ext cx="9144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45" name="Rectangle 45"/>
          <p:cNvSpPr>
            <a:spLocks noChangeArrowheads="1"/>
          </p:cNvSpPr>
          <p:nvPr/>
        </p:nvSpPr>
        <p:spPr bwMode="auto">
          <a:xfrm>
            <a:off x="7543800" y="1981200"/>
            <a:ext cx="9144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46" name="Line 46"/>
          <p:cNvSpPr>
            <a:spLocks noChangeShapeType="1"/>
          </p:cNvSpPr>
          <p:nvPr/>
        </p:nvSpPr>
        <p:spPr bwMode="auto">
          <a:xfrm>
            <a:off x="5867400" y="2362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47" name="Line 47"/>
          <p:cNvSpPr>
            <a:spLocks noChangeShapeType="1"/>
          </p:cNvSpPr>
          <p:nvPr/>
        </p:nvSpPr>
        <p:spPr bwMode="auto">
          <a:xfrm>
            <a:off x="5867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48" name="Line 48"/>
          <p:cNvSpPr>
            <a:spLocks noChangeShapeType="1"/>
          </p:cNvSpPr>
          <p:nvPr/>
        </p:nvSpPr>
        <p:spPr bwMode="auto">
          <a:xfrm>
            <a:off x="7010400" y="3048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49" name="Line 49"/>
          <p:cNvSpPr>
            <a:spLocks noChangeShapeType="1"/>
          </p:cNvSpPr>
          <p:nvPr/>
        </p:nvSpPr>
        <p:spPr bwMode="auto">
          <a:xfrm>
            <a:off x="7010400" y="541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50" name="Line 50"/>
          <p:cNvSpPr>
            <a:spLocks noChangeShapeType="1"/>
          </p:cNvSpPr>
          <p:nvPr/>
        </p:nvSpPr>
        <p:spPr bwMode="auto">
          <a:xfrm>
            <a:off x="5867400" y="472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51" name="Line 51"/>
          <p:cNvSpPr>
            <a:spLocks noChangeShapeType="1"/>
          </p:cNvSpPr>
          <p:nvPr/>
        </p:nvSpPr>
        <p:spPr bwMode="auto">
          <a:xfrm>
            <a:off x="5867400" y="609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52" name="Line 52"/>
          <p:cNvSpPr>
            <a:spLocks noChangeShapeType="1"/>
          </p:cNvSpPr>
          <p:nvPr/>
        </p:nvSpPr>
        <p:spPr bwMode="auto">
          <a:xfrm>
            <a:off x="8458200" y="2819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53" name="Line 53"/>
          <p:cNvSpPr>
            <a:spLocks noChangeShapeType="1"/>
          </p:cNvSpPr>
          <p:nvPr/>
        </p:nvSpPr>
        <p:spPr bwMode="auto">
          <a:xfrm>
            <a:off x="84582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54" name="Line 54"/>
          <p:cNvSpPr>
            <a:spLocks noChangeShapeType="1"/>
          </p:cNvSpPr>
          <p:nvPr/>
        </p:nvSpPr>
        <p:spPr bwMode="auto">
          <a:xfrm>
            <a:off x="3048000" y="2590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55" name="Line 55"/>
          <p:cNvSpPr>
            <a:spLocks noChangeShapeType="1"/>
          </p:cNvSpPr>
          <p:nvPr/>
        </p:nvSpPr>
        <p:spPr bwMode="auto">
          <a:xfrm>
            <a:off x="30480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56" name="Line 56"/>
          <p:cNvSpPr>
            <a:spLocks noChangeShapeType="1"/>
          </p:cNvSpPr>
          <p:nvPr/>
        </p:nvSpPr>
        <p:spPr bwMode="auto">
          <a:xfrm>
            <a:off x="4648200" y="2590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57" name="Line 57"/>
          <p:cNvSpPr>
            <a:spLocks noChangeShapeType="1"/>
          </p:cNvSpPr>
          <p:nvPr/>
        </p:nvSpPr>
        <p:spPr bwMode="auto">
          <a:xfrm>
            <a:off x="46482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58" name="Line 58"/>
          <p:cNvSpPr>
            <a:spLocks noChangeShapeType="1"/>
          </p:cNvSpPr>
          <p:nvPr/>
        </p:nvSpPr>
        <p:spPr bwMode="auto">
          <a:xfrm>
            <a:off x="18288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59" name="Line 59"/>
          <p:cNvSpPr>
            <a:spLocks noChangeShapeType="1"/>
          </p:cNvSpPr>
          <p:nvPr/>
        </p:nvSpPr>
        <p:spPr bwMode="auto">
          <a:xfrm>
            <a:off x="1828800" y="480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60" name="Line 60"/>
          <p:cNvSpPr>
            <a:spLocks noChangeShapeType="1"/>
          </p:cNvSpPr>
          <p:nvPr/>
        </p:nvSpPr>
        <p:spPr bwMode="auto">
          <a:xfrm>
            <a:off x="3048000" y="495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61" name="Line 61"/>
          <p:cNvSpPr>
            <a:spLocks noChangeShapeType="1"/>
          </p:cNvSpPr>
          <p:nvPr/>
        </p:nvSpPr>
        <p:spPr bwMode="auto">
          <a:xfrm>
            <a:off x="30480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62" name="Line 62"/>
          <p:cNvSpPr>
            <a:spLocks noChangeShapeType="1"/>
          </p:cNvSpPr>
          <p:nvPr/>
        </p:nvSpPr>
        <p:spPr bwMode="auto">
          <a:xfrm>
            <a:off x="4648200" y="495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63" name="Line 63"/>
          <p:cNvSpPr>
            <a:spLocks noChangeShapeType="1"/>
          </p:cNvSpPr>
          <p:nvPr/>
        </p:nvSpPr>
        <p:spPr bwMode="auto">
          <a:xfrm>
            <a:off x="46482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64" name="Line 64"/>
          <p:cNvSpPr>
            <a:spLocks noChangeShapeType="1"/>
          </p:cNvSpPr>
          <p:nvPr/>
        </p:nvSpPr>
        <p:spPr bwMode="auto">
          <a:xfrm>
            <a:off x="8763000" y="5410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65" name="Line 65"/>
          <p:cNvSpPr>
            <a:spLocks noChangeShapeType="1"/>
          </p:cNvSpPr>
          <p:nvPr/>
        </p:nvSpPr>
        <p:spPr bwMode="auto">
          <a:xfrm flipH="1">
            <a:off x="4038600" y="6553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66" name="Line 66"/>
          <p:cNvSpPr>
            <a:spLocks noChangeShapeType="1"/>
          </p:cNvSpPr>
          <p:nvPr/>
        </p:nvSpPr>
        <p:spPr bwMode="auto">
          <a:xfrm flipV="1">
            <a:off x="4038600" y="617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67" name="Line 67"/>
          <p:cNvSpPr>
            <a:spLocks noChangeShapeType="1"/>
          </p:cNvSpPr>
          <p:nvPr/>
        </p:nvSpPr>
        <p:spPr bwMode="auto">
          <a:xfrm flipV="1">
            <a:off x="4038600" y="167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68" name="Line 68"/>
          <p:cNvSpPr>
            <a:spLocks noChangeShapeType="1"/>
          </p:cNvSpPr>
          <p:nvPr/>
        </p:nvSpPr>
        <p:spPr bwMode="auto">
          <a:xfrm flipH="1">
            <a:off x="4038600" y="1676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69" name="Line 69"/>
          <p:cNvSpPr>
            <a:spLocks noChangeShapeType="1"/>
          </p:cNvSpPr>
          <p:nvPr/>
        </p:nvSpPr>
        <p:spPr bwMode="auto">
          <a:xfrm>
            <a:off x="8763000" y="1676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70" name="Text Box 71"/>
          <p:cNvSpPr txBox="1">
            <a:spLocks noChangeArrowheads="1"/>
          </p:cNvSpPr>
          <p:nvPr/>
        </p:nvSpPr>
        <p:spPr bwMode="auto">
          <a:xfrm rot="-5400000">
            <a:off x="1585213" y="2705070"/>
            <a:ext cx="20715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xor</a:t>
            </a:r>
            <a:r>
              <a:rPr lang="en-US" sz="2000" dirty="0">
                <a:solidFill>
                  <a:schemeClr val="tx1"/>
                </a:solidFill>
              </a:rPr>
              <a:t> p1^ p2</a:t>
            </a:r>
            <a:r>
              <a:rPr lang="en-US" sz="2000" dirty="0" smtClean="0">
                <a:solidFill>
                  <a:schemeClr val="tx1"/>
                </a:solidFill>
              </a:rPr>
              <a:t> ➜ </a:t>
            </a:r>
            <a:r>
              <a:rPr lang="en-US" sz="2000" dirty="0">
                <a:solidFill>
                  <a:schemeClr val="tx1"/>
                </a:solidFill>
              </a:rPr>
              <a:t>p6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371" name="Text Box 72"/>
          <p:cNvSpPr txBox="1">
            <a:spLocks noChangeArrowheads="1"/>
          </p:cNvSpPr>
          <p:nvPr/>
        </p:nvSpPr>
        <p:spPr bwMode="auto">
          <a:xfrm rot="-5400000">
            <a:off x="1544849" y="5068858"/>
            <a:ext cx="21522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sub p5 - p2</a:t>
            </a:r>
            <a:r>
              <a:rPr lang="en-US" sz="2000" dirty="0" smtClean="0">
                <a:solidFill>
                  <a:schemeClr val="tx1"/>
                </a:solidFill>
              </a:rPr>
              <a:t> ➜ </a:t>
            </a:r>
            <a:r>
              <a:rPr lang="en-US" sz="2000" dirty="0">
                <a:solidFill>
                  <a:schemeClr val="tx1"/>
                </a:solidFill>
              </a:rPr>
              <a:t>p8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OOO execution (2-wide)</a:t>
            </a:r>
          </a:p>
        </p:txBody>
      </p:sp>
      <p:sp>
        <p:nvSpPr>
          <p:cNvPr id="143363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CIS 501: Comp. Arch.  |  Prof. Joe Devietti  |  Scheduling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3364" name="Slide Number Placeholder 7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949DF10-E31B-094C-A90D-50819C7E4331}" type="slidenum">
              <a:rPr lang="en-US" smtClean="0"/>
              <a:pPr/>
              <a:t>48</a:t>
            </a:fld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143365" name="Rectangle 3"/>
          <p:cNvSpPr>
            <a:spLocks noChangeArrowheads="1"/>
          </p:cNvSpPr>
          <p:nvPr/>
        </p:nvSpPr>
        <p:spPr bwMode="auto">
          <a:xfrm>
            <a:off x="3352800" y="20574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66" name="Text Box 4"/>
          <p:cNvSpPr txBox="1">
            <a:spLocks noChangeArrowheads="1"/>
          </p:cNvSpPr>
          <p:nvPr/>
        </p:nvSpPr>
        <p:spPr bwMode="auto">
          <a:xfrm>
            <a:off x="3489325" y="20970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    7</a:t>
            </a:r>
          </a:p>
        </p:txBody>
      </p:sp>
      <p:sp>
        <p:nvSpPr>
          <p:cNvPr id="143367" name="Rectangle 5"/>
          <p:cNvSpPr>
            <a:spLocks noChangeArrowheads="1"/>
          </p:cNvSpPr>
          <p:nvPr/>
        </p:nvSpPr>
        <p:spPr bwMode="auto">
          <a:xfrm>
            <a:off x="3352800" y="25146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68" name="Text Box 6"/>
          <p:cNvSpPr txBox="1">
            <a:spLocks noChangeArrowheads="1"/>
          </p:cNvSpPr>
          <p:nvPr/>
        </p:nvSpPr>
        <p:spPr bwMode="auto">
          <a:xfrm>
            <a:off x="3489325" y="25542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p2    3</a:t>
            </a:r>
          </a:p>
        </p:txBody>
      </p:sp>
      <p:sp>
        <p:nvSpPr>
          <p:cNvPr id="143369" name="Rectangle 7"/>
          <p:cNvSpPr>
            <a:spLocks noChangeArrowheads="1"/>
          </p:cNvSpPr>
          <p:nvPr/>
        </p:nvSpPr>
        <p:spPr bwMode="auto">
          <a:xfrm>
            <a:off x="3352800" y="29718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70" name="Text Box 8"/>
          <p:cNvSpPr txBox="1">
            <a:spLocks noChangeArrowheads="1"/>
          </p:cNvSpPr>
          <p:nvPr/>
        </p:nvSpPr>
        <p:spPr bwMode="auto">
          <a:xfrm>
            <a:off x="3489325" y="30114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p3    4</a:t>
            </a:r>
          </a:p>
        </p:txBody>
      </p:sp>
      <p:sp>
        <p:nvSpPr>
          <p:cNvPr id="143371" name="Rectangle 9"/>
          <p:cNvSpPr>
            <a:spLocks noChangeArrowheads="1"/>
          </p:cNvSpPr>
          <p:nvPr/>
        </p:nvSpPr>
        <p:spPr bwMode="auto">
          <a:xfrm>
            <a:off x="3352800" y="34290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72" name="Text Box 10"/>
          <p:cNvSpPr txBox="1">
            <a:spLocks noChangeArrowheads="1"/>
          </p:cNvSpPr>
          <p:nvPr/>
        </p:nvSpPr>
        <p:spPr bwMode="auto">
          <a:xfrm>
            <a:off x="3489325" y="34686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p4    9</a:t>
            </a:r>
          </a:p>
        </p:txBody>
      </p:sp>
      <p:sp>
        <p:nvSpPr>
          <p:cNvPr id="143373" name="Rectangle 11"/>
          <p:cNvSpPr>
            <a:spLocks noChangeArrowheads="1"/>
          </p:cNvSpPr>
          <p:nvPr/>
        </p:nvSpPr>
        <p:spPr bwMode="auto">
          <a:xfrm>
            <a:off x="3352800" y="38862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74" name="Text Box 12"/>
          <p:cNvSpPr txBox="1">
            <a:spLocks noChangeArrowheads="1"/>
          </p:cNvSpPr>
          <p:nvPr/>
        </p:nvSpPr>
        <p:spPr bwMode="auto">
          <a:xfrm>
            <a:off x="3489325" y="39258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p5    6</a:t>
            </a:r>
          </a:p>
        </p:txBody>
      </p:sp>
      <p:sp>
        <p:nvSpPr>
          <p:cNvPr id="143375" name="Rectangle 13"/>
          <p:cNvSpPr>
            <a:spLocks noChangeArrowheads="1"/>
          </p:cNvSpPr>
          <p:nvPr/>
        </p:nvSpPr>
        <p:spPr bwMode="auto">
          <a:xfrm>
            <a:off x="3352800" y="43434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76" name="Text Box 14"/>
          <p:cNvSpPr txBox="1">
            <a:spLocks noChangeArrowheads="1"/>
          </p:cNvSpPr>
          <p:nvPr/>
        </p:nvSpPr>
        <p:spPr bwMode="auto">
          <a:xfrm>
            <a:off x="3489325" y="43830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p6    0</a:t>
            </a:r>
          </a:p>
        </p:txBody>
      </p:sp>
      <p:sp>
        <p:nvSpPr>
          <p:cNvPr id="143377" name="Rectangle 15"/>
          <p:cNvSpPr>
            <a:spLocks noChangeArrowheads="1"/>
          </p:cNvSpPr>
          <p:nvPr/>
        </p:nvSpPr>
        <p:spPr bwMode="auto">
          <a:xfrm>
            <a:off x="3352800" y="48006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78" name="Text Box 16"/>
          <p:cNvSpPr txBox="1">
            <a:spLocks noChangeArrowheads="1"/>
          </p:cNvSpPr>
          <p:nvPr/>
        </p:nvSpPr>
        <p:spPr bwMode="auto">
          <a:xfrm>
            <a:off x="3489325" y="48402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p7    0</a:t>
            </a:r>
          </a:p>
        </p:txBody>
      </p:sp>
      <p:sp>
        <p:nvSpPr>
          <p:cNvPr id="143379" name="Rectangle 17"/>
          <p:cNvSpPr>
            <a:spLocks noChangeArrowheads="1"/>
          </p:cNvSpPr>
          <p:nvPr/>
        </p:nvSpPr>
        <p:spPr bwMode="auto">
          <a:xfrm>
            <a:off x="3352800" y="52578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80" name="Text Box 18"/>
          <p:cNvSpPr txBox="1">
            <a:spLocks noChangeArrowheads="1"/>
          </p:cNvSpPr>
          <p:nvPr/>
        </p:nvSpPr>
        <p:spPr bwMode="auto">
          <a:xfrm>
            <a:off x="3489325" y="52974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p8    0</a:t>
            </a:r>
          </a:p>
        </p:txBody>
      </p:sp>
      <p:sp>
        <p:nvSpPr>
          <p:cNvPr id="143381" name="Rectangle 19"/>
          <p:cNvSpPr>
            <a:spLocks noChangeArrowheads="1"/>
          </p:cNvSpPr>
          <p:nvPr/>
        </p:nvSpPr>
        <p:spPr bwMode="auto">
          <a:xfrm>
            <a:off x="3352800" y="57150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82" name="Text Box 20"/>
          <p:cNvSpPr txBox="1">
            <a:spLocks noChangeArrowheads="1"/>
          </p:cNvSpPr>
          <p:nvPr/>
        </p:nvSpPr>
        <p:spPr bwMode="auto">
          <a:xfrm>
            <a:off x="3489325" y="57546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p9    0</a:t>
            </a:r>
          </a:p>
        </p:txBody>
      </p:sp>
      <p:sp>
        <p:nvSpPr>
          <p:cNvPr id="143383" name="Rectangle 21"/>
          <p:cNvSpPr>
            <a:spLocks noChangeArrowheads="1"/>
          </p:cNvSpPr>
          <p:nvPr/>
        </p:nvSpPr>
        <p:spPr bwMode="auto">
          <a:xfrm>
            <a:off x="228600" y="3429000"/>
            <a:ext cx="5222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    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   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3384" name="Rectangle 22"/>
          <p:cNvSpPr>
            <a:spLocks noChangeArrowheads="1"/>
          </p:cNvSpPr>
          <p:nvPr/>
        </p:nvSpPr>
        <p:spPr bwMode="auto">
          <a:xfrm>
            <a:off x="152400" y="3429000"/>
            <a:ext cx="16764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85" name="Rectangle 23"/>
          <p:cNvSpPr>
            <a:spLocks noChangeArrowheads="1"/>
          </p:cNvSpPr>
          <p:nvPr/>
        </p:nvSpPr>
        <p:spPr bwMode="auto">
          <a:xfrm>
            <a:off x="152400" y="45720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86" name="Rectangle 24"/>
          <p:cNvSpPr>
            <a:spLocks noChangeArrowheads="1"/>
          </p:cNvSpPr>
          <p:nvPr/>
        </p:nvSpPr>
        <p:spPr bwMode="auto">
          <a:xfrm>
            <a:off x="152400" y="41910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87" name="Rectangle 25"/>
          <p:cNvSpPr>
            <a:spLocks noChangeArrowheads="1"/>
          </p:cNvSpPr>
          <p:nvPr/>
        </p:nvSpPr>
        <p:spPr bwMode="auto">
          <a:xfrm>
            <a:off x="152400" y="38100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88" name="Rectangle 26"/>
          <p:cNvSpPr>
            <a:spLocks noChangeArrowheads="1"/>
          </p:cNvSpPr>
          <p:nvPr/>
        </p:nvSpPr>
        <p:spPr bwMode="auto">
          <a:xfrm>
            <a:off x="914400" y="3429000"/>
            <a:ext cx="76200" cy="1600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3389" name="Group 27"/>
          <p:cNvGrpSpPr>
            <a:grpSpLocks/>
          </p:cNvGrpSpPr>
          <p:nvPr/>
        </p:nvGrpSpPr>
        <p:grpSpPr bwMode="auto">
          <a:xfrm>
            <a:off x="6400800" y="2133600"/>
            <a:ext cx="609600" cy="1905000"/>
            <a:chOff x="4320" y="1344"/>
            <a:chExt cx="384" cy="1200"/>
          </a:xfrm>
        </p:grpSpPr>
        <p:sp>
          <p:nvSpPr>
            <p:cNvPr id="143429" name="Line 28"/>
            <p:cNvSpPr>
              <a:spLocks noChangeShapeType="1"/>
            </p:cNvSpPr>
            <p:nvPr/>
          </p:nvSpPr>
          <p:spPr bwMode="auto">
            <a:xfrm>
              <a:off x="4704" y="158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30" name="Line 29"/>
            <p:cNvSpPr>
              <a:spLocks noChangeShapeType="1"/>
            </p:cNvSpPr>
            <p:nvPr/>
          </p:nvSpPr>
          <p:spPr bwMode="auto">
            <a:xfrm flipH="1">
              <a:off x="4320" y="220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31" name="Line 30"/>
            <p:cNvSpPr>
              <a:spLocks noChangeShapeType="1"/>
            </p:cNvSpPr>
            <p:nvPr/>
          </p:nvSpPr>
          <p:spPr bwMode="auto">
            <a:xfrm>
              <a:off x="4320" y="134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32" name="Line 31"/>
            <p:cNvSpPr>
              <a:spLocks noChangeShapeType="1"/>
            </p:cNvSpPr>
            <p:nvPr/>
          </p:nvSpPr>
          <p:spPr bwMode="auto">
            <a:xfrm>
              <a:off x="4320" y="13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33" name="Line 32"/>
            <p:cNvSpPr>
              <a:spLocks noChangeShapeType="1"/>
            </p:cNvSpPr>
            <p:nvPr/>
          </p:nvSpPr>
          <p:spPr bwMode="auto">
            <a:xfrm>
              <a:off x="4320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34" name="Line 33"/>
            <p:cNvSpPr>
              <a:spLocks noChangeShapeType="1"/>
            </p:cNvSpPr>
            <p:nvPr/>
          </p:nvSpPr>
          <p:spPr bwMode="auto">
            <a:xfrm flipV="1">
              <a:off x="4320" y="19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35" name="Line 34"/>
            <p:cNvSpPr>
              <a:spLocks noChangeShapeType="1"/>
            </p:cNvSpPr>
            <p:nvPr/>
          </p:nvSpPr>
          <p:spPr bwMode="auto">
            <a:xfrm>
              <a:off x="4320" y="163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390" name="Group 35"/>
          <p:cNvGrpSpPr>
            <a:grpSpLocks/>
          </p:cNvGrpSpPr>
          <p:nvPr/>
        </p:nvGrpSpPr>
        <p:grpSpPr bwMode="auto">
          <a:xfrm>
            <a:off x="6400800" y="4419600"/>
            <a:ext cx="609600" cy="1905000"/>
            <a:chOff x="4320" y="1344"/>
            <a:chExt cx="384" cy="1200"/>
          </a:xfrm>
        </p:grpSpPr>
        <p:sp>
          <p:nvSpPr>
            <p:cNvPr id="143422" name="Line 36"/>
            <p:cNvSpPr>
              <a:spLocks noChangeShapeType="1"/>
            </p:cNvSpPr>
            <p:nvPr/>
          </p:nvSpPr>
          <p:spPr bwMode="auto">
            <a:xfrm>
              <a:off x="4704" y="158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23" name="Line 37"/>
            <p:cNvSpPr>
              <a:spLocks noChangeShapeType="1"/>
            </p:cNvSpPr>
            <p:nvPr/>
          </p:nvSpPr>
          <p:spPr bwMode="auto">
            <a:xfrm flipH="1">
              <a:off x="4320" y="220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24" name="Line 38"/>
            <p:cNvSpPr>
              <a:spLocks noChangeShapeType="1"/>
            </p:cNvSpPr>
            <p:nvPr/>
          </p:nvSpPr>
          <p:spPr bwMode="auto">
            <a:xfrm>
              <a:off x="4320" y="134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25" name="Line 39"/>
            <p:cNvSpPr>
              <a:spLocks noChangeShapeType="1"/>
            </p:cNvSpPr>
            <p:nvPr/>
          </p:nvSpPr>
          <p:spPr bwMode="auto">
            <a:xfrm>
              <a:off x="4320" y="13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26" name="Line 40"/>
            <p:cNvSpPr>
              <a:spLocks noChangeShapeType="1"/>
            </p:cNvSpPr>
            <p:nvPr/>
          </p:nvSpPr>
          <p:spPr bwMode="auto">
            <a:xfrm>
              <a:off x="4320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27" name="Line 41"/>
            <p:cNvSpPr>
              <a:spLocks noChangeShapeType="1"/>
            </p:cNvSpPr>
            <p:nvPr/>
          </p:nvSpPr>
          <p:spPr bwMode="auto">
            <a:xfrm flipV="1">
              <a:off x="4320" y="19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28" name="Line 42"/>
            <p:cNvSpPr>
              <a:spLocks noChangeShapeType="1"/>
            </p:cNvSpPr>
            <p:nvPr/>
          </p:nvSpPr>
          <p:spPr bwMode="auto">
            <a:xfrm>
              <a:off x="4320" y="163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3391" name="Rectangle 43"/>
          <p:cNvSpPr>
            <a:spLocks noChangeArrowheads="1"/>
          </p:cNvSpPr>
          <p:nvPr/>
        </p:nvSpPr>
        <p:spPr bwMode="auto">
          <a:xfrm>
            <a:off x="2133600" y="1981200"/>
            <a:ext cx="9144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392" name="Rectangle 44"/>
          <p:cNvSpPr>
            <a:spLocks noChangeArrowheads="1"/>
          </p:cNvSpPr>
          <p:nvPr/>
        </p:nvSpPr>
        <p:spPr bwMode="auto">
          <a:xfrm>
            <a:off x="4953000" y="1981200"/>
            <a:ext cx="9144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93" name="Rectangle 45"/>
          <p:cNvSpPr>
            <a:spLocks noChangeArrowheads="1"/>
          </p:cNvSpPr>
          <p:nvPr/>
        </p:nvSpPr>
        <p:spPr bwMode="auto">
          <a:xfrm>
            <a:off x="7543800" y="1981200"/>
            <a:ext cx="9144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94" name="Line 46"/>
          <p:cNvSpPr>
            <a:spLocks noChangeShapeType="1"/>
          </p:cNvSpPr>
          <p:nvPr/>
        </p:nvSpPr>
        <p:spPr bwMode="auto">
          <a:xfrm>
            <a:off x="5867400" y="2362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95" name="Line 47"/>
          <p:cNvSpPr>
            <a:spLocks noChangeShapeType="1"/>
          </p:cNvSpPr>
          <p:nvPr/>
        </p:nvSpPr>
        <p:spPr bwMode="auto">
          <a:xfrm>
            <a:off x="5867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96" name="Line 48"/>
          <p:cNvSpPr>
            <a:spLocks noChangeShapeType="1"/>
          </p:cNvSpPr>
          <p:nvPr/>
        </p:nvSpPr>
        <p:spPr bwMode="auto">
          <a:xfrm>
            <a:off x="7010400" y="3048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97" name="Line 49"/>
          <p:cNvSpPr>
            <a:spLocks noChangeShapeType="1"/>
          </p:cNvSpPr>
          <p:nvPr/>
        </p:nvSpPr>
        <p:spPr bwMode="auto">
          <a:xfrm>
            <a:off x="7010400" y="541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98" name="Line 50"/>
          <p:cNvSpPr>
            <a:spLocks noChangeShapeType="1"/>
          </p:cNvSpPr>
          <p:nvPr/>
        </p:nvSpPr>
        <p:spPr bwMode="auto">
          <a:xfrm>
            <a:off x="5867400" y="472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99" name="Line 51"/>
          <p:cNvSpPr>
            <a:spLocks noChangeShapeType="1"/>
          </p:cNvSpPr>
          <p:nvPr/>
        </p:nvSpPr>
        <p:spPr bwMode="auto">
          <a:xfrm>
            <a:off x="5867400" y="609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0" name="Line 52"/>
          <p:cNvSpPr>
            <a:spLocks noChangeShapeType="1"/>
          </p:cNvSpPr>
          <p:nvPr/>
        </p:nvSpPr>
        <p:spPr bwMode="auto">
          <a:xfrm>
            <a:off x="8458200" y="2819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1" name="Line 53"/>
          <p:cNvSpPr>
            <a:spLocks noChangeShapeType="1"/>
          </p:cNvSpPr>
          <p:nvPr/>
        </p:nvSpPr>
        <p:spPr bwMode="auto">
          <a:xfrm>
            <a:off x="84582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2" name="Line 54"/>
          <p:cNvSpPr>
            <a:spLocks noChangeShapeType="1"/>
          </p:cNvSpPr>
          <p:nvPr/>
        </p:nvSpPr>
        <p:spPr bwMode="auto">
          <a:xfrm>
            <a:off x="3048000" y="2590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3" name="Line 55"/>
          <p:cNvSpPr>
            <a:spLocks noChangeShapeType="1"/>
          </p:cNvSpPr>
          <p:nvPr/>
        </p:nvSpPr>
        <p:spPr bwMode="auto">
          <a:xfrm>
            <a:off x="30480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4" name="Line 56"/>
          <p:cNvSpPr>
            <a:spLocks noChangeShapeType="1"/>
          </p:cNvSpPr>
          <p:nvPr/>
        </p:nvSpPr>
        <p:spPr bwMode="auto">
          <a:xfrm>
            <a:off x="4648200" y="2590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5" name="Line 57"/>
          <p:cNvSpPr>
            <a:spLocks noChangeShapeType="1"/>
          </p:cNvSpPr>
          <p:nvPr/>
        </p:nvSpPr>
        <p:spPr bwMode="auto">
          <a:xfrm>
            <a:off x="46482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6" name="Line 58"/>
          <p:cNvSpPr>
            <a:spLocks noChangeShapeType="1"/>
          </p:cNvSpPr>
          <p:nvPr/>
        </p:nvSpPr>
        <p:spPr bwMode="auto">
          <a:xfrm>
            <a:off x="18288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7" name="Line 59"/>
          <p:cNvSpPr>
            <a:spLocks noChangeShapeType="1"/>
          </p:cNvSpPr>
          <p:nvPr/>
        </p:nvSpPr>
        <p:spPr bwMode="auto">
          <a:xfrm>
            <a:off x="1828800" y="480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8" name="Line 60"/>
          <p:cNvSpPr>
            <a:spLocks noChangeShapeType="1"/>
          </p:cNvSpPr>
          <p:nvPr/>
        </p:nvSpPr>
        <p:spPr bwMode="auto">
          <a:xfrm>
            <a:off x="3048000" y="495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9" name="Line 61"/>
          <p:cNvSpPr>
            <a:spLocks noChangeShapeType="1"/>
          </p:cNvSpPr>
          <p:nvPr/>
        </p:nvSpPr>
        <p:spPr bwMode="auto">
          <a:xfrm>
            <a:off x="30480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10" name="Line 62"/>
          <p:cNvSpPr>
            <a:spLocks noChangeShapeType="1"/>
          </p:cNvSpPr>
          <p:nvPr/>
        </p:nvSpPr>
        <p:spPr bwMode="auto">
          <a:xfrm>
            <a:off x="4648200" y="495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11" name="Line 63"/>
          <p:cNvSpPr>
            <a:spLocks noChangeShapeType="1"/>
          </p:cNvSpPr>
          <p:nvPr/>
        </p:nvSpPr>
        <p:spPr bwMode="auto">
          <a:xfrm>
            <a:off x="46482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12" name="Line 64"/>
          <p:cNvSpPr>
            <a:spLocks noChangeShapeType="1"/>
          </p:cNvSpPr>
          <p:nvPr/>
        </p:nvSpPr>
        <p:spPr bwMode="auto">
          <a:xfrm>
            <a:off x="8763000" y="5410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13" name="Line 65"/>
          <p:cNvSpPr>
            <a:spLocks noChangeShapeType="1"/>
          </p:cNvSpPr>
          <p:nvPr/>
        </p:nvSpPr>
        <p:spPr bwMode="auto">
          <a:xfrm flipH="1">
            <a:off x="4038600" y="6553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14" name="Line 66"/>
          <p:cNvSpPr>
            <a:spLocks noChangeShapeType="1"/>
          </p:cNvSpPr>
          <p:nvPr/>
        </p:nvSpPr>
        <p:spPr bwMode="auto">
          <a:xfrm flipV="1">
            <a:off x="4038600" y="617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15" name="Line 67"/>
          <p:cNvSpPr>
            <a:spLocks noChangeShapeType="1"/>
          </p:cNvSpPr>
          <p:nvPr/>
        </p:nvSpPr>
        <p:spPr bwMode="auto">
          <a:xfrm flipV="1">
            <a:off x="4038600" y="167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16" name="Line 68"/>
          <p:cNvSpPr>
            <a:spLocks noChangeShapeType="1"/>
          </p:cNvSpPr>
          <p:nvPr/>
        </p:nvSpPr>
        <p:spPr bwMode="auto">
          <a:xfrm flipH="1">
            <a:off x="4038600" y="1676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17" name="Line 69"/>
          <p:cNvSpPr>
            <a:spLocks noChangeShapeType="1"/>
          </p:cNvSpPr>
          <p:nvPr/>
        </p:nvSpPr>
        <p:spPr bwMode="auto">
          <a:xfrm>
            <a:off x="8763000" y="1676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18" name="Text Box 70"/>
          <p:cNvSpPr txBox="1">
            <a:spLocks noChangeArrowheads="1"/>
          </p:cNvSpPr>
          <p:nvPr/>
        </p:nvSpPr>
        <p:spPr bwMode="auto">
          <a:xfrm rot="-5400000">
            <a:off x="1576722" y="2732058"/>
            <a:ext cx="20884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add p6 +p4</a:t>
            </a:r>
            <a:r>
              <a:rPr lang="en-US" sz="2000" dirty="0" smtClean="0">
                <a:solidFill>
                  <a:schemeClr val="tx1"/>
                </a:solidFill>
              </a:rPr>
              <a:t> ➜p7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419" name="Text Box 71"/>
          <p:cNvSpPr txBox="1">
            <a:spLocks noChangeArrowheads="1"/>
          </p:cNvSpPr>
          <p:nvPr/>
        </p:nvSpPr>
        <p:spPr bwMode="auto">
          <a:xfrm rot="-5400000">
            <a:off x="1582336" y="5106164"/>
            <a:ext cx="20740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addi</a:t>
            </a:r>
            <a:r>
              <a:rPr lang="en-US" sz="2000" dirty="0">
                <a:solidFill>
                  <a:schemeClr val="tx1"/>
                </a:solidFill>
              </a:rPr>
              <a:t> p8 +1</a:t>
            </a:r>
            <a:r>
              <a:rPr lang="en-US" sz="2000" dirty="0" smtClean="0">
                <a:solidFill>
                  <a:schemeClr val="tx1"/>
                </a:solidFill>
              </a:rPr>
              <a:t> ➜ </a:t>
            </a:r>
            <a:r>
              <a:rPr lang="en-US" sz="2000" dirty="0">
                <a:solidFill>
                  <a:schemeClr val="tx1"/>
                </a:solidFill>
              </a:rPr>
              <a:t>p9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420" name="Text Box 72"/>
          <p:cNvSpPr txBox="1">
            <a:spLocks noChangeArrowheads="1"/>
          </p:cNvSpPr>
          <p:nvPr/>
        </p:nvSpPr>
        <p:spPr bwMode="auto">
          <a:xfrm rot="-5400000">
            <a:off x="4531380" y="2649508"/>
            <a:ext cx="17862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xor</a:t>
            </a:r>
            <a:r>
              <a:rPr lang="en-US" sz="2000" dirty="0">
                <a:solidFill>
                  <a:schemeClr val="tx1"/>
                </a:solidFill>
              </a:rPr>
              <a:t> 7^ 3</a:t>
            </a:r>
            <a:r>
              <a:rPr lang="en-US" sz="2000" dirty="0" smtClean="0">
                <a:solidFill>
                  <a:schemeClr val="tx1"/>
                </a:solidFill>
              </a:rPr>
              <a:t> ➜ </a:t>
            </a:r>
            <a:r>
              <a:rPr lang="en-US" sz="2000" dirty="0">
                <a:solidFill>
                  <a:schemeClr val="tx1"/>
                </a:solidFill>
              </a:rPr>
              <a:t>p6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421" name="Text Box 73"/>
          <p:cNvSpPr txBox="1">
            <a:spLocks noChangeArrowheads="1"/>
          </p:cNvSpPr>
          <p:nvPr/>
        </p:nvSpPr>
        <p:spPr bwMode="auto">
          <a:xfrm rot="-5400000">
            <a:off x="4448969" y="5134769"/>
            <a:ext cx="197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sub 6 - 3</a:t>
            </a:r>
            <a:r>
              <a:rPr lang="en-US" sz="2000" dirty="0" smtClean="0">
                <a:solidFill>
                  <a:schemeClr val="tx1"/>
                </a:solidFill>
              </a:rPr>
              <a:t> ➜ </a:t>
            </a:r>
            <a:r>
              <a:rPr lang="en-US" sz="2000" dirty="0">
                <a:solidFill>
                  <a:schemeClr val="tx1"/>
                </a:solidFill>
              </a:rPr>
              <a:t>p8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OOO execution (2-wide)</a:t>
            </a:r>
          </a:p>
        </p:txBody>
      </p:sp>
      <p:sp>
        <p:nvSpPr>
          <p:cNvPr id="145411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CIS 501: Comp. Arch.  |  Prof. Joe Devietti  |  Scheduling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5412" name="Slide Number Placeholder 7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2796318-E6C4-8E4B-A9E7-E985E33D483D}" type="slidenum">
              <a:rPr lang="en-US" smtClean="0"/>
              <a:pPr/>
              <a:t>49</a:t>
            </a:fld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145413" name="Rectangle 3"/>
          <p:cNvSpPr>
            <a:spLocks noChangeArrowheads="1"/>
          </p:cNvSpPr>
          <p:nvPr/>
        </p:nvSpPr>
        <p:spPr bwMode="auto">
          <a:xfrm>
            <a:off x="3352800" y="20574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14" name="Text Box 4"/>
          <p:cNvSpPr txBox="1">
            <a:spLocks noChangeArrowheads="1"/>
          </p:cNvSpPr>
          <p:nvPr/>
        </p:nvSpPr>
        <p:spPr bwMode="auto">
          <a:xfrm>
            <a:off x="3489325" y="20970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    7</a:t>
            </a:r>
          </a:p>
        </p:txBody>
      </p:sp>
      <p:sp>
        <p:nvSpPr>
          <p:cNvPr id="145415" name="Rectangle 5"/>
          <p:cNvSpPr>
            <a:spLocks noChangeArrowheads="1"/>
          </p:cNvSpPr>
          <p:nvPr/>
        </p:nvSpPr>
        <p:spPr bwMode="auto">
          <a:xfrm>
            <a:off x="3352800" y="25146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16" name="Text Box 6"/>
          <p:cNvSpPr txBox="1">
            <a:spLocks noChangeArrowheads="1"/>
          </p:cNvSpPr>
          <p:nvPr/>
        </p:nvSpPr>
        <p:spPr bwMode="auto">
          <a:xfrm>
            <a:off x="3489325" y="25542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p2    3</a:t>
            </a:r>
          </a:p>
        </p:txBody>
      </p:sp>
      <p:sp>
        <p:nvSpPr>
          <p:cNvPr id="145417" name="Rectangle 7"/>
          <p:cNvSpPr>
            <a:spLocks noChangeArrowheads="1"/>
          </p:cNvSpPr>
          <p:nvPr/>
        </p:nvSpPr>
        <p:spPr bwMode="auto">
          <a:xfrm>
            <a:off x="3352800" y="29718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18" name="Text Box 8"/>
          <p:cNvSpPr txBox="1">
            <a:spLocks noChangeArrowheads="1"/>
          </p:cNvSpPr>
          <p:nvPr/>
        </p:nvSpPr>
        <p:spPr bwMode="auto">
          <a:xfrm>
            <a:off x="3489325" y="30114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p3    4</a:t>
            </a:r>
          </a:p>
        </p:txBody>
      </p:sp>
      <p:sp>
        <p:nvSpPr>
          <p:cNvPr id="145419" name="Rectangle 9"/>
          <p:cNvSpPr>
            <a:spLocks noChangeArrowheads="1"/>
          </p:cNvSpPr>
          <p:nvPr/>
        </p:nvSpPr>
        <p:spPr bwMode="auto">
          <a:xfrm>
            <a:off x="3352800" y="34290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20" name="Text Box 10"/>
          <p:cNvSpPr txBox="1">
            <a:spLocks noChangeArrowheads="1"/>
          </p:cNvSpPr>
          <p:nvPr/>
        </p:nvSpPr>
        <p:spPr bwMode="auto">
          <a:xfrm>
            <a:off x="3489325" y="34686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p4    9</a:t>
            </a:r>
          </a:p>
        </p:txBody>
      </p:sp>
      <p:sp>
        <p:nvSpPr>
          <p:cNvPr id="145421" name="Rectangle 11"/>
          <p:cNvSpPr>
            <a:spLocks noChangeArrowheads="1"/>
          </p:cNvSpPr>
          <p:nvPr/>
        </p:nvSpPr>
        <p:spPr bwMode="auto">
          <a:xfrm>
            <a:off x="3352800" y="38862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22" name="Text Box 12"/>
          <p:cNvSpPr txBox="1">
            <a:spLocks noChangeArrowheads="1"/>
          </p:cNvSpPr>
          <p:nvPr/>
        </p:nvSpPr>
        <p:spPr bwMode="auto">
          <a:xfrm>
            <a:off x="3489325" y="39258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p5    6</a:t>
            </a:r>
          </a:p>
        </p:txBody>
      </p:sp>
      <p:sp>
        <p:nvSpPr>
          <p:cNvPr id="145423" name="Rectangle 13"/>
          <p:cNvSpPr>
            <a:spLocks noChangeArrowheads="1"/>
          </p:cNvSpPr>
          <p:nvPr/>
        </p:nvSpPr>
        <p:spPr bwMode="auto">
          <a:xfrm>
            <a:off x="3352800" y="43434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24" name="Text Box 14"/>
          <p:cNvSpPr txBox="1">
            <a:spLocks noChangeArrowheads="1"/>
          </p:cNvSpPr>
          <p:nvPr/>
        </p:nvSpPr>
        <p:spPr bwMode="auto">
          <a:xfrm>
            <a:off x="3489325" y="43830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p6    0</a:t>
            </a:r>
          </a:p>
        </p:txBody>
      </p:sp>
      <p:sp>
        <p:nvSpPr>
          <p:cNvPr id="145425" name="Rectangle 15"/>
          <p:cNvSpPr>
            <a:spLocks noChangeArrowheads="1"/>
          </p:cNvSpPr>
          <p:nvPr/>
        </p:nvSpPr>
        <p:spPr bwMode="auto">
          <a:xfrm>
            <a:off x="3352800" y="48006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26" name="Text Box 16"/>
          <p:cNvSpPr txBox="1">
            <a:spLocks noChangeArrowheads="1"/>
          </p:cNvSpPr>
          <p:nvPr/>
        </p:nvSpPr>
        <p:spPr bwMode="auto">
          <a:xfrm>
            <a:off x="3489325" y="48402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p7    0</a:t>
            </a:r>
          </a:p>
        </p:txBody>
      </p:sp>
      <p:sp>
        <p:nvSpPr>
          <p:cNvPr id="145427" name="Rectangle 17"/>
          <p:cNvSpPr>
            <a:spLocks noChangeArrowheads="1"/>
          </p:cNvSpPr>
          <p:nvPr/>
        </p:nvSpPr>
        <p:spPr bwMode="auto">
          <a:xfrm>
            <a:off x="3352800" y="52578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28" name="Text Box 18"/>
          <p:cNvSpPr txBox="1">
            <a:spLocks noChangeArrowheads="1"/>
          </p:cNvSpPr>
          <p:nvPr/>
        </p:nvSpPr>
        <p:spPr bwMode="auto">
          <a:xfrm>
            <a:off x="3489325" y="52974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p8    0</a:t>
            </a:r>
          </a:p>
        </p:txBody>
      </p:sp>
      <p:sp>
        <p:nvSpPr>
          <p:cNvPr id="145429" name="Rectangle 19"/>
          <p:cNvSpPr>
            <a:spLocks noChangeArrowheads="1"/>
          </p:cNvSpPr>
          <p:nvPr/>
        </p:nvSpPr>
        <p:spPr bwMode="auto">
          <a:xfrm>
            <a:off x="3352800" y="57150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30" name="Text Box 20"/>
          <p:cNvSpPr txBox="1">
            <a:spLocks noChangeArrowheads="1"/>
          </p:cNvSpPr>
          <p:nvPr/>
        </p:nvSpPr>
        <p:spPr bwMode="auto">
          <a:xfrm>
            <a:off x="3489325" y="57546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p9    0</a:t>
            </a:r>
          </a:p>
        </p:txBody>
      </p:sp>
      <p:sp>
        <p:nvSpPr>
          <p:cNvPr id="145431" name="Rectangle 21"/>
          <p:cNvSpPr>
            <a:spLocks noChangeArrowheads="1"/>
          </p:cNvSpPr>
          <p:nvPr/>
        </p:nvSpPr>
        <p:spPr bwMode="auto">
          <a:xfrm>
            <a:off x="228600" y="3429000"/>
            <a:ext cx="5222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    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   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5432" name="Rectangle 22"/>
          <p:cNvSpPr>
            <a:spLocks noChangeArrowheads="1"/>
          </p:cNvSpPr>
          <p:nvPr/>
        </p:nvSpPr>
        <p:spPr bwMode="auto">
          <a:xfrm>
            <a:off x="152400" y="3429000"/>
            <a:ext cx="16764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33" name="Rectangle 23"/>
          <p:cNvSpPr>
            <a:spLocks noChangeArrowheads="1"/>
          </p:cNvSpPr>
          <p:nvPr/>
        </p:nvSpPr>
        <p:spPr bwMode="auto">
          <a:xfrm>
            <a:off x="152400" y="45720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34" name="Rectangle 24"/>
          <p:cNvSpPr>
            <a:spLocks noChangeArrowheads="1"/>
          </p:cNvSpPr>
          <p:nvPr/>
        </p:nvSpPr>
        <p:spPr bwMode="auto">
          <a:xfrm>
            <a:off x="152400" y="41910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35" name="Rectangle 25"/>
          <p:cNvSpPr>
            <a:spLocks noChangeArrowheads="1"/>
          </p:cNvSpPr>
          <p:nvPr/>
        </p:nvSpPr>
        <p:spPr bwMode="auto">
          <a:xfrm>
            <a:off x="152400" y="38100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36" name="Rectangle 26"/>
          <p:cNvSpPr>
            <a:spLocks noChangeArrowheads="1"/>
          </p:cNvSpPr>
          <p:nvPr/>
        </p:nvSpPr>
        <p:spPr bwMode="auto">
          <a:xfrm>
            <a:off x="914400" y="3429000"/>
            <a:ext cx="76200" cy="1600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5437" name="Group 27"/>
          <p:cNvGrpSpPr>
            <a:grpSpLocks/>
          </p:cNvGrpSpPr>
          <p:nvPr/>
        </p:nvGrpSpPr>
        <p:grpSpPr bwMode="auto">
          <a:xfrm>
            <a:off x="6400800" y="2133600"/>
            <a:ext cx="609600" cy="1905000"/>
            <a:chOff x="4320" y="1344"/>
            <a:chExt cx="384" cy="1200"/>
          </a:xfrm>
        </p:grpSpPr>
        <p:sp>
          <p:nvSpPr>
            <p:cNvPr id="145477" name="Line 28"/>
            <p:cNvSpPr>
              <a:spLocks noChangeShapeType="1"/>
            </p:cNvSpPr>
            <p:nvPr/>
          </p:nvSpPr>
          <p:spPr bwMode="auto">
            <a:xfrm>
              <a:off x="4704" y="158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478" name="Line 29"/>
            <p:cNvSpPr>
              <a:spLocks noChangeShapeType="1"/>
            </p:cNvSpPr>
            <p:nvPr/>
          </p:nvSpPr>
          <p:spPr bwMode="auto">
            <a:xfrm flipH="1">
              <a:off x="4320" y="220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479" name="Line 30"/>
            <p:cNvSpPr>
              <a:spLocks noChangeShapeType="1"/>
            </p:cNvSpPr>
            <p:nvPr/>
          </p:nvSpPr>
          <p:spPr bwMode="auto">
            <a:xfrm>
              <a:off x="4320" y="134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480" name="Line 31"/>
            <p:cNvSpPr>
              <a:spLocks noChangeShapeType="1"/>
            </p:cNvSpPr>
            <p:nvPr/>
          </p:nvSpPr>
          <p:spPr bwMode="auto">
            <a:xfrm>
              <a:off x="4320" y="13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481" name="Line 32"/>
            <p:cNvSpPr>
              <a:spLocks noChangeShapeType="1"/>
            </p:cNvSpPr>
            <p:nvPr/>
          </p:nvSpPr>
          <p:spPr bwMode="auto">
            <a:xfrm>
              <a:off x="4320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482" name="Line 33"/>
            <p:cNvSpPr>
              <a:spLocks noChangeShapeType="1"/>
            </p:cNvSpPr>
            <p:nvPr/>
          </p:nvSpPr>
          <p:spPr bwMode="auto">
            <a:xfrm flipV="1">
              <a:off x="4320" y="19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483" name="Line 34"/>
            <p:cNvSpPr>
              <a:spLocks noChangeShapeType="1"/>
            </p:cNvSpPr>
            <p:nvPr/>
          </p:nvSpPr>
          <p:spPr bwMode="auto">
            <a:xfrm>
              <a:off x="4320" y="163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5438" name="Group 35"/>
          <p:cNvGrpSpPr>
            <a:grpSpLocks/>
          </p:cNvGrpSpPr>
          <p:nvPr/>
        </p:nvGrpSpPr>
        <p:grpSpPr bwMode="auto">
          <a:xfrm>
            <a:off x="6400800" y="4419600"/>
            <a:ext cx="609600" cy="1905000"/>
            <a:chOff x="4320" y="1344"/>
            <a:chExt cx="384" cy="1200"/>
          </a:xfrm>
        </p:grpSpPr>
        <p:sp>
          <p:nvSpPr>
            <p:cNvPr id="145470" name="Line 36"/>
            <p:cNvSpPr>
              <a:spLocks noChangeShapeType="1"/>
            </p:cNvSpPr>
            <p:nvPr/>
          </p:nvSpPr>
          <p:spPr bwMode="auto">
            <a:xfrm>
              <a:off x="4704" y="158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471" name="Line 37"/>
            <p:cNvSpPr>
              <a:spLocks noChangeShapeType="1"/>
            </p:cNvSpPr>
            <p:nvPr/>
          </p:nvSpPr>
          <p:spPr bwMode="auto">
            <a:xfrm flipH="1">
              <a:off x="4320" y="220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472" name="Line 38"/>
            <p:cNvSpPr>
              <a:spLocks noChangeShapeType="1"/>
            </p:cNvSpPr>
            <p:nvPr/>
          </p:nvSpPr>
          <p:spPr bwMode="auto">
            <a:xfrm>
              <a:off x="4320" y="134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473" name="Line 39"/>
            <p:cNvSpPr>
              <a:spLocks noChangeShapeType="1"/>
            </p:cNvSpPr>
            <p:nvPr/>
          </p:nvSpPr>
          <p:spPr bwMode="auto">
            <a:xfrm>
              <a:off x="4320" y="13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474" name="Line 40"/>
            <p:cNvSpPr>
              <a:spLocks noChangeShapeType="1"/>
            </p:cNvSpPr>
            <p:nvPr/>
          </p:nvSpPr>
          <p:spPr bwMode="auto">
            <a:xfrm>
              <a:off x="4320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475" name="Line 41"/>
            <p:cNvSpPr>
              <a:spLocks noChangeShapeType="1"/>
            </p:cNvSpPr>
            <p:nvPr/>
          </p:nvSpPr>
          <p:spPr bwMode="auto">
            <a:xfrm flipV="1">
              <a:off x="4320" y="19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476" name="Line 42"/>
            <p:cNvSpPr>
              <a:spLocks noChangeShapeType="1"/>
            </p:cNvSpPr>
            <p:nvPr/>
          </p:nvSpPr>
          <p:spPr bwMode="auto">
            <a:xfrm>
              <a:off x="4320" y="163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5439" name="Rectangle 43"/>
          <p:cNvSpPr>
            <a:spLocks noChangeArrowheads="1"/>
          </p:cNvSpPr>
          <p:nvPr/>
        </p:nvSpPr>
        <p:spPr bwMode="auto">
          <a:xfrm>
            <a:off x="2133600" y="1981200"/>
            <a:ext cx="9144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440" name="Rectangle 44"/>
          <p:cNvSpPr>
            <a:spLocks noChangeArrowheads="1"/>
          </p:cNvSpPr>
          <p:nvPr/>
        </p:nvSpPr>
        <p:spPr bwMode="auto">
          <a:xfrm>
            <a:off x="4953000" y="1981200"/>
            <a:ext cx="9144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41" name="Rectangle 45"/>
          <p:cNvSpPr>
            <a:spLocks noChangeArrowheads="1"/>
          </p:cNvSpPr>
          <p:nvPr/>
        </p:nvSpPr>
        <p:spPr bwMode="auto">
          <a:xfrm>
            <a:off x="7543800" y="1981200"/>
            <a:ext cx="9144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42" name="Line 46"/>
          <p:cNvSpPr>
            <a:spLocks noChangeShapeType="1"/>
          </p:cNvSpPr>
          <p:nvPr/>
        </p:nvSpPr>
        <p:spPr bwMode="auto">
          <a:xfrm>
            <a:off x="5867400" y="2362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43" name="Line 47"/>
          <p:cNvSpPr>
            <a:spLocks noChangeShapeType="1"/>
          </p:cNvSpPr>
          <p:nvPr/>
        </p:nvSpPr>
        <p:spPr bwMode="auto">
          <a:xfrm>
            <a:off x="5867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44" name="Line 48"/>
          <p:cNvSpPr>
            <a:spLocks noChangeShapeType="1"/>
          </p:cNvSpPr>
          <p:nvPr/>
        </p:nvSpPr>
        <p:spPr bwMode="auto">
          <a:xfrm>
            <a:off x="7010400" y="3048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45" name="Line 49"/>
          <p:cNvSpPr>
            <a:spLocks noChangeShapeType="1"/>
          </p:cNvSpPr>
          <p:nvPr/>
        </p:nvSpPr>
        <p:spPr bwMode="auto">
          <a:xfrm>
            <a:off x="7010400" y="541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46" name="Line 50"/>
          <p:cNvSpPr>
            <a:spLocks noChangeShapeType="1"/>
          </p:cNvSpPr>
          <p:nvPr/>
        </p:nvSpPr>
        <p:spPr bwMode="auto">
          <a:xfrm>
            <a:off x="5867400" y="472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47" name="Line 51"/>
          <p:cNvSpPr>
            <a:spLocks noChangeShapeType="1"/>
          </p:cNvSpPr>
          <p:nvPr/>
        </p:nvSpPr>
        <p:spPr bwMode="auto">
          <a:xfrm>
            <a:off x="5867400" y="609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48" name="Line 52"/>
          <p:cNvSpPr>
            <a:spLocks noChangeShapeType="1"/>
          </p:cNvSpPr>
          <p:nvPr/>
        </p:nvSpPr>
        <p:spPr bwMode="auto">
          <a:xfrm>
            <a:off x="84582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49" name="Line 53"/>
          <p:cNvSpPr>
            <a:spLocks noChangeShapeType="1"/>
          </p:cNvSpPr>
          <p:nvPr/>
        </p:nvSpPr>
        <p:spPr bwMode="auto">
          <a:xfrm>
            <a:off x="84582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50" name="Line 54"/>
          <p:cNvSpPr>
            <a:spLocks noChangeShapeType="1"/>
          </p:cNvSpPr>
          <p:nvPr/>
        </p:nvSpPr>
        <p:spPr bwMode="auto">
          <a:xfrm>
            <a:off x="3048000" y="2590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51" name="Line 55"/>
          <p:cNvSpPr>
            <a:spLocks noChangeShapeType="1"/>
          </p:cNvSpPr>
          <p:nvPr/>
        </p:nvSpPr>
        <p:spPr bwMode="auto">
          <a:xfrm>
            <a:off x="30480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52" name="Line 56"/>
          <p:cNvSpPr>
            <a:spLocks noChangeShapeType="1"/>
          </p:cNvSpPr>
          <p:nvPr/>
        </p:nvSpPr>
        <p:spPr bwMode="auto">
          <a:xfrm>
            <a:off x="4648200" y="2590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53" name="Line 57"/>
          <p:cNvSpPr>
            <a:spLocks noChangeShapeType="1"/>
          </p:cNvSpPr>
          <p:nvPr/>
        </p:nvSpPr>
        <p:spPr bwMode="auto">
          <a:xfrm>
            <a:off x="46482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54" name="Line 58"/>
          <p:cNvSpPr>
            <a:spLocks noChangeShapeType="1"/>
          </p:cNvSpPr>
          <p:nvPr/>
        </p:nvSpPr>
        <p:spPr bwMode="auto">
          <a:xfrm>
            <a:off x="18288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55" name="Line 59"/>
          <p:cNvSpPr>
            <a:spLocks noChangeShapeType="1"/>
          </p:cNvSpPr>
          <p:nvPr/>
        </p:nvSpPr>
        <p:spPr bwMode="auto">
          <a:xfrm>
            <a:off x="1828800" y="480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56" name="Line 60"/>
          <p:cNvSpPr>
            <a:spLocks noChangeShapeType="1"/>
          </p:cNvSpPr>
          <p:nvPr/>
        </p:nvSpPr>
        <p:spPr bwMode="auto">
          <a:xfrm>
            <a:off x="3048000" y="495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57" name="Line 61"/>
          <p:cNvSpPr>
            <a:spLocks noChangeShapeType="1"/>
          </p:cNvSpPr>
          <p:nvPr/>
        </p:nvSpPr>
        <p:spPr bwMode="auto">
          <a:xfrm>
            <a:off x="30480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58" name="Line 62"/>
          <p:cNvSpPr>
            <a:spLocks noChangeShapeType="1"/>
          </p:cNvSpPr>
          <p:nvPr/>
        </p:nvSpPr>
        <p:spPr bwMode="auto">
          <a:xfrm>
            <a:off x="4648200" y="495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59" name="Line 63"/>
          <p:cNvSpPr>
            <a:spLocks noChangeShapeType="1"/>
          </p:cNvSpPr>
          <p:nvPr/>
        </p:nvSpPr>
        <p:spPr bwMode="auto">
          <a:xfrm>
            <a:off x="46482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60" name="Line 64"/>
          <p:cNvSpPr>
            <a:spLocks noChangeShapeType="1"/>
          </p:cNvSpPr>
          <p:nvPr/>
        </p:nvSpPr>
        <p:spPr bwMode="auto">
          <a:xfrm>
            <a:off x="8763000" y="5410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61" name="Line 65"/>
          <p:cNvSpPr>
            <a:spLocks noChangeShapeType="1"/>
          </p:cNvSpPr>
          <p:nvPr/>
        </p:nvSpPr>
        <p:spPr bwMode="auto">
          <a:xfrm flipH="1">
            <a:off x="4038600" y="6553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62" name="Line 66"/>
          <p:cNvSpPr>
            <a:spLocks noChangeShapeType="1"/>
          </p:cNvSpPr>
          <p:nvPr/>
        </p:nvSpPr>
        <p:spPr bwMode="auto">
          <a:xfrm flipV="1">
            <a:off x="4038600" y="617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63" name="Line 67"/>
          <p:cNvSpPr>
            <a:spLocks noChangeShapeType="1"/>
          </p:cNvSpPr>
          <p:nvPr/>
        </p:nvSpPr>
        <p:spPr bwMode="auto">
          <a:xfrm flipV="1">
            <a:off x="4038600" y="167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64" name="Line 68"/>
          <p:cNvSpPr>
            <a:spLocks noChangeShapeType="1"/>
          </p:cNvSpPr>
          <p:nvPr/>
        </p:nvSpPr>
        <p:spPr bwMode="auto">
          <a:xfrm flipH="1">
            <a:off x="4038600" y="1676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65" name="Line 69"/>
          <p:cNvSpPr>
            <a:spLocks noChangeShapeType="1"/>
          </p:cNvSpPr>
          <p:nvPr/>
        </p:nvSpPr>
        <p:spPr bwMode="auto">
          <a:xfrm>
            <a:off x="8763000" y="1676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66" name="Text Box 70"/>
          <p:cNvSpPr txBox="1">
            <a:spLocks noChangeArrowheads="1"/>
          </p:cNvSpPr>
          <p:nvPr/>
        </p:nvSpPr>
        <p:spPr bwMode="auto">
          <a:xfrm rot="-5400000">
            <a:off x="4334273" y="2874139"/>
            <a:ext cx="20883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add </a:t>
            </a:r>
            <a:r>
              <a:rPr lang="en-US" sz="2000" dirty="0" smtClean="0">
                <a:solidFill>
                  <a:schemeClr val="tx1"/>
                </a:solidFill>
              </a:rPr>
              <a:t>p6 </a:t>
            </a:r>
            <a:r>
              <a:rPr lang="en-US" sz="2000" dirty="0">
                <a:solidFill>
                  <a:schemeClr val="tx1"/>
                </a:solidFill>
              </a:rPr>
              <a:t>+ 9</a:t>
            </a:r>
            <a:r>
              <a:rPr lang="en-US" sz="2000" dirty="0" smtClean="0">
                <a:solidFill>
                  <a:schemeClr val="tx1"/>
                </a:solidFill>
              </a:rPr>
              <a:t> ➜ </a:t>
            </a:r>
            <a:r>
              <a:rPr lang="en-US" sz="2000" dirty="0">
                <a:solidFill>
                  <a:schemeClr val="tx1"/>
                </a:solidFill>
              </a:rPr>
              <a:t>p7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467" name="Text Box 71"/>
          <p:cNvSpPr txBox="1">
            <a:spLocks noChangeArrowheads="1"/>
          </p:cNvSpPr>
          <p:nvPr/>
        </p:nvSpPr>
        <p:spPr bwMode="auto">
          <a:xfrm rot="-5400000">
            <a:off x="4341411" y="5152995"/>
            <a:ext cx="20740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addi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p8 </a:t>
            </a:r>
            <a:r>
              <a:rPr lang="en-US" sz="2000" dirty="0">
                <a:solidFill>
                  <a:schemeClr val="tx1"/>
                </a:solidFill>
              </a:rPr>
              <a:t>+1</a:t>
            </a:r>
            <a:r>
              <a:rPr lang="en-US" sz="2000" dirty="0" smtClean="0">
                <a:solidFill>
                  <a:schemeClr val="tx1"/>
                </a:solidFill>
              </a:rPr>
              <a:t> ➜ </a:t>
            </a:r>
            <a:r>
              <a:rPr lang="en-US" sz="2000" dirty="0">
                <a:solidFill>
                  <a:schemeClr val="tx1"/>
                </a:solidFill>
              </a:rPr>
              <a:t>p9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468" name="Text Box 72"/>
          <p:cNvSpPr txBox="1">
            <a:spLocks noChangeArrowheads="1"/>
          </p:cNvSpPr>
          <p:nvPr/>
        </p:nvSpPr>
        <p:spPr bwMode="auto">
          <a:xfrm rot="-5400000">
            <a:off x="7541243" y="2570927"/>
            <a:ext cx="10115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4</a:t>
            </a:r>
            <a:r>
              <a:rPr lang="en-US" sz="2000" dirty="0" smtClean="0">
                <a:solidFill>
                  <a:schemeClr val="tx1"/>
                </a:solidFill>
              </a:rPr>
              <a:t> ➜ </a:t>
            </a:r>
            <a:r>
              <a:rPr lang="en-US" sz="2000" dirty="0">
                <a:solidFill>
                  <a:schemeClr val="tx1"/>
                </a:solidFill>
              </a:rPr>
              <a:t>p6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469" name="Text Box 73"/>
          <p:cNvSpPr txBox="1">
            <a:spLocks noChangeArrowheads="1"/>
          </p:cNvSpPr>
          <p:nvPr/>
        </p:nvSpPr>
        <p:spPr bwMode="auto">
          <a:xfrm rot="-5400000">
            <a:off x="7400131" y="5166519"/>
            <a:ext cx="1141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3</a:t>
            </a:r>
            <a:r>
              <a:rPr lang="en-US" sz="2000" dirty="0" smtClean="0">
                <a:solidFill>
                  <a:schemeClr val="tx1"/>
                </a:solidFill>
              </a:rPr>
              <a:t> ➜ </a:t>
            </a:r>
            <a:r>
              <a:rPr lang="en-US" sz="2000" dirty="0">
                <a:solidFill>
                  <a:schemeClr val="tx1"/>
                </a:solidFill>
              </a:rPr>
              <a:t>p8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5922F18-B57A-0746-89D5-F2FFF87D4BAB}" type="slidenum">
              <a:rPr lang="en-US" smtClean="0"/>
              <a:pPr/>
              <a:t>5</a:t>
            </a:fld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685800"/>
          </a:xfrm>
        </p:spPr>
        <p:txBody>
          <a:bodyPr/>
          <a:lstStyle/>
          <a:p>
            <a:pPr eaLnBrk="1" hangingPunct="1"/>
            <a:r>
              <a:rPr lang="en-US" smtClean="0"/>
              <a:t>Can Hardware Overcome These Limits?</a:t>
            </a:r>
          </a:p>
        </p:txBody>
      </p:sp>
      <p:sp>
        <p:nvSpPr>
          <p:cNvPr id="573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909"/>
                </a:solidFill>
              </a:rPr>
              <a:t>Dynamically-scheduled processors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</a:rPr>
              <a:t>Also called “out-of-order” processors</a:t>
            </a:r>
          </a:p>
          <a:p>
            <a:pPr lvl="1" eaLnBrk="1" hangingPunct="1"/>
            <a:r>
              <a:rPr lang="en-US" dirty="0"/>
              <a:t>Hardware re-schedules </a:t>
            </a:r>
            <a:r>
              <a:rPr lang="en-US" dirty="0" smtClean="0"/>
              <a:t>instructions</a:t>
            </a:r>
            <a:r>
              <a:rPr lang="en-US" dirty="0"/>
              <a:t>…</a:t>
            </a:r>
          </a:p>
          <a:p>
            <a:pPr lvl="1" eaLnBrk="1" hangingPunct="1"/>
            <a:r>
              <a:rPr lang="en-US" dirty="0"/>
              <a:t>…within a sliding window of </a:t>
            </a:r>
            <a:r>
              <a:rPr lang="en-US" dirty="0" smtClean="0"/>
              <a:t>instructions</a:t>
            </a:r>
            <a:endParaRPr lang="en-US" dirty="0"/>
          </a:p>
          <a:p>
            <a:pPr lvl="1" eaLnBrk="1" hangingPunct="1"/>
            <a:r>
              <a:rPr lang="en-US" dirty="0"/>
              <a:t>As with pipelining and superscalar, ISA unchanged </a:t>
            </a:r>
          </a:p>
          <a:p>
            <a:pPr lvl="2" eaLnBrk="1" hangingPunct="1"/>
            <a:r>
              <a:rPr lang="en-US" dirty="0"/>
              <a:t>Same hardware/software interface, appearance of in-order</a:t>
            </a:r>
            <a:endParaRPr lang="en-US" dirty="0" smtClean="0"/>
          </a:p>
          <a:p>
            <a:pPr eaLnBrk="1" hangingPunct="1"/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Increases scheduling scope</a:t>
            </a:r>
          </a:p>
          <a:p>
            <a:pPr lvl="1" eaLnBrk="1" hangingPunct="1"/>
            <a:r>
              <a:rPr lang="en-US" dirty="0" smtClean="0"/>
              <a:t>Does loop unrolling transparently!</a:t>
            </a:r>
          </a:p>
          <a:p>
            <a:pPr lvl="1" eaLnBrk="1" hangingPunct="1"/>
            <a:r>
              <a:rPr lang="en-US" dirty="0" smtClean="0"/>
              <a:t>Uses branch prediction to “unroll” branches</a:t>
            </a:r>
          </a:p>
          <a:p>
            <a:pPr eaLnBrk="1" hangingPunct="1"/>
            <a:r>
              <a:rPr lang="en-US" dirty="0" smtClean="0"/>
              <a:t>Examples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Pentium Pro/II/III (3-wide), Core 2 (4-wide), </a:t>
            </a:r>
            <a:br>
              <a:rPr lang="en-US" dirty="0"/>
            </a:br>
            <a:r>
              <a:rPr lang="en-US" dirty="0"/>
              <a:t>Alpha 21264 (4-wide), MIPS R10000 (4-wide), Power5 (5-wide)</a:t>
            </a:r>
            <a:endParaRPr lang="en-US" dirty="0" smtClean="0"/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OOO execution (2-wide)</a:t>
            </a:r>
          </a:p>
        </p:txBody>
      </p:sp>
      <p:sp>
        <p:nvSpPr>
          <p:cNvPr id="147459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CIS 501: Comp. Arch.  |  Prof. Joe Devietti  |  Scheduling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7460" name="Slide Number Placeholder 7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251A35B-424C-334D-9079-39F31762FA1E}" type="slidenum">
              <a:rPr lang="en-US" smtClean="0"/>
              <a:pPr/>
              <a:t>50</a:t>
            </a:fld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147461" name="Rectangle 3"/>
          <p:cNvSpPr>
            <a:spLocks noChangeArrowheads="1"/>
          </p:cNvSpPr>
          <p:nvPr/>
        </p:nvSpPr>
        <p:spPr bwMode="auto">
          <a:xfrm>
            <a:off x="3352800" y="20574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62" name="Text Box 4"/>
          <p:cNvSpPr txBox="1">
            <a:spLocks noChangeArrowheads="1"/>
          </p:cNvSpPr>
          <p:nvPr/>
        </p:nvSpPr>
        <p:spPr bwMode="auto">
          <a:xfrm>
            <a:off x="3489325" y="20970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    7</a:t>
            </a:r>
          </a:p>
        </p:txBody>
      </p:sp>
      <p:sp>
        <p:nvSpPr>
          <p:cNvPr id="147463" name="Rectangle 5"/>
          <p:cNvSpPr>
            <a:spLocks noChangeArrowheads="1"/>
          </p:cNvSpPr>
          <p:nvPr/>
        </p:nvSpPr>
        <p:spPr bwMode="auto">
          <a:xfrm>
            <a:off x="3352800" y="25146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64" name="Text Box 6"/>
          <p:cNvSpPr txBox="1">
            <a:spLocks noChangeArrowheads="1"/>
          </p:cNvSpPr>
          <p:nvPr/>
        </p:nvSpPr>
        <p:spPr bwMode="auto">
          <a:xfrm>
            <a:off x="3489325" y="25542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p2    3</a:t>
            </a:r>
          </a:p>
        </p:txBody>
      </p:sp>
      <p:sp>
        <p:nvSpPr>
          <p:cNvPr id="147465" name="Rectangle 7"/>
          <p:cNvSpPr>
            <a:spLocks noChangeArrowheads="1"/>
          </p:cNvSpPr>
          <p:nvPr/>
        </p:nvSpPr>
        <p:spPr bwMode="auto">
          <a:xfrm>
            <a:off x="3352800" y="29718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66" name="Text Box 8"/>
          <p:cNvSpPr txBox="1">
            <a:spLocks noChangeArrowheads="1"/>
          </p:cNvSpPr>
          <p:nvPr/>
        </p:nvSpPr>
        <p:spPr bwMode="auto">
          <a:xfrm>
            <a:off x="3489325" y="30114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p3    4</a:t>
            </a:r>
          </a:p>
        </p:txBody>
      </p:sp>
      <p:sp>
        <p:nvSpPr>
          <p:cNvPr id="147467" name="Rectangle 9"/>
          <p:cNvSpPr>
            <a:spLocks noChangeArrowheads="1"/>
          </p:cNvSpPr>
          <p:nvPr/>
        </p:nvSpPr>
        <p:spPr bwMode="auto">
          <a:xfrm>
            <a:off x="3352800" y="34290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68" name="Text Box 10"/>
          <p:cNvSpPr txBox="1">
            <a:spLocks noChangeArrowheads="1"/>
          </p:cNvSpPr>
          <p:nvPr/>
        </p:nvSpPr>
        <p:spPr bwMode="auto">
          <a:xfrm>
            <a:off x="3489325" y="34686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p4    9</a:t>
            </a:r>
          </a:p>
        </p:txBody>
      </p:sp>
      <p:sp>
        <p:nvSpPr>
          <p:cNvPr id="147469" name="Rectangle 11"/>
          <p:cNvSpPr>
            <a:spLocks noChangeArrowheads="1"/>
          </p:cNvSpPr>
          <p:nvPr/>
        </p:nvSpPr>
        <p:spPr bwMode="auto">
          <a:xfrm>
            <a:off x="3352800" y="38862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70" name="Text Box 12"/>
          <p:cNvSpPr txBox="1">
            <a:spLocks noChangeArrowheads="1"/>
          </p:cNvSpPr>
          <p:nvPr/>
        </p:nvSpPr>
        <p:spPr bwMode="auto">
          <a:xfrm>
            <a:off x="3489325" y="39258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p5    6</a:t>
            </a:r>
          </a:p>
        </p:txBody>
      </p:sp>
      <p:sp>
        <p:nvSpPr>
          <p:cNvPr id="147471" name="Rectangle 13"/>
          <p:cNvSpPr>
            <a:spLocks noChangeArrowheads="1"/>
          </p:cNvSpPr>
          <p:nvPr/>
        </p:nvSpPr>
        <p:spPr bwMode="auto">
          <a:xfrm>
            <a:off x="3352800" y="43434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72" name="Text Box 14"/>
          <p:cNvSpPr txBox="1">
            <a:spLocks noChangeArrowheads="1"/>
          </p:cNvSpPr>
          <p:nvPr/>
        </p:nvSpPr>
        <p:spPr bwMode="auto">
          <a:xfrm>
            <a:off x="3489325" y="4383088"/>
            <a:ext cx="838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p6    </a:t>
            </a:r>
            <a:r>
              <a:rPr lang="en-US" b="1">
                <a:solidFill>
                  <a:srgbClr val="0000FF"/>
                </a:solidFill>
              </a:rPr>
              <a:t>4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47473" name="Rectangle 15"/>
          <p:cNvSpPr>
            <a:spLocks noChangeArrowheads="1"/>
          </p:cNvSpPr>
          <p:nvPr/>
        </p:nvSpPr>
        <p:spPr bwMode="auto">
          <a:xfrm>
            <a:off x="3352800" y="48006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74" name="Text Box 16"/>
          <p:cNvSpPr txBox="1">
            <a:spLocks noChangeArrowheads="1"/>
          </p:cNvSpPr>
          <p:nvPr/>
        </p:nvSpPr>
        <p:spPr bwMode="auto">
          <a:xfrm>
            <a:off x="3489325" y="48402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p7    0</a:t>
            </a:r>
          </a:p>
        </p:txBody>
      </p:sp>
      <p:sp>
        <p:nvSpPr>
          <p:cNvPr id="147475" name="Rectangle 17"/>
          <p:cNvSpPr>
            <a:spLocks noChangeArrowheads="1"/>
          </p:cNvSpPr>
          <p:nvPr/>
        </p:nvSpPr>
        <p:spPr bwMode="auto">
          <a:xfrm>
            <a:off x="3352800" y="52578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76" name="Text Box 18"/>
          <p:cNvSpPr txBox="1">
            <a:spLocks noChangeArrowheads="1"/>
          </p:cNvSpPr>
          <p:nvPr/>
        </p:nvSpPr>
        <p:spPr bwMode="auto">
          <a:xfrm>
            <a:off x="3489325" y="5297488"/>
            <a:ext cx="838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p8    </a:t>
            </a:r>
            <a:r>
              <a:rPr lang="en-US" b="1">
                <a:solidFill>
                  <a:srgbClr val="0000FF"/>
                </a:solidFill>
              </a:rPr>
              <a:t>3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47477" name="Rectangle 19"/>
          <p:cNvSpPr>
            <a:spLocks noChangeArrowheads="1"/>
          </p:cNvSpPr>
          <p:nvPr/>
        </p:nvSpPr>
        <p:spPr bwMode="auto">
          <a:xfrm>
            <a:off x="3352800" y="57150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78" name="Text Box 20"/>
          <p:cNvSpPr txBox="1">
            <a:spLocks noChangeArrowheads="1"/>
          </p:cNvSpPr>
          <p:nvPr/>
        </p:nvSpPr>
        <p:spPr bwMode="auto">
          <a:xfrm>
            <a:off x="3489325" y="57546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p9    0</a:t>
            </a:r>
          </a:p>
        </p:txBody>
      </p:sp>
      <p:sp>
        <p:nvSpPr>
          <p:cNvPr id="147479" name="Rectangle 21"/>
          <p:cNvSpPr>
            <a:spLocks noChangeArrowheads="1"/>
          </p:cNvSpPr>
          <p:nvPr/>
        </p:nvSpPr>
        <p:spPr bwMode="auto">
          <a:xfrm>
            <a:off x="228600" y="3429000"/>
            <a:ext cx="5222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    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   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7480" name="Rectangle 22"/>
          <p:cNvSpPr>
            <a:spLocks noChangeArrowheads="1"/>
          </p:cNvSpPr>
          <p:nvPr/>
        </p:nvSpPr>
        <p:spPr bwMode="auto">
          <a:xfrm>
            <a:off x="152400" y="3429000"/>
            <a:ext cx="16764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81" name="Rectangle 23"/>
          <p:cNvSpPr>
            <a:spLocks noChangeArrowheads="1"/>
          </p:cNvSpPr>
          <p:nvPr/>
        </p:nvSpPr>
        <p:spPr bwMode="auto">
          <a:xfrm>
            <a:off x="152400" y="45720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82" name="Rectangle 24"/>
          <p:cNvSpPr>
            <a:spLocks noChangeArrowheads="1"/>
          </p:cNvSpPr>
          <p:nvPr/>
        </p:nvSpPr>
        <p:spPr bwMode="auto">
          <a:xfrm>
            <a:off x="152400" y="41910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83" name="Rectangle 25"/>
          <p:cNvSpPr>
            <a:spLocks noChangeArrowheads="1"/>
          </p:cNvSpPr>
          <p:nvPr/>
        </p:nvSpPr>
        <p:spPr bwMode="auto">
          <a:xfrm>
            <a:off x="152400" y="38100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84" name="Rectangle 26"/>
          <p:cNvSpPr>
            <a:spLocks noChangeArrowheads="1"/>
          </p:cNvSpPr>
          <p:nvPr/>
        </p:nvSpPr>
        <p:spPr bwMode="auto">
          <a:xfrm>
            <a:off x="914400" y="3429000"/>
            <a:ext cx="76200" cy="1600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7485" name="Group 27"/>
          <p:cNvGrpSpPr>
            <a:grpSpLocks/>
          </p:cNvGrpSpPr>
          <p:nvPr/>
        </p:nvGrpSpPr>
        <p:grpSpPr bwMode="auto">
          <a:xfrm>
            <a:off x="6400800" y="2133600"/>
            <a:ext cx="609600" cy="1905000"/>
            <a:chOff x="4320" y="1344"/>
            <a:chExt cx="384" cy="1200"/>
          </a:xfrm>
        </p:grpSpPr>
        <p:sp>
          <p:nvSpPr>
            <p:cNvPr id="147523" name="Line 28"/>
            <p:cNvSpPr>
              <a:spLocks noChangeShapeType="1"/>
            </p:cNvSpPr>
            <p:nvPr/>
          </p:nvSpPr>
          <p:spPr bwMode="auto">
            <a:xfrm>
              <a:off x="4704" y="158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524" name="Line 29"/>
            <p:cNvSpPr>
              <a:spLocks noChangeShapeType="1"/>
            </p:cNvSpPr>
            <p:nvPr/>
          </p:nvSpPr>
          <p:spPr bwMode="auto">
            <a:xfrm flipH="1">
              <a:off x="4320" y="220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525" name="Line 30"/>
            <p:cNvSpPr>
              <a:spLocks noChangeShapeType="1"/>
            </p:cNvSpPr>
            <p:nvPr/>
          </p:nvSpPr>
          <p:spPr bwMode="auto">
            <a:xfrm>
              <a:off x="4320" y="134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526" name="Line 31"/>
            <p:cNvSpPr>
              <a:spLocks noChangeShapeType="1"/>
            </p:cNvSpPr>
            <p:nvPr/>
          </p:nvSpPr>
          <p:spPr bwMode="auto">
            <a:xfrm>
              <a:off x="4320" y="13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527" name="Line 32"/>
            <p:cNvSpPr>
              <a:spLocks noChangeShapeType="1"/>
            </p:cNvSpPr>
            <p:nvPr/>
          </p:nvSpPr>
          <p:spPr bwMode="auto">
            <a:xfrm>
              <a:off x="4320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528" name="Line 33"/>
            <p:cNvSpPr>
              <a:spLocks noChangeShapeType="1"/>
            </p:cNvSpPr>
            <p:nvPr/>
          </p:nvSpPr>
          <p:spPr bwMode="auto">
            <a:xfrm flipV="1">
              <a:off x="4320" y="19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529" name="Line 34"/>
            <p:cNvSpPr>
              <a:spLocks noChangeShapeType="1"/>
            </p:cNvSpPr>
            <p:nvPr/>
          </p:nvSpPr>
          <p:spPr bwMode="auto">
            <a:xfrm>
              <a:off x="4320" y="163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7486" name="Group 35"/>
          <p:cNvGrpSpPr>
            <a:grpSpLocks/>
          </p:cNvGrpSpPr>
          <p:nvPr/>
        </p:nvGrpSpPr>
        <p:grpSpPr bwMode="auto">
          <a:xfrm>
            <a:off x="6400800" y="4419600"/>
            <a:ext cx="609600" cy="1905000"/>
            <a:chOff x="4320" y="1344"/>
            <a:chExt cx="384" cy="1200"/>
          </a:xfrm>
        </p:grpSpPr>
        <p:sp>
          <p:nvSpPr>
            <p:cNvPr id="147516" name="Line 36"/>
            <p:cNvSpPr>
              <a:spLocks noChangeShapeType="1"/>
            </p:cNvSpPr>
            <p:nvPr/>
          </p:nvSpPr>
          <p:spPr bwMode="auto">
            <a:xfrm>
              <a:off x="4704" y="158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517" name="Line 37"/>
            <p:cNvSpPr>
              <a:spLocks noChangeShapeType="1"/>
            </p:cNvSpPr>
            <p:nvPr/>
          </p:nvSpPr>
          <p:spPr bwMode="auto">
            <a:xfrm flipH="1">
              <a:off x="4320" y="220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518" name="Line 38"/>
            <p:cNvSpPr>
              <a:spLocks noChangeShapeType="1"/>
            </p:cNvSpPr>
            <p:nvPr/>
          </p:nvSpPr>
          <p:spPr bwMode="auto">
            <a:xfrm>
              <a:off x="4320" y="134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519" name="Line 39"/>
            <p:cNvSpPr>
              <a:spLocks noChangeShapeType="1"/>
            </p:cNvSpPr>
            <p:nvPr/>
          </p:nvSpPr>
          <p:spPr bwMode="auto">
            <a:xfrm>
              <a:off x="4320" y="13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520" name="Line 40"/>
            <p:cNvSpPr>
              <a:spLocks noChangeShapeType="1"/>
            </p:cNvSpPr>
            <p:nvPr/>
          </p:nvSpPr>
          <p:spPr bwMode="auto">
            <a:xfrm>
              <a:off x="4320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521" name="Line 41"/>
            <p:cNvSpPr>
              <a:spLocks noChangeShapeType="1"/>
            </p:cNvSpPr>
            <p:nvPr/>
          </p:nvSpPr>
          <p:spPr bwMode="auto">
            <a:xfrm flipV="1">
              <a:off x="4320" y="19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522" name="Line 42"/>
            <p:cNvSpPr>
              <a:spLocks noChangeShapeType="1"/>
            </p:cNvSpPr>
            <p:nvPr/>
          </p:nvSpPr>
          <p:spPr bwMode="auto">
            <a:xfrm>
              <a:off x="4320" y="163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7487" name="Rectangle 43"/>
          <p:cNvSpPr>
            <a:spLocks noChangeArrowheads="1"/>
          </p:cNvSpPr>
          <p:nvPr/>
        </p:nvSpPr>
        <p:spPr bwMode="auto">
          <a:xfrm>
            <a:off x="2133600" y="1981200"/>
            <a:ext cx="9144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7488" name="Rectangle 44"/>
          <p:cNvSpPr>
            <a:spLocks noChangeArrowheads="1"/>
          </p:cNvSpPr>
          <p:nvPr/>
        </p:nvSpPr>
        <p:spPr bwMode="auto">
          <a:xfrm>
            <a:off x="4953000" y="1981200"/>
            <a:ext cx="9144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89" name="Rectangle 45"/>
          <p:cNvSpPr>
            <a:spLocks noChangeArrowheads="1"/>
          </p:cNvSpPr>
          <p:nvPr/>
        </p:nvSpPr>
        <p:spPr bwMode="auto">
          <a:xfrm>
            <a:off x="7543800" y="1981200"/>
            <a:ext cx="9144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90" name="Line 46"/>
          <p:cNvSpPr>
            <a:spLocks noChangeShapeType="1"/>
          </p:cNvSpPr>
          <p:nvPr/>
        </p:nvSpPr>
        <p:spPr bwMode="auto">
          <a:xfrm>
            <a:off x="5867400" y="2362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91" name="Line 47"/>
          <p:cNvSpPr>
            <a:spLocks noChangeShapeType="1"/>
          </p:cNvSpPr>
          <p:nvPr/>
        </p:nvSpPr>
        <p:spPr bwMode="auto">
          <a:xfrm>
            <a:off x="5867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92" name="Line 48"/>
          <p:cNvSpPr>
            <a:spLocks noChangeShapeType="1"/>
          </p:cNvSpPr>
          <p:nvPr/>
        </p:nvSpPr>
        <p:spPr bwMode="auto">
          <a:xfrm>
            <a:off x="7010400" y="3048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93" name="Line 49"/>
          <p:cNvSpPr>
            <a:spLocks noChangeShapeType="1"/>
          </p:cNvSpPr>
          <p:nvPr/>
        </p:nvSpPr>
        <p:spPr bwMode="auto">
          <a:xfrm>
            <a:off x="7010400" y="541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94" name="Line 50"/>
          <p:cNvSpPr>
            <a:spLocks noChangeShapeType="1"/>
          </p:cNvSpPr>
          <p:nvPr/>
        </p:nvSpPr>
        <p:spPr bwMode="auto">
          <a:xfrm>
            <a:off x="5867400" y="472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95" name="Line 51"/>
          <p:cNvSpPr>
            <a:spLocks noChangeShapeType="1"/>
          </p:cNvSpPr>
          <p:nvPr/>
        </p:nvSpPr>
        <p:spPr bwMode="auto">
          <a:xfrm>
            <a:off x="5867400" y="609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96" name="Line 52"/>
          <p:cNvSpPr>
            <a:spLocks noChangeShapeType="1"/>
          </p:cNvSpPr>
          <p:nvPr/>
        </p:nvSpPr>
        <p:spPr bwMode="auto">
          <a:xfrm>
            <a:off x="84582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97" name="Line 53"/>
          <p:cNvSpPr>
            <a:spLocks noChangeShapeType="1"/>
          </p:cNvSpPr>
          <p:nvPr/>
        </p:nvSpPr>
        <p:spPr bwMode="auto">
          <a:xfrm>
            <a:off x="84582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98" name="Line 54"/>
          <p:cNvSpPr>
            <a:spLocks noChangeShapeType="1"/>
          </p:cNvSpPr>
          <p:nvPr/>
        </p:nvSpPr>
        <p:spPr bwMode="auto">
          <a:xfrm>
            <a:off x="3048000" y="2590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99" name="Line 55"/>
          <p:cNvSpPr>
            <a:spLocks noChangeShapeType="1"/>
          </p:cNvSpPr>
          <p:nvPr/>
        </p:nvSpPr>
        <p:spPr bwMode="auto">
          <a:xfrm>
            <a:off x="30480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500" name="Line 56"/>
          <p:cNvSpPr>
            <a:spLocks noChangeShapeType="1"/>
          </p:cNvSpPr>
          <p:nvPr/>
        </p:nvSpPr>
        <p:spPr bwMode="auto">
          <a:xfrm>
            <a:off x="4648200" y="2590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501" name="Line 57"/>
          <p:cNvSpPr>
            <a:spLocks noChangeShapeType="1"/>
          </p:cNvSpPr>
          <p:nvPr/>
        </p:nvSpPr>
        <p:spPr bwMode="auto">
          <a:xfrm>
            <a:off x="46482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502" name="Line 58"/>
          <p:cNvSpPr>
            <a:spLocks noChangeShapeType="1"/>
          </p:cNvSpPr>
          <p:nvPr/>
        </p:nvSpPr>
        <p:spPr bwMode="auto">
          <a:xfrm>
            <a:off x="18288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503" name="Line 59"/>
          <p:cNvSpPr>
            <a:spLocks noChangeShapeType="1"/>
          </p:cNvSpPr>
          <p:nvPr/>
        </p:nvSpPr>
        <p:spPr bwMode="auto">
          <a:xfrm>
            <a:off x="1828800" y="480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504" name="Line 60"/>
          <p:cNvSpPr>
            <a:spLocks noChangeShapeType="1"/>
          </p:cNvSpPr>
          <p:nvPr/>
        </p:nvSpPr>
        <p:spPr bwMode="auto">
          <a:xfrm>
            <a:off x="3048000" y="495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505" name="Line 61"/>
          <p:cNvSpPr>
            <a:spLocks noChangeShapeType="1"/>
          </p:cNvSpPr>
          <p:nvPr/>
        </p:nvSpPr>
        <p:spPr bwMode="auto">
          <a:xfrm>
            <a:off x="30480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506" name="Line 62"/>
          <p:cNvSpPr>
            <a:spLocks noChangeShapeType="1"/>
          </p:cNvSpPr>
          <p:nvPr/>
        </p:nvSpPr>
        <p:spPr bwMode="auto">
          <a:xfrm>
            <a:off x="4648200" y="495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507" name="Line 63"/>
          <p:cNvSpPr>
            <a:spLocks noChangeShapeType="1"/>
          </p:cNvSpPr>
          <p:nvPr/>
        </p:nvSpPr>
        <p:spPr bwMode="auto">
          <a:xfrm>
            <a:off x="46482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508" name="Line 64"/>
          <p:cNvSpPr>
            <a:spLocks noChangeShapeType="1"/>
          </p:cNvSpPr>
          <p:nvPr/>
        </p:nvSpPr>
        <p:spPr bwMode="auto">
          <a:xfrm>
            <a:off x="8763000" y="5410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509" name="Line 65"/>
          <p:cNvSpPr>
            <a:spLocks noChangeShapeType="1"/>
          </p:cNvSpPr>
          <p:nvPr/>
        </p:nvSpPr>
        <p:spPr bwMode="auto">
          <a:xfrm flipH="1">
            <a:off x="4038600" y="6553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510" name="Line 66"/>
          <p:cNvSpPr>
            <a:spLocks noChangeShapeType="1"/>
          </p:cNvSpPr>
          <p:nvPr/>
        </p:nvSpPr>
        <p:spPr bwMode="auto">
          <a:xfrm flipV="1">
            <a:off x="4038600" y="617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511" name="Line 67"/>
          <p:cNvSpPr>
            <a:spLocks noChangeShapeType="1"/>
          </p:cNvSpPr>
          <p:nvPr/>
        </p:nvSpPr>
        <p:spPr bwMode="auto">
          <a:xfrm flipV="1">
            <a:off x="4038600" y="167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512" name="Line 68"/>
          <p:cNvSpPr>
            <a:spLocks noChangeShapeType="1"/>
          </p:cNvSpPr>
          <p:nvPr/>
        </p:nvSpPr>
        <p:spPr bwMode="auto">
          <a:xfrm flipH="1">
            <a:off x="4038600" y="1676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513" name="Line 69"/>
          <p:cNvSpPr>
            <a:spLocks noChangeShapeType="1"/>
          </p:cNvSpPr>
          <p:nvPr/>
        </p:nvSpPr>
        <p:spPr bwMode="auto">
          <a:xfrm>
            <a:off x="8763000" y="1676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514" name="Text Box 70"/>
          <p:cNvSpPr txBox="1">
            <a:spLocks noChangeArrowheads="1"/>
          </p:cNvSpPr>
          <p:nvPr/>
        </p:nvSpPr>
        <p:spPr bwMode="auto">
          <a:xfrm rot="-5400000">
            <a:off x="7469922" y="2870170"/>
            <a:ext cx="11542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13</a:t>
            </a:r>
            <a:r>
              <a:rPr lang="en-US" sz="2000" dirty="0" smtClean="0">
                <a:solidFill>
                  <a:schemeClr val="tx1"/>
                </a:solidFill>
              </a:rPr>
              <a:t> ➜ </a:t>
            </a:r>
            <a:r>
              <a:rPr lang="en-US" sz="2000" dirty="0">
                <a:solidFill>
                  <a:schemeClr val="tx1"/>
                </a:solidFill>
              </a:rPr>
              <a:t>p7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515" name="Text Box 71"/>
          <p:cNvSpPr txBox="1">
            <a:spLocks noChangeArrowheads="1"/>
          </p:cNvSpPr>
          <p:nvPr/>
        </p:nvSpPr>
        <p:spPr bwMode="auto">
          <a:xfrm rot="-5400000">
            <a:off x="7465043" y="5314127"/>
            <a:ext cx="10115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4</a:t>
            </a:r>
            <a:r>
              <a:rPr lang="en-US" sz="2000" dirty="0" smtClean="0">
                <a:solidFill>
                  <a:schemeClr val="tx1"/>
                </a:solidFill>
              </a:rPr>
              <a:t> ➜ </a:t>
            </a:r>
            <a:r>
              <a:rPr lang="en-US" sz="2000" dirty="0">
                <a:solidFill>
                  <a:schemeClr val="tx1"/>
                </a:solidFill>
              </a:rPr>
              <a:t>p9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OOO execution (2-wide)</a:t>
            </a:r>
          </a:p>
        </p:txBody>
      </p:sp>
      <p:sp>
        <p:nvSpPr>
          <p:cNvPr id="149507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CIS 501: Comp. Arch.  |  Prof. Joe Devietti  |  Scheduling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9508" name="Slide Number Placeholder 7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17DC81E-3A4E-4344-850D-CC7611BF488D}" type="slidenum">
              <a:rPr lang="en-US" smtClean="0"/>
              <a:pPr/>
              <a:t>51</a:t>
            </a:fld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149509" name="Rectangle 3"/>
          <p:cNvSpPr>
            <a:spLocks noChangeArrowheads="1"/>
          </p:cNvSpPr>
          <p:nvPr/>
        </p:nvSpPr>
        <p:spPr bwMode="auto">
          <a:xfrm>
            <a:off x="3352800" y="20574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10" name="Text Box 4"/>
          <p:cNvSpPr txBox="1">
            <a:spLocks noChangeArrowheads="1"/>
          </p:cNvSpPr>
          <p:nvPr/>
        </p:nvSpPr>
        <p:spPr bwMode="auto">
          <a:xfrm>
            <a:off x="3489325" y="20970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    7</a:t>
            </a:r>
          </a:p>
        </p:txBody>
      </p:sp>
      <p:sp>
        <p:nvSpPr>
          <p:cNvPr id="149511" name="Rectangle 5"/>
          <p:cNvSpPr>
            <a:spLocks noChangeArrowheads="1"/>
          </p:cNvSpPr>
          <p:nvPr/>
        </p:nvSpPr>
        <p:spPr bwMode="auto">
          <a:xfrm>
            <a:off x="3352800" y="25146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12" name="Text Box 6"/>
          <p:cNvSpPr txBox="1">
            <a:spLocks noChangeArrowheads="1"/>
          </p:cNvSpPr>
          <p:nvPr/>
        </p:nvSpPr>
        <p:spPr bwMode="auto">
          <a:xfrm>
            <a:off x="3489325" y="25542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p2    3</a:t>
            </a:r>
          </a:p>
        </p:txBody>
      </p:sp>
      <p:sp>
        <p:nvSpPr>
          <p:cNvPr id="149513" name="Rectangle 7"/>
          <p:cNvSpPr>
            <a:spLocks noChangeArrowheads="1"/>
          </p:cNvSpPr>
          <p:nvPr/>
        </p:nvSpPr>
        <p:spPr bwMode="auto">
          <a:xfrm>
            <a:off x="3352800" y="29718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14" name="Text Box 8"/>
          <p:cNvSpPr txBox="1">
            <a:spLocks noChangeArrowheads="1"/>
          </p:cNvSpPr>
          <p:nvPr/>
        </p:nvSpPr>
        <p:spPr bwMode="auto">
          <a:xfrm>
            <a:off x="3489325" y="30114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p3    4</a:t>
            </a:r>
          </a:p>
        </p:txBody>
      </p:sp>
      <p:sp>
        <p:nvSpPr>
          <p:cNvPr id="149515" name="Rectangle 9"/>
          <p:cNvSpPr>
            <a:spLocks noChangeArrowheads="1"/>
          </p:cNvSpPr>
          <p:nvPr/>
        </p:nvSpPr>
        <p:spPr bwMode="auto">
          <a:xfrm>
            <a:off x="3352800" y="34290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16" name="Text Box 10"/>
          <p:cNvSpPr txBox="1">
            <a:spLocks noChangeArrowheads="1"/>
          </p:cNvSpPr>
          <p:nvPr/>
        </p:nvSpPr>
        <p:spPr bwMode="auto">
          <a:xfrm>
            <a:off x="3489325" y="34686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p4    9</a:t>
            </a:r>
          </a:p>
        </p:txBody>
      </p:sp>
      <p:sp>
        <p:nvSpPr>
          <p:cNvPr id="149517" name="Rectangle 11"/>
          <p:cNvSpPr>
            <a:spLocks noChangeArrowheads="1"/>
          </p:cNvSpPr>
          <p:nvPr/>
        </p:nvSpPr>
        <p:spPr bwMode="auto">
          <a:xfrm>
            <a:off x="3352800" y="38862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18" name="Text Box 12"/>
          <p:cNvSpPr txBox="1">
            <a:spLocks noChangeArrowheads="1"/>
          </p:cNvSpPr>
          <p:nvPr/>
        </p:nvSpPr>
        <p:spPr bwMode="auto">
          <a:xfrm>
            <a:off x="3489325" y="39258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p5    6</a:t>
            </a:r>
          </a:p>
        </p:txBody>
      </p:sp>
      <p:sp>
        <p:nvSpPr>
          <p:cNvPr id="149519" name="Rectangle 13"/>
          <p:cNvSpPr>
            <a:spLocks noChangeArrowheads="1"/>
          </p:cNvSpPr>
          <p:nvPr/>
        </p:nvSpPr>
        <p:spPr bwMode="auto">
          <a:xfrm>
            <a:off x="3352800" y="43434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20" name="Text Box 14"/>
          <p:cNvSpPr txBox="1">
            <a:spLocks noChangeArrowheads="1"/>
          </p:cNvSpPr>
          <p:nvPr/>
        </p:nvSpPr>
        <p:spPr bwMode="auto">
          <a:xfrm>
            <a:off x="3489325" y="43830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p6    4</a:t>
            </a:r>
          </a:p>
        </p:txBody>
      </p:sp>
      <p:sp>
        <p:nvSpPr>
          <p:cNvPr id="149521" name="Rectangle 15"/>
          <p:cNvSpPr>
            <a:spLocks noChangeArrowheads="1"/>
          </p:cNvSpPr>
          <p:nvPr/>
        </p:nvSpPr>
        <p:spPr bwMode="auto">
          <a:xfrm>
            <a:off x="3352800" y="48006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22" name="Text Box 16"/>
          <p:cNvSpPr txBox="1">
            <a:spLocks noChangeArrowheads="1"/>
          </p:cNvSpPr>
          <p:nvPr/>
        </p:nvSpPr>
        <p:spPr bwMode="auto">
          <a:xfrm>
            <a:off x="3489325" y="4840288"/>
            <a:ext cx="9032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p7   </a:t>
            </a:r>
            <a:r>
              <a:rPr lang="en-US" b="1">
                <a:solidFill>
                  <a:srgbClr val="0000FF"/>
                </a:solidFill>
              </a:rPr>
              <a:t>13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49523" name="Rectangle 17"/>
          <p:cNvSpPr>
            <a:spLocks noChangeArrowheads="1"/>
          </p:cNvSpPr>
          <p:nvPr/>
        </p:nvSpPr>
        <p:spPr bwMode="auto">
          <a:xfrm>
            <a:off x="3352800" y="52578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24" name="Text Box 18"/>
          <p:cNvSpPr txBox="1">
            <a:spLocks noChangeArrowheads="1"/>
          </p:cNvSpPr>
          <p:nvPr/>
        </p:nvSpPr>
        <p:spPr bwMode="auto">
          <a:xfrm>
            <a:off x="3489325" y="52974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p8    3</a:t>
            </a:r>
          </a:p>
        </p:txBody>
      </p:sp>
      <p:sp>
        <p:nvSpPr>
          <p:cNvPr id="149525" name="Rectangle 19"/>
          <p:cNvSpPr>
            <a:spLocks noChangeArrowheads="1"/>
          </p:cNvSpPr>
          <p:nvPr/>
        </p:nvSpPr>
        <p:spPr bwMode="auto">
          <a:xfrm>
            <a:off x="3352800" y="57150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26" name="Text Box 20"/>
          <p:cNvSpPr txBox="1">
            <a:spLocks noChangeArrowheads="1"/>
          </p:cNvSpPr>
          <p:nvPr/>
        </p:nvSpPr>
        <p:spPr bwMode="auto">
          <a:xfrm>
            <a:off x="3489325" y="5754688"/>
            <a:ext cx="838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p9    </a:t>
            </a:r>
            <a:r>
              <a:rPr lang="en-US" b="1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149527" name="Rectangle 21"/>
          <p:cNvSpPr>
            <a:spLocks noChangeArrowheads="1"/>
          </p:cNvSpPr>
          <p:nvPr/>
        </p:nvSpPr>
        <p:spPr bwMode="auto">
          <a:xfrm>
            <a:off x="228600" y="3429000"/>
            <a:ext cx="5222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    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   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9528" name="Rectangle 22"/>
          <p:cNvSpPr>
            <a:spLocks noChangeArrowheads="1"/>
          </p:cNvSpPr>
          <p:nvPr/>
        </p:nvSpPr>
        <p:spPr bwMode="auto">
          <a:xfrm>
            <a:off x="152400" y="3429000"/>
            <a:ext cx="16764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29" name="Rectangle 23"/>
          <p:cNvSpPr>
            <a:spLocks noChangeArrowheads="1"/>
          </p:cNvSpPr>
          <p:nvPr/>
        </p:nvSpPr>
        <p:spPr bwMode="auto">
          <a:xfrm>
            <a:off x="152400" y="45720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30" name="Rectangle 24"/>
          <p:cNvSpPr>
            <a:spLocks noChangeArrowheads="1"/>
          </p:cNvSpPr>
          <p:nvPr/>
        </p:nvSpPr>
        <p:spPr bwMode="auto">
          <a:xfrm>
            <a:off x="152400" y="41910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31" name="Rectangle 25"/>
          <p:cNvSpPr>
            <a:spLocks noChangeArrowheads="1"/>
          </p:cNvSpPr>
          <p:nvPr/>
        </p:nvSpPr>
        <p:spPr bwMode="auto">
          <a:xfrm>
            <a:off x="152400" y="38100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32" name="Rectangle 26"/>
          <p:cNvSpPr>
            <a:spLocks noChangeArrowheads="1"/>
          </p:cNvSpPr>
          <p:nvPr/>
        </p:nvSpPr>
        <p:spPr bwMode="auto">
          <a:xfrm>
            <a:off x="914400" y="3429000"/>
            <a:ext cx="76200" cy="1600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9533" name="Group 27"/>
          <p:cNvGrpSpPr>
            <a:grpSpLocks/>
          </p:cNvGrpSpPr>
          <p:nvPr/>
        </p:nvGrpSpPr>
        <p:grpSpPr bwMode="auto">
          <a:xfrm>
            <a:off x="6400800" y="2133600"/>
            <a:ext cx="609600" cy="1905000"/>
            <a:chOff x="4320" y="1344"/>
            <a:chExt cx="384" cy="1200"/>
          </a:xfrm>
        </p:grpSpPr>
        <p:sp>
          <p:nvSpPr>
            <p:cNvPr id="149569" name="Line 28"/>
            <p:cNvSpPr>
              <a:spLocks noChangeShapeType="1"/>
            </p:cNvSpPr>
            <p:nvPr/>
          </p:nvSpPr>
          <p:spPr bwMode="auto">
            <a:xfrm>
              <a:off x="4704" y="158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570" name="Line 29"/>
            <p:cNvSpPr>
              <a:spLocks noChangeShapeType="1"/>
            </p:cNvSpPr>
            <p:nvPr/>
          </p:nvSpPr>
          <p:spPr bwMode="auto">
            <a:xfrm flipH="1">
              <a:off x="4320" y="220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571" name="Line 30"/>
            <p:cNvSpPr>
              <a:spLocks noChangeShapeType="1"/>
            </p:cNvSpPr>
            <p:nvPr/>
          </p:nvSpPr>
          <p:spPr bwMode="auto">
            <a:xfrm>
              <a:off x="4320" y="134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572" name="Line 31"/>
            <p:cNvSpPr>
              <a:spLocks noChangeShapeType="1"/>
            </p:cNvSpPr>
            <p:nvPr/>
          </p:nvSpPr>
          <p:spPr bwMode="auto">
            <a:xfrm>
              <a:off x="4320" y="13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573" name="Line 32"/>
            <p:cNvSpPr>
              <a:spLocks noChangeShapeType="1"/>
            </p:cNvSpPr>
            <p:nvPr/>
          </p:nvSpPr>
          <p:spPr bwMode="auto">
            <a:xfrm>
              <a:off x="4320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574" name="Line 33"/>
            <p:cNvSpPr>
              <a:spLocks noChangeShapeType="1"/>
            </p:cNvSpPr>
            <p:nvPr/>
          </p:nvSpPr>
          <p:spPr bwMode="auto">
            <a:xfrm flipV="1">
              <a:off x="4320" y="19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575" name="Line 34"/>
            <p:cNvSpPr>
              <a:spLocks noChangeShapeType="1"/>
            </p:cNvSpPr>
            <p:nvPr/>
          </p:nvSpPr>
          <p:spPr bwMode="auto">
            <a:xfrm>
              <a:off x="4320" y="163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9534" name="Group 35"/>
          <p:cNvGrpSpPr>
            <a:grpSpLocks/>
          </p:cNvGrpSpPr>
          <p:nvPr/>
        </p:nvGrpSpPr>
        <p:grpSpPr bwMode="auto">
          <a:xfrm>
            <a:off x="6400800" y="4419600"/>
            <a:ext cx="609600" cy="1905000"/>
            <a:chOff x="4320" y="1344"/>
            <a:chExt cx="384" cy="1200"/>
          </a:xfrm>
        </p:grpSpPr>
        <p:sp>
          <p:nvSpPr>
            <p:cNvPr id="149562" name="Line 36"/>
            <p:cNvSpPr>
              <a:spLocks noChangeShapeType="1"/>
            </p:cNvSpPr>
            <p:nvPr/>
          </p:nvSpPr>
          <p:spPr bwMode="auto">
            <a:xfrm>
              <a:off x="4704" y="158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563" name="Line 37"/>
            <p:cNvSpPr>
              <a:spLocks noChangeShapeType="1"/>
            </p:cNvSpPr>
            <p:nvPr/>
          </p:nvSpPr>
          <p:spPr bwMode="auto">
            <a:xfrm flipH="1">
              <a:off x="4320" y="220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564" name="Line 38"/>
            <p:cNvSpPr>
              <a:spLocks noChangeShapeType="1"/>
            </p:cNvSpPr>
            <p:nvPr/>
          </p:nvSpPr>
          <p:spPr bwMode="auto">
            <a:xfrm>
              <a:off x="4320" y="134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565" name="Line 39"/>
            <p:cNvSpPr>
              <a:spLocks noChangeShapeType="1"/>
            </p:cNvSpPr>
            <p:nvPr/>
          </p:nvSpPr>
          <p:spPr bwMode="auto">
            <a:xfrm>
              <a:off x="4320" y="13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566" name="Line 40"/>
            <p:cNvSpPr>
              <a:spLocks noChangeShapeType="1"/>
            </p:cNvSpPr>
            <p:nvPr/>
          </p:nvSpPr>
          <p:spPr bwMode="auto">
            <a:xfrm>
              <a:off x="4320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567" name="Line 41"/>
            <p:cNvSpPr>
              <a:spLocks noChangeShapeType="1"/>
            </p:cNvSpPr>
            <p:nvPr/>
          </p:nvSpPr>
          <p:spPr bwMode="auto">
            <a:xfrm flipV="1">
              <a:off x="4320" y="19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568" name="Line 42"/>
            <p:cNvSpPr>
              <a:spLocks noChangeShapeType="1"/>
            </p:cNvSpPr>
            <p:nvPr/>
          </p:nvSpPr>
          <p:spPr bwMode="auto">
            <a:xfrm>
              <a:off x="4320" y="163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9535" name="Rectangle 43"/>
          <p:cNvSpPr>
            <a:spLocks noChangeArrowheads="1"/>
          </p:cNvSpPr>
          <p:nvPr/>
        </p:nvSpPr>
        <p:spPr bwMode="auto">
          <a:xfrm>
            <a:off x="2133600" y="1981200"/>
            <a:ext cx="9144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9536" name="Rectangle 44"/>
          <p:cNvSpPr>
            <a:spLocks noChangeArrowheads="1"/>
          </p:cNvSpPr>
          <p:nvPr/>
        </p:nvSpPr>
        <p:spPr bwMode="auto">
          <a:xfrm>
            <a:off x="4953000" y="1981200"/>
            <a:ext cx="9144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37" name="Rectangle 45"/>
          <p:cNvSpPr>
            <a:spLocks noChangeArrowheads="1"/>
          </p:cNvSpPr>
          <p:nvPr/>
        </p:nvSpPr>
        <p:spPr bwMode="auto">
          <a:xfrm>
            <a:off x="7543800" y="1981200"/>
            <a:ext cx="9144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38" name="Line 46"/>
          <p:cNvSpPr>
            <a:spLocks noChangeShapeType="1"/>
          </p:cNvSpPr>
          <p:nvPr/>
        </p:nvSpPr>
        <p:spPr bwMode="auto">
          <a:xfrm>
            <a:off x="5867400" y="2362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39" name="Line 47"/>
          <p:cNvSpPr>
            <a:spLocks noChangeShapeType="1"/>
          </p:cNvSpPr>
          <p:nvPr/>
        </p:nvSpPr>
        <p:spPr bwMode="auto">
          <a:xfrm>
            <a:off x="5867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40" name="Line 48"/>
          <p:cNvSpPr>
            <a:spLocks noChangeShapeType="1"/>
          </p:cNvSpPr>
          <p:nvPr/>
        </p:nvSpPr>
        <p:spPr bwMode="auto">
          <a:xfrm>
            <a:off x="7010400" y="3048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41" name="Line 49"/>
          <p:cNvSpPr>
            <a:spLocks noChangeShapeType="1"/>
          </p:cNvSpPr>
          <p:nvPr/>
        </p:nvSpPr>
        <p:spPr bwMode="auto">
          <a:xfrm>
            <a:off x="7010400" y="541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42" name="Line 50"/>
          <p:cNvSpPr>
            <a:spLocks noChangeShapeType="1"/>
          </p:cNvSpPr>
          <p:nvPr/>
        </p:nvSpPr>
        <p:spPr bwMode="auto">
          <a:xfrm>
            <a:off x="5867400" y="472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43" name="Line 51"/>
          <p:cNvSpPr>
            <a:spLocks noChangeShapeType="1"/>
          </p:cNvSpPr>
          <p:nvPr/>
        </p:nvSpPr>
        <p:spPr bwMode="auto">
          <a:xfrm>
            <a:off x="5867400" y="609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44" name="Line 52"/>
          <p:cNvSpPr>
            <a:spLocks noChangeShapeType="1"/>
          </p:cNvSpPr>
          <p:nvPr/>
        </p:nvSpPr>
        <p:spPr bwMode="auto">
          <a:xfrm>
            <a:off x="84582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45" name="Line 53"/>
          <p:cNvSpPr>
            <a:spLocks noChangeShapeType="1"/>
          </p:cNvSpPr>
          <p:nvPr/>
        </p:nvSpPr>
        <p:spPr bwMode="auto">
          <a:xfrm>
            <a:off x="84582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46" name="Line 54"/>
          <p:cNvSpPr>
            <a:spLocks noChangeShapeType="1"/>
          </p:cNvSpPr>
          <p:nvPr/>
        </p:nvSpPr>
        <p:spPr bwMode="auto">
          <a:xfrm>
            <a:off x="3048000" y="2590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47" name="Line 55"/>
          <p:cNvSpPr>
            <a:spLocks noChangeShapeType="1"/>
          </p:cNvSpPr>
          <p:nvPr/>
        </p:nvSpPr>
        <p:spPr bwMode="auto">
          <a:xfrm>
            <a:off x="30480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48" name="Line 56"/>
          <p:cNvSpPr>
            <a:spLocks noChangeShapeType="1"/>
          </p:cNvSpPr>
          <p:nvPr/>
        </p:nvSpPr>
        <p:spPr bwMode="auto">
          <a:xfrm>
            <a:off x="4648200" y="2590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49" name="Line 57"/>
          <p:cNvSpPr>
            <a:spLocks noChangeShapeType="1"/>
          </p:cNvSpPr>
          <p:nvPr/>
        </p:nvSpPr>
        <p:spPr bwMode="auto">
          <a:xfrm>
            <a:off x="46482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50" name="Line 58"/>
          <p:cNvSpPr>
            <a:spLocks noChangeShapeType="1"/>
          </p:cNvSpPr>
          <p:nvPr/>
        </p:nvSpPr>
        <p:spPr bwMode="auto">
          <a:xfrm>
            <a:off x="18288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51" name="Line 59"/>
          <p:cNvSpPr>
            <a:spLocks noChangeShapeType="1"/>
          </p:cNvSpPr>
          <p:nvPr/>
        </p:nvSpPr>
        <p:spPr bwMode="auto">
          <a:xfrm>
            <a:off x="1828800" y="480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52" name="Line 60"/>
          <p:cNvSpPr>
            <a:spLocks noChangeShapeType="1"/>
          </p:cNvSpPr>
          <p:nvPr/>
        </p:nvSpPr>
        <p:spPr bwMode="auto">
          <a:xfrm>
            <a:off x="3048000" y="495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53" name="Line 61"/>
          <p:cNvSpPr>
            <a:spLocks noChangeShapeType="1"/>
          </p:cNvSpPr>
          <p:nvPr/>
        </p:nvSpPr>
        <p:spPr bwMode="auto">
          <a:xfrm>
            <a:off x="30480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54" name="Line 62"/>
          <p:cNvSpPr>
            <a:spLocks noChangeShapeType="1"/>
          </p:cNvSpPr>
          <p:nvPr/>
        </p:nvSpPr>
        <p:spPr bwMode="auto">
          <a:xfrm>
            <a:off x="4648200" y="495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55" name="Line 63"/>
          <p:cNvSpPr>
            <a:spLocks noChangeShapeType="1"/>
          </p:cNvSpPr>
          <p:nvPr/>
        </p:nvSpPr>
        <p:spPr bwMode="auto">
          <a:xfrm>
            <a:off x="46482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56" name="Line 64"/>
          <p:cNvSpPr>
            <a:spLocks noChangeShapeType="1"/>
          </p:cNvSpPr>
          <p:nvPr/>
        </p:nvSpPr>
        <p:spPr bwMode="auto">
          <a:xfrm>
            <a:off x="8763000" y="5410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57" name="Line 65"/>
          <p:cNvSpPr>
            <a:spLocks noChangeShapeType="1"/>
          </p:cNvSpPr>
          <p:nvPr/>
        </p:nvSpPr>
        <p:spPr bwMode="auto">
          <a:xfrm flipH="1">
            <a:off x="4038600" y="6553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58" name="Line 66"/>
          <p:cNvSpPr>
            <a:spLocks noChangeShapeType="1"/>
          </p:cNvSpPr>
          <p:nvPr/>
        </p:nvSpPr>
        <p:spPr bwMode="auto">
          <a:xfrm flipV="1">
            <a:off x="4038600" y="617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59" name="Line 67"/>
          <p:cNvSpPr>
            <a:spLocks noChangeShapeType="1"/>
          </p:cNvSpPr>
          <p:nvPr/>
        </p:nvSpPr>
        <p:spPr bwMode="auto">
          <a:xfrm flipV="1">
            <a:off x="4038600" y="167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60" name="Line 68"/>
          <p:cNvSpPr>
            <a:spLocks noChangeShapeType="1"/>
          </p:cNvSpPr>
          <p:nvPr/>
        </p:nvSpPr>
        <p:spPr bwMode="auto">
          <a:xfrm flipH="1">
            <a:off x="4038600" y="1676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61" name="Line 69"/>
          <p:cNvSpPr>
            <a:spLocks noChangeShapeType="1"/>
          </p:cNvSpPr>
          <p:nvPr/>
        </p:nvSpPr>
        <p:spPr bwMode="auto">
          <a:xfrm>
            <a:off x="8763000" y="1676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OOO execution (2-wide)</a:t>
            </a:r>
          </a:p>
        </p:txBody>
      </p:sp>
      <p:sp>
        <p:nvSpPr>
          <p:cNvPr id="151555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CIS 501: Comp. Arch.  |  Prof. Joe Devietti  |  Scheduling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1556" name="Slide Number Placeholder 7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C637826-745B-254B-B159-2D58F1CBB650}" type="slidenum">
              <a:rPr lang="en-US" smtClean="0"/>
              <a:pPr/>
              <a:t>52</a:t>
            </a:fld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151557" name="Rectangle 3"/>
          <p:cNvSpPr>
            <a:spLocks noChangeArrowheads="1"/>
          </p:cNvSpPr>
          <p:nvPr/>
        </p:nvSpPr>
        <p:spPr bwMode="auto">
          <a:xfrm>
            <a:off x="3352800" y="20574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489325" y="20970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p1    7</a:t>
            </a:r>
          </a:p>
        </p:txBody>
      </p:sp>
      <p:sp>
        <p:nvSpPr>
          <p:cNvPr id="151559" name="Rectangle 5"/>
          <p:cNvSpPr>
            <a:spLocks noChangeArrowheads="1"/>
          </p:cNvSpPr>
          <p:nvPr/>
        </p:nvSpPr>
        <p:spPr bwMode="auto">
          <a:xfrm>
            <a:off x="3352800" y="25146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60" name="Text Box 6"/>
          <p:cNvSpPr txBox="1">
            <a:spLocks noChangeArrowheads="1"/>
          </p:cNvSpPr>
          <p:nvPr/>
        </p:nvSpPr>
        <p:spPr bwMode="auto">
          <a:xfrm>
            <a:off x="3489325" y="25542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p2    3</a:t>
            </a:r>
          </a:p>
        </p:txBody>
      </p:sp>
      <p:sp>
        <p:nvSpPr>
          <p:cNvPr id="151561" name="Rectangle 7"/>
          <p:cNvSpPr>
            <a:spLocks noChangeArrowheads="1"/>
          </p:cNvSpPr>
          <p:nvPr/>
        </p:nvSpPr>
        <p:spPr bwMode="auto">
          <a:xfrm>
            <a:off x="3352800" y="29718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62" name="Text Box 8"/>
          <p:cNvSpPr txBox="1">
            <a:spLocks noChangeArrowheads="1"/>
          </p:cNvSpPr>
          <p:nvPr/>
        </p:nvSpPr>
        <p:spPr bwMode="auto">
          <a:xfrm>
            <a:off x="3489325" y="30114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p3    4</a:t>
            </a:r>
          </a:p>
        </p:txBody>
      </p:sp>
      <p:sp>
        <p:nvSpPr>
          <p:cNvPr id="151563" name="Rectangle 9"/>
          <p:cNvSpPr>
            <a:spLocks noChangeArrowheads="1"/>
          </p:cNvSpPr>
          <p:nvPr/>
        </p:nvSpPr>
        <p:spPr bwMode="auto">
          <a:xfrm>
            <a:off x="3352800" y="34290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64" name="Text Box 10"/>
          <p:cNvSpPr txBox="1">
            <a:spLocks noChangeArrowheads="1"/>
          </p:cNvSpPr>
          <p:nvPr/>
        </p:nvSpPr>
        <p:spPr bwMode="auto">
          <a:xfrm>
            <a:off x="3489325" y="34686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p4    9</a:t>
            </a:r>
          </a:p>
        </p:txBody>
      </p:sp>
      <p:sp>
        <p:nvSpPr>
          <p:cNvPr id="151565" name="Rectangle 11"/>
          <p:cNvSpPr>
            <a:spLocks noChangeArrowheads="1"/>
          </p:cNvSpPr>
          <p:nvPr/>
        </p:nvSpPr>
        <p:spPr bwMode="auto">
          <a:xfrm>
            <a:off x="3352800" y="38862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66" name="Text Box 12"/>
          <p:cNvSpPr txBox="1">
            <a:spLocks noChangeArrowheads="1"/>
          </p:cNvSpPr>
          <p:nvPr/>
        </p:nvSpPr>
        <p:spPr bwMode="auto">
          <a:xfrm>
            <a:off x="3489325" y="39258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p5    6</a:t>
            </a:r>
          </a:p>
        </p:txBody>
      </p:sp>
      <p:sp>
        <p:nvSpPr>
          <p:cNvPr id="151567" name="Rectangle 13"/>
          <p:cNvSpPr>
            <a:spLocks noChangeArrowheads="1"/>
          </p:cNvSpPr>
          <p:nvPr/>
        </p:nvSpPr>
        <p:spPr bwMode="auto">
          <a:xfrm>
            <a:off x="3352800" y="43434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68" name="Text Box 14"/>
          <p:cNvSpPr txBox="1">
            <a:spLocks noChangeArrowheads="1"/>
          </p:cNvSpPr>
          <p:nvPr/>
        </p:nvSpPr>
        <p:spPr bwMode="auto">
          <a:xfrm>
            <a:off x="3489325" y="43830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p6    4</a:t>
            </a:r>
          </a:p>
        </p:txBody>
      </p:sp>
      <p:sp>
        <p:nvSpPr>
          <p:cNvPr id="151569" name="Rectangle 15"/>
          <p:cNvSpPr>
            <a:spLocks noChangeArrowheads="1"/>
          </p:cNvSpPr>
          <p:nvPr/>
        </p:nvSpPr>
        <p:spPr bwMode="auto">
          <a:xfrm>
            <a:off x="3352800" y="48006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70" name="Text Box 16"/>
          <p:cNvSpPr txBox="1">
            <a:spLocks noChangeArrowheads="1"/>
          </p:cNvSpPr>
          <p:nvPr/>
        </p:nvSpPr>
        <p:spPr bwMode="auto">
          <a:xfrm>
            <a:off x="3489325" y="4840288"/>
            <a:ext cx="111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p7   13</a:t>
            </a:r>
          </a:p>
        </p:txBody>
      </p:sp>
      <p:sp>
        <p:nvSpPr>
          <p:cNvPr id="151571" name="Rectangle 17"/>
          <p:cNvSpPr>
            <a:spLocks noChangeArrowheads="1"/>
          </p:cNvSpPr>
          <p:nvPr/>
        </p:nvSpPr>
        <p:spPr bwMode="auto">
          <a:xfrm>
            <a:off x="3352800" y="52578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72" name="Text Box 18"/>
          <p:cNvSpPr txBox="1">
            <a:spLocks noChangeArrowheads="1"/>
          </p:cNvSpPr>
          <p:nvPr/>
        </p:nvSpPr>
        <p:spPr bwMode="auto">
          <a:xfrm>
            <a:off x="3489325" y="52974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p8    3</a:t>
            </a:r>
          </a:p>
        </p:txBody>
      </p:sp>
      <p:sp>
        <p:nvSpPr>
          <p:cNvPr id="151573" name="Rectangle 19"/>
          <p:cNvSpPr>
            <a:spLocks noChangeArrowheads="1"/>
          </p:cNvSpPr>
          <p:nvPr/>
        </p:nvSpPr>
        <p:spPr bwMode="auto">
          <a:xfrm>
            <a:off x="3352800" y="57150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74" name="Text Box 20"/>
          <p:cNvSpPr txBox="1">
            <a:spLocks noChangeArrowheads="1"/>
          </p:cNvSpPr>
          <p:nvPr/>
        </p:nvSpPr>
        <p:spPr bwMode="auto">
          <a:xfrm>
            <a:off x="3489325" y="57546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p9    4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151575" name="Rectangle 21"/>
          <p:cNvSpPr>
            <a:spLocks noChangeArrowheads="1"/>
          </p:cNvSpPr>
          <p:nvPr/>
        </p:nvSpPr>
        <p:spPr bwMode="auto">
          <a:xfrm>
            <a:off x="228600" y="3429000"/>
            <a:ext cx="531813" cy="1562100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    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   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1576" name="Rectangle 22"/>
          <p:cNvSpPr>
            <a:spLocks noChangeArrowheads="1"/>
          </p:cNvSpPr>
          <p:nvPr/>
        </p:nvSpPr>
        <p:spPr bwMode="auto">
          <a:xfrm>
            <a:off x="152400" y="3429000"/>
            <a:ext cx="1676400" cy="1600200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77" name="Rectangle 23"/>
          <p:cNvSpPr>
            <a:spLocks noChangeArrowheads="1"/>
          </p:cNvSpPr>
          <p:nvPr/>
        </p:nvSpPr>
        <p:spPr bwMode="auto">
          <a:xfrm>
            <a:off x="152400" y="4572000"/>
            <a:ext cx="1676400" cy="457200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78" name="Rectangle 24"/>
          <p:cNvSpPr>
            <a:spLocks noChangeArrowheads="1"/>
          </p:cNvSpPr>
          <p:nvPr/>
        </p:nvSpPr>
        <p:spPr bwMode="auto">
          <a:xfrm>
            <a:off x="152400" y="4191000"/>
            <a:ext cx="1676400" cy="381000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79" name="Rectangle 25"/>
          <p:cNvSpPr>
            <a:spLocks noChangeArrowheads="1"/>
          </p:cNvSpPr>
          <p:nvPr/>
        </p:nvSpPr>
        <p:spPr bwMode="auto">
          <a:xfrm>
            <a:off x="152400" y="3810000"/>
            <a:ext cx="1676400" cy="381000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80" name="Rectangle 26"/>
          <p:cNvSpPr>
            <a:spLocks noChangeArrowheads="1"/>
          </p:cNvSpPr>
          <p:nvPr/>
        </p:nvSpPr>
        <p:spPr bwMode="auto">
          <a:xfrm>
            <a:off x="914400" y="3429000"/>
            <a:ext cx="76200" cy="1600200"/>
          </a:xfrm>
          <a:prstGeom prst="rect">
            <a:avLst/>
          </a:prstGeom>
          <a:solidFill>
            <a:srgbClr val="B3B3B3"/>
          </a:solidFill>
          <a:ln w="9525">
            <a:solidFill>
              <a:srgbClr val="B3B3B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1581" name="Group 27"/>
          <p:cNvGrpSpPr>
            <a:grpSpLocks/>
          </p:cNvGrpSpPr>
          <p:nvPr/>
        </p:nvGrpSpPr>
        <p:grpSpPr bwMode="auto">
          <a:xfrm>
            <a:off x="6400800" y="2133600"/>
            <a:ext cx="609600" cy="1905000"/>
            <a:chOff x="4320" y="1344"/>
            <a:chExt cx="384" cy="1200"/>
          </a:xfrm>
        </p:grpSpPr>
        <p:sp>
          <p:nvSpPr>
            <p:cNvPr id="151618" name="Line 28"/>
            <p:cNvSpPr>
              <a:spLocks noChangeShapeType="1"/>
            </p:cNvSpPr>
            <p:nvPr/>
          </p:nvSpPr>
          <p:spPr bwMode="auto">
            <a:xfrm>
              <a:off x="4704" y="158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619" name="Line 29"/>
            <p:cNvSpPr>
              <a:spLocks noChangeShapeType="1"/>
            </p:cNvSpPr>
            <p:nvPr/>
          </p:nvSpPr>
          <p:spPr bwMode="auto">
            <a:xfrm flipH="1">
              <a:off x="4320" y="220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620" name="Line 30"/>
            <p:cNvSpPr>
              <a:spLocks noChangeShapeType="1"/>
            </p:cNvSpPr>
            <p:nvPr/>
          </p:nvSpPr>
          <p:spPr bwMode="auto">
            <a:xfrm>
              <a:off x="4320" y="134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621" name="Line 31"/>
            <p:cNvSpPr>
              <a:spLocks noChangeShapeType="1"/>
            </p:cNvSpPr>
            <p:nvPr/>
          </p:nvSpPr>
          <p:spPr bwMode="auto">
            <a:xfrm>
              <a:off x="4320" y="13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622" name="Line 32"/>
            <p:cNvSpPr>
              <a:spLocks noChangeShapeType="1"/>
            </p:cNvSpPr>
            <p:nvPr/>
          </p:nvSpPr>
          <p:spPr bwMode="auto">
            <a:xfrm>
              <a:off x="4320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623" name="Line 33"/>
            <p:cNvSpPr>
              <a:spLocks noChangeShapeType="1"/>
            </p:cNvSpPr>
            <p:nvPr/>
          </p:nvSpPr>
          <p:spPr bwMode="auto">
            <a:xfrm flipV="1">
              <a:off x="4320" y="19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624" name="Line 34"/>
            <p:cNvSpPr>
              <a:spLocks noChangeShapeType="1"/>
            </p:cNvSpPr>
            <p:nvPr/>
          </p:nvSpPr>
          <p:spPr bwMode="auto">
            <a:xfrm>
              <a:off x="4320" y="163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1582" name="Group 35"/>
          <p:cNvGrpSpPr>
            <a:grpSpLocks/>
          </p:cNvGrpSpPr>
          <p:nvPr/>
        </p:nvGrpSpPr>
        <p:grpSpPr bwMode="auto">
          <a:xfrm>
            <a:off x="6400800" y="4419600"/>
            <a:ext cx="609600" cy="1905000"/>
            <a:chOff x="4320" y="1344"/>
            <a:chExt cx="384" cy="1200"/>
          </a:xfrm>
        </p:grpSpPr>
        <p:sp>
          <p:nvSpPr>
            <p:cNvPr id="151611" name="Line 36"/>
            <p:cNvSpPr>
              <a:spLocks noChangeShapeType="1"/>
            </p:cNvSpPr>
            <p:nvPr/>
          </p:nvSpPr>
          <p:spPr bwMode="auto">
            <a:xfrm>
              <a:off x="4704" y="158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612" name="Line 37"/>
            <p:cNvSpPr>
              <a:spLocks noChangeShapeType="1"/>
            </p:cNvSpPr>
            <p:nvPr/>
          </p:nvSpPr>
          <p:spPr bwMode="auto">
            <a:xfrm flipH="1">
              <a:off x="4320" y="220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613" name="Line 38"/>
            <p:cNvSpPr>
              <a:spLocks noChangeShapeType="1"/>
            </p:cNvSpPr>
            <p:nvPr/>
          </p:nvSpPr>
          <p:spPr bwMode="auto">
            <a:xfrm>
              <a:off x="4320" y="134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614" name="Line 39"/>
            <p:cNvSpPr>
              <a:spLocks noChangeShapeType="1"/>
            </p:cNvSpPr>
            <p:nvPr/>
          </p:nvSpPr>
          <p:spPr bwMode="auto">
            <a:xfrm>
              <a:off x="4320" y="13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615" name="Line 40"/>
            <p:cNvSpPr>
              <a:spLocks noChangeShapeType="1"/>
            </p:cNvSpPr>
            <p:nvPr/>
          </p:nvSpPr>
          <p:spPr bwMode="auto">
            <a:xfrm>
              <a:off x="4320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616" name="Line 41"/>
            <p:cNvSpPr>
              <a:spLocks noChangeShapeType="1"/>
            </p:cNvSpPr>
            <p:nvPr/>
          </p:nvSpPr>
          <p:spPr bwMode="auto">
            <a:xfrm flipV="1">
              <a:off x="4320" y="19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617" name="Line 42"/>
            <p:cNvSpPr>
              <a:spLocks noChangeShapeType="1"/>
            </p:cNvSpPr>
            <p:nvPr/>
          </p:nvSpPr>
          <p:spPr bwMode="auto">
            <a:xfrm>
              <a:off x="4320" y="163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583" name="Rectangle 43"/>
          <p:cNvSpPr>
            <a:spLocks noChangeArrowheads="1"/>
          </p:cNvSpPr>
          <p:nvPr/>
        </p:nvSpPr>
        <p:spPr bwMode="auto">
          <a:xfrm>
            <a:off x="2133600" y="1981200"/>
            <a:ext cx="9144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1584" name="Rectangle 44"/>
          <p:cNvSpPr>
            <a:spLocks noChangeArrowheads="1"/>
          </p:cNvSpPr>
          <p:nvPr/>
        </p:nvSpPr>
        <p:spPr bwMode="auto">
          <a:xfrm>
            <a:off x="4953000" y="1981200"/>
            <a:ext cx="9144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85" name="Rectangle 45"/>
          <p:cNvSpPr>
            <a:spLocks noChangeArrowheads="1"/>
          </p:cNvSpPr>
          <p:nvPr/>
        </p:nvSpPr>
        <p:spPr bwMode="auto">
          <a:xfrm>
            <a:off x="7543800" y="1981200"/>
            <a:ext cx="9144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86" name="Line 46"/>
          <p:cNvSpPr>
            <a:spLocks noChangeShapeType="1"/>
          </p:cNvSpPr>
          <p:nvPr/>
        </p:nvSpPr>
        <p:spPr bwMode="auto">
          <a:xfrm>
            <a:off x="5867400" y="2362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87" name="Line 47"/>
          <p:cNvSpPr>
            <a:spLocks noChangeShapeType="1"/>
          </p:cNvSpPr>
          <p:nvPr/>
        </p:nvSpPr>
        <p:spPr bwMode="auto">
          <a:xfrm>
            <a:off x="5867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88" name="Line 48"/>
          <p:cNvSpPr>
            <a:spLocks noChangeShapeType="1"/>
          </p:cNvSpPr>
          <p:nvPr/>
        </p:nvSpPr>
        <p:spPr bwMode="auto">
          <a:xfrm>
            <a:off x="7010400" y="3048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89" name="Line 49"/>
          <p:cNvSpPr>
            <a:spLocks noChangeShapeType="1"/>
          </p:cNvSpPr>
          <p:nvPr/>
        </p:nvSpPr>
        <p:spPr bwMode="auto">
          <a:xfrm>
            <a:off x="7010400" y="541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90" name="Line 50"/>
          <p:cNvSpPr>
            <a:spLocks noChangeShapeType="1"/>
          </p:cNvSpPr>
          <p:nvPr/>
        </p:nvSpPr>
        <p:spPr bwMode="auto">
          <a:xfrm>
            <a:off x="5867400" y="472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91" name="Line 51"/>
          <p:cNvSpPr>
            <a:spLocks noChangeShapeType="1"/>
          </p:cNvSpPr>
          <p:nvPr/>
        </p:nvSpPr>
        <p:spPr bwMode="auto">
          <a:xfrm>
            <a:off x="5867400" y="609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92" name="Line 52"/>
          <p:cNvSpPr>
            <a:spLocks noChangeShapeType="1"/>
          </p:cNvSpPr>
          <p:nvPr/>
        </p:nvSpPr>
        <p:spPr bwMode="auto">
          <a:xfrm>
            <a:off x="84582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93" name="Line 53"/>
          <p:cNvSpPr>
            <a:spLocks noChangeShapeType="1"/>
          </p:cNvSpPr>
          <p:nvPr/>
        </p:nvSpPr>
        <p:spPr bwMode="auto">
          <a:xfrm>
            <a:off x="84582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94" name="Line 54"/>
          <p:cNvSpPr>
            <a:spLocks noChangeShapeType="1"/>
          </p:cNvSpPr>
          <p:nvPr/>
        </p:nvSpPr>
        <p:spPr bwMode="auto">
          <a:xfrm>
            <a:off x="3048000" y="2590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95" name="Line 55"/>
          <p:cNvSpPr>
            <a:spLocks noChangeShapeType="1"/>
          </p:cNvSpPr>
          <p:nvPr/>
        </p:nvSpPr>
        <p:spPr bwMode="auto">
          <a:xfrm>
            <a:off x="30480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96" name="Line 56"/>
          <p:cNvSpPr>
            <a:spLocks noChangeShapeType="1"/>
          </p:cNvSpPr>
          <p:nvPr/>
        </p:nvSpPr>
        <p:spPr bwMode="auto">
          <a:xfrm>
            <a:off x="4648200" y="2590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97" name="Line 57"/>
          <p:cNvSpPr>
            <a:spLocks noChangeShapeType="1"/>
          </p:cNvSpPr>
          <p:nvPr/>
        </p:nvSpPr>
        <p:spPr bwMode="auto">
          <a:xfrm>
            <a:off x="46482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98" name="Line 58"/>
          <p:cNvSpPr>
            <a:spLocks noChangeShapeType="1"/>
          </p:cNvSpPr>
          <p:nvPr/>
        </p:nvSpPr>
        <p:spPr bwMode="auto">
          <a:xfrm>
            <a:off x="1828800" y="3657600"/>
            <a:ext cx="304800" cy="0"/>
          </a:xfrm>
          <a:prstGeom prst="line">
            <a:avLst/>
          </a:prstGeom>
          <a:noFill/>
          <a:ln w="9525">
            <a:solidFill>
              <a:srgbClr val="B3B3B3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99" name="Line 59"/>
          <p:cNvSpPr>
            <a:spLocks noChangeShapeType="1"/>
          </p:cNvSpPr>
          <p:nvPr/>
        </p:nvSpPr>
        <p:spPr bwMode="auto">
          <a:xfrm>
            <a:off x="1828800" y="4800600"/>
            <a:ext cx="304800" cy="0"/>
          </a:xfrm>
          <a:prstGeom prst="line">
            <a:avLst/>
          </a:prstGeom>
          <a:noFill/>
          <a:ln w="9525">
            <a:solidFill>
              <a:srgbClr val="B3B3B3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600" name="Line 60"/>
          <p:cNvSpPr>
            <a:spLocks noChangeShapeType="1"/>
          </p:cNvSpPr>
          <p:nvPr/>
        </p:nvSpPr>
        <p:spPr bwMode="auto">
          <a:xfrm>
            <a:off x="3048000" y="495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601" name="Line 61"/>
          <p:cNvSpPr>
            <a:spLocks noChangeShapeType="1"/>
          </p:cNvSpPr>
          <p:nvPr/>
        </p:nvSpPr>
        <p:spPr bwMode="auto">
          <a:xfrm>
            <a:off x="30480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602" name="Line 62"/>
          <p:cNvSpPr>
            <a:spLocks noChangeShapeType="1"/>
          </p:cNvSpPr>
          <p:nvPr/>
        </p:nvSpPr>
        <p:spPr bwMode="auto">
          <a:xfrm>
            <a:off x="4648200" y="495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603" name="Line 63"/>
          <p:cNvSpPr>
            <a:spLocks noChangeShapeType="1"/>
          </p:cNvSpPr>
          <p:nvPr/>
        </p:nvSpPr>
        <p:spPr bwMode="auto">
          <a:xfrm>
            <a:off x="46482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604" name="Line 64"/>
          <p:cNvSpPr>
            <a:spLocks noChangeShapeType="1"/>
          </p:cNvSpPr>
          <p:nvPr/>
        </p:nvSpPr>
        <p:spPr bwMode="auto">
          <a:xfrm>
            <a:off x="8763000" y="5410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605" name="Line 65"/>
          <p:cNvSpPr>
            <a:spLocks noChangeShapeType="1"/>
          </p:cNvSpPr>
          <p:nvPr/>
        </p:nvSpPr>
        <p:spPr bwMode="auto">
          <a:xfrm flipH="1">
            <a:off x="4038600" y="6553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606" name="Line 66"/>
          <p:cNvSpPr>
            <a:spLocks noChangeShapeType="1"/>
          </p:cNvSpPr>
          <p:nvPr/>
        </p:nvSpPr>
        <p:spPr bwMode="auto">
          <a:xfrm flipV="1">
            <a:off x="4038600" y="617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607" name="Line 67"/>
          <p:cNvSpPr>
            <a:spLocks noChangeShapeType="1"/>
          </p:cNvSpPr>
          <p:nvPr/>
        </p:nvSpPr>
        <p:spPr bwMode="auto">
          <a:xfrm flipV="1">
            <a:off x="4038600" y="167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608" name="Line 68"/>
          <p:cNvSpPr>
            <a:spLocks noChangeShapeType="1"/>
          </p:cNvSpPr>
          <p:nvPr/>
        </p:nvSpPr>
        <p:spPr bwMode="auto">
          <a:xfrm flipH="1">
            <a:off x="4038600" y="1676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609" name="Line 69"/>
          <p:cNvSpPr>
            <a:spLocks noChangeShapeType="1"/>
          </p:cNvSpPr>
          <p:nvPr/>
        </p:nvSpPr>
        <p:spPr bwMode="auto">
          <a:xfrm>
            <a:off x="8763000" y="1676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610" name="Text Box 70"/>
          <p:cNvSpPr txBox="1">
            <a:spLocks noChangeArrowheads="1"/>
          </p:cNvSpPr>
          <p:nvPr/>
        </p:nvSpPr>
        <p:spPr bwMode="auto">
          <a:xfrm>
            <a:off x="180707" y="2133600"/>
            <a:ext cx="18004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Note similarity</a:t>
            </a:r>
          </a:p>
          <a:p>
            <a:r>
              <a:rPr lang="en-US" b="1" dirty="0">
                <a:solidFill>
                  <a:schemeClr val="tx1"/>
                </a:solidFill>
              </a:rPr>
              <a:t>to in-order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cap="none" dirty="0" smtClean="0"/>
              <a:t>Renaming Revisited</a:t>
            </a:r>
            <a:endParaRPr lang="en-US" cap="none" dirty="0"/>
          </a:p>
        </p:txBody>
      </p:sp>
      <p:sp>
        <p:nvSpPr>
          <p:cNvPr id="157699" name="Text Placeholder 6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77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CIS 501: Comp. Arch.  |  Prof. Joe Devietti  |  Scheduling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77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C68CCB2-1E87-7A41-8849-CDE42461D7BD}" type="slidenum">
              <a:rPr lang="en-US" smtClean="0"/>
              <a:pPr/>
              <a:t>53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Re-order Buffer (ROB)</a:t>
            </a:r>
          </a:p>
        </p:txBody>
      </p:sp>
      <p:sp>
        <p:nvSpPr>
          <p:cNvPr id="155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ROB entry holds all info for recovery/commit</a:t>
            </a:r>
          </a:p>
          <a:p>
            <a:pPr lvl="1" eaLnBrk="1" hangingPunct="1"/>
            <a:r>
              <a:rPr lang="en-US" b="1" dirty="0" smtClean="0"/>
              <a:t>All instructions </a:t>
            </a:r>
            <a:r>
              <a:rPr lang="en-US" dirty="0" smtClean="0"/>
              <a:t>&amp; in order</a:t>
            </a:r>
          </a:p>
          <a:p>
            <a:pPr lvl="1" eaLnBrk="1" hangingPunct="1"/>
            <a:r>
              <a:rPr lang="en-US" dirty="0" smtClean="0"/>
              <a:t>Architectural register names, physical register names, </a:t>
            </a:r>
            <a:r>
              <a:rPr lang="en-US" dirty="0" err="1" smtClean="0"/>
              <a:t>insn</a:t>
            </a:r>
            <a:r>
              <a:rPr lang="en-US" dirty="0" smtClean="0"/>
              <a:t> type</a:t>
            </a:r>
          </a:p>
          <a:p>
            <a:pPr lvl="1" eaLnBrk="1" hangingPunct="1"/>
            <a:r>
              <a:rPr lang="en-US" dirty="0" smtClean="0"/>
              <a:t>Not removed until very last thing (“commit”)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Operation</a:t>
            </a:r>
          </a:p>
          <a:p>
            <a:pPr lvl="1" eaLnBrk="1" hangingPunct="1"/>
            <a:r>
              <a:rPr lang="en-US" dirty="0" smtClean="0"/>
              <a:t>Fetch: insert at tail  (if full, stall)</a:t>
            </a:r>
          </a:p>
          <a:p>
            <a:pPr lvl="1" eaLnBrk="1" hangingPunct="1"/>
            <a:r>
              <a:rPr lang="en-US" dirty="0" smtClean="0"/>
              <a:t>Commit: remove from head  (if not yet done, stall)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Purpose: tracking for in-order commit</a:t>
            </a:r>
          </a:p>
          <a:p>
            <a:pPr marL="800100" lvl="3" indent="-342900" eaLnBrk="1" hangingPunct="1"/>
            <a:r>
              <a:rPr lang="en-US" dirty="0" smtClean="0"/>
              <a:t>Maintain appearance of in-order execution</a:t>
            </a:r>
          </a:p>
          <a:p>
            <a:pPr marL="800100" lvl="3" indent="-342900" eaLnBrk="1" hangingPunct="1"/>
            <a:r>
              <a:rPr lang="en-US" dirty="0" smtClean="0"/>
              <a:t>Needed to support:</a:t>
            </a:r>
          </a:p>
          <a:p>
            <a:pPr lvl="2" eaLnBrk="1" hangingPunct="1"/>
            <a:r>
              <a:rPr lang="en-US" b="1" dirty="0" err="1"/>
              <a:t>Misprediction</a:t>
            </a:r>
            <a:r>
              <a:rPr lang="en-US" b="1" dirty="0"/>
              <a:t> recovery</a:t>
            </a:r>
            <a:endParaRPr lang="en-US" b="1" dirty="0" smtClean="0"/>
          </a:p>
          <a:p>
            <a:pPr lvl="2" eaLnBrk="1" hangingPunct="1"/>
            <a:r>
              <a:rPr lang="en-US" b="1" dirty="0" smtClean="0"/>
              <a:t>Freeing </a:t>
            </a:r>
            <a:r>
              <a:rPr lang="en-US" b="1" dirty="0"/>
              <a:t>of physical </a:t>
            </a:r>
            <a:r>
              <a:rPr lang="en-US" b="1" dirty="0" smtClean="0"/>
              <a:t>registers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</p:txBody>
      </p:sp>
      <p:sp>
        <p:nvSpPr>
          <p:cNvPr id="1556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CIS 501: Comp. Arch.  |  Prof. Joe Devietti  |  Scheduling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5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786D748-7A33-D24D-9075-96F2EDB65A34}" type="slidenum">
              <a:rPr lang="en-US" smtClean="0"/>
              <a:pPr/>
              <a:t>54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Renaming revisited</a:t>
            </a:r>
          </a:p>
        </p:txBody>
      </p:sp>
      <p:sp>
        <p:nvSpPr>
          <p:cNvPr id="158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Track (or “log”) the “overwritten register” in ROB</a:t>
            </a:r>
          </a:p>
          <a:p>
            <a:pPr lvl="1" eaLnBrk="1" hangingPunct="1"/>
            <a:r>
              <a:rPr lang="en-US" dirty="0" smtClean="0"/>
              <a:t>Free this register at commit</a:t>
            </a:r>
          </a:p>
          <a:p>
            <a:pPr lvl="1" eaLnBrk="1" hangingPunct="1"/>
            <a:r>
              <a:rPr lang="en-US" dirty="0" smtClean="0"/>
              <a:t>Also used to restore the map table on “recovery”</a:t>
            </a:r>
          </a:p>
          <a:p>
            <a:pPr lvl="2" eaLnBrk="1" hangingPunct="1"/>
            <a:r>
              <a:rPr lang="en-US" dirty="0" smtClean="0"/>
              <a:t>Used for branch misprediction recovery</a:t>
            </a:r>
          </a:p>
          <a:p>
            <a:pPr lvl="1" eaLnBrk="1" hangingPunct="1">
              <a:buFont typeface="Wingdings" charset="2"/>
              <a:buChar char="Ø"/>
            </a:pPr>
            <a:endParaRPr lang="en-US" dirty="0"/>
          </a:p>
        </p:txBody>
      </p:sp>
      <p:sp>
        <p:nvSpPr>
          <p:cNvPr id="1587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CIS 501: Comp. Arch.  |  Prof. Joe Devietti  |  Scheduling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87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229C894-5C39-0747-99FA-52E294B320CA}" type="slidenum">
              <a:rPr lang="en-US" smtClean="0"/>
              <a:pPr/>
              <a:t>55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none" smtClean="0">
                <a:ea typeface="ＭＳ Ｐゴシック" pitchFamily="-84" charset="-128"/>
                <a:cs typeface="ＭＳ Ｐゴシック" pitchFamily="-84" charset="-128"/>
              </a:rPr>
              <a:t>Dynamic Scheduling Example</a:t>
            </a:r>
            <a:br>
              <a:rPr lang="en-US" cap="none" smtClean="0">
                <a:ea typeface="ＭＳ Ｐゴシック" pitchFamily="-84" charset="-128"/>
                <a:cs typeface="ＭＳ Ｐゴシック" pitchFamily="-84" charset="-128"/>
              </a:rPr>
            </a:br>
            <a:endParaRPr lang="en-US" cap="none" smtClean="0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97283" name="Text Placeholder 6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972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ahoma" pitchFamily="-84" charset="0"/>
              </a:rPr>
              <a:t>CIS 501: Comp. Arch.  |  Prof. Joe Devietti  |  Scheduling</a:t>
            </a:r>
            <a:endParaRPr lang="en-US" dirty="0" smtClean="0">
              <a:solidFill>
                <a:schemeClr val="tx1"/>
              </a:solidFill>
              <a:latin typeface="Tahoma" pitchFamily="-84" charset="0"/>
            </a:endParaRPr>
          </a:p>
        </p:txBody>
      </p:sp>
      <p:sp>
        <p:nvSpPr>
          <p:cNvPr id="972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D119A5D-67DA-584F-BFD1-F50204A83FE4}" type="slidenum">
              <a:rPr lang="en-US" smtClean="0">
                <a:latin typeface="Tahoma" pitchFamily="-84" charset="0"/>
              </a:rPr>
              <a:pPr/>
              <a:t>56</a:t>
            </a:fld>
            <a:endParaRPr lang="en-US" smtClean="0">
              <a:solidFill>
                <a:schemeClr val="tx1"/>
              </a:solidFill>
              <a:latin typeface="Tahoma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  <a:cs typeface="ＭＳ Ｐゴシック" pitchFamily="-84" charset="-128"/>
              </a:rPr>
              <a:t>Dynamic Scheduling Example</a:t>
            </a:r>
          </a:p>
        </p:txBody>
      </p:sp>
      <p:sp>
        <p:nvSpPr>
          <p:cNvPr id="98307" name="Content Placeholder 6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The following slides are a detailed but concrete example</a:t>
            </a:r>
          </a:p>
          <a:p>
            <a:endParaRPr lang="en-US" dirty="0" smtClean="0"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Yet, it contains enough detail to be overwhelming</a:t>
            </a:r>
          </a:p>
          <a:p>
            <a:pPr lvl="1"/>
            <a:r>
              <a:rPr lang="en-US" dirty="0" smtClean="0"/>
              <a:t>Try not to worry about the details</a:t>
            </a:r>
          </a:p>
          <a:p>
            <a:endParaRPr lang="en-US" dirty="0" smtClean="0"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Focus on the big picture:</a:t>
            </a:r>
          </a:p>
          <a:p>
            <a:pPr lvl="1"/>
            <a:endParaRPr lang="en-US" dirty="0" smtClean="0"/>
          </a:p>
          <a:p>
            <a:pPr algn="ctr">
              <a:buFontTx/>
              <a:buNone/>
            </a:pPr>
            <a:r>
              <a:rPr lang="en-US" b="1" dirty="0" smtClean="0">
                <a:solidFill>
                  <a:srgbClr val="3366FF"/>
                </a:solidFill>
                <a:ea typeface="ＭＳ Ｐゴシック" pitchFamily="-84" charset="-128"/>
                <a:cs typeface="ＭＳ Ｐゴシック" pitchFamily="-84" charset="-128"/>
              </a:rPr>
              <a:t>Hardware can reorder instructions </a:t>
            </a:r>
          </a:p>
          <a:p>
            <a:pPr algn="ctr">
              <a:buFontTx/>
              <a:buNone/>
            </a:pPr>
            <a:r>
              <a:rPr lang="en-US" b="1" dirty="0" smtClean="0">
                <a:solidFill>
                  <a:srgbClr val="3366FF"/>
                </a:solidFill>
                <a:ea typeface="ＭＳ Ｐゴシック" pitchFamily="-84" charset="-128"/>
                <a:cs typeface="ＭＳ Ｐゴシック" pitchFamily="-84" charset="-128"/>
              </a:rPr>
              <a:t>to extract instruction-level parallelism</a:t>
            </a:r>
          </a:p>
        </p:txBody>
      </p:sp>
      <p:sp>
        <p:nvSpPr>
          <p:cNvPr id="9830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ahoma" pitchFamily="-84" charset="0"/>
              </a:rPr>
              <a:t>CIS 501: Comp. Arch.  |  Prof. Joe Devietti  |  Scheduling</a:t>
            </a:r>
            <a:endParaRPr lang="en-US" dirty="0" smtClean="0">
              <a:solidFill>
                <a:schemeClr val="tx1"/>
              </a:solidFill>
              <a:latin typeface="Tahoma" pitchFamily="-84" charset="0"/>
            </a:endParaRPr>
          </a:p>
        </p:txBody>
      </p:sp>
      <p:sp>
        <p:nvSpPr>
          <p:cNvPr id="983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4153EBD-8168-7C4B-BACC-A6A948762A70}" type="slidenum">
              <a:rPr lang="en-US" smtClean="0">
                <a:latin typeface="Tahoma" pitchFamily="-84" charset="0"/>
              </a:rPr>
              <a:pPr/>
              <a:t>57</a:t>
            </a:fld>
            <a:endParaRPr lang="en-US" smtClean="0">
              <a:solidFill>
                <a:schemeClr val="tx1"/>
              </a:solidFill>
              <a:latin typeface="Tahoma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  <a:cs typeface="ＭＳ Ｐゴシック" pitchFamily="-84" charset="-128"/>
              </a:rPr>
              <a:t>Recall: Motivating Example</a:t>
            </a:r>
          </a:p>
        </p:txBody>
      </p:sp>
      <p:sp>
        <p:nvSpPr>
          <p:cNvPr id="993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2925763"/>
            <a:ext cx="8534400" cy="3627437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How would this execution occur cycle-by-cycle?</a:t>
            </a:r>
            <a:endParaRPr lang="en-US" sz="1600" dirty="0" smtClean="0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sz="900" dirty="0" smtClean="0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Execution latencies assumed in this example:</a:t>
            </a:r>
          </a:p>
          <a:p>
            <a:pPr lvl="1" eaLnBrk="1" hangingPunct="1"/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Loads have two-cycle load-to-use penalty</a:t>
            </a:r>
          </a:p>
          <a:p>
            <a:pPr lvl="2" eaLnBrk="1" hangingPunct="1"/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Three cycle total execution latency</a:t>
            </a:r>
          </a:p>
          <a:p>
            <a:pPr lvl="1" eaLnBrk="1" hangingPunct="1"/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All other instructions have single-cycle execution latency</a:t>
            </a:r>
          </a:p>
          <a:p>
            <a:pPr eaLnBrk="1" hangingPunct="1"/>
            <a:endParaRPr lang="en-US" sz="800" dirty="0" smtClean="0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“Issue queue”: hold all waiting (un-executed) instructions</a:t>
            </a:r>
          </a:p>
          <a:p>
            <a:pPr lvl="1" eaLnBrk="1" hangingPunct="1"/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Holds ready/not-ready status</a:t>
            </a:r>
          </a:p>
          <a:p>
            <a:pPr lvl="1" eaLnBrk="1" hangingPunct="1"/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Faster than looking up in ready table each cycle </a:t>
            </a:r>
          </a:p>
        </p:txBody>
      </p:sp>
      <p:sp>
        <p:nvSpPr>
          <p:cNvPr id="993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CEB2AEE-47FF-1A40-AD07-8031CE825BCE}" type="slidenum">
              <a:rPr lang="en-US" smtClean="0">
                <a:latin typeface="Tahoma" pitchFamily="-84" charset="0"/>
              </a:rPr>
              <a:pPr/>
              <a:t>58</a:t>
            </a:fld>
            <a:endParaRPr lang="en-US" smtClean="0">
              <a:solidFill>
                <a:schemeClr val="tx1"/>
              </a:solidFill>
              <a:latin typeface="Tahoma" pitchFamily="-84" charset="0"/>
            </a:endParaRPr>
          </a:p>
        </p:txBody>
      </p:sp>
      <p:sp>
        <p:nvSpPr>
          <p:cNvPr id="99334" name="Line 145"/>
          <p:cNvSpPr>
            <a:spLocks noChangeShapeType="1"/>
          </p:cNvSpPr>
          <p:nvPr/>
        </p:nvSpPr>
        <p:spPr bwMode="auto">
          <a:xfrm flipH="1">
            <a:off x="1447800" y="1752600"/>
            <a:ext cx="533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35" name="Line 145"/>
          <p:cNvSpPr>
            <a:spLocks noChangeShapeType="1"/>
          </p:cNvSpPr>
          <p:nvPr/>
        </p:nvSpPr>
        <p:spPr bwMode="auto">
          <a:xfrm flipH="1">
            <a:off x="1371600" y="2133600"/>
            <a:ext cx="914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9" name="Group 147"/>
          <p:cNvGraphicFramePr>
            <a:graphicFrameLocks noGrp="1"/>
          </p:cNvGraphicFramePr>
          <p:nvPr/>
        </p:nvGraphicFramePr>
        <p:xfrm>
          <a:off x="762000" y="1066800"/>
          <a:ext cx="7924799" cy="2682240"/>
        </p:xfrm>
        <a:graphic>
          <a:graphicData uri="http://schemas.openxmlformats.org/drawingml/2006/table">
            <a:tbl>
              <a:tblPr/>
              <a:tblGrid>
                <a:gridCol w="1923494"/>
                <a:gridCol w="461639"/>
                <a:gridCol w="461639"/>
                <a:gridCol w="432785"/>
                <a:gridCol w="490491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 [p1] ➜ p2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add p2 + p3 ➜ p4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 p4 ^ p5 ➜ p6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[p7] ➜ p8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9452" name="Line 145"/>
          <p:cNvSpPr>
            <a:spLocks noChangeShapeType="1"/>
          </p:cNvSpPr>
          <p:nvPr/>
        </p:nvSpPr>
        <p:spPr bwMode="auto">
          <a:xfrm>
            <a:off x="5961063" y="1685925"/>
            <a:ext cx="68262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453" name="Line 145"/>
          <p:cNvSpPr>
            <a:spLocks noChangeShapeType="1"/>
          </p:cNvSpPr>
          <p:nvPr/>
        </p:nvSpPr>
        <p:spPr bwMode="auto">
          <a:xfrm>
            <a:off x="6427788" y="2066925"/>
            <a:ext cx="666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Out-of-Order Pipeline – Cycle 0</a:t>
            </a:r>
          </a:p>
        </p:txBody>
      </p:sp>
      <p:sp>
        <p:nvSpPr>
          <p:cNvPr id="215162" name="Line 145"/>
          <p:cNvSpPr>
            <a:spLocks noChangeShapeType="1"/>
          </p:cNvSpPr>
          <p:nvPr/>
        </p:nvSpPr>
        <p:spPr bwMode="auto">
          <a:xfrm flipH="1">
            <a:off x="1447800" y="1752600"/>
            <a:ext cx="533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63" name="Line 145"/>
          <p:cNvSpPr>
            <a:spLocks noChangeShapeType="1"/>
          </p:cNvSpPr>
          <p:nvPr/>
        </p:nvSpPr>
        <p:spPr bwMode="auto">
          <a:xfrm flipH="1">
            <a:off x="1371600" y="2133600"/>
            <a:ext cx="914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9" name="Group 147"/>
          <p:cNvGraphicFramePr>
            <a:graphicFrameLocks noGrp="1"/>
          </p:cNvGraphicFramePr>
          <p:nvPr/>
        </p:nvGraphicFramePr>
        <p:xfrm>
          <a:off x="762000" y="1066800"/>
          <a:ext cx="7924799" cy="1859280"/>
        </p:xfrm>
        <a:graphic>
          <a:graphicData uri="http://schemas.openxmlformats.org/drawingml/2006/table">
            <a:tbl>
              <a:tblPr/>
              <a:tblGrid>
                <a:gridCol w="1923494"/>
                <a:gridCol w="461639"/>
                <a:gridCol w="461639"/>
                <a:gridCol w="432785"/>
                <a:gridCol w="490491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 [r1] ➜ r2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add r2 + r3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 r4 ^ r5 ➜ r6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[r7]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866116"/>
              </p:ext>
            </p:extLst>
          </p:nvPr>
        </p:nvGraphicFramePr>
        <p:xfrm>
          <a:off x="4191000" y="4216840"/>
          <a:ext cx="4447406" cy="2717360"/>
        </p:xfrm>
        <a:graphic>
          <a:graphicData uri="http://schemas.openxmlformats.org/drawingml/2006/table">
            <a:tbl>
              <a:tblPr/>
              <a:tblGrid>
                <a:gridCol w="703704"/>
                <a:gridCol w="692876"/>
                <a:gridCol w="517296"/>
                <a:gridCol w="692876"/>
                <a:gridCol w="517296"/>
                <a:gridCol w="704374"/>
                <a:gridCol w="618984"/>
              </a:tblGrid>
              <a:tr h="38100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Issue Queue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Insn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Bdy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070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07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07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8" name="Group 147"/>
          <p:cNvGraphicFramePr>
            <a:graphicFrameLocks noGrp="1"/>
          </p:cNvGraphicFramePr>
          <p:nvPr/>
        </p:nvGraphicFramePr>
        <p:xfrm>
          <a:off x="2438400" y="3124200"/>
          <a:ext cx="1399662" cy="3767328"/>
        </p:xfrm>
        <a:graphic>
          <a:graphicData uri="http://schemas.openxmlformats.org/drawingml/2006/table">
            <a:tbl>
              <a:tblPr/>
              <a:tblGrid>
                <a:gridCol w="610687"/>
                <a:gridCol w="788975"/>
              </a:tblGrid>
              <a:tr h="29260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Ready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>
                        <a:spcBef>
                          <a:spcPct val="50000"/>
                        </a:spcBef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p2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p3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yes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p6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p7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p8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p12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9" name="Group 147"/>
          <p:cNvGraphicFramePr>
            <a:graphicFrameLocks noGrp="1"/>
          </p:cNvGraphicFramePr>
          <p:nvPr/>
        </p:nvGraphicFramePr>
        <p:xfrm>
          <a:off x="929722" y="3124200"/>
          <a:ext cx="1203878" cy="3566160"/>
        </p:xfrm>
        <a:graphic>
          <a:graphicData uri="http://schemas.openxmlformats.org/drawingml/2006/table">
            <a:tbl>
              <a:tblPr/>
              <a:tblGrid>
                <a:gridCol w="475170"/>
                <a:gridCol w="728708"/>
              </a:tblGrid>
              <a:tr h="3166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Map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r1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r2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r3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r7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r8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197046" y="3124200"/>
          <a:ext cx="2413554" cy="1560576"/>
        </p:xfrm>
        <a:graphic>
          <a:graphicData uri="http://schemas.openxmlformats.org/drawingml/2006/table">
            <a:tbl>
              <a:tblPr/>
              <a:tblGrid>
                <a:gridCol w="645834"/>
                <a:gridCol w="939720"/>
                <a:gridCol w="828000"/>
              </a:tblGrid>
              <a:tr h="268224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</a:rPr>
                        <a:t>Insn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To Free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Done?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263485" y="3048000"/>
            <a:ext cx="984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eaLnBrk="1" hangingPunct="1">
              <a:spcBef>
                <a:spcPct val="20000"/>
              </a:spcBef>
              <a:buClr>
                <a:srgbClr val="030305"/>
              </a:buClr>
            </a:pP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Reorder</a:t>
            </a:r>
            <a:br>
              <a:rPr lang="en-US" dirty="0" smtClean="0">
                <a:solidFill>
                  <a:srgbClr val="000000"/>
                </a:solidFill>
                <a:latin typeface="Tahoma" charset="0"/>
              </a:rPr>
            </a:b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Buffer</a:t>
            </a:r>
            <a:endParaRPr lang="en-US" dirty="0">
              <a:solidFill>
                <a:srgbClr val="000000"/>
              </a:solidFill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83" charset="-128"/>
                <a:cs typeface="ＭＳ Ｐゴシック" pitchFamily="-83" charset="-128"/>
              </a:rPr>
              <a:t>Example: In-Order Limitations #1</a:t>
            </a:r>
          </a:p>
        </p:txBody>
      </p:sp>
      <p:sp>
        <p:nvSpPr>
          <p:cNvPr id="645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3276600"/>
            <a:ext cx="8534400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83" charset="-128"/>
                <a:cs typeface="ＭＳ Ｐゴシック" pitchFamily="-83" charset="-128"/>
              </a:rPr>
              <a:t>In-order pipeline, three-cycle load-use penalty, </a:t>
            </a:r>
            <a:r>
              <a:rPr lang="en-US" dirty="0" smtClean="0"/>
              <a:t>2-wide</a:t>
            </a:r>
          </a:p>
          <a:p>
            <a:pPr eaLnBrk="1" hangingPunct="1"/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Why not the following?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55EDB7-58D5-5F4E-B47F-1F7DB3BCB67F}" type="slidenum">
              <a:rPr lang="en-US" smtClean="0">
                <a:latin typeface="Tahoma" pitchFamily="-83" charset="0"/>
              </a:rPr>
              <a:pPr/>
              <a:t>6</a:t>
            </a:fld>
            <a:endParaRPr lang="en-US" smtClean="0">
              <a:solidFill>
                <a:schemeClr val="tx1"/>
              </a:solidFill>
              <a:latin typeface="Tahoma" pitchFamily="-83" charset="0"/>
            </a:endParaRPr>
          </a:p>
        </p:txBody>
      </p:sp>
      <p:graphicFrame>
        <p:nvGraphicFramePr>
          <p:cNvPr id="391315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653912"/>
              </p:ext>
            </p:extLst>
          </p:nvPr>
        </p:nvGraphicFramePr>
        <p:xfrm>
          <a:off x="762000" y="1066800"/>
          <a:ext cx="7828398" cy="2103120"/>
        </p:xfrm>
        <a:graphic>
          <a:graphicData uri="http://schemas.openxmlformats.org/drawingml/2006/table">
            <a:tbl>
              <a:tblPr/>
              <a:tblGrid>
                <a:gridCol w="1960485"/>
                <a:gridCol w="470517"/>
                <a:gridCol w="470517"/>
                <a:gridCol w="451281"/>
                <a:gridCol w="533400"/>
                <a:gridCol w="533400"/>
                <a:gridCol w="533400"/>
                <a:gridCol w="452581"/>
                <a:gridCol w="461819"/>
                <a:gridCol w="457200"/>
                <a:gridCol w="304800"/>
                <a:gridCol w="329654"/>
                <a:gridCol w="432464"/>
                <a:gridCol w="43688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 [r1] ➜ r2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add r2 + r3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 r4 ^ r5 ➜ r6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[r7]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629" name="Line 145"/>
          <p:cNvSpPr>
            <a:spLocks noChangeShapeType="1"/>
          </p:cNvSpPr>
          <p:nvPr/>
        </p:nvSpPr>
        <p:spPr bwMode="auto">
          <a:xfrm flipH="1">
            <a:off x="1447800" y="1981200"/>
            <a:ext cx="533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630" name="Line 145"/>
          <p:cNvSpPr>
            <a:spLocks noChangeShapeType="1"/>
          </p:cNvSpPr>
          <p:nvPr/>
        </p:nvSpPr>
        <p:spPr bwMode="auto">
          <a:xfrm flipH="1">
            <a:off x="1401603" y="2362200"/>
            <a:ext cx="914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631" name="Line 145"/>
          <p:cNvSpPr>
            <a:spLocks noChangeShapeType="1"/>
          </p:cNvSpPr>
          <p:nvPr/>
        </p:nvSpPr>
        <p:spPr bwMode="auto">
          <a:xfrm>
            <a:off x="5105400" y="1981200"/>
            <a:ext cx="76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632" name="Line 145"/>
          <p:cNvSpPr>
            <a:spLocks noChangeShapeType="1"/>
          </p:cNvSpPr>
          <p:nvPr/>
        </p:nvSpPr>
        <p:spPr bwMode="auto">
          <a:xfrm>
            <a:off x="5643154" y="2357846"/>
            <a:ext cx="76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5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889035"/>
              </p:ext>
            </p:extLst>
          </p:nvPr>
        </p:nvGraphicFramePr>
        <p:xfrm>
          <a:off x="762000" y="4267200"/>
          <a:ext cx="7942052" cy="1859280"/>
        </p:xfrm>
        <a:graphic>
          <a:graphicData uri="http://schemas.openxmlformats.org/drawingml/2006/table">
            <a:tbl>
              <a:tblPr/>
              <a:tblGrid>
                <a:gridCol w="1960485"/>
                <a:gridCol w="401715"/>
                <a:gridCol w="381000"/>
                <a:gridCol w="457200"/>
                <a:gridCol w="533400"/>
                <a:gridCol w="504977"/>
                <a:gridCol w="561823"/>
                <a:gridCol w="457200"/>
                <a:gridCol w="457200"/>
                <a:gridCol w="457200"/>
                <a:gridCol w="381000"/>
                <a:gridCol w="457200"/>
                <a:gridCol w="457200"/>
                <a:gridCol w="47445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 [r1] ➜ r2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add r2 + r3 ➜ 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r4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r4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^ r5 ➜ r6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[r7] ➜ 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r4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744" name="Line 145"/>
          <p:cNvSpPr>
            <a:spLocks noChangeShapeType="1"/>
          </p:cNvSpPr>
          <p:nvPr/>
        </p:nvSpPr>
        <p:spPr bwMode="auto">
          <a:xfrm>
            <a:off x="4951911" y="4957763"/>
            <a:ext cx="76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745" name="Line 145"/>
          <p:cNvSpPr>
            <a:spLocks noChangeShapeType="1"/>
          </p:cNvSpPr>
          <p:nvPr/>
        </p:nvSpPr>
        <p:spPr bwMode="auto">
          <a:xfrm>
            <a:off x="5513388" y="5292725"/>
            <a:ext cx="76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746" name="Oval 9"/>
          <p:cNvSpPr>
            <a:spLocks noChangeArrowheads="1"/>
          </p:cNvSpPr>
          <p:nvPr/>
        </p:nvSpPr>
        <p:spPr bwMode="auto">
          <a:xfrm>
            <a:off x="2187575" y="5033963"/>
            <a:ext cx="341313" cy="341312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747" name="Oval 9"/>
          <p:cNvSpPr>
            <a:spLocks noChangeArrowheads="1"/>
          </p:cNvSpPr>
          <p:nvPr/>
        </p:nvSpPr>
        <p:spPr bwMode="auto">
          <a:xfrm>
            <a:off x="1133475" y="5400675"/>
            <a:ext cx="341313" cy="341313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748" name="Oval 9"/>
          <p:cNvSpPr>
            <a:spLocks noChangeArrowheads="1"/>
          </p:cNvSpPr>
          <p:nvPr/>
        </p:nvSpPr>
        <p:spPr bwMode="auto">
          <a:xfrm>
            <a:off x="1708150" y="5768975"/>
            <a:ext cx="339725" cy="341313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Out-of-Order Pipeline – Cycle 1a</a:t>
            </a:r>
          </a:p>
        </p:txBody>
      </p:sp>
      <p:sp>
        <p:nvSpPr>
          <p:cNvPr id="215162" name="Line 145"/>
          <p:cNvSpPr>
            <a:spLocks noChangeShapeType="1"/>
          </p:cNvSpPr>
          <p:nvPr/>
        </p:nvSpPr>
        <p:spPr bwMode="auto">
          <a:xfrm flipH="1">
            <a:off x="1447800" y="1752600"/>
            <a:ext cx="533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63" name="Line 145"/>
          <p:cNvSpPr>
            <a:spLocks noChangeShapeType="1"/>
          </p:cNvSpPr>
          <p:nvPr/>
        </p:nvSpPr>
        <p:spPr bwMode="auto">
          <a:xfrm flipH="1">
            <a:off x="1371600" y="2133600"/>
            <a:ext cx="914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9" name="Group 147"/>
          <p:cNvGraphicFramePr>
            <a:graphicFrameLocks noGrp="1"/>
          </p:cNvGraphicFramePr>
          <p:nvPr/>
        </p:nvGraphicFramePr>
        <p:xfrm>
          <a:off x="762000" y="1066800"/>
          <a:ext cx="7924799" cy="1859280"/>
        </p:xfrm>
        <a:graphic>
          <a:graphicData uri="http://schemas.openxmlformats.org/drawingml/2006/table">
            <a:tbl>
              <a:tblPr/>
              <a:tblGrid>
                <a:gridCol w="1923494"/>
                <a:gridCol w="461639"/>
                <a:gridCol w="461639"/>
                <a:gridCol w="432785"/>
                <a:gridCol w="490491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 [r1] ➜ r2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add r2 + r3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 r4 ^ r5 ➜ r6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[r7]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107744"/>
              </p:ext>
            </p:extLst>
          </p:nvPr>
        </p:nvGraphicFramePr>
        <p:xfrm>
          <a:off x="4191000" y="4216840"/>
          <a:ext cx="4447406" cy="2933370"/>
        </p:xfrm>
        <a:graphic>
          <a:graphicData uri="http://schemas.openxmlformats.org/drawingml/2006/table">
            <a:tbl>
              <a:tblPr/>
              <a:tblGrid>
                <a:gridCol w="703704"/>
                <a:gridCol w="692876"/>
                <a:gridCol w="517296"/>
                <a:gridCol w="692876"/>
                <a:gridCol w="517296"/>
                <a:gridCol w="704374"/>
                <a:gridCol w="618984"/>
              </a:tblGrid>
              <a:tr h="38100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Issue Queue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Insn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Bdy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070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07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07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8" name="Group 147"/>
          <p:cNvGraphicFramePr>
            <a:graphicFrameLocks noGrp="1"/>
          </p:cNvGraphicFramePr>
          <p:nvPr/>
        </p:nvGraphicFramePr>
        <p:xfrm>
          <a:off x="2438400" y="3124200"/>
          <a:ext cx="1399662" cy="3767328"/>
        </p:xfrm>
        <a:graphic>
          <a:graphicData uri="http://schemas.openxmlformats.org/drawingml/2006/table">
            <a:tbl>
              <a:tblPr/>
              <a:tblGrid>
                <a:gridCol w="610687"/>
                <a:gridCol w="788975"/>
              </a:tblGrid>
              <a:tr h="29260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Ready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>
                        <a:spcBef>
                          <a:spcPct val="50000"/>
                        </a:spcBef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p2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p3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yes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p6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p7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p8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C7C7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p12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9" name="Group 147"/>
          <p:cNvGraphicFramePr>
            <a:graphicFrameLocks noGrp="1"/>
          </p:cNvGraphicFramePr>
          <p:nvPr/>
        </p:nvGraphicFramePr>
        <p:xfrm>
          <a:off x="929722" y="3124200"/>
          <a:ext cx="1203878" cy="3566160"/>
        </p:xfrm>
        <a:graphic>
          <a:graphicData uri="http://schemas.openxmlformats.org/drawingml/2006/table">
            <a:tbl>
              <a:tblPr/>
              <a:tblGrid>
                <a:gridCol w="475170"/>
                <a:gridCol w="728708"/>
              </a:tblGrid>
              <a:tr h="3166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Map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r1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r2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r3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r7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r8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197046" y="3124200"/>
          <a:ext cx="2413554" cy="1560576"/>
        </p:xfrm>
        <a:graphic>
          <a:graphicData uri="http://schemas.openxmlformats.org/drawingml/2006/table">
            <a:tbl>
              <a:tblPr/>
              <a:tblGrid>
                <a:gridCol w="645834"/>
                <a:gridCol w="939720"/>
                <a:gridCol w="828000"/>
              </a:tblGrid>
              <a:tr h="268224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</a:rPr>
                        <a:t>Insn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To Free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Done?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263485" y="3048000"/>
            <a:ext cx="984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eaLnBrk="1" hangingPunct="1">
              <a:spcBef>
                <a:spcPct val="20000"/>
              </a:spcBef>
              <a:buClr>
                <a:srgbClr val="030305"/>
              </a:buClr>
            </a:pP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Reorder</a:t>
            </a:r>
            <a:br>
              <a:rPr lang="en-US" dirty="0" smtClean="0">
                <a:solidFill>
                  <a:srgbClr val="000000"/>
                </a:solidFill>
                <a:latin typeface="Tahoma" charset="0"/>
              </a:rPr>
            </a:b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Buffer</a:t>
            </a:r>
            <a:endParaRPr lang="en-US" dirty="0">
              <a:solidFill>
                <a:srgbClr val="000000"/>
              </a:solidFill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Out-of-Order Pipeline – Cycle 1b</a:t>
            </a:r>
          </a:p>
        </p:txBody>
      </p:sp>
      <p:sp>
        <p:nvSpPr>
          <p:cNvPr id="215162" name="Line 145"/>
          <p:cNvSpPr>
            <a:spLocks noChangeShapeType="1"/>
          </p:cNvSpPr>
          <p:nvPr/>
        </p:nvSpPr>
        <p:spPr bwMode="auto">
          <a:xfrm flipH="1">
            <a:off x="1447800" y="1752600"/>
            <a:ext cx="533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63" name="Line 145"/>
          <p:cNvSpPr>
            <a:spLocks noChangeShapeType="1"/>
          </p:cNvSpPr>
          <p:nvPr/>
        </p:nvSpPr>
        <p:spPr bwMode="auto">
          <a:xfrm flipH="1">
            <a:off x="1371600" y="2133600"/>
            <a:ext cx="914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9" name="Group 147"/>
          <p:cNvGraphicFramePr>
            <a:graphicFrameLocks noGrp="1"/>
          </p:cNvGraphicFramePr>
          <p:nvPr/>
        </p:nvGraphicFramePr>
        <p:xfrm>
          <a:off x="762000" y="1066800"/>
          <a:ext cx="7924799" cy="1859280"/>
        </p:xfrm>
        <a:graphic>
          <a:graphicData uri="http://schemas.openxmlformats.org/drawingml/2006/table">
            <a:tbl>
              <a:tblPr/>
              <a:tblGrid>
                <a:gridCol w="1923494"/>
                <a:gridCol w="461639"/>
                <a:gridCol w="461639"/>
                <a:gridCol w="432785"/>
                <a:gridCol w="490491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 [r1] ➜ r2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add r2 + r3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 r4 ^ r5 ➜ r6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[r7]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808931"/>
              </p:ext>
            </p:extLst>
          </p:nvPr>
        </p:nvGraphicFramePr>
        <p:xfrm>
          <a:off x="4191000" y="4216840"/>
          <a:ext cx="4447406" cy="3149380"/>
        </p:xfrm>
        <a:graphic>
          <a:graphicData uri="http://schemas.openxmlformats.org/drawingml/2006/table">
            <a:tbl>
              <a:tblPr/>
              <a:tblGrid>
                <a:gridCol w="703704"/>
                <a:gridCol w="692876"/>
                <a:gridCol w="517296"/>
                <a:gridCol w="692876"/>
                <a:gridCol w="517296"/>
                <a:gridCol w="704374"/>
                <a:gridCol w="618984"/>
              </a:tblGrid>
              <a:tr h="38100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Issue Queue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Insn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Bdy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070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07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8" name="Group 147"/>
          <p:cNvGraphicFramePr>
            <a:graphicFrameLocks noGrp="1"/>
          </p:cNvGraphicFramePr>
          <p:nvPr/>
        </p:nvGraphicFramePr>
        <p:xfrm>
          <a:off x="2438400" y="3124200"/>
          <a:ext cx="1399662" cy="3767328"/>
        </p:xfrm>
        <a:graphic>
          <a:graphicData uri="http://schemas.openxmlformats.org/drawingml/2006/table">
            <a:tbl>
              <a:tblPr/>
              <a:tblGrid>
                <a:gridCol w="610687"/>
                <a:gridCol w="788975"/>
              </a:tblGrid>
              <a:tr h="29260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Ready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>
                        <a:spcBef>
                          <a:spcPct val="50000"/>
                        </a:spcBef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p2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p3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yes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p6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p7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p8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p12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9" name="Group 147"/>
          <p:cNvGraphicFramePr>
            <a:graphicFrameLocks noGrp="1"/>
          </p:cNvGraphicFramePr>
          <p:nvPr/>
        </p:nvGraphicFramePr>
        <p:xfrm>
          <a:off x="929722" y="3124200"/>
          <a:ext cx="1203878" cy="3566160"/>
        </p:xfrm>
        <a:graphic>
          <a:graphicData uri="http://schemas.openxmlformats.org/drawingml/2006/table">
            <a:tbl>
              <a:tblPr/>
              <a:tblGrid>
                <a:gridCol w="475170"/>
                <a:gridCol w="728708"/>
              </a:tblGrid>
              <a:tr h="3166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Map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r1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r2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r3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r7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r8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197046" y="3124200"/>
          <a:ext cx="2413554" cy="1560576"/>
        </p:xfrm>
        <a:graphic>
          <a:graphicData uri="http://schemas.openxmlformats.org/drawingml/2006/table">
            <a:tbl>
              <a:tblPr/>
              <a:tblGrid>
                <a:gridCol w="645834"/>
                <a:gridCol w="939720"/>
                <a:gridCol w="828000"/>
              </a:tblGrid>
              <a:tr h="268224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</a:rPr>
                        <a:t>Insn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To Free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Done?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263485" y="3048000"/>
            <a:ext cx="984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eaLnBrk="1" hangingPunct="1">
              <a:spcBef>
                <a:spcPct val="20000"/>
              </a:spcBef>
              <a:buClr>
                <a:srgbClr val="030305"/>
              </a:buClr>
            </a:pP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Reorder</a:t>
            </a:r>
            <a:br>
              <a:rPr lang="en-US" dirty="0" smtClean="0">
                <a:solidFill>
                  <a:srgbClr val="000000"/>
                </a:solidFill>
                <a:latin typeface="Tahoma" charset="0"/>
              </a:rPr>
            </a:b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Buffer</a:t>
            </a:r>
            <a:endParaRPr lang="en-US" dirty="0">
              <a:solidFill>
                <a:srgbClr val="000000"/>
              </a:solidFill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Out-of-Order Pipeline – Cycle 1c</a:t>
            </a:r>
          </a:p>
        </p:txBody>
      </p:sp>
      <p:sp>
        <p:nvSpPr>
          <p:cNvPr id="215162" name="Line 145"/>
          <p:cNvSpPr>
            <a:spLocks noChangeShapeType="1"/>
          </p:cNvSpPr>
          <p:nvPr/>
        </p:nvSpPr>
        <p:spPr bwMode="auto">
          <a:xfrm flipH="1">
            <a:off x="1447800" y="1752600"/>
            <a:ext cx="533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63" name="Line 145"/>
          <p:cNvSpPr>
            <a:spLocks noChangeShapeType="1"/>
          </p:cNvSpPr>
          <p:nvPr/>
        </p:nvSpPr>
        <p:spPr bwMode="auto">
          <a:xfrm flipH="1">
            <a:off x="1371600" y="2133600"/>
            <a:ext cx="914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9" name="Group 147"/>
          <p:cNvGraphicFramePr>
            <a:graphicFrameLocks noGrp="1"/>
          </p:cNvGraphicFramePr>
          <p:nvPr/>
        </p:nvGraphicFramePr>
        <p:xfrm>
          <a:off x="762000" y="1066800"/>
          <a:ext cx="7924799" cy="1859280"/>
        </p:xfrm>
        <a:graphic>
          <a:graphicData uri="http://schemas.openxmlformats.org/drawingml/2006/table">
            <a:tbl>
              <a:tblPr/>
              <a:tblGrid>
                <a:gridCol w="1923494"/>
                <a:gridCol w="461639"/>
                <a:gridCol w="461639"/>
                <a:gridCol w="432785"/>
                <a:gridCol w="490491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 [r1] ➜ r2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add r2 + r3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 r4 ^ r5 ➜ r6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[r7]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945760"/>
              </p:ext>
            </p:extLst>
          </p:nvPr>
        </p:nvGraphicFramePr>
        <p:xfrm>
          <a:off x="4191000" y="4216840"/>
          <a:ext cx="4447406" cy="3149380"/>
        </p:xfrm>
        <a:graphic>
          <a:graphicData uri="http://schemas.openxmlformats.org/drawingml/2006/table">
            <a:tbl>
              <a:tblPr/>
              <a:tblGrid>
                <a:gridCol w="703704"/>
                <a:gridCol w="692876"/>
                <a:gridCol w="517296"/>
                <a:gridCol w="692876"/>
                <a:gridCol w="517296"/>
                <a:gridCol w="704374"/>
                <a:gridCol w="618984"/>
              </a:tblGrid>
              <a:tr h="38100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Issue Queue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Insn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Bdy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070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07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8" name="Group 147"/>
          <p:cNvGraphicFramePr>
            <a:graphicFrameLocks noGrp="1"/>
          </p:cNvGraphicFramePr>
          <p:nvPr/>
        </p:nvGraphicFramePr>
        <p:xfrm>
          <a:off x="2438400" y="3124200"/>
          <a:ext cx="1399662" cy="3767328"/>
        </p:xfrm>
        <a:graphic>
          <a:graphicData uri="http://schemas.openxmlformats.org/drawingml/2006/table">
            <a:tbl>
              <a:tblPr/>
              <a:tblGrid>
                <a:gridCol w="610687"/>
                <a:gridCol w="788975"/>
              </a:tblGrid>
              <a:tr h="29260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Ready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>
                        <a:spcBef>
                          <a:spcPct val="50000"/>
                        </a:spcBef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p2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p3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yes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p6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p7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p8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p12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9" name="Group 147"/>
          <p:cNvGraphicFramePr>
            <a:graphicFrameLocks noGrp="1"/>
          </p:cNvGraphicFramePr>
          <p:nvPr/>
        </p:nvGraphicFramePr>
        <p:xfrm>
          <a:off x="929722" y="3124200"/>
          <a:ext cx="1203878" cy="3566160"/>
        </p:xfrm>
        <a:graphic>
          <a:graphicData uri="http://schemas.openxmlformats.org/drawingml/2006/table">
            <a:tbl>
              <a:tblPr/>
              <a:tblGrid>
                <a:gridCol w="475170"/>
                <a:gridCol w="728708"/>
              </a:tblGrid>
              <a:tr h="3166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Map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r1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r2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r3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r7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r8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197046" y="3124200"/>
          <a:ext cx="2413554" cy="1560576"/>
        </p:xfrm>
        <a:graphic>
          <a:graphicData uri="http://schemas.openxmlformats.org/drawingml/2006/table">
            <a:tbl>
              <a:tblPr/>
              <a:tblGrid>
                <a:gridCol w="645834"/>
                <a:gridCol w="939720"/>
                <a:gridCol w="828000"/>
              </a:tblGrid>
              <a:tr h="268224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</a:rPr>
                        <a:t>Insn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To Free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Done?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no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no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263485" y="3048000"/>
            <a:ext cx="984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eaLnBrk="1" hangingPunct="1">
              <a:spcBef>
                <a:spcPct val="20000"/>
              </a:spcBef>
              <a:buClr>
                <a:srgbClr val="030305"/>
              </a:buClr>
            </a:pP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Reorder</a:t>
            </a:r>
            <a:br>
              <a:rPr lang="en-US" dirty="0" smtClean="0">
                <a:solidFill>
                  <a:srgbClr val="000000"/>
                </a:solidFill>
                <a:latin typeface="Tahoma" charset="0"/>
              </a:rPr>
            </a:b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Buffer</a:t>
            </a:r>
            <a:endParaRPr lang="en-US" dirty="0">
              <a:solidFill>
                <a:srgbClr val="000000"/>
              </a:solidFill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Out-of-Order Pipeline – Cycle 2a</a:t>
            </a:r>
          </a:p>
        </p:txBody>
      </p:sp>
      <p:sp>
        <p:nvSpPr>
          <p:cNvPr id="215162" name="Line 145"/>
          <p:cNvSpPr>
            <a:spLocks noChangeShapeType="1"/>
          </p:cNvSpPr>
          <p:nvPr/>
        </p:nvSpPr>
        <p:spPr bwMode="auto">
          <a:xfrm flipH="1">
            <a:off x="1447800" y="1752600"/>
            <a:ext cx="533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63" name="Line 145"/>
          <p:cNvSpPr>
            <a:spLocks noChangeShapeType="1"/>
          </p:cNvSpPr>
          <p:nvPr/>
        </p:nvSpPr>
        <p:spPr bwMode="auto">
          <a:xfrm flipH="1">
            <a:off x="1371600" y="2133600"/>
            <a:ext cx="914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9" name="Group 147"/>
          <p:cNvGraphicFramePr>
            <a:graphicFrameLocks noGrp="1"/>
          </p:cNvGraphicFramePr>
          <p:nvPr/>
        </p:nvGraphicFramePr>
        <p:xfrm>
          <a:off x="762000" y="1066800"/>
          <a:ext cx="7924799" cy="1859280"/>
        </p:xfrm>
        <a:graphic>
          <a:graphicData uri="http://schemas.openxmlformats.org/drawingml/2006/table">
            <a:tbl>
              <a:tblPr/>
              <a:tblGrid>
                <a:gridCol w="1923494"/>
                <a:gridCol w="461639"/>
                <a:gridCol w="461639"/>
                <a:gridCol w="432785"/>
                <a:gridCol w="490491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 [r1] ➜ r2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add r2 + r3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 r4 ^ r5 ➜ r6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[r7]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413708"/>
              </p:ext>
            </p:extLst>
          </p:nvPr>
        </p:nvGraphicFramePr>
        <p:xfrm>
          <a:off x="4191000" y="4216840"/>
          <a:ext cx="4447406" cy="3149380"/>
        </p:xfrm>
        <a:graphic>
          <a:graphicData uri="http://schemas.openxmlformats.org/drawingml/2006/table">
            <a:tbl>
              <a:tblPr/>
              <a:tblGrid>
                <a:gridCol w="703704"/>
                <a:gridCol w="692876"/>
                <a:gridCol w="517296"/>
                <a:gridCol w="692876"/>
                <a:gridCol w="517296"/>
                <a:gridCol w="704374"/>
                <a:gridCol w="618984"/>
              </a:tblGrid>
              <a:tr h="38100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Issue Queue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Insn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Bdy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070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07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8" name="Group 147"/>
          <p:cNvGraphicFramePr>
            <a:graphicFrameLocks noGrp="1"/>
          </p:cNvGraphicFramePr>
          <p:nvPr/>
        </p:nvGraphicFramePr>
        <p:xfrm>
          <a:off x="2438400" y="3124200"/>
          <a:ext cx="1399662" cy="3767328"/>
        </p:xfrm>
        <a:graphic>
          <a:graphicData uri="http://schemas.openxmlformats.org/drawingml/2006/table">
            <a:tbl>
              <a:tblPr/>
              <a:tblGrid>
                <a:gridCol w="610687"/>
                <a:gridCol w="788975"/>
              </a:tblGrid>
              <a:tr h="29260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Ready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>
                        <a:spcBef>
                          <a:spcPct val="50000"/>
                        </a:spcBef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p2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p3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yes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p6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p7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p8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p12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9" name="Group 147"/>
          <p:cNvGraphicFramePr>
            <a:graphicFrameLocks noGrp="1"/>
          </p:cNvGraphicFramePr>
          <p:nvPr/>
        </p:nvGraphicFramePr>
        <p:xfrm>
          <a:off x="929722" y="3124200"/>
          <a:ext cx="1203878" cy="3566160"/>
        </p:xfrm>
        <a:graphic>
          <a:graphicData uri="http://schemas.openxmlformats.org/drawingml/2006/table">
            <a:tbl>
              <a:tblPr/>
              <a:tblGrid>
                <a:gridCol w="475170"/>
                <a:gridCol w="728708"/>
              </a:tblGrid>
              <a:tr h="3166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Map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r1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r2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r3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r7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r8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197046" y="3124200"/>
          <a:ext cx="2413554" cy="1560576"/>
        </p:xfrm>
        <a:graphic>
          <a:graphicData uri="http://schemas.openxmlformats.org/drawingml/2006/table">
            <a:tbl>
              <a:tblPr/>
              <a:tblGrid>
                <a:gridCol w="645834"/>
                <a:gridCol w="939720"/>
                <a:gridCol w="828000"/>
              </a:tblGrid>
              <a:tr h="268224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</a:rPr>
                        <a:t>Insn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To Free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Done?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no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no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263485" y="3048000"/>
            <a:ext cx="984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eaLnBrk="1" hangingPunct="1">
              <a:spcBef>
                <a:spcPct val="20000"/>
              </a:spcBef>
              <a:buClr>
                <a:srgbClr val="030305"/>
              </a:buClr>
            </a:pP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Reorder</a:t>
            </a:r>
            <a:br>
              <a:rPr lang="en-US" dirty="0" smtClean="0">
                <a:solidFill>
                  <a:srgbClr val="000000"/>
                </a:solidFill>
                <a:latin typeface="Tahoma" charset="0"/>
              </a:rPr>
            </a:b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Buffer</a:t>
            </a:r>
            <a:endParaRPr lang="en-US" dirty="0">
              <a:solidFill>
                <a:srgbClr val="000000"/>
              </a:solidFill>
              <a:latin typeface="Tahom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Out-of-Order Pipeline – Cycle 2b</a:t>
            </a:r>
          </a:p>
        </p:txBody>
      </p:sp>
      <p:sp>
        <p:nvSpPr>
          <p:cNvPr id="215162" name="Line 145"/>
          <p:cNvSpPr>
            <a:spLocks noChangeShapeType="1"/>
          </p:cNvSpPr>
          <p:nvPr/>
        </p:nvSpPr>
        <p:spPr bwMode="auto">
          <a:xfrm flipH="1">
            <a:off x="1447800" y="1752600"/>
            <a:ext cx="533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63" name="Line 145"/>
          <p:cNvSpPr>
            <a:spLocks noChangeShapeType="1"/>
          </p:cNvSpPr>
          <p:nvPr/>
        </p:nvSpPr>
        <p:spPr bwMode="auto">
          <a:xfrm flipH="1">
            <a:off x="1371600" y="2133600"/>
            <a:ext cx="914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9" name="Group 147"/>
          <p:cNvGraphicFramePr>
            <a:graphicFrameLocks noGrp="1"/>
          </p:cNvGraphicFramePr>
          <p:nvPr/>
        </p:nvGraphicFramePr>
        <p:xfrm>
          <a:off x="762000" y="1066800"/>
          <a:ext cx="7924799" cy="1859280"/>
        </p:xfrm>
        <a:graphic>
          <a:graphicData uri="http://schemas.openxmlformats.org/drawingml/2006/table">
            <a:tbl>
              <a:tblPr/>
              <a:tblGrid>
                <a:gridCol w="1923494"/>
                <a:gridCol w="461639"/>
                <a:gridCol w="461639"/>
                <a:gridCol w="432785"/>
                <a:gridCol w="490491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 [r1] ➜ r2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add r2 + r3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 r4 ^ r5 ➜ r6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[r7]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817555"/>
              </p:ext>
            </p:extLst>
          </p:nvPr>
        </p:nvGraphicFramePr>
        <p:xfrm>
          <a:off x="4191000" y="4216840"/>
          <a:ext cx="4447406" cy="3365390"/>
        </p:xfrm>
        <a:graphic>
          <a:graphicData uri="http://schemas.openxmlformats.org/drawingml/2006/table">
            <a:tbl>
              <a:tblPr/>
              <a:tblGrid>
                <a:gridCol w="703704"/>
                <a:gridCol w="692876"/>
                <a:gridCol w="517296"/>
                <a:gridCol w="692876"/>
                <a:gridCol w="517296"/>
                <a:gridCol w="704374"/>
                <a:gridCol w="618984"/>
              </a:tblGrid>
              <a:tr h="38100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Issue Queue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Insn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Bdy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070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8" name="Group 147"/>
          <p:cNvGraphicFramePr>
            <a:graphicFrameLocks noGrp="1"/>
          </p:cNvGraphicFramePr>
          <p:nvPr/>
        </p:nvGraphicFramePr>
        <p:xfrm>
          <a:off x="2438400" y="3124200"/>
          <a:ext cx="1399662" cy="3767328"/>
        </p:xfrm>
        <a:graphic>
          <a:graphicData uri="http://schemas.openxmlformats.org/drawingml/2006/table">
            <a:tbl>
              <a:tblPr/>
              <a:tblGrid>
                <a:gridCol w="610687"/>
                <a:gridCol w="788975"/>
              </a:tblGrid>
              <a:tr h="29260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Ready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>
                        <a:spcBef>
                          <a:spcPct val="50000"/>
                        </a:spcBef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p2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p3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yes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p6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p7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p8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p12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9" name="Group 147"/>
          <p:cNvGraphicFramePr>
            <a:graphicFrameLocks noGrp="1"/>
          </p:cNvGraphicFramePr>
          <p:nvPr/>
        </p:nvGraphicFramePr>
        <p:xfrm>
          <a:off x="929722" y="3124200"/>
          <a:ext cx="1203878" cy="3566160"/>
        </p:xfrm>
        <a:graphic>
          <a:graphicData uri="http://schemas.openxmlformats.org/drawingml/2006/table">
            <a:tbl>
              <a:tblPr/>
              <a:tblGrid>
                <a:gridCol w="475170"/>
                <a:gridCol w="728708"/>
              </a:tblGrid>
              <a:tr h="3166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Map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r1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r2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r3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r7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r8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 bwMode="auto">
          <a:xfrm>
            <a:off x="4114801" y="5181600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197046" y="3124200"/>
          <a:ext cx="2413554" cy="1560576"/>
        </p:xfrm>
        <a:graphic>
          <a:graphicData uri="http://schemas.openxmlformats.org/drawingml/2006/table">
            <a:tbl>
              <a:tblPr/>
              <a:tblGrid>
                <a:gridCol w="645834"/>
                <a:gridCol w="939720"/>
                <a:gridCol w="828000"/>
              </a:tblGrid>
              <a:tr h="268224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</a:rPr>
                        <a:t>Insn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To Free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Done?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p3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no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no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263485" y="3048000"/>
            <a:ext cx="984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eaLnBrk="1" hangingPunct="1">
              <a:spcBef>
                <a:spcPct val="20000"/>
              </a:spcBef>
              <a:buClr>
                <a:srgbClr val="030305"/>
              </a:buClr>
            </a:pP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Reorder</a:t>
            </a:r>
            <a:br>
              <a:rPr lang="en-US" dirty="0" smtClean="0">
                <a:solidFill>
                  <a:srgbClr val="000000"/>
                </a:solidFill>
                <a:latin typeface="Tahoma" charset="0"/>
              </a:rPr>
            </a:b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Buffer</a:t>
            </a:r>
            <a:endParaRPr lang="en-US" dirty="0">
              <a:solidFill>
                <a:srgbClr val="000000"/>
              </a:solidFill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Out-of-Order Pipeline – Cycle 2c</a:t>
            </a:r>
          </a:p>
        </p:txBody>
      </p:sp>
      <p:sp>
        <p:nvSpPr>
          <p:cNvPr id="215162" name="Line 145"/>
          <p:cNvSpPr>
            <a:spLocks noChangeShapeType="1"/>
          </p:cNvSpPr>
          <p:nvPr/>
        </p:nvSpPr>
        <p:spPr bwMode="auto">
          <a:xfrm flipH="1">
            <a:off x="1447800" y="1752600"/>
            <a:ext cx="533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63" name="Line 145"/>
          <p:cNvSpPr>
            <a:spLocks noChangeShapeType="1"/>
          </p:cNvSpPr>
          <p:nvPr/>
        </p:nvSpPr>
        <p:spPr bwMode="auto">
          <a:xfrm flipH="1">
            <a:off x="1371600" y="2133600"/>
            <a:ext cx="914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9" name="Group 147"/>
          <p:cNvGraphicFramePr>
            <a:graphicFrameLocks noGrp="1"/>
          </p:cNvGraphicFramePr>
          <p:nvPr/>
        </p:nvGraphicFramePr>
        <p:xfrm>
          <a:off x="762000" y="1066800"/>
          <a:ext cx="7924799" cy="1859280"/>
        </p:xfrm>
        <a:graphic>
          <a:graphicData uri="http://schemas.openxmlformats.org/drawingml/2006/table">
            <a:tbl>
              <a:tblPr/>
              <a:tblGrid>
                <a:gridCol w="1923494"/>
                <a:gridCol w="461639"/>
                <a:gridCol w="461639"/>
                <a:gridCol w="432785"/>
                <a:gridCol w="490491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 [r1] ➜ r2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add r2 + r3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 r4 ^ r5 ➜ r6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[r7]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44333"/>
              </p:ext>
            </p:extLst>
          </p:nvPr>
        </p:nvGraphicFramePr>
        <p:xfrm>
          <a:off x="4191000" y="4216840"/>
          <a:ext cx="4447406" cy="3581400"/>
        </p:xfrm>
        <a:graphic>
          <a:graphicData uri="http://schemas.openxmlformats.org/drawingml/2006/table">
            <a:tbl>
              <a:tblPr/>
              <a:tblGrid>
                <a:gridCol w="703704"/>
                <a:gridCol w="692876"/>
                <a:gridCol w="517296"/>
                <a:gridCol w="692876"/>
                <a:gridCol w="517296"/>
                <a:gridCol w="704374"/>
                <a:gridCol w="618984"/>
              </a:tblGrid>
              <a:tr h="38100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Issue Queue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Insn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Bdy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070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" name="Group 147"/>
          <p:cNvGraphicFramePr>
            <a:graphicFrameLocks noGrp="1"/>
          </p:cNvGraphicFramePr>
          <p:nvPr/>
        </p:nvGraphicFramePr>
        <p:xfrm>
          <a:off x="2438400" y="3124200"/>
          <a:ext cx="1399662" cy="3767328"/>
        </p:xfrm>
        <a:graphic>
          <a:graphicData uri="http://schemas.openxmlformats.org/drawingml/2006/table">
            <a:tbl>
              <a:tblPr/>
              <a:tblGrid>
                <a:gridCol w="610687"/>
                <a:gridCol w="788975"/>
              </a:tblGrid>
              <a:tr h="29260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Ready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>
                        <a:spcBef>
                          <a:spcPct val="50000"/>
                        </a:spcBef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p2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p3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yes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p6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p7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p8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p12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9" name="Group 147"/>
          <p:cNvGraphicFramePr>
            <a:graphicFrameLocks noGrp="1"/>
          </p:cNvGraphicFramePr>
          <p:nvPr/>
        </p:nvGraphicFramePr>
        <p:xfrm>
          <a:off x="929722" y="3124200"/>
          <a:ext cx="1203878" cy="3566160"/>
        </p:xfrm>
        <a:graphic>
          <a:graphicData uri="http://schemas.openxmlformats.org/drawingml/2006/table">
            <a:tbl>
              <a:tblPr/>
              <a:tblGrid>
                <a:gridCol w="475170"/>
                <a:gridCol w="728708"/>
              </a:tblGrid>
              <a:tr h="3166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Map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r1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r2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r3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r7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r8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 bwMode="auto">
          <a:xfrm>
            <a:off x="4114801" y="5181600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197046" y="3124200"/>
          <a:ext cx="2413554" cy="1560576"/>
        </p:xfrm>
        <a:graphic>
          <a:graphicData uri="http://schemas.openxmlformats.org/drawingml/2006/table">
            <a:tbl>
              <a:tblPr/>
              <a:tblGrid>
                <a:gridCol w="645834"/>
                <a:gridCol w="939720"/>
                <a:gridCol w="828000"/>
              </a:tblGrid>
              <a:tr h="268224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</a:rPr>
                        <a:t>Insn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To Free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Done?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p3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no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p10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no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263485" y="3048000"/>
            <a:ext cx="984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eaLnBrk="1" hangingPunct="1">
              <a:spcBef>
                <a:spcPct val="20000"/>
              </a:spcBef>
              <a:buClr>
                <a:srgbClr val="030305"/>
              </a:buClr>
            </a:pP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Reorder</a:t>
            </a:r>
            <a:br>
              <a:rPr lang="en-US" dirty="0" smtClean="0">
                <a:solidFill>
                  <a:srgbClr val="000000"/>
                </a:solidFill>
                <a:latin typeface="Tahoma" charset="0"/>
              </a:rPr>
            </a:b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Buffer</a:t>
            </a:r>
            <a:endParaRPr lang="en-US" dirty="0">
              <a:solidFill>
                <a:srgbClr val="000000"/>
              </a:solidFill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Out-of-Order Pipeline – Cycle 3</a:t>
            </a:r>
          </a:p>
        </p:txBody>
      </p:sp>
      <p:sp>
        <p:nvSpPr>
          <p:cNvPr id="215162" name="Line 145"/>
          <p:cNvSpPr>
            <a:spLocks noChangeShapeType="1"/>
          </p:cNvSpPr>
          <p:nvPr/>
        </p:nvSpPr>
        <p:spPr bwMode="auto">
          <a:xfrm flipH="1">
            <a:off x="1447800" y="1752600"/>
            <a:ext cx="533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63" name="Line 145"/>
          <p:cNvSpPr>
            <a:spLocks noChangeShapeType="1"/>
          </p:cNvSpPr>
          <p:nvPr/>
        </p:nvSpPr>
        <p:spPr bwMode="auto">
          <a:xfrm flipH="1">
            <a:off x="1371600" y="2133600"/>
            <a:ext cx="914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9" name="Group 147"/>
          <p:cNvGraphicFramePr>
            <a:graphicFrameLocks noGrp="1"/>
          </p:cNvGraphicFramePr>
          <p:nvPr/>
        </p:nvGraphicFramePr>
        <p:xfrm>
          <a:off x="762000" y="1066800"/>
          <a:ext cx="7924799" cy="1859280"/>
        </p:xfrm>
        <a:graphic>
          <a:graphicData uri="http://schemas.openxmlformats.org/drawingml/2006/table">
            <a:tbl>
              <a:tblPr/>
              <a:tblGrid>
                <a:gridCol w="1923494"/>
                <a:gridCol w="461639"/>
                <a:gridCol w="461639"/>
                <a:gridCol w="432785"/>
                <a:gridCol w="490491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 [r1] ➜ r2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add r2 + r3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 r4 ^ r5 ➜ r6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[r7]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738088"/>
              </p:ext>
            </p:extLst>
          </p:nvPr>
        </p:nvGraphicFramePr>
        <p:xfrm>
          <a:off x="4191000" y="4216840"/>
          <a:ext cx="4447406" cy="3581400"/>
        </p:xfrm>
        <a:graphic>
          <a:graphicData uri="http://schemas.openxmlformats.org/drawingml/2006/table">
            <a:tbl>
              <a:tblPr/>
              <a:tblGrid>
                <a:gridCol w="703704"/>
                <a:gridCol w="692876"/>
                <a:gridCol w="517296"/>
                <a:gridCol w="692876"/>
                <a:gridCol w="517296"/>
                <a:gridCol w="704374"/>
                <a:gridCol w="618984"/>
              </a:tblGrid>
              <a:tr h="38100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Issue Queue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Insn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Bdy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070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" name="Group 147"/>
          <p:cNvGraphicFramePr>
            <a:graphicFrameLocks noGrp="1"/>
          </p:cNvGraphicFramePr>
          <p:nvPr/>
        </p:nvGraphicFramePr>
        <p:xfrm>
          <a:off x="2438400" y="3124200"/>
          <a:ext cx="1399662" cy="3767328"/>
        </p:xfrm>
        <a:graphic>
          <a:graphicData uri="http://schemas.openxmlformats.org/drawingml/2006/table">
            <a:tbl>
              <a:tblPr/>
              <a:tblGrid>
                <a:gridCol w="610687"/>
                <a:gridCol w="788975"/>
              </a:tblGrid>
              <a:tr h="29260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Ready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>
                        <a:spcBef>
                          <a:spcPct val="50000"/>
                        </a:spcBef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p2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p3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yes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p6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p7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p8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p12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9" name="Group 147"/>
          <p:cNvGraphicFramePr>
            <a:graphicFrameLocks noGrp="1"/>
          </p:cNvGraphicFramePr>
          <p:nvPr/>
        </p:nvGraphicFramePr>
        <p:xfrm>
          <a:off x="929722" y="3124200"/>
          <a:ext cx="1203878" cy="3566160"/>
        </p:xfrm>
        <a:graphic>
          <a:graphicData uri="http://schemas.openxmlformats.org/drawingml/2006/table">
            <a:tbl>
              <a:tblPr/>
              <a:tblGrid>
                <a:gridCol w="475170"/>
                <a:gridCol w="728708"/>
              </a:tblGrid>
              <a:tr h="3166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Map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r1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r2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r3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r7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r8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 bwMode="auto">
          <a:xfrm>
            <a:off x="4114801" y="5181600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197046" y="3124200"/>
          <a:ext cx="2413554" cy="1560576"/>
        </p:xfrm>
        <a:graphic>
          <a:graphicData uri="http://schemas.openxmlformats.org/drawingml/2006/table">
            <a:tbl>
              <a:tblPr/>
              <a:tblGrid>
                <a:gridCol w="645834"/>
                <a:gridCol w="939720"/>
                <a:gridCol w="828000"/>
              </a:tblGrid>
              <a:tr h="268224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</a:rPr>
                        <a:t>Insn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To Free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Done?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p3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no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p10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no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263485" y="3048000"/>
            <a:ext cx="984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eaLnBrk="1" hangingPunct="1">
              <a:spcBef>
                <a:spcPct val="20000"/>
              </a:spcBef>
              <a:buClr>
                <a:srgbClr val="030305"/>
              </a:buClr>
            </a:pP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Reorder</a:t>
            </a:r>
            <a:br>
              <a:rPr lang="en-US" dirty="0" smtClean="0">
                <a:solidFill>
                  <a:srgbClr val="000000"/>
                </a:solidFill>
                <a:latin typeface="Tahoma" charset="0"/>
              </a:rPr>
            </a:b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Buffer</a:t>
            </a:r>
            <a:endParaRPr lang="en-US" dirty="0">
              <a:solidFill>
                <a:srgbClr val="000000"/>
              </a:solidFill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Out-of-Order Pipeline – Cycle 4</a:t>
            </a:r>
          </a:p>
        </p:txBody>
      </p:sp>
      <p:sp>
        <p:nvSpPr>
          <p:cNvPr id="215162" name="Line 145"/>
          <p:cNvSpPr>
            <a:spLocks noChangeShapeType="1"/>
          </p:cNvSpPr>
          <p:nvPr/>
        </p:nvSpPr>
        <p:spPr bwMode="auto">
          <a:xfrm flipH="1">
            <a:off x="1447800" y="1752600"/>
            <a:ext cx="533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63" name="Line 145"/>
          <p:cNvSpPr>
            <a:spLocks noChangeShapeType="1"/>
          </p:cNvSpPr>
          <p:nvPr/>
        </p:nvSpPr>
        <p:spPr bwMode="auto">
          <a:xfrm flipH="1">
            <a:off x="1371600" y="2133600"/>
            <a:ext cx="914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9" name="Group 147"/>
          <p:cNvGraphicFramePr>
            <a:graphicFrameLocks noGrp="1"/>
          </p:cNvGraphicFramePr>
          <p:nvPr/>
        </p:nvGraphicFramePr>
        <p:xfrm>
          <a:off x="762000" y="1066800"/>
          <a:ext cx="7924799" cy="2133600"/>
        </p:xfrm>
        <a:graphic>
          <a:graphicData uri="http://schemas.openxmlformats.org/drawingml/2006/table">
            <a:tbl>
              <a:tblPr/>
              <a:tblGrid>
                <a:gridCol w="1923494"/>
                <a:gridCol w="461639"/>
                <a:gridCol w="461639"/>
                <a:gridCol w="432785"/>
                <a:gridCol w="490491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 [r1] ➜ r2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add r2 + r3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 r4 ^ r5 ➜ r6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[r7]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71159"/>
              </p:ext>
            </p:extLst>
          </p:nvPr>
        </p:nvGraphicFramePr>
        <p:xfrm>
          <a:off x="4191000" y="4216840"/>
          <a:ext cx="4447406" cy="3581400"/>
        </p:xfrm>
        <a:graphic>
          <a:graphicData uri="http://schemas.openxmlformats.org/drawingml/2006/table">
            <a:tbl>
              <a:tblPr/>
              <a:tblGrid>
                <a:gridCol w="703704"/>
                <a:gridCol w="692876"/>
                <a:gridCol w="517296"/>
                <a:gridCol w="692876"/>
                <a:gridCol w="517296"/>
                <a:gridCol w="704374"/>
                <a:gridCol w="618984"/>
              </a:tblGrid>
              <a:tr h="38100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Issue Queue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Insn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Bdy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070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" name="Group 147"/>
          <p:cNvGraphicFramePr>
            <a:graphicFrameLocks noGrp="1"/>
          </p:cNvGraphicFramePr>
          <p:nvPr/>
        </p:nvGraphicFramePr>
        <p:xfrm>
          <a:off x="2438400" y="3124200"/>
          <a:ext cx="1399662" cy="3767328"/>
        </p:xfrm>
        <a:graphic>
          <a:graphicData uri="http://schemas.openxmlformats.org/drawingml/2006/table">
            <a:tbl>
              <a:tblPr/>
              <a:tblGrid>
                <a:gridCol w="610687"/>
                <a:gridCol w="788975"/>
              </a:tblGrid>
              <a:tr h="29260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Ready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>
                        <a:spcBef>
                          <a:spcPct val="50000"/>
                        </a:spcBef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p2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p3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yes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p6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p7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p8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p12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9" name="Group 147"/>
          <p:cNvGraphicFramePr>
            <a:graphicFrameLocks noGrp="1"/>
          </p:cNvGraphicFramePr>
          <p:nvPr/>
        </p:nvGraphicFramePr>
        <p:xfrm>
          <a:off x="929722" y="3124200"/>
          <a:ext cx="1203878" cy="3566160"/>
        </p:xfrm>
        <a:graphic>
          <a:graphicData uri="http://schemas.openxmlformats.org/drawingml/2006/table">
            <a:tbl>
              <a:tblPr/>
              <a:tblGrid>
                <a:gridCol w="475170"/>
                <a:gridCol w="728708"/>
              </a:tblGrid>
              <a:tr h="3166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Map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r1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r2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r3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r7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r8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 bwMode="auto">
          <a:xfrm>
            <a:off x="4114801" y="5181600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114800" y="6457650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197046" y="3124200"/>
          <a:ext cx="2413554" cy="1560576"/>
        </p:xfrm>
        <a:graphic>
          <a:graphicData uri="http://schemas.openxmlformats.org/drawingml/2006/table">
            <a:tbl>
              <a:tblPr/>
              <a:tblGrid>
                <a:gridCol w="645834"/>
                <a:gridCol w="939720"/>
                <a:gridCol w="828000"/>
              </a:tblGrid>
              <a:tr h="268224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</a:rPr>
                        <a:t>Insn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To Free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Done?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p3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no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p10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no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5263485" y="3048000"/>
            <a:ext cx="984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eaLnBrk="1" hangingPunct="1">
              <a:spcBef>
                <a:spcPct val="20000"/>
              </a:spcBef>
              <a:buClr>
                <a:srgbClr val="030305"/>
              </a:buClr>
            </a:pP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Reorder</a:t>
            </a:r>
            <a:br>
              <a:rPr lang="en-US" dirty="0" smtClean="0">
                <a:solidFill>
                  <a:srgbClr val="000000"/>
                </a:solidFill>
                <a:latin typeface="Tahoma" charset="0"/>
              </a:rPr>
            </a:b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Buffer</a:t>
            </a:r>
            <a:endParaRPr lang="en-US" dirty="0">
              <a:solidFill>
                <a:srgbClr val="000000"/>
              </a:solidFill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Out-of-Order Pipeline – Cycle 5a</a:t>
            </a:r>
          </a:p>
        </p:txBody>
      </p:sp>
      <p:sp>
        <p:nvSpPr>
          <p:cNvPr id="215162" name="Line 145"/>
          <p:cNvSpPr>
            <a:spLocks noChangeShapeType="1"/>
          </p:cNvSpPr>
          <p:nvPr/>
        </p:nvSpPr>
        <p:spPr bwMode="auto">
          <a:xfrm flipH="1">
            <a:off x="1447800" y="1752600"/>
            <a:ext cx="533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63" name="Line 145"/>
          <p:cNvSpPr>
            <a:spLocks noChangeShapeType="1"/>
          </p:cNvSpPr>
          <p:nvPr/>
        </p:nvSpPr>
        <p:spPr bwMode="auto">
          <a:xfrm flipH="1">
            <a:off x="1371600" y="2133600"/>
            <a:ext cx="914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9" name="Group 147"/>
          <p:cNvGraphicFramePr>
            <a:graphicFrameLocks noGrp="1"/>
          </p:cNvGraphicFramePr>
          <p:nvPr/>
        </p:nvGraphicFramePr>
        <p:xfrm>
          <a:off x="762000" y="1066800"/>
          <a:ext cx="7924799" cy="2133600"/>
        </p:xfrm>
        <a:graphic>
          <a:graphicData uri="http://schemas.openxmlformats.org/drawingml/2006/table">
            <a:tbl>
              <a:tblPr/>
              <a:tblGrid>
                <a:gridCol w="1923494"/>
                <a:gridCol w="461639"/>
                <a:gridCol w="461639"/>
                <a:gridCol w="432785"/>
                <a:gridCol w="490491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 [r1] ➜ r2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add r2 + r3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 r4 ^ r5 ➜ r6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[r7]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43671"/>
              </p:ext>
            </p:extLst>
          </p:nvPr>
        </p:nvGraphicFramePr>
        <p:xfrm>
          <a:off x="4191000" y="4216840"/>
          <a:ext cx="4447406" cy="3581400"/>
        </p:xfrm>
        <a:graphic>
          <a:graphicData uri="http://schemas.openxmlformats.org/drawingml/2006/table">
            <a:tbl>
              <a:tblPr/>
              <a:tblGrid>
                <a:gridCol w="703704"/>
                <a:gridCol w="692876"/>
                <a:gridCol w="517296"/>
                <a:gridCol w="692876"/>
                <a:gridCol w="517296"/>
                <a:gridCol w="704374"/>
                <a:gridCol w="618984"/>
              </a:tblGrid>
              <a:tr h="38100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Issue Queue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Insn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Bdy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070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" name="Group 147"/>
          <p:cNvGraphicFramePr>
            <a:graphicFrameLocks noGrp="1"/>
          </p:cNvGraphicFramePr>
          <p:nvPr/>
        </p:nvGraphicFramePr>
        <p:xfrm>
          <a:off x="2438400" y="3124200"/>
          <a:ext cx="1399662" cy="3767328"/>
        </p:xfrm>
        <a:graphic>
          <a:graphicData uri="http://schemas.openxmlformats.org/drawingml/2006/table">
            <a:tbl>
              <a:tblPr/>
              <a:tblGrid>
                <a:gridCol w="610687"/>
                <a:gridCol w="788975"/>
              </a:tblGrid>
              <a:tr h="29260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Ready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>
                        <a:spcBef>
                          <a:spcPct val="50000"/>
                        </a:spcBef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p2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p3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yes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p6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p7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p8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p12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9" name="Group 147"/>
          <p:cNvGraphicFramePr>
            <a:graphicFrameLocks noGrp="1"/>
          </p:cNvGraphicFramePr>
          <p:nvPr/>
        </p:nvGraphicFramePr>
        <p:xfrm>
          <a:off x="929722" y="3124200"/>
          <a:ext cx="1203878" cy="3566160"/>
        </p:xfrm>
        <a:graphic>
          <a:graphicData uri="http://schemas.openxmlformats.org/drawingml/2006/table">
            <a:tbl>
              <a:tblPr/>
              <a:tblGrid>
                <a:gridCol w="475170"/>
                <a:gridCol w="728708"/>
              </a:tblGrid>
              <a:tr h="3166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Map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r1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r2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r3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r7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r8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 bwMode="auto">
          <a:xfrm>
            <a:off x="4114801" y="5181600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114800" y="6457650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197046" y="3124200"/>
          <a:ext cx="2413554" cy="1560576"/>
        </p:xfrm>
        <a:graphic>
          <a:graphicData uri="http://schemas.openxmlformats.org/drawingml/2006/table">
            <a:tbl>
              <a:tblPr/>
              <a:tblGrid>
                <a:gridCol w="645834"/>
                <a:gridCol w="939720"/>
                <a:gridCol w="828000"/>
              </a:tblGrid>
              <a:tr h="268224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</a:rPr>
                        <a:t>Insn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To Free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Done?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p3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no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p10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no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5263485" y="3048000"/>
            <a:ext cx="984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eaLnBrk="1" hangingPunct="1">
              <a:spcBef>
                <a:spcPct val="20000"/>
              </a:spcBef>
              <a:buClr>
                <a:srgbClr val="030305"/>
              </a:buClr>
            </a:pP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Reorder</a:t>
            </a:r>
            <a:br>
              <a:rPr lang="en-US" dirty="0" smtClean="0">
                <a:solidFill>
                  <a:srgbClr val="000000"/>
                </a:solidFill>
                <a:latin typeface="Tahoma" charset="0"/>
              </a:rPr>
            </a:b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Buffer</a:t>
            </a:r>
            <a:endParaRPr lang="en-US" dirty="0">
              <a:solidFill>
                <a:srgbClr val="000000"/>
              </a:solidFill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Out-of-Order Pipeline – Cycle 5b</a:t>
            </a:r>
          </a:p>
        </p:txBody>
      </p:sp>
      <p:sp>
        <p:nvSpPr>
          <p:cNvPr id="215162" name="Line 145"/>
          <p:cNvSpPr>
            <a:spLocks noChangeShapeType="1"/>
          </p:cNvSpPr>
          <p:nvPr/>
        </p:nvSpPr>
        <p:spPr bwMode="auto">
          <a:xfrm flipH="1">
            <a:off x="1447800" y="1752600"/>
            <a:ext cx="533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63" name="Line 145"/>
          <p:cNvSpPr>
            <a:spLocks noChangeShapeType="1"/>
          </p:cNvSpPr>
          <p:nvPr/>
        </p:nvSpPr>
        <p:spPr bwMode="auto">
          <a:xfrm flipH="1">
            <a:off x="1371600" y="2133600"/>
            <a:ext cx="914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9" name="Group 147"/>
          <p:cNvGraphicFramePr>
            <a:graphicFrameLocks noGrp="1"/>
          </p:cNvGraphicFramePr>
          <p:nvPr/>
        </p:nvGraphicFramePr>
        <p:xfrm>
          <a:off x="762000" y="1066800"/>
          <a:ext cx="7924799" cy="2133600"/>
        </p:xfrm>
        <a:graphic>
          <a:graphicData uri="http://schemas.openxmlformats.org/drawingml/2006/table">
            <a:tbl>
              <a:tblPr/>
              <a:tblGrid>
                <a:gridCol w="1923494"/>
                <a:gridCol w="461639"/>
                <a:gridCol w="461639"/>
                <a:gridCol w="432785"/>
                <a:gridCol w="490491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 [r1] ➜ r2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add r2 + r3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 r4 ^ r5 ➜ r6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[r7]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587232"/>
              </p:ext>
            </p:extLst>
          </p:nvPr>
        </p:nvGraphicFramePr>
        <p:xfrm>
          <a:off x="4191000" y="4216840"/>
          <a:ext cx="4447406" cy="3581400"/>
        </p:xfrm>
        <a:graphic>
          <a:graphicData uri="http://schemas.openxmlformats.org/drawingml/2006/table">
            <a:tbl>
              <a:tblPr/>
              <a:tblGrid>
                <a:gridCol w="703704"/>
                <a:gridCol w="692876"/>
                <a:gridCol w="517296"/>
                <a:gridCol w="692876"/>
                <a:gridCol w="517296"/>
                <a:gridCol w="704374"/>
                <a:gridCol w="618984"/>
              </a:tblGrid>
              <a:tr h="38100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Issue Queue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Insn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Bdy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070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" name="Group 147"/>
          <p:cNvGraphicFramePr>
            <a:graphicFrameLocks noGrp="1"/>
          </p:cNvGraphicFramePr>
          <p:nvPr/>
        </p:nvGraphicFramePr>
        <p:xfrm>
          <a:off x="2438400" y="3124200"/>
          <a:ext cx="1399662" cy="3767328"/>
        </p:xfrm>
        <a:graphic>
          <a:graphicData uri="http://schemas.openxmlformats.org/drawingml/2006/table">
            <a:tbl>
              <a:tblPr/>
              <a:tblGrid>
                <a:gridCol w="610687"/>
                <a:gridCol w="788975"/>
              </a:tblGrid>
              <a:tr h="29260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Ready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>
                        <a:spcBef>
                          <a:spcPct val="50000"/>
                        </a:spcBef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p2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p3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yes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p6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p7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p8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p12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9" name="Group 147"/>
          <p:cNvGraphicFramePr>
            <a:graphicFrameLocks noGrp="1"/>
          </p:cNvGraphicFramePr>
          <p:nvPr/>
        </p:nvGraphicFramePr>
        <p:xfrm>
          <a:off x="929722" y="3124200"/>
          <a:ext cx="1203878" cy="3566160"/>
        </p:xfrm>
        <a:graphic>
          <a:graphicData uri="http://schemas.openxmlformats.org/drawingml/2006/table">
            <a:tbl>
              <a:tblPr/>
              <a:tblGrid>
                <a:gridCol w="475170"/>
                <a:gridCol w="728708"/>
              </a:tblGrid>
              <a:tr h="3166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Map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r1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r2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r3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r7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r8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 bwMode="auto">
          <a:xfrm>
            <a:off x="4114801" y="5181600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114800" y="6457650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197046" y="3124200"/>
          <a:ext cx="2413554" cy="1560576"/>
        </p:xfrm>
        <a:graphic>
          <a:graphicData uri="http://schemas.openxmlformats.org/drawingml/2006/table">
            <a:tbl>
              <a:tblPr/>
              <a:tblGrid>
                <a:gridCol w="645834"/>
                <a:gridCol w="939720"/>
                <a:gridCol w="828000"/>
              </a:tblGrid>
              <a:tr h="268224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</a:rPr>
                        <a:t>Insn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To Free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Done?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p3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no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p10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no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5263485" y="3048000"/>
            <a:ext cx="984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eaLnBrk="1" hangingPunct="1">
              <a:spcBef>
                <a:spcPct val="20000"/>
              </a:spcBef>
              <a:buClr>
                <a:srgbClr val="030305"/>
              </a:buClr>
            </a:pP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Reorder</a:t>
            </a:r>
            <a:br>
              <a:rPr lang="en-US" dirty="0" smtClean="0">
                <a:solidFill>
                  <a:srgbClr val="000000"/>
                </a:solidFill>
                <a:latin typeface="Tahoma" charset="0"/>
              </a:rPr>
            </a:b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Buffer</a:t>
            </a:r>
            <a:endParaRPr lang="en-US" dirty="0">
              <a:solidFill>
                <a:srgbClr val="000000"/>
              </a:solidFill>
              <a:latin typeface="Tahoma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114800" y="5598124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83" charset="-128"/>
                <a:cs typeface="ＭＳ Ｐゴシック" pitchFamily="-83" charset="-128"/>
              </a:rPr>
              <a:t>Example: In-Order Limitations #2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3124200"/>
            <a:ext cx="8534400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83" charset="-128"/>
                <a:cs typeface="ＭＳ Ｐゴシック" pitchFamily="-83" charset="-128"/>
              </a:rPr>
              <a:t>In-order pipeline, three-cycle load-use penalty, </a:t>
            </a:r>
            <a:r>
              <a:rPr lang="en-US" dirty="0" smtClean="0"/>
              <a:t>2-wide</a:t>
            </a:r>
          </a:p>
          <a:p>
            <a:pPr eaLnBrk="1" hangingPunct="1"/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Why not the following?:</a:t>
            </a:r>
          </a:p>
        </p:txBody>
      </p:sp>
      <p:sp>
        <p:nvSpPr>
          <p:cNvPr id="665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58D61F3-D47D-1146-BF46-22D7B9F37666}" type="slidenum">
              <a:rPr lang="en-US" smtClean="0">
                <a:latin typeface="Tahoma" pitchFamily="-83" charset="0"/>
              </a:rPr>
              <a:pPr/>
              <a:t>7</a:t>
            </a:fld>
            <a:endParaRPr lang="en-US" smtClean="0">
              <a:solidFill>
                <a:schemeClr val="tx1"/>
              </a:solidFill>
              <a:latin typeface="Tahoma" pitchFamily="-83" charset="0"/>
            </a:endParaRPr>
          </a:p>
        </p:txBody>
      </p:sp>
      <p:graphicFrame>
        <p:nvGraphicFramePr>
          <p:cNvPr id="391315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423151"/>
              </p:ext>
            </p:extLst>
          </p:nvPr>
        </p:nvGraphicFramePr>
        <p:xfrm>
          <a:off x="762000" y="1066800"/>
          <a:ext cx="7828398" cy="1859280"/>
        </p:xfrm>
        <a:graphic>
          <a:graphicData uri="http://schemas.openxmlformats.org/drawingml/2006/table">
            <a:tbl>
              <a:tblPr/>
              <a:tblGrid>
                <a:gridCol w="1960485"/>
                <a:gridCol w="325515"/>
                <a:gridCol w="381000"/>
                <a:gridCol w="457200"/>
                <a:gridCol w="533400"/>
                <a:gridCol w="533400"/>
                <a:gridCol w="508335"/>
                <a:gridCol w="472314"/>
                <a:gridCol w="442212"/>
                <a:gridCol w="442212"/>
                <a:gridCol w="344727"/>
                <a:gridCol w="457200"/>
                <a:gridCol w="533518"/>
                <a:gridCol w="43688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 [p1] ➜ p2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add p2 + p3 ➜ p4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 p4 ^ p5 ➜ p6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[p7] ➜ p8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677" name="Line 145"/>
          <p:cNvSpPr>
            <a:spLocks noChangeShapeType="1"/>
          </p:cNvSpPr>
          <p:nvPr/>
        </p:nvSpPr>
        <p:spPr bwMode="auto">
          <a:xfrm flipH="1">
            <a:off x="1447800" y="1752600"/>
            <a:ext cx="533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78" name="Line 145"/>
          <p:cNvSpPr>
            <a:spLocks noChangeShapeType="1"/>
          </p:cNvSpPr>
          <p:nvPr/>
        </p:nvSpPr>
        <p:spPr bwMode="auto">
          <a:xfrm flipH="1">
            <a:off x="1371600" y="2133600"/>
            <a:ext cx="914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79" name="Line 145"/>
          <p:cNvSpPr>
            <a:spLocks noChangeShapeType="1"/>
          </p:cNvSpPr>
          <p:nvPr/>
        </p:nvSpPr>
        <p:spPr bwMode="auto">
          <a:xfrm>
            <a:off x="4876800" y="1676400"/>
            <a:ext cx="76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80" name="Line 145"/>
          <p:cNvSpPr>
            <a:spLocks noChangeShapeType="1"/>
          </p:cNvSpPr>
          <p:nvPr/>
        </p:nvSpPr>
        <p:spPr bwMode="auto">
          <a:xfrm>
            <a:off x="5409111" y="2109651"/>
            <a:ext cx="76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5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258996"/>
              </p:ext>
            </p:extLst>
          </p:nvPr>
        </p:nvGraphicFramePr>
        <p:xfrm>
          <a:off x="762000" y="4267200"/>
          <a:ext cx="7942052" cy="1859280"/>
        </p:xfrm>
        <a:graphic>
          <a:graphicData uri="http://schemas.openxmlformats.org/drawingml/2006/table">
            <a:tbl>
              <a:tblPr/>
              <a:tblGrid>
                <a:gridCol w="1905000"/>
                <a:gridCol w="381000"/>
                <a:gridCol w="381000"/>
                <a:gridCol w="457200"/>
                <a:gridCol w="533400"/>
                <a:gridCol w="533400"/>
                <a:gridCol w="531847"/>
                <a:gridCol w="442212"/>
                <a:gridCol w="442212"/>
                <a:gridCol w="442212"/>
                <a:gridCol w="470517"/>
                <a:gridCol w="490400"/>
                <a:gridCol w="494772"/>
                <a:gridCol w="43688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 [p1] ➜ p2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add p2 + p3 ➜ 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p4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p4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^ p5 ➜ p6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[p7] ➜ 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p8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792" name="Line 145"/>
          <p:cNvSpPr>
            <a:spLocks noChangeShapeType="1"/>
          </p:cNvSpPr>
          <p:nvPr/>
        </p:nvSpPr>
        <p:spPr bwMode="auto">
          <a:xfrm>
            <a:off x="4876800" y="4953000"/>
            <a:ext cx="76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793" name="Line 145"/>
          <p:cNvSpPr>
            <a:spLocks noChangeShapeType="1"/>
          </p:cNvSpPr>
          <p:nvPr/>
        </p:nvSpPr>
        <p:spPr bwMode="auto">
          <a:xfrm>
            <a:off x="5395822" y="5298440"/>
            <a:ext cx="76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794" name="Oval 9"/>
          <p:cNvSpPr>
            <a:spLocks noChangeArrowheads="1"/>
          </p:cNvSpPr>
          <p:nvPr/>
        </p:nvSpPr>
        <p:spPr bwMode="auto">
          <a:xfrm>
            <a:off x="2286000" y="5033963"/>
            <a:ext cx="339725" cy="341312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795" name="Oval 9"/>
          <p:cNvSpPr>
            <a:spLocks noChangeArrowheads="1"/>
          </p:cNvSpPr>
          <p:nvPr/>
        </p:nvSpPr>
        <p:spPr bwMode="auto">
          <a:xfrm>
            <a:off x="1143000" y="5400675"/>
            <a:ext cx="339725" cy="341313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796" name="Oval 9"/>
          <p:cNvSpPr>
            <a:spLocks noChangeArrowheads="1"/>
          </p:cNvSpPr>
          <p:nvPr/>
        </p:nvSpPr>
        <p:spPr bwMode="auto">
          <a:xfrm>
            <a:off x="1762125" y="5768975"/>
            <a:ext cx="339725" cy="341313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Out-of-Order Pipeline – Cycle 6</a:t>
            </a:r>
          </a:p>
        </p:txBody>
      </p:sp>
      <p:sp>
        <p:nvSpPr>
          <p:cNvPr id="215162" name="Line 145"/>
          <p:cNvSpPr>
            <a:spLocks noChangeShapeType="1"/>
          </p:cNvSpPr>
          <p:nvPr/>
        </p:nvSpPr>
        <p:spPr bwMode="auto">
          <a:xfrm flipH="1">
            <a:off x="1447800" y="1752600"/>
            <a:ext cx="533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63" name="Line 145"/>
          <p:cNvSpPr>
            <a:spLocks noChangeShapeType="1"/>
          </p:cNvSpPr>
          <p:nvPr/>
        </p:nvSpPr>
        <p:spPr bwMode="auto">
          <a:xfrm flipH="1">
            <a:off x="1371600" y="2133600"/>
            <a:ext cx="914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9" name="Group 147"/>
          <p:cNvGraphicFramePr>
            <a:graphicFrameLocks noGrp="1"/>
          </p:cNvGraphicFramePr>
          <p:nvPr/>
        </p:nvGraphicFramePr>
        <p:xfrm>
          <a:off x="762000" y="1066800"/>
          <a:ext cx="7924799" cy="2407920"/>
        </p:xfrm>
        <a:graphic>
          <a:graphicData uri="http://schemas.openxmlformats.org/drawingml/2006/table">
            <a:tbl>
              <a:tblPr/>
              <a:tblGrid>
                <a:gridCol w="1923494"/>
                <a:gridCol w="461639"/>
                <a:gridCol w="461639"/>
                <a:gridCol w="432785"/>
                <a:gridCol w="490491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 [r1] ➜ r2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add r2 + r3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 r4 ^ r5 ➜ r6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[r7]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5768"/>
              </p:ext>
            </p:extLst>
          </p:nvPr>
        </p:nvGraphicFramePr>
        <p:xfrm>
          <a:off x="4191000" y="4216840"/>
          <a:ext cx="4447406" cy="3581400"/>
        </p:xfrm>
        <a:graphic>
          <a:graphicData uri="http://schemas.openxmlformats.org/drawingml/2006/table">
            <a:tbl>
              <a:tblPr/>
              <a:tblGrid>
                <a:gridCol w="703704"/>
                <a:gridCol w="692876"/>
                <a:gridCol w="517296"/>
                <a:gridCol w="692876"/>
                <a:gridCol w="517296"/>
                <a:gridCol w="704374"/>
                <a:gridCol w="618984"/>
              </a:tblGrid>
              <a:tr h="38100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Issue Queue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Insn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Bdy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070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" name="Group 147"/>
          <p:cNvGraphicFramePr>
            <a:graphicFrameLocks noGrp="1"/>
          </p:cNvGraphicFramePr>
          <p:nvPr/>
        </p:nvGraphicFramePr>
        <p:xfrm>
          <a:off x="2438400" y="3124200"/>
          <a:ext cx="1399662" cy="3767328"/>
        </p:xfrm>
        <a:graphic>
          <a:graphicData uri="http://schemas.openxmlformats.org/drawingml/2006/table">
            <a:tbl>
              <a:tblPr/>
              <a:tblGrid>
                <a:gridCol w="610687"/>
                <a:gridCol w="788975"/>
              </a:tblGrid>
              <a:tr h="29260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Ready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>
                        <a:spcBef>
                          <a:spcPct val="50000"/>
                        </a:spcBef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p2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p3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yes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p6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p7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p8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p12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9" name="Group 147"/>
          <p:cNvGraphicFramePr>
            <a:graphicFrameLocks noGrp="1"/>
          </p:cNvGraphicFramePr>
          <p:nvPr/>
        </p:nvGraphicFramePr>
        <p:xfrm>
          <a:off x="929722" y="3124200"/>
          <a:ext cx="1203878" cy="3566160"/>
        </p:xfrm>
        <a:graphic>
          <a:graphicData uri="http://schemas.openxmlformats.org/drawingml/2006/table">
            <a:tbl>
              <a:tblPr/>
              <a:tblGrid>
                <a:gridCol w="475170"/>
                <a:gridCol w="728708"/>
              </a:tblGrid>
              <a:tr h="3166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Map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r1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r2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r3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r7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r8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 bwMode="auto">
          <a:xfrm>
            <a:off x="4114801" y="5181600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114800" y="6457650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197046" y="3124200"/>
          <a:ext cx="2413554" cy="1560576"/>
        </p:xfrm>
        <a:graphic>
          <a:graphicData uri="http://schemas.openxmlformats.org/drawingml/2006/table">
            <a:tbl>
              <a:tblPr/>
              <a:tblGrid>
                <a:gridCol w="645834"/>
                <a:gridCol w="939720"/>
                <a:gridCol w="828000"/>
              </a:tblGrid>
              <a:tr h="268224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</a:rPr>
                        <a:t>Insn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To Free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Done?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p3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no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p10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no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5263485" y="3048000"/>
            <a:ext cx="984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eaLnBrk="1" hangingPunct="1">
              <a:spcBef>
                <a:spcPct val="20000"/>
              </a:spcBef>
              <a:buClr>
                <a:srgbClr val="030305"/>
              </a:buClr>
            </a:pP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Reorder</a:t>
            </a:r>
            <a:br>
              <a:rPr lang="en-US" dirty="0" smtClean="0">
                <a:solidFill>
                  <a:srgbClr val="000000"/>
                </a:solidFill>
                <a:latin typeface="Tahoma" charset="0"/>
              </a:rPr>
            </a:b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Buffer</a:t>
            </a:r>
            <a:endParaRPr lang="en-US" dirty="0">
              <a:solidFill>
                <a:srgbClr val="000000"/>
              </a:solidFill>
              <a:latin typeface="Tahoma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114800" y="5598124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Out-of-Order Pipeline – Cycle 7</a:t>
            </a:r>
          </a:p>
        </p:txBody>
      </p:sp>
      <p:sp>
        <p:nvSpPr>
          <p:cNvPr id="215162" name="Line 145"/>
          <p:cNvSpPr>
            <a:spLocks noChangeShapeType="1"/>
          </p:cNvSpPr>
          <p:nvPr/>
        </p:nvSpPr>
        <p:spPr bwMode="auto">
          <a:xfrm flipH="1">
            <a:off x="1447800" y="1752600"/>
            <a:ext cx="533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63" name="Line 145"/>
          <p:cNvSpPr>
            <a:spLocks noChangeShapeType="1"/>
          </p:cNvSpPr>
          <p:nvPr/>
        </p:nvSpPr>
        <p:spPr bwMode="auto">
          <a:xfrm flipH="1">
            <a:off x="1371600" y="2133600"/>
            <a:ext cx="914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9" name="Group 147"/>
          <p:cNvGraphicFramePr>
            <a:graphicFrameLocks noGrp="1"/>
          </p:cNvGraphicFramePr>
          <p:nvPr/>
        </p:nvGraphicFramePr>
        <p:xfrm>
          <a:off x="762000" y="1066800"/>
          <a:ext cx="7924799" cy="2682240"/>
        </p:xfrm>
        <a:graphic>
          <a:graphicData uri="http://schemas.openxmlformats.org/drawingml/2006/table">
            <a:tbl>
              <a:tblPr/>
              <a:tblGrid>
                <a:gridCol w="1923494"/>
                <a:gridCol w="461639"/>
                <a:gridCol w="461639"/>
                <a:gridCol w="432785"/>
                <a:gridCol w="490491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 [r1] ➜ r2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add r2 + r3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 r4 ^ r5 ➜ r6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[r7]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280" name="Line 145"/>
          <p:cNvSpPr>
            <a:spLocks noChangeShapeType="1"/>
          </p:cNvSpPr>
          <p:nvPr/>
        </p:nvSpPr>
        <p:spPr bwMode="auto">
          <a:xfrm>
            <a:off x="5961362" y="1685281"/>
            <a:ext cx="67319" cy="3136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283269"/>
              </p:ext>
            </p:extLst>
          </p:nvPr>
        </p:nvGraphicFramePr>
        <p:xfrm>
          <a:off x="4191000" y="4216840"/>
          <a:ext cx="4447406" cy="3581400"/>
        </p:xfrm>
        <a:graphic>
          <a:graphicData uri="http://schemas.openxmlformats.org/drawingml/2006/table">
            <a:tbl>
              <a:tblPr/>
              <a:tblGrid>
                <a:gridCol w="703704"/>
                <a:gridCol w="692876"/>
                <a:gridCol w="517296"/>
                <a:gridCol w="692876"/>
                <a:gridCol w="517296"/>
                <a:gridCol w="704374"/>
                <a:gridCol w="618984"/>
              </a:tblGrid>
              <a:tr h="38100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Issue Queue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Insn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Bdy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070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" name="Group 147"/>
          <p:cNvGraphicFramePr>
            <a:graphicFrameLocks noGrp="1"/>
          </p:cNvGraphicFramePr>
          <p:nvPr/>
        </p:nvGraphicFramePr>
        <p:xfrm>
          <a:off x="2438400" y="3124200"/>
          <a:ext cx="1399662" cy="3767328"/>
        </p:xfrm>
        <a:graphic>
          <a:graphicData uri="http://schemas.openxmlformats.org/drawingml/2006/table">
            <a:tbl>
              <a:tblPr/>
              <a:tblGrid>
                <a:gridCol w="610687"/>
                <a:gridCol w="788975"/>
              </a:tblGrid>
              <a:tr h="29260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Ready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>
                        <a:spcBef>
                          <a:spcPct val="50000"/>
                        </a:spcBef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p2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p3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yes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p6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p7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p8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p12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9" name="Group 147"/>
          <p:cNvGraphicFramePr>
            <a:graphicFrameLocks noGrp="1"/>
          </p:cNvGraphicFramePr>
          <p:nvPr/>
        </p:nvGraphicFramePr>
        <p:xfrm>
          <a:off x="929722" y="3124200"/>
          <a:ext cx="1203878" cy="3566160"/>
        </p:xfrm>
        <a:graphic>
          <a:graphicData uri="http://schemas.openxmlformats.org/drawingml/2006/table">
            <a:tbl>
              <a:tblPr/>
              <a:tblGrid>
                <a:gridCol w="475170"/>
                <a:gridCol w="728708"/>
              </a:tblGrid>
              <a:tr h="3166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Map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r1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r2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r3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r7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r8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 bwMode="auto">
          <a:xfrm>
            <a:off x="4114801" y="5181600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114800" y="6457650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114800" y="5598124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4114800" y="6037562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197046" y="3124200"/>
          <a:ext cx="2413554" cy="1560576"/>
        </p:xfrm>
        <a:graphic>
          <a:graphicData uri="http://schemas.openxmlformats.org/drawingml/2006/table">
            <a:tbl>
              <a:tblPr/>
              <a:tblGrid>
                <a:gridCol w="645834"/>
                <a:gridCol w="939720"/>
                <a:gridCol w="828000"/>
              </a:tblGrid>
              <a:tr h="268224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</a:rPr>
                        <a:t>Insn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To Free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Done?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p3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no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p10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no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5263485" y="3048000"/>
            <a:ext cx="984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eaLnBrk="1" hangingPunct="1">
              <a:spcBef>
                <a:spcPct val="20000"/>
              </a:spcBef>
              <a:buClr>
                <a:srgbClr val="030305"/>
              </a:buClr>
            </a:pP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Reorder</a:t>
            </a:r>
            <a:br>
              <a:rPr lang="en-US" dirty="0" smtClean="0">
                <a:solidFill>
                  <a:srgbClr val="000000"/>
                </a:solidFill>
                <a:latin typeface="Tahoma" charset="0"/>
              </a:rPr>
            </a:b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Buffer</a:t>
            </a:r>
            <a:endParaRPr lang="en-US" dirty="0">
              <a:solidFill>
                <a:srgbClr val="000000"/>
              </a:solidFill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Out-of-Order Pipeline – Cycle 8a</a:t>
            </a:r>
          </a:p>
        </p:txBody>
      </p:sp>
      <p:sp>
        <p:nvSpPr>
          <p:cNvPr id="215162" name="Line 145"/>
          <p:cNvSpPr>
            <a:spLocks noChangeShapeType="1"/>
          </p:cNvSpPr>
          <p:nvPr/>
        </p:nvSpPr>
        <p:spPr bwMode="auto">
          <a:xfrm flipH="1">
            <a:off x="1447800" y="1752600"/>
            <a:ext cx="533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63" name="Line 145"/>
          <p:cNvSpPr>
            <a:spLocks noChangeShapeType="1"/>
          </p:cNvSpPr>
          <p:nvPr/>
        </p:nvSpPr>
        <p:spPr bwMode="auto">
          <a:xfrm flipH="1">
            <a:off x="1371600" y="2133600"/>
            <a:ext cx="914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9" name="Group 147"/>
          <p:cNvGraphicFramePr>
            <a:graphicFrameLocks noGrp="1"/>
          </p:cNvGraphicFramePr>
          <p:nvPr/>
        </p:nvGraphicFramePr>
        <p:xfrm>
          <a:off x="762000" y="1066800"/>
          <a:ext cx="7924799" cy="2682240"/>
        </p:xfrm>
        <a:graphic>
          <a:graphicData uri="http://schemas.openxmlformats.org/drawingml/2006/table">
            <a:tbl>
              <a:tblPr/>
              <a:tblGrid>
                <a:gridCol w="1923494"/>
                <a:gridCol w="461639"/>
                <a:gridCol w="461639"/>
                <a:gridCol w="432785"/>
                <a:gridCol w="490491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 [r1] ➜ r2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add r2 + r3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 r4 ^ r5 ➜ r6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[r7]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280" name="Line 145"/>
          <p:cNvSpPr>
            <a:spLocks noChangeShapeType="1"/>
          </p:cNvSpPr>
          <p:nvPr/>
        </p:nvSpPr>
        <p:spPr bwMode="auto">
          <a:xfrm>
            <a:off x="5961362" y="1685281"/>
            <a:ext cx="67319" cy="3136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27548"/>
              </p:ext>
            </p:extLst>
          </p:nvPr>
        </p:nvGraphicFramePr>
        <p:xfrm>
          <a:off x="4191000" y="4216840"/>
          <a:ext cx="4447406" cy="3581400"/>
        </p:xfrm>
        <a:graphic>
          <a:graphicData uri="http://schemas.openxmlformats.org/drawingml/2006/table">
            <a:tbl>
              <a:tblPr/>
              <a:tblGrid>
                <a:gridCol w="703704"/>
                <a:gridCol w="692876"/>
                <a:gridCol w="517296"/>
                <a:gridCol w="692876"/>
                <a:gridCol w="517296"/>
                <a:gridCol w="704374"/>
                <a:gridCol w="618984"/>
              </a:tblGrid>
              <a:tr h="38100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Issue Queue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Insn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Bdy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070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" name="Group 147"/>
          <p:cNvGraphicFramePr>
            <a:graphicFrameLocks noGrp="1"/>
          </p:cNvGraphicFramePr>
          <p:nvPr/>
        </p:nvGraphicFramePr>
        <p:xfrm>
          <a:off x="2438400" y="3124200"/>
          <a:ext cx="1399662" cy="3767328"/>
        </p:xfrm>
        <a:graphic>
          <a:graphicData uri="http://schemas.openxmlformats.org/drawingml/2006/table">
            <a:tbl>
              <a:tblPr/>
              <a:tblGrid>
                <a:gridCol w="610687"/>
                <a:gridCol w="788975"/>
              </a:tblGrid>
              <a:tr h="29260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Ready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>
                        <a:spcBef>
                          <a:spcPct val="50000"/>
                        </a:spcBef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p2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p3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yes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p6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p7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p8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p12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9" name="Group 147"/>
          <p:cNvGraphicFramePr>
            <a:graphicFrameLocks noGrp="1"/>
          </p:cNvGraphicFramePr>
          <p:nvPr/>
        </p:nvGraphicFramePr>
        <p:xfrm>
          <a:off x="929722" y="3124200"/>
          <a:ext cx="1203878" cy="3566160"/>
        </p:xfrm>
        <a:graphic>
          <a:graphicData uri="http://schemas.openxmlformats.org/drawingml/2006/table">
            <a:tbl>
              <a:tblPr/>
              <a:tblGrid>
                <a:gridCol w="475170"/>
                <a:gridCol w="728708"/>
              </a:tblGrid>
              <a:tr h="3166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Map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r1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r2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r3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r7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r8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 bwMode="auto">
          <a:xfrm>
            <a:off x="4114801" y="5181600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114800" y="6457650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114800" y="5598124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4114800" y="6037562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197046" y="3124200"/>
          <a:ext cx="2413554" cy="1560576"/>
        </p:xfrm>
        <a:graphic>
          <a:graphicData uri="http://schemas.openxmlformats.org/drawingml/2006/table">
            <a:tbl>
              <a:tblPr/>
              <a:tblGrid>
                <a:gridCol w="645834"/>
                <a:gridCol w="939720"/>
                <a:gridCol w="828000"/>
              </a:tblGrid>
              <a:tr h="268224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</a:rPr>
                        <a:t>Insn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To Free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Done?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p3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no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p10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no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5263485" y="3048000"/>
            <a:ext cx="984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eaLnBrk="1" hangingPunct="1">
              <a:spcBef>
                <a:spcPct val="20000"/>
              </a:spcBef>
              <a:buClr>
                <a:srgbClr val="030305"/>
              </a:buClr>
            </a:pP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Reorder</a:t>
            </a:r>
            <a:br>
              <a:rPr lang="en-US" dirty="0" smtClean="0">
                <a:solidFill>
                  <a:srgbClr val="000000"/>
                </a:solidFill>
                <a:latin typeface="Tahoma" charset="0"/>
              </a:rPr>
            </a:b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Buffer</a:t>
            </a:r>
            <a:endParaRPr lang="en-US" dirty="0">
              <a:solidFill>
                <a:srgbClr val="000000"/>
              </a:solidFill>
              <a:latin typeface="Tahoma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172200" y="3506788"/>
            <a:ext cx="25145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Out-of-Order Pipeline – Cycle 8b</a:t>
            </a:r>
          </a:p>
        </p:txBody>
      </p:sp>
      <p:sp>
        <p:nvSpPr>
          <p:cNvPr id="215162" name="Line 145"/>
          <p:cNvSpPr>
            <a:spLocks noChangeShapeType="1"/>
          </p:cNvSpPr>
          <p:nvPr/>
        </p:nvSpPr>
        <p:spPr bwMode="auto">
          <a:xfrm flipH="1">
            <a:off x="1447800" y="1752600"/>
            <a:ext cx="533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63" name="Line 145"/>
          <p:cNvSpPr>
            <a:spLocks noChangeShapeType="1"/>
          </p:cNvSpPr>
          <p:nvPr/>
        </p:nvSpPr>
        <p:spPr bwMode="auto">
          <a:xfrm flipH="1">
            <a:off x="1371600" y="2133600"/>
            <a:ext cx="914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9" name="Group 147"/>
          <p:cNvGraphicFramePr>
            <a:graphicFrameLocks noGrp="1"/>
          </p:cNvGraphicFramePr>
          <p:nvPr/>
        </p:nvGraphicFramePr>
        <p:xfrm>
          <a:off x="762000" y="1066800"/>
          <a:ext cx="7924799" cy="2682240"/>
        </p:xfrm>
        <a:graphic>
          <a:graphicData uri="http://schemas.openxmlformats.org/drawingml/2006/table">
            <a:tbl>
              <a:tblPr/>
              <a:tblGrid>
                <a:gridCol w="1923494"/>
                <a:gridCol w="461639"/>
                <a:gridCol w="461639"/>
                <a:gridCol w="432785"/>
                <a:gridCol w="490491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 [r1] ➜ r2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add r2 + r3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 r4 ^ r5 ➜ r6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[r7]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280" name="Line 145"/>
          <p:cNvSpPr>
            <a:spLocks noChangeShapeType="1"/>
          </p:cNvSpPr>
          <p:nvPr/>
        </p:nvSpPr>
        <p:spPr bwMode="auto">
          <a:xfrm>
            <a:off x="5961362" y="1685281"/>
            <a:ext cx="67319" cy="3136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45"/>
          <p:cNvSpPr>
            <a:spLocks noChangeShapeType="1"/>
          </p:cNvSpPr>
          <p:nvPr/>
        </p:nvSpPr>
        <p:spPr bwMode="auto">
          <a:xfrm>
            <a:off x="6427443" y="2066281"/>
            <a:ext cx="67319" cy="3136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883567"/>
              </p:ext>
            </p:extLst>
          </p:nvPr>
        </p:nvGraphicFramePr>
        <p:xfrm>
          <a:off x="4191000" y="4216840"/>
          <a:ext cx="4447406" cy="3581400"/>
        </p:xfrm>
        <a:graphic>
          <a:graphicData uri="http://schemas.openxmlformats.org/drawingml/2006/table">
            <a:tbl>
              <a:tblPr/>
              <a:tblGrid>
                <a:gridCol w="703704"/>
                <a:gridCol w="692876"/>
                <a:gridCol w="517296"/>
                <a:gridCol w="692876"/>
                <a:gridCol w="517296"/>
                <a:gridCol w="704374"/>
                <a:gridCol w="618984"/>
              </a:tblGrid>
              <a:tr h="38100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Issue Queue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Insn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Bdy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070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" name="Group 147"/>
          <p:cNvGraphicFramePr>
            <a:graphicFrameLocks noGrp="1"/>
          </p:cNvGraphicFramePr>
          <p:nvPr/>
        </p:nvGraphicFramePr>
        <p:xfrm>
          <a:off x="2438400" y="3124200"/>
          <a:ext cx="1399662" cy="3767328"/>
        </p:xfrm>
        <a:graphic>
          <a:graphicData uri="http://schemas.openxmlformats.org/drawingml/2006/table">
            <a:tbl>
              <a:tblPr/>
              <a:tblGrid>
                <a:gridCol w="610687"/>
                <a:gridCol w="788975"/>
              </a:tblGrid>
              <a:tr h="29260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Ready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>
                        <a:spcBef>
                          <a:spcPct val="50000"/>
                        </a:spcBef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p2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p3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yes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p6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p7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p8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p12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9" name="Group 147"/>
          <p:cNvGraphicFramePr>
            <a:graphicFrameLocks noGrp="1"/>
          </p:cNvGraphicFramePr>
          <p:nvPr/>
        </p:nvGraphicFramePr>
        <p:xfrm>
          <a:off x="929722" y="3124200"/>
          <a:ext cx="1203878" cy="3566160"/>
        </p:xfrm>
        <a:graphic>
          <a:graphicData uri="http://schemas.openxmlformats.org/drawingml/2006/table">
            <a:tbl>
              <a:tblPr/>
              <a:tblGrid>
                <a:gridCol w="475170"/>
                <a:gridCol w="728708"/>
              </a:tblGrid>
              <a:tr h="3166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Map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r1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r2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r3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r7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r8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 bwMode="auto">
          <a:xfrm>
            <a:off x="4114801" y="5181600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114800" y="6457650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114800" y="5598124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4114800" y="6037562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197046" y="3124200"/>
          <a:ext cx="2413554" cy="1560576"/>
        </p:xfrm>
        <a:graphic>
          <a:graphicData uri="http://schemas.openxmlformats.org/drawingml/2006/table">
            <a:tbl>
              <a:tblPr/>
              <a:tblGrid>
                <a:gridCol w="645834"/>
                <a:gridCol w="939720"/>
                <a:gridCol w="828000"/>
              </a:tblGrid>
              <a:tr h="268224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</a:rPr>
                        <a:t>Insn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To Free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Done?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p3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no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p10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yes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5263485" y="3048000"/>
            <a:ext cx="984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eaLnBrk="1" hangingPunct="1">
              <a:spcBef>
                <a:spcPct val="20000"/>
              </a:spcBef>
              <a:buClr>
                <a:srgbClr val="030305"/>
              </a:buClr>
            </a:pP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Reorder</a:t>
            </a:r>
            <a:br>
              <a:rPr lang="en-US" dirty="0" smtClean="0">
                <a:solidFill>
                  <a:srgbClr val="000000"/>
                </a:solidFill>
                <a:latin typeface="Tahoma" charset="0"/>
              </a:rPr>
            </a:b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Buffer</a:t>
            </a:r>
            <a:endParaRPr lang="en-US" dirty="0">
              <a:solidFill>
                <a:srgbClr val="000000"/>
              </a:solidFill>
              <a:latin typeface="Tahoma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172200" y="3506788"/>
            <a:ext cx="25145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Out-of-Order Pipeline – Cycle 9a</a:t>
            </a:r>
          </a:p>
        </p:txBody>
      </p:sp>
      <p:sp>
        <p:nvSpPr>
          <p:cNvPr id="215162" name="Line 145"/>
          <p:cNvSpPr>
            <a:spLocks noChangeShapeType="1"/>
          </p:cNvSpPr>
          <p:nvPr/>
        </p:nvSpPr>
        <p:spPr bwMode="auto">
          <a:xfrm flipH="1">
            <a:off x="1447800" y="1752600"/>
            <a:ext cx="533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63" name="Line 145"/>
          <p:cNvSpPr>
            <a:spLocks noChangeShapeType="1"/>
          </p:cNvSpPr>
          <p:nvPr/>
        </p:nvSpPr>
        <p:spPr bwMode="auto">
          <a:xfrm flipH="1">
            <a:off x="1371600" y="2133600"/>
            <a:ext cx="914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9" name="Group 147"/>
          <p:cNvGraphicFramePr>
            <a:graphicFrameLocks noGrp="1"/>
          </p:cNvGraphicFramePr>
          <p:nvPr/>
        </p:nvGraphicFramePr>
        <p:xfrm>
          <a:off x="762000" y="1066800"/>
          <a:ext cx="7924799" cy="2682240"/>
        </p:xfrm>
        <a:graphic>
          <a:graphicData uri="http://schemas.openxmlformats.org/drawingml/2006/table">
            <a:tbl>
              <a:tblPr/>
              <a:tblGrid>
                <a:gridCol w="1923494"/>
                <a:gridCol w="461639"/>
                <a:gridCol w="461639"/>
                <a:gridCol w="432785"/>
                <a:gridCol w="490491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 [r1] ➜ r2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add r2 + r3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 r4 ^ r5 ➜ r6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[r7]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280" name="Line 145"/>
          <p:cNvSpPr>
            <a:spLocks noChangeShapeType="1"/>
          </p:cNvSpPr>
          <p:nvPr/>
        </p:nvSpPr>
        <p:spPr bwMode="auto">
          <a:xfrm>
            <a:off x="5961362" y="1685281"/>
            <a:ext cx="67319" cy="3136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45"/>
          <p:cNvSpPr>
            <a:spLocks noChangeShapeType="1"/>
          </p:cNvSpPr>
          <p:nvPr/>
        </p:nvSpPr>
        <p:spPr bwMode="auto">
          <a:xfrm>
            <a:off x="6427443" y="2066281"/>
            <a:ext cx="67319" cy="3136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19459"/>
              </p:ext>
            </p:extLst>
          </p:nvPr>
        </p:nvGraphicFramePr>
        <p:xfrm>
          <a:off x="4191000" y="4216840"/>
          <a:ext cx="4447406" cy="3581400"/>
        </p:xfrm>
        <a:graphic>
          <a:graphicData uri="http://schemas.openxmlformats.org/drawingml/2006/table">
            <a:tbl>
              <a:tblPr/>
              <a:tblGrid>
                <a:gridCol w="703704"/>
                <a:gridCol w="692876"/>
                <a:gridCol w="517296"/>
                <a:gridCol w="692876"/>
                <a:gridCol w="517296"/>
                <a:gridCol w="704374"/>
                <a:gridCol w="618984"/>
              </a:tblGrid>
              <a:tr h="38100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Issue Queue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Insn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Bdy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070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" name="Group 147"/>
          <p:cNvGraphicFramePr>
            <a:graphicFrameLocks noGrp="1"/>
          </p:cNvGraphicFramePr>
          <p:nvPr/>
        </p:nvGraphicFramePr>
        <p:xfrm>
          <a:off x="2438400" y="3124200"/>
          <a:ext cx="1399662" cy="3767328"/>
        </p:xfrm>
        <a:graphic>
          <a:graphicData uri="http://schemas.openxmlformats.org/drawingml/2006/table">
            <a:tbl>
              <a:tblPr/>
              <a:tblGrid>
                <a:gridCol w="610687"/>
                <a:gridCol w="788975"/>
              </a:tblGrid>
              <a:tr h="29260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Ready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>
                        <a:spcBef>
                          <a:spcPct val="50000"/>
                        </a:spcBef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p2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p3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yes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FF0909"/>
                          </a:solidFill>
                          <a:latin typeface="+mn-lt"/>
                          <a:ea typeface="+mn-ea"/>
                          <a:cs typeface="+mn-cs"/>
                        </a:rPr>
                        <a:t>---</a:t>
                      </a:r>
                      <a:endParaRPr lang="en-US" sz="1600" b="0" kern="1200" dirty="0">
                        <a:solidFill>
                          <a:srgbClr val="FF090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p6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p7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p8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p12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9" name="Group 147"/>
          <p:cNvGraphicFramePr>
            <a:graphicFrameLocks noGrp="1"/>
          </p:cNvGraphicFramePr>
          <p:nvPr/>
        </p:nvGraphicFramePr>
        <p:xfrm>
          <a:off x="929722" y="3124200"/>
          <a:ext cx="1203878" cy="3566160"/>
        </p:xfrm>
        <a:graphic>
          <a:graphicData uri="http://schemas.openxmlformats.org/drawingml/2006/table">
            <a:tbl>
              <a:tblPr/>
              <a:tblGrid>
                <a:gridCol w="475170"/>
                <a:gridCol w="728708"/>
              </a:tblGrid>
              <a:tr h="3166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Map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r1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r2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r3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r7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r8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 bwMode="auto">
          <a:xfrm>
            <a:off x="4114801" y="5181600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114800" y="6457650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114800" y="5598124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4114800" y="6037562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197046" y="3124200"/>
          <a:ext cx="2413554" cy="1560576"/>
        </p:xfrm>
        <a:graphic>
          <a:graphicData uri="http://schemas.openxmlformats.org/drawingml/2006/table">
            <a:tbl>
              <a:tblPr/>
              <a:tblGrid>
                <a:gridCol w="645834"/>
                <a:gridCol w="939720"/>
                <a:gridCol w="828000"/>
              </a:tblGrid>
              <a:tr h="268224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</a:rPr>
                        <a:t>Insn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To Free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Done?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p3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no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p10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yes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5263485" y="3048000"/>
            <a:ext cx="984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eaLnBrk="1" hangingPunct="1">
              <a:spcBef>
                <a:spcPct val="20000"/>
              </a:spcBef>
              <a:buClr>
                <a:srgbClr val="030305"/>
              </a:buClr>
            </a:pP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Reorder</a:t>
            </a:r>
            <a:br>
              <a:rPr lang="en-US" dirty="0" smtClean="0">
                <a:solidFill>
                  <a:srgbClr val="000000"/>
                </a:solidFill>
                <a:latin typeface="Tahoma" charset="0"/>
              </a:rPr>
            </a:b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Buffer</a:t>
            </a:r>
            <a:endParaRPr lang="en-US" dirty="0">
              <a:solidFill>
                <a:srgbClr val="000000"/>
              </a:solidFill>
              <a:latin typeface="Tahoma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172200" y="3506788"/>
            <a:ext cx="25145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6172200" y="3808412"/>
            <a:ext cx="25145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Out-of-Order Pipeline – Cycle 9b</a:t>
            </a:r>
          </a:p>
        </p:txBody>
      </p:sp>
      <p:sp>
        <p:nvSpPr>
          <p:cNvPr id="215162" name="Line 145"/>
          <p:cNvSpPr>
            <a:spLocks noChangeShapeType="1"/>
          </p:cNvSpPr>
          <p:nvPr/>
        </p:nvSpPr>
        <p:spPr bwMode="auto">
          <a:xfrm flipH="1">
            <a:off x="1447800" y="1752600"/>
            <a:ext cx="533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63" name="Line 145"/>
          <p:cNvSpPr>
            <a:spLocks noChangeShapeType="1"/>
          </p:cNvSpPr>
          <p:nvPr/>
        </p:nvSpPr>
        <p:spPr bwMode="auto">
          <a:xfrm flipH="1">
            <a:off x="1371600" y="2133600"/>
            <a:ext cx="914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9" name="Group 147"/>
          <p:cNvGraphicFramePr>
            <a:graphicFrameLocks noGrp="1"/>
          </p:cNvGraphicFramePr>
          <p:nvPr/>
        </p:nvGraphicFramePr>
        <p:xfrm>
          <a:off x="762000" y="1066800"/>
          <a:ext cx="7924799" cy="2682240"/>
        </p:xfrm>
        <a:graphic>
          <a:graphicData uri="http://schemas.openxmlformats.org/drawingml/2006/table">
            <a:tbl>
              <a:tblPr/>
              <a:tblGrid>
                <a:gridCol w="1923494"/>
                <a:gridCol w="461639"/>
                <a:gridCol w="461639"/>
                <a:gridCol w="432785"/>
                <a:gridCol w="490491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 [r1] ➜ r2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add r2 + r3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 r4 ^ r5 ➜ r6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[r7]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280" name="Line 145"/>
          <p:cNvSpPr>
            <a:spLocks noChangeShapeType="1"/>
          </p:cNvSpPr>
          <p:nvPr/>
        </p:nvSpPr>
        <p:spPr bwMode="auto">
          <a:xfrm>
            <a:off x="5961362" y="1685281"/>
            <a:ext cx="67319" cy="3136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45"/>
          <p:cNvSpPr>
            <a:spLocks noChangeShapeType="1"/>
          </p:cNvSpPr>
          <p:nvPr/>
        </p:nvSpPr>
        <p:spPr bwMode="auto">
          <a:xfrm>
            <a:off x="6427443" y="2066281"/>
            <a:ext cx="67319" cy="3136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178871"/>
              </p:ext>
            </p:extLst>
          </p:nvPr>
        </p:nvGraphicFramePr>
        <p:xfrm>
          <a:off x="4191000" y="4216840"/>
          <a:ext cx="4447406" cy="3581400"/>
        </p:xfrm>
        <a:graphic>
          <a:graphicData uri="http://schemas.openxmlformats.org/drawingml/2006/table">
            <a:tbl>
              <a:tblPr/>
              <a:tblGrid>
                <a:gridCol w="703704"/>
                <a:gridCol w="692876"/>
                <a:gridCol w="517296"/>
                <a:gridCol w="692876"/>
                <a:gridCol w="517296"/>
                <a:gridCol w="704374"/>
                <a:gridCol w="618984"/>
              </a:tblGrid>
              <a:tr h="38100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Issue Queue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Insn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Bdy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070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" name="Group 147"/>
          <p:cNvGraphicFramePr>
            <a:graphicFrameLocks noGrp="1"/>
          </p:cNvGraphicFramePr>
          <p:nvPr/>
        </p:nvGraphicFramePr>
        <p:xfrm>
          <a:off x="2438400" y="3124200"/>
          <a:ext cx="1399662" cy="3767328"/>
        </p:xfrm>
        <a:graphic>
          <a:graphicData uri="http://schemas.openxmlformats.org/drawingml/2006/table">
            <a:tbl>
              <a:tblPr/>
              <a:tblGrid>
                <a:gridCol w="610687"/>
                <a:gridCol w="788975"/>
              </a:tblGrid>
              <a:tr h="29260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Ready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>
                        <a:spcBef>
                          <a:spcPct val="50000"/>
                        </a:spcBef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p2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p3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yes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p6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p7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p8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p12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9" name="Group 147"/>
          <p:cNvGraphicFramePr>
            <a:graphicFrameLocks noGrp="1"/>
          </p:cNvGraphicFramePr>
          <p:nvPr/>
        </p:nvGraphicFramePr>
        <p:xfrm>
          <a:off x="929722" y="3124200"/>
          <a:ext cx="1203878" cy="3566160"/>
        </p:xfrm>
        <a:graphic>
          <a:graphicData uri="http://schemas.openxmlformats.org/drawingml/2006/table">
            <a:tbl>
              <a:tblPr/>
              <a:tblGrid>
                <a:gridCol w="475170"/>
                <a:gridCol w="728708"/>
              </a:tblGrid>
              <a:tr h="3166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Map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r1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r2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r3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r7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r8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 bwMode="auto">
          <a:xfrm>
            <a:off x="4114801" y="5181600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114800" y="6457650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114800" y="5598124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4114800" y="6037562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197046" y="3124200"/>
          <a:ext cx="2413554" cy="1560576"/>
        </p:xfrm>
        <a:graphic>
          <a:graphicData uri="http://schemas.openxmlformats.org/drawingml/2006/table">
            <a:tbl>
              <a:tblPr/>
              <a:tblGrid>
                <a:gridCol w="645834"/>
                <a:gridCol w="939720"/>
                <a:gridCol w="828000"/>
              </a:tblGrid>
              <a:tr h="268224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</a:rPr>
                        <a:t>Insn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To Free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Done?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p3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yes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p10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yes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5263485" y="3048000"/>
            <a:ext cx="984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eaLnBrk="1" hangingPunct="1">
              <a:spcBef>
                <a:spcPct val="20000"/>
              </a:spcBef>
              <a:buClr>
                <a:srgbClr val="030305"/>
              </a:buClr>
            </a:pP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Reorder</a:t>
            </a:r>
            <a:br>
              <a:rPr lang="en-US" dirty="0" smtClean="0">
                <a:solidFill>
                  <a:srgbClr val="000000"/>
                </a:solidFill>
                <a:latin typeface="Tahoma" charset="0"/>
              </a:rPr>
            </a:b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Buffer</a:t>
            </a:r>
            <a:endParaRPr lang="en-US" dirty="0">
              <a:solidFill>
                <a:srgbClr val="000000"/>
              </a:solidFill>
              <a:latin typeface="Tahoma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172200" y="3506788"/>
            <a:ext cx="25145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6172200" y="3808412"/>
            <a:ext cx="25145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Out-of-Order Pipeline – Cycle 10</a:t>
            </a:r>
          </a:p>
        </p:txBody>
      </p:sp>
      <p:sp>
        <p:nvSpPr>
          <p:cNvPr id="215162" name="Line 145"/>
          <p:cNvSpPr>
            <a:spLocks noChangeShapeType="1"/>
          </p:cNvSpPr>
          <p:nvPr/>
        </p:nvSpPr>
        <p:spPr bwMode="auto">
          <a:xfrm flipH="1">
            <a:off x="1447800" y="1752600"/>
            <a:ext cx="533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63" name="Line 145"/>
          <p:cNvSpPr>
            <a:spLocks noChangeShapeType="1"/>
          </p:cNvSpPr>
          <p:nvPr/>
        </p:nvSpPr>
        <p:spPr bwMode="auto">
          <a:xfrm flipH="1">
            <a:off x="1371600" y="2133600"/>
            <a:ext cx="914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9" name="Group 147"/>
          <p:cNvGraphicFramePr>
            <a:graphicFrameLocks noGrp="1"/>
          </p:cNvGraphicFramePr>
          <p:nvPr/>
        </p:nvGraphicFramePr>
        <p:xfrm>
          <a:off x="762000" y="1066800"/>
          <a:ext cx="7924799" cy="2682240"/>
        </p:xfrm>
        <a:graphic>
          <a:graphicData uri="http://schemas.openxmlformats.org/drawingml/2006/table">
            <a:tbl>
              <a:tblPr/>
              <a:tblGrid>
                <a:gridCol w="1923494"/>
                <a:gridCol w="461639"/>
                <a:gridCol w="461639"/>
                <a:gridCol w="432785"/>
                <a:gridCol w="490491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 [r1] ➜ r2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add r2 + r3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 r4 ^ r5 ➜ r6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[r7]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280" name="Line 145"/>
          <p:cNvSpPr>
            <a:spLocks noChangeShapeType="1"/>
          </p:cNvSpPr>
          <p:nvPr/>
        </p:nvSpPr>
        <p:spPr bwMode="auto">
          <a:xfrm>
            <a:off x="5961362" y="1685281"/>
            <a:ext cx="67319" cy="3136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45"/>
          <p:cNvSpPr>
            <a:spLocks noChangeShapeType="1"/>
          </p:cNvSpPr>
          <p:nvPr/>
        </p:nvSpPr>
        <p:spPr bwMode="auto">
          <a:xfrm>
            <a:off x="6427443" y="2066281"/>
            <a:ext cx="67319" cy="3136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459349"/>
              </p:ext>
            </p:extLst>
          </p:nvPr>
        </p:nvGraphicFramePr>
        <p:xfrm>
          <a:off x="4191000" y="4216840"/>
          <a:ext cx="4447406" cy="3581400"/>
        </p:xfrm>
        <a:graphic>
          <a:graphicData uri="http://schemas.openxmlformats.org/drawingml/2006/table">
            <a:tbl>
              <a:tblPr/>
              <a:tblGrid>
                <a:gridCol w="703704"/>
                <a:gridCol w="692876"/>
                <a:gridCol w="517296"/>
                <a:gridCol w="692876"/>
                <a:gridCol w="517296"/>
                <a:gridCol w="704374"/>
                <a:gridCol w="618984"/>
              </a:tblGrid>
              <a:tr h="38100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Issue Queue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Insn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Bdy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070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" name="Group 147"/>
          <p:cNvGraphicFramePr>
            <a:graphicFrameLocks noGrp="1"/>
          </p:cNvGraphicFramePr>
          <p:nvPr/>
        </p:nvGraphicFramePr>
        <p:xfrm>
          <a:off x="2438400" y="3124200"/>
          <a:ext cx="1399662" cy="3767328"/>
        </p:xfrm>
        <a:graphic>
          <a:graphicData uri="http://schemas.openxmlformats.org/drawingml/2006/table">
            <a:tbl>
              <a:tblPr/>
              <a:tblGrid>
                <a:gridCol w="610687"/>
                <a:gridCol w="788975"/>
              </a:tblGrid>
              <a:tr h="29260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Ready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>
                        <a:spcBef>
                          <a:spcPct val="50000"/>
                        </a:spcBef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p2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p3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---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yes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p6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p7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p8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p12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9" name="Group 147"/>
          <p:cNvGraphicFramePr>
            <a:graphicFrameLocks noGrp="1"/>
          </p:cNvGraphicFramePr>
          <p:nvPr/>
        </p:nvGraphicFramePr>
        <p:xfrm>
          <a:off x="929722" y="3124200"/>
          <a:ext cx="1203878" cy="3566160"/>
        </p:xfrm>
        <a:graphic>
          <a:graphicData uri="http://schemas.openxmlformats.org/drawingml/2006/table">
            <a:tbl>
              <a:tblPr/>
              <a:tblGrid>
                <a:gridCol w="475170"/>
                <a:gridCol w="728708"/>
              </a:tblGrid>
              <a:tr h="3166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Map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r1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r2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r3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r7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r8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 bwMode="auto">
          <a:xfrm>
            <a:off x="4114801" y="5181600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114800" y="6457650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114800" y="5598124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4114800" y="6037562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197046" y="3124200"/>
          <a:ext cx="2413554" cy="1560576"/>
        </p:xfrm>
        <a:graphic>
          <a:graphicData uri="http://schemas.openxmlformats.org/drawingml/2006/table">
            <a:tbl>
              <a:tblPr/>
              <a:tblGrid>
                <a:gridCol w="645834"/>
                <a:gridCol w="939720"/>
                <a:gridCol w="828000"/>
              </a:tblGrid>
              <a:tr h="268224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</a:rPr>
                        <a:t>Insn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To Free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Done?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p3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yes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p10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yes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5263485" y="3048000"/>
            <a:ext cx="984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eaLnBrk="1" hangingPunct="1">
              <a:spcBef>
                <a:spcPct val="20000"/>
              </a:spcBef>
              <a:buClr>
                <a:srgbClr val="030305"/>
              </a:buClr>
            </a:pP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Reorder</a:t>
            </a:r>
            <a:br>
              <a:rPr lang="en-US" dirty="0" smtClean="0">
                <a:solidFill>
                  <a:srgbClr val="000000"/>
                </a:solidFill>
                <a:latin typeface="Tahoma" charset="0"/>
              </a:rPr>
            </a:b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Buffer</a:t>
            </a:r>
            <a:endParaRPr lang="en-US" dirty="0">
              <a:solidFill>
                <a:srgbClr val="000000"/>
              </a:solidFill>
              <a:latin typeface="Tahoma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172200" y="3506788"/>
            <a:ext cx="25145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6172200" y="3808412"/>
            <a:ext cx="25145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6172200" y="4063655"/>
            <a:ext cx="25145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6172200" y="4341812"/>
            <a:ext cx="25145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Out-of-Order Pipeline – Done!</a:t>
            </a:r>
          </a:p>
        </p:txBody>
      </p:sp>
      <p:sp>
        <p:nvSpPr>
          <p:cNvPr id="215162" name="Line 145"/>
          <p:cNvSpPr>
            <a:spLocks noChangeShapeType="1"/>
          </p:cNvSpPr>
          <p:nvPr/>
        </p:nvSpPr>
        <p:spPr bwMode="auto">
          <a:xfrm flipH="1">
            <a:off x="1447800" y="1752600"/>
            <a:ext cx="533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63" name="Line 145"/>
          <p:cNvSpPr>
            <a:spLocks noChangeShapeType="1"/>
          </p:cNvSpPr>
          <p:nvPr/>
        </p:nvSpPr>
        <p:spPr bwMode="auto">
          <a:xfrm flipH="1">
            <a:off x="1371600" y="2133600"/>
            <a:ext cx="914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9" name="Group 147"/>
          <p:cNvGraphicFramePr>
            <a:graphicFrameLocks noGrp="1"/>
          </p:cNvGraphicFramePr>
          <p:nvPr/>
        </p:nvGraphicFramePr>
        <p:xfrm>
          <a:off x="762000" y="1066800"/>
          <a:ext cx="7924799" cy="2682240"/>
        </p:xfrm>
        <a:graphic>
          <a:graphicData uri="http://schemas.openxmlformats.org/drawingml/2006/table">
            <a:tbl>
              <a:tblPr/>
              <a:tblGrid>
                <a:gridCol w="1923494"/>
                <a:gridCol w="461639"/>
                <a:gridCol w="461639"/>
                <a:gridCol w="432785"/>
                <a:gridCol w="490491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  <a:gridCol w="461639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 [r1] ➜ r2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add r2 + r3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 r4 ^ r5 ➜ r6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[r7] ➜ r4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280" name="Line 145"/>
          <p:cNvSpPr>
            <a:spLocks noChangeShapeType="1"/>
          </p:cNvSpPr>
          <p:nvPr/>
        </p:nvSpPr>
        <p:spPr bwMode="auto">
          <a:xfrm>
            <a:off x="5961362" y="1685281"/>
            <a:ext cx="67319" cy="3136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45"/>
          <p:cNvSpPr>
            <a:spLocks noChangeShapeType="1"/>
          </p:cNvSpPr>
          <p:nvPr/>
        </p:nvSpPr>
        <p:spPr bwMode="auto">
          <a:xfrm>
            <a:off x="6427443" y="2066281"/>
            <a:ext cx="67319" cy="3136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30914"/>
              </p:ext>
            </p:extLst>
          </p:nvPr>
        </p:nvGraphicFramePr>
        <p:xfrm>
          <a:off x="4191000" y="4216840"/>
          <a:ext cx="4447406" cy="3581400"/>
        </p:xfrm>
        <a:graphic>
          <a:graphicData uri="http://schemas.openxmlformats.org/drawingml/2006/table">
            <a:tbl>
              <a:tblPr/>
              <a:tblGrid>
                <a:gridCol w="703704"/>
                <a:gridCol w="692876"/>
                <a:gridCol w="517296"/>
                <a:gridCol w="692876"/>
                <a:gridCol w="517296"/>
                <a:gridCol w="704374"/>
                <a:gridCol w="618984"/>
              </a:tblGrid>
              <a:tr h="38100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Issue Queue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Insn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Src2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Bdy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070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0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p12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" name="Group 147"/>
          <p:cNvGraphicFramePr>
            <a:graphicFrameLocks noGrp="1"/>
          </p:cNvGraphicFramePr>
          <p:nvPr/>
        </p:nvGraphicFramePr>
        <p:xfrm>
          <a:off x="2438400" y="3124200"/>
          <a:ext cx="1399662" cy="3767328"/>
        </p:xfrm>
        <a:graphic>
          <a:graphicData uri="http://schemas.openxmlformats.org/drawingml/2006/table">
            <a:tbl>
              <a:tblPr/>
              <a:tblGrid>
                <a:gridCol w="610687"/>
                <a:gridCol w="788975"/>
              </a:tblGrid>
              <a:tr h="29260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Ready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>
                        <a:spcBef>
                          <a:spcPct val="50000"/>
                        </a:spcBef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p2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p3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---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yes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p6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p7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p8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p9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---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p12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9" name="Group 147"/>
          <p:cNvGraphicFramePr>
            <a:graphicFrameLocks noGrp="1"/>
          </p:cNvGraphicFramePr>
          <p:nvPr/>
        </p:nvGraphicFramePr>
        <p:xfrm>
          <a:off x="929722" y="3124200"/>
          <a:ext cx="1203878" cy="3566160"/>
        </p:xfrm>
        <a:graphic>
          <a:graphicData uri="http://schemas.openxmlformats.org/drawingml/2006/table">
            <a:tbl>
              <a:tblPr/>
              <a:tblGrid>
                <a:gridCol w="475170"/>
                <a:gridCol w="728708"/>
              </a:tblGrid>
              <a:tr h="3166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Map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r1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r2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r3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r7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r8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 bwMode="auto">
          <a:xfrm>
            <a:off x="4114801" y="5181600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114800" y="6457650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114800" y="5598124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4114800" y="6037562"/>
            <a:ext cx="46481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197046" y="3124200"/>
          <a:ext cx="2413554" cy="1560576"/>
        </p:xfrm>
        <a:graphic>
          <a:graphicData uri="http://schemas.openxmlformats.org/drawingml/2006/table">
            <a:tbl>
              <a:tblPr/>
              <a:tblGrid>
                <a:gridCol w="645834"/>
                <a:gridCol w="939720"/>
                <a:gridCol w="828000"/>
              </a:tblGrid>
              <a:tr h="268224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</a:rPr>
                        <a:t>Insn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To Free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Done?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ld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p3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yes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endParaRPr lang="en-US" sz="16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p10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+mn-ea"/>
                          <a:cs typeface="+mn-cs"/>
                        </a:rPr>
                        <a:t>yes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+mn-ea"/>
                        <a:cs typeface="+mn-cs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5263485" y="3048000"/>
            <a:ext cx="984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eaLnBrk="1" hangingPunct="1">
              <a:spcBef>
                <a:spcPct val="20000"/>
              </a:spcBef>
              <a:buClr>
                <a:srgbClr val="030305"/>
              </a:buClr>
            </a:pP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Reorder</a:t>
            </a:r>
            <a:br>
              <a:rPr lang="en-US" dirty="0" smtClean="0">
                <a:solidFill>
                  <a:srgbClr val="000000"/>
                </a:solidFill>
                <a:latin typeface="Tahoma" charset="0"/>
              </a:rPr>
            </a:b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Buffer</a:t>
            </a:r>
            <a:endParaRPr lang="en-US" dirty="0">
              <a:solidFill>
                <a:srgbClr val="000000"/>
              </a:solidFill>
              <a:latin typeface="Tahoma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172200" y="3506788"/>
            <a:ext cx="25145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6172200" y="3808412"/>
            <a:ext cx="25145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6172200" y="4063655"/>
            <a:ext cx="25145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6172200" y="4341812"/>
            <a:ext cx="2514599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cap="none" dirty="0" smtClean="0"/>
              <a:t>Handling Memory Operations</a:t>
            </a:r>
            <a:endParaRPr lang="en-US" cap="none" dirty="0"/>
          </a:p>
        </p:txBody>
      </p:sp>
      <p:sp>
        <p:nvSpPr>
          <p:cNvPr id="238595" name="Text Placeholder 6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85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CIS 501: Comp. Arch.  |  Prof. Joe Devietti  |  Scheduling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85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C084080-4E00-3745-BA6F-28FB05770B83}" type="slidenum">
              <a:rPr lang="en-US" smtClean="0"/>
              <a:pPr/>
              <a:t>78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Recall: Types of Dependencies</a:t>
            </a:r>
            <a:endParaRPr lang="en-US" dirty="0"/>
          </a:p>
        </p:txBody>
      </p:sp>
      <p:sp>
        <p:nvSpPr>
          <p:cNvPr id="310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RAW (Read After Write) = “true dependence”</a:t>
            </a:r>
            <a:endParaRPr lang="en-US" dirty="0" smtClean="0"/>
          </a:p>
          <a:p>
            <a:pPr lvl="1" eaLnBrk="1" hangingPunct="1">
              <a:buFontTx/>
              <a:buNone/>
            </a:pPr>
            <a:r>
              <a:rPr lang="en-US" dirty="0" err="1" smtClean="0"/>
              <a:t>mul</a:t>
            </a:r>
            <a:r>
              <a:rPr lang="en-US" dirty="0" smtClean="0"/>
              <a:t> r0 * r1 ➜ </a:t>
            </a:r>
            <a:r>
              <a:rPr lang="en-US" b="1" dirty="0" smtClean="0">
                <a:solidFill>
                  <a:srgbClr val="0000FF"/>
                </a:solidFill>
              </a:rPr>
              <a:t>r2</a:t>
            </a:r>
            <a:endParaRPr lang="en-US" b="1" dirty="0" smtClean="0"/>
          </a:p>
          <a:p>
            <a:pPr lvl="1" eaLnBrk="1" hangingPunct="1">
              <a:buFontTx/>
              <a:buNone/>
            </a:pPr>
            <a:r>
              <a:rPr lang="en-US" dirty="0" smtClean="0"/>
              <a:t>…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add </a:t>
            </a:r>
            <a:r>
              <a:rPr lang="en-US" b="1" dirty="0">
                <a:solidFill>
                  <a:srgbClr val="0000FF"/>
                </a:solidFill>
              </a:rPr>
              <a:t>r2</a:t>
            </a:r>
            <a:r>
              <a:rPr lang="en-US" b="1" dirty="0"/>
              <a:t> </a:t>
            </a:r>
            <a:r>
              <a:rPr lang="en-US" dirty="0"/>
              <a:t>+ r3</a:t>
            </a:r>
            <a:r>
              <a:rPr lang="en-US" dirty="0" smtClean="0"/>
              <a:t> ➜ </a:t>
            </a:r>
            <a:r>
              <a:rPr lang="en-US" dirty="0"/>
              <a:t>r4</a:t>
            </a:r>
          </a:p>
          <a:p>
            <a:pPr eaLnBrk="1" hangingPunct="1"/>
            <a:r>
              <a:rPr lang="en-US" dirty="0"/>
              <a:t>WAW (Write After Write) = “output dependence</a:t>
            </a:r>
            <a:r>
              <a:rPr lang="en-US" dirty="0" smtClean="0"/>
              <a:t>”</a:t>
            </a:r>
          </a:p>
          <a:p>
            <a:pPr lvl="1" eaLnBrk="1" hangingPunct="1">
              <a:buFontTx/>
              <a:buNone/>
            </a:pPr>
            <a:r>
              <a:rPr lang="en-US" dirty="0" err="1" smtClean="0"/>
              <a:t>mul</a:t>
            </a:r>
            <a:r>
              <a:rPr lang="en-US" dirty="0" smtClean="0"/>
              <a:t> r0 * r1➜ </a:t>
            </a:r>
            <a:r>
              <a:rPr lang="en-US" b="1" dirty="0" smtClean="0">
                <a:solidFill>
                  <a:srgbClr val="0000FF"/>
                </a:solidFill>
              </a:rPr>
              <a:t>r2</a:t>
            </a:r>
          </a:p>
          <a:p>
            <a:pPr lvl="1" eaLnBrk="1" hangingPunct="1">
              <a:buNone/>
            </a:pPr>
            <a:r>
              <a:rPr lang="en-US" dirty="0" smtClean="0"/>
              <a:t>…</a:t>
            </a:r>
            <a:endParaRPr lang="en-US" b="1" dirty="0" smtClean="0"/>
          </a:p>
          <a:p>
            <a:pPr lvl="1" eaLnBrk="1" hangingPunct="1">
              <a:buFontTx/>
              <a:buNone/>
            </a:pPr>
            <a:r>
              <a:rPr lang="en-US" dirty="0"/>
              <a:t>add r1 + r3</a:t>
            </a:r>
            <a:r>
              <a:rPr lang="en-US" dirty="0" smtClean="0"/>
              <a:t> ➜ </a:t>
            </a:r>
            <a:r>
              <a:rPr lang="en-US" b="1" dirty="0">
                <a:solidFill>
                  <a:srgbClr val="0000FF"/>
                </a:solidFill>
              </a:rPr>
              <a:t>r2</a:t>
            </a:r>
          </a:p>
          <a:p>
            <a:pPr eaLnBrk="1" hangingPunct="1"/>
            <a:r>
              <a:rPr lang="en-US" dirty="0"/>
              <a:t>WAR (Write After Read) = “anti-dependence”</a:t>
            </a:r>
            <a:endParaRPr lang="en-US" dirty="0" smtClean="0"/>
          </a:p>
          <a:p>
            <a:pPr lvl="1" eaLnBrk="1" hangingPunct="1">
              <a:buFontTx/>
              <a:buNone/>
            </a:pPr>
            <a:r>
              <a:rPr lang="en-US" dirty="0" err="1" smtClean="0"/>
              <a:t>mul</a:t>
            </a:r>
            <a:r>
              <a:rPr lang="en-US" dirty="0" smtClean="0"/>
              <a:t> r0 * </a:t>
            </a:r>
            <a:r>
              <a:rPr lang="en-US" b="1" dirty="0" smtClean="0">
                <a:solidFill>
                  <a:srgbClr val="0000FF"/>
                </a:solidFill>
              </a:rPr>
              <a:t>r1 </a:t>
            </a:r>
            <a:r>
              <a:rPr lang="en-US" dirty="0" smtClean="0"/>
              <a:t>➜ r2</a:t>
            </a:r>
          </a:p>
          <a:p>
            <a:pPr lvl="1" eaLnBrk="1" hangingPunct="1">
              <a:buNone/>
            </a:pPr>
            <a:r>
              <a:rPr lang="en-US" dirty="0" smtClean="0"/>
              <a:t>…</a:t>
            </a:r>
          </a:p>
          <a:p>
            <a:pPr lvl="1" eaLnBrk="1" hangingPunct="1">
              <a:buFontTx/>
              <a:buNone/>
            </a:pPr>
            <a:r>
              <a:rPr lang="en-US" dirty="0"/>
              <a:t>add r3 + r4</a:t>
            </a:r>
            <a:r>
              <a:rPr lang="en-US" dirty="0" smtClean="0"/>
              <a:t> ➜ </a:t>
            </a:r>
            <a:r>
              <a:rPr lang="en-US" b="1" dirty="0">
                <a:solidFill>
                  <a:srgbClr val="0000FF"/>
                </a:solidFill>
              </a:rPr>
              <a:t>r1</a:t>
            </a:r>
            <a:endParaRPr lang="en-US" b="1" dirty="0" smtClean="0"/>
          </a:p>
          <a:p>
            <a:pPr marL="342900" lvl="1" indent="-342900" eaLnBrk="1" hangingPunct="1"/>
            <a:r>
              <a:rPr lang="en-US" dirty="0" smtClean="0"/>
              <a:t>WAW &amp; WAR are “false”, Can be </a:t>
            </a:r>
            <a:r>
              <a:rPr lang="en-US" b="1" dirty="0" smtClean="0"/>
              <a:t>totally eliminated </a:t>
            </a:r>
            <a:r>
              <a:rPr lang="en-US" dirty="0" smtClean="0"/>
              <a:t>by “renaming”</a:t>
            </a:r>
          </a:p>
        </p:txBody>
      </p:sp>
      <p:sp>
        <p:nvSpPr>
          <p:cNvPr id="31027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CIS 501: Comp. Arch.  |  Prof. Joe Devietti  |  Scheduling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102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5BD222-81C9-A94E-A77D-CE2D794613B8}" type="slidenum">
              <a:rPr lang="en-US" smtClean="0"/>
              <a:pPr/>
              <a:t>79</a:t>
            </a:fld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6" name="Line 98"/>
          <p:cNvSpPr>
            <a:spLocks noChangeShapeType="1"/>
          </p:cNvSpPr>
          <p:nvPr/>
        </p:nvSpPr>
        <p:spPr bwMode="auto">
          <a:xfrm>
            <a:off x="2584105" y="3505200"/>
            <a:ext cx="85081" cy="304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99"/>
          <p:cNvSpPr>
            <a:spLocks noChangeShapeType="1"/>
          </p:cNvSpPr>
          <p:nvPr/>
        </p:nvSpPr>
        <p:spPr bwMode="auto">
          <a:xfrm>
            <a:off x="2146644" y="4939357"/>
            <a:ext cx="437461" cy="444754"/>
          </a:xfrm>
          <a:prstGeom prst="line">
            <a:avLst/>
          </a:prstGeom>
          <a:noFill/>
          <a:ln w="28575">
            <a:solidFill>
              <a:srgbClr val="52F4C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2441575" y="1524000"/>
            <a:ext cx="454025" cy="454025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1263051" y="2274588"/>
            <a:ext cx="454025" cy="454025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83137" y="3077818"/>
            <a:ext cx="454025" cy="454025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487957" y="3810000"/>
            <a:ext cx="454025" cy="454025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778689" y="4607524"/>
            <a:ext cx="454025" cy="454025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508894" y="5384111"/>
            <a:ext cx="454025" cy="454025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03"/>
          <p:cNvSpPr>
            <a:spLocks noChangeShapeType="1"/>
          </p:cNvSpPr>
          <p:nvPr/>
        </p:nvSpPr>
        <p:spPr bwMode="auto">
          <a:xfrm flipH="1">
            <a:off x="1752600" y="1978025"/>
            <a:ext cx="791818" cy="373362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83" charset="-128"/>
                <a:cs typeface="ＭＳ Ｐゴシック" pitchFamily="-83" charset="-128"/>
              </a:rPr>
              <a:t>Out-of-Order to the Rescue</a:t>
            </a:r>
          </a:p>
        </p:txBody>
      </p:sp>
      <p:sp>
        <p:nvSpPr>
          <p:cNvPr id="68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2895600"/>
            <a:ext cx="8534400" cy="32004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83" charset="-128"/>
                <a:cs typeface="ＭＳ Ｐゴシック" pitchFamily="-83" charset="-128"/>
              </a:rPr>
              <a:t>“Dynamic scheduling” done by the hardware</a:t>
            </a:r>
          </a:p>
          <a:p>
            <a:pPr eaLnBrk="1" hangingPunct="1"/>
            <a:r>
              <a:rPr lang="en-US" dirty="0" smtClean="0">
                <a:ea typeface="ＭＳ Ｐゴシック" pitchFamily="-83" charset="-128"/>
                <a:cs typeface="ＭＳ Ｐゴシック" pitchFamily="-83" charset="-128"/>
              </a:rPr>
              <a:t>Still 2-wide superscalar, but now out-of-order, too</a:t>
            </a:r>
          </a:p>
          <a:p>
            <a:pPr lvl="1" eaLnBrk="1" hangingPunct="1"/>
            <a:r>
              <a:rPr lang="en-US" dirty="0" smtClean="0"/>
              <a:t>Allows instructions to issue when dependences are ready</a:t>
            </a:r>
          </a:p>
          <a:p>
            <a:pPr eaLnBrk="1" hangingPunct="1"/>
            <a:r>
              <a:rPr lang="en-US" dirty="0" smtClean="0">
                <a:ea typeface="ＭＳ Ｐゴシック" pitchFamily="-83" charset="-128"/>
                <a:cs typeface="ＭＳ Ｐゴシック" pitchFamily="-83" charset="-128"/>
              </a:rPr>
              <a:t>Longer pipeline</a:t>
            </a:r>
          </a:p>
          <a:p>
            <a:pPr lvl="1" eaLnBrk="1" hangingPunct="1"/>
            <a:r>
              <a:rPr lang="en-US" dirty="0" smtClean="0"/>
              <a:t>In-order front end: Fetch, “</a:t>
            </a:r>
            <a:r>
              <a:rPr lang="en-US" b="1" dirty="0" smtClean="0"/>
              <a:t>Dispatch</a:t>
            </a:r>
            <a:r>
              <a:rPr lang="en-US" dirty="0" smtClean="0"/>
              <a:t>”</a:t>
            </a:r>
          </a:p>
          <a:p>
            <a:pPr lvl="1" eaLnBrk="1" hangingPunct="1"/>
            <a:r>
              <a:rPr lang="en-US" dirty="0" smtClean="0"/>
              <a:t>Out-of-order execution core: </a:t>
            </a:r>
          </a:p>
          <a:p>
            <a:pPr lvl="2" eaLnBrk="1" hangingPunct="1"/>
            <a:r>
              <a:rPr lang="en-US" dirty="0" smtClean="0"/>
              <a:t>“</a:t>
            </a:r>
            <a:r>
              <a:rPr lang="en-US" b="1" dirty="0" smtClean="0"/>
              <a:t>Issue</a:t>
            </a:r>
            <a:r>
              <a:rPr lang="en-US" dirty="0" smtClean="0"/>
              <a:t>”, “</a:t>
            </a:r>
            <a:r>
              <a:rPr lang="en-US" b="1" dirty="0" err="1" smtClean="0"/>
              <a:t>RegisterRead</a:t>
            </a:r>
            <a:r>
              <a:rPr lang="en-US" dirty="0" smtClean="0"/>
              <a:t>”, Execute, Memory, </a:t>
            </a:r>
            <a:r>
              <a:rPr lang="en-US" dirty="0" err="1" smtClean="0"/>
              <a:t>Writeback</a:t>
            </a:r>
            <a:endParaRPr lang="en-US" dirty="0" smtClean="0"/>
          </a:p>
          <a:p>
            <a:pPr lvl="1" eaLnBrk="1" hangingPunct="1"/>
            <a:r>
              <a:rPr lang="en-US" dirty="0" smtClean="0"/>
              <a:t>In-order retirement: “</a:t>
            </a:r>
            <a:r>
              <a:rPr lang="en-US" b="1" dirty="0" smtClean="0"/>
              <a:t>Commit</a:t>
            </a:r>
            <a:r>
              <a:rPr lang="en-US" dirty="0" smtClean="0"/>
              <a:t>”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C0E43EB-3858-8D4F-9834-FED61B2BB34F}" type="slidenum">
              <a:rPr lang="en-US" smtClean="0">
                <a:latin typeface="Tahoma" pitchFamily="-83" charset="0"/>
              </a:rPr>
              <a:pPr/>
              <a:t>8</a:t>
            </a:fld>
            <a:endParaRPr lang="en-US" smtClean="0">
              <a:solidFill>
                <a:schemeClr val="tx1"/>
              </a:solidFill>
              <a:latin typeface="Tahoma" pitchFamily="-83" charset="0"/>
            </a:endParaRPr>
          </a:p>
        </p:txBody>
      </p:sp>
      <p:sp>
        <p:nvSpPr>
          <p:cNvPr id="68614" name="Line 145"/>
          <p:cNvSpPr>
            <a:spLocks noChangeShapeType="1"/>
          </p:cNvSpPr>
          <p:nvPr/>
        </p:nvSpPr>
        <p:spPr bwMode="auto">
          <a:xfrm flipH="1">
            <a:off x="1447800" y="1752600"/>
            <a:ext cx="533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5" name="Line 145"/>
          <p:cNvSpPr>
            <a:spLocks noChangeShapeType="1"/>
          </p:cNvSpPr>
          <p:nvPr/>
        </p:nvSpPr>
        <p:spPr bwMode="auto">
          <a:xfrm flipH="1">
            <a:off x="1371600" y="2133600"/>
            <a:ext cx="914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9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623953"/>
              </p:ext>
            </p:extLst>
          </p:nvPr>
        </p:nvGraphicFramePr>
        <p:xfrm>
          <a:off x="762000" y="1066800"/>
          <a:ext cx="7924799" cy="1859280"/>
        </p:xfrm>
        <a:graphic>
          <a:graphicData uri="http://schemas.openxmlformats.org/drawingml/2006/table">
            <a:tbl>
              <a:tblPr/>
              <a:tblGrid>
                <a:gridCol w="1905000"/>
                <a:gridCol w="304800"/>
                <a:gridCol w="457200"/>
                <a:gridCol w="457200"/>
                <a:gridCol w="533400"/>
                <a:gridCol w="533400"/>
                <a:gridCol w="457200"/>
                <a:gridCol w="506765"/>
                <a:gridCol w="483835"/>
                <a:gridCol w="439443"/>
                <a:gridCol w="461639"/>
                <a:gridCol w="461639"/>
                <a:gridCol w="461639"/>
                <a:gridCol w="461639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 [p1] ➜ p2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add p2 + p3 ➜ p4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0000"/>
                          </a:solidFill>
                        </a:rPr>
                        <a:t>xor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 p4 ^ p5 ➜ p6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ld [p7] ➜ p8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732" name="Line 145"/>
          <p:cNvSpPr>
            <a:spLocks noChangeShapeType="1"/>
          </p:cNvSpPr>
          <p:nvPr/>
        </p:nvSpPr>
        <p:spPr bwMode="auto">
          <a:xfrm>
            <a:off x="5892144" y="1685925"/>
            <a:ext cx="68262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733" name="Line 145"/>
          <p:cNvSpPr>
            <a:spLocks noChangeShapeType="1"/>
          </p:cNvSpPr>
          <p:nvPr/>
        </p:nvSpPr>
        <p:spPr bwMode="auto">
          <a:xfrm>
            <a:off x="6356124" y="2069533"/>
            <a:ext cx="666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Also Have Dependencies via Memory</a:t>
            </a:r>
            <a:endParaRPr lang="en-US" dirty="0"/>
          </a:p>
        </p:txBody>
      </p:sp>
      <p:sp>
        <p:nvSpPr>
          <p:cNvPr id="3123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If value in “r2” and “r3” is the same…</a:t>
            </a:r>
          </a:p>
          <a:p>
            <a:pPr eaLnBrk="1" hangingPunct="1"/>
            <a:r>
              <a:rPr lang="en-US" dirty="0" smtClean="0"/>
              <a:t>RAW </a:t>
            </a:r>
            <a:r>
              <a:rPr lang="en-US" dirty="0"/>
              <a:t>(Read After Write)</a:t>
            </a:r>
            <a:r>
              <a:rPr lang="en-US" dirty="0" smtClean="0"/>
              <a:t> – True dependency</a:t>
            </a:r>
          </a:p>
          <a:p>
            <a:pPr lvl="1" eaLnBrk="1" hangingPunct="1">
              <a:buFontTx/>
              <a:buNone/>
            </a:pPr>
            <a:r>
              <a:rPr lang="en-US" dirty="0" err="1"/>
              <a:t>st</a:t>
            </a:r>
            <a:r>
              <a:rPr lang="en-US" dirty="0"/>
              <a:t> r1</a:t>
            </a:r>
            <a:r>
              <a:rPr lang="en-US" dirty="0" smtClean="0"/>
              <a:t> ➜ </a:t>
            </a:r>
            <a:r>
              <a:rPr lang="en-US" b="1" dirty="0">
                <a:solidFill>
                  <a:srgbClr val="0000FF"/>
                </a:solidFill>
              </a:rPr>
              <a:t>[r2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…</a:t>
            </a:r>
            <a:endParaRPr lang="en-US" dirty="0" smtClean="0">
              <a:solidFill>
                <a:srgbClr val="0000FF"/>
              </a:solidFill>
            </a:endParaRPr>
          </a:p>
          <a:p>
            <a:pPr lvl="1" eaLnBrk="1" hangingPunct="1">
              <a:buFontTx/>
              <a:buNone/>
            </a:pPr>
            <a:r>
              <a:rPr lang="en-US" dirty="0"/>
              <a:t>ld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smtClean="0">
                <a:solidFill>
                  <a:srgbClr val="0000FF"/>
                </a:solidFill>
              </a:rPr>
              <a:t>r3]</a:t>
            </a:r>
            <a:r>
              <a:rPr lang="en-US" b="1" dirty="0" smtClean="0"/>
              <a:t> </a:t>
            </a:r>
            <a:r>
              <a:rPr lang="en-US" dirty="0" smtClean="0"/>
              <a:t>➜ </a:t>
            </a:r>
            <a:r>
              <a:rPr lang="en-US" dirty="0"/>
              <a:t>r4</a:t>
            </a:r>
          </a:p>
          <a:p>
            <a:pPr eaLnBrk="1" hangingPunct="1"/>
            <a:r>
              <a:rPr lang="en-US" dirty="0"/>
              <a:t>WAW (Write After Write</a:t>
            </a:r>
            <a:r>
              <a:rPr lang="en-US" dirty="0" smtClean="0"/>
              <a:t>)</a:t>
            </a:r>
          </a:p>
          <a:p>
            <a:pPr lvl="1" eaLnBrk="1" hangingPunct="1">
              <a:buFontTx/>
              <a:buNone/>
            </a:pPr>
            <a:r>
              <a:rPr lang="en-US" dirty="0" err="1"/>
              <a:t>st</a:t>
            </a:r>
            <a:r>
              <a:rPr lang="en-US" dirty="0"/>
              <a:t> r1</a:t>
            </a:r>
            <a:r>
              <a:rPr lang="en-US" dirty="0" smtClean="0"/>
              <a:t> ➜ </a:t>
            </a:r>
            <a:r>
              <a:rPr lang="en-US" b="1" dirty="0" smtClean="0">
                <a:solidFill>
                  <a:srgbClr val="0000FF"/>
                </a:solidFill>
              </a:rPr>
              <a:t>[r2]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…</a:t>
            </a:r>
          </a:p>
          <a:p>
            <a:pPr lvl="1" eaLnBrk="1" hangingPunct="1">
              <a:buFontTx/>
              <a:buNone/>
            </a:pPr>
            <a:r>
              <a:rPr lang="en-US" dirty="0" err="1"/>
              <a:t>st</a:t>
            </a:r>
            <a:r>
              <a:rPr lang="en-US" dirty="0"/>
              <a:t> </a:t>
            </a:r>
            <a:r>
              <a:rPr lang="en-US" dirty="0" smtClean="0"/>
              <a:t>r4 ➜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smtClean="0">
                <a:solidFill>
                  <a:srgbClr val="0000FF"/>
                </a:solidFill>
              </a:rPr>
              <a:t>r3]</a:t>
            </a:r>
            <a:endParaRPr lang="en-US" b="1" dirty="0">
              <a:solidFill>
                <a:srgbClr val="0000FF"/>
              </a:solidFill>
            </a:endParaRPr>
          </a:p>
          <a:p>
            <a:pPr eaLnBrk="1" hangingPunct="1"/>
            <a:r>
              <a:rPr lang="en-US" dirty="0"/>
              <a:t>WAR (Write After Read)</a:t>
            </a:r>
          </a:p>
          <a:p>
            <a:pPr lvl="1" eaLnBrk="1" hangingPunct="1">
              <a:buFontTx/>
              <a:buNone/>
            </a:pPr>
            <a:r>
              <a:rPr lang="en-US" dirty="0"/>
              <a:t>ld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smtClean="0">
                <a:solidFill>
                  <a:srgbClr val="0000FF"/>
                </a:solidFill>
              </a:rPr>
              <a:t>r2]</a:t>
            </a:r>
            <a:r>
              <a:rPr lang="en-US" b="1" dirty="0" smtClean="0"/>
              <a:t> </a:t>
            </a:r>
            <a:r>
              <a:rPr lang="en-US" dirty="0" smtClean="0"/>
              <a:t>➜ r1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…</a:t>
            </a:r>
          </a:p>
          <a:p>
            <a:pPr lvl="1" eaLnBrk="1" hangingPunct="1">
              <a:buFontTx/>
              <a:buNone/>
            </a:pPr>
            <a:r>
              <a:rPr lang="en-US" dirty="0" err="1"/>
              <a:t>st</a:t>
            </a:r>
            <a:r>
              <a:rPr lang="en-US" dirty="0"/>
              <a:t> </a:t>
            </a:r>
            <a:r>
              <a:rPr lang="en-US" dirty="0" smtClean="0"/>
              <a:t>r4 ➜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smtClean="0">
                <a:solidFill>
                  <a:srgbClr val="0000FF"/>
                </a:solidFill>
              </a:rPr>
              <a:t>r3]</a:t>
            </a:r>
            <a:endParaRPr lang="en-US" b="1" dirty="0">
              <a:solidFill>
                <a:srgbClr val="0000FF"/>
              </a:solidFill>
            </a:endParaRPr>
          </a:p>
          <a:p>
            <a:pPr lvl="1" eaLnBrk="1" hangingPunct="1"/>
            <a:endParaRPr lang="en-US" dirty="0"/>
          </a:p>
        </p:txBody>
      </p:sp>
      <p:sp>
        <p:nvSpPr>
          <p:cNvPr id="3123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CIS 501: Comp. Arch.  |  Prof. Joe Devietti  |  Scheduling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123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C6305CC-CED7-4B48-873B-856F3582BEBE}" type="slidenum">
              <a:rPr lang="en-US" smtClean="0"/>
              <a:pPr/>
              <a:t>80</a:t>
            </a:fld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031276" y="2728613"/>
            <a:ext cx="645124" cy="454025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103"/>
          <p:cNvSpPr>
            <a:spLocks noChangeShapeType="1"/>
          </p:cNvSpPr>
          <p:nvPr/>
        </p:nvSpPr>
        <p:spPr bwMode="auto">
          <a:xfrm flipH="1">
            <a:off x="1600200" y="2432050"/>
            <a:ext cx="334618" cy="373362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1717076" y="1981200"/>
            <a:ext cx="645124" cy="454025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1717076" y="3505200"/>
            <a:ext cx="645124" cy="454025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717076" y="4270375"/>
            <a:ext cx="645124" cy="454025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57919" y="5073051"/>
            <a:ext cx="645124" cy="454025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720805" y="5814114"/>
            <a:ext cx="645124" cy="454025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98"/>
          <p:cNvSpPr>
            <a:spLocks noChangeShapeType="1"/>
          </p:cNvSpPr>
          <p:nvPr/>
        </p:nvSpPr>
        <p:spPr bwMode="auto">
          <a:xfrm>
            <a:off x="2158266" y="3965575"/>
            <a:ext cx="85081" cy="304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99"/>
          <p:cNvSpPr>
            <a:spLocks noChangeShapeType="1"/>
          </p:cNvSpPr>
          <p:nvPr/>
        </p:nvSpPr>
        <p:spPr bwMode="auto">
          <a:xfrm>
            <a:off x="1676401" y="5527076"/>
            <a:ext cx="258418" cy="287038"/>
          </a:xfrm>
          <a:prstGeom prst="line">
            <a:avLst/>
          </a:prstGeom>
          <a:noFill/>
          <a:ln w="28575">
            <a:solidFill>
              <a:srgbClr val="52F4C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81400" y="3810000"/>
            <a:ext cx="5562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0000"/>
                </a:solidFill>
              </a:rPr>
              <a:t>WAR/WAW are “false dependencies”</a:t>
            </a:r>
          </a:p>
          <a:p>
            <a:pPr lvl="1" eaLnBrk="1" hangingPunct="1">
              <a:buFontTx/>
              <a:buChar char="-"/>
            </a:pPr>
            <a:r>
              <a:rPr lang="en-US" sz="2400" dirty="0" smtClean="0">
                <a:solidFill>
                  <a:srgbClr val="000000"/>
                </a:solidFill>
              </a:rPr>
              <a:t> But can’t rename memory in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  same way as registers	</a:t>
            </a:r>
          </a:p>
          <a:p>
            <a:pPr lvl="2" eaLnBrk="1" hangingPunct="1">
              <a:buFontTx/>
              <a:buChar char="-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</a:rPr>
              <a:t>Why?  Addresses are </a:t>
            </a:r>
            <a:br>
              <a:rPr lang="en-US" sz="2400" b="1" dirty="0" smtClean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   not known at rename</a:t>
            </a:r>
          </a:p>
          <a:p>
            <a:pPr lvl="1" eaLnBrk="1" hangingPunct="1"/>
            <a:r>
              <a:rPr lang="en-US" sz="2400" dirty="0" smtClean="0">
                <a:solidFill>
                  <a:srgbClr val="000000"/>
                </a:solidFill>
              </a:rPr>
              <a:t>- Need to use other tricks 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Let’s Start with Just Stores</a:t>
            </a:r>
            <a:endParaRPr lang="en-US" dirty="0"/>
          </a:p>
        </p:txBody>
      </p:sp>
      <p:sp>
        <p:nvSpPr>
          <p:cNvPr id="197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Stores: Write</a:t>
            </a:r>
            <a:r>
              <a:rPr lang="en-US" dirty="0" smtClean="0"/>
              <a:t> data cache, </a:t>
            </a:r>
            <a:r>
              <a:rPr lang="en-US" dirty="0"/>
              <a:t>not registers</a:t>
            </a:r>
          </a:p>
          <a:p>
            <a:pPr lvl="1" eaLnBrk="1" hangingPunct="1"/>
            <a:r>
              <a:rPr lang="en-US" dirty="0"/>
              <a:t>Can we rename memory</a:t>
            </a:r>
            <a:r>
              <a:rPr lang="en-US" dirty="0" smtClean="0"/>
              <a:t>?</a:t>
            </a:r>
          </a:p>
          <a:p>
            <a:pPr eaLnBrk="1" hangingPunct="1">
              <a:buFont typeface="Wingdings" charset="2"/>
              <a:buChar char="Ø"/>
            </a:pPr>
            <a:r>
              <a:rPr lang="en-US" dirty="0" smtClean="0"/>
              <a:t> No (at least not easily)</a:t>
            </a:r>
          </a:p>
          <a:p>
            <a:pPr lvl="1" eaLnBrk="1" hangingPunct="1"/>
            <a:r>
              <a:rPr lang="en-US" dirty="0" smtClean="0"/>
              <a:t>Cache </a:t>
            </a:r>
            <a:r>
              <a:rPr lang="en-US" dirty="0"/>
              <a:t>writes unrecoverable</a:t>
            </a:r>
            <a:endParaRPr lang="en-US" dirty="0" smtClean="0"/>
          </a:p>
          <a:p>
            <a:pPr eaLnBrk="1" hangingPunct="1"/>
            <a:r>
              <a:rPr lang="en-US" dirty="0" smtClean="0"/>
              <a:t>Solution: write stores into cache </a:t>
            </a:r>
            <a:r>
              <a:rPr lang="en-US" dirty="0"/>
              <a:t>only when </a:t>
            </a:r>
            <a:r>
              <a:rPr lang="en-US" dirty="0" smtClean="0"/>
              <a:t>certain</a:t>
            </a:r>
          </a:p>
          <a:p>
            <a:pPr lvl="1" eaLnBrk="1" hangingPunct="1"/>
            <a:r>
              <a:rPr lang="en-US" dirty="0" smtClean="0"/>
              <a:t>When are we certain?  At “commit”</a:t>
            </a:r>
          </a:p>
          <a:p>
            <a:pPr lvl="1" eaLnBrk="1" hangingPunct="1"/>
            <a:endParaRPr lang="en-US" dirty="0"/>
          </a:p>
        </p:txBody>
      </p:sp>
      <p:sp>
        <p:nvSpPr>
          <p:cNvPr id="19763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CIS 501: Comp. Arch.  |  Prof. Joe Devietti  |  Scheduling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76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C7548D5-C761-5B4A-A683-31EBFC50759E}" type="slidenum">
              <a:rPr lang="en-US" smtClean="0"/>
              <a:pPr/>
              <a:t>81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Memory Forwarding via </a:t>
            </a:r>
            <a:r>
              <a:rPr lang="en-US" dirty="0"/>
              <a:t>Store </a:t>
            </a:r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2498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4419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Store </a:t>
            </a:r>
            <a:r>
              <a:rPr lang="en-US" dirty="0" smtClean="0"/>
              <a:t>Queue (SQ)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Holds all in-flight stores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CAM: searchable by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Age logic: determine youngest matching store older than load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Store rename/dispatch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Allocate entry in SQ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Store </a:t>
            </a:r>
            <a:r>
              <a:rPr lang="en-US" dirty="0"/>
              <a:t>execution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Update SQ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Address + Data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Load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Search </a:t>
            </a:r>
            <a:r>
              <a:rPr lang="en-US" dirty="0" smtClean="0"/>
              <a:t>SQ identify youngest older matching store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Match? </a:t>
            </a:r>
            <a:r>
              <a:rPr lang="en-US" dirty="0" smtClean="0"/>
              <a:t> Read SQ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No Match? Read cache</a:t>
            </a:r>
          </a:p>
          <a:p>
            <a:pPr lvl="2"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24986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CIS 501: Comp. Arch.  |  Prof. Joe Devietti  |  Scheduling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49861" name="Slide Number Placeholder 6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452978-5667-134D-979D-E0B006B1A39C}" type="slidenum">
              <a:rPr lang="en-US" smtClean="0"/>
              <a:pPr/>
              <a:t>82</a:t>
            </a:fld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249862" name="Rectangle 4"/>
          <p:cNvSpPr>
            <a:spLocks noChangeArrowheads="1"/>
          </p:cNvSpPr>
          <p:nvPr/>
        </p:nvSpPr>
        <p:spPr bwMode="auto">
          <a:xfrm>
            <a:off x="5016500" y="2286000"/>
            <a:ext cx="2901950" cy="2438400"/>
          </a:xfrm>
          <a:prstGeom prst="rect">
            <a:avLst/>
          </a:prstGeom>
          <a:solidFill>
            <a:srgbClr val="D5D5D5"/>
          </a:solidFill>
          <a:ln w="2857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863" name="Rectangle 5"/>
          <p:cNvSpPr>
            <a:spLocks noChangeArrowheads="1"/>
          </p:cNvSpPr>
          <p:nvPr/>
        </p:nvSpPr>
        <p:spPr bwMode="auto">
          <a:xfrm>
            <a:off x="6927850" y="3048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49864" name="Rectangle 6"/>
          <p:cNvSpPr>
            <a:spLocks noChangeArrowheads="1"/>
          </p:cNvSpPr>
          <p:nvPr/>
        </p:nvSpPr>
        <p:spPr bwMode="auto">
          <a:xfrm>
            <a:off x="6927850" y="3352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49865" name="Rectangle 7"/>
          <p:cNvSpPr>
            <a:spLocks noChangeArrowheads="1"/>
          </p:cNvSpPr>
          <p:nvPr/>
        </p:nvSpPr>
        <p:spPr bwMode="auto">
          <a:xfrm>
            <a:off x="6927850" y="3505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49866" name="Rectangle 8"/>
          <p:cNvSpPr>
            <a:spLocks noChangeArrowheads="1"/>
          </p:cNvSpPr>
          <p:nvPr/>
        </p:nvSpPr>
        <p:spPr bwMode="auto">
          <a:xfrm>
            <a:off x="6927850" y="3657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49867" name="Rectangle 9"/>
          <p:cNvSpPr>
            <a:spLocks noChangeArrowheads="1"/>
          </p:cNvSpPr>
          <p:nvPr/>
        </p:nvSpPr>
        <p:spPr bwMode="auto">
          <a:xfrm>
            <a:off x="6927850" y="3810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49868" name="Rectangle 10"/>
          <p:cNvSpPr>
            <a:spLocks noChangeArrowheads="1"/>
          </p:cNvSpPr>
          <p:nvPr/>
        </p:nvSpPr>
        <p:spPr bwMode="auto">
          <a:xfrm>
            <a:off x="6927850" y="39624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49869" name="Rectangle 11"/>
          <p:cNvSpPr>
            <a:spLocks noChangeArrowheads="1"/>
          </p:cNvSpPr>
          <p:nvPr/>
        </p:nvSpPr>
        <p:spPr bwMode="auto">
          <a:xfrm>
            <a:off x="6927850" y="4114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49870" name="Rectangle 12"/>
          <p:cNvSpPr>
            <a:spLocks noChangeArrowheads="1"/>
          </p:cNvSpPr>
          <p:nvPr/>
        </p:nvSpPr>
        <p:spPr bwMode="auto">
          <a:xfrm>
            <a:off x="6927850" y="4267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49871" name="Rectangle 13"/>
          <p:cNvSpPr>
            <a:spLocks noChangeArrowheads="1"/>
          </p:cNvSpPr>
          <p:nvPr/>
        </p:nvSpPr>
        <p:spPr bwMode="auto">
          <a:xfrm>
            <a:off x="6927850" y="4419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49872" name="Rectangle 14"/>
          <p:cNvSpPr>
            <a:spLocks noChangeArrowheads="1"/>
          </p:cNvSpPr>
          <p:nvPr/>
        </p:nvSpPr>
        <p:spPr bwMode="auto">
          <a:xfrm>
            <a:off x="5086350" y="3048000"/>
            <a:ext cx="9144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249873" name="Rectangle 15"/>
          <p:cNvSpPr>
            <a:spLocks noChangeArrowheads="1"/>
          </p:cNvSpPr>
          <p:nvPr/>
        </p:nvSpPr>
        <p:spPr bwMode="auto">
          <a:xfrm>
            <a:off x="5086350" y="3352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FF0909"/>
                </a:solidFill>
              </a:rPr>
              <a:t>==</a:t>
            </a:r>
          </a:p>
        </p:txBody>
      </p:sp>
      <p:sp>
        <p:nvSpPr>
          <p:cNvPr id="249874" name="Rectangle 16"/>
          <p:cNvSpPr>
            <a:spLocks noChangeArrowheads="1"/>
          </p:cNvSpPr>
          <p:nvPr/>
        </p:nvSpPr>
        <p:spPr bwMode="auto">
          <a:xfrm>
            <a:off x="5086350" y="3505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FF0909"/>
                </a:solidFill>
              </a:rPr>
              <a:t>==</a:t>
            </a:r>
          </a:p>
        </p:txBody>
      </p:sp>
      <p:sp>
        <p:nvSpPr>
          <p:cNvPr id="249875" name="Rectangle 17"/>
          <p:cNvSpPr>
            <a:spLocks noChangeArrowheads="1"/>
          </p:cNvSpPr>
          <p:nvPr/>
        </p:nvSpPr>
        <p:spPr bwMode="auto">
          <a:xfrm>
            <a:off x="5086350" y="3657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FF0909"/>
                </a:solidFill>
              </a:rPr>
              <a:t>==</a:t>
            </a:r>
          </a:p>
        </p:txBody>
      </p:sp>
      <p:sp>
        <p:nvSpPr>
          <p:cNvPr id="249876" name="Rectangle 18"/>
          <p:cNvSpPr>
            <a:spLocks noChangeArrowheads="1"/>
          </p:cNvSpPr>
          <p:nvPr/>
        </p:nvSpPr>
        <p:spPr bwMode="auto">
          <a:xfrm>
            <a:off x="5086350" y="3810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FF0909"/>
                </a:solidFill>
              </a:rPr>
              <a:t>==</a:t>
            </a:r>
          </a:p>
        </p:txBody>
      </p:sp>
      <p:sp>
        <p:nvSpPr>
          <p:cNvPr id="249877" name="Rectangle 19"/>
          <p:cNvSpPr>
            <a:spLocks noChangeArrowheads="1"/>
          </p:cNvSpPr>
          <p:nvPr/>
        </p:nvSpPr>
        <p:spPr bwMode="auto">
          <a:xfrm>
            <a:off x="5086350" y="39624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FF0909"/>
                </a:solidFill>
              </a:rPr>
              <a:t>==</a:t>
            </a:r>
          </a:p>
        </p:txBody>
      </p:sp>
      <p:sp>
        <p:nvSpPr>
          <p:cNvPr id="249878" name="Rectangle 20"/>
          <p:cNvSpPr>
            <a:spLocks noChangeArrowheads="1"/>
          </p:cNvSpPr>
          <p:nvPr/>
        </p:nvSpPr>
        <p:spPr bwMode="auto">
          <a:xfrm>
            <a:off x="5086350" y="4114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FF0909"/>
                </a:solidFill>
              </a:rPr>
              <a:t>==</a:t>
            </a:r>
          </a:p>
        </p:txBody>
      </p:sp>
      <p:sp>
        <p:nvSpPr>
          <p:cNvPr id="249879" name="Rectangle 21"/>
          <p:cNvSpPr>
            <a:spLocks noChangeArrowheads="1"/>
          </p:cNvSpPr>
          <p:nvPr/>
        </p:nvSpPr>
        <p:spPr bwMode="auto">
          <a:xfrm>
            <a:off x="5086350" y="4267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FF0909"/>
                </a:solidFill>
              </a:rPr>
              <a:t>==</a:t>
            </a:r>
          </a:p>
        </p:txBody>
      </p:sp>
      <p:sp>
        <p:nvSpPr>
          <p:cNvPr id="249880" name="Rectangle 22"/>
          <p:cNvSpPr>
            <a:spLocks noChangeArrowheads="1"/>
          </p:cNvSpPr>
          <p:nvPr/>
        </p:nvSpPr>
        <p:spPr bwMode="auto">
          <a:xfrm>
            <a:off x="5086350" y="4419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FF0909"/>
                </a:solidFill>
              </a:rPr>
              <a:t>==</a:t>
            </a:r>
          </a:p>
        </p:txBody>
      </p:sp>
      <p:sp>
        <p:nvSpPr>
          <p:cNvPr id="249881" name="Line 23"/>
          <p:cNvSpPr>
            <a:spLocks noChangeShapeType="1"/>
          </p:cNvSpPr>
          <p:nvPr/>
        </p:nvSpPr>
        <p:spPr bwMode="auto">
          <a:xfrm>
            <a:off x="5543550" y="4572000"/>
            <a:ext cx="0" cy="381000"/>
          </a:xfrm>
          <a:prstGeom prst="line">
            <a:avLst/>
          </a:prstGeom>
          <a:noFill/>
          <a:ln w="57150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882" name="Line 24"/>
          <p:cNvSpPr>
            <a:spLocks noChangeShapeType="1"/>
          </p:cNvSpPr>
          <p:nvPr/>
        </p:nvSpPr>
        <p:spPr bwMode="auto">
          <a:xfrm>
            <a:off x="5543550" y="1981200"/>
            <a:ext cx="0" cy="1066800"/>
          </a:xfrm>
          <a:prstGeom prst="line">
            <a:avLst/>
          </a:prstGeom>
          <a:noFill/>
          <a:ln w="57150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883" name="Line 25"/>
          <p:cNvSpPr>
            <a:spLocks noChangeShapeType="1"/>
          </p:cNvSpPr>
          <p:nvPr/>
        </p:nvSpPr>
        <p:spPr bwMode="auto">
          <a:xfrm>
            <a:off x="6718300" y="4038600"/>
            <a:ext cx="2095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884" name="Rectangle 26"/>
          <p:cNvSpPr>
            <a:spLocks noChangeArrowheads="1"/>
          </p:cNvSpPr>
          <p:nvPr/>
        </p:nvSpPr>
        <p:spPr bwMode="auto">
          <a:xfrm>
            <a:off x="6242050" y="3352800"/>
            <a:ext cx="457200" cy="1219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age</a:t>
            </a:r>
          </a:p>
        </p:txBody>
      </p:sp>
      <p:sp>
        <p:nvSpPr>
          <p:cNvPr id="249885" name="Line 27"/>
          <p:cNvSpPr>
            <a:spLocks noChangeShapeType="1"/>
          </p:cNvSpPr>
          <p:nvPr/>
        </p:nvSpPr>
        <p:spPr bwMode="auto">
          <a:xfrm>
            <a:off x="6381750" y="1981200"/>
            <a:ext cx="0" cy="1371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886" name="Line 28"/>
          <p:cNvSpPr>
            <a:spLocks noChangeShapeType="1"/>
          </p:cNvSpPr>
          <p:nvPr/>
        </p:nvSpPr>
        <p:spPr bwMode="auto">
          <a:xfrm>
            <a:off x="7156450" y="4572000"/>
            <a:ext cx="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887" name="Rectangle 29"/>
          <p:cNvSpPr>
            <a:spLocks noChangeArrowheads="1"/>
          </p:cNvSpPr>
          <p:nvPr/>
        </p:nvSpPr>
        <p:spPr bwMode="auto">
          <a:xfrm>
            <a:off x="5016500" y="5486400"/>
            <a:ext cx="2825750" cy="381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Data cache</a:t>
            </a:r>
          </a:p>
        </p:txBody>
      </p:sp>
      <p:sp>
        <p:nvSpPr>
          <p:cNvPr id="249888" name="Freeform 30"/>
          <p:cNvSpPr>
            <a:spLocks/>
          </p:cNvSpPr>
          <p:nvPr/>
        </p:nvSpPr>
        <p:spPr bwMode="auto">
          <a:xfrm flipV="1">
            <a:off x="7308850" y="2514600"/>
            <a:ext cx="1143000" cy="152400"/>
          </a:xfrm>
          <a:custGeom>
            <a:avLst/>
            <a:gdLst>
              <a:gd name="T0" fmla="*/ 0 w 576"/>
              <a:gd name="T1" fmla="*/ 0 h 144"/>
              <a:gd name="T2" fmla="*/ 2147483647 w 576"/>
              <a:gd name="T3" fmla="*/ 0 h 144"/>
              <a:gd name="T4" fmla="*/ 2147483647 w 576"/>
              <a:gd name="T5" fmla="*/ 2147483647 h 144"/>
              <a:gd name="T6" fmla="*/ 2147483647 w 576"/>
              <a:gd name="T7" fmla="*/ 2147483647 h 144"/>
              <a:gd name="T8" fmla="*/ 0 w 576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144"/>
              <a:gd name="T17" fmla="*/ 576 w 576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144">
                <a:moveTo>
                  <a:pt x="0" y="0"/>
                </a:moveTo>
                <a:lnTo>
                  <a:pt x="576" y="0"/>
                </a:lnTo>
                <a:lnTo>
                  <a:pt x="480" y="144"/>
                </a:lnTo>
                <a:lnTo>
                  <a:pt x="96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889" name="Line 31"/>
          <p:cNvSpPr>
            <a:spLocks noChangeShapeType="1"/>
          </p:cNvSpPr>
          <p:nvPr/>
        </p:nvSpPr>
        <p:spPr bwMode="auto">
          <a:xfrm>
            <a:off x="5238750" y="5105400"/>
            <a:ext cx="0" cy="381000"/>
          </a:xfrm>
          <a:prstGeom prst="line">
            <a:avLst/>
          </a:prstGeom>
          <a:noFill/>
          <a:ln w="57150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890" name="Line 32"/>
          <p:cNvSpPr>
            <a:spLocks noChangeShapeType="1"/>
          </p:cNvSpPr>
          <p:nvPr/>
        </p:nvSpPr>
        <p:spPr bwMode="auto">
          <a:xfrm>
            <a:off x="7537450" y="26670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891" name="Freeform 33"/>
          <p:cNvSpPr>
            <a:spLocks/>
          </p:cNvSpPr>
          <p:nvPr/>
        </p:nvSpPr>
        <p:spPr bwMode="auto">
          <a:xfrm>
            <a:off x="4857750" y="2743200"/>
            <a:ext cx="685800" cy="2209800"/>
          </a:xfrm>
          <a:custGeom>
            <a:avLst/>
            <a:gdLst>
              <a:gd name="T0" fmla="*/ 2147483647 w 384"/>
              <a:gd name="T1" fmla="*/ 0 h 1488"/>
              <a:gd name="T2" fmla="*/ 0 w 384"/>
              <a:gd name="T3" fmla="*/ 0 h 1488"/>
              <a:gd name="T4" fmla="*/ 0 w 384"/>
              <a:gd name="T5" fmla="*/ 2147483647 h 1488"/>
              <a:gd name="T6" fmla="*/ 0 60000 65536"/>
              <a:gd name="T7" fmla="*/ 0 60000 65536"/>
              <a:gd name="T8" fmla="*/ 0 60000 65536"/>
              <a:gd name="T9" fmla="*/ 0 w 384"/>
              <a:gd name="T10" fmla="*/ 0 h 1488"/>
              <a:gd name="T11" fmla="*/ 384 w 384"/>
              <a:gd name="T12" fmla="*/ 1488 h 14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488">
                <a:moveTo>
                  <a:pt x="384" y="0"/>
                </a:moveTo>
                <a:lnTo>
                  <a:pt x="0" y="0"/>
                </a:lnTo>
                <a:lnTo>
                  <a:pt x="0" y="1488"/>
                </a:lnTo>
              </a:path>
            </a:pathLst>
          </a:custGeom>
          <a:noFill/>
          <a:ln w="57150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892" name="Line 34"/>
          <p:cNvSpPr>
            <a:spLocks noChangeShapeType="1"/>
          </p:cNvSpPr>
          <p:nvPr/>
        </p:nvSpPr>
        <p:spPr bwMode="auto">
          <a:xfrm>
            <a:off x="7156450" y="1981200"/>
            <a:ext cx="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893" name="Freeform 35"/>
          <p:cNvSpPr>
            <a:spLocks/>
          </p:cNvSpPr>
          <p:nvPr/>
        </p:nvSpPr>
        <p:spPr bwMode="auto">
          <a:xfrm>
            <a:off x="7613650" y="2667000"/>
            <a:ext cx="533400" cy="2819400"/>
          </a:xfrm>
          <a:custGeom>
            <a:avLst/>
            <a:gdLst>
              <a:gd name="T0" fmla="*/ 0 w 336"/>
              <a:gd name="T1" fmla="*/ 2147483647 h 1968"/>
              <a:gd name="T2" fmla="*/ 0 w 336"/>
              <a:gd name="T3" fmla="*/ 2147483647 h 1968"/>
              <a:gd name="T4" fmla="*/ 2147483647 w 336"/>
              <a:gd name="T5" fmla="*/ 2147483647 h 1968"/>
              <a:gd name="T6" fmla="*/ 2147483647 w 336"/>
              <a:gd name="T7" fmla="*/ 0 h 1968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1968"/>
              <a:gd name="T14" fmla="*/ 336 w 336"/>
              <a:gd name="T15" fmla="*/ 1968 h 19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1968">
                <a:moveTo>
                  <a:pt x="0" y="1968"/>
                </a:moveTo>
                <a:lnTo>
                  <a:pt x="0" y="1488"/>
                </a:lnTo>
                <a:lnTo>
                  <a:pt x="336" y="1488"/>
                </a:lnTo>
                <a:lnTo>
                  <a:pt x="336" y="0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894" name="Line 36"/>
          <p:cNvSpPr>
            <a:spLocks noChangeShapeType="1"/>
          </p:cNvSpPr>
          <p:nvPr/>
        </p:nvSpPr>
        <p:spPr bwMode="auto">
          <a:xfrm>
            <a:off x="7842250" y="19812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895" name="Line 37"/>
          <p:cNvSpPr>
            <a:spLocks noChangeShapeType="1"/>
          </p:cNvSpPr>
          <p:nvPr/>
        </p:nvSpPr>
        <p:spPr bwMode="auto">
          <a:xfrm flipH="1">
            <a:off x="7842250" y="3581400"/>
            <a:ext cx="685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896" name="Line 38"/>
          <p:cNvSpPr>
            <a:spLocks noChangeShapeType="1"/>
          </p:cNvSpPr>
          <p:nvPr/>
        </p:nvSpPr>
        <p:spPr bwMode="auto">
          <a:xfrm flipH="1">
            <a:off x="7842250" y="4329113"/>
            <a:ext cx="685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897" name="Text Box 39"/>
          <p:cNvSpPr txBox="1">
            <a:spLocks noChangeArrowheads="1"/>
          </p:cNvSpPr>
          <p:nvPr/>
        </p:nvSpPr>
        <p:spPr bwMode="auto">
          <a:xfrm>
            <a:off x="8147050" y="3214688"/>
            <a:ext cx="723900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head</a:t>
            </a:r>
          </a:p>
        </p:txBody>
      </p:sp>
      <p:sp>
        <p:nvSpPr>
          <p:cNvPr id="249898" name="Text Box 40"/>
          <p:cNvSpPr txBox="1">
            <a:spLocks noChangeArrowheads="1"/>
          </p:cNvSpPr>
          <p:nvPr/>
        </p:nvSpPr>
        <p:spPr bwMode="auto">
          <a:xfrm>
            <a:off x="8147050" y="3962400"/>
            <a:ext cx="517525" cy="3698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tail</a:t>
            </a:r>
          </a:p>
        </p:txBody>
      </p:sp>
      <p:sp>
        <p:nvSpPr>
          <p:cNvPr id="249899" name="Text Box 41"/>
          <p:cNvSpPr txBox="1">
            <a:spLocks noChangeArrowheads="1"/>
          </p:cNvSpPr>
          <p:nvPr/>
        </p:nvSpPr>
        <p:spPr bwMode="auto">
          <a:xfrm>
            <a:off x="5775815" y="1371600"/>
            <a:ext cx="1082185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load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br>
              <a:rPr lang="en-US" b="1" dirty="0" smtClean="0">
                <a:solidFill>
                  <a:srgbClr val="000000"/>
                </a:solidFill>
              </a:rPr>
            </a:br>
            <a:r>
              <a:rPr lang="en-US" b="1" dirty="0" smtClean="0">
                <a:solidFill>
                  <a:srgbClr val="000000"/>
                </a:solidFill>
              </a:rPr>
              <a:t>position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49900" name="Text Box 42"/>
          <p:cNvSpPr txBox="1">
            <a:spLocks noChangeArrowheads="1"/>
          </p:cNvSpPr>
          <p:nvPr/>
        </p:nvSpPr>
        <p:spPr bwMode="auto">
          <a:xfrm>
            <a:off x="4520785" y="1853790"/>
            <a:ext cx="1069975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249901" name="Text Box 43"/>
          <p:cNvSpPr txBox="1">
            <a:spLocks noChangeArrowheads="1"/>
          </p:cNvSpPr>
          <p:nvPr/>
        </p:nvSpPr>
        <p:spPr bwMode="auto">
          <a:xfrm>
            <a:off x="6792497" y="1651410"/>
            <a:ext cx="928688" cy="3698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data in</a:t>
            </a:r>
          </a:p>
        </p:txBody>
      </p:sp>
      <p:sp>
        <p:nvSpPr>
          <p:cNvPr id="249902" name="Text Box 44"/>
          <p:cNvSpPr txBox="1">
            <a:spLocks noChangeArrowheads="1"/>
          </p:cNvSpPr>
          <p:nvPr/>
        </p:nvSpPr>
        <p:spPr bwMode="auto">
          <a:xfrm>
            <a:off x="7848600" y="1905000"/>
            <a:ext cx="1082675" cy="3698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data out</a:t>
            </a:r>
          </a:p>
        </p:txBody>
      </p:sp>
      <p:sp>
        <p:nvSpPr>
          <p:cNvPr id="249903" name="Text Box 45"/>
          <p:cNvSpPr txBox="1">
            <a:spLocks noChangeArrowheads="1"/>
          </p:cNvSpPr>
          <p:nvPr/>
        </p:nvSpPr>
        <p:spPr bwMode="auto">
          <a:xfrm>
            <a:off x="5027349" y="2220042"/>
            <a:ext cx="2108200" cy="3698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Store Queue (SQ)</a:t>
            </a:r>
          </a:p>
        </p:txBody>
      </p:sp>
      <p:sp>
        <p:nvSpPr>
          <p:cNvPr id="249904" name="Line 46"/>
          <p:cNvSpPr>
            <a:spLocks noChangeShapeType="1"/>
          </p:cNvSpPr>
          <p:nvPr/>
        </p:nvSpPr>
        <p:spPr bwMode="auto">
          <a:xfrm>
            <a:off x="6699250" y="3886200"/>
            <a:ext cx="2095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905" name="Line 47"/>
          <p:cNvSpPr>
            <a:spLocks noChangeShapeType="1"/>
          </p:cNvSpPr>
          <p:nvPr/>
        </p:nvSpPr>
        <p:spPr bwMode="auto">
          <a:xfrm>
            <a:off x="6699250" y="3733800"/>
            <a:ext cx="2095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906" name="Line 48"/>
          <p:cNvSpPr>
            <a:spLocks noChangeShapeType="1"/>
          </p:cNvSpPr>
          <p:nvPr/>
        </p:nvSpPr>
        <p:spPr bwMode="auto">
          <a:xfrm>
            <a:off x="6699250" y="3581400"/>
            <a:ext cx="2095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907" name="Line 49"/>
          <p:cNvSpPr>
            <a:spLocks noChangeShapeType="1"/>
          </p:cNvSpPr>
          <p:nvPr/>
        </p:nvSpPr>
        <p:spPr bwMode="auto">
          <a:xfrm>
            <a:off x="6699250" y="3429000"/>
            <a:ext cx="2095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908" name="Line 50"/>
          <p:cNvSpPr>
            <a:spLocks noChangeShapeType="1"/>
          </p:cNvSpPr>
          <p:nvPr/>
        </p:nvSpPr>
        <p:spPr bwMode="auto">
          <a:xfrm>
            <a:off x="6718300" y="4191000"/>
            <a:ext cx="2095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909" name="Line 51"/>
          <p:cNvSpPr>
            <a:spLocks noChangeShapeType="1"/>
          </p:cNvSpPr>
          <p:nvPr/>
        </p:nvSpPr>
        <p:spPr bwMode="auto">
          <a:xfrm>
            <a:off x="6699250" y="4343400"/>
            <a:ext cx="2095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910" name="Line 52"/>
          <p:cNvSpPr>
            <a:spLocks noChangeShapeType="1"/>
          </p:cNvSpPr>
          <p:nvPr/>
        </p:nvSpPr>
        <p:spPr bwMode="auto">
          <a:xfrm>
            <a:off x="6699250" y="4495800"/>
            <a:ext cx="2095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911" name="Line 53"/>
          <p:cNvSpPr>
            <a:spLocks noChangeShapeType="1"/>
          </p:cNvSpPr>
          <p:nvPr/>
        </p:nvSpPr>
        <p:spPr bwMode="auto">
          <a:xfrm>
            <a:off x="6000750" y="4038600"/>
            <a:ext cx="2095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912" name="Line 54"/>
          <p:cNvSpPr>
            <a:spLocks noChangeShapeType="1"/>
          </p:cNvSpPr>
          <p:nvPr/>
        </p:nvSpPr>
        <p:spPr bwMode="auto">
          <a:xfrm>
            <a:off x="6013450" y="3886200"/>
            <a:ext cx="2095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913" name="Line 55"/>
          <p:cNvSpPr>
            <a:spLocks noChangeShapeType="1"/>
          </p:cNvSpPr>
          <p:nvPr/>
        </p:nvSpPr>
        <p:spPr bwMode="auto">
          <a:xfrm>
            <a:off x="6013450" y="3733800"/>
            <a:ext cx="2095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914" name="Line 56"/>
          <p:cNvSpPr>
            <a:spLocks noChangeShapeType="1"/>
          </p:cNvSpPr>
          <p:nvPr/>
        </p:nvSpPr>
        <p:spPr bwMode="auto">
          <a:xfrm>
            <a:off x="6013450" y="3581400"/>
            <a:ext cx="2095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915" name="Line 57"/>
          <p:cNvSpPr>
            <a:spLocks noChangeShapeType="1"/>
          </p:cNvSpPr>
          <p:nvPr/>
        </p:nvSpPr>
        <p:spPr bwMode="auto">
          <a:xfrm>
            <a:off x="6013450" y="3429000"/>
            <a:ext cx="2095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916" name="Line 58"/>
          <p:cNvSpPr>
            <a:spLocks noChangeShapeType="1"/>
          </p:cNvSpPr>
          <p:nvPr/>
        </p:nvSpPr>
        <p:spPr bwMode="auto">
          <a:xfrm>
            <a:off x="6000750" y="4191000"/>
            <a:ext cx="2095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917" name="Line 59"/>
          <p:cNvSpPr>
            <a:spLocks noChangeShapeType="1"/>
          </p:cNvSpPr>
          <p:nvPr/>
        </p:nvSpPr>
        <p:spPr bwMode="auto">
          <a:xfrm>
            <a:off x="6013450" y="4343400"/>
            <a:ext cx="2095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918" name="Line 60"/>
          <p:cNvSpPr>
            <a:spLocks noChangeShapeType="1"/>
          </p:cNvSpPr>
          <p:nvPr/>
        </p:nvSpPr>
        <p:spPr bwMode="auto">
          <a:xfrm>
            <a:off x="6013450" y="4495800"/>
            <a:ext cx="2095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919" name="Freeform 61"/>
          <p:cNvSpPr>
            <a:spLocks/>
          </p:cNvSpPr>
          <p:nvPr/>
        </p:nvSpPr>
        <p:spPr bwMode="auto">
          <a:xfrm>
            <a:off x="6610350" y="2590800"/>
            <a:ext cx="838200" cy="762000"/>
          </a:xfrm>
          <a:custGeom>
            <a:avLst/>
            <a:gdLst>
              <a:gd name="T0" fmla="*/ 0 w 96"/>
              <a:gd name="T1" fmla="*/ 2147483647 h 384"/>
              <a:gd name="T2" fmla="*/ 0 w 96"/>
              <a:gd name="T3" fmla="*/ 0 h 384"/>
              <a:gd name="T4" fmla="*/ 2147483647 w 96"/>
              <a:gd name="T5" fmla="*/ 0 h 384"/>
              <a:gd name="T6" fmla="*/ 0 60000 65536"/>
              <a:gd name="T7" fmla="*/ 0 60000 65536"/>
              <a:gd name="T8" fmla="*/ 0 60000 65536"/>
              <a:gd name="T9" fmla="*/ 0 w 96"/>
              <a:gd name="T10" fmla="*/ 0 h 384"/>
              <a:gd name="T11" fmla="*/ 96 w 9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384">
                <a:moveTo>
                  <a:pt x="0" y="384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920" name="Freeform 62"/>
          <p:cNvSpPr>
            <a:spLocks/>
          </p:cNvSpPr>
          <p:nvPr/>
        </p:nvSpPr>
        <p:spPr bwMode="auto">
          <a:xfrm>
            <a:off x="4648200" y="4953000"/>
            <a:ext cx="1143000" cy="152400"/>
          </a:xfrm>
          <a:custGeom>
            <a:avLst/>
            <a:gdLst>
              <a:gd name="T0" fmla="*/ 0 w 576"/>
              <a:gd name="T1" fmla="*/ 0 h 144"/>
              <a:gd name="T2" fmla="*/ 2147483647 w 576"/>
              <a:gd name="T3" fmla="*/ 0 h 144"/>
              <a:gd name="T4" fmla="*/ 2147483647 w 576"/>
              <a:gd name="T5" fmla="*/ 2147483647 h 144"/>
              <a:gd name="T6" fmla="*/ 2147483647 w 576"/>
              <a:gd name="T7" fmla="*/ 2147483647 h 144"/>
              <a:gd name="T8" fmla="*/ 0 w 576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144"/>
              <a:gd name="T17" fmla="*/ 576 w 576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144">
                <a:moveTo>
                  <a:pt x="0" y="0"/>
                </a:moveTo>
                <a:lnTo>
                  <a:pt x="576" y="0"/>
                </a:lnTo>
                <a:lnTo>
                  <a:pt x="480" y="144"/>
                </a:lnTo>
                <a:lnTo>
                  <a:pt x="96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FF0909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Queue (SQ)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load execution, select the store that is:</a:t>
            </a:r>
          </a:p>
          <a:p>
            <a:pPr lvl="1"/>
            <a:r>
              <a:rPr lang="en-US" dirty="0" smtClean="0"/>
              <a:t>To same address as load</a:t>
            </a:r>
          </a:p>
          <a:p>
            <a:pPr lvl="1"/>
            <a:r>
              <a:rPr lang="en-US" dirty="0" smtClean="0"/>
              <a:t>Older than the load (before the load in program order)</a:t>
            </a:r>
          </a:p>
          <a:p>
            <a:r>
              <a:rPr lang="en-US" dirty="0" smtClean="0"/>
              <a:t>Of these matching stores, select the youngest</a:t>
            </a:r>
          </a:p>
          <a:p>
            <a:pPr lvl="1"/>
            <a:r>
              <a:rPr lang="en-US" dirty="0" smtClean="0"/>
              <a:t>The store to the same address that immediately precedes the load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CIS 501: Comp. Arch.  |  Prof. Joe Devietti  |  Scheduling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7091C4-BD8E-5C48-9AE0-BCABFEC9E1F0}" type="slidenum">
              <a:rPr lang="en-US" smtClean="0"/>
              <a:pPr>
                <a:defRPr/>
              </a:pPr>
              <a:t>83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Conservative Load </a:t>
            </a:r>
            <a:r>
              <a:rPr lang="en-US" dirty="0"/>
              <a:t>S</a:t>
            </a:r>
            <a:r>
              <a:rPr lang="en-US" dirty="0" smtClean="0"/>
              <a:t>cheduling</a:t>
            </a:r>
            <a:endParaRPr lang="en-US" dirty="0"/>
          </a:p>
        </p:txBody>
      </p:sp>
      <p:sp>
        <p:nvSpPr>
          <p:cNvPr id="2519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Conservative </a:t>
            </a:r>
            <a:r>
              <a:rPr lang="en-US" dirty="0"/>
              <a:t>load scheduling:</a:t>
            </a:r>
          </a:p>
          <a:p>
            <a:pPr lvl="1" eaLnBrk="1" hangingPunct="1"/>
            <a:r>
              <a:rPr lang="en-US" dirty="0"/>
              <a:t>All older stores have executed</a:t>
            </a:r>
          </a:p>
          <a:p>
            <a:pPr lvl="2" eaLnBrk="1" hangingPunct="1"/>
            <a:r>
              <a:rPr lang="en-US" dirty="0"/>
              <a:t>Some architectures: split store address / store data</a:t>
            </a:r>
          </a:p>
          <a:p>
            <a:pPr lvl="3" eaLnBrk="1" hangingPunct="1"/>
            <a:r>
              <a:rPr lang="en-US" dirty="0"/>
              <a:t>Only </a:t>
            </a:r>
            <a:r>
              <a:rPr lang="en-US" dirty="0" smtClean="0"/>
              <a:t>requires knowing addresses (not the store values)</a:t>
            </a:r>
          </a:p>
          <a:p>
            <a:pPr lvl="1" eaLnBrk="1" hangingPunct="1"/>
            <a:r>
              <a:rPr lang="en-US" dirty="0"/>
              <a:t>Advantage: always safe</a:t>
            </a:r>
          </a:p>
          <a:p>
            <a:pPr lvl="1" eaLnBrk="1" hangingPunct="1"/>
            <a:r>
              <a:rPr lang="en-US" dirty="0"/>
              <a:t>Disadvantage: performance (limits </a:t>
            </a:r>
            <a:r>
              <a:rPr lang="en-US" dirty="0" smtClean="0"/>
              <a:t>ILP)</a:t>
            </a:r>
            <a:endParaRPr lang="en-US" dirty="0"/>
          </a:p>
        </p:txBody>
      </p:sp>
      <p:sp>
        <p:nvSpPr>
          <p:cNvPr id="25190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CIS 501: Comp. Arch.  |  Prof. Joe Devietti  |  Scheduling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519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CA42107-F2F3-E94F-8E3E-382BCAFD50F6}" type="slidenum">
              <a:rPr lang="en-US" smtClean="0"/>
              <a:pPr/>
              <a:t>84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Load Speculation</a:t>
            </a:r>
          </a:p>
        </p:txBody>
      </p:sp>
      <p:sp>
        <p:nvSpPr>
          <p:cNvPr id="322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Speculation requires </a:t>
            </a:r>
            <a:r>
              <a:rPr lang="en-US" dirty="0" smtClean="0"/>
              <a:t>three things</a:t>
            </a:r>
            <a:r>
              <a:rPr lang="en-US" dirty="0"/>
              <a:t>…..</a:t>
            </a:r>
            <a:endParaRPr lang="en-US" dirty="0" smtClean="0"/>
          </a:p>
          <a:p>
            <a:pPr lvl="1" eaLnBrk="1" hangingPunct="1"/>
            <a:r>
              <a:rPr lang="en-US" dirty="0" smtClean="0"/>
              <a:t>1. When do we speculate?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2. How do we detect a </a:t>
            </a:r>
            <a:r>
              <a:rPr lang="en-US" dirty="0" err="1" smtClean="0"/>
              <a:t>mis</a:t>
            </a:r>
            <a:r>
              <a:rPr lang="en-US" dirty="0" smtClean="0"/>
              <a:t>-speculation?</a:t>
            </a:r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/>
              <a:t>3</a:t>
            </a:r>
            <a:r>
              <a:rPr lang="en-US" dirty="0" smtClean="0"/>
              <a:t>. How do we recover </a:t>
            </a:r>
            <a:r>
              <a:rPr lang="en-US" dirty="0"/>
              <a:t>from </a:t>
            </a:r>
            <a:r>
              <a:rPr lang="en-US" dirty="0" err="1"/>
              <a:t>mis</a:t>
            </a:r>
            <a:r>
              <a:rPr lang="en-US" dirty="0"/>
              <a:t>-</a:t>
            </a:r>
            <a:r>
              <a:rPr lang="en-US" dirty="0" smtClean="0"/>
              <a:t>speculations?</a:t>
            </a:r>
            <a:endParaRPr lang="en-US" dirty="0"/>
          </a:p>
          <a:p>
            <a:pPr lvl="2" eaLnBrk="1" hangingPunct="1"/>
            <a:r>
              <a:rPr lang="en-US" dirty="0"/>
              <a:t>Squash </a:t>
            </a:r>
            <a:r>
              <a:rPr lang="en-US" dirty="0" smtClean="0"/>
              <a:t>offending load and all newer </a:t>
            </a:r>
            <a:r>
              <a:rPr lang="en-US" dirty="0" err="1" smtClean="0"/>
              <a:t>insns</a:t>
            </a:r>
            <a:endParaRPr lang="en-US" dirty="0"/>
          </a:p>
          <a:p>
            <a:pPr lvl="2" eaLnBrk="1" hangingPunct="1"/>
            <a:r>
              <a:rPr lang="en-US" dirty="0" smtClean="0"/>
              <a:t>Similar to branch </a:t>
            </a:r>
            <a:r>
              <a:rPr lang="en-US" dirty="0" err="1" smtClean="0"/>
              <a:t>mis</a:t>
            </a:r>
            <a:r>
              <a:rPr lang="en-US" dirty="0" smtClean="0"/>
              <a:t>-prediction recovery</a:t>
            </a:r>
            <a:endParaRPr lang="en-US" dirty="0"/>
          </a:p>
        </p:txBody>
      </p:sp>
      <p:sp>
        <p:nvSpPr>
          <p:cNvPr id="28262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CIS 501: Comp. Arch.  |  Prof. Joe Devietti  |  Scheduling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2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821AED2-11F8-6749-A6F8-6F21C31463FC}" type="slidenum">
              <a:rPr lang="en-US" smtClean="0"/>
              <a:pPr/>
              <a:t>85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Load Queue</a:t>
            </a:r>
          </a:p>
        </p:txBody>
      </p:sp>
      <p:sp>
        <p:nvSpPr>
          <p:cNvPr id="284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4267200" cy="5105400"/>
          </a:xfrm>
        </p:spPr>
        <p:txBody>
          <a:bodyPr/>
          <a:lstStyle/>
          <a:p>
            <a:pPr eaLnBrk="1" hangingPunct="1"/>
            <a:r>
              <a:rPr lang="en-US" dirty="0"/>
              <a:t>Detects load ordering violations</a:t>
            </a:r>
          </a:p>
          <a:p>
            <a:pPr eaLnBrk="1" hangingPunct="1"/>
            <a:r>
              <a:rPr lang="en-US" dirty="0"/>
              <a:t>Load execution: Write address into LQ</a:t>
            </a:r>
          </a:p>
          <a:p>
            <a:pPr lvl="1" eaLnBrk="1" hangingPunct="1"/>
            <a:r>
              <a:rPr lang="en-US" dirty="0"/>
              <a:t>Also note any store forwarded from</a:t>
            </a:r>
          </a:p>
          <a:p>
            <a:pPr eaLnBrk="1" hangingPunct="1"/>
            <a:r>
              <a:rPr lang="en-US" dirty="0"/>
              <a:t>Store execution: Search LQ</a:t>
            </a:r>
          </a:p>
          <a:p>
            <a:pPr lvl="1" eaLnBrk="1" hangingPunct="1"/>
            <a:r>
              <a:rPr lang="en-US" dirty="0"/>
              <a:t>Younger load with same </a:t>
            </a:r>
            <a:r>
              <a:rPr lang="en-US" dirty="0" smtClean="0"/>
              <a:t>address?</a:t>
            </a:r>
          </a:p>
          <a:p>
            <a:pPr lvl="2" eaLnBrk="1" hangingPunct="1"/>
            <a:r>
              <a:rPr lang="en-US" dirty="0" smtClean="0"/>
              <a:t>Did younger load </a:t>
            </a:r>
            <a:r>
              <a:rPr lang="en-US" dirty="0"/>
              <a:t>forward from younger </a:t>
            </a:r>
            <a:r>
              <a:rPr lang="en-US" dirty="0" smtClean="0"/>
              <a:t>store? [See slide 149]</a:t>
            </a:r>
            <a:endParaRPr lang="en-US" dirty="0"/>
          </a:p>
        </p:txBody>
      </p:sp>
      <p:sp>
        <p:nvSpPr>
          <p:cNvPr id="28467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CIS 501: Comp. Arch.  |  Prof. Joe Devietti  |  Scheduling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4677" name="Slide Number Placeholder 7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3CA800-78E6-C14F-A563-BEF99D3B5A1B}" type="slidenum">
              <a:rPr lang="en-US" smtClean="0"/>
              <a:pPr/>
              <a:t>86</a:t>
            </a:fld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284678" name="Rectangle 4"/>
          <p:cNvSpPr>
            <a:spLocks noChangeArrowheads="1"/>
          </p:cNvSpPr>
          <p:nvPr/>
        </p:nvSpPr>
        <p:spPr bwMode="auto">
          <a:xfrm>
            <a:off x="5029200" y="1905000"/>
            <a:ext cx="1739900" cy="2438400"/>
          </a:xfrm>
          <a:prstGeom prst="rect">
            <a:avLst/>
          </a:prstGeom>
          <a:solidFill>
            <a:srgbClr val="D5D5D5"/>
          </a:solidFill>
          <a:ln w="2857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79" name="Rectangle 5"/>
          <p:cNvSpPr>
            <a:spLocks noChangeArrowheads="1"/>
          </p:cNvSpPr>
          <p:nvPr/>
        </p:nvSpPr>
        <p:spPr bwMode="auto">
          <a:xfrm>
            <a:off x="6934200" y="1905000"/>
            <a:ext cx="977900" cy="2438400"/>
          </a:xfrm>
          <a:prstGeom prst="rect">
            <a:avLst/>
          </a:prstGeom>
          <a:solidFill>
            <a:srgbClr val="D5D5D5"/>
          </a:solidFill>
          <a:ln w="2857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80" name="Rectangle 6"/>
          <p:cNvSpPr>
            <a:spLocks noChangeArrowheads="1"/>
          </p:cNvSpPr>
          <p:nvPr/>
        </p:nvSpPr>
        <p:spPr bwMode="auto">
          <a:xfrm>
            <a:off x="7543800" y="2667000"/>
            <a:ext cx="304800" cy="3048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84681" name="Rectangle 7"/>
          <p:cNvSpPr>
            <a:spLocks noChangeArrowheads="1"/>
          </p:cNvSpPr>
          <p:nvPr/>
        </p:nvSpPr>
        <p:spPr bwMode="auto">
          <a:xfrm>
            <a:off x="7543800" y="2971800"/>
            <a:ext cx="3048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84682" name="Rectangle 8"/>
          <p:cNvSpPr>
            <a:spLocks noChangeArrowheads="1"/>
          </p:cNvSpPr>
          <p:nvPr/>
        </p:nvSpPr>
        <p:spPr bwMode="auto">
          <a:xfrm>
            <a:off x="7543800" y="3124200"/>
            <a:ext cx="3048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84683" name="Rectangle 9"/>
          <p:cNvSpPr>
            <a:spLocks noChangeArrowheads="1"/>
          </p:cNvSpPr>
          <p:nvPr/>
        </p:nvSpPr>
        <p:spPr bwMode="auto">
          <a:xfrm>
            <a:off x="7543800" y="3276600"/>
            <a:ext cx="3048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84684" name="Rectangle 10"/>
          <p:cNvSpPr>
            <a:spLocks noChangeArrowheads="1"/>
          </p:cNvSpPr>
          <p:nvPr/>
        </p:nvSpPr>
        <p:spPr bwMode="auto">
          <a:xfrm>
            <a:off x="7543800" y="3429000"/>
            <a:ext cx="3048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84685" name="Rectangle 11"/>
          <p:cNvSpPr>
            <a:spLocks noChangeArrowheads="1"/>
          </p:cNvSpPr>
          <p:nvPr/>
        </p:nvSpPr>
        <p:spPr bwMode="auto">
          <a:xfrm>
            <a:off x="7543800" y="3581400"/>
            <a:ext cx="3048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84686" name="Rectangle 12"/>
          <p:cNvSpPr>
            <a:spLocks noChangeArrowheads="1"/>
          </p:cNvSpPr>
          <p:nvPr/>
        </p:nvSpPr>
        <p:spPr bwMode="auto">
          <a:xfrm>
            <a:off x="7543800" y="3733800"/>
            <a:ext cx="3048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84687" name="Rectangle 13"/>
          <p:cNvSpPr>
            <a:spLocks noChangeArrowheads="1"/>
          </p:cNvSpPr>
          <p:nvPr/>
        </p:nvSpPr>
        <p:spPr bwMode="auto">
          <a:xfrm>
            <a:off x="7543800" y="3886200"/>
            <a:ext cx="3048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84688" name="Rectangle 14"/>
          <p:cNvSpPr>
            <a:spLocks noChangeArrowheads="1"/>
          </p:cNvSpPr>
          <p:nvPr/>
        </p:nvSpPr>
        <p:spPr bwMode="auto">
          <a:xfrm>
            <a:off x="7543800" y="4038600"/>
            <a:ext cx="3048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84689" name="Rectangle 15"/>
          <p:cNvSpPr>
            <a:spLocks noChangeArrowheads="1"/>
          </p:cNvSpPr>
          <p:nvPr/>
        </p:nvSpPr>
        <p:spPr bwMode="auto">
          <a:xfrm>
            <a:off x="7004050" y="2667000"/>
            <a:ext cx="311150" cy="3048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84690" name="Rectangle 16"/>
          <p:cNvSpPr>
            <a:spLocks noChangeArrowheads="1"/>
          </p:cNvSpPr>
          <p:nvPr/>
        </p:nvSpPr>
        <p:spPr bwMode="auto">
          <a:xfrm>
            <a:off x="7004050" y="2971800"/>
            <a:ext cx="31115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284691" name="Rectangle 17"/>
          <p:cNvSpPr>
            <a:spLocks noChangeArrowheads="1"/>
          </p:cNvSpPr>
          <p:nvPr/>
        </p:nvSpPr>
        <p:spPr bwMode="auto">
          <a:xfrm>
            <a:off x="7004050" y="3124200"/>
            <a:ext cx="31115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284692" name="Rectangle 18"/>
          <p:cNvSpPr>
            <a:spLocks noChangeArrowheads="1"/>
          </p:cNvSpPr>
          <p:nvPr/>
        </p:nvSpPr>
        <p:spPr bwMode="auto">
          <a:xfrm>
            <a:off x="7004050" y="3276600"/>
            <a:ext cx="31115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284693" name="Rectangle 19"/>
          <p:cNvSpPr>
            <a:spLocks noChangeArrowheads="1"/>
          </p:cNvSpPr>
          <p:nvPr/>
        </p:nvSpPr>
        <p:spPr bwMode="auto">
          <a:xfrm>
            <a:off x="7004050" y="3429000"/>
            <a:ext cx="31115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284694" name="Rectangle 20"/>
          <p:cNvSpPr>
            <a:spLocks noChangeArrowheads="1"/>
          </p:cNvSpPr>
          <p:nvPr/>
        </p:nvSpPr>
        <p:spPr bwMode="auto">
          <a:xfrm>
            <a:off x="7004050" y="3581400"/>
            <a:ext cx="31115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284695" name="Rectangle 21"/>
          <p:cNvSpPr>
            <a:spLocks noChangeArrowheads="1"/>
          </p:cNvSpPr>
          <p:nvPr/>
        </p:nvSpPr>
        <p:spPr bwMode="auto">
          <a:xfrm>
            <a:off x="7004050" y="3733800"/>
            <a:ext cx="31115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284696" name="Rectangle 22"/>
          <p:cNvSpPr>
            <a:spLocks noChangeArrowheads="1"/>
          </p:cNvSpPr>
          <p:nvPr/>
        </p:nvSpPr>
        <p:spPr bwMode="auto">
          <a:xfrm>
            <a:off x="7004050" y="3886200"/>
            <a:ext cx="31115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284697" name="Rectangle 23"/>
          <p:cNvSpPr>
            <a:spLocks noChangeArrowheads="1"/>
          </p:cNvSpPr>
          <p:nvPr/>
        </p:nvSpPr>
        <p:spPr bwMode="auto">
          <a:xfrm>
            <a:off x="7004050" y="4038600"/>
            <a:ext cx="31115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284698" name="Line 24"/>
          <p:cNvSpPr>
            <a:spLocks noChangeShapeType="1"/>
          </p:cNvSpPr>
          <p:nvPr/>
        </p:nvSpPr>
        <p:spPr bwMode="auto">
          <a:xfrm>
            <a:off x="7162800" y="4191000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99" name="Line 25"/>
          <p:cNvSpPr>
            <a:spLocks noChangeShapeType="1"/>
          </p:cNvSpPr>
          <p:nvPr/>
        </p:nvSpPr>
        <p:spPr bwMode="auto">
          <a:xfrm>
            <a:off x="7162800" y="1600200"/>
            <a:ext cx="0" cy="10668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00" name="Rectangle 26"/>
          <p:cNvSpPr>
            <a:spLocks noChangeArrowheads="1"/>
          </p:cNvSpPr>
          <p:nvPr/>
        </p:nvSpPr>
        <p:spPr bwMode="auto">
          <a:xfrm>
            <a:off x="7315200" y="2971800"/>
            <a:ext cx="228600" cy="1219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b="1"/>
          </a:p>
        </p:txBody>
      </p:sp>
      <p:sp>
        <p:nvSpPr>
          <p:cNvPr id="284701" name="Line 27"/>
          <p:cNvSpPr>
            <a:spLocks noChangeShapeType="1"/>
          </p:cNvSpPr>
          <p:nvPr/>
        </p:nvSpPr>
        <p:spPr bwMode="auto">
          <a:xfrm>
            <a:off x="7391400" y="1600200"/>
            <a:ext cx="0" cy="1371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02" name="Line 28"/>
          <p:cNvSpPr>
            <a:spLocks noChangeShapeType="1"/>
          </p:cNvSpPr>
          <p:nvPr/>
        </p:nvSpPr>
        <p:spPr bwMode="auto">
          <a:xfrm>
            <a:off x="7620000" y="4191000"/>
            <a:ext cx="0" cy="9144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03" name="Rectangle 29"/>
          <p:cNvSpPr>
            <a:spLocks noChangeArrowheads="1"/>
          </p:cNvSpPr>
          <p:nvPr/>
        </p:nvSpPr>
        <p:spPr bwMode="auto">
          <a:xfrm>
            <a:off x="6553200" y="5105400"/>
            <a:ext cx="1657350" cy="381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Data Cache</a:t>
            </a:r>
          </a:p>
        </p:txBody>
      </p:sp>
      <p:sp>
        <p:nvSpPr>
          <p:cNvPr id="284704" name="Freeform 30"/>
          <p:cNvSpPr>
            <a:spLocks/>
          </p:cNvSpPr>
          <p:nvPr/>
        </p:nvSpPr>
        <p:spPr bwMode="auto">
          <a:xfrm>
            <a:off x="6705600" y="4572000"/>
            <a:ext cx="609600" cy="152400"/>
          </a:xfrm>
          <a:custGeom>
            <a:avLst/>
            <a:gdLst>
              <a:gd name="T0" fmla="*/ 0 w 576"/>
              <a:gd name="T1" fmla="*/ 0 h 144"/>
              <a:gd name="T2" fmla="*/ 2147483647 w 576"/>
              <a:gd name="T3" fmla="*/ 0 h 144"/>
              <a:gd name="T4" fmla="*/ 2147483647 w 576"/>
              <a:gd name="T5" fmla="*/ 2147483647 h 144"/>
              <a:gd name="T6" fmla="*/ 2147483647 w 576"/>
              <a:gd name="T7" fmla="*/ 2147483647 h 144"/>
              <a:gd name="T8" fmla="*/ 0 w 576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144"/>
              <a:gd name="T17" fmla="*/ 576 w 576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144">
                <a:moveTo>
                  <a:pt x="0" y="0"/>
                </a:moveTo>
                <a:lnTo>
                  <a:pt x="576" y="0"/>
                </a:lnTo>
                <a:lnTo>
                  <a:pt x="480" y="144"/>
                </a:lnTo>
                <a:lnTo>
                  <a:pt x="96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05" name="Freeform 31"/>
          <p:cNvSpPr>
            <a:spLocks/>
          </p:cNvSpPr>
          <p:nvPr/>
        </p:nvSpPr>
        <p:spPr bwMode="auto">
          <a:xfrm flipV="1">
            <a:off x="7677150" y="2133600"/>
            <a:ext cx="533400" cy="152400"/>
          </a:xfrm>
          <a:custGeom>
            <a:avLst/>
            <a:gdLst>
              <a:gd name="T0" fmla="*/ 0 w 576"/>
              <a:gd name="T1" fmla="*/ 0 h 144"/>
              <a:gd name="T2" fmla="*/ 2147483647 w 576"/>
              <a:gd name="T3" fmla="*/ 0 h 144"/>
              <a:gd name="T4" fmla="*/ 2147483647 w 576"/>
              <a:gd name="T5" fmla="*/ 2147483647 h 144"/>
              <a:gd name="T6" fmla="*/ 2147483647 w 576"/>
              <a:gd name="T7" fmla="*/ 2147483647 h 144"/>
              <a:gd name="T8" fmla="*/ 0 w 576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144"/>
              <a:gd name="T17" fmla="*/ 576 w 576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144">
                <a:moveTo>
                  <a:pt x="0" y="0"/>
                </a:moveTo>
                <a:lnTo>
                  <a:pt x="576" y="0"/>
                </a:lnTo>
                <a:lnTo>
                  <a:pt x="480" y="144"/>
                </a:lnTo>
                <a:lnTo>
                  <a:pt x="96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06" name="Line 32"/>
          <p:cNvSpPr>
            <a:spLocks noChangeShapeType="1"/>
          </p:cNvSpPr>
          <p:nvPr/>
        </p:nvSpPr>
        <p:spPr bwMode="auto">
          <a:xfrm>
            <a:off x="7010400" y="4724400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07" name="Line 33"/>
          <p:cNvSpPr>
            <a:spLocks noChangeShapeType="1"/>
          </p:cNvSpPr>
          <p:nvPr/>
        </p:nvSpPr>
        <p:spPr bwMode="auto">
          <a:xfrm>
            <a:off x="7772400" y="2286000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08" name="Freeform 34"/>
          <p:cNvSpPr>
            <a:spLocks/>
          </p:cNvSpPr>
          <p:nvPr/>
        </p:nvSpPr>
        <p:spPr bwMode="auto">
          <a:xfrm>
            <a:off x="6858000" y="2362200"/>
            <a:ext cx="304800" cy="2209800"/>
          </a:xfrm>
          <a:custGeom>
            <a:avLst/>
            <a:gdLst>
              <a:gd name="T0" fmla="*/ 2147483647 w 384"/>
              <a:gd name="T1" fmla="*/ 0 h 1488"/>
              <a:gd name="T2" fmla="*/ 0 w 384"/>
              <a:gd name="T3" fmla="*/ 0 h 1488"/>
              <a:gd name="T4" fmla="*/ 0 w 384"/>
              <a:gd name="T5" fmla="*/ 2147483647 h 1488"/>
              <a:gd name="T6" fmla="*/ 0 60000 65536"/>
              <a:gd name="T7" fmla="*/ 0 60000 65536"/>
              <a:gd name="T8" fmla="*/ 0 60000 65536"/>
              <a:gd name="T9" fmla="*/ 0 w 384"/>
              <a:gd name="T10" fmla="*/ 0 h 1488"/>
              <a:gd name="T11" fmla="*/ 384 w 384"/>
              <a:gd name="T12" fmla="*/ 1488 h 14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488">
                <a:moveTo>
                  <a:pt x="384" y="0"/>
                </a:moveTo>
                <a:lnTo>
                  <a:pt x="0" y="0"/>
                </a:lnTo>
                <a:lnTo>
                  <a:pt x="0" y="1488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09" name="Line 35"/>
          <p:cNvSpPr>
            <a:spLocks noChangeShapeType="1"/>
          </p:cNvSpPr>
          <p:nvPr/>
        </p:nvSpPr>
        <p:spPr bwMode="auto">
          <a:xfrm>
            <a:off x="7620000" y="1600200"/>
            <a:ext cx="0" cy="10668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10" name="Freeform 36"/>
          <p:cNvSpPr>
            <a:spLocks/>
          </p:cNvSpPr>
          <p:nvPr/>
        </p:nvSpPr>
        <p:spPr bwMode="auto">
          <a:xfrm>
            <a:off x="7772400" y="2286000"/>
            <a:ext cx="228600" cy="2819400"/>
          </a:xfrm>
          <a:custGeom>
            <a:avLst/>
            <a:gdLst>
              <a:gd name="T0" fmla="*/ 0 w 336"/>
              <a:gd name="T1" fmla="*/ 2147483647 h 1968"/>
              <a:gd name="T2" fmla="*/ 0 w 336"/>
              <a:gd name="T3" fmla="*/ 2147483647 h 1968"/>
              <a:gd name="T4" fmla="*/ 2147483647 w 336"/>
              <a:gd name="T5" fmla="*/ 2147483647 h 1968"/>
              <a:gd name="T6" fmla="*/ 2147483647 w 336"/>
              <a:gd name="T7" fmla="*/ 0 h 1968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1968"/>
              <a:gd name="T14" fmla="*/ 336 w 336"/>
              <a:gd name="T15" fmla="*/ 1968 h 19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1968">
                <a:moveTo>
                  <a:pt x="0" y="1968"/>
                </a:moveTo>
                <a:lnTo>
                  <a:pt x="0" y="1488"/>
                </a:lnTo>
                <a:lnTo>
                  <a:pt x="336" y="1488"/>
                </a:lnTo>
                <a:lnTo>
                  <a:pt x="336" y="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11" name="Line 37"/>
          <p:cNvSpPr>
            <a:spLocks noChangeShapeType="1"/>
          </p:cNvSpPr>
          <p:nvPr/>
        </p:nvSpPr>
        <p:spPr bwMode="auto">
          <a:xfrm>
            <a:off x="7848600" y="1600200"/>
            <a:ext cx="0" cy="5334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12" name="Line 38"/>
          <p:cNvSpPr>
            <a:spLocks noChangeShapeType="1"/>
          </p:cNvSpPr>
          <p:nvPr/>
        </p:nvSpPr>
        <p:spPr bwMode="auto">
          <a:xfrm flipH="1">
            <a:off x="7905750" y="3200400"/>
            <a:ext cx="685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13" name="Line 39"/>
          <p:cNvSpPr>
            <a:spLocks noChangeShapeType="1"/>
          </p:cNvSpPr>
          <p:nvPr/>
        </p:nvSpPr>
        <p:spPr bwMode="auto">
          <a:xfrm flipH="1">
            <a:off x="7905750" y="3948113"/>
            <a:ext cx="685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14" name="Text Box 40"/>
          <p:cNvSpPr txBox="1">
            <a:spLocks noChangeArrowheads="1"/>
          </p:cNvSpPr>
          <p:nvPr/>
        </p:nvSpPr>
        <p:spPr bwMode="auto">
          <a:xfrm>
            <a:off x="8058150" y="2833688"/>
            <a:ext cx="723900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head</a:t>
            </a:r>
          </a:p>
        </p:txBody>
      </p:sp>
      <p:sp>
        <p:nvSpPr>
          <p:cNvPr id="284715" name="Text Box 41"/>
          <p:cNvSpPr txBox="1">
            <a:spLocks noChangeArrowheads="1"/>
          </p:cNvSpPr>
          <p:nvPr/>
        </p:nvSpPr>
        <p:spPr bwMode="auto">
          <a:xfrm>
            <a:off x="8039100" y="3581400"/>
            <a:ext cx="517525" cy="3698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tail</a:t>
            </a:r>
          </a:p>
        </p:txBody>
      </p:sp>
      <p:sp>
        <p:nvSpPr>
          <p:cNvPr id="284716" name="Text Box 42"/>
          <p:cNvSpPr txBox="1">
            <a:spLocks noChangeArrowheads="1"/>
          </p:cNvSpPr>
          <p:nvPr/>
        </p:nvSpPr>
        <p:spPr bwMode="auto">
          <a:xfrm>
            <a:off x="4953000" y="1843088"/>
            <a:ext cx="1941513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load queue (LQ)</a:t>
            </a:r>
          </a:p>
        </p:txBody>
      </p:sp>
      <p:sp>
        <p:nvSpPr>
          <p:cNvPr id="284717" name="Rectangle 43"/>
          <p:cNvSpPr>
            <a:spLocks noChangeArrowheads="1"/>
          </p:cNvSpPr>
          <p:nvPr/>
        </p:nvSpPr>
        <p:spPr bwMode="auto">
          <a:xfrm>
            <a:off x="5105400" y="2667000"/>
            <a:ext cx="9144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284718" name="Rectangle 44"/>
          <p:cNvSpPr>
            <a:spLocks noChangeArrowheads="1"/>
          </p:cNvSpPr>
          <p:nvPr/>
        </p:nvSpPr>
        <p:spPr bwMode="auto">
          <a:xfrm>
            <a:off x="5105400" y="2971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FF0909"/>
                </a:solidFill>
              </a:rPr>
              <a:t>==</a:t>
            </a:r>
          </a:p>
        </p:txBody>
      </p:sp>
      <p:sp>
        <p:nvSpPr>
          <p:cNvPr id="284719" name="Rectangle 45"/>
          <p:cNvSpPr>
            <a:spLocks noChangeArrowheads="1"/>
          </p:cNvSpPr>
          <p:nvPr/>
        </p:nvSpPr>
        <p:spPr bwMode="auto">
          <a:xfrm>
            <a:off x="5105400" y="3124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FF0909"/>
                </a:solidFill>
              </a:rPr>
              <a:t>==</a:t>
            </a:r>
          </a:p>
        </p:txBody>
      </p:sp>
      <p:sp>
        <p:nvSpPr>
          <p:cNvPr id="284720" name="Rectangle 46"/>
          <p:cNvSpPr>
            <a:spLocks noChangeArrowheads="1"/>
          </p:cNvSpPr>
          <p:nvPr/>
        </p:nvSpPr>
        <p:spPr bwMode="auto">
          <a:xfrm>
            <a:off x="5105400" y="3276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FF0909"/>
                </a:solidFill>
              </a:rPr>
              <a:t>==</a:t>
            </a:r>
          </a:p>
        </p:txBody>
      </p:sp>
      <p:sp>
        <p:nvSpPr>
          <p:cNvPr id="284721" name="Rectangle 47"/>
          <p:cNvSpPr>
            <a:spLocks noChangeArrowheads="1"/>
          </p:cNvSpPr>
          <p:nvPr/>
        </p:nvSpPr>
        <p:spPr bwMode="auto">
          <a:xfrm>
            <a:off x="5105400" y="3429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FF0909"/>
                </a:solidFill>
              </a:rPr>
              <a:t>==</a:t>
            </a:r>
          </a:p>
        </p:txBody>
      </p:sp>
      <p:sp>
        <p:nvSpPr>
          <p:cNvPr id="284722" name="Rectangle 48"/>
          <p:cNvSpPr>
            <a:spLocks noChangeArrowheads="1"/>
          </p:cNvSpPr>
          <p:nvPr/>
        </p:nvSpPr>
        <p:spPr bwMode="auto">
          <a:xfrm>
            <a:off x="5105400" y="35814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FF0909"/>
                </a:solidFill>
              </a:rPr>
              <a:t>==</a:t>
            </a:r>
          </a:p>
        </p:txBody>
      </p:sp>
      <p:sp>
        <p:nvSpPr>
          <p:cNvPr id="284723" name="Rectangle 49"/>
          <p:cNvSpPr>
            <a:spLocks noChangeArrowheads="1"/>
          </p:cNvSpPr>
          <p:nvPr/>
        </p:nvSpPr>
        <p:spPr bwMode="auto">
          <a:xfrm>
            <a:off x="5105400" y="3733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FF0909"/>
                </a:solidFill>
              </a:rPr>
              <a:t>==</a:t>
            </a:r>
          </a:p>
        </p:txBody>
      </p:sp>
      <p:sp>
        <p:nvSpPr>
          <p:cNvPr id="284724" name="Rectangle 50"/>
          <p:cNvSpPr>
            <a:spLocks noChangeArrowheads="1"/>
          </p:cNvSpPr>
          <p:nvPr/>
        </p:nvSpPr>
        <p:spPr bwMode="auto">
          <a:xfrm>
            <a:off x="5105400" y="3886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FF0909"/>
                </a:solidFill>
              </a:rPr>
              <a:t>==</a:t>
            </a:r>
          </a:p>
        </p:txBody>
      </p:sp>
      <p:sp>
        <p:nvSpPr>
          <p:cNvPr id="284725" name="Rectangle 51"/>
          <p:cNvSpPr>
            <a:spLocks noChangeArrowheads="1"/>
          </p:cNvSpPr>
          <p:nvPr/>
        </p:nvSpPr>
        <p:spPr bwMode="auto">
          <a:xfrm>
            <a:off x="5105400" y="4038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FF0909"/>
                </a:solidFill>
              </a:rPr>
              <a:t>==</a:t>
            </a:r>
          </a:p>
        </p:txBody>
      </p:sp>
      <p:sp>
        <p:nvSpPr>
          <p:cNvPr id="284726" name="Line 52"/>
          <p:cNvSpPr>
            <a:spLocks noChangeShapeType="1"/>
          </p:cNvSpPr>
          <p:nvPr/>
        </p:nvSpPr>
        <p:spPr bwMode="auto">
          <a:xfrm flipH="1">
            <a:off x="4419600" y="3200400"/>
            <a:ext cx="685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27" name="Line 53"/>
          <p:cNvSpPr>
            <a:spLocks noChangeShapeType="1"/>
          </p:cNvSpPr>
          <p:nvPr/>
        </p:nvSpPr>
        <p:spPr bwMode="auto">
          <a:xfrm flipH="1">
            <a:off x="4419600" y="3962400"/>
            <a:ext cx="685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28" name="Text Box 54"/>
          <p:cNvSpPr txBox="1">
            <a:spLocks noChangeArrowheads="1"/>
          </p:cNvSpPr>
          <p:nvPr/>
        </p:nvSpPr>
        <p:spPr bwMode="auto">
          <a:xfrm>
            <a:off x="4629150" y="3581400"/>
            <a:ext cx="517525" cy="3698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tail</a:t>
            </a:r>
          </a:p>
        </p:txBody>
      </p:sp>
      <p:sp>
        <p:nvSpPr>
          <p:cNvPr id="284729" name="Text Box 55"/>
          <p:cNvSpPr txBox="1">
            <a:spLocks noChangeArrowheads="1"/>
          </p:cNvSpPr>
          <p:nvPr/>
        </p:nvSpPr>
        <p:spPr bwMode="auto">
          <a:xfrm>
            <a:off x="4419600" y="2833688"/>
            <a:ext cx="723900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head</a:t>
            </a:r>
          </a:p>
        </p:txBody>
      </p:sp>
      <p:sp>
        <p:nvSpPr>
          <p:cNvPr id="284730" name="Rectangle 56"/>
          <p:cNvSpPr>
            <a:spLocks noChangeArrowheads="1"/>
          </p:cNvSpPr>
          <p:nvPr/>
        </p:nvSpPr>
        <p:spPr bwMode="auto">
          <a:xfrm>
            <a:off x="6261100" y="2971800"/>
            <a:ext cx="457200" cy="1219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age</a:t>
            </a:r>
          </a:p>
        </p:txBody>
      </p:sp>
      <p:sp>
        <p:nvSpPr>
          <p:cNvPr id="284731" name="Line 57"/>
          <p:cNvSpPr>
            <a:spLocks noChangeShapeType="1"/>
          </p:cNvSpPr>
          <p:nvPr/>
        </p:nvSpPr>
        <p:spPr bwMode="auto">
          <a:xfrm>
            <a:off x="6019800" y="3657600"/>
            <a:ext cx="2095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32" name="Line 58"/>
          <p:cNvSpPr>
            <a:spLocks noChangeShapeType="1"/>
          </p:cNvSpPr>
          <p:nvPr/>
        </p:nvSpPr>
        <p:spPr bwMode="auto">
          <a:xfrm>
            <a:off x="6032500" y="3505200"/>
            <a:ext cx="2095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33" name="Line 59"/>
          <p:cNvSpPr>
            <a:spLocks noChangeShapeType="1"/>
          </p:cNvSpPr>
          <p:nvPr/>
        </p:nvSpPr>
        <p:spPr bwMode="auto">
          <a:xfrm>
            <a:off x="6032500" y="3352800"/>
            <a:ext cx="2095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34" name="Line 60"/>
          <p:cNvSpPr>
            <a:spLocks noChangeShapeType="1"/>
          </p:cNvSpPr>
          <p:nvPr/>
        </p:nvSpPr>
        <p:spPr bwMode="auto">
          <a:xfrm>
            <a:off x="6032500" y="3200400"/>
            <a:ext cx="2095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35" name="Line 61"/>
          <p:cNvSpPr>
            <a:spLocks noChangeShapeType="1"/>
          </p:cNvSpPr>
          <p:nvPr/>
        </p:nvSpPr>
        <p:spPr bwMode="auto">
          <a:xfrm>
            <a:off x="6032500" y="3048000"/>
            <a:ext cx="2095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36" name="Line 62"/>
          <p:cNvSpPr>
            <a:spLocks noChangeShapeType="1"/>
          </p:cNvSpPr>
          <p:nvPr/>
        </p:nvSpPr>
        <p:spPr bwMode="auto">
          <a:xfrm>
            <a:off x="6019800" y="3810000"/>
            <a:ext cx="2095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37" name="Line 63"/>
          <p:cNvSpPr>
            <a:spLocks noChangeShapeType="1"/>
          </p:cNvSpPr>
          <p:nvPr/>
        </p:nvSpPr>
        <p:spPr bwMode="auto">
          <a:xfrm>
            <a:off x="6032500" y="3962400"/>
            <a:ext cx="2095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38" name="Line 64"/>
          <p:cNvSpPr>
            <a:spLocks noChangeShapeType="1"/>
          </p:cNvSpPr>
          <p:nvPr/>
        </p:nvSpPr>
        <p:spPr bwMode="auto">
          <a:xfrm>
            <a:off x="6032500" y="4114800"/>
            <a:ext cx="2095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39" name="Freeform 65"/>
          <p:cNvSpPr>
            <a:spLocks/>
          </p:cNvSpPr>
          <p:nvPr/>
        </p:nvSpPr>
        <p:spPr bwMode="auto">
          <a:xfrm>
            <a:off x="5562600" y="2362200"/>
            <a:ext cx="1371600" cy="304800"/>
          </a:xfrm>
          <a:custGeom>
            <a:avLst/>
            <a:gdLst>
              <a:gd name="T0" fmla="*/ 2147483647 w 384"/>
              <a:gd name="T1" fmla="*/ 0 h 1488"/>
              <a:gd name="T2" fmla="*/ 0 w 384"/>
              <a:gd name="T3" fmla="*/ 0 h 1488"/>
              <a:gd name="T4" fmla="*/ 0 w 384"/>
              <a:gd name="T5" fmla="*/ 2147483647 h 1488"/>
              <a:gd name="T6" fmla="*/ 0 60000 65536"/>
              <a:gd name="T7" fmla="*/ 0 60000 65536"/>
              <a:gd name="T8" fmla="*/ 0 60000 65536"/>
              <a:gd name="T9" fmla="*/ 0 w 384"/>
              <a:gd name="T10" fmla="*/ 0 h 1488"/>
              <a:gd name="T11" fmla="*/ 384 w 384"/>
              <a:gd name="T12" fmla="*/ 1488 h 14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488">
                <a:moveTo>
                  <a:pt x="384" y="0"/>
                </a:moveTo>
                <a:lnTo>
                  <a:pt x="0" y="0"/>
                </a:lnTo>
                <a:lnTo>
                  <a:pt x="0" y="1488"/>
                </a:lnTo>
              </a:path>
            </a:pathLst>
          </a:custGeom>
          <a:noFill/>
          <a:ln w="57150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40" name="Line 66"/>
          <p:cNvSpPr>
            <a:spLocks noChangeShapeType="1"/>
          </p:cNvSpPr>
          <p:nvPr/>
        </p:nvSpPr>
        <p:spPr bwMode="auto">
          <a:xfrm>
            <a:off x="6324600" y="1600200"/>
            <a:ext cx="0" cy="1371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41" name="Line 67"/>
          <p:cNvSpPr>
            <a:spLocks noChangeShapeType="1"/>
          </p:cNvSpPr>
          <p:nvPr/>
        </p:nvSpPr>
        <p:spPr bwMode="auto">
          <a:xfrm>
            <a:off x="6629400" y="1600200"/>
            <a:ext cx="0" cy="1371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42" name="Text Box 68"/>
          <p:cNvSpPr txBox="1">
            <a:spLocks noChangeArrowheads="1"/>
          </p:cNvSpPr>
          <p:nvPr/>
        </p:nvSpPr>
        <p:spPr bwMode="auto">
          <a:xfrm>
            <a:off x="4689475" y="1382712"/>
            <a:ext cx="1711325" cy="3698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store position</a:t>
            </a:r>
          </a:p>
        </p:txBody>
      </p:sp>
      <p:sp>
        <p:nvSpPr>
          <p:cNvPr id="284743" name="Text Box 69"/>
          <p:cNvSpPr txBox="1">
            <a:spLocks noChangeArrowheads="1"/>
          </p:cNvSpPr>
          <p:nvPr/>
        </p:nvSpPr>
        <p:spPr bwMode="auto">
          <a:xfrm>
            <a:off x="6324600" y="1295400"/>
            <a:ext cx="876300" cy="3698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flush?</a:t>
            </a:r>
          </a:p>
        </p:txBody>
      </p:sp>
      <p:sp>
        <p:nvSpPr>
          <p:cNvPr id="284744" name="Text Box 70"/>
          <p:cNvSpPr txBox="1">
            <a:spLocks noChangeArrowheads="1"/>
          </p:cNvSpPr>
          <p:nvPr/>
        </p:nvSpPr>
        <p:spPr bwMode="auto">
          <a:xfrm>
            <a:off x="7931150" y="1843088"/>
            <a:ext cx="5143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SQ</a:t>
            </a:r>
          </a:p>
        </p:txBody>
      </p:sp>
      <p:sp>
        <p:nvSpPr>
          <p:cNvPr id="284745" name="Freeform 71"/>
          <p:cNvSpPr>
            <a:spLocks/>
          </p:cNvSpPr>
          <p:nvPr/>
        </p:nvSpPr>
        <p:spPr bwMode="auto">
          <a:xfrm>
            <a:off x="7454900" y="2209800"/>
            <a:ext cx="304800" cy="762000"/>
          </a:xfrm>
          <a:custGeom>
            <a:avLst/>
            <a:gdLst>
              <a:gd name="T0" fmla="*/ 0 w 96"/>
              <a:gd name="T1" fmla="*/ 2147483647 h 384"/>
              <a:gd name="T2" fmla="*/ 0 w 96"/>
              <a:gd name="T3" fmla="*/ 0 h 384"/>
              <a:gd name="T4" fmla="*/ 2147483647 w 96"/>
              <a:gd name="T5" fmla="*/ 0 h 384"/>
              <a:gd name="T6" fmla="*/ 0 60000 65536"/>
              <a:gd name="T7" fmla="*/ 0 60000 65536"/>
              <a:gd name="T8" fmla="*/ 0 60000 65536"/>
              <a:gd name="T9" fmla="*/ 0 w 96"/>
              <a:gd name="T10" fmla="*/ 0 h 384"/>
              <a:gd name="T11" fmla="*/ 96 w 9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384">
                <a:moveTo>
                  <a:pt x="0" y="384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Store Queue + Load Queue</a:t>
            </a:r>
          </a:p>
        </p:txBody>
      </p:sp>
      <p:sp>
        <p:nvSpPr>
          <p:cNvPr id="286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Store Queue: handles </a:t>
            </a:r>
            <a:r>
              <a:rPr lang="en-US" dirty="0" smtClean="0"/>
              <a:t>forwarding, allows </a:t>
            </a:r>
            <a:r>
              <a:rPr lang="en-US" dirty="0" err="1" smtClean="0"/>
              <a:t>OoO</a:t>
            </a:r>
            <a:r>
              <a:rPr lang="en-US" dirty="0" smtClean="0"/>
              <a:t> stores</a:t>
            </a:r>
          </a:p>
          <a:p>
            <a:pPr lvl="1" eaLnBrk="1" hangingPunct="1"/>
            <a:r>
              <a:rPr lang="en-US" dirty="0" smtClean="0"/>
              <a:t>Entry per store (allocated @ dispatch, </a:t>
            </a:r>
            <a:r>
              <a:rPr lang="en-US" dirty="0" err="1" smtClean="0"/>
              <a:t>deallocated</a:t>
            </a:r>
            <a:r>
              <a:rPr lang="en-US" dirty="0" smtClean="0"/>
              <a:t> @ commit)</a:t>
            </a:r>
          </a:p>
          <a:p>
            <a:pPr lvl="1" eaLnBrk="1" hangingPunct="1"/>
            <a:r>
              <a:rPr lang="en-US" dirty="0" smtClean="0"/>
              <a:t>Written </a:t>
            </a:r>
            <a:r>
              <a:rPr lang="en-US" dirty="0"/>
              <a:t>by stores (@ execute)</a:t>
            </a:r>
          </a:p>
          <a:p>
            <a:pPr lvl="1" eaLnBrk="1" hangingPunct="1"/>
            <a:r>
              <a:rPr lang="en-US" dirty="0"/>
              <a:t>Searched by loads (@ execute)</a:t>
            </a:r>
          </a:p>
          <a:p>
            <a:pPr lvl="1" eaLnBrk="1" hangingPunct="1"/>
            <a:r>
              <a:rPr lang="en-US" dirty="0"/>
              <a:t>Read from </a:t>
            </a:r>
            <a:r>
              <a:rPr lang="en-US" dirty="0" smtClean="0"/>
              <a:t>SQ to </a:t>
            </a:r>
            <a:r>
              <a:rPr lang="en-US" dirty="0"/>
              <a:t>write data cache (@ commit)</a:t>
            </a:r>
          </a:p>
          <a:p>
            <a:pPr lvl="1" eaLnBrk="1" hangingPunct="1"/>
            <a:endParaRPr lang="en-US" sz="1600" dirty="0"/>
          </a:p>
          <a:p>
            <a:pPr eaLnBrk="1" hangingPunct="1"/>
            <a:r>
              <a:rPr lang="en-US" dirty="0"/>
              <a:t>Load Queue: detects ordering </a:t>
            </a:r>
            <a:r>
              <a:rPr lang="en-US" dirty="0" smtClean="0"/>
              <a:t>violations</a:t>
            </a:r>
          </a:p>
          <a:p>
            <a:pPr lvl="1" eaLnBrk="1" hangingPunct="1"/>
            <a:r>
              <a:rPr lang="en-US" dirty="0" smtClean="0"/>
              <a:t>Entry per load (allocated @ dispatch, </a:t>
            </a:r>
            <a:r>
              <a:rPr lang="en-US" dirty="0" err="1" smtClean="0"/>
              <a:t>deallocated</a:t>
            </a:r>
            <a:r>
              <a:rPr lang="en-US" dirty="0" smtClean="0"/>
              <a:t> @ commit) </a:t>
            </a:r>
          </a:p>
          <a:p>
            <a:pPr lvl="1" eaLnBrk="1" hangingPunct="1"/>
            <a:r>
              <a:rPr lang="en-US" dirty="0"/>
              <a:t>Written by loads (@ execute)</a:t>
            </a:r>
          </a:p>
          <a:p>
            <a:pPr lvl="1" eaLnBrk="1" hangingPunct="1"/>
            <a:r>
              <a:rPr lang="en-US" dirty="0"/>
              <a:t>Searched by stores (@ execute)</a:t>
            </a:r>
          </a:p>
          <a:p>
            <a:pPr lvl="1" eaLnBrk="1" hangingPunct="1"/>
            <a:endParaRPr lang="en-US" sz="1400" dirty="0"/>
          </a:p>
          <a:p>
            <a:pPr eaLnBrk="1" hangingPunct="1"/>
            <a:r>
              <a:rPr lang="en-US" dirty="0"/>
              <a:t>Both together</a:t>
            </a:r>
          </a:p>
          <a:p>
            <a:pPr lvl="1" eaLnBrk="1" hangingPunct="1"/>
            <a:r>
              <a:rPr lang="en-US" dirty="0"/>
              <a:t>Allows aggressive load scheduling</a:t>
            </a:r>
          </a:p>
          <a:p>
            <a:pPr lvl="1" eaLnBrk="1" hangingPunct="1"/>
            <a:r>
              <a:rPr lang="en-US" dirty="0"/>
              <a:t>Stores don’t constrain load execution</a:t>
            </a:r>
          </a:p>
        </p:txBody>
      </p:sp>
      <p:sp>
        <p:nvSpPr>
          <p:cNvPr id="2867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CIS 501: Comp. Arch.  |  Prof. Joe Devietti  |  Scheduling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67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C9705E4-14E2-6844-9168-5FF65F9CFA86}" type="slidenum">
              <a:rPr lang="en-US" smtClean="0"/>
              <a:pPr/>
              <a:t>87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Optimistic Load Scheduling Problem</a:t>
            </a:r>
            <a:endParaRPr lang="en-US" dirty="0"/>
          </a:p>
        </p:txBody>
      </p:sp>
      <p:sp>
        <p:nvSpPr>
          <p:cNvPr id="294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Allows loads to issue before older stores</a:t>
            </a:r>
          </a:p>
          <a:p>
            <a:pPr lvl="1" eaLnBrk="1" hangingPunct="1"/>
            <a:r>
              <a:rPr lang="en-US" dirty="0"/>
              <a:t>Increases </a:t>
            </a:r>
            <a:r>
              <a:rPr lang="en-US" dirty="0" smtClean="0"/>
              <a:t>ILP</a:t>
            </a:r>
          </a:p>
          <a:p>
            <a:pPr lvl="1" eaLnBrk="1" hangingPunct="1">
              <a:buFontTx/>
              <a:buChar char="+"/>
            </a:pPr>
            <a:r>
              <a:rPr lang="en-US" dirty="0" smtClean="0"/>
              <a:t>Good: When </a:t>
            </a:r>
            <a:r>
              <a:rPr lang="en-US" dirty="0"/>
              <a:t>no conflict, increases performance</a:t>
            </a:r>
            <a:endParaRPr lang="en-US" dirty="0" smtClean="0"/>
          </a:p>
          <a:p>
            <a:pPr lvl="1" eaLnBrk="1" hangingPunct="1">
              <a:buFontTx/>
              <a:buChar char="-"/>
            </a:pPr>
            <a:r>
              <a:rPr lang="en-US" dirty="0" smtClean="0"/>
              <a:t>Bad: Conflict </a:t>
            </a:r>
            <a:r>
              <a:rPr lang="en-US" dirty="0"/>
              <a:t>=&gt; squash =&gt; worse performance than waiting</a:t>
            </a:r>
            <a:endParaRPr lang="en-US" dirty="0" smtClean="0"/>
          </a:p>
          <a:p>
            <a:pPr lvl="1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/>
              <a:t>Can we have our cake AND eat it too?</a:t>
            </a:r>
          </a:p>
        </p:txBody>
      </p:sp>
      <p:sp>
        <p:nvSpPr>
          <p:cNvPr id="29491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CIS 501: Comp. Arch.  |  Prof. Joe Devietti  |  Scheduling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49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26D5DD-A151-5B4E-94F0-E269D9DEB508}" type="slidenum">
              <a:rPr lang="en-US" smtClean="0"/>
              <a:pPr/>
              <a:t>88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Predictive Load Scheduling</a:t>
            </a:r>
          </a:p>
        </p:txBody>
      </p:sp>
      <p:sp>
        <p:nvSpPr>
          <p:cNvPr id="296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Predict which loads must wait for stores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Fool me once, shame on you-- fool me twice?</a:t>
            </a:r>
          </a:p>
          <a:p>
            <a:pPr lvl="1" eaLnBrk="1" hangingPunct="1"/>
            <a:r>
              <a:rPr lang="en-US" dirty="0" smtClean="0"/>
              <a:t>Load instructions use aggressive strategy by default</a:t>
            </a:r>
            <a:endParaRPr lang="en-US" dirty="0"/>
          </a:p>
          <a:p>
            <a:pPr lvl="1" eaLnBrk="1" hangingPunct="1"/>
            <a:r>
              <a:rPr lang="en-US" dirty="0"/>
              <a:t>Keep table of load PCs that have been caused squashes</a:t>
            </a:r>
          </a:p>
          <a:p>
            <a:pPr lvl="2" eaLnBrk="1" hangingPunct="1"/>
            <a:r>
              <a:rPr lang="en-US" dirty="0"/>
              <a:t>Schedule these conservatively</a:t>
            </a:r>
          </a:p>
          <a:p>
            <a:pPr lvl="1" eaLnBrk="1" hangingPunct="1">
              <a:buFontTx/>
              <a:buChar char="+"/>
            </a:pPr>
            <a:r>
              <a:rPr lang="en-US" dirty="0"/>
              <a:t>Simple predictor</a:t>
            </a:r>
          </a:p>
          <a:p>
            <a:pPr lvl="1" eaLnBrk="1" hangingPunct="1">
              <a:buFontTx/>
              <a:buChar char="-"/>
            </a:pPr>
            <a:r>
              <a:rPr lang="en-US" dirty="0"/>
              <a:t>Makes “bad” loads wait for </a:t>
            </a:r>
            <a:r>
              <a:rPr lang="en-US" b="1" dirty="0"/>
              <a:t>all</a:t>
            </a:r>
            <a:r>
              <a:rPr lang="en-US" dirty="0"/>
              <a:t> older </a:t>
            </a:r>
            <a:r>
              <a:rPr lang="en-US" dirty="0" smtClean="0"/>
              <a:t>stores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More </a:t>
            </a:r>
            <a:r>
              <a:rPr lang="en-US" dirty="0"/>
              <a:t>complex predictors used in practice</a:t>
            </a:r>
          </a:p>
          <a:p>
            <a:pPr lvl="1" eaLnBrk="1" hangingPunct="1"/>
            <a:r>
              <a:rPr lang="en-US" dirty="0"/>
              <a:t>Predict which stores loads should wait </a:t>
            </a:r>
            <a:r>
              <a:rPr lang="en-US" dirty="0" smtClean="0"/>
              <a:t>for</a:t>
            </a:r>
          </a:p>
          <a:p>
            <a:pPr lvl="1" eaLnBrk="1" hangingPunct="1"/>
            <a:r>
              <a:rPr lang="en-US" dirty="0" smtClean="0"/>
              <a:t>“Store Sets” paper</a:t>
            </a:r>
            <a:endParaRPr lang="en-US" dirty="0"/>
          </a:p>
        </p:txBody>
      </p:sp>
      <p:sp>
        <p:nvSpPr>
          <p:cNvPr id="2969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CIS 501: Comp. Arch.  |  Prof. Joe Devietti  |  Scheduling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69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203A85E-BB3E-534F-B4FA-F89F2E9D3DAF}" type="slidenum">
              <a:rPr lang="en-US" smtClean="0"/>
              <a:pPr/>
              <a:t>89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83" charset="-128"/>
                <a:cs typeface="ＭＳ Ｐゴシック" pitchFamily="-83" charset="-128"/>
              </a:rPr>
              <a:t>Out-of</a:t>
            </a:r>
            <a:r>
              <a:rPr lang="en-US" dirty="0" smtClean="0">
                <a:ea typeface="ＭＳ Ｐゴシック" pitchFamily="-83" charset="-128"/>
                <a:cs typeface="ＭＳ Ｐゴシック" pitchFamily="-83" charset="-128"/>
              </a:rPr>
              <a:t>-Order </a:t>
            </a:r>
            <a:r>
              <a:rPr lang="en-US" dirty="0">
                <a:ea typeface="ＭＳ Ｐゴシック" pitchFamily="-83" charset="-128"/>
                <a:cs typeface="ＭＳ Ｐゴシック" pitchFamily="-83" charset="-128"/>
              </a:rPr>
              <a:t>Pipeline</a:t>
            </a:r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609600" y="2743200"/>
            <a:ext cx="6096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1" name="Text Box 4"/>
          <p:cNvSpPr txBox="1">
            <a:spLocks noChangeArrowheads="1"/>
          </p:cNvSpPr>
          <p:nvPr/>
        </p:nvSpPr>
        <p:spPr bwMode="auto">
          <a:xfrm rot="-5400000">
            <a:off x="441325" y="3673475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Fetch</a:t>
            </a:r>
          </a:p>
        </p:txBody>
      </p:sp>
      <p:sp>
        <p:nvSpPr>
          <p:cNvPr id="75782" name="Rectangle 5"/>
          <p:cNvSpPr>
            <a:spLocks noChangeArrowheads="1"/>
          </p:cNvSpPr>
          <p:nvPr/>
        </p:nvSpPr>
        <p:spPr bwMode="auto">
          <a:xfrm>
            <a:off x="1371600" y="2743200"/>
            <a:ext cx="6096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3" name="Text Box 6"/>
          <p:cNvSpPr txBox="1">
            <a:spLocks noChangeArrowheads="1"/>
          </p:cNvSpPr>
          <p:nvPr/>
        </p:nvSpPr>
        <p:spPr bwMode="auto">
          <a:xfrm rot="-5400000">
            <a:off x="1025525" y="3527426"/>
            <a:ext cx="123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Decode</a:t>
            </a:r>
          </a:p>
        </p:txBody>
      </p:sp>
      <p:sp>
        <p:nvSpPr>
          <p:cNvPr id="75784" name="Rectangle 7"/>
          <p:cNvSpPr>
            <a:spLocks noChangeArrowheads="1"/>
          </p:cNvSpPr>
          <p:nvPr/>
        </p:nvSpPr>
        <p:spPr bwMode="auto">
          <a:xfrm>
            <a:off x="2133600" y="2743200"/>
            <a:ext cx="6096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5" name="Text Box 8"/>
          <p:cNvSpPr txBox="1">
            <a:spLocks noChangeArrowheads="1"/>
          </p:cNvSpPr>
          <p:nvPr/>
        </p:nvSpPr>
        <p:spPr bwMode="auto">
          <a:xfrm rot="-5400000">
            <a:off x="1739900" y="3476626"/>
            <a:ext cx="1336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Rename</a:t>
            </a:r>
          </a:p>
        </p:txBody>
      </p:sp>
      <p:sp>
        <p:nvSpPr>
          <p:cNvPr id="75786" name="Rectangle 9"/>
          <p:cNvSpPr>
            <a:spLocks noChangeArrowheads="1"/>
          </p:cNvSpPr>
          <p:nvPr/>
        </p:nvSpPr>
        <p:spPr bwMode="auto">
          <a:xfrm>
            <a:off x="2895600" y="2743200"/>
            <a:ext cx="6096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7" name="Text Box 10"/>
          <p:cNvSpPr txBox="1">
            <a:spLocks noChangeArrowheads="1"/>
          </p:cNvSpPr>
          <p:nvPr/>
        </p:nvSpPr>
        <p:spPr bwMode="auto">
          <a:xfrm rot="-5400000">
            <a:off x="2486818" y="3459957"/>
            <a:ext cx="1370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Dispatch</a:t>
            </a:r>
          </a:p>
        </p:txBody>
      </p:sp>
      <p:sp>
        <p:nvSpPr>
          <p:cNvPr id="75788" name="Rectangle 11"/>
          <p:cNvSpPr>
            <a:spLocks noChangeArrowheads="1"/>
          </p:cNvSpPr>
          <p:nvPr/>
        </p:nvSpPr>
        <p:spPr bwMode="auto">
          <a:xfrm>
            <a:off x="8077200" y="2819400"/>
            <a:ext cx="6096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9" name="Text Box 12"/>
          <p:cNvSpPr txBox="1">
            <a:spLocks noChangeArrowheads="1"/>
          </p:cNvSpPr>
          <p:nvPr/>
        </p:nvSpPr>
        <p:spPr bwMode="auto">
          <a:xfrm rot="-5400000">
            <a:off x="7736681" y="3571082"/>
            <a:ext cx="1233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75790" name="Rectangle 13"/>
          <p:cNvSpPr>
            <a:spLocks noChangeArrowheads="1"/>
          </p:cNvSpPr>
          <p:nvPr/>
        </p:nvSpPr>
        <p:spPr bwMode="auto">
          <a:xfrm>
            <a:off x="3429000" y="1981200"/>
            <a:ext cx="4724400" cy="685800"/>
          </a:xfrm>
          <a:prstGeom prst="rect">
            <a:avLst/>
          </a:prstGeom>
          <a:solidFill>
            <a:srgbClr val="B3B3B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Buffer of instructions</a:t>
            </a:r>
          </a:p>
        </p:txBody>
      </p:sp>
      <p:sp>
        <p:nvSpPr>
          <p:cNvPr id="75791" name="Freeform 14"/>
          <p:cNvSpPr>
            <a:spLocks/>
          </p:cNvSpPr>
          <p:nvPr/>
        </p:nvSpPr>
        <p:spPr bwMode="auto">
          <a:xfrm>
            <a:off x="3505200" y="2743200"/>
            <a:ext cx="457200" cy="533400"/>
          </a:xfrm>
          <a:custGeom>
            <a:avLst/>
            <a:gdLst>
              <a:gd name="T0" fmla="*/ 0 w 288"/>
              <a:gd name="T1" fmla="*/ 2147483647 h 336"/>
              <a:gd name="T2" fmla="*/ 2147483647 w 288"/>
              <a:gd name="T3" fmla="*/ 2147483647 h 336"/>
              <a:gd name="T4" fmla="*/ 2147483647 w 288"/>
              <a:gd name="T5" fmla="*/ 0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336"/>
                </a:moveTo>
                <a:cubicBezTo>
                  <a:pt x="96" y="316"/>
                  <a:pt x="192" y="296"/>
                  <a:pt x="240" y="240"/>
                </a:cubicBezTo>
                <a:cubicBezTo>
                  <a:pt x="288" y="184"/>
                  <a:pt x="288" y="92"/>
                  <a:pt x="288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92" name="Freeform 15"/>
          <p:cNvSpPr>
            <a:spLocks/>
          </p:cNvSpPr>
          <p:nvPr/>
        </p:nvSpPr>
        <p:spPr bwMode="auto">
          <a:xfrm>
            <a:off x="7620000" y="2743200"/>
            <a:ext cx="381000" cy="457200"/>
          </a:xfrm>
          <a:custGeom>
            <a:avLst/>
            <a:gdLst>
              <a:gd name="T0" fmla="*/ 0 w 240"/>
              <a:gd name="T1" fmla="*/ 0 h 288"/>
              <a:gd name="T2" fmla="*/ 2147483647 w 240"/>
              <a:gd name="T3" fmla="*/ 2147483647 h 288"/>
              <a:gd name="T4" fmla="*/ 2147483647 w 240"/>
              <a:gd name="T5" fmla="*/ 2147483647 h 288"/>
              <a:gd name="T6" fmla="*/ 0 60000 65536"/>
              <a:gd name="T7" fmla="*/ 0 60000 65536"/>
              <a:gd name="T8" fmla="*/ 0 60000 65536"/>
              <a:gd name="T9" fmla="*/ 0 w 240"/>
              <a:gd name="T10" fmla="*/ 0 h 288"/>
              <a:gd name="T11" fmla="*/ 240 w 24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288">
                <a:moveTo>
                  <a:pt x="0" y="0"/>
                </a:moveTo>
                <a:cubicBezTo>
                  <a:pt x="4" y="72"/>
                  <a:pt x="8" y="144"/>
                  <a:pt x="48" y="192"/>
                </a:cubicBezTo>
                <a:cubicBezTo>
                  <a:pt x="88" y="240"/>
                  <a:pt x="164" y="264"/>
                  <a:pt x="240" y="28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93" name="Rectangle 16"/>
          <p:cNvSpPr>
            <a:spLocks noChangeArrowheads="1"/>
          </p:cNvSpPr>
          <p:nvPr/>
        </p:nvSpPr>
        <p:spPr bwMode="auto">
          <a:xfrm>
            <a:off x="4419600" y="2895600"/>
            <a:ext cx="609600" cy="23622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94" name="Text Box 17"/>
          <p:cNvSpPr txBox="1">
            <a:spLocks noChangeArrowheads="1"/>
          </p:cNvSpPr>
          <p:nvPr/>
        </p:nvSpPr>
        <p:spPr bwMode="auto">
          <a:xfrm rot="-5400000">
            <a:off x="4266406" y="3917157"/>
            <a:ext cx="91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Issue</a:t>
            </a:r>
          </a:p>
        </p:txBody>
      </p:sp>
      <p:sp>
        <p:nvSpPr>
          <p:cNvPr id="75795" name="Rectangle 18"/>
          <p:cNvSpPr>
            <a:spLocks noChangeArrowheads="1"/>
          </p:cNvSpPr>
          <p:nvPr/>
        </p:nvSpPr>
        <p:spPr bwMode="auto">
          <a:xfrm>
            <a:off x="5181600" y="2895600"/>
            <a:ext cx="609600" cy="23622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96" name="Text Box 19"/>
          <p:cNvSpPr txBox="1">
            <a:spLocks noChangeArrowheads="1"/>
          </p:cNvSpPr>
          <p:nvPr/>
        </p:nvSpPr>
        <p:spPr bwMode="auto">
          <a:xfrm rot="-5400000">
            <a:off x="4756150" y="3644900"/>
            <a:ext cx="145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Reg-read</a:t>
            </a:r>
          </a:p>
        </p:txBody>
      </p:sp>
      <p:sp>
        <p:nvSpPr>
          <p:cNvPr id="75797" name="Rectangle 20"/>
          <p:cNvSpPr>
            <a:spLocks noChangeArrowheads="1"/>
          </p:cNvSpPr>
          <p:nvPr/>
        </p:nvSpPr>
        <p:spPr bwMode="auto">
          <a:xfrm>
            <a:off x="5943600" y="2895600"/>
            <a:ext cx="609600" cy="23622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98" name="Text Box 21"/>
          <p:cNvSpPr txBox="1">
            <a:spLocks noChangeArrowheads="1"/>
          </p:cNvSpPr>
          <p:nvPr/>
        </p:nvSpPr>
        <p:spPr bwMode="auto">
          <a:xfrm rot="-5400000">
            <a:off x="5526087" y="3729038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Execute</a:t>
            </a:r>
          </a:p>
        </p:txBody>
      </p:sp>
      <p:sp>
        <p:nvSpPr>
          <p:cNvPr id="75799" name="Rectangle 22"/>
          <p:cNvSpPr>
            <a:spLocks noChangeArrowheads="1"/>
          </p:cNvSpPr>
          <p:nvPr/>
        </p:nvSpPr>
        <p:spPr bwMode="auto">
          <a:xfrm>
            <a:off x="6705600" y="2895600"/>
            <a:ext cx="609600" cy="23622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00" name="Text Box 23"/>
          <p:cNvSpPr txBox="1">
            <a:spLocks noChangeArrowheads="1"/>
          </p:cNvSpPr>
          <p:nvPr/>
        </p:nvSpPr>
        <p:spPr bwMode="auto">
          <a:xfrm rot="-5400000">
            <a:off x="6161087" y="3602038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Writeback</a:t>
            </a:r>
          </a:p>
        </p:txBody>
      </p:sp>
      <p:sp>
        <p:nvSpPr>
          <p:cNvPr id="75801" name="Line 24"/>
          <p:cNvSpPr>
            <a:spLocks noChangeShapeType="1"/>
          </p:cNvSpPr>
          <p:nvPr/>
        </p:nvSpPr>
        <p:spPr bwMode="auto">
          <a:xfrm>
            <a:off x="1219200" y="3810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02" name="Line 25"/>
          <p:cNvSpPr>
            <a:spLocks noChangeShapeType="1"/>
          </p:cNvSpPr>
          <p:nvPr/>
        </p:nvSpPr>
        <p:spPr bwMode="auto">
          <a:xfrm>
            <a:off x="1981200" y="3810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03" name="Line 26"/>
          <p:cNvSpPr>
            <a:spLocks noChangeShapeType="1"/>
          </p:cNvSpPr>
          <p:nvPr/>
        </p:nvSpPr>
        <p:spPr bwMode="auto">
          <a:xfrm>
            <a:off x="2743200" y="3810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04" name="Line 27"/>
          <p:cNvSpPr>
            <a:spLocks noChangeShapeType="1"/>
          </p:cNvSpPr>
          <p:nvPr/>
        </p:nvSpPr>
        <p:spPr bwMode="auto">
          <a:xfrm>
            <a:off x="5029200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05" name="Line 28"/>
          <p:cNvSpPr>
            <a:spLocks noChangeShapeType="1"/>
          </p:cNvSpPr>
          <p:nvPr/>
        </p:nvSpPr>
        <p:spPr bwMode="auto">
          <a:xfrm>
            <a:off x="5791200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06" name="Line 29"/>
          <p:cNvSpPr>
            <a:spLocks noChangeShapeType="1"/>
          </p:cNvSpPr>
          <p:nvPr/>
        </p:nvSpPr>
        <p:spPr bwMode="auto">
          <a:xfrm>
            <a:off x="6553200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09" name="Slide Number Placeholder 3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C05E03C-D081-1F44-99D6-802F4992DD8A}" type="slidenum">
              <a:rPr lang="en-US" smtClean="0">
                <a:latin typeface="Tahoma" pitchFamily="-83" charset="0"/>
              </a:rPr>
              <a:pPr/>
              <a:t>9</a:t>
            </a:fld>
            <a:endParaRPr lang="en-US" smtClean="0">
              <a:solidFill>
                <a:schemeClr val="tx1"/>
              </a:solidFill>
              <a:latin typeface="Tahoma" pitchFamily="-83" charset="0"/>
            </a:endParaRPr>
          </a:p>
        </p:txBody>
      </p:sp>
      <p:sp>
        <p:nvSpPr>
          <p:cNvPr id="75810" name="Text Box 33"/>
          <p:cNvSpPr txBox="1">
            <a:spLocks noChangeArrowheads="1"/>
          </p:cNvSpPr>
          <p:nvPr/>
        </p:nvSpPr>
        <p:spPr bwMode="auto">
          <a:xfrm>
            <a:off x="685800" y="5029200"/>
            <a:ext cx="1968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In-order front end</a:t>
            </a:r>
          </a:p>
        </p:txBody>
      </p:sp>
      <p:sp>
        <p:nvSpPr>
          <p:cNvPr id="75811" name="Text Box 34"/>
          <p:cNvSpPr txBox="1">
            <a:spLocks noChangeArrowheads="1"/>
          </p:cNvSpPr>
          <p:nvPr/>
        </p:nvSpPr>
        <p:spPr bwMode="auto">
          <a:xfrm>
            <a:off x="4592638" y="5334000"/>
            <a:ext cx="24939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Out-of-order execution</a:t>
            </a:r>
          </a:p>
        </p:txBody>
      </p:sp>
      <p:sp>
        <p:nvSpPr>
          <p:cNvPr id="75812" name="Text Box 33"/>
          <p:cNvSpPr txBox="1">
            <a:spLocks noChangeArrowheads="1"/>
          </p:cNvSpPr>
          <p:nvPr/>
        </p:nvSpPr>
        <p:spPr bwMode="auto">
          <a:xfrm>
            <a:off x="7269163" y="5703888"/>
            <a:ext cx="180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In-order commit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cap="none" dirty="0" smtClean="0"/>
              <a:t>Out-of-Order: Benefits &amp; Challenges</a:t>
            </a:r>
            <a:endParaRPr lang="en-US" cap="none" dirty="0"/>
          </a:p>
        </p:txBody>
      </p:sp>
      <p:sp>
        <p:nvSpPr>
          <p:cNvPr id="2385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CIS 501: Comp. Arch.  |  Prof. Joe Devietti  |  Scheduling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85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C084080-4E00-3745-BA6F-28FB05770B83}" type="slidenum">
              <a:rPr lang="en-US" smtClean="0"/>
              <a:pPr/>
              <a:t>90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685800"/>
          </a:xfrm>
        </p:spPr>
        <p:txBody>
          <a:bodyPr/>
          <a:lstStyle/>
          <a:p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Dynamic Scheduling Operation (Recap)</a:t>
            </a:r>
          </a:p>
        </p:txBody>
      </p:sp>
      <p:sp>
        <p:nvSpPr>
          <p:cNvPr id="140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Dynamic scheduling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Totally in the hardware (not visible to software)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Also called “out-of-order execution” (</a:t>
            </a:r>
            <a:r>
              <a:rPr lang="en-US" dirty="0" err="1"/>
              <a:t>OoO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Fetch many instructions into instruction window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branch prediction to speculate past (multiple) branches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Flush pipeline on branch misprediction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Rename registers to avoid false dependencies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Execute instructions as soon as possible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Register dependencies are known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Handling memory dependencies </a:t>
            </a:r>
            <a:r>
              <a:rPr lang="en-US" dirty="0" smtClean="0"/>
              <a:t>is harder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“Commit” instructions in order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Anything strange happens before commit, just flush the pipeline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1402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ahoma" pitchFamily="-84" charset="0"/>
              </a:rPr>
              <a:t>CIS 501: Comp. Arch.  |  Prof. Joe Devietti  |  Scheduling</a:t>
            </a:r>
            <a:endParaRPr lang="en-US" dirty="0" smtClean="0">
              <a:solidFill>
                <a:schemeClr val="tx1"/>
              </a:solidFill>
              <a:latin typeface="Tahoma" pitchFamily="-84" charset="0"/>
            </a:endParaRPr>
          </a:p>
        </p:txBody>
      </p:sp>
      <p:sp>
        <p:nvSpPr>
          <p:cNvPr id="140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1546F1B-5BDE-044C-9046-992086E86209}" type="slidenum">
              <a:rPr lang="en-US">
                <a:latin typeface="Tahoma" pitchFamily="-84" charset="0"/>
              </a:rPr>
              <a:pPr/>
              <a:t>91</a:t>
            </a:fld>
            <a:endParaRPr lang="en-US">
              <a:solidFill>
                <a:schemeClr val="tx1"/>
              </a:solidFill>
              <a:latin typeface="Tahoma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CIS 501: Comp. Arch.  |  Prof. Joe Devietti  |  Scheduling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7091C4-BD8E-5C48-9AE0-BCABFEC9E1F0}" type="slidenum">
              <a:rPr lang="en-US" smtClean="0"/>
              <a:pPr>
                <a:defRPr/>
              </a:pPr>
              <a:t>92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 descr="a1_SF12_ARCS001_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" y="228"/>
            <a:ext cx="9143391" cy="6857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CIS 501: Comp. Arch.  |  Prof. Joe Devietti  |  Scheduling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7091C4-BD8E-5C48-9AE0-BCABFEC9E1F0}" type="slidenum">
              <a:rPr lang="en-US" smtClean="0"/>
              <a:pPr>
                <a:defRPr/>
              </a:pPr>
              <a:t>93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 descr="a0_SF12_ARCS001_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" y="228"/>
            <a:ext cx="9143391" cy="6857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CIS 501: Comp. Arch.  |  Prof. Joe Devietti  |  Scheduling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7091C4-BD8E-5C48-9AE0-BCABFEC9E1F0}" type="slidenum">
              <a:rPr lang="en-US" smtClean="0"/>
              <a:pPr>
                <a:defRPr/>
              </a:pPr>
              <a:t>94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 descr="a3_SF12_ARCS001_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" y="228"/>
            <a:ext cx="9143391" cy="6857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OoO</a:t>
            </a:r>
            <a:r>
              <a:rPr lang="en-US" dirty="0" smtClean="0"/>
              <a:t> Execution is all around 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phone CPU: Qualcomm Krait 400 processor</a:t>
            </a:r>
          </a:p>
          <a:p>
            <a:pPr lvl="1"/>
            <a:r>
              <a:rPr lang="en-US" dirty="0" smtClean="0"/>
              <a:t>based on ARM Cortex A15 processor</a:t>
            </a:r>
          </a:p>
          <a:p>
            <a:pPr lvl="1"/>
            <a:r>
              <a:rPr lang="en-US" b="1" dirty="0" smtClean="0"/>
              <a:t>out-of-order</a:t>
            </a:r>
            <a:r>
              <a:rPr lang="en-US" dirty="0" smtClean="0"/>
              <a:t> 2.5GHz quad-core</a:t>
            </a:r>
          </a:p>
          <a:p>
            <a:pPr lvl="1"/>
            <a:r>
              <a:rPr lang="en-US" dirty="0" smtClean="0"/>
              <a:t>3-wide fetch/decode</a:t>
            </a:r>
          </a:p>
          <a:p>
            <a:pPr lvl="1"/>
            <a:r>
              <a:rPr lang="en-US" dirty="0" smtClean="0"/>
              <a:t>4-wide issue</a:t>
            </a:r>
          </a:p>
          <a:p>
            <a:pPr lvl="1"/>
            <a:r>
              <a:rPr lang="en-US" dirty="0" smtClean="0"/>
              <a:t>11-stage integer pipeline</a:t>
            </a:r>
          </a:p>
          <a:p>
            <a:pPr lvl="1"/>
            <a:r>
              <a:rPr lang="en-US" dirty="0" smtClean="0"/>
              <a:t>28nm process technology</a:t>
            </a:r>
          </a:p>
          <a:p>
            <a:pPr lvl="1"/>
            <a:r>
              <a:rPr lang="en-US" dirty="0" smtClean="0"/>
              <a:t>4/4KB DM L1$, 16/16KB 4-way SA L2$, 2MB 8-way SA L3$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501: Comp. Arch.  |  Prof. Joe Devietti  |  Scheduling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852150-26D7-174F-A049-3D3D960B18A8}" type="slidenum">
              <a:rPr lang="en-US" smtClean="0"/>
              <a:pPr>
                <a:defRPr/>
              </a:pPr>
              <a:t>95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2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Out of Order: Benefits</a:t>
            </a:r>
          </a:p>
        </p:txBody>
      </p:sp>
      <p:sp>
        <p:nvSpPr>
          <p:cNvPr id="301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Allows speculative re-ordering</a:t>
            </a:r>
          </a:p>
          <a:p>
            <a:pPr lvl="1" eaLnBrk="1" hangingPunct="1"/>
            <a:r>
              <a:rPr lang="en-US" dirty="0"/>
              <a:t>Loads / stores</a:t>
            </a:r>
          </a:p>
          <a:p>
            <a:pPr lvl="1" eaLnBrk="1" hangingPunct="1"/>
            <a:r>
              <a:rPr lang="en-US" dirty="0"/>
              <a:t>Branch </a:t>
            </a:r>
            <a:r>
              <a:rPr lang="en-US" dirty="0" smtClean="0"/>
              <a:t>prediction to look past branches</a:t>
            </a:r>
          </a:p>
          <a:p>
            <a:pPr eaLnBrk="1" hangingPunct="1"/>
            <a:r>
              <a:rPr lang="en-US" dirty="0" smtClean="0"/>
              <a:t>Done by hardware</a:t>
            </a:r>
          </a:p>
          <a:p>
            <a:pPr lvl="1" eaLnBrk="1" hangingPunct="1"/>
            <a:r>
              <a:rPr lang="en-US" dirty="0" smtClean="0"/>
              <a:t>Compiler may want different schedule for different hw </a:t>
            </a:r>
            <a:r>
              <a:rPr lang="en-US" dirty="0" err="1" smtClean="0"/>
              <a:t>configs</a:t>
            </a:r>
            <a:endParaRPr lang="en-US" dirty="0" smtClean="0"/>
          </a:p>
          <a:p>
            <a:pPr lvl="1" eaLnBrk="1" hangingPunct="1"/>
            <a:r>
              <a:rPr lang="en-US" dirty="0" smtClean="0"/>
              <a:t>Hardware has only its own configuration to deal with</a:t>
            </a:r>
          </a:p>
          <a:p>
            <a:pPr eaLnBrk="1" hangingPunct="1"/>
            <a:r>
              <a:rPr lang="en-US" dirty="0" smtClean="0"/>
              <a:t>Schedule </a:t>
            </a:r>
            <a:r>
              <a:rPr lang="en-US" dirty="0"/>
              <a:t>can change due to cache misses</a:t>
            </a:r>
          </a:p>
          <a:p>
            <a:pPr eaLnBrk="1" hangingPunct="1"/>
            <a:r>
              <a:rPr lang="en-US" b="1" dirty="0" smtClean="0"/>
              <a:t>Memory-level parallelism</a:t>
            </a:r>
          </a:p>
          <a:p>
            <a:pPr lvl="1" eaLnBrk="1" hangingPunct="1"/>
            <a:r>
              <a:rPr lang="en-US" dirty="0" smtClean="0"/>
              <a:t>Executes “around” cache misses to find independent instructions</a:t>
            </a:r>
          </a:p>
          <a:p>
            <a:pPr lvl="1" eaLnBrk="1" hangingPunct="1"/>
            <a:r>
              <a:rPr lang="en-US" dirty="0" smtClean="0"/>
              <a:t>Finds and initiates independent misses, reducing memory latency</a:t>
            </a:r>
          </a:p>
          <a:p>
            <a:pPr lvl="2" eaLnBrk="1" hangingPunct="1"/>
            <a:r>
              <a:rPr lang="en-US" dirty="0" smtClean="0"/>
              <a:t>Especially good at hiding L2 hits (~12 cycles in Core i7)</a:t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30106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CIS 501: Comp. Arch.  |  Prof. Joe Devietti  |  Scheduling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10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C5A7F67-029E-8741-A5A7-0EB9DCD69742}" type="slidenum">
              <a:rPr lang="en-US" smtClean="0"/>
              <a:pPr/>
              <a:t>96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Out-of-Order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Design complexity</a:t>
            </a:r>
          </a:p>
          <a:p>
            <a:pPr lvl="1"/>
            <a:r>
              <a:rPr lang="en-US" dirty="0" smtClean="0"/>
              <a:t>More complicated than in-order?  Certainly!</a:t>
            </a:r>
          </a:p>
          <a:p>
            <a:pPr lvl="1"/>
            <a:r>
              <a:rPr lang="en-US" dirty="0" smtClean="0"/>
              <a:t>But, we have managed to overcome the design complexity</a:t>
            </a:r>
          </a:p>
          <a:p>
            <a:r>
              <a:rPr lang="en-US" dirty="0" smtClean="0"/>
              <a:t>Clock frequency</a:t>
            </a:r>
          </a:p>
          <a:p>
            <a:pPr lvl="1"/>
            <a:r>
              <a:rPr lang="en-US" dirty="0" smtClean="0"/>
              <a:t>Can we build a “high ILP” machine at high clock frequency?</a:t>
            </a:r>
          </a:p>
          <a:p>
            <a:pPr lvl="1"/>
            <a:r>
              <a:rPr lang="en-US" dirty="0" smtClean="0"/>
              <a:t>Yep, with some additional pipe stages, clever design</a:t>
            </a:r>
          </a:p>
          <a:p>
            <a:r>
              <a:rPr lang="en-US" dirty="0" smtClean="0"/>
              <a:t>Limits to (efficiently) scaling the window and ILP</a:t>
            </a:r>
          </a:p>
          <a:p>
            <a:pPr lvl="1"/>
            <a:r>
              <a:rPr lang="en-US" dirty="0" smtClean="0"/>
              <a:t>Large physical register file</a:t>
            </a:r>
          </a:p>
          <a:p>
            <a:pPr lvl="1"/>
            <a:r>
              <a:rPr lang="en-US" dirty="0" smtClean="0"/>
              <a:t>Fast register renaming/wakeup/select/load queue/store queue</a:t>
            </a:r>
          </a:p>
          <a:p>
            <a:pPr lvl="2"/>
            <a:r>
              <a:rPr lang="en-US" dirty="0" smtClean="0"/>
              <a:t>Active areas of micro-architectural research</a:t>
            </a:r>
          </a:p>
          <a:p>
            <a:pPr lvl="1"/>
            <a:r>
              <a:rPr lang="en-US" dirty="0" smtClean="0"/>
              <a:t>Branch &amp; memory depend. prediction (limits effective window size)</a:t>
            </a:r>
          </a:p>
          <a:p>
            <a:pPr lvl="2"/>
            <a:r>
              <a:rPr lang="en-US" dirty="0" smtClean="0"/>
              <a:t>95% branch </a:t>
            </a:r>
            <a:r>
              <a:rPr lang="en-US" dirty="0" err="1" smtClean="0"/>
              <a:t>mis</a:t>
            </a:r>
            <a:r>
              <a:rPr lang="en-US" dirty="0" smtClean="0"/>
              <a:t>-prediction: 1 in 20 branches, or 1 in 100 </a:t>
            </a:r>
            <a:r>
              <a:rPr lang="en-US" dirty="0" err="1" smtClean="0"/>
              <a:t>insn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Plus all the issues of building “wide” in-order superscalar</a:t>
            </a:r>
          </a:p>
          <a:p>
            <a:r>
              <a:rPr lang="en-US" dirty="0" smtClean="0"/>
              <a:t>Power efficiency</a:t>
            </a:r>
          </a:p>
          <a:p>
            <a:pPr lvl="1"/>
            <a:r>
              <a:rPr lang="en-US" dirty="0" smtClean="0"/>
              <a:t>Today, even mobile phone chips are out-of-order cores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CIS 501: Comp. Arch.  |  Prof. Joe Devietti  |  Scheduling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7091C4-BD8E-5C48-9AE0-BCABFEC9E1F0}" type="slidenum">
              <a:rPr lang="en-US" smtClean="0"/>
              <a:pPr>
                <a:defRPr/>
              </a:pPr>
              <a:t>97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a typeface="ＭＳ Ｐゴシック" pitchFamily="-84" charset="-128"/>
                <a:cs typeface="ＭＳ Ｐゴシック" pitchFamily="-84" charset="-128"/>
              </a:rPr>
              <a:t>Redux</a:t>
            </a: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: HW vs. SW Scheduling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2578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Static scheduling</a:t>
            </a:r>
          </a:p>
          <a:p>
            <a:pPr lvl="1">
              <a:defRPr/>
            </a:pPr>
            <a:r>
              <a:rPr lang="en-US" dirty="0" smtClean="0"/>
              <a:t>Performed by compiler, limited in several ways</a:t>
            </a:r>
          </a:p>
          <a:p>
            <a:pPr>
              <a:defRPr/>
            </a:pPr>
            <a:r>
              <a:rPr lang="en-US" dirty="0" smtClean="0"/>
              <a:t>Dynamic scheduling</a:t>
            </a:r>
          </a:p>
          <a:p>
            <a:pPr lvl="1">
              <a:defRPr/>
            </a:pPr>
            <a:r>
              <a:rPr lang="en-US" dirty="0" smtClean="0"/>
              <a:t>Performed by the hardware, overcomes limitations</a:t>
            </a:r>
          </a:p>
          <a:p>
            <a:pPr>
              <a:defRPr/>
            </a:pPr>
            <a:r>
              <a:rPr lang="en-US" dirty="0" smtClean="0"/>
              <a:t>Static limitation ➜ dynamic mitigation</a:t>
            </a:r>
          </a:p>
          <a:p>
            <a:pPr lvl="1">
              <a:defRPr/>
            </a:pPr>
            <a:r>
              <a:rPr lang="en-US" dirty="0" smtClean="0"/>
              <a:t>Number of registers in the ISA ➜ register renaming</a:t>
            </a:r>
          </a:p>
          <a:p>
            <a:pPr lvl="1">
              <a:defRPr/>
            </a:pPr>
            <a:r>
              <a:rPr lang="en-US" dirty="0" smtClean="0"/>
              <a:t>Scheduling scope ➜ branch prediction &amp; speculation</a:t>
            </a:r>
          </a:p>
          <a:p>
            <a:pPr lvl="1">
              <a:defRPr/>
            </a:pPr>
            <a:r>
              <a:rPr lang="en-US" dirty="0" smtClean="0"/>
              <a:t>Inexact memory aliasing information ➜ speculative memory ops</a:t>
            </a:r>
          </a:p>
          <a:p>
            <a:pPr lvl="1">
              <a:defRPr/>
            </a:pPr>
            <a:r>
              <a:rPr lang="en-US" dirty="0" smtClean="0"/>
              <a:t>Unknown latencies of cache misses ➜ execute when ready</a:t>
            </a:r>
          </a:p>
          <a:p>
            <a:pPr>
              <a:defRPr/>
            </a:pPr>
            <a:r>
              <a:rPr lang="en-US" dirty="0" smtClean="0"/>
              <a:t>Which to do? </a:t>
            </a:r>
            <a:r>
              <a:rPr lang="en-US" sz="2270" b="1" dirty="0" smtClean="0"/>
              <a:t>Compiler does what it can, hardware the rest</a:t>
            </a:r>
          </a:p>
          <a:p>
            <a:pPr marL="742950" lvl="2" indent="-342900">
              <a:defRPr/>
            </a:pPr>
            <a:r>
              <a:rPr lang="en-US" dirty="0" smtClean="0"/>
              <a:t>Why? dynamic scheduling needed to sustain more than 2-way issue</a:t>
            </a:r>
          </a:p>
          <a:p>
            <a:pPr marL="742950" lvl="2" indent="-342900">
              <a:defRPr/>
            </a:pPr>
            <a:r>
              <a:rPr lang="en-US" b="1" dirty="0" smtClean="0"/>
              <a:t>Helps with hiding memory latency </a:t>
            </a:r>
            <a:r>
              <a:rPr lang="en-US" dirty="0" smtClean="0"/>
              <a:t>(execute around misses)</a:t>
            </a:r>
          </a:p>
          <a:p>
            <a:pPr lvl="1">
              <a:defRPr/>
            </a:pPr>
            <a:r>
              <a:rPr lang="en-US" dirty="0" smtClean="0"/>
              <a:t>Intel Core i7 is four-wide execute </a:t>
            </a:r>
            <a:r>
              <a:rPr lang="en-US" dirty="0" err="1" smtClean="0"/>
              <a:t>w</a:t>
            </a:r>
            <a:r>
              <a:rPr lang="en-US" dirty="0" smtClean="0"/>
              <a:t>/ scheduling window of 100+</a:t>
            </a:r>
          </a:p>
          <a:p>
            <a:pPr lvl="1">
              <a:defRPr/>
            </a:pPr>
            <a:r>
              <a:rPr lang="en-US" dirty="0" smtClean="0"/>
              <a:t>Even mobile phones have dynamically scheduled cores (ARM A9, A15)</a:t>
            </a:r>
          </a:p>
        </p:txBody>
      </p:sp>
      <p:sp>
        <p:nvSpPr>
          <p:cNvPr id="14541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ahoma" pitchFamily="-84" charset="0"/>
              </a:rPr>
              <a:t>CIS 501: Comp. Arch.  |  Prof. Joe Devietti  |  Scheduling</a:t>
            </a:r>
            <a:endParaRPr lang="en-US" dirty="0" smtClean="0">
              <a:solidFill>
                <a:schemeClr val="tx1"/>
              </a:solidFill>
              <a:latin typeface="Tahoma" pitchFamily="-84" charset="0"/>
            </a:endParaRPr>
          </a:p>
        </p:txBody>
      </p:sp>
      <p:sp>
        <p:nvSpPr>
          <p:cNvPr id="1454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CDBE091-2008-BA46-A5F2-FB7573B2BF4C}" type="slidenum">
              <a:rPr lang="en-US" smtClean="0">
                <a:latin typeface="Tahoma" pitchFamily="-84" charset="0"/>
              </a:rPr>
              <a:pPr/>
              <a:t>98</a:t>
            </a:fld>
            <a:endParaRPr lang="en-US" smtClean="0">
              <a:solidFill>
                <a:schemeClr val="tx1"/>
              </a:solidFill>
              <a:latin typeface="Tahoma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grid">
  <a:themeElements>
    <a:clrScheme name="Custom 2">
      <a:dk1>
        <a:srgbClr val="000000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redgr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dgrid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grid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grid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grid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grid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grid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grid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grid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114762</TotalTime>
  <Pages>47</Pages>
  <Words>8342</Words>
  <Application>Microsoft Office PowerPoint</Application>
  <PresentationFormat>Letter Paper (8.5x11 in)</PresentationFormat>
  <Paragraphs>4091</Paragraphs>
  <Slides>98</Slides>
  <Notes>81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99" baseType="lpstr">
      <vt:lpstr>redgrid</vt:lpstr>
      <vt:lpstr>CS3014: Concurrent Systems</vt:lpstr>
      <vt:lpstr>Instruction Scheduling &amp; Limitations </vt:lpstr>
      <vt:lpstr>Instruction Scheduling</vt:lpstr>
      <vt:lpstr>Dynamic (Execution-time) Instruction Scheduling </vt:lpstr>
      <vt:lpstr>Can Hardware Overcome These Limits?</vt:lpstr>
      <vt:lpstr>Example: In-Order Limitations #1</vt:lpstr>
      <vt:lpstr>Example: In-Order Limitations #2</vt:lpstr>
      <vt:lpstr>Out-of-Order to the Rescue</vt:lpstr>
      <vt:lpstr>Out-of-Order Pipeline</vt:lpstr>
      <vt:lpstr>Out-of-Order Execution</vt:lpstr>
      <vt:lpstr>Dependence types</vt:lpstr>
      <vt:lpstr>Step #1: Register Renaming</vt:lpstr>
      <vt:lpstr>Out-of-order Pipeline</vt:lpstr>
      <vt:lpstr>Step #2: Dynamic Scheduling</vt:lpstr>
      <vt:lpstr>Dynamic Scheduling/Issue Algorithm</vt:lpstr>
      <vt:lpstr>Register Renaming</vt:lpstr>
      <vt:lpstr>Register Renaming Algorithm (Simplified)</vt:lpstr>
      <vt:lpstr>Renaming example</vt:lpstr>
      <vt:lpstr>Renaming example</vt:lpstr>
      <vt:lpstr>Renaming example</vt:lpstr>
      <vt:lpstr>Renaming example</vt:lpstr>
      <vt:lpstr>Renaming example</vt:lpstr>
      <vt:lpstr>Renaming example</vt:lpstr>
      <vt:lpstr>Renaming example</vt:lpstr>
      <vt:lpstr>Renaming example</vt:lpstr>
      <vt:lpstr>Renaming example</vt:lpstr>
      <vt:lpstr>Renaming example</vt:lpstr>
      <vt:lpstr>Renaming example</vt:lpstr>
      <vt:lpstr>Renaming example</vt:lpstr>
      <vt:lpstr>Renaming example</vt:lpstr>
      <vt:lpstr>Out-of-order Pipeline</vt:lpstr>
      <vt:lpstr>Dynamic Instruction Scheduling Mechanisms</vt:lpstr>
      <vt:lpstr>Dispatch</vt:lpstr>
      <vt:lpstr>Dispatch Steps</vt:lpstr>
      <vt:lpstr>Dispatch Example</vt:lpstr>
      <vt:lpstr>Dispatch Example</vt:lpstr>
      <vt:lpstr>Dispatch Example</vt:lpstr>
      <vt:lpstr>Dispatch Example</vt:lpstr>
      <vt:lpstr>Dispatch Example</vt:lpstr>
      <vt:lpstr>Out-of-order pipeline</vt:lpstr>
      <vt:lpstr>Dynamic Scheduling/Issue Algorithm</vt:lpstr>
      <vt:lpstr>Issue = Select + Wakeup</vt:lpstr>
      <vt:lpstr>Issue = Select + Wakeup</vt:lpstr>
      <vt:lpstr>Note: Content Addressable Memory</vt:lpstr>
      <vt:lpstr>Issue</vt:lpstr>
      <vt:lpstr>OOO execution (2-wide)</vt:lpstr>
      <vt:lpstr>OOO execution (2-wide)</vt:lpstr>
      <vt:lpstr>OOO execution (2-wide)</vt:lpstr>
      <vt:lpstr>OOO execution (2-wide)</vt:lpstr>
      <vt:lpstr>OOO execution (2-wide)</vt:lpstr>
      <vt:lpstr>OOO execution (2-wide)</vt:lpstr>
      <vt:lpstr>OOO execution (2-wide)</vt:lpstr>
      <vt:lpstr>Renaming Revisited</vt:lpstr>
      <vt:lpstr>Re-order Buffer (ROB)</vt:lpstr>
      <vt:lpstr>Renaming revisited</vt:lpstr>
      <vt:lpstr>Dynamic Scheduling Example </vt:lpstr>
      <vt:lpstr>Dynamic Scheduling Example</vt:lpstr>
      <vt:lpstr>Recall: Motivating Example</vt:lpstr>
      <vt:lpstr>Out-of-Order Pipeline – Cycle 0</vt:lpstr>
      <vt:lpstr>Out-of-Order Pipeline – Cycle 1a</vt:lpstr>
      <vt:lpstr>Out-of-Order Pipeline – Cycle 1b</vt:lpstr>
      <vt:lpstr>Out-of-Order Pipeline – Cycle 1c</vt:lpstr>
      <vt:lpstr>Out-of-Order Pipeline – Cycle 2a</vt:lpstr>
      <vt:lpstr>Out-of-Order Pipeline – Cycle 2b</vt:lpstr>
      <vt:lpstr>Out-of-Order Pipeline – Cycle 2c</vt:lpstr>
      <vt:lpstr>Out-of-Order Pipeline – Cycle 3</vt:lpstr>
      <vt:lpstr>Out-of-Order Pipeline – Cycle 4</vt:lpstr>
      <vt:lpstr>Out-of-Order Pipeline – Cycle 5a</vt:lpstr>
      <vt:lpstr>Out-of-Order Pipeline – Cycle 5b</vt:lpstr>
      <vt:lpstr>Out-of-Order Pipeline – Cycle 6</vt:lpstr>
      <vt:lpstr>Out-of-Order Pipeline – Cycle 7</vt:lpstr>
      <vt:lpstr>Out-of-Order Pipeline – Cycle 8a</vt:lpstr>
      <vt:lpstr>Out-of-Order Pipeline – Cycle 8b</vt:lpstr>
      <vt:lpstr>Out-of-Order Pipeline – Cycle 9a</vt:lpstr>
      <vt:lpstr>Out-of-Order Pipeline – Cycle 9b</vt:lpstr>
      <vt:lpstr>Out-of-Order Pipeline – Cycle 10</vt:lpstr>
      <vt:lpstr>Out-of-Order Pipeline – Done!</vt:lpstr>
      <vt:lpstr>Handling Memory Operations</vt:lpstr>
      <vt:lpstr>Recall: Types of Dependencies</vt:lpstr>
      <vt:lpstr>Also Have Dependencies via Memory</vt:lpstr>
      <vt:lpstr>Let’s Start with Just Stores</vt:lpstr>
      <vt:lpstr>Memory Forwarding via Store Queue</vt:lpstr>
      <vt:lpstr>Store Queue (SQ)</vt:lpstr>
      <vt:lpstr>Conservative Load Scheduling</vt:lpstr>
      <vt:lpstr>Load Speculation</vt:lpstr>
      <vt:lpstr>Load Queue</vt:lpstr>
      <vt:lpstr>Store Queue + Load Queue</vt:lpstr>
      <vt:lpstr>Optimistic Load Scheduling Problem</vt:lpstr>
      <vt:lpstr>Predictive Load Scheduling</vt:lpstr>
      <vt:lpstr>Out-of-Order: Benefits &amp; Challenges</vt:lpstr>
      <vt:lpstr>Dynamic Scheduling Operation (Recap)</vt:lpstr>
      <vt:lpstr>PowerPoint Presentation</vt:lpstr>
      <vt:lpstr>PowerPoint Presentation</vt:lpstr>
      <vt:lpstr>PowerPoint Presentation</vt:lpstr>
      <vt:lpstr>OoO Execution is all around us</vt:lpstr>
      <vt:lpstr>Out of Order: Benefits</vt:lpstr>
      <vt:lpstr>Challenges for Out-of-Order Cores</vt:lpstr>
      <vt:lpstr>Redux: HW vs. SW Scheduling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371 Computer Organization and Design</dc:title>
  <dc:creator>Amir Roth</dc:creator>
  <cp:lastModifiedBy>David</cp:lastModifiedBy>
  <cp:revision>2007</cp:revision>
  <cp:lastPrinted>2011-11-17T14:45:56Z</cp:lastPrinted>
  <dcterms:created xsi:type="dcterms:W3CDTF">2012-12-18T20:33:55Z</dcterms:created>
  <dcterms:modified xsi:type="dcterms:W3CDTF">2017-04-06T12:46:26Z</dcterms:modified>
</cp:coreProperties>
</file>