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0" r:id="rId3"/>
    <p:sldId id="330" r:id="rId4"/>
    <p:sldId id="331" r:id="rId5"/>
    <p:sldId id="334" r:id="rId6"/>
    <p:sldId id="338" r:id="rId7"/>
    <p:sldId id="339" r:id="rId8"/>
    <p:sldId id="340" r:id="rId9"/>
    <p:sldId id="337" r:id="rId10"/>
    <p:sldId id="302" r:id="rId11"/>
    <p:sldId id="341" r:id="rId12"/>
    <p:sldId id="303" r:id="rId13"/>
    <p:sldId id="335" r:id="rId14"/>
    <p:sldId id="336" r:id="rId15"/>
    <p:sldId id="342" r:id="rId16"/>
    <p:sldId id="343" r:id="rId17"/>
    <p:sldId id="345" r:id="rId18"/>
    <p:sldId id="347" r:id="rId19"/>
    <p:sldId id="352" r:id="rId20"/>
    <p:sldId id="353" r:id="rId21"/>
    <p:sldId id="348" r:id="rId22"/>
    <p:sldId id="344" r:id="rId23"/>
    <p:sldId id="351" r:id="rId24"/>
    <p:sldId id="326" r:id="rId25"/>
    <p:sldId id="349" r:id="rId26"/>
    <p:sldId id="350" r:id="rId27"/>
    <p:sldId id="354" r:id="rId28"/>
    <p:sldId id="356" r:id="rId29"/>
    <p:sldId id="357" r:id="rId30"/>
    <p:sldId id="358" r:id="rId31"/>
    <p:sldId id="359" r:id="rId32"/>
    <p:sldId id="360" r:id="rId33"/>
    <p:sldId id="355" r:id="rId34"/>
    <p:sldId id="361" r:id="rId35"/>
    <p:sldId id="304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6E215E-0C53-40C6-9E16-E0336D1D46E9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0CC796-39DD-46E5-9489-CDF52DF201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51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DBD-0350-49A9-A766-25E043C27A92}" type="datetime1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9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E7E-0D03-4ADA-A37E-B4A8A809E2B5}" type="datetime1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66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D76-6E29-462B-A43E-43335B2F3F96}" type="datetime1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C688-5093-4B12-A49A-15294F8015DE}" type="datetime1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10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2444-CC94-498F-82F6-E7A3DB33647E}" type="datetime1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16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F734-C7CF-45EB-8322-CADA14AC6457}" type="datetime1">
              <a:rPr lang="en-IE" smtClean="0"/>
              <a:t>09/02/2017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8D2D-5099-41B7-A8F9-62A251CE375E}" type="datetime1">
              <a:rPr lang="en-IE" smtClean="0"/>
              <a:t>09/02/2017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168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B575-E711-4720-878D-65CD8CD1CDF9}" type="datetime1">
              <a:rPr lang="en-IE" smtClean="0"/>
              <a:t>09/02/2017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283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E5B9-41EB-4CC5-A638-5F23DCFA4C59}" type="datetime1">
              <a:rPr lang="en-IE" smtClean="0"/>
              <a:t>09/02/2017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340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AD4-9EA1-444B-952F-52E40F30D732}" type="datetime1">
              <a:rPr lang="en-IE" smtClean="0"/>
              <a:t>09/02/2017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93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85CA-9A1A-4A74-A583-37E13523E30D}" type="datetime1">
              <a:rPr lang="en-IE" smtClean="0"/>
              <a:t>09/02/2017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E572-13D1-429F-B042-2D337C8215E9}" type="datetime1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15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80728"/>
            <a:ext cx="7772400" cy="1470025"/>
          </a:xfrm>
        </p:spPr>
        <p:txBody>
          <a:bodyPr/>
          <a:lstStyle/>
          <a:p>
            <a:r>
              <a:rPr lang="en-IE" dirty="0" smtClean="0"/>
              <a:t>Vector Programming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780928"/>
            <a:ext cx="6400800" cy="1752600"/>
          </a:xfrm>
        </p:spPr>
        <p:txBody>
          <a:bodyPr>
            <a:normAutofit/>
          </a:bodyPr>
          <a:lstStyle/>
          <a:p>
            <a:r>
              <a:rPr lang="en-IE" sz="2800" dirty="0" smtClean="0">
                <a:solidFill>
                  <a:schemeClr val="tx1"/>
                </a:solidFill>
              </a:rPr>
              <a:t>David Gregg</a:t>
            </a:r>
          </a:p>
          <a:p>
            <a:r>
              <a:rPr lang="en-IE" sz="2800" dirty="0" smtClean="0">
                <a:solidFill>
                  <a:schemeClr val="tx1"/>
                </a:solidFill>
              </a:rPr>
              <a:t>Trinity College Dublin</a:t>
            </a:r>
            <a:endParaRPr lang="en-IE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93096"/>
            <a:ext cx="1512168" cy="202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45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Other Approaches to Programming Vector Machines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Assembly</a:t>
            </a:r>
          </a:p>
          <a:p>
            <a:pPr lvl="1"/>
            <a:r>
              <a:rPr lang="en-IE" dirty="0" smtClean="0"/>
              <a:t>Gives complete control over the machine</a:t>
            </a:r>
          </a:p>
          <a:p>
            <a:pPr lvl="1"/>
            <a:r>
              <a:rPr lang="en-IE" dirty="0" smtClean="0"/>
              <a:t>Can pick exactly the right vector instructions</a:t>
            </a:r>
          </a:p>
          <a:p>
            <a:pPr lvl="1"/>
            <a:r>
              <a:rPr lang="en-IE" dirty="0" smtClean="0"/>
              <a:t>Tedious, error prone, hard to maintain</a:t>
            </a:r>
          </a:p>
          <a:p>
            <a:r>
              <a:rPr lang="en-IE" dirty="0" smtClean="0"/>
              <a:t>Compiler “</a:t>
            </a:r>
            <a:r>
              <a:rPr lang="en-IE" dirty="0" err="1" smtClean="0"/>
              <a:t>intrinsics</a:t>
            </a:r>
            <a:r>
              <a:rPr lang="en-IE" dirty="0" smtClean="0"/>
              <a:t>”</a:t>
            </a:r>
          </a:p>
          <a:p>
            <a:pPr lvl="1"/>
            <a:r>
              <a:rPr lang="en-IE" dirty="0" smtClean="0"/>
              <a:t>Functions that are built into compiler</a:t>
            </a:r>
          </a:p>
          <a:p>
            <a:pPr lvl="1"/>
            <a:r>
              <a:rPr lang="en-IE" dirty="0" smtClean="0"/>
              <a:t>Vector machine instructions are expressed as C function calls</a:t>
            </a:r>
          </a:p>
          <a:p>
            <a:pPr lvl="1"/>
            <a:r>
              <a:rPr lang="en-IE" dirty="0" smtClean="0"/>
              <a:t>Middle ground between assembly and pure C</a:t>
            </a:r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0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Compiler </a:t>
            </a:r>
            <a:r>
              <a:rPr lang="en-IE" dirty="0" err="1" smtClean="0"/>
              <a:t>Intrinsics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We will do vector programming using compiler </a:t>
            </a:r>
            <a:r>
              <a:rPr lang="en-IE" dirty="0" err="1" smtClean="0"/>
              <a:t>intrinsics</a:t>
            </a:r>
            <a:endParaRPr lang="en-IE" dirty="0" smtClean="0"/>
          </a:p>
          <a:p>
            <a:r>
              <a:rPr lang="en-IE" dirty="0" smtClean="0"/>
              <a:t>It’s sort of low-level, but we want to understand the architectures</a:t>
            </a:r>
          </a:p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1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Load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mm_load_ps</a:t>
            </a:r>
            <a:r>
              <a:rPr lang="en-IE" dirty="0" smtClean="0"/>
              <a:t>(float * </a:t>
            </a:r>
            <a:r>
              <a:rPr lang="en-IE" dirty="0" err="1" smtClean="0"/>
              <a:t>src</a:t>
            </a:r>
            <a:r>
              <a:rPr lang="en-IE" dirty="0" smtClean="0"/>
              <a:t>);</a:t>
            </a:r>
          </a:p>
          <a:p>
            <a:pPr marL="0" indent="0">
              <a:buNone/>
            </a:pPr>
            <a:r>
              <a:rPr lang="en-IE" dirty="0" smtClean="0"/>
              <a:t>Load 4 floats from a 16-byte aligned address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mm_loadu_ps</a:t>
            </a:r>
            <a:r>
              <a:rPr lang="en-IE" dirty="0" smtClean="0"/>
              <a:t>(float * </a:t>
            </a:r>
            <a:r>
              <a:rPr lang="en-IE" dirty="0" err="1" smtClean="0"/>
              <a:t>src</a:t>
            </a:r>
            <a:r>
              <a:rPr lang="en-IE" dirty="0" smtClean="0"/>
              <a:t>);</a:t>
            </a:r>
          </a:p>
          <a:p>
            <a:pPr marL="0" indent="0">
              <a:buNone/>
            </a:pPr>
            <a:r>
              <a:rPr lang="en-IE" dirty="0" smtClean="0"/>
              <a:t>Load 4 floats from a (possibly) unaligned address; slightly slower than aligned instruction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__m128 _mm_load1_ps(float * </a:t>
            </a:r>
            <a:r>
              <a:rPr lang="en-IE" dirty="0" err="1" smtClean="0"/>
              <a:t>src</a:t>
            </a:r>
            <a:r>
              <a:rPr lang="en-IE" dirty="0" smtClean="0"/>
              <a:t>);</a:t>
            </a:r>
          </a:p>
          <a:p>
            <a:pPr marL="0" indent="0">
              <a:buNone/>
            </a:pPr>
            <a:r>
              <a:rPr lang="en-IE" dirty="0" smtClean="0"/>
              <a:t>Load one float into all four lanes of a vector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mm_setr_ps</a:t>
            </a:r>
            <a:r>
              <a:rPr lang="en-IE" dirty="0" smtClean="0"/>
              <a:t>(float a, float b, float c, float d);</a:t>
            </a:r>
          </a:p>
          <a:p>
            <a:pPr marL="0" indent="0">
              <a:buNone/>
            </a:pPr>
            <a:r>
              <a:rPr lang="en-IE" dirty="0" smtClean="0"/>
              <a:t>Insert four values into four lanes of a vector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__m128 _mm_set1_ps(float a);</a:t>
            </a:r>
          </a:p>
          <a:p>
            <a:pPr marL="0" indent="0">
              <a:buNone/>
            </a:pPr>
            <a:r>
              <a:rPr lang="en-IE" dirty="0" smtClean="0"/>
              <a:t>Insert a single value into all four lanes of a vector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1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Store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void _</a:t>
            </a:r>
            <a:r>
              <a:rPr lang="en-IE" dirty="0" err="1" smtClean="0"/>
              <a:t>mm_store_ps</a:t>
            </a:r>
            <a:r>
              <a:rPr lang="en-IE" dirty="0" smtClean="0"/>
              <a:t>(float * </a:t>
            </a:r>
            <a:r>
              <a:rPr lang="en-IE" dirty="0" err="1" smtClean="0"/>
              <a:t>dest</a:t>
            </a:r>
            <a:r>
              <a:rPr lang="en-IE" dirty="0" smtClean="0"/>
              <a:t> __m128 value);</a:t>
            </a:r>
          </a:p>
          <a:p>
            <a:pPr marL="0" indent="0">
              <a:buNone/>
            </a:pPr>
            <a:r>
              <a:rPr lang="en-IE" dirty="0" smtClean="0"/>
              <a:t>Store a vector of floats to a 16-byte aligned address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void _</a:t>
            </a:r>
            <a:r>
              <a:rPr lang="en-IE" dirty="0" err="1" smtClean="0"/>
              <a:t>mm_storeu_ps</a:t>
            </a:r>
            <a:r>
              <a:rPr lang="en-IE" dirty="0" smtClean="0"/>
              <a:t>(float * </a:t>
            </a:r>
            <a:r>
              <a:rPr lang="en-IE" dirty="0" err="1" smtClean="0"/>
              <a:t>dest</a:t>
            </a:r>
            <a:r>
              <a:rPr lang="en-IE" dirty="0" smtClean="0"/>
              <a:t>, __m128 value);</a:t>
            </a:r>
          </a:p>
          <a:p>
            <a:pPr marL="0" indent="0">
              <a:buNone/>
            </a:pPr>
            <a:r>
              <a:rPr lang="en-IE" dirty="0" smtClean="0"/>
              <a:t>Store </a:t>
            </a:r>
            <a:r>
              <a:rPr lang="en-IE" dirty="0"/>
              <a:t>a vector of floats to a 16-byte aligned address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void _</a:t>
            </a:r>
            <a:r>
              <a:rPr lang="en-IE" dirty="0" err="1" smtClean="0"/>
              <a:t>mm_store_ss</a:t>
            </a:r>
            <a:r>
              <a:rPr lang="en-IE" dirty="0" smtClean="0"/>
              <a:t>(float </a:t>
            </a:r>
            <a:r>
              <a:rPr lang="en-IE" dirty="0"/>
              <a:t>* </a:t>
            </a:r>
            <a:r>
              <a:rPr lang="en-IE" dirty="0" err="1"/>
              <a:t>dest</a:t>
            </a:r>
            <a:r>
              <a:rPr lang="en-IE" dirty="0"/>
              <a:t> __m128 value);</a:t>
            </a:r>
          </a:p>
          <a:p>
            <a:pPr marL="0" indent="0">
              <a:buNone/>
            </a:pPr>
            <a:r>
              <a:rPr lang="en-IE" dirty="0"/>
              <a:t>Store </a:t>
            </a:r>
            <a:r>
              <a:rPr lang="en-IE" dirty="0" smtClean="0"/>
              <a:t>the float value in lane zero to memory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There also exists:</a:t>
            </a:r>
          </a:p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mm_load_ss</a:t>
            </a:r>
            <a:r>
              <a:rPr lang="en-IE" dirty="0" smtClean="0"/>
              <a:t>(float * </a:t>
            </a:r>
            <a:r>
              <a:rPr lang="en-IE" dirty="0" err="1" smtClean="0"/>
              <a:t>src</a:t>
            </a:r>
            <a:r>
              <a:rPr lang="en-IE" dirty="0" smtClean="0"/>
              <a:t>)</a:t>
            </a:r>
          </a:p>
          <a:p>
            <a:pPr marL="0" indent="0">
              <a:buNone/>
            </a:pPr>
            <a:r>
              <a:rPr lang="en-IE" dirty="0" smtClean="0"/>
              <a:t>Load a single float to lane zero of the destination vector; set other lanes to zero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Arithmetic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mm_add_ps</a:t>
            </a:r>
            <a:r>
              <a:rPr lang="en-IE" dirty="0" smtClean="0"/>
              <a:t>(__m128 a, __m128 b);</a:t>
            </a:r>
          </a:p>
          <a:p>
            <a:pPr marL="0" indent="0">
              <a:buNone/>
            </a:pPr>
            <a:r>
              <a:rPr lang="en-IE" dirty="0" smtClean="0"/>
              <a:t>Add corresponding lanes of a and b, and return a vector result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mm_sub_ps</a:t>
            </a:r>
            <a:r>
              <a:rPr lang="en-IE" dirty="0"/>
              <a:t>(__m128 a, __m128 b);</a:t>
            </a:r>
          </a:p>
          <a:p>
            <a:pPr marL="0" indent="0">
              <a:buNone/>
            </a:pPr>
            <a:r>
              <a:rPr lang="en-IE" dirty="0" smtClean="0"/>
              <a:t>Subtract </a:t>
            </a:r>
            <a:r>
              <a:rPr lang="en-IE" dirty="0"/>
              <a:t>corresponding lanes of a and b, and return a vector result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mm_mul_ps</a:t>
            </a:r>
            <a:r>
              <a:rPr lang="en-IE" dirty="0"/>
              <a:t>(__m128 a, __m128 b);</a:t>
            </a:r>
          </a:p>
          <a:p>
            <a:pPr marL="0" indent="0">
              <a:buNone/>
            </a:pPr>
            <a:r>
              <a:rPr lang="en-IE" dirty="0" smtClean="0"/>
              <a:t>Multiply </a:t>
            </a:r>
            <a:r>
              <a:rPr lang="en-IE" dirty="0"/>
              <a:t>corresponding lanes of a and b, and return a vector result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__m128 _</a:t>
            </a:r>
            <a:r>
              <a:rPr lang="en-IE" dirty="0" err="1" smtClean="0"/>
              <a:t>mm_div_ps</a:t>
            </a:r>
            <a:r>
              <a:rPr lang="en-IE" dirty="0"/>
              <a:t>(__m128 a, __m128 b);</a:t>
            </a:r>
          </a:p>
          <a:p>
            <a:pPr marL="0" indent="0">
              <a:buNone/>
            </a:pPr>
            <a:r>
              <a:rPr lang="en-IE" dirty="0" smtClean="0"/>
              <a:t>Divide </a:t>
            </a:r>
            <a:r>
              <a:rPr lang="en-IE" dirty="0"/>
              <a:t>corresponding lanes of a and b, and return a vector result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0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void sum(float * a, float * b, float * c) {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1024;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a[</a:t>
            </a:r>
            <a:r>
              <a:rPr lang="en-IE" dirty="0" err="1" smtClean="0"/>
              <a:t>i</a:t>
            </a:r>
            <a:r>
              <a:rPr lang="en-IE" dirty="0" smtClean="0"/>
              <a:t>] = b[</a:t>
            </a:r>
            <a:r>
              <a:rPr lang="en-IE" dirty="0" err="1" smtClean="0"/>
              <a:t>i</a:t>
            </a:r>
            <a:r>
              <a:rPr lang="en-IE" dirty="0" smtClean="0"/>
              <a:t>] + c[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This might be </a:t>
            </a:r>
            <a:r>
              <a:rPr lang="en-IE" dirty="0" err="1" smtClean="0"/>
              <a:t>vectorized</a:t>
            </a:r>
            <a:r>
              <a:rPr lang="en-IE" dirty="0" smtClean="0"/>
              <a:t> as:</a:t>
            </a:r>
          </a:p>
          <a:p>
            <a:pPr marL="0" indent="0">
              <a:buNone/>
            </a:pPr>
            <a:r>
              <a:rPr lang="en-IE" dirty="0"/>
              <a:t>void sum(float * a, float * b, float * c)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1024; i</a:t>
            </a:r>
            <a:r>
              <a:rPr lang="en-IE" dirty="0" smtClean="0"/>
              <a:t> = </a:t>
            </a:r>
            <a:r>
              <a:rPr lang="en-IE" dirty="0" err="1" smtClean="0"/>
              <a:t>i</a:t>
            </a:r>
            <a:r>
              <a:rPr lang="en-IE" dirty="0" smtClean="0"/>
              <a:t>+ 4 </a:t>
            </a:r>
            <a:r>
              <a:rPr lang="en-IE" dirty="0"/>
              <a:t>) </a:t>
            </a:r>
            <a:r>
              <a:rPr lang="en-IE" dirty="0" smtClean="0"/>
              <a:t>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__m128 b4 = _</a:t>
            </a:r>
            <a:r>
              <a:rPr lang="en-IE" dirty="0" err="1" smtClean="0"/>
              <a:t>mm_loadu_ps</a:t>
            </a:r>
            <a:r>
              <a:rPr lang="en-IE" dirty="0" smtClean="0"/>
              <a:t>(&amp;b[</a:t>
            </a:r>
            <a:r>
              <a:rPr lang="en-IE" dirty="0" err="1" smtClean="0"/>
              <a:t>i</a:t>
            </a:r>
            <a:r>
              <a:rPr lang="en-IE" dirty="0" smtClean="0"/>
              <a:t>]);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__m128 c4 = _</a:t>
            </a:r>
            <a:r>
              <a:rPr lang="en-IE" dirty="0" err="1" smtClean="0"/>
              <a:t>mm_loadu_ps</a:t>
            </a:r>
            <a:r>
              <a:rPr lang="en-IE" dirty="0" smtClean="0"/>
              <a:t>(&amp;c[</a:t>
            </a:r>
            <a:r>
              <a:rPr lang="en-IE" dirty="0" err="1" smtClean="0"/>
              <a:t>i</a:t>
            </a:r>
            <a:r>
              <a:rPr lang="en-IE" dirty="0" smtClean="0"/>
              <a:t>]);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__m128 a4 = _</a:t>
            </a:r>
            <a:r>
              <a:rPr lang="en-IE" dirty="0" err="1" smtClean="0"/>
              <a:t>mm_add_ps</a:t>
            </a:r>
            <a:r>
              <a:rPr lang="en-IE" dirty="0" smtClean="0"/>
              <a:t>(b4, c4);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IE" dirty="0" smtClean="0"/>
              <a:t>_</a:t>
            </a:r>
            <a:r>
              <a:rPr lang="en-IE" dirty="0" err="1" smtClean="0"/>
              <a:t>mm_store_ps</a:t>
            </a:r>
            <a:r>
              <a:rPr lang="en-IE" dirty="0" smtClean="0"/>
              <a:t>(&amp;c[</a:t>
            </a:r>
            <a:r>
              <a:rPr lang="en-IE" dirty="0" err="1" smtClean="0"/>
              <a:t>i</a:t>
            </a:r>
            <a:r>
              <a:rPr lang="en-IE" dirty="0" smtClean="0"/>
              <a:t>], a4);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void sum(float * a, float * b, float * c, </a:t>
            </a:r>
            <a:r>
              <a:rPr lang="en-IE" dirty="0" err="1" smtClean="0"/>
              <a:t>int</a:t>
            </a:r>
            <a:r>
              <a:rPr lang="en-IE" dirty="0" smtClean="0"/>
              <a:t> size) {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size;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a[</a:t>
            </a:r>
            <a:r>
              <a:rPr lang="en-IE" dirty="0" err="1" smtClean="0"/>
              <a:t>i</a:t>
            </a:r>
            <a:r>
              <a:rPr lang="en-IE" dirty="0" smtClean="0"/>
              <a:t>] = b[</a:t>
            </a:r>
            <a:r>
              <a:rPr lang="en-IE" dirty="0" err="1" smtClean="0"/>
              <a:t>i</a:t>
            </a:r>
            <a:r>
              <a:rPr lang="en-IE" dirty="0" smtClean="0"/>
              <a:t>] + c[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85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void sum(float * a, float * b, float * c, </a:t>
            </a:r>
            <a:r>
              <a:rPr lang="en-IE" dirty="0" err="1" smtClean="0"/>
              <a:t>int</a:t>
            </a:r>
            <a:r>
              <a:rPr lang="en-IE" dirty="0" smtClean="0"/>
              <a:t> size) {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size;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a[</a:t>
            </a:r>
            <a:r>
              <a:rPr lang="en-IE" dirty="0" err="1" smtClean="0"/>
              <a:t>i</a:t>
            </a:r>
            <a:r>
              <a:rPr lang="en-IE" dirty="0" smtClean="0"/>
              <a:t>] = b[i+1] + c[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7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void sum(float * a, float * b, </a:t>
            </a:r>
            <a:r>
              <a:rPr lang="en-IE" dirty="0" err="1" smtClean="0"/>
              <a:t>int</a:t>
            </a:r>
            <a:r>
              <a:rPr lang="en-IE" dirty="0" smtClean="0"/>
              <a:t> size) {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1; </a:t>
            </a:r>
            <a:r>
              <a:rPr lang="en-IE" dirty="0" err="1" smtClean="0"/>
              <a:t>i</a:t>
            </a:r>
            <a:r>
              <a:rPr lang="en-IE" dirty="0" smtClean="0"/>
              <a:t> &lt; size;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a[</a:t>
            </a:r>
            <a:r>
              <a:rPr lang="en-IE" dirty="0" err="1" smtClean="0"/>
              <a:t>i</a:t>
            </a:r>
            <a:r>
              <a:rPr lang="en-IE" dirty="0" smtClean="0"/>
              <a:t>] = a[i-1] + b[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7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void sum(float * a, </a:t>
            </a:r>
            <a:r>
              <a:rPr lang="en-IE" dirty="0" err="1" smtClean="0"/>
              <a:t>int</a:t>
            </a:r>
            <a:r>
              <a:rPr lang="en-IE" dirty="0" smtClean="0"/>
              <a:t> size) {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1; </a:t>
            </a:r>
            <a:r>
              <a:rPr lang="en-IE" dirty="0" err="1" smtClean="0"/>
              <a:t>i</a:t>
            </a:r>
            <a:r>
              <a:rPr lang="en-IE" dirty="0" smtClean="0"/>
              <a:t> &lt; size;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a[</a:t>
            </a:r>
            <a:r>
              <a:rPr lang="en-IE" dirty="0" err="1" smtClean="0"/>
              <a:t>i</a:t>
            </a:r>
            <a:r>
              <a:rPr lang="en-IE" dirty="0" smtClean="0"/>
              <a:t>] = a[i-1];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4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Parallel Computing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Vector computers</a:t>
            </a:r>
          </a:p>
          <a:p>
            <a:pPr lvl="1"/>
            <a:r>
              <a:rPr lang="en-IE" dirty="0" smtClean="0"/>
              <a:t>One of the most powerful type of early supercomputers</a:t>
            </a:r>
          </a:p>
          <a:p>
            <a:pPr lvl="1"/>
            <a:r>
              <a:rPr lang="en-IE" dirty="0" smtClean="0"/>
              <a:t>SIMD model</a:t>
            </a:r>
          </a:p>
          <a:p>
            <a:pPr lvl="2"/>
            <a:r>
              <a:rPr lang="en-IE" dirty="0" smtClean="0"/>
              <a:t>One instruction performs the same operations on a whole bunch of data</a:t>
            </a:r>
          </a:p>
          <a:p>
            <a:r>
              <a:rPr lang="en-IE" dirty="0" smtClean="0"/>
              <a:t>Mathematicians call a 1D array a vector</a:t>
            </a:r>
          </a:p>
          <a:p>
            <a:pPr lvl="1"/>
            <a:r>
              <a:rPr lang="en-IE" dirty="0" smtClean="0"/>
              <a:t>Vector instructions operate on 1D array</a:t>
            </a:r>
          </a:p>
          <a:p>
            <a:pPr lvl="1"/>
            <a:r>
              <a:rPr lang="en-IE" dirty="0" smtClean="0"/>
              <a:t>Usually a short subsequence at a time</a:t>
            </a:r>
          </a:p>
          <a:p>
            <a:pPr lvl="1"/>
            <a:r>
              <a:rPr lang="en-IE" dirty="0" smtClean="0"/>
              <a:t>Operations on 2D arrays built from 1D primitives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3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void sum(float * a, float * b, </a:t>
            </a:r>
            <a:r>
              <a:rPr lang="en-IE" dirty="0" err="1" smtClean="0"/>
              <a:t>int</a:t>
            </a:r>
            <a:r>
              <a:rPr lang="en-IE" dirty="0" smtClean="0"/>
              <a:t> size) {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</a:t>
            </a:r>
            <a:r>
              <a:rPr lang="en-IE" dirty="0"/>
              <a:t>4</a:t>
            </a:r>
            <a:r>
              <a:rPr lang="en-IE" dirty="0" smtClean="0"/>
              <a:t>; </a:t>
            </a:r>
            <a:r>
              <a:rPr lang="en-IE" dirty="0" err="1" smtClean="0"/>
              <a:t>i</a:t>
            </a:r>
            <a:r>
              <a:rPr lang="en-IE" dirty="0" smtClean="0"/>
              <a:t> &lt; size;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a[</a:t>
            </a:r>
            <a:r>
              <a:rPr lang="en-IE" dirty="0" err="1" smtClean="0"/>
              <a:t>i</a:t>
            </a:r>
            <a:r>
              <a:rPr lang="en-IE" dirty="0" smtClean="0"/>
              <a:t>] = a[i-4] + b[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8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Operating Across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The examples we have seen so far have all involved arithmetic on values of</a:t>
            </a:r>
          </a:p>
          <a:p>
            <a:pPr lvl="1"/>
            <a:r>
              <a:rPr lang="en-IE" dirty="0" smtClean="0"/>
              <a:t>The same lane</a:t>
            </a:r>
          </a:p>
          <a:p>
            <a:pPr lvl="1"/>
            <a:r>
              <a:rPr lang="en-IE" dirty="0" smtClean="0"/>
              <a:t>But Different vectors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Sometimes you want to be able to mix values from different lanes</a:t>
            </a:r>
          </a:p>
          <a:p>
            <a:pPr lvl="1"/>
            <a:r>
              <a:rPr lang="en-IE" dirty="0" smtClean="0"/>
              <a:t>Simplest (but slow) solution is to store a vector to a temporary array:</a:t>
            </a:r>
          </a:p>
          <a:p>
            <a:pPr marL="0" indent="0">
              <a:buNone/>
            </a:pPr>
            <a:r>
              <a:rPr lang="en-IE" dirty="0" smtClean="0"/>
              <a:t>	float temp[4];</a:t>
            </a:r>
          </a:p>
          <a:p>
            <a:pPr marL="0" indent="0">
              <a:buNone/>
            </a:pPr>
            <a:r>
              <a:rPr lang="en-IE" dirty="0" smtClean="0"/>
              <a:t>	_</a:t>
            </a:r>
            <a:r>
              <a:rPr lang="en-IE" dirty="0" err="1" smtClean="0"/>
              <a:t>mm_store_ps</a:t>
            </a:r>
            <a:r>
              <a:rPr lang="en-IE" dirty="0" smtClean="0"/>
              <a:t>(temp, </a:t>
            </a:r>
            <a:r>
              <a:rPr lang="en-IE" dirty="0" err="1" smtClean="0"/>
              <a:t>my_vector</a:t>
            </a:r>
            <a:r>
              <a:rPr lang="en-IE" dirty="0" smtClean="0"/>
              <a:t>);</a:t>
            </a:r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float mean(float * a, </a:t>
            </a:r>
            <a:r>
              <a:rPr lang="en-IE" dirty="0" err="1" smtClean="0"/>
              <a:t>int</a:t>
            </a:r>
            <a:r>
              <a:rPr lang="en-IE" dirty="0" smtClean="0"/>
              <a:t> size)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float sum = 0.0;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size;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sum = sum + a[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return sum/(float)size;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1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Across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There is also a very small number of arithmetic instructions that operate across lanes</a:t>
            </a:r>
          </a:p>
          <a:p>
            <a:r>
              <a:rPr lang="en-IE" dirty="0" smtClean="0"/>
              <a:t>By far the most important is:</a:t>
            </a:r>
          </a:p>
          <a:p>
            <a:pPr marL="0" indent="0">
              <a:buNone/>
            </a:pPr>
            <a:r>
              <a:rPr lang="en-IE" dirty="0" smtClean="0"/>
              <a:t>_m128 _</a:t>
            </a:r>
            <a:r>
              <a:rPr lang="en-IE" dirty="0" err="1" smtClean="0"/>
              <a:t>mm_hadd_ps</a:t>
            </a:r>
            <a:r>
              <a:rPr lang="en-IE" dirty="0" smtClean="0"/>
              <a:t>(_m128 a, _m128 b);</a:t>
            </a:r>
            <a:endParaRPr lang="en-IE" dirty="0"/>
          </a:p>
          <a:p>
            <a:pPr lvl="1"/>
            <a:r>
              <a:rPr lang="en-IE" dirty="0" smtClean="0"/>
              <a:t>Takes operand a: [a3, a2, a1, a0]</a:t>
            </a:r>
          </a:p>
          <a:p>
            <a:pPr lvl="1"/>
            <a:r>
              <a:rPr lang="en-IE" dirty="0" smtClean="0"/>
              <a:t>Operand b: [b3, b2, b1, b0]</a:t>
            </a:r>
          </a:p>
          <a:p>
            <a:pPr lvl="1"/>
            <a:r>
              <a:rPr lang="en-IE" dirty="0" smtClean="0"/>
              <a:t>Returns: [a3+a2, a1+a0, b3+b2, b1+b0]</a:t>
            </a:r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3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Across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There is also a very small number of arithmetic instructions that operate across lanes</a:t>
            </a:r>
          </a:p>
          <a:p>
            <a:r>
              <a:rPr lang="en-IE" dirty="0" smtClean="0"/>
              <a:t>By far the most important is:</a:t>
            </a:r>
          </a:p>
          <a:p>
            <a:pPr marL="0" indent="0">
              <a:buNone/>
            </a:pPr>
            <a:r>
              <a:rPr lang="en-IE" dirty="0" smtClean="0"/>
              <a:t>_m128 _</a:t>
            </a:r>
            <a:r>
              <a:rPr lang="en-IE" dirty="0" err="1" smtClean="0"/>
              <a:t>mm_hadd_ps</a:t>
            </a:r>
            <a:r>
              <a:rPr lang="en-IE" dirty="0" smtClean="0"/>
              <a:t>(_m128 a, _m128 b);</a:t>
            </a:r>
            <a:endParaRPr lang="en-IE" dirty="0"/>
          </a:p>
          <a:p>
            <a:pPr lvl="1"/>
            <a:r>
              <a:rPr lang="en-IE" dirty="0" smtClean="0"/>
              <a:t>Takes operand a: [a3, a2, a1, a0]</a:t>
            </a:r>
          </a:p>
          <a:p>
            <a:pPr lvl="1"/>
            <a:r>
              <a:rPr lang="en-IE" dirty="0" smtClean="0"/>
              <a:t>Operand b: [b3, b2, b1, b0]</a:t>
            </a:r>
          </a:p>
          <a:p>
            <a:pPr lvl="1"/>
            <a:r>
              <a:rPr lang="en-IE" dirty="0" smtClean="0"/>
              <a:t>Returns: [a3+a2, a1+a0, b3+b2, b1+b0]</a:t>
            </a:r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65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 smtClean="0"/>
              <a:t>float mean(float * a, </a:t>
            </a:r>
            <a:r>
              <a:rPr lang="en-IE" dirty="0" err="1" smtClean="0"/>
              <a:t>int</a:t>
            </a:r>
            <a:r>
              <a:rPr lang="en-IE" dirty="0" smtClean="0"/>
              <a:t> size)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float sum = 0.0;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size;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 smtClean="0"/>
              <a:t>		sum = sum + a[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return sum/(float)size;</a:t>
            </a:r>
          </a:p>
          <a:p>
            <a:pPr marL="0" indent="0">
              <a:buNone/>
            </a:pPr>
            <a:r>
              <a:rPr lang="en-IE" dirty="0" smtClean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71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Across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Vector “swizzles” can also operate across lanes</a:t>
            </a:r>
          </a:p>
          <a:p>
            <a:pPr lvl="1"/>
            <a:r>
              <a:rPr lang="en-IE" dirty="0" smtClean="0"/>
              <a:t>Permute: re-orders lanes within a vector</a:t>
            </a:r>
          </a:p>
          <a:p>
            <a:pPr lvl="1"/>
            <a:r>
              <a:rPr lang="en-IE" dirty="0" smtClean="0"/>
              <a:t>Blend: Select corresponding lanes from two vectors</a:t>
            </a:r>
          </a:p>
          <a:p>
            <a:pPr lvl="1"/>
            <a:r>
              <a:rPr lang="en-IE" dirty="0" smtClean="0"/>
              <a:t>Shuffle: A combination of permutes and blends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6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Swizzles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There are *lots* of swizzle operations in most vector instruction sets</a:t>
            </a:r>
          </a:p>
          <a:p>
            <a:pPr lvl="1"/>
            <a:r>
              <a:rPr lang="en-IE" dirty="0" smtClean="0"/>
              <a:t>Lots of restrictions and special cases</a:t>
            </a:r>
          </a:p>
          <a:p>
            <a:r>
              <a:rPr lang="en-IE" dirty="0" smtClean="0"/>
              <a:t>This may seem odd</a:t>
            </a:r>
          </a:p>
          <a:p>
            <a:pPr lvl="1"/>
            <a:r>
              <a:rPr lang="en-IE" dirty="0"/>
              <a:t>I</a:t>
            </a:r>
            <a:r>
              <a:rPr lang="en-IE" dirty="0" smtClean="0"/>
              <a:t>t’s much easier for programmers and compiler-writers to use a small number of general instructions</a:t>
            </a:r>
          </a:p>
          <a:p>
            <a:r>
              <a:rPr lang="en-IE" dirty="0" smtClean="0"/>
              <a:t>For example we might like:</a:t>
            </a:r>
          </a:p>
          <a:p>
            <a:pPr lvl="1"/>
            <a:r>
              <a:rPr lang="en-IE" dirty="0" smtClean="0"/>
              <a:t>An arbitrary permute operation</a:t>
            </a:r>
          </a:p>
          <a:p>
            <a:pPr lvl="2"/>
            <a:r>
              <a:rPr lang="en-IE" dirty="0" smtClean="0"/>
              <a:t>Permute(|</a:t>
            </a:r>
            <a:r>
              <a:rPr lang="en-IE" dirty="0" err="1" smtClean="0"/>
              <a:t>a,b,c,d</a:t>
            </a:r>
            <a:r>
              <a:rPr lang="en-IE" dirty="0" smtClean="0"/>
              <a:t>|) -&gt; any permutation, e.g. |</a:t>
            </a:r>
            <a:r>
              <a:rPr lang="en-IE" dirty="0" err="1" smtClean="0"/>
              <a:t>b,d,c,a</a:t>
            </a:r>
            <a:r>
              <a:rPr lang="en-IE" dirty="0" smtClean="0"/>
              <a:t>|</a:t>
            </a:r>
          </a:p>
          <a:p>
            <a:pPr lvl="1"/>
            <a:r>
              <a:rPr lang="en-IE" dirty="0" smtClean="0"/>
              <a:t>An arbitrary blend operation</a:t>
            </a:r>
          </a:p>
          <a:p>
            <a:pPr lvl="2"/>
            <a:r>
              <a:rPr lang="en-IE" dirty="0" smtClean="0"/>
              <a:t>Blend(|</a:t>
            </a:r>
            <a:r>
              <a:rPr lang="en-IE" dirty="0" err="1" smtClean="0"/>
              <a:t>a,b,c,d</a:t>
            </a:r>
            <a:r>
              <a:rPr lang="en-IE" dirty="0" smtClean="0"/>
              <a:t>|, |</a:t>
            </a:r>
            <a:r>
              <a:rPr lang="en-IE" dirty="0" err="1" smtClean="0"/>
              <a:t>x,y,z,w</a:t>
            </a:r>
            <a:r>
              <a:rPr lang="en-IE" dirty="0" smtClean="0"/>
              <a:t>|) -&gt; any lane-wise selection</a:t>
            </a:r>
          </a:p>
          <a:p>
            <a:pPr lvl="2"/>
            <a:r>
              <a:rPr lang="en-IE" dirty="0" smtClean="0"/>
              <a:t>E.g. |</a:t>
            </a:r>
            <a:r>
              <a:rPr lang="en-IE" dirty="0" err="1" smtClean="0"/>
              <a:t>a,y,z,d</a:t>
            </a:r>
            <a:r>
              <a:rPr lang="en-IE" dirty="0" smtClean="0"/>
              <a:t>|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49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Permutation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A</a:t>
            </a:r>
            <a:r>
              <a:rPr lang="en-IE" dirty="0" smtClean="0"/>
              <a:t>rbitrary permute instructions are expensive to implement</a:t>
            </a:r>
          </a:p>
          <a:p>
            <a:pPr lvl="1"/>
            <a:r>
              <a:rPr lang="en-IE" dirty="0" smtClean="0"/>
              <a:t>E.g. Vector with four lanes</a:t>
            </a:r>
          </a:p>
          <a:p>
            <a:pPr lvl="1"/>
            <a:r>
              <a:rPr lang="en-IE" dirty="0" smtClean="0"/>
              <a:t>Each of the four result lanes can be any of the four input lanes</a:t>
            </a:r>
          </a:p>
          <a:p>
            <a:pPr lvl="1"/>
            <a:r>
              <a:rPr lang="en-IE" dirty="0" smtClean="0"/>
              <a:t>Total possible permutations is 4</a:t>
            </a:r>
            <a:r>
              <a:rPr lang="en-IE" baseline="30000" dirty="0" smtClean="0"/>
              <a:t>4</a:t>
            </a:r>
            <a:r>
              <a:rPr lang="en-IE" dirty="0" smtClean="0"/>
              <a:t> = 256</a:t>
            </a:r>
          </a:p>
          <a:p>
            <a:r>
              <a:rPr lang="en-IE" dirty="0" smtClean="0"/>
              <a:t>To implement this instruction we need</a:t>
            </a:r>
          </a:p>
          <a:p>
            <a:pPr lvl="1"/>
            <a:r>
              <a:rPr lang="en-IE" dirty="0" smtClean="0"/>
              <a:t>A circuit that can map any input lane to any output lane</a:t>
            </a:r>
          </a:p>
          <a:p>
            <a:pPr lvl="1"/>
            <a:r>
              <a:rPr lang="en-IE" dirty="0" smtClean="0"/>
              <a:t>An operand that specifies which of the possible 256 permutations should be implemented in this case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38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Permutation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Permutation circuit</a:t>
            </a:r>
          </a:p>
          <a:p>
            <a:pPr lvl="1"/>
            <a:r>
              <a:rPr lang="en-IE" dirty="0" smtClean="0"/>
              <a:t>For each output lane</a:t>
            </a:r>
          </a:p>
          <a:p>
            <a:pPr lvl="2"/>
            <a:r>
              <a:rPr lang="en-IE" dirty="0" smtClean="0"/>
              <a:t>Select from any of the input lanes</a:t>
            </a:r>
          </a:p>
          <a:p>
            <a:pPr lvl="2"/>
            <a:r>
              <a:rPr lang="en-IE" dirty="0" smtClean="0"/>
              <a:t>#lanes == N,      bit-width of lane == B</a:t>
            </a:r>
          </a:p>
          <a:p>
            <a:pPr lvl="2"/>
            <a:r>
              <a:rPr lang="en-IE" dirty="0" smtClean="0"/>
              <a:t>Circuit of at least O(BN) gates per output lane</a:t>
            </a:r>
          </a:p>
          <a:p>
            <a:pPr lvl="3"/>
            <a:r>
              <a:rPr lang="en-IE" dirty="0" smtClean="0"/>
              <a:t>Using “log shifter” circuits</a:t>
            </a:r>
          </a:p>
          <a:p>
            <a:pPr lvl="2"/>
            <a:r>
              <a:rPr lang="en-IE" dirty="0" smtClean="0"/>
              <a:t>Total circuit at </a:t>
            </a:r>
            <a:r>
              <a:rPr lang="en-IE" smtClean="0"/>
              <a:t>least O(BN</a:t>
            </a:r>
            <a:r>
              <a:rPr lang="en-IE" baseline="30000" smtClean="0"/>
              <a:t>2</a:t>
            </a:r>
            <a:r>
              <a:rPr lang="en-IE" smtClean="0"/>
              <a:t>) </a:t>
            </a:r>
            <a:r>
              <a:rPr lang="en-IE" dirty="0" smtClean="0"/>
              <a:t>gates</a:t>
            </a:r>
          </a:p>
          <a:p>
            <a:pPr lvl="2"/>
            <a:r>
              <a:rPr lang="en-IE" dirty="0" smtClean="0"/>
              <a:t>Bigger circuits are slower, and may need pipelining</a:t>
            </a:r>
          </a:p>
          <a:p>
            <a:pPr lvl="2"/>
            <a:r>
              <a:rPr lang="en-IE" dirty="0" smtClean="0"/>
              <a:t>Lots of cross-wise interconnection</a:t>
            </a:r>
          </a:p>
          <a:p>
            <a:pPr lvl="1"/>
            <a:r>
              <a:rPr lang="en-IE" dirty="0" smtClean="0"/>
              <a:t>For #lanes == 4, this is not a problem</a:t>
            </a:r>
          </a:p>
          <a:p>
            <a:pPr lvl="1"/>
            <a:r>
              <a:rPr lang="en-IE" dirty="0" smtClean="0"/>
              <a:t>For #lanes == 32, this is a big problem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17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Extensions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Many processor designers have added a vector unit to their existing processors</a:t>
            </a:r>
          </a:p>
          <a:p>
            <a:pPr lvl="1"/>
            <a:r>
              <a:rPr lang="en-IE" dirty="0" smtClean="0"/>
              <a:t>Intel</a:t>
            </a:r>
          </a:p>
          <a:p>
            <a:pPr lvl="2"/>
            <a:r>
              <a:rPr lang="en-IE" dirty="0" smtClean="0"/>
              <a:t>Multimedia Extensions (MMX)</a:t>
            </a:r>
          </a:p>
          <a:p>
            <a:pPr lvl="2"/>
            <a:r>
              <a:rPr lang="en-IE" dirty="0" smtClean="0"/>
              <a:t>Streaming SIMD Extensions (SSE)</a:t>
            </a:r>
          </a:p>
          <a:p>
            <a:pPr lvl="2"/>
            <a:r>
              <a:rPr lang="en-IE" dirty="0" smtClean="0"/>
              <a:t>Advanced Vector Extensions (AVX)</a:t>
            </a:r>
          </a:p>
          <a:p>
            <a:pPr lvl="3"/>
            <a:r>
              <a:rPr lang="en-IE" dirty="0" smtClean="0"/>
              <a:t>256 and 512 bit variants</a:t>
            </a:r>
          </a:p>
          <a:p>
            <a:pPr lvl="1"/>
            <a:r>
              <a:rPr lang="en-IE" dirty="0" smtClean="0"/>
              <a:t>ARM</a:t>
            </a:r>
          </a:p>
          <a:p>
            <a:pPr lvl="2"/>
            <a:r>
              <a:rPr lang="en-IE" i="1" dirty="0" smtClean="0"/>
              <a:t>NEON</a:t>
            </a:r>
            <a:endParaRPr lang="en-IE" dirty="0" smtClean="0"/>
          </a:p>
          <a:p>
            <a:pPr lvl="1"/>
            <a:r>
              <a:rPr lang="en-IE" dirty="0" smtClean="0"/>
              <a:t>PowerPC</a:t>
            </a:r>
          </a:p>
          <a:p>
            <a:pPr lvl="2"/>
            <a:r>
              <a:rPr lang="en-IE" dirty="0" err="1" smtClean="0"/>
              <a:t>AltiVec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0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Permutation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Specifying which permutation</a:t>
            </a:r>
          </a:p>
          <a:p>
            <a:pPr lvl="1"/>
            <a:r>
              <a:rPr lang="en-IE" dirty="0" smtClean="0"/>
              <a:t>For #lanes == N</a:t>
            </a:r>
          </a:p>
          <a:p>
            <a:pPr lvl="1"/>
            <a:r>
              <a:rPr lang="en-IE" dirty="0" smtClean="0"/>
              <a:t>Number of possible permutations is N</a:t>
            </a:r>
            <a:r>
              <a:rPr lang="en-IE" baseline="30000" dirty="0" smtClean="0"/>
              <a:t>N</a:t>
            </a:r>
          </a:p>
          <a:p>
            <a:pPr lvl="2"/>
            <a:r>
              <a:rPr lang="en-IE" dirty="0" smtClean="0"/>
              <a:t>E.g. N == 4, N</a:t>
            </a:r>
            <a:r>
              <a:rPr lang="en-IE" baseline="30000" dirty="0" smtClean="0"/>
              <a:t>N</a:t>
            </a:r>
            <a:r>
              <a:rPr lang="en-IE" dirty="0"/>
              <a:t> </a:t>
            </a:r>
            <a:r>
              <a:rPr lang="en-IE" dirty="0" smtClean="0"/>
              <a:t>== 256 == 2</a:t>
            </a:r>
            <a:r>
              <a:rPr lang="en-IE" baseline="30000" dirty="0" smtClean="0"/>
              <a:t>8</a:t>
            </a:r>
          </a:p>
          <a:p>
            <a:pPr lvl="3"/>
            <a:r>
              <a:rPr lang="en-IE" dirty="0" smtClean="0"/>
              <a:t>Requires 1 byte to specify which permutation</a:t>
            </a:r>
          </a:p>
          <a:p>
            <a:pPr lvl="2"/>
            <a:r>
              <a:rPr lang="en-IE" dirty="0" smtClean="0"/>
              <a:t>N == 8, </a:t>
            </a:r>
            <a:r>
              <a:rPr lang="en-IE" dirty="0"/>
              <a:t>N</a:t>
            </a:r>
            <a:r>
              <a:rPr lang="en-IE" baseline="30000" dirty="0"/>
              <a:t>N</a:t>
            </a:r>
            <a:r>
              <a:rPr lang="en-IE" dirty="0"/>
              <a:t> </a:t>
            </a:r>
            <a:r>
              <a:rPr lang="en-IE" dirty="0" smtClean="0"/>
              <a:t>== 16,777,216 = 2</a:t>
            </a:r>
            <a:r>
              <a:rPr lang="en-IE" baseline="30000" dirty="0" smtClean="0"/>
              <a:t>24</a:t>
            </a:r>
          </a:p>
          <a:p>
            <a:pPr lvl="3"/>
            <a:r>
              <a:rPr lang="en-IE" dirty="0" smtClean="0"/>
              <a:t>Requires 3 bytes to specify which permutation</a:t>
            </a:r>
          </a:p>
          <a:p>
            <a:pPr lvl="2"/>
            <a:r>
              <a:rPr lang="en-IE" dirty="0" smtClean="0"/>
              <a:t>N == 16, </a:t>
            </a:r>
            <a:r>
              <a:rPr lang="en-IE" dirty="0"/>
              <a:t>N</a:t>
            </a:r>
            <a:r>
              <a:rPr lang="en-IE" baseline="30000" dirty="0"/>
              <a:t>N</a:t>
            </a:r>
            <a:r>
              <a:rPr lang="en-IE" dirty="0"/>
              <a:t> </a:t>
            </a:r>
            <a:r>
              <a:rPr lang="en-IE" dirty="0" smtClean="0"/>
              <a:t>== 1.845 × 10</a:t>
            </a:r>
            <a:r>
              <a:rPr lang="en-IE" baseline="30000" dirty="0" smtClean="0"/>
              <a:t>19</a:t>
            </a:r>
            <a:r>
              <a:rPr lang="en-IE" dirty="0" smtClean="0"/>
              <a:t>  == 2</a:t>
            </a:r>
            <a:r>
              <a:rPr lang="en-IE" baseline="30000" dirty="0" smtClean="0"/>
              <a:t>64</a:t>
            </a:r>
            <a:endParaRPr lang="en-IE" baseline="30000" dirty="0"/>
          </a:p>
          <a:p>
            <a:pPr lvl="3"/>
            <a:r>
              <a:rPr lang="en-IE" dirty="0" smtClean="0"/>
              <a:t>Requires 8 bytes to specify which permutation</a:t>
            </a:r>
          </a:p>
          <a:p>
            <a:pPr lvl="2"/>
            <a:r>
              <a:rPr lang="en-IE" dirty="0"/>
              <a:t>N == </a:t>
            </a:r>
            <a:r>
              <a:rPr lang="en-IE" dirty="0" smtClean="0"/>
              <a:t>32, </a:t>
            </a:r>
            <a:r>
              <a:rPr lang="en-IE" dirty="0"/>
              <a:t>N</a:t>
            </a:r>
            <a:r>
              <a:rPr lang="en-IE" baseline="30000" dirty="0"/>
              <a:t>N</a:t>
            </a:r>
            <a:r>
              <a:rPr lang="en-IE" dirty="0"/>
              <a:t> == </a:t>
            </a:r>
            <a:r>
              <a:rPr lang="en-IE" dirty="0" smtClean="0"/>
              <a:t>1.461 </a:t>
            </a:r>
            <a:r>
              <a:rPr lang="en-IE" dirty="0"/>
              <a:t>× </a:t>
            </a:r>
            <a:r>
              <a:rPr lang="en-IE" dirty="0" smtClean="0"/>
              <a:t>10</a:t>
            </a:r>
            <a:r>
              <a:rPr lang="en-IE" baseline="30000" dirty="0" smtClean="0"/>
              <a:t>48</a:t>
            </a:r>
            <a:r>
              <a:rPr lang="en-IE" dirty="0" smtClean="0"/>
              <a:t>  </a:t>
            </a:r>
            <a:r>
              <a:rPr lang="en-IE" dirty="0"/>
              <a:t>== </a:t>
            </a:r>
            <a:r>
              <a:rPr lang="en-IE" dirty="0" smtClean="0"/>
              <a:t>2</a:t>
            </a:r>
            <a:r>
              <a:rPr lang="en-IE" baseline="30000" dirty="0" smtClean="0"/>
              <a:t>160</a:t>
            </a:r>
            <a:endParaRPr lang="en-IE" baseline="30000" dirty="0"/>
          </a:p>
          <a:p>
            <a:pPr lvl="3"/>
            <a:r>
              <a:rPr lang="en-IE" dirty="0"/>
              <a:t>Requires </a:t>
            </a:r>
            <a:r>
              <a:rPr lang="en-IE" dirty="0" smtClean="0"/>
              <a:t>20 </a:t>
            </a:r>
            <a:r>
              <a:rPr lang="en-IE" dirty="0"/>
              <a:t>bytes to specify which permutation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97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</a:t>
            </a:r>
            <a:r>
              <a:rPr lang="en-IE" dirty="0" err="1" smtClean="0"/>
              <a:t>Swizzling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49694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Several vector permutation instructions in real  instruction sets</a:t>
            </a:r>
          </a:p>
          <a:p>
            <a:pPr lvl="1"/>
            <a:r>
              <a:rPr lang="en-IE" dirty="0" smtClean="0"/>
              <a:t>But often restrictions to reduce</a:t>
            </a:r>
          </a:p>
          <a:p>
            <a:pPr lvl="2"/>
            <a:r>
              <a:rPr lang="en-IE" dirty="0" smtClean="0"/>
              <a:t>Circuit complexity</a:t>
            </a:r>
          </a:p>
          <a:p>
            <a:pPr lvl="2"/>
            <a:r>
              <a:rPr lang="en-IE" dirty="0" smtClean="0"/>
              <a:t>Instruction length</a:t>
            </a:r>
          </a:p>
          <a:p>
            <a:pPr lvl="2"/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08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Vector </a:t>
            </a:r>
            <a:r>
              <a:rPr lang="en-IE" dirty="0" err="1" smtClean="0"/>
              <a:t>Swizzling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14663"/>
            <a:ext cx="8712968" cy="498781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We will primarily use</a:t>
            </a:r>
          </a:p>
          <a:p>
            <a:pPr marL="457200" lvl="1" indent="0">
              <a:buNone/>
            </a:pPr>
            <a:r>
              <a:rPr lang="en-IE" dirty="0" smtClean="0"/>
              <a:t>_m128 </a:t>
            </a:r>
            <a:r>
              <a:rPr lang="en-IE" dirty="0"/>
              <a:t>_</a:t>
            </a:r>
            <a:r>
              <a:rPr lang="en-IE" dirty="0" err="1"/>
              <a:t>mm_shuffle_ps</a:t>
            </a:r>
            <a:r>
              <a:rPr lang="en-IE" dirty="0"/>
              <a:t>(a, b, _</a:t>
            </a:r>
            <a:r>
              <a:rPr lang="en-IE" dirty="0" smtClean="0"/>
              <a:t>MM_SHUFFLE(1, 0, 3, </a:t>
            </a:r>
            <a:r>
              <a:rPr lang="en-IE" dirty="0"/>
              <a:t>2</a:t>
            </a:r>
            <a:r>
              <a:rPr lang="en-IE" dirty="0" smtClean="0"/>
              <a:t>);</a:t>
            </a:r>
          </a:p>
          <a:p>
            <a:pPr lvl="1"/>
            <a:r>
              <a:rPr lang="en-IE" dirty="0" smtClean="0"/>
              <a:t>Two input vectors:</a:t>
            </a:r>
          </a:p>
          <a:p>
            <a:pPr lvl="2"/>
            <a:r>
              <a:rPr lang="en-IE" dirty="0" smtClean="0"/>
              <a:t>|a3, a2, a1, a0|</a:t>
            </a:r>
          </a:p>
          <a:p>
            <a:pPr lvl="2"/>
            <a:r>
              <a:rPr lang="en-IE" dirty="0" smtClean="0"/>
              <a:t>|b3, b2, b1, b0|</a:t>
            </a:r>
          </a:p>
          <a:p>
            <a:pPr lvl="1"/>
            <a:r>
              <a:rPr lang="en-IE" dirty="0" smtClean="0"/>
              <a:t>Creates output vector based on _MM_SHUFFLE</a:t>
            </a:r>
          </a:p>
          <a:p>
            <a:pPr lvl="2"/>
            <a:r>
              <a:rPr lang="en-IE" dirty="0" smtClean="0"/>
              <a:t>Selects first two lanes of result from a, second two lanes from b</a:t>
            </a:r>
          </a:p>
          <a:p>
            <a:pPr lvl="2"/>
            <a:r>
              <a:rPr lang="en-IE" dirty="0"/>
              <a:t>In this example parameters are (1, 0, 3, 2)</a:t>
            </a:r>
          </a:p>
          <a:p>
            <a:pPr lvl="2"/>
            <a:r>
              <a:rPr lang="en-IE" dirty="0" smtClean="0"/>
              <a:t>Output: |a1, a0, b3, b2|</a:t>
            </a:r>
          </a:p>
          <a:p>
            <a:pPr lvl="2"/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1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- </a:t>
            </a:r>
            <a:r>
              <a:rPr lang="en-IE" dirty="0" err="1" smtClean="0"/>
              <a:t>Hadd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Create a sequence of vector instructions that replicates the behaviour of the _</a:t>
            </a:r>
            <a:r>
              <a:rPr lang="en-IE" dirty="0" err="1" smtClean="0"/>
              <a:t>mm_hadd_ps</a:t>
            </a:r>
            <a:r>
              <a:rPr lang="en-IE" dirty="0" smtClean="0"/>
              <a:t> instruction</a:t>
            </a:r>
          </a:p>
          <a:p>
            <a:endParaRPr lang="en-IE" dirty="0"/>
          </a:p>
          <a:p>
            <a:r>
              <a:rPr lang="en-IE" dirty="0" smtClean="0"/>
              <a:t>result = _</a:t>
            </a:r>
            <a:r>
              <a:rPr lang="en-IE" dirty="0" err="1" smtClean="0"/>
              <a:t>mm_hadd_ps</a:t>
            </a:r>
            <a:r>
              <a:rPr lang="en-IE" dirty="0" smtClean="0"/>
              <a:t>(a, b);</a:t>
            </a:r>
          </a:p>
          <a:p>
            <a:r>
              <a:rPr lang="en-IE" dirty="0" smtClean="0"/>
              <a:t>Inputs: |a3, a2, a1, a0|, |b3, b2, b1, b0|</a:t>
            </a:r>
          </a:p>
          <a:p>
            <a:r>
              <a:rPr lang="en-IE" dirty="0" smtClean="0"/>
              <a:t>Outputs|a3+a2, a1+a0, b3+b2, b1+b0|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0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– Complex Multiplication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 err="1" smtClean="0"/>
              <a:t>struct</a:t>
            </a:r>
            <a:r>
              <a:rPr lang="en-IE" dirty="0" smtClean="0"/>
              <a:t> complex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float r;	// real</a:t>
            </a:r>
          </a:p>
          <a:p>
            <a:pPr marL="0" indent="0">
              <a:buNone/>
            </a:pPr>
            <a:r>
              <a:rPr lang="en-IE" dirty="0" smtClean="0"/>
              <a:t>	float </a:t>
            </a:r>
            <a:r>
              <a:rPr lang="en-IE" dirty="0" err="1" smtClean="0"/>
              <a:t>i</a:t>
            </a:r>
            <a:r>
              <a:rPr lang="en-IE" dirty="0" smtClean="0"/>
              <a:t>;	// imaginary</a:t>
            </a:r>
          </a:p>
          <a:p>
            <a:pPr marL="0" indent="0">
              <a:buNone/>
            </a:pPr>
            <a:r>
              <a:rPr lang="en-IE" dirty="0" smtClean="0"/>
              <a:t>};</a:t>
            </a:r>
          </a:p>
          <a:p>
            <a:pPr marL="0" indent="0">
              <a:buNone/>
            </a:pPr>
            <a:r>
              <a:rPr lang="en-IE" dirty="0" err="1" smtClean="0"/>
              <a:t>struct</a:t>
            </a:r>
            <a:r>
              <a:rPr lang="en-IE" dirty="0" smtClean="0"/>
              <a:t> complex a[1024], b[1024], c[1024];</a:t>
            </a:r>
          </a:p>
          <a:p>
            <a:pPr marL="0" indent="0">
              <a:buNone/>
            </a:pPr>
            <a:r>
              <a:rPr lang="en-IE" dirty="0" smtClean="0"/>
              <a:t>for ( </a:t>
            </a:r>
            <a:r>
              <a:rPr lang="en-IE" dirty="0" err="1" smtClean="0"/>
              <a:t>int</a:t>
            </a:r>
            <a:r>
              <a:rPr lang="en-IE" dirty="0" smtClean="0"/>
              <a:t> j = 0; j &lt; 1024; </a:t>
            </a:r>
            <a:r>
              <a:rPr lang="en-IE" dirty="0" err="1" smtClean="0"/>
              <a:t>j++</a:t>
            </a:r>
            <a:r>
              <a:rPr lang="en-IE" dirty="0" smtClean="0"/>
              <a:t> 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 smtClean="0"/>
              <a:t>a.r</a:t>
            </a:r>
            <a:r>
              <a:rPr lang="en-IE" dirty="0" smtClean="0"/>
              <a:t> = (</a:t>
            </a:r>
            <a:r>
              <a:rPr lang="en-IE" dirty="0" err="1" smtClean="0"/>
              <a:t>b.r</a:t>
            </a:r>
            <a:r>
              <a:rPr lang="en-IE" dirty="0" smtClean="0"/>
              <a:t> * </a:t>
            </a:r>
            <a:r>
              <a:rPr lang="en-IE" dirty="0" err="1" smtClean="0"/>
              <a:t>c.r</a:t>
            </a:r>
            <a:r>
              <a:rPr lang="en-IE" dirty="0" smtClean="0"/>
              <a:t>) – (</a:t>
            </a:r>
            <a:r>
              <a:rPr lang="en-IE" dirty="0" err="1"/>
              <a:t>b</a:t>
            </a:r>
            <a:r>
              <a:rPr lang="en-IE" dirty="0" err="1" smtClean="0"/>
              <a:t>.i</a:t>
            </a:r>
            <a:r>
              <a:rPr lang="en-IE" dirty="0" smtClean="0"/>
              <a:t> * </a:t>
            </a:r>
            <a:r>
              <a:rPr lang="en-IE" dirty="0" err="1"/>
              <a:t>c</a:t>
            </a:r>
            <a:r>
              <a:rPr lang="en-IE" dirty="0" err="1" smtClean="0"/>
              <a:t>.i</a:t>
            </a:r>
            <a:r>
              <a:rPr lang="en-IE" dirty="0" smtClean="0"/>
              <a:t>);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 smtClean="0"/>
              <a:t>a.i</a:t>
            </a:r>
            <a:r>
              <a:rPr lang="en-IE" dirty="0" smtClean="0"/>
              <a:t> = (</a:t>
            </a:r>
            <a:r>
              <a:rPr lang="en-IE" dirty="0" err="1" smtClean="0"/>
              <a:t>b.r</a:t>
            </a:r>
            <a:r>
              <a:rPr lang="en-IE" dirty="0" smtClean="0"/>
              <a:t> * </a:t>
            </a:r>
            <a:r>
              <a:rPr lang="en-IE" dirty="0" err="1" smtClean="0"/>
              <a:t>c.i</a:t>
            </a:r>
            <a:r>
              <a:rPr lang="en-IE" dirty="0" smtClean="0"/>
              <a:t>) + (</a:t>
            </a:r>
            <a:r>
              <a:rPr lang="en-IE" dirty="0" err="1" smtClean="0"/>
              <a:t>b.i</a:t>
            </a:r>
            <a:r>
              <a:rPr lang="en-IE" dirty="0" smtClean="0"/>
              <a:t> * </a:t>
            </a:r>
            <a:r>
              <a:rPr lang="en-IE" dirty="0" err="1" smtClean="0"/>
              <a:t>c.r</a:t>
            </a:r>
            <a:r>
              <a:rPr lang="en-IE" dirty="0" smtClean="0"/>
              <a:t>);</a:t>
            </a:r>
          </a:p>
          <a:p>
            <a:pPr marL="0" indent="0">
              <a:buNone/>
            </a:pPr>
            <a:r>
              <a:rPr lang="en-IE" dirty="0"/>
              <a:t>}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4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Accessing Individual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Most vector instruction sets have some mechanism to insert/extract a value to/from an individual lane within a vector</a:t>
            </a:r>
          </a:p>
          <a:p>
            <a:r>
              <a:rPr lang="en-IE" dirty="0" smtClean="0"/>
              <a:t>E.g. in Intel SSE</a:t>
            </a:r>
          </a:p>
          <a:p>
            <a:pPr marL="457200" lvl="1" indent="0">
              <a:buNone/>
            </a:pPr>
            <a:r>
              <a:rPr lang="en-IE" dirty="0" smtClean="0"/>
              <a:t>__m128i _mm_insert_epi32(__m128i a, </a:t>
            </a:r>
            <a:r>
              <a:rPr lang="en-IE" dirty="0" err="1" smtClean="0"/>
              <a:t>int</a:t>
            </a:r>
            <a:r>
              <a:rPr lang="en-IE" dirty="0" smtClean="0"/>
              <a:t> b, </a:t>
            </a:r>
            <a:r>
              <a:rPr lang="en-IE" dirty="0" err="1" smtClean="0"/>
              <a:t>const</a:t>
            </a:r>
            <a:r>
              <a:rPr lang="en-IE" dirty="0" smtClean="0"/>
              <a:t>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lane_no</a:t>
            </a:r>
            <a:r>
              <a:rPr lang="en-IE" dirty="0" smtClean="0"/>
              <a:t>);</a:t>
            </a:r>
          </a:p>
          <a:p>
            <a:pPr marL="457200" lvl="1" indent="0">
              <a:buNone/>
            </a:pPr>
            <a:r>
              <a:rPr lang="en-IE" dirty="0" smtClean="0"/>
              <a:t>Returns a vector that consists of the original vector a, but with lane number </a:t>
            </a:r>
            <a:r>
              <a:rPr lang="en-IE" dirty="0" err="1" smtClean="0"/>
              <a:t>lane_no</a:t>
            </a:r>
            <a:r>
              <a:rPr lang="en-IE" dirty="0" smtClean="0"/>
              <a:t> overwritten with the value of b.</a:t>
            </a:r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41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Accessing Individual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Also in Intel SSE</a:t>
            </a:r>
          </a:p>
          <a:p>
            <a:pPr marL="457200" lvl="1" indent="0">
              <a:buNone/>
            </a:pPr>
            <a:r>
              <a:rPr lang="en-IE" dirty="0" err="1" smtClean="0"/>
              <a:t>int</a:t>
            </a:r>
            <a:r>
              <a:rPr lang="en-IE" dirty="0" smtClean="0"/>
              <a:t> _mm_extract_epi32(__m128i a, </a:t>
            </a:r>
            <a:r>
              <a:rPr lang="en-IE" dirty="0" err="1" smtClean="0"/>
              <a:t>const</a:t>
            </a:r>
            <a:r>
              <a:rPr lang="en-IE" dirty="0" smtClean="0"/>
              <a:t>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lane_no</a:t>
            </a:r>
            <a:r>
              <a:rPr lang="en-IE" dirty="0" smtClean="0"/>
              <a:t>);</a:t>
            </a:r>
          </a:p>
          <a:p>
            <a:pPr marL="457200" lvl="1" indent="0">
              <a:buNone/>
            </a:pPr>
            <a:r>
              <a:rPr lang="en-IE" dirty="0" smtClean="0"/>
              <a:t>Returns the integer stored in lane </a:t>
            </a:r>
            <a:r>
              <a:rPr lang="en-IE" dirty="0" err="1" smtClean="0"/>
              <a:t>lane_no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Strangely, there is no equivalent instruction in SSE for floating point numbers</a:t>
            </a:r>
          </a:p>
          <a:p>
            <a:pPr lvl="1"/>
            <a:r>
              <a:rPr lang="en-IE" dirty="0" smtClean="0"/>
              <a:t>In other words you can move a value from the vector registers to the general-purpose registers</a:t>
            </a:r>
          </a:p>
          <a:p>
            <a:pPr lvl="1"/>
            <a:r>
              <a:rPr lang="en-IE" dirty="0" smtClean="0"/>
              <a:t>You cannot move a value from the vector registers to a floating-point register</a:t>
            </a: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45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Accessing Individual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In practice the lack of floating point insert/extract instructions means:</a:t>
            </a:r>
          </a:p>
          <a:p>
            <a:pPr lvl="1"/>
            <a:r>
              <a:rPr lang="en-IE" dirty="0" smtClean="0"/>
              <a:t>we can efficiently load/store floating point values to memory</a:t>
            </a:r>
          </a:p>
          <a:p>
            <a:pPr marL="457200" lvl="1" indent="0">
              <a:buNone/>
            </a:pPr>
            <a:r>
              <a:rPr lang="en-IE" dirty="0" smtClean="0"/>
              <a:t>_m128 r = (m128) _mm_insert_epi32((_m128i) a</a:t>
            </a:r>
            <a:r>
              <a:rPr lang="en-IE" dirty="0"/>
              <a:t>, </a:t>
            </a:r>
            <a:r>
              <a:rPr lang="en-IE" dirty="0" smtClean="0"/>
              <a:t>*((</a:t>
            </a:r>
            <a:r>
              <a:rPr lang="en-IE" dirty="0" err="1" smtClean="0"/>
              <a:t>int</a:t>
            </a:r>
            <a:r>
              <a:rPr lang="en-IE" dirty="0" smtClean="0"/>
              <a:t>*)</a:t>
            </a:r>
            <a:r>
              <a:rPr lang="en-IE" dirty="0" err="1" smtClean="0"/>
              <a:t>ptr</a:t>
            </a:r>
            <a:r>
              <a:rPr lang="en-IE" dirty="0" smtClean="0"/>
              <a:t>), LANE_NUM);</a:t>
            </a:r>
          </a:p>
          <a:p>
            <a:pPr marL="457200" lvl="1" indent="0">
              <a:buNone/>
            </a:pPr>
            <a:r>
              <a:rPr lang="en-IE" dirty="0" smtClean="0"/>
              <a:t>*((</a:t>
            </a:r>
            <a:r>
              <a:rPr lang="en-IE" dirty="0" err="1" smtClean="0"/>
              <a:t>int</a:t>
            </a:r>
            <a:r>
              <a:rPr lang="en-IE" dirty="0" smtClean="0"/>
              <a:t>*)p) = _mm_extract_epi32((_m128)a</a:t>
            </a:r>
            <a:r>
              <a:rPr lang="en-IE" dirty="0"/>
              <a:t>, </a:t>
            </a:r>
            <a:r>
              <a:rPr lang="en-IE" dirty="0" smtClean="0"/>
              <a:t>LANE_NUM);</a:t>
            </a: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33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Accessing Individual Lanes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14663"/>
            <a:ext cx="8856984" cy="4987814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E" dirty="0"/>
              <a:t>We could also define some standard macros to load/store floating point values to individual lanes</a:t>
            </a:r>
            <a:r>
              <a:rPr lang="en-IE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IE" dirty="0" smtClean="0"/>
          </a:p>
          <a:p>
            <a:pPr marL="0" lvl="1" indent="0">
              <a:buNone/>
            </a:pPr>
            <a:r>
              <a:rPr lang="en-IE" dirty="0" smtClean="0"/>
              <a:t>#define LOAD_LANE_PS(</a:t>
            </a:r>
            <a:r>
              <a:rPr lang="en-IE" dirty="0" err="1" smtClean="0"/>
              <a:t>out_vec</a:t>
            </a:r>
            <a:r>
              <a:rPr lang="en-IE" dirty="0" smtClean="0"/>
              <a:t>, </a:t>
            </a:r>
            <a:r>
              <a:rPr lang="en-IE" dirty="0" err="1" smtClean="0"/>
              <a:t>in_vec</a:t>
            </a:r>
            <a:r>
              <a:rPr lang="en-IE" dirty="0" smtClean="0"/>
              <a:t>, </a:t>
            </a:r>
            <a:r>
              <a:rPr lang="en-IE" dirty="0" err="1" smtClean="0"/>
              <a:t>addr</a:t>
            </a:r>
            <a:r>
              <a:rPr lang="en-IE" dirty="0" smtClean="0"/>
              <a:t>, </a:t>
            </a:r>
            <a:r>
              <a:rPr lang="en-IE" dirty="0" err="1" smtClean="0"/>
              <a:t>lane_no</a:t>
            </a:r>
            <a:r>
              <a:rPr lang="en-IE" dirty="0" smtClean="0"/>
              <a:t>) \</a:t>
            </a:r>
          </a:p>
          <a:p>
            <a:pPr marL="457200" lvl="1" indent="0">
              <a:buNone/>
            </a:pPr>
            <a:r>
              <a:rPr lang="en-IE" dirty="0" smtClean="0"/>
              <a:t>(</a:t>
            </a:r>
            <a:r>
              <a:rPr lang="en-IE" dirty="0" err="1" smtClean="0"/>
              <a:t>out_vec</a:t>
            </a:r>
            <a:r>
              <a:rPr lang="en-IE" dirty="0" smtClean="0"/>
              <a:t>) = (m128) _mm_insert_epi32((_m128i) (</a:t>
            </a:r>
            <a:r>
              <a:rPr lang="en-IE" dirty="0" err="1" smtClean="0"/>
              <a:t>in_vec</a:t>
            </a:r>
            <a:r>
              <a:rPr lang="en-IE" dirty="0" smtClean="0"/>
              <a:t>), *((</a:t>
            </a:r>
            <a:r>
              <a:rPr lang="en-IE" dirty="0" err="1" smtClean="0"/>
              <a:t>int</a:t>
            </a:r>
            <a:r>
              <a:rPr lang="en-IE" dirty="0" smtClean="0"/>
              <a:t>*)(</a:t>
            </a:r>
            <a:r>
              <a:rPr lang="en-IE" dirty="0" err="1" smtClean="0"/>
              <a:t>addr</a:t>
            </a:r>
            <a:r>
              <a:rPr lang="en-IE" dirty="0" smtClean="0"/>
              <a:t>)), (</a:t>
            </a:r>
            <a:r>
              <a:rPr lang="en-IE" dirty="0" err="1" smtClean="0"/>
              <a:t>lane_no</a:t>
            </a:r>
            <a:r>
              <a:rPr lang="en-IE" dirty="0" smtClean="0"/>
              <a:t>));</a:t>
            </a:r>
          </a:p>
          <a:p>
            <a:pPr marL="57150" indent="0">
              <a:buNone/>
            </a:pPr>
            <a:r>
              <a:rPr lang="en-IE" dirty="0" smtClean="0"/>
              <a:t>#define STORE_LANE_PS(</a:t>
            </a:r>
            <a:r>
              <a:rPr lang="en-IE" dirty="0" err="1" smtClean="0"/>
              <a:t>vec</a:t>
            </a:r>
            <a:r>
              <a:rPr lang="en-IE" dirty="0" smtClean="0"/>
              <a:t>, </a:t>
            </a:r>
            <a:r>
              <a:rPr lang="en-IE" dirty="0" err="1" smtClean="0"/>
              <a:t>addr</a:t>
            </a:r>
            <a:r>
              <a:rPr lang="en-IE" dirty="0" smtClean="0"/>
              <a:t>, </a:t>
            </a:r>
            <a:r>
              <a:rPr lang="en-IE" dirty="0" err="1" smtClean="0"/>
              <a:t>lane_no</a:t>
            </a:r>
            <a:r>
              <a:rPr lang="en-IE" dirty="0" smtClean="0"/>
              <a:t>) \</a:t>
            </a:r>
          </a:p>
          <a:p>
            <a:pPr marL="457200" lvl="1" indent="0">
              <a:buNone/>
            </a:pPr>
            <a:r>
              <a:rPr lang="en-IE" dirty="0" smtClean="0"/>
              <a:t>*((</a:t>
            </a:r>
            <a:r>
              <a:rPr lang="en-IE" dirty="0" err="1" smtClean="0"/>
              <a:t>int</a:t>
            </a:r>
            <a:r>
              <a:rPr lang="en-IE" dirty="0" smtClean="0"/>
              <a:t>*)</a:t>
            </a:r>
            <a:r>
              <a:rPr lang="en-IE" dirty="0" err="1" smtClean="0"/>
              <a:t>addr</a:t>
            </a:r>
            <a:r>
              <a:rPr lang="en-IE" dirty="0" smtClean="0"/>
              <a:t>) = _mm_extract_epi32((_m128)</a:t>
            </a:r>
            <a:r>
              <a:rPr lang="en-IE" dirty="0" err="1" smtClean="0"/>
              <a:t>vec</a:t>
            </a:r>
            <a:r>
              <a:rPr lang="en-IE" dirty="0" smtClean="0"/>
              <a:t>, </a:t>
            </a:r>
            <a:r>
              <a:rPr lang="en-IE" dirty="0" err="1" smtClean="0"/>
              <a:t>lane_no</a:t>
            </a:r>
            <a:r>
              <a:rPr lang="en-IE" dirty="0" smtClean="0"/>
              <a:t>);</a:t>
            </a: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/>
          </a:p>
          <a:p>
            <a:pPr lvl="2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2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Bitwise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Like most vector instruction sets, SSE provides a variety of bitwise instructions</a:t>
            </a:r>
          </a:p>
          <a:p>
            <a:pPr marL="0" indent="0">
              <a:buNone/>
            </a:pPr>
            <a:r>
              <a:rPr lang="en-IE" sz="2800" dirty="0"/>
              <a:t>__m128 _</a:t>
            </a:r>
            <a:r>
              <a:rPr lang="en-IE" sz="2800" dirty="0" err="1"/>
              <a:t>mm_and_ps</a:t>
            </a:r>
            <a:r>
              <a:rPr lang="en-IE" sz="2800" dirty="0"/>
              <a:t>(__m128 a, __m128 b</a:t>
            </a:r>
            <a:r>
              <a:rPr lang="en-IE" sz="2800" dirty="0" smtClean="0"/>
              <a:t>)</a:t>
            </a:r>
            <a:endParaRPr lang="en-IE" sz="2800" dirty="0"/>
          </a:p>
          <a:p>
            <a:pPr marL="0" indent="0">
              <a:buNone/>
            </a:pPr>
            <a:r>
              <a:rPr lang="en-IE" sz="2800" dirty="0"/>
              <a:t>__m128 _</a:t>
            </a:r>
            <a:r>
              <a:rPr lang="en-IE" sz="2800" dirty="0" err="1"/>
              <a:t>mm_or_ps</a:t>
            </a:r>
            <a:r>
              <a:rPr lang="en-IE" sz="2800" dirty="0"/>
              <a:t>(__m128 a, __m128 b</a:t>
            </a:r>
            <a:r>
              <a:rPr lang="en-IE" sz="2800" dirty="0" smtClean="0"/>
              <a:t>)</a:t>
            </a:r>
            <a:endParaRPr lang="en-IE" sz="2800" dirty="0"/>
          </a:p>
          <a:p>
            <a:pPr marL="0" indent="0">
              <a:buNone/>
            </a:pPr>
            <a:r>
              <a:rPr lang="en-IE" sz="2800" dirty="0"/>
              <a:t>__m128 _</a:t>
            </a:r>
            <a:r>
              <a:rPr lang="en-IE" sz="2800" dirty="0" err="1"/>
              <a:t>mm_andnot_ps</a:t>
            </a:r>
            <a:r>
              <a:rPr lang="en-IE" sz="2800" dirty="0"/>
              <a:t>(__m128 a, __m128 b) </a:t>
            </a:r>
          </a:p>
          <a:p>
            <a:pPr marL="0" indent="0">
              <a:buNone/>
            </a:pPr>
            <a:r>
              <a:rPr lang="pt-BR" sz="2800" dirty="0"/>
              <a:t>__m128 _mm_xor_ps(__m128 a, __m128 b</a:t>
            </a:r>
            <a:r>
              <a:rPr lang="pt-BR" sz="2800" dirty="0" smtClean="0"/>
              <a:t>)</a:t>
            </a:r>
            <a:endParaRPr lang="en-IE" sz="2800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Bitwise vector operations allow lots of bitwise parallelism</a:t>
            </a:r>
          </a:p>
          <a:p>
            <a:pPr lvl="1"/>
            <a:r>
              <a:rPr lang="en-IE" dirty="0" smtClean="0"/>
              <a:t>E.g. union/intersection of bit vector sets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32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We are going to look at SSE</a:t>
            </a:r>
          </a:p>
          <a:p>
            <a:r>
              <a:rPr lang="en-IE" dirty="0" smtClean="0"/>
              <a:t>It’s quite old but…</a:t>
            </a:r>
          </a:p>
          <a:p>
            <a:pPr lvl="1"/>
            <a:r>
              <a:rPr lang="en-IE" dirty="0" smtClean="0"/>
              <a:t>It’s supported on our lab machine</a:t>
            </a:r>
          </a:p>
          <a:p>
            <a:pPr lvl="1"/>
            <a:r>
              <a:rPr lang="en-IE" dirty="0" smtClean="0"/>
              <a:t>It’s very similar to more recent, wider Intel vector instruction sets</a:t>
            </a:r>
          </a:p>
          <a:p>
            <a:r>
              <a:rPr lang="en-IE" dirty="0" smtClean="0"/>
              <a:t>Streaming SIMD extension (SSE)</a:t>
            </a:r>
          </a:p>
          <a:p>
            <a:pPr lvl="1"/>
            <a:r>
              <a:rPr lang="en-IE" dirty="0" smtClean="0"/>
              <a:t>It’s just a brand name that’s supposed to sound high-tech</a:t>
            </a:r>
          </a:p>
          <a:p>
            <a:pPr lvl="2"/>
            <a:r>
              <a:rPr lang="en-IE" dirty="0" smtClean="0"/>
              <a:t>“Flux capacitor”</a:t>
            </a:r>
          </a:p>
          <a:p>
            <a:pPr lvl="2"/>
            <a:r>
              <a:rPr lang="en-IE" dirty="0" smtClean="0"/>
              <a:t>“Millennium Falcon”</a:t>
            </a:r>
          </a:p>
          <a:p>
            <a:pPr lvl="2"/>
            <a:r>
              <a:rPr lang="en-IE" dirty="0" smtClean="0"/>
              <a:t>“Pan galactic gargle blaster”</a:t>
            </a:r>
          </a:p>
          <a:p>
            <a:pPr lvl="1"/>
            <a:r>
              <a:rPr lang="en-IE" dirty="0" smtClean="0"/>
              <a:t>It’s a plain old short vector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63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dirty="0" smtClean="0"/>
              <a:t>We can compare corresponding lanes of pairs of vectors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mm_cmpeq_ps</a:t>
            </a:r>
            <a:r>
              <a:rPr lang="en-IE" sz="2800" dirty="0"/>
              <a:t>(__m128 a, __m128 b</a:t>
            </a:r>
            <a:r>
              <a:rPr lang="en-IE" sz="2800" dirty="0" smtClean="0"/>
              <a:t>); 	// =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mm_cmplt_ps</a:t>
            </a:r>
            <a:r>
              <a:rPr lang="en-IE" sz="2800" dirty="0"/>
              <a:t>(__m128 a, __m128 b</a:t>
            </a:r>
            <a:r>
              <a:rPr lang="en-IE" sz="2800" dirty="0" smtClean="0"/>
              <a:t>); 		// </a:t>
            </a:r>
            <a:r>
              <a:rPr lang="en-IE" sz="2800" dirty="0"/>
              <a:t>&lt;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mm_cmple_ps</a:t>
            </a:r>
            <a:r>
              <a:rPr lang="en-IE" sz="2800" dirty="0"/>
              <a:t>(__m128 a, __m128 b</a:t>
            </a:r>
            <a:r>
              <a:rPr lang="en-IE" sz="2800" dirty="0" smtClean="0"/>
              <a:t>); 		// &lt;=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mm_cmpgt_ps</a:t>
            </a:r>
            <a:r>
              <a:rPr lang="en-IE" sz="2800" dirty="0"/>
              <a:t>(__m128 a, __m128 b</a:t>
            </a:r>
            <a:r>
              <a:rPr lang="en-IE" sz="2800" dirty="0" smtClean="0"/>
              <a:t>);		// &gt;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mm_cmpge_ps</a:t>
            </a:r>
            <a:r>
              <a:rPr lang="en-IE" sz="2800" dirty="0"/>
              <a:t>(__m128 a, __m128 b</a:t>
            </a:r>
            <a:r>
              <a:rPr lang="en-IE" sz="2800" dirty="0" smtClean="0"/>
              <a:t>);		// &gt;=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mm_cmpneq_ps</a:t>
            </a:r>
            <a:r>
              <a:rPr lang="en-IE" sz="2800" dirty="0"/>
              <a:t>(__m128 a, __m128 b</a:t>
            </a:r>
            <a:r>
              <a:rPr lang="en-IE" sz="2800" dirty="0" smtClean="0"/>
              <a:t>);	// !=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mm_cmpnlt_ps</a:t>
            </a:r>
            <a:r>
              <a:rPr lang="en-IE" sz="2800" dirty="0"/>
              <a:t>(__m128 a, __m128 b</a:t>
            </a:r>
            <a:r>
              <a:rPr lang="en-IE" sz="2800" dirty="0" smtClean="0"/>
              <a:t>);		// !&lt;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mm_cmpnle_ps</a:t>
            </a:r>
            <a:r>
              <a:rPr lang="en-IE" sz="2800" dirty="0"/>
              <a:t>(__m128 a, __m128 b</a:t>
            </a:r>
            <a:r>
              <a:rPr lang="en-IE" sz="2800" dirty="0" smtClean="0"/>
              <a:t>);	// !&lt;=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mm_cmpngt_ps</a:t>
            </a:r>
            <a:r>
              <a:rPr lang="en-IE" sz="2800" dirty="0"/>
              <a:t>(__m128 a, __m128 b</a:t>
            </a:r>
            <a:r>
              <a:rPr lang="en-IE" sz="2800" dirty="0" smtClean="0"/>
              <a:t>);</a:t>
            </a:r>
            <a:r>
              <a:rPr lang="en-IE" sz="2800" dirty="0"/>
              <a:t>	</a:t>
            </a:r>
            <a:r>
              <a:rPr lang="en-IE" sz="2800" dirty="0" smtClean="0"/>
              <a:t>// !&gt;</a:t>
            </a:r>
            <a:endParaRPr lang="en-IE" sz="2800" dirty="0"/>
          </a:p>
          <a:p>
            <a:r>
              <a:rPr lang="en-IE" sz="2800" dirty="0"/>
              <a:t>__m128 _</a:t>
            </a:r>
            <a:r>
              <a:rPr lang="en-IE" sz="2800" dirty="0" err="1"/>
              <a:t>mm_cmpnge_ps</a:t>
            </a:r>
            <a:r>
              <a:rPr lang="en-IE" sz="2800" dirty="0"/>
              <a:t>(__m128 a, __m128 b</a:t>
            </a:r>
            <a:r>
              <a:rPr lang="en-IE" sz="2800" dirty="0" smtClean="0"/>
              <a:t>);	// !&gt;=</a:t>
            </a:r>
            <a:endParaRPr lang="en-IE" sz="2800" dirty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9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The result of a comparison operation is always a mask with values:</a:t>
            </a:r>
          </a:p>
          <a:p>
            <a:pPr lvl="1"/>
            <a:r>
              <a:rPr lang="en-IE" dirty="0" smtClean="0"/>
              <a:t>Integer 0 in false lanes</a:t>
            </a:r>
          </a:p>
          <a:p>
            <a:pPr lvl="1"/>
            <a:r>
              <a:rPr lang="en-IE" dirty="0" smtClean="0"/>
              <a:t>Integer -1 in true lanes</a:t>
            </a:r>
          </a:p>
          <a:p>
            <a:pPr marL="57150" indent="0">
              <a:buNone/>
            </a:pPr>
            <a:endParaRPr lang="en-IE" sz="1500" dirty="0"/>
          </a:p>
          <a:p>
            <a:pPr marL="57150" indent="0">
              <a:buNone/>
            </a:pPr>
            <a:r>
              <a:rPr lang="en-IE" dirty="0" smtClean="0"/>
              <a:t>__</a:t>
            </a:r>
            <a:r>
              <a:rPr lang="en-IE" dirty="0"/>
              <a:t>m128 a = _</a:t>
            </a:r>
            <a:r>
              <a:rPr lang="en-IE" dirty="0" err="1"/>
              <a:t>mm_set_ps</a:t>
            </a:r>
            <a:r>
              <a:rPr lang="en-IE" dirty="0"/>
              <a:t>(0.0f, 1.0f, 2.0f, 3.0f);</a:t>
            </a:r>
          </a:p>
          <a:p>
            <a:pPr marL="0" indent="0">
              <a:buNone/>
            </a:pPr>
            <a:r>
              <a:rPr lang="da-DK" dirty="0"/>
              <a:t>__m128 b = _mm_set_ps(3.0f, 2.0f, 1.0f, 0.0f);</a:t>
            </a:r>
          </a:p>
          <a:p>
            <a:pPr marL="0" indent="0">
              <a:buNone/>
            </a:pPr>
            <a:r>
              <a:rPr lang="en-IE" dirty="0"/>
              <a:t>__</a:t>
            </a:r>
            <a:r>
              <a:rPr lang="en-IE" dirty="0" smtClean="0"/>
              <a:t>m128 mask </a:t>
            </a:r>
            <a:r>
              <a:rPr lang="en-IE" dirty="0"/>
              <a:t>= _</a:t>
            </a:r>
            <a:r>
              <a:rPr lang="en-IE" dirty="0" err="1"/>
              <a:t>mm_cmpgt_ps</a:t>
            </a:r>
            <a:r>
              <a:rPr lang="en-IE" dirty="0"/>
              <a:t>(a, b);</a:t>
            </a:r>
          </a:p>
          <a:p>
            <a:pPr marL="0" indent="0">
              <a:buNone/>
            </a:pPr>
            <a:r>
              <a:rPr lang="en-IE" dirty="0" smtClean="0"/>
              <a:t>// mask now has value [0, 0, -1, -1]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71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Comparisons and 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0/-1 masks can be used with bitwise ops</a:t>
            </a:r>
          </a:p>
          <a:p>
            <a:pPr lvl="1"/>
            <a:r>
              <a:rPr lang="en-IE" dirty="0" smtClean="0"/>
              <a:t>Integer zero is 	0000000000000</a:t>
            </a:r>
          </a:p>
          <a:p>
            <a:pPr lvl="1"/>
            <a:r>
              <a:rPr lang="en-IE" dirty="0" smtClean="0"/>
              <a:t>Integer -1 is 		1111111111111</a:t>
            </a:r>
          </a:p>
          <a:p>
            <a:endParaRPr lang="en-IE" dirty="0" smtClean="0"/>
          </a:p>
          <a:p>
            <a:r>
              <a:rPr lang="en-IE" dirty="0" smtClean="0"/>
              <a:t>These can be used to mask out values</a:t>
            </a:r>
          </a:p>
          <a:p>
            <a:pPr marL="0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1024;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if ( a[</a:t>
            </a:r>
            <a:r>
              <a:rPr lang="en-IE" dirty="0" err="1" smtClean="0"/>
              <a:t>i</a:t>
            </a:r>
            <a:r>
              <a:rPr lang="en-IE" dirty="0" smtClean="0"/>
              <a:t>] &lt; b[</a:t>
            </a:r>
            <a:r>
              <a:rPr lang="en-IE" dirty="0" err="1" smtClean="0"/>
              <a:t>i</a:t>
            </a:r>
            <a:r>
              <a:rPr lang="en-IE" dirty="0" smtClean="0"/>
              <a:t>] 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a[</a:t>
            </a:r>
            <a:r>
              <a:rPr lang="en-IE" dirty="0" err="1" smtClean="0"/>
              <a:t>i</a:t>
            </a:r>
            <a:r>
              <a:rPr lang="en-IE" dirty="0" smtClean="0"/>
              <a:t>] = 0.0;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	}</a:t>
            </a:r>
          </a:p>
          <a:p>
            <a:pPr marL="0" indent="0">
              <a:buNone/>
            </a:pPr>
            <a:r>
              <a:rPr lang="en-IE" dirty="0" smtClean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4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Comparisons and 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Masking can be used to </a:t>
            </a:r>
            <a:r>
              <a:rPr lang="en-IE" dirty="0" err="1" smtClean="0"/>
              <a:t>vectorize</a:t>
            </a:r>
            <a:r>
              <a:rPr lang="en-IE" dirty="0" smtClean="0"/>
              <a:t> many loops containing if statements</a:t>
            </a:r>
            <a:endParaRPr lang="en-IE" dirty="0"/>
          </a:p>
          <a:p>
            <a:pPr lvl="1"/>
            <a:r>
              <a:rPr lang="en-IE" dirty="0" smtClean="0"/>
              <a:t>First compute both sides of the if statement</a:t>
            </a:r>
          </a:p>
          <a:p>
            <a:pPr lvl="1"/>
            <a:r>
              <a:rPr lang="en-IE" dirty="0" smtClean="0"/>
              <a:t>Then select the correct result for each lane using masks</a:t>
            </a:r>
          </a:p>
          <a:p>
            <a:pPr lvl="1"/>
            <a:r>
              <a:rPr lang="en-IE" dirty="0" smtClean="0"/>
              <a:t>E.g.</a:t>
            </a:r>
          </a:p>
          <a:p>
            <a:pPr marL="0" indent="0">
              <a:buNone/>
            </a:pPr>
            <a:r>
              <a:rPr lang="en-IE" dirty="0" smtClean="0"/>
              <a:t>	for </a:t>
            </a:r>
            <a:r>
              <a:rPr lang="en-IE" dirty="0"/>
              <a:t>(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1024;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if ( a[</a:t>
            </a:r>
            <a:r>
              <a:rPr lang="en-IE" dirty="0" err="1"/>
              <a:t>i</a:t>
            </a:r>
            <a:r>
              <a:rPr lang="en-IE" dirty="0"/>
              <a:t>] </a:t>
            </a:r>
            <a:r>
              <a:rPr lang="en-IE" dirty="0" smtClean="0"/>
              <a:t>&gt; </a:t>
            </a:r>
            <a:r>
              <a:rPr lang="en-IE" dirty="0"/>
              <a:t>b[</a:t>
            </a:r>
            <a:r>
              <a:rPr lang="en-IE" dirty="0" err="1"/>
              <a:t>i</a:t>
            </a:r>
            <a:r>
              <a:rPr lang="en-IE" dirty="0"/>
              <a:t>] </a:t>
            </a:r>
            <a:r>
              <a:rPr lang="en-IE" dirty="0" smtClean="0"/>
              <a:t>)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		</a:t>
            </a:r>
            <a:r>
              <a:rPr lang="en-IE" dirty="0" smtClean="0"/>
              <a:t>c[</a:t>
            </a:r>
            <a:r>
              <a:rPr lang="en-IE" dirty="0" err="1" smtClean="0"/>
              <a:t>i</a:t>
            </a:r>
            <a:r>
              <a:rPr lang="en-IE" dirty="0"/>
              <a:t>] = </a:t>
            </a:r>
            <a:r>
              <a:rPr lang="en-IE" dirty="0" smtClean="0"/>
              <a:t>a[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else</a:t>
            </a:r>
          </a:p>
          <a:p>
            <a:pPr marL="0" indent="0">
              <a:buNone/>
            </a:pPr>
            <a:r>
              <a:rPr lang="en-IE" dirty="0" smtClean="0"/>
              <a:t>			c[</a:t>
            </a:r>
            <a:r>
              <a:rPr lang="en-IE" dirty="0" err="1" smtClean="0"/>
              <a:t>i</a:t>
            </a:r>
            <a:r>
              <a:rPr lang="en-IE" dirty="0" smtClean="0"/>
              <a:t>] = b[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9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Comparisons and 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SSE also allows us to convert a full-width vector mask to a bit-by-bit integer mask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_</a:t>
            </a:r>
            <a:r>
              <a:rPr lang="en-IE" dirty="0" err="1" smtClean="0"/>
              <a:t>mm_movemask_ps</a:t>
            </a:r>
            <a:r>
              <a:rPr lang="en-IE" dirty="0" smtClean="0"/>
              <a:t>(mask);</a:t>
            </a:r>
            <a:endParaRPr lang="en-IE" dirty="0"/>
          </a:p>
          <a:p>
            <a:pPr lvl="1"/>
            <a:r>
              <a:rPr lang="en-IE" dirty="0" smtClean="0"/>
              <a:t>Takes a mask of 0/-1 lanes and converts each lane to a single bit of a result integer</a:t>
            </a:r>
          </a:p>
          <a:p>
            <a:pPr lvl="1"/>
            <a:r>
              <a:rPr lang="en-IE" dirty="0" smtClean="0"/>
              <a:t>For example</a:t>
            </a:r>
          </a:p>
          <a:p>
            <a:pPr marL="914400" lvl="2" indent="0">
              <a:buNone/>
            </a:pPr>
            <a:r>
              <a:rPr lang="en-IE" dirty="0"/>
              <a:t>Bitmask </a:t>
            </a:r>
            <a:r>
              <a:rPr lang="en-IE" dirty="0" smtClean="0"/>
              <a:t>	Meaning</a:t>
            </a:r>
            <a:endParaRPr lang="en-IE" dirty="0"/>
          </a:p>
          <a:p>
            <a:pPr marL="914400" lvl="2" indent="0">
              <a:buNone/>
            </a:pPr>
            <a:r>
              <a:rPr lang="en-IE" dirty="0"/>
              <a:t>1111 </a:t>
            </a:r>
            <a:r>
              <a:rPr lang="en-IE" dirty="0" smtClean="0"/>
              <a:t>		Comparison </a:t>
            </a:r>
            <a:r>
              <a:rPr lang="en-IE" dirty="0"/>
              <a:t>True for all 4 floats</a:t>
            </a:r>
          </a:p>
          <a:p>
            <a:pPr marL="914400" lvl="2" indent="0">
              <a:buNone/>
            </a:pPr>
            <a:r>
              <a:rPr lang="en-IE" dirty="0"/>
              <a:t>0000 </a:t>
            </a:r>
            <a:r>
              <a:rPr lang="en-IE" dirty="0" smtClean="0"/>
              <a:t>		Comparison </a:t>
            </a:r>
            <a:r>
              <a:rPr lang="en-IE" dirty="0"/>
              <a:t>False for all 4 floats</a:t>
            </a:r>
          </a:p>
          <a:p>
            <a:pPr marL="914400" lvl="2" indent="0">
              <a:buNone/>
            </a:pPr>
            <a:r>
              <a:rPr lang="en-IE" dirty="0"/>
              <a:t>1100 </a:t>
            </a:r>
            <a:r>
              <a:rPr lang="en-IE" dirty="0" smtClean="0"/>
              <a:t>		Comparison </a:t>
            </a:r>
            <a:r>
              <a:rPr lang="en-IE" dirty="0"/>
              <a:t>True for first two floats</a:t>
            </a:r>
          </a:p>
          <a:p>
            <a:pPr marL="914400" lvl="2" indent="0">
              <a:buNone/>
            </a:pPr>
            <a:r>
              <a:rPr lang="en-IE" dirty="0"/>
              <a:t>1010 </a:t>
            </a:r>
            <a:r>
              <a:rPr lang="en-IE" dirty="0" smtClean="0"/>
              <a:t>		Comparison </a:t>
            </a:r>
            <a:r>
              <a:rPr lang="en-IE" dirty="0"/>
              <a:t>True for first and third floats</a:t>
            </a:r>
            <a:endParaRPr lang="en-IE" dirty="0" smtClean="0"/>
          </a:p>
          <a:p>
            <a:pPr lvl="1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7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Comparisons and 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dirty="0" err="1" smtClean="0"/>
              <a:t>movemask</a:t>
            </a:r>
            <a:r>
              <a:rPr lang="en-IE" dirty="0" smtClean="0"/>
              <a:t> converts a vector mask to an integer</a:t>
            </a:r>
          </a:p>
          <a:p>
            <a:pPr lvl="1"/>
            <a:r>
              <a:rPr lang="en-IE" dirty="0" smtClean="0"/>
              <a:t>Integer can be stored to summarize comparison</a:t>
            </a:r>
          </a:p>
          <a:p>
            <a:pPr lvl="1"/>
            <a:r>
              <a:rPr lang="en-IE" dirty="0" smtClean="0"/>
              <a:t>Integer can be tested with if or switch statement</a:t>
            </a:r>
          </a:p>
          <a:p>
            <a:pPr lvl="1"/>
            <a:r>
              <a:rPr lang="en-IE" dirty="0" smtClean="0"/>
              <a:t>For example</a:t>
            </a:r>
            <a:endParaRPr lang="en-IE" dirty="0"/>
          </a:p>
          <a:p>
            <a:pPr marL="457200" lvl="1" indent="0">
              <a:buNone/>
            </a:pPr>
            <a:r>
              <a:rPr lang="en-IE" dirty="0" smtClean="0"/>
              <a:t>_m128 </a:t>
            </a:r>
            <a:r>
              <a:rPr lang="en-IE" dirty="0" err="1" smtClean="0"/>
              <a:t>vec_mask</a:t>
            </a:r>
            <a:r>
              <a:rPr lang="en-IE" dirty="0" smtClean="0"/>
              <a:t> = _</a:t>
            </a:r>
            <a:r>
              <a:rPr lang="en-IE" dirty="0" err="1" smtClean="0"/>
              <a:t>mm_gt_ps</a:t>
            </a:r>
            <a:r>
              <a:rPr lang="en-IE" dirty="0" smtClean="0"/>
              <a:t>(a, b);</a:t>
            </a:r>
          </a:p>
          <a:p>
            <a:pPr marL="457200" lvl="1" indent="0">
              <a:buNone/>
            </a:pPr>
            <a:r>
              <a:rPr lang="en-IE" dirty="0" err="1" smtClean="0"/>
              <a:t>int</a:t>
            </a:r>
            <a:r>
              <a:rPr lang="en-IE" dirty="0" smtClean="0"/>
              <a:t> mask = _</a:t>
            </a:r>
            <a:r>
              <a:rPr lang="en-IE" dirty="0" err="1" smtClean="0"/>
              <a:t>mm_movemask_ps</a:t>
            </a:r>
            <a:r>
              <a:rPr lang="en-IE" dirty="0" smtClean="0"/>
              <a:t>(</a:t>
            </a:r>
            <a:r>
              <a:rPr lang="en-IE" dirty="0" err="1" smtClean="0"/>
              <a:t>vec_mask</a:t>
            </a:r>
            <a:r>
              <a:rPr lang="en-IE" dirty="0" smtClean="0"/>
              <a:t>);</a:t>
            </a:r>
          </a:p>
          <a:p>
            <a:pPr marL="457200" lvl="1" indent="0">
              <a:buNone/>
            </a:pPr>
            <a:r>
              <a:rPr lang="en-IE" smtClean="0"/>
              <a:t>switch ( mask </a:t>
            </a:r>
            <a:r>
              <a:rPr lang="en-IE" dirty="0" smtClean="0"/>
              <a:t>) {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 smtClean="0"/>
              <a:t>case 0: // all false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0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Comparisons and 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err="1" smtClean="0"/>
              <a:t>Vectorize</a:t>
            </a:r>
            <a:r>
              <a:rPr lang="en-IE" dirty="0" smtClean="0"/>
              <a:t> the following code</a:t>
            </a:r>
          </a:p>
          <a:p>
            <a:pPr marL="0" indent="0">
              <a:buNone/>
            </a:pPr>
            <a:r>
              <a:rPr lang="en-IE" dirty="0" smtClean="0"/>
              <a:t>float min = a[0];</a:t>
            </a:r>
          </a:p>
          <a:p>
            <a:pPr marL="0" indent="0">
              <a:buNone/>
            </a:pPr>
            <a:r>
              <a:rPr lang="en-IE" dirty="0" smtClean="0"/>
              <a:t>for (</a:t>
            </a:r>
            <a:r>
              <a:rPr lang="en-IE" dirty="0" err="1" smtClean="0"/>
              <a:t>i</a:t>
            </a:r>
            <a:r>
              <a:rPr lang="en-IE" dirty="0" smtClean="0"/>
              <a:t>=1; </a:t>
            </a:r>
            <a:r>
              <a:rPr lang="en-IE" dirty="0" err="1" smtClean="0"/>
              <a:t>i</a:t>
            </a:r>
            <a:r>
              <a:rPr lang="en-IE" dirty="0" smtClean="0"/>
              <a:t> &lt; 1024; </a:t>
            </a:r>
            <a:r>
              <a:rPr lang="en-IE" dirty="0" err="1" smtClean="0"/>
              <a:t>i</a:t>
            </a:r>
            <a:r>
              <a:rPr lang="en-IE" dirty="0" smtClean="0"/>
              <a:t>++ 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if ( a[</a:t>
            </a:r>
            <a:r>
              <a:rPr lang="en-IE" dirty="0" err="1" smtClean="0"/>
              <a:t>i</a:t>
            </a:r>
            <a:r>
              <a:rPr lang="en-IE" dirty="0" smtClean="0"/>
              <a:t>] &lt; min ) {</a:t>
            </a:r>
          </a:p>
          <a:p>
            <a:pPr marL="0" indent="0">
              <a:buNone/>
            </a:pPr>
            <a:r>
              <a:rPr lang="en-IE" dirty="0" smtClean="0"/>
              <a:t>		min = a[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01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Max and Min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Finding the minimum or maximum of pairs of numbers is so common that most vector instruction sets provide instructions</a:t>
            </a:r>
          </a:p>
          <a:p>
            <a:pPr marL="0" indent="0">
              <a:buNone/>
            </a:pPr>
            <a:r>
              <a:rPr lang="en-IE" dirty="0" smtClean="0"/>
              <a:t>_m128 _</a:t>
            </a:r>
            <a:r>
              <a:rPr lang="en-IE" dirty="0" err="1" smtClean="0"/>
              <a:t>mm_max_ps</a:t>
            </a:r>
            <a:r>
              <a:rPr lang="en-IE" dirty="0" smtClean="0"/>
              <a:t>(_m128 a, _m128 b);</a:t>
            </a:r>
          </a:p>
          <a:p>
            <a:pPr marL="0" indent="0">
              <a:buNone/>
            </a:pPr>
            <a:r>
              <a:rPr lang="en-IE" dirty="0"/>
              <a:t>_m128 _</a:t>
            </a:r>
            <a:r>
              <a:rPr lang="en-IE" dirty="0" err="1"/>
              <a:t>mm_max_ps</a:t>
            </a:r>
            <a:r>
              <a:rPr lang="en-IE" dirty="0"/>
              <a:t>(_m128 a, _m128 b);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6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Vector Machines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There are several ways to program a vector machine</a:t>
            </a:r>
          </a:p>
          <a:p>
            <a:r>
              <a:rPr lang="en-IE" dirty="0" smtClean="0"/>
              <a:t>Program in plain C</a:t>
            </a:r>
          </a:p>
          <a:p>
            <a:pPr lvl="1"/>
            <a:r>
              <a:rPr lang="en-IE" dirty="0" smtClean="0"/>
              <a:t>And hope that a heroic compiler will “</a:t>
            </a:r>
            <a:r>
              <a:rPr lang="en-IE" dirty="0" err="1" smtClean="0"/>
              <a:t>vectorize</a:t>
            </a:r>
            <a:r>
              <a:rPr lang="en-IE" dirty="0" smtClean="0"/>
              <a:t>” the code</a:t>
            </a:r>
          </a:p>
          <a:p>
            <a:pPr lvl="1"/>
            <a:r>
              <a:rPr lang="en-IE" dirty="0" smtClean="0"/>
              <a:t>Production compilers are getting better</a:t>
            </a:r>
          </a:p>
          <a:p>
            <a:pPr lvl="2"/>
            <a:r>
              <a:rPr lang="en-IE" dirty="0" smtClean="0"/>
              <a:t>Intel compiler is good</a:t>
            </a:r>
          </a:p>
          <a:p>
            <a:pPr lvl="2"/>
            <a:r>
              <a:rPr lang="en-IE" dirty="0" smtClean="0"/>
              <a:t>GCC is okay</a:t>
            </a:r>
          </a:p>
          <a:p>
            <a:pPr lvl="2"/>
            <a:r>
              <a:rPr lang="en-IE" dirty="0" smtClean="0"/>
              <a:t>LLVM is not good but improving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1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Programming Vector Machines in 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smtClean="0"/>
              <a:t>Two big problems for compiler automatic vectorization</a:t>
            </a:r>
          </a:p>
          <a:p>
            <a:pPr lvl="1"/>
            <a:r>
              <a:rPr lang="en-IE" dirty="0" smtClean="0"/>
              <a:t>Pointers</a:t>
            </a:r>
          </a:p>
          <a:p>
            <a:pPr lvl="1"/>
            <a:r>
              <a:rPr lang="en-IE" dirty="0" smtClean="0"/>
              <a:t>Data 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6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Vector Machines in 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Pointers</a:t>
            </a:r>
          </a:p>
          <a:p>
            <a:pPr marL="457200" lvl="1" indent="0">
              <a:buNone/>
            </a:pPr>
            <a:r>
              <a:rPr lang="en-IE" dirty="0" smtClean="0"/>
              <a:t>void sum(float *a, float * b, float *c) {</a:t>
            </a:r>
          </a:p>
          <a:p>
            <a:pPr marL="457200" lvl="1" indent="0">
              <a:buNone/>
            </a:pPr>
            <a:r>
              <a:rPr lang="en-IE" dirty="0" smtClean="0"/>
              <a:t>	for (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N; </a:t>
            </a:r>
            <a:r>
              <a:rPr lang="en-IE" dirty="0" err="1" smtClean="0"/>
              <a:t>i</a:t>
            </a:r>
            <a:r>
              <a:rPr lang="en-IE" dirty="0" smtClean="0"/>
              <a:t>++ )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 smtClean="0"/>
              <a:t>	a[</a:t>
            </a:r>
            <a:r>
              <a:rPr lang="en-IE" dirty="0" err="1" smtClean="0"/>
              <a:t>i</a:t>
            </a:r>
            <a:r>
              <a:rPr lang="en-IE" dirty="0" smtClean="0"/>
              <a:t>] = b[</a:t>
            </a:r>
            <a:r>
              <a:rPr lang="en-IE" dirty="0" err="1" smtClean="0"/>
              <a:t>i</a:t>
            </a:r>
            <a:r>
              <a:rPr lang="en-IE" dirty="0" smtClean="0"/>
              <a:t>] + c[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</a:p>
          <a:p>
            <a:pPr marL="457200" lvl="1" indent="0">
              <a:buNone/>
            </a:pPr>
            <a:r>
              <a:rPr lang="en-IE" dirty="0" smtClean="0"/>
              <a:t>}</a:t>
            </a:r>
          </a:p>
          <a:p>
            <a:pPr lvl="1"/>
            <a:r>
              <a:rPr lang="en-IE" dirty="0" smtClean="0"/>
              <a:t>In general the compiler has no idea whether pointers a, b, c point to the same memory</a:t>
            </a:r>
          </a:p>
          <a:p>
            <a:pPr lvl="1"/>
            <a:r>
              <a:rPr lang="en-IE" dirty="0" smtClean="0"/>
              <a:t>Restrict pointers guarantee not to point to same memory as another restrict pointer</a:t>
            </a:r>
          </a:p>
          <a:p>
            <a:pPr marL="457200" lvl="1" indent="0">
              <a:buNone/>
            </a:pPr>
            <a:r>
              <a:rPr lang="en-IE" dirty="0" smtClean="0"/>
              <a:t>	void sum(float * restrict a, float * restrict b, 			float * restrict c);</a:t>
            </a:r>
          </a:p>
          <a:p>
            <a:pPr lvl="1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74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Vector Machines in 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Data layout is often crucial to the vectorization of code</a:t>
            </a:r>
          </a:p>
          <a:p>
            <a:pPr marL="457200" lvl="1" indent="0">
              <a:buNone/>
            </a:pPr>
            <a:r>
              <a:rPr lang="en-IE" dirty="0" err="1" smtClean="0"/>
              <a:t>struct</a:t>
            </a:r>
            <a:r>
              <a:rPr lang="en-IE" dirty="0" smtClean="0"/>
              <a:t> point {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 smtClean="0"/>
              <a:t>float x, y, z;</a:t>
            </a:r>
          </a:p>
          <a:p>
            <a:pPr marL="457200" lvl="1" indent="0">
              <a:buNone/>
            </a:pPr>
            <a:r>
              <a:rPr lang="en-IE" dirty="0" smtClean="0"/>
              <a:t>};</a:t>
            </a:r>
          </a:p>
          <a:p>
            <a:pPr marL="457200" lvl="1" indent="0">
              <a:buNone/>
            </a:pPr>
            <a:r>
              <a:rPr lang="en-IE" dirty="0" err="1" smtClean="0"/>
              <a:t>struct</a:t>
            </a:r>
            <a:r>
              <a:rPr lang="en-IE" dirty="0" smtClean="0"/>
              <a:t> point </a:t>
            </a:r>
            <a:r>
              <a:rPr lang="en-IE" dirty="0" err="1" smtClean="0"/>
              <a:t>my_points</a:t>
            </a:r>
            <a:r>
              <a:rPr lang="en-IE" dirty="0" smtClean="0"/>
              <a:t>[1024];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As compared to…</a:t>
            </a:r>
          </a:p>
          <a:p>
            <a:pPr marL="457200" lvl="1" indent="0">
              <a:buNone/>
            </a:pPr>
            <a:r>
              <a:rPr lang="en-IE" dirty="0" err="1" smtClean="0"/>
              <a:t>struct</a:t>
            </a:r>
            <a:r>
              <a:rPr lang="en-IE" dirty="0" smtClean="0"/>
              <a:t> points {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 smtClean="0"/>
              <a:t>float x[1024], y[1024], z[1024];</a:t>
            </a:r>
          </a:p>
          <a:p>
            <a:pPr marL="457200" lvl="1" indent="0">
              <a:buNone/>
            </a:pPr>
            <a:r>
              <a:rPr lang="en-IE" dirty="0" smtClean="0"/>
              <a:t>};</a:t>
            </a:r>
          </a:p>
          <a:p>
            <a:pPr lvl="1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71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Other Approaches to Programming Vector Machines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Program in a domain-specific language</a:t>
            </a:r>
          </a:p>
          <a:p>
            <a:pPr lvl="1"/>
            <a:r>
              <a:rPr lang="en-IE" dirty="0" smtClean="0"/>
              <a:t>Aimed at vector types</a:t>
            </a:r>
          </a:p>
          <a:p>
            <a:pPr lvl="1"/>
            <a:r>
              <a:rPr lang="en-IE" dirty="0" smtClean="0"/>
              <a:t>Often obscure languages</a:t>
            </a:r>
          </a:p>
          <a:p>
            <a:pPr lvl="2"/>
            <a:r>
              <a:rPr lang="en-IE" dirty="0" smtClean="0"/>
              <a:t>“Mom and pop” languages</a:t>
            </a:r>
          </a:p>
          <a:p>
            <a:pPr lvl="2"/>
            <a:r>
              <a:rPr lang="en-IE" dirty="0" smtClean="0"/>
              <a:t>Maintenance, legacy problems</a:t>
            </a:r>
          </a:p>
          <a:p>
            <a:r>
              <a:rPr lang="en-IE" dirty="0" smtClean="0"/>
              <a:t>More recently mainstream languages are starting to add vector features</a:t>
            </a:r>
          </a:p>
          <a:p>
            <a:pPr lvl="1"/>
            <a:r>
              <a:rPr lang="en-IE" dirty="0" smtClean="0"/>
              <a:t>E.g. vector types in C source code using Clang/LLVM</a:t>
            </a:r>
          </a:p>
          <a:p>
            <a:pPr lvl="1"/>
            <a:r>
              <a:rPr lang="en-IE" dirty="0" smtClean="0"/>
              <a:t>“parallel SIMD” in </a:t>
            </a:r>
            <a:r>
              <a:rPr lang="en-IE" dirty="0" err="1" smtClean="0"/>
              <a:t>OpenMP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8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2224</Words>
  <Application>Microsoft Office PowerPoint</Application>
  <PresentationFormat>On-screen Show (4:3)</PresentationFormat>
  <Paragraphs>501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Vector Programming</vt:lpstr>
      <vt:lpstr>Vector Parallel Computing</vt:lpstr>
      <vt:lpstr>Vector Extensions</vt:lpstr>
      <vt:lpstr>SSE</vt:lpstr>
      <vt:lpstr>Programming Vector Machines</vt:lpstr>
      <vt:lpstr>Programming Vector Machines in C</vt:lpstr>
      <vt:lpstr>Programming Vector Machines in C</vt:lpstr>
      <vt:lpstr>Programming Vector Machines in C</vt:lpstr>
      <vt:lpstr>Other Approaches to Programming Vector Machines</vt:lpstr>
      <vt:lpstr>Other Approaches to Programming Vector Machines</vt:lpstr>
      <vt:lpstr>Compiler Intrinsics</vt:lpstr>
      <vt:lpstr>Vector Load Instructions</vt:lpstr>
      <vt:lpstr>Vector Store Instructions</vt:lpstr>
      <vt:lpstr>Arithmetic Instructions</vt:lpstr>
      <vt:lpstr>Example</vt:lpstr>
      <vt:lpstr>Example</vt:lpstr>
      <vt:lpstr>Example</vt:lpstr>
      <vt:lpstr>Example</vt:lpstr>
      <vt:lpstr>Example</vt:lpstr>
      <vt:lpstr>Example</vt:lpstr>
      <vt:lpstr>Operating Across Lanes</vt:lpstr>
      <vt:lpstr>Example</vt:lpstr>
      <vt:lpstr>Operating Across Lanes</vt:lpstr>
      <vt:lpstr>Operating Across Lanes</vt:lpstr>
      <vt:lpstr>Example</vt:lpstr>
      <vt:lpstr>Operating Across Lanes</vt:lpstr>
      <vt:lpstr>Vector Swizzles</vt:lpstr>
      <vt:lpstr>Vector Permutation</vt:lpstr>
      <vt:lpstr>Vector Permutation</vt:lpstr>
      <vt:lpstr>Vector Permutation</vt:lpstr>
      <vt:lpstr>Vector Swizzling</vt:lpstr>
      <vt:lpstr>Vector Swizzling</vt:lpstr>
      <vt:lpstr>Example - Hadd</vt:lpstr>
      <vt:lpstr>Example – Complex Multiplication</vt:lpstr>
      <vt:lpstr>Accessing Individual Lanes</vt:lpstr>
      <vt:lpstr>Accessing Individual Lanes</vt:lpstr>
      <vt:lpstr>Accessing Individual Lanes</vt:lpstr>
      <vt:lpstr>Accessing Individual Lanes</vt:lpstr>
      <vt:lpstr>Bitwise Operations</vt:lpstr>
      <vt:lpstr>Comparison Operators</vt:lpstr>
      <vt:lpstr>Comparison Operators</vt:lpstr>
      <vt:lpstr>Comparisons and masking</vt:lpstr>
      <vt:lpstr>Comparisons and masking</vt:lpstr>
      <vt:lpstr>Comparisons and masking</vt:lpstr>
      <vt:lpstr>Comparisons and masking</vt:lpstr>
      <vt:lpstr>Comparisons and masking</vt:lpstr>
      <vt:lpstr>Max and 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Tools Research</dc:title>
  <dc:creator>David</dc:creator>
  <cp:lastModifiedBy>David</cp:lastModifiedBy>
  <cp:revision>353</cp:revision>
  <cp:lastPrinted>2015-11-14T19:04:58Z</cp:lastPrinted>
  <dcterms:created xsi:type="dcterms:W3CDTF">2012-01-05T19:08:24Z</dcterms:created>
  <dcterms:modified xsi:type="dcterms:W3CDTF">2017-02-09T14:01:42Z</dcterms:modified>
</cp:coreProperties>
</file>