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DCA4CFB-848E-43A6-91D7-E3234DF10E69}">
          <p14:sldIdLst>
            <p14:sldId id="256"/>
            <p14:sldId id="257"/>
          </p14:sldIdLst>
        </p14:section>
        <p14:section name="Subscription And Revenue" id="{02CF8779-3315-4FC2-B99D-DF8EA01DC07E}">
          <p14:sldIdLst>
            <p14:sldId id="258"/>
            <p14:sldId id="259"/>
            <p14:sldId id="260"/>
            <p14:sldId id="261"/>
            <p14:sldId id="262"/>
          </p14:sldIdLst>
        </p14:section>
        <p14:section name="User Engagement" id="{4858780D-7D36-438A-BBE7-A98B8E8E1B8F}">
          <p14:sldIdLst>
            <p14:sldId id="263"/>
            <p14:sldId id="264"/>
            <p14:sldId id="265"/>
            <p14:sldId id="266"/>
            <p14:sldId id="267"/>
            <p14:sldId id="268"/>
          </p14:sldIdLst>
        </p14:section>
        <p14:section name="Demographic And Behavioural" id="{EFF22D8F-1388-4E73-8C35-38F051A9518B}">
          <p14:sldIdLst>
            <p14:sldId id="269"/>
            <p14:sldId id="270"/>
            <p14:sldId id="271"/>
            <p14:sldId id="272"/>
            <p14:sldId id="273"/>
            <p14:sldId id="274"/>
          </p14:sldIdLst>
        </p14:section>
        <p14:section name="Retention And Loyalty" id="{3BA57800-00A9-4AB3-90C6-CBD2BF14FDA2}">
          <p14:sldIdLst>
            <p14:sldId id="275"/>
            <p14:sldId id="276"/>
            <p14:sldId id="277"/>
            <p14:sldId id="278"/>
            <p14:sldId id="279"/>
          </p14:sldIdLst>
        </p14:section>
        <p14:section name="Payment Preference And Regional Trends" id="{D41F133C-FE06-4472-A2EC-68B542F8B838}">
          <p14:sldIdLst>
            <p14:sldId id="280"/>
            <p14:sldId id="281"/>
            <p14:sldId id="282"/>
            <p14:sldId id="283"/>
            <p14:sldId id="284"/>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A\Streaming%20Excel\Streaming%20(Recover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(Recovered).xlsx]Subscription and Revenue !PivotTable1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Monthly</a:t>
            </a:r>
            <a:r>
              <a:rPr lang="en-IN" baseline="0"/>
              <a:t> Revenue Based on Different Subscription Types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'Subscription and Revenue '!$C$3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'Subscription and Revenue '!$B$4:$B$7</c:f>
              <c:strCache>
                <c:ptCount val="3"/>
                <c:pt idx="0">
                  <c:v>$7.99</c:v>
                </c:pt>
                <c:pt idx="1">
                  <c:v>$11.99</c:v>
                </c:pt>
                <c:pt idx="2">
                  <c:v>$15.99</c:v>
                </c:pt>
              </c:strCache>
            </c:strRef>
          </c:cat>
          <c:val>
            <c:numRef>
              <c:f>'Subscription and Revenue '!$C$4:$C$7</c:f>
              <c:numCache>
                <c:formatCode>[$$-409]#,##0.00</c:formatCode>
                <c:ptCount val="3"/>
                <c:pt idx="0">
                  <c:v>2580.7699999999877</c:v>
                </c:pt>
                <c:pt idx="1">
                  <c:v>4136.5499999999638</c:v>
                </c:pt>
                <c:pt idx="2">
                  <c:v>5308.6799999999566</c:v>
                </c:pt>
              </c:numCache>
            </c:numRef>
          </c:val>
          <c:extLst>
            <c:ext xmlns:c16="http://schemas.microsoft.com/office/drawing/2014/chart" uri="{C3380CC4-5D6E-409C-BE32-E72D297353CC}">
              <c16:uniqueId val="{00000000-E5D0-4381-BA62-A93AF67ED399}"/>
            </c:ext>
          </c:extLst>
        </c:ser>
        <c:dLbls>
          <c:dLblPos val="outEnd"/>
          <c:showLegendKey val="0"/>
          <c:showVal val="1"/>
          <c:showCatName val="0"/>
          <c:showSerName val="0"/>
          <c:showPercent val="0"/>
          <c:showBubbleSize val="0"/>
        </c:dLbls>
        <c:gapWidth val="219"/>
        <c:overlap val="-27"/>
        <c:axId val="677588928"/>
        <c:axId val="677589408"/>
      </c:barChart>
      <c:catAx>
        <c:axId val="677588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Subscription</a:t>
                </a:r>
                <a:r>
                  <a:rPr lang="en-IN" baseline="0"/>
                  <a:t> Type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589408"/>
        <c:crosses val="autoZero"/>
        <c:auto val="1"/>
        <c:lblAlgn val="ctr"/>
        <c:lblOffset val="100"/>
        <c:noMultiLvlLbl val="0"/>
      </c:catAx>
      <c:valAx>
        <c:axId val="677589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Total</a:t>
                </a:r>
                <a:r>
                  <a:rPr lang="en-IN" baseline="0"/>
                  <a:t> Revenue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588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(Recovered).xlsx]Payment Preferences And Region!PivotTable7</c:name>
    <c:fmtId val="4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Subscription Trends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'Payment Preferences And Region'!$N$10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'Payment Preferences And Region'!$M$11:$M$14</c:f>
              <c:strCache>
                <c:ptCount val="3"/>
                <c:pt idx="0">
                  <c:v>Basic</c:v>
                </c:pt>
                <c:pt idx="1">
                  <c:v>Premium</c:v>
                </c:pt>
                <c:pt idx="2">
                  <c:v>Super</c:v>
                </c:pt>
              </c:strCache>
            </c:strRef>
          </c:cat>
          <c:val>
            <c:numRef>
              <c:f>'Payment Preferences And Region'!$N$11:$N$14</c:f>
              <c:numCache>
                <c:formatCode>General</c:formatCode>
                <c:ptCount val="3"/>
                <c:pt idx="0">
                  <c:v>323</c:v>
                </c:pt>
                <c:pt idx="1">
                  <c:v>332</c:v>
                </c:pt>
                <c:pt idx="2">
                  <c:v>345</c:v>
                </c:pt>
              </c:numCache>
            </c:numRef>
          </c:val>
          <c:extLst>
            <c:ext xmlns:c16="http://schemas.microsoft.com/office/drawing/2014/chart" uri="{C3380CC4-5D6E-409C-BE32-E72D297353CC}">
              <c16:uniqueId val="{00000000-8E9A-4E3D-8E16-889F26564ED7}"/>
            </c:ext>
          </c:extLst>
        </c:ser>
        <c:dLbls>
          <c:dLblPos val="outEnd"/>
          <c:showLegendKey val="0"/>
          <c:showVal val="1"/>
          <c:showCatName val="0"/>
          <c:showSerName val="0"/>
          <c:showPercent val="0"/>
          <c:showBubbleSize val="0"/>
        </c:dLbls>
        <c:gapWidth val="219"/>
        <c:overlap val="-27"/>
        <c:axId val="1682008832"/>
        <c:axId val="1682009312"/>
      </c:barChart>
      <c:catAx>
        <c:axId val="16820088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a:t>
                </a:r>
                <a:r>
                  <a:rPr lang="en-IN" baseline="0"/>
                  <a:t> of Subscription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09312"/>
        <c:crosses val="autoZero"/>
        <c:auto val="1"/>
        <c:lblAlgn val="ctr"/>
        <c:lblOffset val="100"/>
        <c:noMultiLvlLbl val="0"/>
      </c:catAx>
      <c:valAx>
        <c:axId val="1682009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Users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08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(Recovered).xlsx]Payment Preferences And Region!PivotTable8</c:name>
    <c:fmtId val="4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Language</a:t>
            </a:r>
            <a:r>
              <a:rPr lang="en-IN" baseline="0"/>
              <a:t> Preference vs Engagement</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'Payment Preferences And Region'!$B$32</c:f>
              <c:strCache>
                <c:ptCount val="1"/>
                <c:pt idx="0">
                  <c:v>Average of Total_Movies_Watched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'Payment Preferences And Region'!$B$33</c:f>
              <c:strCache>
                <c:ptCount val="1"/>
                <c:pt idx="0">
                  <c:v>Total</c:v>
                </c:pt>
              </c:strCache>
            </c:strRef>
          </c:cat>
          <c:val>
            <c:numRef>
              <c:f>'Payment Preferences And Region'!$B$33</c:f>
              <c:numCache>
                <c:formatCode>0</c:formatCode>
                <c:ptCount val="1"/>
                <c:pt idx="0">
                  <c:v>519.62745098039215</c:v>
                </c:pt>
              </c:numCache>
            </c:numRef>
          </c:val>
          <c:extLst>
            <c:ext xmlns:c16="http://schemas.microsoft.com/office/drawing/2014/chart" uri="{C3380CC4-5D6E-409C-BE32-E72D297353CC}">
              <c16:uniqueId val="{00000000-D746-470E-8953-624C58CE28DF}"/>
            </c:ext>
          </c:extLst>
        </c:ser>
        <c:ser>
          <c:idx val="1"/>
          <c:order val="1"/>
          <c:tx>
            <c:strRef>
              <c:f>'Payment Preferences And Region'!$C$32</c:f>
              <c:strCache>
                <c:ptCount val="1"/>
                <c:pt idx="0">
                  <c:v>Average of Loyalty_Points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'Payment Preferences And Region'!$B$33</c:f>
              <c:strCache>
                <c:ptCount val="1"/>
                <c:pt idx="0">
                  <c:v>Total</c:v>
                </c:pt>
              </c:strCache>
            </c:strRef>
          </c:cat>
          <c:val>
            <c:numRef>
              <c:f>'Payment Preferences And Region'!$C$33</c:f>
              <c:numCache>
                <c:formatCode>0</c:formatCode>
                <c:ptCount val="1"/>
                <c:pt idx="0">
                  <c:v>2527.2156862745096</c:v>
                </c:pt>
              </c:numCache>
            </c:numRef>
          </c:val>
          <c:extLst>
            <c:ext xmlns:c16="http://schemas.microsoft.com/office/drawing/2014/chart" uri="{C3380CC4-5D6E-409C-BE32-E72D297353CC}">
              <c16:uniqueId val="{00000001-D746-470E-8953-624C58CE28DF}"/>
            </c:ext>
          </c:extLst>
        </c:ser>
        <c:ser>
          <c:idx val="2"/>
          <c:order val="2"/>
          <c:tx>
            <c:strRef>
              <c:f>'Payment Preferences And Region'!$D$32</c:f>
              <c:strCache>
                <c:ptCount val="1"/>
                <c:pt idx="0">
                  <c:v>Average of Total_Series_Watched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'Payment Preferences And Region'!$B$33</c:f>
              <c:strCache>
                <c:ptCount val="1"/>
                <c:pt idx="0">
                  <c:v>Total</c:v>
                </c:pt>
              </c:strCache>
            </c:strRef>
          </c:cat>
          <c:val>
            <c:numRef>
              <c:f>'Payment Preferences And Region'!$D$33</c:f>
              <c:numCache>
                <c:formatCode>0</c:formatCode>
                <c:ptCount val="1"/>
                <c:pt idx="0">
                  <c:v>96.882352941176464</c:v>
                </c:pt>
              </c:numCache>
            </c:numRef>
          </c:val>
          <c:extLst>
            <c:ext xmlns:c16="http://schemas.microsoft.com/office/drawing/2014/chart" uri="{C3380CC4-5D6E-409C-BE32-E72D297353CC}">
              <c16:uniqueId val="{00000002-D746-470E-8953-624C58CE28DF}"/>
            </c:ext>
          </c:extLst>
        </c:ser>
        <c:ser>
          <c:idx val="3"/>
          <c:order val="3"/>
          <c:tx>
            <c:strRef>
              <c:f>'Payment Preferences And Region'!$E$32</c:f>
              <c:strCache>
                <c:ptCount val="1"/>
                <c:pt idx="0">
                  <c:v>Average of Watch_Hours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'Payment Preferences And Region'!$B$33</c:f>
              <c:strCache>
                <c:ptCount val="1"/>
                <c:pt idx="0">
                  <c:v>Total</c:v>
                </c:pt>
              </c:strCache>
            </c:strRef>
          </c:cat>
          <c:val>
            <c:numRef>
              <c:f>'Payment Preferences And Region'!$E$33</c:f>
              <c:numCache>
                <c:formatCode>0</c:formatCode>
                <c:ptCount val="1"/>
                <c:pt idx="0">
                  <c:v>264.99346405228761</c:v>
                </c:pt>
              </c:numCache>
            </c:numRef>
          </c:val>
          <c:extLst>
            <c:ext xmlns:c16="http://schemas.microsoft.com/office/drawing/2014/chart" uri="{C3380CC4-5D6E-409C-BE32-E72D297353CC}">
              <c16:uniqueId val="{00000003-D746-470E-8953-624C58CE28DF}"/>
            </c:ext>
          </c:extLst>
        </c:ser>
        <c:dLbls>
          <c:dLblPos val="outEnd"/>
          <c:showLegendKey val="0"/>
          <c:showVal val="1"/>
          <c:showCatName val="0"/>
          <c:showSerName val="0"/>
          <c:showPercent val="0"/>
          <c:showBubbleSize val="0"/>
        </c:dLbls>
        <c:gapWidth val="219"/>
        <c:overlap val="-27"/>
        <c:axId val="1682025152"/>
        <c:axId val="1682024192"/>
      </c:barChart>
      <c:catAx>
        <c:axId val="16820251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Engagement Factors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24192"/>
        <c:crosses val="autoZero"/>
        <c:auto val="1"/>
        <c:lblAlgn val="ctr"/>
        <c:lblOffset val="100"/>
        <c:noMultiLvlLbl val="0"/>
      </c:catAx>
      <c:valAx>
        <c:axId val="1682024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Engagement</a:t>
                </a:r>
                <a:r>
                  <a:rPr lang="en-IN" baseline="0"/>
                  <a:t> Valur</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02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(Recovered).xlsx]Subscription and Revenue !PivotTable6</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'Subscription and Revenue '!$L$4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'Subscription and Revenue '!$K$5:$K$11</c:f>
              <c:multiLvlStrCache>
                <c:ptCount val="3"/>
                <c:lvl>
                  <c:pt idx="0">
                    <c:v>Basic</c:v>
                  </c:pt>
                  <c:pt idx="1">
                    <c:v>Super</c:v>
                  </c:pt>
                  <c:pt idx="2">
                    <c:v>Premium</c:v>
                  </c:pt>
                </c:lvl>
                <c:lvl>
                  <c:pt idx="0">
                    <c:v>$7.99</c:v>
                  </c:pt>
                  <c:pt idx="1">
                    <c:v>$11.99</c:v>
                  </c:pt>
                  <c:pt idx="2">
                    <c:v>$15.99</c:v>
                  </c:pt>
                </c:lvl>
              </c:multiLvlStrCache>
            </c:multiLvlStrRef>
          </c:cat>
          <c:val>
            <c:numRef>
              <c:f>'Subscription and Revenue '!$L$5:$L$11</c:f>
              <c:numCache>
                <c:formatCode>General</c:formatCode>
                <c:ptCount val="3"/>
                <c:pt idx="0">
                  <c:v>323</c:v>
                </c:pt>
                <c:pt idx="1">
                  <c:v>345</c:v>
                </c:pt>
                <c:pt idx="2">
                  <c:v>332</c:v>
                </c:pt>
              </c:numCache>
            </c:numRef>
          </c:val>
          <c:extLst>
            <c:ext xmlns:c16="http://schemas.microsoft.com/office/drawing/2014/chart" uri="{C3380CC4-5D6E-409C-BE32-E72D297353CC}">
              <c16:uniqueId val="{00000000-1082-46F5-82C6-874F0EC96157}"/>
            </c:ext>
          </c:extLst>
        </c:ser>
        <c:dLbls>
          <c:dLblPos val="outEnd"/>
          <c:showLegendKey val="0"/>
          <c:showVal val="1"/>
          <c:showCatName val="0"/>
          <c:showSerName val="0"/>
          <c:showPercent val="0"/>
          <c:showBubbleSize val="0"/>
        </c:dLbls>
        <c:gapWidth val="219"/>
        <c:overlap val="-27"/>
        <c:axId val="839914160"/>
        <c:axId val="839916560"/>
      </c:barChart>
      <c:catAx>
        <c:axId val="8399141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Subscription</a:t>
                </a:r>
                <a:r>
                  <a:rPr lang="en-IN" baseline="0"/>
                  <a:t> Type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916560"/>
        <c:crosses val="autoZero"/>
        <c:auto val="1"/>
        <c:lblAlgn val="ctr"/>
        <c:lblOffset val="100"/>
        <c:noMultiLvlLbl val="0"/>
      </c:catAx>
      <c:valAx>
        <c:axId val="839916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Subscription</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914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(Recovered).xlsx]User Engagement Metrics!PivotTable8</c:name>
    <c:fmtId val="2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'User Engagement Metrics'!$B$4</c:f>
              <c:strCache>
                <c:ptCount val="1"/>
                <c:pt idx="0">
                  <c:v>Average of Recommended_Content_Count</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Engagement Metrics'!$B$5</c:f>
              <c:strCache>
                <c:ptCount val="1"/>
                <c:pt idx="0">
                  <c:v>Total</c:v>
                </c:pt>
              </c:strCache>
            </c:strRef>
          </c:cat>
          <c:val>
            <c:numRef>
              <c:f>'User Engagement Metrics'!$B$5</c:f>
              <c:numCache>
                <c:formatCode>General</c:formatCode>
                <c:ptCount val="1"/>
                <c:pt idx="0">
                  <c:v>49.917721518987342</c:v>
                </c:pt>
              </c:numCache>
            </c:numRef>
          </c:val>
          <c:extLst>
            <c:ext xmlns:c16="http://schemas.microsoft.com/office/drawing/2014/chart" uri="{C3380CC4-5D6E-409C-BE32-E72D297353CC}">
              <c16:uniqueId val="{00000000-C552-43A5-ADD1-A2C6116F2A2F}"/>
            </c:ext>
          </c:extLst>
        </c:ser>
        <c:ser>
          <c:idx val="1"/>
          <c:order val="1"/>
          <c:tx>
            <c:strRef>
              <c:f>'User Engagement Metrics'!$C$4</c:f>
              <c:strCache>
                <c:ptCount val="1"/>
                <c:pt idx="0">
                  <c:v>Average of Average_Rating_Given</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Engagement Metrics'!$B$5</c:f>
              <c:strCache>
                <c:ptCount val="1"/>
                <c:pt idx="0">
                  <c:v>Total</c:v>
                </c:pt>
              </c:strCache>
            </c:strRef>
          </c:cat>
          <c:val>
            <c:numRef>
              <c:f>'User Engagement Metrics'!$C$5</c:f>
              <c:numCache>
                <c:formatCode>0.0</c:formatCode>
                <c:ptCount val="1"/>
                <c:pt idx="0">
                  <c:v>3.9829113924050636</c:v>
                </c:pt>
              </c:numCache>
            </c:numRef>
          </c:val>
          <c:extLst>
            <c:ext xmlns:c16="http://schemas.microsoft.com/office/drawing/2014/chart" uri="{C3380CC4-5D6E-409C-BE32-E72D297353CC}">
              <c16:uniqueId val="{00000001-C552-43A5-ADD1-A2C6116F2A2F}"/>
            </c:ext>
          </c:extLst>
        </c:ser>
        <c:ser>
          <c:idx val="2"/>
          <c:order val="2"/>
          <c:tx>
            <c:strRef>
              <c:f>'User Engagement Metrics'!$D$4</c:f>
              <c:strCache>
                <c:ptCount val="1"/>
                <c:pt idx="0">
                  <c:v>Average of Loyalty_Points</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Engagement Metrics'!$B$5</c:f>
              <c:strCache>
                <c:ptCount val="1"/>
                <c:pt idx="0">
                  <c:v>Total</c:v>
                </c:pt>
              </c:strCache>
            </c:strRef>
          </c:cat>
          <c:val>
            <c:numRef>
              <c:f>'User Engagement Metrics'!$D$5</c:f>
              <c:numCache>
                <c:formatCode>0</c:formatCode>
                <c:ptCount val="1"/>
                <c:pt idx="0">
                  <c:v>2376.5126582278481</c:v>
                </c:pt>
              </c:numCache>
            </c:numRef>
          </c:val>
          <c:extLst>
            <c:ext xmlns:c16="http://schemas.microsoft.com/office/drawing/2014/chart" uri="{C3380CC4-5D6E-409C-BE32-E72D297353CC}">
              <c16:uniqueId val="{00000002-C552-43A5-ADD1-A2C6116F2A2F}"/>
            </c:ext>
          </c:extLst>
        </c:ser>
        <c:ser>
          <c:idx val="3"/>
          <c:order val="3"/>
          <c:tx>
            <c:strRef>
              <c:f>'User Engagement Metrics'!$E$4</c:f>
              <c:strCache>
                <c:ptCount val="1"/>
                <c:pt idx="0">
                  <c:v>Average of Watch_Hours</c:v>
                </c:pt>
              </c:strCache>
            </c:strRef>
          </c:tx>
          <c:spPr>
            <a:solidFill>
              <a:schemeClr val="accent4"/>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Engagement Metrics'!$B$5</c:f>
              <c:strCache>
                <c:ptCount val="1"/>
                <c:pt idx="0">
                  <c:v>Total</c:v>
                </c:pt>
              </c:strCache>
            </c:strRef>
          </c:cat>
          <c:val>
            <c:numRef>
              <c:f>'User Engagement Metrics'!$E$5</c:f>
              <c:numCache>
                <c:formatCode>0</c:formatCode>
                <c:ptCount val="1"/>
                <c:pt idx="0">
                  <c:v>251.34177215189874</c:v>
                </c:pt>
              </c:numCache>
            </c:numRef>
          </c:val>
          <c:extLst>
            <c:ext xmlns:c16="http://schemas.microsoft.com/office/drawing/2014/chart" uri="{C3380CC4-5D6E-409C-BE32-E72D297353CC}">
              <c16:uniqueId val="{00000003-C552-43A5-ADD1-A2C6116F2A2F}"/>
            </c:ext>
          </c:extLst>
        </c:ser>
        <c:ser>
          <c:idx val="4"/>
          <c:order val="4"/>
          <c:tx>
            <c:strRef>
              <c:f>'User Engagement Metrics'!$F$4</c:f>
              <c:strCache>
                <c:ptCount val="1"/>
                <c:pt idx="0">
                  <c:v>Average of Total_Movies_Watched</c:v>
                </c:pt>
              </c:strCache>
            </c:strRef>
          </c:tx>
          <c:spPr>
            <a:solidFill>
              <a:schemeClr val="accent5"/>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Engagement Metrics'!$B$5</c:f>
              <c:strCache>
                <c:ptCount val="1"/>
                <c:pt idx="0">
                  <c:v>Total</c:v>
                </c:pt>
              </c:strCache>
            </c:strRef>
          </c:cat>
          <c:val>
            <c:numRef>
              <c:f>'User Engagement Metrics'!$F$5</c:f>
              <c:numCache>
                <c:formatCode>0</c:formatCode>
                <c:ptCount val="1"/>
                <c:pt idx="0">
                  <c:v>534.91772151898738</c:v>
                </c:pt>
              </c:numCache>
            </c:numRef>
          </c:val>
          <c:extLst>
            <c:ext xmlns:c16="http://schemas.microsoft.com/office/drawing/2014/chart" uri="{C3380CC4-5D6E-409C-BE32-E72D297353CC}">
              <c16:uniqueId val="{00000004-C552-43A5-ADD1-A2C6116F2A2F}"/>
            </c:ext>
          </c:extLst>
        </c:ser>
        <c:ser>
          <c:idx val="5"/>
          <c:order val="5"/>
          <c:tx>
            <c:strRef>
              <c:f>'User Engagement Metrics'!$G$4</c:f>
              <c:strCache>
                <c:ptCount val="1"/>
                <c:pt idx="0">
                  <c:v>Average of Total_Series_Watched</c:v>
                </c:pt>
              </c:strCache>
            </c:strRef>
          </c:tx>
          <c:spPr>
            <a:solidFill>
              <a:schemeClr val="accent6"/>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'User Engagement Metrics'!$B$5</c:f>
              <c:strCache>
                <c:ptCount val="1"/>
                <c:pt idx="0">
                  <c:v>Total</c:v>
                </c:pt>
              </c:strCache>
            </c:strRef>
          </c:cat>
          <c:val>
            <c:numRef>
              <c:f>'User Engagement Metrics'!$G$5</c:f>
              <c:numCache>
                <c:formatCode>0</c:formatCode>
                <c:ptCount val="1"/>
                <c:pt idx="0">
                  <c:v>105.94303797468355</c:v>
                </c:pt>
              </c:numCache>
            </c:numRef>
          </c:val>
          <c:extLst>
            <c:ext xmlns:c16="http://schemas.microsoft.com/office/drawing/2014/chart" uri="{C3380CC4-5D6E-409C-BE32-E72D297353CC}">
              <c16:uniqueId val="{00000005-C552-43A5-ADD1-A2C6116F2A2F}"/>
            </c:ext>
          </c:extLst>
        </c:ser>
        <c:dLbls>
          <c:dLblPos val="outEnd"/>
          <c:showLegendKey val="0"/>
          <c:showVal val="1"/>
          <c:showCatName val="0"/>
          <c:showSerName val="0"/>
          <c:showPercent val="0"/>
          <c:showBubbleSize val="0"/>
        </c:dLbls>
        <c:gapWidth val="219"/>
        <c:overlap val="-27"/>
        <c:axId val="985527792"/>
        <c:axId val="985539312"/>
      </c:barChart>
      <c:catAx>
        <c:axId val="985527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Engagement</a:t>
                </a:r>
                <a:r>
                  <a:rPr lang="en-IN" baseline="0"/>
                  <a:t> Criterion</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539312"/>
        <c:crosses val="autoZero"/>
        <c:auto val="1"/>
        <c:lblAlgn val="ctr"/>
        <c:lblOffset val="100"/>
        <c:noMultiLvlLbl val="0"/>
      </c:catAx>
      <c:valAx>
        <c:axId val="985539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Engagement Metrics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5527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(Recovered).xlsx]Demographic and behavioural!PivotTable5</c:name>
    <c:fmtId val="2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'Demographic and behavioural'!$C$3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and behavioural'!$B$4:$B$11</c:f>
              <c:strCache>
                <c:ptCount val="7"/>
                <c:pt idx="0">
                  <c:v>Action</c:v>
                </c:pt>
                <c:pt idx="1">
                  <c:v>Comedy</c:v>
                </c:pt>
                <c:pt idx="2">
                  <c:v>Documentary</c:v>
                </c:pt>
                <c:pt idx="3">
                  <c:v>Drama</c:v>
                </c:pt>
                <c:pt idx="4">
                  <c:v>Horror</c:v>
                </c:pt>
                <c:pt idx="5">
                  <c:v>Romance</c:v>
                </c:pt>
                <c:pt idx="6">
                  <c:v>Sci-Fi</c:v>
                </c:pt>
              </c:strCache>
            </c:strRef>
          </c:cat>
          <c:val>
            <c:numRef>
              <c:f>'Demographic and behavioural'!$C$4:$C$11</c:f>
              <c:numCache>
                <c:formatCode>General</c:formatCode>
                <c:ptCount val="7"/>
                <c:pt idx="0">
                  <c:v>150</c:v>
                </c:pt>
                <c:pt idx="1">
                  <c:v>146</c:v>
                </c:pt>
                <c:pt idx="2">
                  <c:v>130</c:v>
                </c:pt>
                <c:pt idx="3">
                  <c:v>142</c:v>
                </c:pt>
                <c:pt idx="4">
                  <c:v>157</c:v>
                </c:pt>
                <c:pt idx="5">
                  <c:v>146</c:v>
                </c:pt>
                <c:pt idx="6">
                  <c:v>129</c:v>
                </c:pt>
              </c:numCache>
            </c:numRef>
          </c:val>
          <c:extLst>
            <c:ext xmlns:c16="http://schemas.microsoft.com/office/drawing/2014/chart" uri="{C3380CC4-5D6E-409C-BE32-E72D297353CC}">
              <c16:uniqueId val="{00000000-74D8-4BA7-A0F4-A3B2133521B8}"/>
            </c:ext>
          </c:extLst>
        </c:ser>
        <c:dLbls>
          <c:dLblPos val="outEnd"/>
          <c:showLegendKey val="0"/>
          <c:showVal val="1"/>
          <c:showCatName val="0"/>
          <c:showSerName val="0"/>
          <c:showPercent val="0"/>
          <c:showBubbleSize val="0"/>
        </c:dLbls>
        <c:gapWidth val="219"/>
        <c:overlap val="-27"/>
        <c:axId val="31816096"/>
        <c:axId val="31830496"/>
      </c:barChart>
      <c:catAx>
        <c:axId val="31816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Preferred</a:t>
                </a:r>
                <a:r>
                  <a:rPr lang="en-IN" baseline="0"/>
                  <a:t> Genre</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30496"/>
        <c:crosses val="autoZero"/>
        <c:auto val="1"/>
        <c:lblAlgn val="ctr"/>
        <c:lblOffset val="100"/>
        <c:noMultiLvlLbl val="0"/>
      </c:catAx>
      <c:valAx>
        <c:axId val="31830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Users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16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(Recovered).xlsx]Demographic and behavioural!PivotTable2</c:name>
    <c:fmtId val="2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'Demographic and behavioural'!$C$17</c:f>
              <c:strCache>
                <c:ptCount val="1"/>
                <c:pt idx="0">
                  <c:v>Sum of Active_Devices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and behavioural'!$B$18:$B$25</c:f>
              <c:strCache>
                <c:ptCount val="7"/>
                <c:pt idx="0">
                  <c:v>Australia</c:v>
                </c:pt>
                <c:pt idx="1">
                  <c:v>Canada</c:v>
                </c:pt>
                <c:pt idx="2">
                  <c:v>France</c:v>
                </c:pt>
                <c:pt idx="3">
                  <c:v>Germany</c:v>
                </c:pt>
                <c:pt idx="4">
                  <c:v>India</c:v>
                </c:pt>
                <c:pt idx="5">
                  <c:v>UK</c:v>
                </c:pt>
                <c:pt idx="6">
                  <c:v>USA</c:v>
                </c:pt>
              </c:strCache>
            </c:strRef>
          </c:cat>
          <c:val>
            <c:numRef>
              <c:f>'Demographic and behavioural'!$C$18:$C$25</c:f>
              <c:numCache>
                <c:formatCode>0</c:formatCode>
                <c:ptCount val="7"/>
                <c:pt idx="0">
                  <c:v>419</c:v>
                </c:pt>
                <c:pt idx="1">
                  <c:v>420</c:v>
                </c:pt>
                <c:pt idx="2">
                  <c:v>477</c:v>
                </c:pt>
                <c:pt idx="3">
                  <c:v>428</c:v>
                </c:pt>
                <c:pt idx="4">
                  <c:v>349</c:v>
                </c:pt>
                <c:pt idx="5">
                  <c:v>482</c:v>
                </c:pt>
                <c:pt idx="6">
                  <c:v>471</c:v>
                </c:pt>
              </c:numCache>
            </c:numRef>
          </c:val>
          <c:extLst>
            <c:ext xmlns:c16="http://schemas.microsoft.com/office/drawing/2014/chart" uri="{C3380CC4-5D6E-409C-BE32-E72D297353CC}">
              <c16:uniqueId val="{00000000-9D0A-4B87-871C-19FD6ECD44D2}"/>
            </c:ext>
          </c:extLst>
        </c:ser>
        <c:ser>
          <c:idx val="1"/>
          <c:order val="1"/>
          <c:tx>
            <c:strRef>
              <c:f>'Demographic and behavioural'!$D$17</c:f>
              <c:strCache>
                <c:ptCount val="1"/>
                <c:pt idx="0">
                  <c:v>Sum of Profile_Count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and behavioural'!$B$18:$B$25</c:f>
              <c:strCache>
                <c:ptCount val="7"/>
                <c:pt idx="0">
                  <c:v>Australia</c:v>
                </c:pt>
                <c:pt idx="1">
                  <c:v>Canada</c:v>
                </c:pt>
                <c:pt idx="2">
                  <c:v>France</c:v>
                </c:pt>
                <c:pt idx="3">
                  <c:v>Germany</c:v>
                </c:pt>
                <c:pt idx="4">
                  <c:v>India</c:v>
                </c:pt>
                <c:pt idx="5">
                  <c:v>UK</c:v>
                </c:pt>
                <c:pt idx="6">
                  <c:v>USA</c:v>
                </c:pt>
              </c:strCache>
            </c:strRef>
          </c:cat>
          <c:val>
            <c:numRef>
              <c:f>'Demographic and behavioural'!$D$18:$D$25</c:f>
              <c:numCache>
                <c:formatCode>0</c:formatCode>
                <c:ptCount val="7"/>
                <c:pt idx="0">
                  <c:v>495</c:v>
                </c:pt>
                <c:pt idx="1">
                  <c:v>485</c:v>
                </c:pt>
                <c:pt idx="2">
                  <c:v>490</c:v>
                </c:pt>
                <c:pt idx="3">
                  <c:v>520</c:v>
                </c:pt>
                <c:pt idx="4">
                  <c:v>408</c:v>
                </c:pt>
                <c:pt idx="5">
                  <c:v>507</c:v>
                </c:pt>
                <c:pt idx="6">
                  <c:v>555</c:v>
                </c:pt>
              </c:numCache>
            </c:numRef>
          </c:val>
          <c:extLst>
            <c:ext xmlns:c16="http://schemas.microsoft.com/office/drawing/2014/chart" uri="{C3380CC4-5D6E-409C-BE32-E72D297353CC}">
              <c16:uniqueId val="{00000001-9D0A-4B87-871C-19FD6ECD44D2}"/>
            </c:ext>
          </c:extLst>
        </c:ser>
        <c:dLbls>
          <c:dLblPos val="outEnd"/>
          <c:showLegendKey val="0"/>
          <c:showVal val="1"/>
          <c:showCatName val="0"/>
          <c:showSerName val="0"/>
          <c:showPercent val="0"/>
          <c:showBubbleSize val="0"/>
        </c:dLbls>
        <c:gapWidth val="219"/>
        <c:overlap val="-27"/>
        <c:axId val="2119695968"/>
        <c:axId val="2119697888"/>
      </c:barChart>
      <c:catAx>
        <c:axId val="2119695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97888"/>
        <c:crosses val="autoZero"/>
        <c:auto val="1"/>
        <c:lblAlgn val="ctr"/>
        <c:lblOffset val="100"/>
        <c:noMultiLvlLbl val="0"/>
      </c:catAx>
      <c:valAx>
        <c:axId val="2119697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Active</a:t>
                </a:r>
                <a:r>
                  <a:rPr lang="en-IN" baseline="0"/>
                  <a:t> Devices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9695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(Recovered).xlsx]Demographic and behavioural!PivotTable3</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Watch Time Trends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'Demographic and behavioural'!$M$4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'Demographic and behavioural'!$L$5:$L$9</c:f>
              <c:strCache>
                <c:ptCount val="4"/>
                <c:pt idx="0">
                  <c:v>Afternoon</c:v>
                </c:pt>
                <c:pt idx="1">
                  <c:v>Evening</c:v>
                </c:pt>
                <c:pt idx="2">
                  <c:v>Late Night</c:v>
                </c:pt>
                <c:pt idx="3">
                  <c:v>Morning</c:v>
                </c:pt>
              </c:strCache>
            </c:strRef>
          </c:cat>
          <c:val>
            <c:numRef>
              <c:f>'Demographic and behavioural'!$M$5:$M$9</c:f>
              <c:numCache>
                <c:formatCode>General</c:formatCode>
                <c:ptCount val="4"/>
                <c:pt idx="0">
                  <c:v>251</c:v>
                </c:pt>
                <c:pt idx="1">
                  <c:v>256</c:v>
                </c:pt>
                <c:pt idx="2">
                  <c:v>271</c:v>
                </c:pt>
                <c:pt idx="3">
                  <c:v>222</c:v>
                </c:pt>
              </c:numCache>
            </c:numRef>
          </c:val>
          <c:extLst>
            <c:ext xmlns:c16="http://schemas.microsoft.com/office/drawing/2014/chart" uri="{C3380CC4-5D6E-409C-BE32-E72D297353CC}">
              <c16:uniqueId val="{00000000-F08A-4256-893E-63FEEB375F33}"/>
            </c:ext>
          </c:extLst>
        </c:ser>
        <c:dLbls>
          <c:dLblPos val="outEnd"/>
          <c:showLegendKey val="0"/>
          <c:showVal val="1"/>
          <c:showCatName val="0"/>
          <c:showSerName val="0"/>
          <c:showPercent val="0"/>
          <c:showBubbleSize val="0"/>
        </c:dLbls>
        <c:gapWidth val="219"/>
        <c:overlap val="-27"/>
        <c:axId val="311804000"/>
        <c:axId val="311812640"/>
      </c:barChart>
      <c:catAx>
        <c:axId val="3118040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Watch</a:t>
                </a:r>
                <a:r>
                  <a:rPr lang="en-IN" baseline="0"/>
                  <a:t> Times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12640"/>
        <c:crosses val="autoZero"/>
        <c:auto val="1"/>
        <c:lblAlgn val="ctr"/>
        <c:lblOffset val="100"/>
        <c:noMultiLvlLbl val="0"/>
      </c:catAx>
      <c:valAx>
        <c:axId val="311812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 of Users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1804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(Recovered).xlsx]Retention And Loyalty!PivotTable5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Cambria" panose="02040503050406030204" pitchFamily="18" charset="0"/>
                <a:ea typeface="Cambria" panose="02040503050406030204" pitchFamily="18" charset="0"/>
              </a:rPr>
              <a:t>Loyalty</a:t>
            </a:r>
            <a:r>
              <a:rPr lang="en-US" baseline="0" dirty="0">
                <a:latin typeface="Cambria" panose="02040503050406030204" pitchFamily="18" charset="0"/>
                <a:ea typeface="Cambria" panose="02040503050406030204" pitchFamily="18" charset="0"/>
              </a:rPr>
              <a:t> Point Distribution</a:t>
            </a:r>
            <a:endParaRPr lang="en-US" dirty="0">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'Retention And Loyalty'!$C$15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'Retention And Loyalty'!$B$16:$B$23</c:f>
              <c:strCache>
                <c:ptCount val="7"/>
                <c:pt idx="0">
                  <c:v>Australia</c:v>
                </c:pt>
                <c:pt idx="1">
                  <c:v>Canada</c:v>
                </c:pt>
                <c:pt idx="2">
                  <c:v>France</c:v>
                </c:pt>
                <c:pt idx="3">
                  <c:v>Germany</c:v>
                </c:pt>
                <c:pt idx="4">
                  <c:v>India</c:v>
                </c:pt>
                <c:pt idx="5">
                  <c:v>UK</c:v>
                </c:pt>
                <c:pt idx="6">
                  <c:v>USA</c:v>
                </c:pt>
              </c:strCache>
            </c:strRef>
          </c:cat>
          <c:val>
            <c:numRef>
              <c:f>'Retention And Loyalty'!$C$16:$C$23</c:f>
              <c:numCache>
                <c:formatCode>0</c:formatCode>
                <c:ptCount val="7"/>
                <c:pt idx="0">
                  <c:v>2103.4736842105262</c:v>
                </c:pt>
                <c:pt idx="1">
                  <c:v>2349.4285714285716</c:v>
                </c:pt>
                <c:pt idx="2">
                  <c:v>2744.7916666666665</c:v>
                </c:pt>
                <c:pt idx="3">
                  <c:v>2361.0555555555557</c:v>
                </c:pt>
                <c:pt idx="4">
                  <c:v>2360.3333333333335</c:v>
                </c:pt>
                <c:pt idx="5">
                  <c:v>2650.2631578947367</c:v>
                </c:pt>
                <c:pt idx="6">
                  <c:v>2455.8571428571427</c:v>
                </c:pt>
              </c:numCache>
            </c:numRef>
          </c:val>
          <c:extLst>
            <c:ext xmlns:c16="http://schemas.microsoft.com/office/drawing/2014/chart" uri="{C3380CC4-5D6E-409C-BE32-E72D297353CC}">
              <c16:uniqueId val="{00000000-F2B5-4B36-9A56-F22C43E2749F}"/>
            </c:ext>
          </c:extLst>
        </c:ser>
        <c:dLbls>
          <c:dLblPos val="outEnd"/>
          <c:showLegendKey val="0"/>
          <c:showVal val="1"/>
          <c:showCatName val="0"/>
          <c:showSerName val="0"/>
          <c:showPercent val="0"/>
          <c:showBubbleSize val="0"/>
        </c:dLbls>
        <c:gapWidth val="219"/>
        <c:overlap val="-27"/>
        <c:axId val="1618586864"/>
        <c:axId val="1618587344"/>
      </c:barChart>
      <c:catAx>
        <c:axId val="16185868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IN" dirty="0">
                    <a:latin typeface="Cambria" panose="02040503050406030204" pitchFamily="18" charset="0"/>
                    <a:ea typeface="Cambria" panose="02040503050406030204" pitchFamily="18" charset="0"/>
                  </a:rPr>
                  <a:t>Countries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1618587344"/>
        <c:crosses val="autoZero"/>
        <c:auto val="1"/>
        <c:lblAlgn val="ctr"/>
        <c:lblOffset val="100"/>
        <c:noMultiLvlLbl val="0"/>
      </c:catAx>
      <c:valAx>
        <c:axId val="1618587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IN">
                    <a:latin typeface="Cambria" panose="02040503050406030204" pitchFamily="18" charset="0"/>
                    <a:ea typeface="Cambria" panose="02040503050406030204" pitchFamily="18" charset="0"/>
                  </a:rPr>
                  <a:t>Loyalty Points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16185868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(Recovered).xlsx]Retention And Loyalty!PivotTable3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IN">
                <a:latin typeface="Cambria" panose="02040503050406030204" pitchFamily="18" charset="0"/>
                <a:ea typeface="Cambria" panose="02040503050406030204" pitchFamily="18" charset="0"/>
              </a:rPr>
              <a:t>Frequency</a:t>
            </a:r>
            <a:r>
              <a:rPr lang="en-IN" baseline="0">
                <a:latin typeface="Cambria" panose="02040503050406030204" pitchFamily="18" charset="0"/>
                <a:ea typeface="Cambria" panose="02040503050406030204" pitchFamily="18" charset="0"/>
              </a:rPr>
              <a:t> Of Logins and Content Downloads</a:t>
            </a:r>
            <a:endParaRPr lang="en-IN">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'Retention And Loyalty'!$J$8</c:f>
              <c:strCache>
                <c:ptCount val="1"/>
                <c:pt idx="0">
                  <c:v>Count of Has_Downloaded_Content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'Retention And Loyalty'!$I$9:$I$11</c:f>
              <c:strCache>
                <c:ptCount val="2"/>
                <c:pt idx="0">
                  <c:v>FALSE</c:v>
                </c:pt>
                <c:pt idx="1">
                  <c:v>TRUE</c:v>
                </c:pt>
              </c:strCache>
            </c:strRef>
          </c:cat>
          <c:val>
            <c:numRef>
              <c:f>'Retention And Loyalty'!$J$9:$J$11</c:f>
              <c:numCache>
                <c:formatCode>General</c:formatCode>
                <c:ptCount val="2"/>
                <c:pt idx="0">
                  <c:v>501</c:v>
                </c:pt>
                <c:pt idx="1">
                  <c:v>499</c:v>
                </c:pt>
              </c:numCache>
            </c:numRef>
          </c:val>
          <c:extLst>
            <c:ext xmlns:c16="http://schemas.microsoft.com/office/drawing/2014/chart" uri="{C3380CC4-5D6E-409C-BE32-E72D297353CC}">
              <c16:uniqueId val="{00000000-2B1F-4CC8-8967-3D33E2A2C5C5}"/>
            </c:ext>
          </c:extLst>
        </c:ser>
        <c:ser>
          <c:idx val="1"/>
          <c:order val="1"/>
          <c:tx>
            <c:strRef>
              <c:f>'Retention And Loyalty'!$K$8</c:f>
              <c:strCache>
                <c:ptCount val="1"/>
                <c:pt idx="0">
                  <c:v>Average of Total_Movies_Watched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'Retention And Loyalty'!$I$9:$I$11</c:f>
              <c:strCache>
                <c:ptCount val="2"/>
                <c:pt idx="0">
                  <c:v>FALSE</c:v>
                </c:pt>
                <c:pt idx="1">
                  <c:v>TRUE</c:v>
                </c:pt>
              </c:strCache>
            </c:strRef>
          </c:cat>
          <c:val>
            <c:numRef>
              <c:f>'Retention And Loyalty'!$K$9:$K$11</c:f>
              <c:numCache>
                <c:formatCode>0</c:formatCode>
                <c:ptCount val="2"/>
                <c:pt idx="0">
                  <c:v>511.063872255489</c:v>
                </c:pt>
                <c:pt idx="1">
                  <c:v>520.74949899799594</c:v>
                </c:pt>
              </c:numCache>
            </c:numRef>
          </c:val>
          <c:extLst>
            <c:ext xmlns:c16="http://schemas.microsoft.com/office/drawing/2014/chart" uri="{C3380CC4-5D6E-409C-BE32-E72D297353CC}">
              <c16:uniqueId val="{00000001-2B1F-4CC8-8967-3D33E2A2C5C5}"/>
            </c:ext>
          </c:extLst>
        </c:ser>
        <c:ser>
          <c:idx val="2"/>
          <c:order val="2"/>
          <c:tx>
            <c:strRef>
              <c:f>'Retention And Loyalty'!$L$8</c:f>
              <c:strCache>
                <c:ptCount val="1"/>
                <c:pt idx="0">
                  <c:v>Average of Total_Series_Watched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'Retention And Loyalty'!$I$9:$I$11</c:f>
              <c:strCache>
                <c:ptCount val="2"/>
                <c:pt idx="0">
                  <c:v>FALSE</c:v>
                </c:pt>
                <c:pt idx="1">
                  <c:v>TRUE</c:v>
                </c:pt>
              </c:strCache>
            </c:strRef>
          </c:cat>
          <c:val>
            <c:numRef>
              <c:f>'Retention And Loyalty'!$L$9:$L$11</c:f>
              <c:numCache>
                <c:formatCode>0</c:formatCode>
                <c:ptCount val="2"/>
                <c:pt idx="0">
                  <c:v>99.67465069860279</c:v>
                </c:pt>
                <c:pt idx="1">
                  <c:v>99.817635270541089</c:v>
                </c:pt>
              </c:numCache>
            </c:numRef>
          </c:val>
          <c:extLst>
            <c:ext xmlns:c16="http://schemas.microsoft.com/office/drawing/2014/chart" uri="{C3380CC4-5D6E-409C-BE32-E72D297353CC}">
              <c16:uniqueId val="{00000002-2B1F-4CC8-8967-3D33E2A2C5C5}"/>
            </c:ext>
          </c:extLst>
        </c:ser>
        <c:dLbls>
          <c:dLblPos val="outEnd"/>
          <c:showLegendKey val="0"/>
          <c:showVal val="1"/>
          <c:showCatName val="0"/>
          <c:showSerName val="0"/>
          <c:showPercent val="0"/>
          <c:showBubbleSize val="0"/>
        </c:dLbls>
        <c:gapWidth val="219"/>
        <c:overlap val="-27"/>
        <c:axId val="1618568144"/>
        <c:axId val="1618570544"/>
      </c:barChart>
      <c:catAx>
        <c:axId val="16185681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IN">
                    <a:latin typeface="Cambria" panose="02040503050406030204" pitchFamily="18" charset="0"/>
                    <a:ea typeface="Cambria" panose="02040503050406030204" pitchFamily="18" charset="0"/>
                  </a:rPr>
                  <a:t>Downloads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8570544"/>
        <c:crosses val="autoZero"/>
        <c:auto val="1"/>
        <c:lblAlgn val="ctr"/>
        <c:lblOffset val="100"/>
        <c:noMultiLvlLbl val="0"/>
      </c:catAx>
      <c:valAx>
        <c:axId val="1618570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IN">
                    <a:latin typeface="Cambria" panose="02040503050406030204" pitchFamily="18" charset="0"/>
                    <a:ea typeface="Cambria" panose="02040503050406030204" pitchFamily="18" charset="0"/>
                  </a:rPr>
                  <a:t>Content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1618568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 (Recovered).xlsx]Payment Preferences And Region!PivotTable6</c:name>
    <c:fmtId val="4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a:t>
            </a:r>
            <a:r>
              <a:rPr lang="en-US" baseline="0"/>
              <a:t> Of Payment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'Payment Preferences And Region'!$C$4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'Payment Preferences And Region'!$B$5:$B$9</c:f>
              <c:strCache>
                <c:ptCount val="4"/>
                <c:pt idx="0">
                  <c:v>Credit Card</c:v>
                </c:pt>
                <c:pt idx="1">
                  <c:v>Cryptocurrency</c:v>
                </c:pt>
                <c:pt idx="2">
                  <c:v>Debit Card</c:v>
                </c:pt>
                <c:pt idx="3">
                  <c:v>PayPal</c:v>
                </c:pt>
              </c:strCache>
            </c:strRef>
          </c:cat>
          <c:val>
            <c:numRef>
              <c:f>'Payment Preferences And Region'!$C$5:$C$9</c:f>
              <c:numCache>
                <c:formatCode>General</c:formatCode>
                <c:ptCount val="4"/>
                <c:pt idx="0">
                  <c:v>228</c:v>
                </c:pt>
                <c:pt idx="1">
                  <c:v>254</c:v>
                </c:pt>
                <c:pt idx="2">
                  <c:v>249</c:v>
                </c:pt>
                <c:pt idx="3">
                  <c:v>269</c:v>
                </c:pt>
              </c:numCache>
            </c:numRef>
          </c:val>
          <c:extLst>
            <c:ext xmlns:c16="http://schemas.microsoft.com/office/drawing/2014/chart" uri="{C3380CC4-5D6E-409C-BE32-E72D297353CC}">
              <c16:uniqueId val="{00000000-C90C-47EB-A67F-FC9EFD007986}"/>
            </c:ext>
          </c:extLst>
        </c:ser>
        <c:dLbls>
          <c:dLblPos val="outEnd"/>
          <c:showLegendKey val="0"/>
          <c:showVal val="1"/>
          <c:showCatName val="0"/>
          <c:showSerName val="0"/>
          <c:showPercent val="0"/>
          <c:showBubbleSize val="0"/>
        </c:dLbls>
        <c:gapWidth val="219"/>
        <c:overlap val="-27"/>
        <c:axId val="1681998752"/>
        <c:axId val="1681982432"/>
      </c:barChart>
      <c:catAx>
        <c:axId val="16819987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Payment</a:t>
                </a:r>
                <a:r>
                  <a:rPr lang="en-IN" baseline="0"/>
                  <a:t> Methods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982432"/>
        <c:crosses val="autoZero"/>
        <c:auto val="1"/>
        <c:lblAlgn val="ctr"/>
        <c:lblOffset val="100"/>
        <c:noMultiLvlLbl val="0"/>
      </c:catAx>
      <c:valAx>
        <c:axId val="1681982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Number</a:t>
                </a:r>
                <a:r>
                  <a:rPr lang="en-IN" baseline="0"/>
                  <a:t> of Users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199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9985CD-B762-473C-91B9-051EA499630B}"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81514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985CD-B762-473C-91B9-051EA499630B}"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82389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985CD-B762-473C-91B9-051EA499630B}"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388531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9985CD-B762-473C-91B9-051EA499630B}"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129294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985CD-B762-473C-91B9-051EA499630B}"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390051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985CD-B762-473C-91B9-051EA499630B}"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282707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985CD-B762-473C-91B9-051EA499630B}" type="datetimeFigureOut">
              <a:rPr lang="en-IN" smtClean="0"/>
              <a:t>26-10-2025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18874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9985CD-B762-473C-91B9-051EA499630B}" type="datetimeFigureOut">
              <a:rPr lang="en-IN" smtClean="0"/>
              <a:t>26-10-2025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309531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985CD-B762-473C-91B9-051EA499630B}" type="datetimeFigureOut">
              <a:rPr lang="en-IN" smtClean="0"/>
              <a:t>26-10-2025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158080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9985CD-B762-473C-91B9-051EA499630B}"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4105480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9985CD-B762-473C-91B9-051EA499630B}"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AE882A-4044-4FF9-A664-F94D439F4E87}" type="slidenum">
              <a:rPr lang="en-IN" smtClean="0"/>
              <a:t>‹#›</a:t>
            </a:fld>
            <a:endParaRPr lang="en-IN"/>
          </a:p>
        </p:txBody>
      </p:sp>
    </p:spTree>
    <p:extLst>
      <p:ext uri="{BB962C8B-B14F-4D97-AF65-F5344CB8AC3E}">
        <p14:creationId xmlns:p14="http://schemas.microsoft.com/office/powerpoint/2010/main" val="280638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419985CD-B762-473C-91B9-051EA499630B}" type="datetimeFigureOut">
              <a:rPr lang="en-IN" smtClean="0"/>
              <a:t>26-10-2025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79AE882A-4044-4FF9-A664-F94D439F4E87}" type="slidenum">
              <a:rPr lang="en-IN" smtClean="0"/>
              <a:t>‹#›</a:t>
            </a:fld>
            <a:endParaRPr lang="en-IN"/>
          </a:p>
        </p:txBody>
      </p:sp>
    </p:spTree>
    <p:extLst>
      <p:ext uri="{BB962C8B-B14F-4D97-AF65-F5344CB8AC3E}">
        <p14:creationId xmlns:p14="http://schemas.microsoft.com/office/powerpoint/2010/main" val="26352957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chart" Target="../charts/chart11.xml"/><Relationship Id="rId4" Type="http://schemas.openxmlformats.org/officeDocument/2006/relationships/chart" Target="../charts/char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608E4E-3675-687E-24A1-AA14B76945EF}"/>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STREAMING SERVICE USER ANALYSIS</a:t>
            </a:r>
          </a:p>
        </p:txBody>
      </p:sp>
      <p:sp>
        <p:nvSpPr>
          <p:cNvPr id="6" name="Subtitle 5">
            <a:extLst>
              <a:ext uri="{FF2B5EF4-FFF2-40B4-BE49-F238E27FC236}">
                <a16:creationId xmlns:a16="http://schemas.microsoft.com/office/drawing/2014/main" id="{92B65DDF-A38D-CF36-D10A-DE495F5FFC92}"/>
              </a:ext>
            </a:extLst>
          </p:cNvPr>
          <p:cNvSpPr>
            <a:spLocks noGrp="1"/>
          </p:cNvSpPr>
          <p:nvPr>
            <p:ph type="subTitle" idx="1"/>
          </p:nvPr>
        </p:nvSpPr>
        <p:spPr/>
        <p:txBody>
          <a:bodyPr/>
          <a:lstStyle/>
          <a:p>
            <a:r>
              <a:rPr lang="en-IN" dirty="0">
                <a:latin typeface="Cambria" panose="02040503050406030204" pitchFamily="18" charset="0"/>
                <a:ea typeface="Cambria" panose="02040503050406030204" pitchFamily="18" charset="0"/>
              </a:rPr>
              <a:t>Akhil Menon</a:t>
            </a:r>
          </a:p>
          <a:p>
            <a:r>
              <a:rPr lang="en-IN" dirty="0">
                <a:latin typeface="Cambria" panose="02040503050406030204" pitchFamily="18" charset="0"/>
                <a:ea typeface="Cambria" panose="02040503050406030204" pitchFamily="18" charset="0"/>
              </a:rPr>
              <a:t>CPDA 7A</a:t>
            </a:r>
          </a:p>
        </p:txBody>
      </p:sp>
    </p:spTree>
    <p:extLst>
      <p:ext uri="{BB962C8B-B14F-4D97-AF65-F5344CB8AC3E}">
        <p14:creationId xmlns:p14="http://schemas.microsoft.com/office/powerpoint/2010/main" val="28388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A532-20F4-AE1B-812C-7F73AF1B78B4}"/>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AVERAGE WATCH HOURS PER USER</a:t>
            </a:r>
          </a:p>
        </p:txBody>
      </p:sp>
      <p:sp>
        <p:nvSpPr>
          <p:cNvPr id="3" name="Content Placeholder 2">
            <a:extLst>
              <a:ext uri="{FF2B5EF4-FFF2-40B4-BE49-F238E27FC236}">
                <a16:creationId xmlns:a16="http://schemas.microsoft.com/office/drawing/2014/main" id="{902AE0AE-71B6-07E3-B81A-E76FBD264C85}"/>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The average watch hours per user is 255 (254.51). This is across all subscription types and countries.</a:t>
            </a:r>
          </a:p>
          <a:p>
            <a:pPr algn="just"/>
            <a:r>
              <a:rPr lang="en-IN" dirty="0">
                <a:latin typeface="Cambria" panose="02040503050406030204" pitchFamily="18" charset="0"/>
                <a:ea typeface="Cambria" panose="02040503050406030204" pitchFamily="18" charset="0"/>
              </a:rPr>
              <a:t>The average watch hours per user with Basic subscription is 254 (254.49), Super is 257 (257.08) and Premium is 252 (251.86).</a:t>
            </a:r>
          </a:p>
          <a:p>
            <a:pPr algn="just"/>
            <a:r>
              <a:rPr lang="en-IN" dirty="0">
                <a:latin typeface="Cambria" panose="02040503050406030204" pitchFamily="18" charset="0"/>
                <a:ea typeface="Cambria" panose="02040503050406030204" pitchFamily="18" charset="0"/>
              </a:rPr>
              <a:t>The average watch hours in France per user is 259 (259.48), Germany is 288 (287.90), India is 237 (237.36), UK is 240 (239.83), USA is 251 (251.34), Australia is 239 (239.36), Canada is 253.03.</a:t>
            </a:r>
          </a:p>
          <a:p>
            <a:pPr algn="just"/>
            <a:r>
              <a:rPr lang="en-IN" dirty="0">
                <a:latin typeface="Cambria" panose="02040503050406030204" pitchFamily="18" charset="0"/>
                <a:ea typeface="Cambria" panose="02040503050406030204" pitchFamily="18" charset="0"/>
              </a:rPr>
              <a:t>We can conclude that majority of the users have a watch hours between the range of 200 and 300 across the demographic.</a:t>
            </a:r>
          </a:p>
        </p:txBody>
      </p:sp>
    </p:spTree>
    <p:extLst>
      <p:ext uri="{BB962C8B-B14F-4D97-AF65-F5344CB8AC3E}">
        <p14:creationId xmlns:p14="http://schemas.microsoft.com/office/powerpoint/2010/main" val="57339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220E5-3523-5DE9-8338-E76E3EBBC4AC}"/>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TOTAL MOVIES VS SERIES WATCHED PER USER</a:t>
            </a:r>
          </a:p>
        </p:txBody>
      </p:sp>
      <p:sp>
        <p:nvSpPr>
          <p:cNvPr id="3" name="Content Placeholder 2">
            <a:extLst>
              <a:ext uri="{FF2B5EF4-FFF2-40B4-BE49-F238E27FC236}">
                <a16:creationId xmlns:a16="http://schemas.microsoft.com/office/drawing/2014/main" id="{2C680177-6152-2016-BE76-96F89B1B4FD0}"/>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After detailed analysis of movies vs series watched per user, we can conclude that total series watched (99,476) is 19.28% that of total movies watched (5,15,897).</a:t>
            </a:r>
          </a:p>
          <a:p>
            <a:pPr algn="just"/>
            <a:r>
              <a:rPr lang="en-IN" dirty="0">
                <a:latin typeface="Cambria" panose="02040503050406030204" pitchFamily="18" charset="0"/>
                <a:ea typeface="Cambria" panose="02040503050406030204" pitchFamily="18" charset="0"/>
              </a:rPr>
              <a:t>The same trend can be observed across subscription types and countries.</a:t>
            </a:r>
          </a:p>
          <a:p>
            <a:pPr algn="just"/>
            <a:r>
              <a:rPr lang="en-IN" dirty="0">
                <a:latin typeface="Cambria" panose="02040503050406030204" pitchFamily="18" charset="0"/>
                <a:ea typeface="Cambria" panose="02040503050406030204" pitchFamily="18" charset="0"/>
              </a:rPr>
              <a:t>A more detailed way of analysis would be average movies vs series watched per user as this data could contain multiple people watching the same movie hence data being repeated.</a:t>
            </a:r>
          </a:p>
          <a:p>
            <a:pPr algn="just"/>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70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1B05-1052-608A-FB41-656DC76A61C9}"/>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IMPACT OF RECOMMENDED CONTENT ON ENGAGEMENT</a:t>
            </a:r>
          </a:p>
        </p:txBody>
      </p:sp>
      <p:sp>
        <p:nvSpPr>
          <p:cNvPr id="3" name="Content Placeholder 2">
            <a:extLst>
              <a:ext uri="{FF2B5EF4-FFF2-40B4-BE49-F238E27FC236}">
                <a16:creationId xmlns:a16="http://schemas.microsoft.com/office/drawing/2014/main" id="{EF91970B-B8C0-C3CD-6DE8-FA8B5845D855}"/>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Analysis has shown that recommended content impacts engagement in interesting ways:</a:t>
            </a:r>
          </a:p>
          <a:p>
            <a:pPr lvl="1" algn="just"/>
            <a:r>
              <a:rPr lang="en-IN" dirty="0">
                <a:latin typeface="Cambria" panose="02040503050406030204" pitchFamily="18" charset="0"/>
                <a:ea typeface="Cambria" panose="02040503050406030204" pitchFamily="18" charset="0"/>
              </a:rPr>
              <a:t>In some cases increased content recommendation has increased the watch hours and loyalty points and average ratings.</a:t>
            </a:r>
          </a:p>
          <a:p>
            <a:pPr lvl="1" algn="just"/>
            <a:r>
              <a:rPr lang="en-IN" dirty="0">
                <a:latin typeface="Cambria" panose="02040503050406030204" pitchFamily="18" charset="0"/>
                <a:ea typeface="Cambria" panose="02040503050406030204" pitchFamily="18" charset="0"/>
              </a:rPr>
              <a:t>But in some cases increased content recommendation has decreased the watch hours, loyalty points and average ratings.</a:t>
            </a:r>
          </a:p>
          <a:p>
            <a:pPr lvl="1" algn="just"/>
            <a:r>
              <a:rPr lang="en-IN" dirty="0">
                <a:latin typeface="Cambria" panose="02040503050406030204" pitchFamily="18" charset="0"/>
                <a:ea typeface="Cambria" panose="02040503050406030204" pitchFamily="18" charset="0"/>
              </a:rPr>
              <a:t>The major example here can be taken between USA and UK. UK has higher recommended content but lower engagement and USA is the opposite.</a:t>
            </a:r>
          </a:p>
          <a:p>
            <a:pPr lvl="1" algn="just"/>
            <a:r>
              <a:rPr lang="en-IN" dirty="0">
                <a:latin typeface="Cambria" panose="02040503050406030204" pitchFamily="18" charset="0"/>
                <a:ea typeface="Cambria" panose="02040503050406030204" pitchFamily="18" charset="0"/>
              </a:rPr>
              <a:t>We can see a slight increase in the average rating given as the recommendations go up but as far as loyalty points and watch hours are concerned, recommended content has little to no impact on them.</a:t>
            </a:r>
          </a:p>
        </p:txBody>
      </p:sp>
    </p:spTree>
    <p:extLst>
      <p:ext uri="{BB962C8B-B14F-4D97-AF65-F5344CB8AC3E}">
        <p14:creationId xmlns:p14="http://schemas.microsoft.com/office/powerpoint/2010/main" val="295224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E9BA03-7264-42FC-8A8E-6000086DE4E6}"/>
              </a:ext>
            </a:extLst>
          </p:cNvPr>
          <p:cNvGraphicFramePr>
            <a:graphicFrameLocks/>
          </p:cNvGraphicFramePr>
          <p:nvPr/>
        </p:nvGraphicFramePr>
        <p:xfrm>
          <a:off x="1857685" y="1386071"/>
          <a:ext cx="8476630" cy="40858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9548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020D-5B3B-8B53-5973-C08E7663590A}"/>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DEMOGRAPHIC AND BEHAVIOURAL INSIGHTS</a:t>
            </a:r>
          </a:p>
        </p:txBody>
      </p:sp>
    </p:spTree>
    <p:extLst>
      <p:ext uri="{BB962C8B-B14F-4D97-AF65-F5344CB8AC3E}">
        <p14:creationId xmlns:p14="http://schemas.microsoft.com/office/powerpoint/2010/main" val="345963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A688-CCDF-AA55-7E7C-9EE2838E9683}"/>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OVERVIEW</a:t>
            </a:r>
          </a:p>
        </p:txBody>
      </p:sp>
      <p:sp>
        <p:nvSpPr>
          <p:cNvPr id="3" name="Content Placeholder 2">
            <a:extLst>
              <a:ext uri="{FF2B5EF4-FFF2-40B4-BE49-F238E27FC236}">
                <a16:creationId xmlns:a16="http://schemas.microsoft.com/office/drawing/2014/main" id="{AE0B257E-0A29-F451-A951-94F3205DD7B0}"/>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In this section we are focusing on the insights for the following topics:</a:t>
            </a:r>
          </a:p>
          <a:p>
            <a:pPr lvl="1" algn="just"/>
            <a:r>
              <a:rPr lang="en-IN" dirty="0">
                <a:latin typeface="Cambria" panose="02040503050406030204" pitchFamily="18" charset="0"/>
                <a:ea typeface="Cambria" panose="02040503050406030204" pitchFamily="18" charset="0"/>
              </a:rPr>
              <a:t>Preferred Genres by Age Group</a:t>
            </a:r>
          </a:p>
          <a:p>
            <a:pPr lvl="1" algn="just"/>
            <a:r>
              <a:rPr lang="en-IN" dirty="0">
                <a:latin typeface="Cambria" panose="02040503050406030204" pitchFamily="18" charset="0"/>
                <a:ea typeface="Cambria" panose="02040503050406030204" pitchFamily="18" charset="0"/>
              </a:rPr>
              <a:t>Device Usage Trends</a:t>
            </a:r>
          </a:p>
          <a:p>
            <a:pPr lvl="1" algn="just"/>
            <a:r>
              <a:rPr lang="en-IN" dirty="0">
                <a:latin typeface="Cambria" panose="02040503050406030204" pitchFamily="18" charset="0"/>
                <a:ea typeface="Cambria" panose="02040503050406030204" pitchFamily="18" charset="0"/>
              </a:rPr>
              <a:t>Peak watch time trends</a:t>
            </a:r>
          </a:p>
          <a:p>
            <a:pPr algn="just"/>
            <a:r>
              <a:rPr lang="en-IN" dirty="0">
                <a:latin typeface="Cambria" panose="02040503050406030204" pitchFamily="18" charset="0"/>
                <a:ea typeface="Cambria" panose="02040503050406030204" pitchFamily="18" charset="0"/>
              </a:rPr>
              <a:t>The main analysis was done based on age group and Region demographics.</a:t>
            </a:r>
          </a:p>
          <a:p>
            <a:pPr marL="0" indent="0" algn="just">
              <a:buNone/>
            </a:pPr>
            <a:endParaRPr lang="en-IN" dirty="0">
              <a:latin typeface="Cambria" panose="02040503050406030204" pitchFamily="18" charset="0"/>
              <a:ea typeface="Cambria" panose="02040503050406030204" pitchFamily="18" charset="0"/>
            </a:endParaRPr>
          </a:p>
          <a:p>
            <a:pPr marL="0" indent="0" algn="just">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1910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6A42-2B4D-66F3-8588-2B1D1A15508F}"/>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PREFERRED GENRES BY AGE GROUP</a:t>
            </a:r>
          </a:p>
        </p:txBody>
      </p:sp>
      <p:sp>
        <p:nvSpPr>
          <p:cNvPr id="3" name="Content Placeholder 2">
            <a:extLst>
              <a:ext uri="{FF2B5EF4-FFF2-40B4-BE49-F238E27FC236}">
                <a16:creationId xmlns:a16="http://schemas.microsoft.com/office/drawing/2014/main" id="{89BF3053-26C6-AFBC-0B01-D031C0632E54}"/>
              </a:ext>
            </a:extLst>
          </p:cNvPr>
          <p:cNvSpPr>
            <a:spLocks noGrp="1"/>
          </p:cNvSpPr>
          <p:nvPr>
            <p:ph idx="1"/>
          </p:nvPr>
        </p:nvSpPr>
        <p:spPr/>
        <p:txBody>
          <a:bodyPr>
            <a:normAutofit lnSpcReduction="10000"/>
          </a:bodyPr>
          <a:lstStyle/>
          <a:p>
            <a:pPr algn="just"/>
            <a:r>
              <a:rPr lang="en-IN" dirty="0">
                <a:latin typeface="Cambria" panose="02040503050406030204" pitchFamily="18" charset="0"/>
                <a:ea typeface="Cambria" panose="02040503050406030204" pitchFamily="18" charset="0"/>
              </a:rPr>
              <a:t>The following insights have been uncovered upon the analysis of the data:</a:t>
            </a:r>
          </a:p>
          <a:p>
            <a:pPr lvl="1" algn="just"/>
            <a:r>
              <a:rPr lang="en-IN" dirty="0">
                <a:latin typeface="Cambria" panose="02040503050406030204" pitchFamily="18" charset="0"/>
                <a:ea typeface="Cambria" panose="02040503050406030204" pitchFamily="18" charset="0"/>
              </a:rPr>
              <a:t>Majority of the age group 18-24 prefer documentaries followed by action and drama.</a:t>
            </a:r>
          </a:p>
          <a:p>
            <a:pPr lvl="1" algn="just"/>
            <a:r>
              <a:rPr lang="en-IN" dirty="0">
                <a:latin typeface="Cambria" panose="02040503050406030204" pitchFamily="18" charset="0"/>
                <a:ea typeface="Cambria" panose="02040503050406030204" pitchFamily="18" charset="0"/>
              </a:rPr>
              <a:t>Majority of the age group 25-34 prefer Horror followed by action and Comedy.</a:t>
            </a:r>
          </a:p>
          <a:p>
            <a:pPr lvl="1" algn="just"/>
            <a:r>
              <a:rPr lang="en-IN" dirty="0">
                <a:latin typeface="Cambria" panose="02040503050406030204" pitchFamily="18" charset="0"/>
                <a:ea typeface="Cambria" panose="02040503050406030204" pitchFamily="18" charset="0"/>
              </a:rPr>
              <a:t>Majority of the age group 35-44 prefer Horror followed by action/romance and Sci-Fi.</a:t>
            </a:r>
          </a:p>
          <a:p>
            <a:pPr lvl="1" algn="just"/>
            <a:r>
              <a:rPr lang="en-IN" dirty="0">
                <a:latin typeface="Cambria" panose="02040503050406030204" pitchFamily="18" charset="0"/>
                <a:ea typeface="Cambria" panose="02040503050406030204" pitchFamily="18" charset="0"/>
              </a:rPr>
              <a:t>Majority of the age group 45-54 prefer Romance followed by action and Horror.</a:t>
            </a:r>
          </a:p>
          <a:p>
            <a:pPr lvl="1" algn="just"/>
            <a:r>
              <a:rPr lang="en-IN" dirty="0">
                <a:latin typeface="Cambria" panose="02040503050406030204" pitchFamily="18" charset="0"/>
                <a:ea typeface="Cambria" panose="02040503050406030204" pitchFamily="18" charset="0"/>
              </a:rPr>
              <a:t>Majority of the age group 55+ prefer Comedy followed by action and documentaries.</a:t>
            </a:r>
          </a:p>
        </p:txBody>
      </p:sp>
    </p:spTree>
    <p:extLst>
      <p:ext uri="{BB962C8B-B14F-4D97-AF65-F5344CB8AC3E}">
        <p14:creationId xmlns:p14="http://schemas.microsoft.com/office/powerpoint/2010/main" val="347529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E64F-DD1C-07F2-7B00-CAB2FF328A06}"/>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DEVICE USAGE TRENDS</a:t>
            </a:r>
          </a:p>
        </p:txBody>
      </p:sp>
      <p:sp>
        <p:nvSpPr>
          <p:cNvPr id="3" name="Content Placeholder 2">
            <a:extLst>
              <a:ext uri="{FF2B5EF4-FFF2-40B4-BE49-F238E27FC236}">
                <a16:creationId xmlns:a16="http://schemas.microsoft.com/office/drawing/2014/main" id="{95C1F6F0-1B0D-23AF-301E-72DFA357C940}"/>
              </a:ext>
            </a:extLst>
          </p:cNvPr>
          <p:cNvSpPr>
            <a:spLocks noGrp="1"/>
          </p:cNvSpPr>
          <p:nvPr>
            <p:ph idx="1"/>
          </p:nvPr>
        </p:nvSpPr>
        <p:spPr/>
        <p:txBody>
          <a:bodyPr>
            <a:normAutofit lnSpcReduction="10000"/>
          </a:bodyPr>
          <a:lstStyle/>
          <a:p>
            <a:pPr algn="just"/>
            <a:r>
              <a:rPr lang="en-IN" dirty="0">
                <a:latin typeface="Cambria" panose="02040503050406030204" pitchFamily="18" charset="0"/>
                <a:ea typeface="Cambria" panose="02040503050406030204" pitchFamily="18" charset="0"/>
              </a:rPr>
              <a:t>Upon analysis of the data we can conclude the following:</a:t>
            </a:r>
          </a:p>
          <a:p>
            <a:pPr lvl="1" algn="just"/>
            <a:r>
              <a:rPr lang="en-IN" dirty="0">
                <a:latin typeface="Cambria" panose="02040503050406030204" pitchFamily="18" charset="0"/>
                <a:ea typeface="Cambria" panose="02040503050406030204" pitchFamily="18" charset="0"/>
              </a:rPr>
              <a:t>There are 420 active devices in Canada with 485 profiles.</a:t>
            </a:r>
          </a:p>
          <a:p>
            <a:pPr lvl="1" algn="just"/>
            <a:r>
              <a:rPr lang="en-IN" dirty="0">
                <a:latin typeface="Cambria" panose="02040503050406030204" pitchFamily="18" charset="0"/>
                <a:ea typeface="Cambria" panose="02040503050406030204" pitchFamily="18" charset="0"/>
              </a:rPr>
              <a:t>There are 419 active devices in Australia with 495 profiles.</a:t>
            </a:r>
          </a:p>
          <a:p>
            <a:pPr lvl="1" algn="just"/>
            <a:r>
              <a:rPr lang="en-IN" dirty="0">
                <a:latin typeface="Cambria" panose="02040503050406030204" pitchFamily="18" charset="0"/>
                <a:ea typeface="Cambria" panose="02040503050406030204" pitchFamily="18" charset="0"/>
              </a:rPr>
              <a:t>There are 471 active devices in USA with 555 profiles.</a:t>
            </a:r>
          </a:p>
          <a:p>
            <a:pPr lvl="1" algn="just"/>
            <a:r>
              <a:rPr lang="en-IN" dirty="0">
                <a:latin typeface="Cambria" panose="02040503050406030204" pitchFamily="18" charset="0"/>
                <a:ea typeface="Cambria" panose="02040503050406030204" pitchFamily="18" charset="0"/>
              </a:rPr>
              <a:t>There are 482 active devices in UK with 507 profiles.</a:t>
            </a:r>
          </a:p>
          <a:p>
            <a:pPr lvl="1" algn="just"/>
            <a:r>
              <a:rPr lang="en-IN" dirty="0">
                <a:latin typeface="Cambria" panose="02040503050406030204" pitchFamily="18" charset="0"/>
                <a:ea typeface="Cambria" panose="02040503050406030204" pitchFamily="18" charset="0"/>
              </a:rPr>
              <a:t>There are 349 active devices in India with 408 profiles.</a:t>
            </a:r>
          </a:p>
          <a:p>
            <a:pPr lvl="1" algn="just"/>
            <a:r>
              <a:rPr lang="en-IN" dirty="0">
                <a:latin typeface="Cambria" panose="02040503050406030204" pitchFamily="18" charset="0"/>
                <a:ea typeface="Cambria" panose="02040503050406030204" pitchFamily="18" charset="0"/>
              </a:rPr>
              <a:t>There are 477 active devices in France with 490 profiles.</a:t>
            </a:r>
          </a:p>
          <a:p>
            <a:pPr lvl="1" algn="just"/>
            <a:r>
              <a:rPr lang="en-IN" dirty="0">
                <a:latin typeface="Cambria" panose="02040503050406030204" pitchFamily="18" charset="0"/>
                <a:ea typeface="Cambria" panose="02040503050406030204" pitchFamily="18" charset="0"/>
              </a:rPr>
              <a:t>There are 428 active devices in Germany with 520 profiles.</a:t>
            </a:r>
          </a:p>
          <a:p>
            <a:pPr algn="just"/>
            <a:r>
              <a:rPr lang="en-IN" dirty="0">
                <a:latin typeface="Cambria" panose="02040503050406030204" pitchFamily="18" charset="0"/>
                <a:ea typeface="Cambria" panose="02040503050406030204" pitchFamily="18" charset="0"/>
              </a:rPr>
              <a:t>The highest device usage is by UK. The lowest device usage is by India. Germany has the highest difference between active devices and profile count.</a:t>
            </a:r>
          </a:p>
        </p:txBody>
      </p:sp>
    </p:spTree>
    <p:extLst>
      <p:ext uri="{BB962C8B-B14F-4D97-AF65-F5344CB8AC3E}">
        <p14:creationId xmlns:p14="http://schemas.microsoft.com/office/powerpoint/2010/main" val="110918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B68C-D795-4161-2A00-2BE121715840}"/>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PEAK WATCH TIME TRENDS</a:t>
            </a:r>
          </a:p>
        </p:txBody>
      </p:sp>
      <p:sp>
        <p:nvSpPr>
          <p:cNvPr id="3" name="Content Placeholder 2">
            <a:extLst>
              <a:ext uri="{FF2B5EF4-FFF2-40B4-BE49-F238E27FC236}">
                <a16:creationId xmlns:a16="http://schemas.microsoft.com/office/drawing/2014/main" id="{CDB28F08-FAC7-0141-4E21-CF9DED8D9141}"/>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Upon analysis of the data we can conclude the following:</a:t>
            </a:r>
          </a:p>
          <a:p>
            <a:pPr lvl="1" algn="just"/>
            <a:r>
              <a:rPr lang="en-IN" dirty="0">
                <a:latin typeface="Cambria" panose="02040503050406030204" pitchFamily="18" charset="0"/>
                <a:ea typeface="Cambria" panose="02040503050406030204" pitchFamily="18" charset="0"/>
              </a:rPr>
              <a:t>The age group 18 – 24 are most active during afternoons.</a:t>
            </a:r>
          </a:p>
          <a:p>
            <a:pPr lvl="1" algn="just"/>
            <a:r>
              <a:rPr lang="en-IN" dirty="0">
                <a:latin typeface="Cambria" panose="02040503050406030204" pitchFamily="18" charset="0"/>
                <a:ea typeface="Cambria" panose="02040503050406030204" pitchFamily="18" charset="0"/>
              </a:rPr>
              <a:t>The age group 25 – 34 are most active during evenings.</a:t>
            </a:r>
          </a:p>
          <a:p>
            <a:pPr lvl="1" algn="just"/>
            <a:r>
              <a:rPr lang="en-IN" dirty="0">
                <a:latin typeface="Cambria" panose="02040503050406030204" pitchFamily="18" charset="0"/>
                <a:ea typeface="Cambria" panose="02040503050406030204" pitchFamily="18" charset="0"/>
              </a:rPr>
              <a:t>The age group 35 – 44 are most active during late nights.</a:t>
            </a:r>
          </a:p>
          <a:p>
            <a:pPr lvl="1" algn="just"/>
            <a:r>
              <a:rPr lang="en-IN" dirty="0">
                <a:latin typeface="Cambria" panose="02040503050406030204" pitchFamily="18" charset="0"/>
                <a:ea typeface="Cambria" panose="02040503050406030204" pitchFamily="18" charset="0"/>
              </a:rPr>
              <a:t>The age group 45 – 54 are most active during late nights and afternoons.</a:t>
            </a:r>
          </a:p>
          <a:p>
            <a:pPr lvl="1" algn="just"/>
            <a:r>
              <a:rPr lang="en-IN" dirty="0">
                <a:latin typeface="Cambria" panose="02040503050406030204" pitchFamily="18" charset="0"/>
                <a:ea typeface="Cambria" panose="02040503050406030204" pitchFamily="18" charset="0"/>
              </a:rPr>
              <a:t>The age group 55+ are most active during late nights.</a:t>
            </a:r>
          </a:p>
          <a:p>
            <a:pPr algn="just"/>
            <a:r>
              <a:rPr lang="en-IN" dirty="0">
                <a:latin typeface="Cambria" panose="02040503050406030204" pitchFamily="18" charset="0"/>
                <a:ea typeface="Cambria" panose="02040503050406030204" pitchFamily="18" charset="0"/>
              </a:rPr>
              <a:t>Here we can conclude that the majority of the demographic prefer late nights followed by afternoons and evenings. The watch time where the least members are active are mornings.</a:t>
            </a:r>
          </a:p>
          <a:p>
            <a:pPr lvl="1" algn="just"/>
            <a:endParaRPr lang="en-IN" dirty="0">
              <a:latin typeface="Cambria" panose="02040503050406030204" pitchFamily="18" charset="0"/>
              <a:ea typeface="Cambria" panose="02040503050406030204" pitchFamily="18" charset="0"/>
            </a:endParaRPr>
          </a:p>
          <a:p>
            <a:pPr lvl="1" algn="just"/>
            <a:endParaRPr lang="en-IN" dirty="0">
              <a:latin typeface="Cambria" panose="02040503050406030204" pitchFamily="18" charset="0"/>
              <a:ea typeface="Cambria" panose="02040503050406030204" pitchFamily="18" charset="0"/>
            </a:endParaRPr>
          </a:p>
          <a:p>
            <a:pPr lvl="1" algn="just"/>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5821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9D5EE5-5DCA-AB5F-029F-910F0E7725EA}"/>
              </a:ext>
            </a:extLst>
          </p:cNvPr>
          <p:cNvGraphicFramePr>
            <a:graphicFrameLocks noGrp="1"/>
          </p:cNvGraphicFramePr>
          <p:nvPr>
            <p:extLst>
              <p:ext uri="{D42A27DB-BD31-4B8C-83A1-F6EECF244321}">
                <p14:modId xmlns:p14="http://schemas.microsoft.com/office/powerpoint/2010/main" val="2849105161"/>
              </p:ext>
            </p:extLst>
          </p:nvPr>
        </p:nvGraphicFramePr>
        <p:xfrm>
          <a:off x="698295" y="-10302107"/>
          <a:ext cx="10515600" cy="152400"/>
        </p:xfrm>
        <a:graphic>
          <a:graphicData uri="http://schemas.openxmlformats.org/drawingml/2006/table">
            <a:tbl>
              <a:tblPr>
                <a:tableStyleId>{5C22544A-7EE6-4342-B048-85BDC9FD1C3A}</a:tableStyleId>
              </a:tblPr>
              <a:tblGrid>
                <a:gridCol w="10515600">
                  <a:extLst>
                    <a:ext uri="{9D8B030D-6E8A-4147-A177-3AD203B41FA5}">
                      <a16:colId xmlns:a16="http://schemas.microsoft.com/office/drawing/2014/main" val="1449904201"/>
                    </a:ext>
                  </a:extLst>
                </a:gridCol>
              </a:tblGrid>
              <a:tr h="152199">
                <a:tc>
                  <a:txBody>
                    <a:bodyPr/>
                    <a:lstStyle/>
                    <a:p>
                      <a:pPr algn="l" fontAlgn="b">
                        <a:buNone/>
                      </a:pPr>
                      <a:r>
                        <a:rPr lang="en-IN" sz="1000" u="none" strike="noStrike" dirty="0">
                          <a:effectLst/>
                        </a:rPr>
                        <a:t> </a:t>
                      </a:r>
                      <a:endParaRPr lang="en-IN" sz="1000" b="0" i="0" u="none" strike="noStrike" dirty="0">
                        <a:solidFill>
                          <a:srgbClr val="000000"/>
                        </a:solidFill>
                        <a:effectLst/>
                        <a:latin typeface="Aptos Narrow" panose="020B0004020202020204" pitchFamily="34" charset="0"/>
                      </a:endParaRPr>
                    </a:p>
                  </a:txBody>
                  <a:tcPr marL="0" marR="0" marT="0" marB="0"/>
                </a:tc>
                <a:extLst>
                  <a:ext uri="{0D108BD9-81ED-4DB2-BD59-A6C34878D82A}">
                    <a16:rowId xmlns:a16="http://schemas.microsoft.com/office/drawing/2014/main" val="963662983"/>
                  </a:ext>
                </a:extLst>
              </a:tr>
            </a:tbl>
          </a:graphicData>
        </a:graphic>
      </p:graphicFrame>
      <p:graphicFrame>
        <p:nvGraphicFramePr>
          <p:cNvPr id="4" name="Chart 3">
            <a:extLst>
              <a:ext uri="{FF2B5EF4-FFF2-40B4-BE49-F238E27FC236}">
                <a16:creationId xmlns:a16="http://schemas.microsoft.com/office/drawing/2014/main" id="{86C521DD-D93E-4728-8F54-27B5662CA539}"/>
              </a:ext>
            </a:extLst>
          </p:cNvPr>
          <p:cNvGraphicFramePr>
            <a:graphicFrameLocks/>
          </p:cNvGraphicFramePr>
          <p:nvPr>
            <p:extLst>
              <p:ext uri="{D42A27DB-BD31-4B8C-83A1-F6EECF244321}">
                <p14:modId xmlns:p14="http://schemas.microsoft.com/office/powerpoint/2010/main" val="1088780240"/>
              </p:ext>
            </p:extLst>
          </p:nvPr>
        </p:nvGraphicFramePr>
        <p:xfrm>
          <a:off x="1246341" y="1060091"/>
          <a:ext cx="4554538" cy="26781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E03D66A-C9D6-45E0-B821-DCB2E6D833BD}"/>
              </a:ext>
            </a:extLst>
          </p:cNvPr>
          <p:cNvGraphicFramePr>
            <a:graphicFrameLocks/>
          </p:cNvGraphicFramePr>
          <p:nvPr>
            <p:extLst>
              <p:ext uri="{D42A27DB-BD31-4B8C-83A1-F6EECF244321}">
                <p14:modId xmlns:p14="http://schemas.microsoft.com/office/powerpoint/2010/main" val="1011547651"/>
              </p:ext>
            </p:extLst>
          </p:nvPr>
        </p:nvGraphicFramePr>
        <p:xfrm>
          <a:off x="5683839" y="920853"/>
          <a:ext cx="4554537" cy="2679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21527ED-C649-4ABA-9D51-ECCD5BE767AE}"/>
              </a:ext>
            </a:extLst>
          </p:cNvPr>
          <p:cNvGraphicFramePr>
            <a:graphicFrameLocks/>
          </p:cNvGraphicFramePr>
          <p:nvPr>
            <p:extLst>
              <p:ext uri="{D42A27DB-BD31-4B8C-83A1-F6EECF244321}">
                <p14:modId xmlns:p14="http://schemas.microsoft.com/office/powerpoint/2010/main" val="2833935315"/>
              </p:ext>
            </p:extLst>
          </p:nvPr>
        </p:nvGraphicFramePr>
        <p:xfrm>
          <a:off x="3404983" y="3875856"/>
          <a:ext cx="4556125" cy="25574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6074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A15A-9404-11B1-7DA7-E1602E56FA90}"/>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E178C570-3479-C7F6-BE3D-67F29AEB697C}"/>
              </a:ext>
            </a:extLst>
          </p:cNvPr>
          <p:cNvSpPr>
            <a:spLocks noGrp="1"/>
          </p:cNvSpPr>
          <p:nvPr>
            <p:ph idx="1"/>
          </p:nvPr>
        </p:nvSpPr>
        <p:spPr/>
        <p:txBody>
          <a:bodyPr>
            <a:normAutofit lnSpcReduction="10000"/>
          </a:bodyPr>
          <a:lstStyle/>
          <a:p>
            <a:pPr algn="just"/>
            <a:r>
              <a:rPr lang="en-IN" dirty="0">
                <a:latin typeface="Cambria" panose="02040503050406030204" pitchFamily="18" charset="0"/>
                <a:ea typeface="Cambria" panose="02040503050406030204" pitchFamily="18" charset="0"/>
              </a:rPr>
              <a:t>This presentation focuses on the analysis and insights of Streaming Data provided by the client for the years 2022 - 2024.</a:t>
            </a:r>
          </a:p>
          <a:p>
            <a:pPr algn="just"/>
            <a:r>
              <a:rPr lang="en-IN" dirty="0">
                <a:latin typeface="Cambria" panose="02040503050406030204" pitchFamily="18" charset="0"/>
                <a:ea typeface="Cambria" panose="02040503050406030204" pitchFamily="18" charset="0"/>
              </a:rPr>
              <a:t>The initial steps involved cleaning the raw data provided and adding a few additional columns to represent the data better.</a:t>
            </a:r>
          </a:p>
          <a:p>
            <a:pPr algn="just"/>
            <a:r>
              <a:rPr lang="en-IN" dirty="0">
                <a:latin typeface="Cambria" panose="02040503050406030204" pitchFamily="18" charset="0"/>
                <a:ea typeface="Cambria" panose="02040503050406030204" pitchFamily="18" charset="0"/>
              </a:rPr>
              <a:t>Pivot Tables were created to simplify the analysis and a final dashboard was created with respect to the created pivot tables.</a:t>
            </a:r>
          </a:p>
          <a:p>
            <a:pPr algn="just"/>
            <a:r>
              <a:rPr lang="en-IN" dirty="0">
                <a:latin typeface="Cambria" panose="02040503050406030204" pitchFamily="18" charset="0"/>
                <a:ea typeface="Cambria" panose="02040503050406030204" pitchFamily="18" charset="0"/>
              </a:rPr>
              <a:t>The theme for the dashboard is kept as red, black and white inspired by Netflix.</a:t>
            </a:r>
          </a:p>
          <a:p>
            <a:pPr algn="just"/>
            <a:r>
              <a:rPr lang="en-IN" dirty="0">
                <a:latin typeface="Cambria" panose="02040503050406030204" pitchFamily="18" charset="0"/>
                <a:ea typeface="Cambria" panose="02040503050406030204" pitchFamily="18" charset="0"/>
              </a:rPr>
              <a:t>The following slides depict the summary and insights I have found after my analysis.</a:t>
            </a:r>
          </a:p>
        </p:txBody>
      </p:sp>
    </p:spTree>
    <p:extLst>
      <p:ext uri="{BB962C8B-B14F-4D97-AF65-F5344CB8AC3E}">
        <p14:creationId xmlns:p14="http://schemas.microsoft.com/office/powerpoint/2010/main" val="3252131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176E-4485-B64F-5610-035689B56331}"/>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RETENTION AND LOYALTY</a:t>
            </a:r>
          </a:p>
        </p:txBody>
      </p:sp>
    </p:spTree>
    <p:extLst>
      <p:ext uri="{BB962C8B-B14F-4D97-AF65-F5344CB8AC3E}">
        <p14:creationId xmlns:p14="http://schemas.microsoft.com/office/powerpoint/2010/main" val="1094164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53F8-9BFB-832C-BD94-DCFF3538A8F3}"/>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OVERVIEW</a:t>
            </a:r>
          </a:p>
        </p:txBody>
      </p:sp>
      <p:sp>
        <p:nvSpPr>
          <p:cNvPr id="3" name="Content Placeholder 2">
            <a:extLst>
              <a:ext uri="{FF2B5EF4-FFF2-40B4-BE49-F238E27FC236}">
                <a16:creationId xmlns:a16="http://schemas.microsoft.com/office/drawing/2014/main" id="{DCF705F6-8BD0-41A2-028A-CE937CCA5E86}"/>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In this particular section we will be focusing on the insights based on the following:</a:t>
            </a:r>
          </a:p>
          <a:p>
            <a:pPr lvl="1" algn="just"/>
            <a:r>
              <a:rPr lang="en-IN" dirty="0">
                <a:latin typeface="Cambria" panose="02040503050406030204" pitchFamily="18" charset="0"/>
                <a:ea typeface="Cambria" panose="02040503050406030204" pitchFamily="18" charset="0"/>
              </a:rPr>
              <a:t>Loyalty Point Distribution</a:t>
            </a:r>
          </a:p>
          <a:p>
            <a:pPr lvl="1" algn="just"/>
            <a:r>
              <a:rPr lang="en-IN" dirty="0">
                <a:latin typeface="Cambria" panose="02040503050406030204" pitchFamily="18" charset="0"/>
                <a:ea typeface="Cambria" panose="02040503050406030204" pitchFamily="18" charset="0"/>
              </a:rPr>
              <a:t>Frequency of logins and content downloads</a:t>
            </a:r>
          </a:p>
          <a:p>
            <a:pPr algn="just"/>
            <a:r>
              <a:rPr lang="en-IN" dirty="0">
                <a:latin typeface="Cambria" panose="02040503050406030204" pitchFamily="18" charset="0"/>
                <a:ea typeface="Cambria" panose="02040503050406030204" pitchFamily="18" charset="0"/>
              </a:rPr>
              <a:t>There are 0 inactive users in the following dataset, hence we can confirm that all of the platforms users are 100% loyal.</a:t>
            </a:r>
          </a:p>
          <a:p>
            <a:pPr algn="just"/>
            <a:r>
              <a:rPr lang="en-IN" dirty="0">
                <a:latin typeface="Cambria" panose="02040503050406030204" pitchFamily="18" charset="0"/>
                <a:ea typeface="Cambria" panose="02040503050406030204" pitchFamily="18" charset="0"/>
              </a:rPr>
              <a:t>I have focused on the following analysis aspects; age group and region. </a:t>
            </a:r>
          </a:p>
        </p:txBody>
      </p:sp>
    </p:spTree>
    <p:extLst>
      <p:ext uri="{BB962C8B-B14F-4D97-AF65-F5344CB8AC3E}">
        <p14:creationId xmlns:p14="http://schemas.microsoft.com/office/powerpoint/2010/main" val="119693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1B5A-22CF-CD78-8CD5-7B54F9A82A1A}"/>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LOYALTY POINT DISTRIBUTION</a:t>
            </a:r>
          </a:p>
        </p:txBody>
      </p:sp>
      <p:sp>
        <p:nvSpPr>
          <p:cNvPr id="3" name="Content Placeholder 2">
            <a:extLst>
              <a:ext uri="{FF2B5EF4-FFF2-40B4-BE49-F238E27FC236}">
                <a16:creationId xmlns:a16="http://schemas.microsoft.com/office/drawing/2014/main" id="{78CB8526-CC6B-4EDA-7EFD-A9968B4F8368}"/>
              </a:ext>
            </a:extLst>
          </p:cNvPr>
          <p:cNvSpPr>
            <a:spLocks noGrp="1"/>
          </p:cNvSpPr>
          <p:nvPr>
            <p:ph idx="1"/>
          </p:nvPr>
        </p:nvSpPr>
        <p:spPr/>
        <p:txBody>
          <a:bodyPr>
            <a:normAutofit fontScale="85000" lnSpcReduction="20000"/>
          </a:bodyPr>
          <a:lstStyle/>
          <a:p>
            <a:pPr algn="just"/>
            <a:r>
              <a:rPr lang="en-IN" dirty="0">
                <a:latin typeface="Cambria" panose="02040503050406030204" pitchFamily="18" charset="0"/>
                <a:ea typeface="Cambria" panose="02040503050406030204" pitchFamily="18" charset="0"/>
              </a:rPr>
              <a:t>Upon analysis of the data provided we can conclude the following:</a:t>
            </a:r>
          </a:p>
          <a:p>
            <a:pPr lvl="1" algn="just"/>
            <a:r>
              <a:rPr lang="en-IN" dirty="0">
                <a:latin typeface="Cambria" panose="02040503050406030204" pitchFamily="18" charset="0"/>
                <a:ea typeface="Cambria" panose="02040503050406030204" pitchFamily="18" charset="0"/>
              </a:rPr>
              <a:t>The average loyalty points across Australia is 2103.</a:t>
            </a:r>
          </a:p>
          <a:p>
            <a:pPr lvl="1" algn="just"/>
            <a:r>
              <a:rPr lang="en-IN" dirty="0">
                <a:latin typeface="Cambria" panose="02040503050406030204" pitchFamily="18" charset="0"/>
                <a:ea typeface="Cambria" panose="02040503050406030204" pitchFamily="18" charset="0"/>
              </a:rPr>
              <a:t>The average loyalty points across Canada is 2349.</a:t>
            </a:r>
          </a:p>
          <a:p>
            <a:pPr lvl="1" algn="just"/>
            <a:r>
              <a:rPr lang="en-IN" dirty="0">
                <a:latin typeface="Cambria" panose="02040503050406030204" pitchFamily="18" charset="0"/>
                <a:ea typeface="Cambria" panose="02040503050406030204" pitchFamily="18" charset="0"/>
              </a:rPr>
              <a:t>The average loyalty points across USA is 2456.</a:t>
            </a:r>
          </a:p>
          <a:p>
            <a:pPr lvl="1" algn="just"/>
            <a:r>
              <a:rPr lang="en-IN" dirty="0">
                <a:latin typeface="Cambria" panose="02040503050406030204" pitchFamily="18" charset="0"/>
                <a:ea typeface="Cambria" panose="02040503050406030204" pitchFamily="18" charset="0"/>
              </a:rPr>
              <a:t>The average loyalty points across UK is 2650.</a:t>
            </a:r>
          </a:p>
          <a:p>
            <a:pPr lvl="1" algn="just"/>
            <a:r>
              <a:rPr lang="en-IN" dirty="0">
                <a:latin typeface="Cambria" panose="02040503050406030204" pitchFamily="18" charset="0"/>
                <a:ea typeface="Cambria" panose="02040503050406030204" pitchFamily="18" charset="0"/>
              </a:rPr>
              <a:t>The average loyalty points across France is 2745.</a:t>
            </a:r>
          </a:p>
          <a:p>
            <a:pPr lvl="1" algn="just"/>
            <a:r>
              <a:rPr lang="en-IN" dirty="0">
                <a:latin typeface="Cambria" panose="02040503050406030204" pitchFamily="18" charset="0"/>
                <a:ea typeface="Cambria" panose="02040503050406030204" pitchFamily="18" charset="0"/>
              </a:rPr>
              <a:t>The average loyalty points across Germany is 2361.</a:t>
            </a:r>
          </a:p>
          <a:p>
            <a:pPr lvl="1" algn="just"/>
            <a:r>
              <a:rPr lang="en-IN" dirty="0">
                <a:latin typeface="Cambria" panose="02040503050406030204" pitchFamily="18" charset="0"/>
                <a:ea typeface="Cambria" panose="02040503050406030204" pitchFamily="18" charset="0"/>
              </a:rPr>
              <a:t>The average loyalty points across India is 2360.</a:t>
            </a:r>
          </a:p>
          <a:p>
            <a:pPr algn="just"/>
            <a:r>
              <a:rPr lang="en-IN" dirty="0">
                <a:latin typeface="Cambria" panose="02040503050406030204" pitchFamily="18" charset="0"/>
                <a:ea typeface="Cambria" panose="02040503050406030204" pitchFamily="18" charset="0"/>
              </a:rPr>
              <a:t>The Most loyal user with the highest loyalty points is Erika from UK with 4990 points. She is a premium member who falls under the 55+ age demographic and her favourite genre is Horror.</a:t>
            </a:r>
          </a:p>
          <a:p>
            <a:pPr algn="just"/>
            <a:r>
              <a:rPr lang="en-IN" dirty="0">
                <a:latin typeface="Cambria" panose="02040503050406030204" pitchFamily="18" charset="0"/>
                <a:ea typeface="Cambria" panose="02040503050406030204" pitchFamily="18" charset="0"/>
              </a:rPr>
              <a:t>The lowest loyalty points belongs to the user Joshua from France with 3 Loyalty points. He is a basic member who falls under the 18-24 age demographic.</a:t>
            </a:r>
          </a:p>
          <a:p>
            <a:pPr lvl="1" algn="just"/>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96619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50E1-A200-9155-D0A8-93517FAEA927}"/>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FREQUENCY OF LOGINS AND CONTENT DOWNLOADS</a:t>
            </a:r>
          </a:p>
        </p:txBody>
      </p:sp>
      <p:sp>
        <p:nvSpPr>
          <p:cNvPr id="3" name="Content Placeholder 2">
            <a:extLst>
              <a:ext uri="{FF2B5EF4-FFF2-40B4-BE49-F238E27FC236}">
                <a16:creationId xmlns:a16="http://schemas.microsoft.com/office/drawing/2014/main" id="{230781C8-E783-757C-EB80-75B537F85108}"/>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Upon analysis of the data we can see that the number of users that download and do not download content from the platform are almost equal with no significant difference.</a:t>
            </a:r>
          </a:p>
          <a:p>
            <a:pPr algn="just"/>
            <a:r>
              <a:rPr lang="en-IN" dirty="0">
                <a:latin typeface="Cambria" panose="02040503050406030204" pitchFamily="18" charset="0"/>
                <a:ea typeface="Cambria" panose="02040503050406030204" pitchFamily="18" charset="0"/>
              </a:rPr>
              <a:t>The users that do not download content are slightly higher by 2 users. 501 Users prefer not to download content whereas 499 users prefer downloading content.</a:t>
            </a:r>
          </a:p>
          <a:p>
            <a:pPr algn="just"/>
            <a:r>
              <a:rPr lang="en-IN" dirty="0">
                <a:latin typeface="Cambria" panose="02040503050406030204" pitchFamily="18" charset="0"/>
                <a:ea typeface="Cambria" panose="02040503050406030204" pitchFamily="18" charset="0"/>
              </a:rPr>
              <a:t>As far as frequency of Logins are concerned 421 users are non frequent and 571 users are frequent.</a:t>
            </a:r>
          </a:p>
        </p:txBody>
      </p:sp>
    </p:spTree>
    <p:extLst>
      <p:ext uri="{BB962C8B-B14F-4D97-AF65-F5344CB8AC3E}">
        <p14:creationId xmlns:p14="http://schemas.microsoft.com/office/powerpoint/2010/main" val="38247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B87D64E-F6FB-4510-ACCF-1EDB99772C97}"/>
              </a:ext>
            </a:extLst>
          </p:cNvPr>
          <p:cNvGraphicFramePr>
            <a:graphicFrameLocks/>
          </p:cNvGraphicFramePr>
          <p:nvPr>
            <p:extLst>
              <p:ext uri="{D42A27DB-BD31-4B8C-83A1-F6EECF244321}">
                <p14:modId xmlns:p14="http://schemas.microsoft.com/office/powerpoint/2010/main" val="4227226761"/>
              </p:ext>
            </p:extLst>
          </p:nvPr>
        </p:nvGraphicFramePr>
        <p:xfrm>
          <a:off x="648929" y="800468"/>
          <a:ext cx="5447071" cy="44597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AD5B42A-44AA-4B04-BC46-4DC1A03CFA49}"/>
              </a:ext>
            </a:extLst>
          </p:cNvPr>
          <p:cNvGraphicFramePr>
            <a:graphicFrameLocks/>
          </p:cNvGraphicFramePr>
          <p:nvPr>
            <p:extLst>
              <p:ext uri="{D42A27DB-BD31-4B8C-83A1-F6EECF244321}">
                <p14:modId xmlns:p14="http://schemas.microsoft.com/office/powerpoint/2010/main" val="1561828138"/>
              </p:ext>
            </p:extLst>
          </p:nvPr>
        </p:nvGraphicFramePr>
        <p:xfrm>
          <a:off x="6096000" y="1286194"/>
          <a:ext cx="5810865" cy="36102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6552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6273-E03B-BEAF-8442-0F4963E5AFAF}"/>
              </a:ext>
            </a:extLst>
          </p:cNvPr>
          <p:cNvSpPr>
            <a:spLocks noGrp="1"/>
          </p:cNvSpPr>
          <p:nvPr>
            <p:ph type="title"/>
          </p:nvPr>
        </p:nvSpPr>
        <p:spPr/>
        <p:txBody>
          <a:bodyPr/>
          <a:lstStyle/>
          <a:p>
            <a:pPr algn="ctr"/>
            <a:r>
              <a:rPr lang="en-US" dirty="0">
                <a:latin typeface="Cambria" panose="02040503050406030204" pitchFamily="18" charset="0"/>
                <a:ea typeface="Cambria" panose="02040503050406030204" pitchFamily="18" charset="0"/>
              </a:rPr>
              <a:t>PAYMENT PREFERENCE AND REGIONAL TRENDS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1180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2FAF7-14F6-FCC8-EEEC-0AE025894F80}"/>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Overview</a:t>
            </a:r>
          </a:p>
        </p:txBody>
      </p:sp>
      <p:sp>
        <p:nvSpPr>
          <p:cNvPr id="5" name="Content Placeholder 4">
            <a:extLst>
              <a:ext uri="{FF2B5EF4-FFF2-40B4-BE49-F238E27FC236}">
                <a16:creationId xmlns:a16="http://schemas.microsoft.com/office/drawing/2014/main" id="{FE83C072-C876-6497-5BAF-D6C8DAFAC3D6}"/>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In this section the main focus would be on the following:</a:t>
            </a:r>
          </a:p>
          <a:p>
            <a:pPr lvl="1" algn="just"/>
            <a:r>
              <a:rPr lang="en-IN" dirty="0">
                <a:latin typeface="Cambria" panose="02040503050406030204" pitchFamily="18" charset="0"/>
                <a:ea typeface="Cambria" panose="02040503050406030204" pitchFamily="18" charset="0"/>
              </a:rPr>
              <a:t>Preferred Payment Methods by Region</a:t>
            </a:r>
          </a:p>
          <a:p>
            <a:pPr lvl="1" algn="just"/>
            <a:r>
              <a:rPr lang="en-IN" dirty="0">
                <a:latin typeface="Cambria" panose="02040503050406030204" pitchFamily="18" charset="0"/>
                <a:ea typeface="Cambria" panose="02040503050406030204" pitchFamily="18" charset="0"/>
              </a:rPr>
              <a:t>Subscription Trends by country</a:t>
            </a:r>
          </a:p>
          <a:p>
            <a:pPr lvl="1" algn="just"/>
            <a:r>
              <a:rPr lang="en-IN" dirty="0">
                <a:latin typeface="Cambria" panose="02040503050406030204" pitchFamily="18" charset="0"/>
                <a:ea typeface="Cambria" panose="02040503050406030204" pitchFamily="18" charset="0"/>
              </a:rPr>
              <a:t>Language Preference and their corelation with Engagement.</a:t>
            </a:r>
          </a:p>
          <a:p>
            <a:pPr lvl="1" algn="just"/>
            <a:endParaRPr lang="en-IN" dirty="0">
              <a:latin typeface="Cambria" panose="02040503050406030204" pitchFamily="18" charset="0"/>
              <a:ea typeface="Cambria" panose="02040503050406030204" pitchFamily="18" charset="0"/>
            </a:endParaRPr>
          </a:p>
          <a:p>
            <a:pPr lvl="1" algn="just"/>
            <a:endParaRPr lang="en-IN" dirty="0">
              <a:latin typeface="Cambria" panose="02040503050406030204" pitchFamily="18" charset="0"/>
              <a:ea typeface="Cambria" panose="02040503050406030204" pitchFamily="18" charset="0"/>
            </a:endParaRPr>
          </a:p>
          <a:p>
            <a:pPr algn="just"/>
            <a:r>
              <a:rPr lang="en-IN" dirty="0">
                <a:latin typeface="Cambria" panose="02040503050406030204" pitchFamily="18" charset="0"/>
                <a:ea typeface="Cambria" panose="02040503050406030204" pitchFamily="18" charset="0"/>
              </a:rPr>
              <a:t>The next few slides would be focused on the insights revealed by the data on the above mentioned topics.</a:t>
            </a:r>
          </a:p>
        </p:txBody>
      </p:sp>
    </p:spTree>
    <p:extLst>
      <p:ext uri="{BB962C8B-B14F-4D97-AF65-F5344CB8AC3E}">
        <p14:creationId xmlns:p14="http://schemas.microsoft.com/office/powerpoint/2010/main" val="371812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989A-DB7E-5F4B-C61C-F44CC75A21CE}"/>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PREFERRED PAYMENT METHODS BY REGION</a:t>
            </a:r>
            <a:endParaRPr lang="en-IN" dirty="0"/>
          </a:p>
        </p:txBody>
      </p:sp>
      <p:sp>
        <p:nvSpPr>
          <p:cNvPr id="3" name="Content Placeholder 2">
            <a:extLst>
              <a:ext uri="{FF2B5EF4-FFF2-40B4-BE49-F238E27FC236}">
                <a16:creationId xmlns:a16="http://schemas.microsoft.com/office/drawing/2014/main" id="{5950B4F8-1929-91D1-D58D-1264506ACAC8}"/>
              </a:ext>
            </a:extLst>
          </p:cNvPr>
          <p:cNvSpPr>
            <a:spLocks noGrp="1"/>
          </p:cNvSpPr>
          <p:nvPr>
            <p:ph idx="1"/>
          </p:nvPr>
        </p:nvSpPr>
        <p:spPr/>
        <p:txBody>
          <a:bodyPr>
            <a:normAutofit fontScale="85000" lnSpcReduction="20000"/>
          </a:bodyPr>
          <a:lstStyle/>
          <a:p>
            <a:pPr algn="just"/>
            <a:r>
              <a:rPr lang="en-IN" dirty="0">
                <a:latin typeface="Cambria" panose="02040503050406030204" pitchFamily="18" charset="0"/>
                <a:ea typeface="Cambria" panose="02040503050406030204" pitchFamily="18" charset="0"/>
              </a:rPr>
              <a:t>Upon analysis of the data provided we can conclude the following:</a:t>
            </a:r>
          </a:p>
          <a:p>
            <a:pPr lvl="1" algn="just"/>
            <a:r>
              <a:rPr lang="en-IN" dirty="0">
                <a:latin typeface="Cambria" panose="02040503050406030204" pitchFamily="18" charset="0"/>
                <a:ea typeface="Cambria" panose="02040503050406030204" pitchFamily="18" charset="0"/>
              </a:rPr>
              <a:t>Overall the most preferred payment method by users is PayPal, followed by Crypto, debit card and the least favoured is Credit Card.</a:t>
            </a:r>
          </a:p>
          <a:p>
            <a:pPr lvl="1" algn="just"/>
            <a:r>
              <a:rPr lang="en-IN" dirty="0">
                <a:latin typeface="Cambria" panose="02040503050406030204" pitchFamily="18" charset="0"/>
                <a:ea typeface="Cambria" panose="02040503050406030204" pitchFamily="18" charset="0"/>
              </a:rPr>
              <a:t>In Australia the most preferred payment method is Crypto, followed by debit card, PayPal and least favoured is credit card.</a:t>
            </a:r>
          </a:p>
          <a:p>
            <a:pPr lvl="1" algn="just"/>
            <a:r>
              <a:rPr lang="en-IN" dirty="0">
                <a:latin typeface="Cambria" panose="02040503050406030204" pitchFamily="18" charset="0"/>
                <a:ea typeface="Cambria" panose="02040503050406030204" pitchFamily="18" charset="0"/>
              </a:rPr>
              <a:t>In France the most preferred payment method is Crypto, followed by PayPal, credit card and least favoured is debit card.</a:t>
            </a:r>
          </a:p>
          <a:p>
            <a:pPr lvl="1" algn="just"/>
            <a:r>
              <a:rPr lang="en-IN" dirty="0">
                <a:latin typeface="Cambria" panose="02040503050406030204" pitchFamily="18" charset="0"/>
                <a:ea typeface="Cambria" panose="02040503050406030204" pitchFamily="18" charset="0"/>
              </a:rPr>
              <a:t>In Germany the most preferred payment method is debit card, followed by PayPal, Crypto and least favoured is credit card.</a:t>
            </a:r>
          </a:p>
          <a:p>
            <a:pPr lvl="1" algn="just"/>
            <a:r>
              <a:rPr lang="en-IN" dirty="0">
                <a:latin typeface="Cambria" panose="02040503050406030204" pitchFamily="18" charset="0"/>
                <a:ea typeface="Cambria" panose="02040503050406030204" pitchFamily="18" charset="0"/>
              </a:rPr>
              <a:t>In USA the most preferred payment method is credit card, followed by PayPal, debit card and the least favoured is Crypto.</a:t>
            </a:r>
          </a:p>
          <a:p>
            <a:pPr lvl="1" algn="just"/>
            <a:r>
              <a:rPr lang="en-IN" dirty="0">
                <a:latin typeface="Cambria" panose="02040503050406030204" pitchFamily="18" charset="0"/>
                <a:ea typeface="Cambria" panose="02040503050406030204" pitchFamily="18" charset="0"/>
              </a:rPr>
              <a:t>In India the most preferred payment method is debit card, followed by Crypto, credit card and the least favoured is PayPal.</a:t>
            </a:r>
          </a:p>
          <a:p>
            <a:pPr lvl="1" algn="just"/>
            <a:r>
              <a:rPr lang="en-IN" dirty="0">
                <a:latin typeface="Cambria" panose="02040503050406030204" pitchFamily="18" charset="0"/>
                <a:ea typeface="Cambria" panose="02040503050406030204" pitchFamily="18" charset="0"/>
              </a:rPr>
              <a:t>In Canada the most preferred payment method is PayPal, followed by debit card, credit card and the least favoured is Crypto.</a:t>
            </a:r>
          </a:p>
          <a:p>
            <a:pPr lvl="1" algn="just"/>
            <a:r>
              <a:rPr lang="en-IN" dirty="0">
                <a:latin typeface="Cambria" panose="02040503050406030204" pitchFamily="18" charset="0"/>
                <a:ea typeface="Cambria" panose="02040503050406030204" pitchFamily="18" charset="0"/>
              </a:rPr>
              <a:t>In UK the most preferred payment method is PayPal, followed by Crypto, credit card and the least favoured is debit card.</a:t>
            </a:r>
          </a:p>
        </p:txBody>
      </p:sp>
    </p:spTree>
    <p:extLst>
      <p:ext uri="{BB962C8B-B14F-4D97-AF65-F5344CB8AC3E}">
        <p14:creationId xmlns:p14="http://schemas.microsoft.com/office/powerpoint/2010/main" val="3818363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A054-CD16-DAB9-FDD1-8D1717866A79}"/>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SUBSCRIPTION TRENDS BY COUNTRY</a:t>
            </a:r>
            <a:endParaRPr lang="en-IN" dirty="0"/>
          </a:p>
        </p:txBody>
      </p:sp>
      <p:sp>
        <p:nvSpPr>
          <p:cNvPr id="3" name="Content Placeholder 2">
            <a:extLst>
              <a:ext uri="{FF2B5EF4-FFF2-40B4-BE49-F238E27FC236}">
                <a16:creationId xmlns:a16="http://schemas.microsoft.com/office/drawing/2014/main" id="{8F321962-6076-BB02-20FB-BCAD38077108}"/>
              </a:ext>
            </a:extLst>
          </p:cNvPr>
          <p:cNvSpPr>
            <a:spLocks noGrp="1"/>
          </p:cNvSpPr>
          <p:nvPr>
            <p:ph idx="1"/>
          </p:nvPr>
        </p:nvSpPr>
        <p:spPr/>
        <p:txBody>
          <a:bodyPr>
            <a:normAutofit fontScale="92500" lnSpcReduction="10000"/>
          </a:bodyPr>
          <a:lstStyle/>
          <a:p>
            <a:pPr algn="just"/>
            <a:r>
              <a:rPr lang="en-IN" dirty="0">
                <a:latin typeface="Cambria" panose="02040503050406030204" pitchFamily="18" charset="0"/>
                <a:ea typeface="Cambria" panose="02040503050406030204" pitchFamily="18" charset="0"/>
              </a:rPr>
              <a:t>Upon analysis of the data we can conclude that:</a:t>
            </a:r>
          </a:p>
          <a:p>
            <a:pPr lvl="1" algn="just"/>
            <a:r>
              <a:rPr lang="en-IN" dirty="0">
                <a:latin typeface="Cambria" panose="02040503050406030204" pitchFamily="18" charset="0"/>
                <a:ea typeface="Cambria" panose="02040503050406030204" pitchFamily="18" charset="0"/>
              </a:rPr>
              <a:t>In Australia the highest users are Premium (51), followed by Super (50) and Basic (39) respectively</a:t>
            </a:r>
          </a:p>
          <a:p>
            <a:pPr lvl="1" algn="just"/>
            <a:r>
              <a:rPr lang="en-IN" dirty="0">
                <a:latin typeface="Cambria" panose="02040503050406030204" pitchFamily="18" charset="0"/>
                <a:ea typeface="Cambria" panose="02040503050406030204" pitchFamily="18" charset="0"/>
              </a:rPr>
              <a:t>In India the highest users are Super (45), followed by Premium (37) and Basic (34) respectively</a:t>
            </a:r>
          </a:p>
          <a:p>
            <a:pPr lvl="1" algn="just"/>
            <a:r>
              <a:rPr lang="en-IN" dirty="0">
                <a:latin typeface="Cambria" panose="02040503050406030204" pitchFamily="18" charset="0"/>
                <a:ea typeface="Cambria" panose="02040503050406030204" pitchFamily="18" charset="0"/>
              </a:rPr>
              <a:t>In USA the highest users are Premium (51), followed by Super (50) and Basic (39) respectively</a:t>
            </a:r>
          </a:p>
          <a:p>
            <a:pPr lvl="1" algn="just"/>
            <a:r>
              <a:rPr lang="en-IN" dirty="0">
                <a:latin typeface="Cambria" panose="02040503050406030204" pitchFamily="18" charset="0"/>
                <a:ea typeface="Cambria" panose="02040503050406030204" pitchFamily="18" charset="0"/>
              </a:rPr>
              <a:t>In UK the highest users are Super (53) and Basic (53), followed by Premium (52). </a:t>
            </a:r>
          </a:p>
          <a:p>
            <a:pPr lvl="1" algn="just"/>
            <a:r>
              <a:rPr lang="en-IN" dirty="0">
                <a:latin typeface="Cambria" panose="02040503050406030204" pitchFamily="18" charset="0"/>
                <a:ea typeface="Cambria" panose="02040503050406030204" pitchFamily="18" charset="0"/>
              </a:rPr>
              <a:t>In France the highest users are Basic (54), followed by Super (50) and Premium (47) respectively</a:t>
            </a:r>
          </a:p>
          <a:p>
            <a:pPr lvl="1" algn="just"/>
            <a:r>
              <a:rPr lang="en-IN" dirty="0">
                <a:latin typeface="Cambria" panose="02040503050406030204" pitchFamily="18" charset="0"/>
                <a:ea typeface="Cambria" panose="02040503050406030204" pitchFamily="18" charset="0"/>
              </a:rPr>
              <a:t>In Germany the highest users are Super (51), followed by Basic (49) and Premium (46) respectively</a:t>
            </a:r>
          </a:p>
          <a:p>
            <a:pPr lvl="1" algn="just"/>
            <a:r>
              <a:rPr lang="en-IN" dirty="0">
                <a:latin typeface="Cambria" panose="02040503050406030204" pitchFamily="18" charset="0"/>
                <a:ea typeface="Cambria" panose="02040503050406030204" pitchFamily="18" charset="0"/>
              </a:rPr>
              <a:t>In Canada the highest users are Premium (49), followed by Basic (46) and Super (44) respectively</a:t>
            </a:r>
          </a:p>
        </p:txBody>
      </p:sp>
    </p:spTree>
    <p:extLst>
      <p:ext uri="{BB962C8B-B14F-4D97-AF65-F5344CB8AC3E}">
        <p14:creationId xmlns:p14="http://schemas.microsoft.com/office/powerpoint/2010/main" val="3374837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34BE-5167-1F08-E38E-A1B9F4D4077B}"/>
              </a:ext>
            </a:extLst>
          </p:cNvPr>
          <p:cNvSpPr>
            <a:spLocks noGrp="1"/>
          </p:cNvSpPr>
          <p:nvPr>
            <p:ph type="title"/>
          </p:nvPr>
        </p:nvSpPr>
        <p:spPr/>
        <p:txBody>
          <a:bodyPr>
            <a:normAutofit fontScale="90000"/>
          </a:bodyPr>
          <a:lstStyle/>
          <a:p>
            <a:pPr algn="ctr"/>
            <a:r>
              <a:rPr lang="en-IN" dirty="0">
                <a:latin typeface="Cambria" panose="02040503050406030204" pitchFamily="18" charset="0"/>
                <a:ea typeface="Cambria" panose="02040503050406030204" pitchFamily="18" charset="0"/>
              </a:rPr>
              <a:t>LANGUAGE PREFERENCE AND THEIR CORELATION WITH ENGAGEMENT</a:t>
            </a:r>
            <a:br>
              <a:rPr lang="en-IN" dirty="0">
                <a:latin typeface="Cambria" panose="02040503050406030204" pitchFamily="18" charset="0"/>
                <a:ea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DDD8F3F3-4C17-B352-1FB1-678BCEF0DBEA}"/>
              </a:ext>
            </a:extLst>
          </p:cNvPr>
          <p:cNvSpPr>
            <a:spLocks noGrp="1"/>
          </p:cNvSpPr>
          <p:nvPr>
            <p:ph idx="1"/>
          </p:nvPr>
        </p:nvSpPr>
        <p:spPr/>
        <p:txBody>
          <a:bodyPr>
            <a:normAutofit lnSpcReduction="10000"/>
          </a:bodyPr>
          <a:lstStyle/>
          <a:p>
            <a:pPr algn="just"/>
            <a:r>
              <a:rPr lang="en-IN" dirty="0">
                <a:latin typeface="Cambria" panose="02040503050406030204" pitchFamily="18" charset="0"/>
                <a:ea typeface="Cambria" panose="02040503050406030204" pitchFamily="18" charset="0"/>
              </a:rPr>
              <a:t>Upon detailed analysis of the data we can conclude that:</a:t>
            </a:r>
          </a:p>
          <a:p>
            <a:pPr lvl="1" algn="just"/>
            <a:r>
              <a:rPr lang="en-IN" dirty="0">
                <a:latin typeface="Cambria" panose="02040503050406030204" pitchFamily="18" charset="0"/>
                <a:ea typeface="Cambria" panose="02040503050406030204" pitchFamily="18" charset="0"/>
              </a:rPr>
              <a:t>Among users who prefer English content the average loyalty points are 2327, average watch hours are 248.</a:t>
            </a:r>
          </a:p>
          <a:p>
            <a:pPr lvl="1" algn="just"/>
            <a:r>
              <a:rPr lang="en-IN" dirty="0">
                <a:latin typeface="Cambria" panose="02040503050406030204" pitchFamily="18" charset="0"/>
                <a:ea typeface="Cambria" panose="02040503050406030204" pitchFamily="18" charset="0"/>
              </a:rPr>
              <a:t>Among users who prefer Hindi content the average loyalty points are 2643, average watch hours are 253.</a:t>
            </a:r>
          </a:p>
          <a:p>
            <a:pPr lvl="1" algn="just"/>
            <a:r>
              <a:rPr lang="en-IN" dirty="0">
                <a:latin typeface="Cambria" panose="02040503050406030204" pitchFamily="18" charset="0"/>
                <a:ea typeface="Cambria" panose="02040503050406030204" pitchFamily="18" charset="0"/>
              </a:rPr>
              <a:t>Among users who prefer German content the average loyalty points are 2335, average watch hours are 245.</a:t>
            </a:r>
          </a:p>
          <a:p>
            <a:pPr lvl="1" algn="just"/>
            <a:r>
              <a:rPr lang="en-IN" dirty="0">
                <a:latin typeface="Cambria" panose="02040503050406030204" pitchFamily="18" charset="0"/>
                <a:ea typeface="Cambria" panose="02040503050406030204" pitchFamily="18" charset="0"/>
              </a:rPr>
              <a:t>Among users who prefer French content the average loyalty points are 2409, average watch hours are 273.</a:t>
            </a:r>
          </a:p>
          <a:p>
            <a:pPr lvl="1" algn="just"/>
            <a:r>
              <a:rPr lang="en-IN" dirty="0">
                <a:latin typeface="Cambria" panose="02040503050406030204" pitchFamily="18" charset="0"/>
                <a:ea typeface="Cambria" panose="02040503050406030204" pitchFamily="18" charset="0"/>
              </a:rPr>
              <a:t>Among users who prefer Mandarin content the average loyalty points are 2439, average watch hours are 243.</a:t>
            </a:r>
          </a:p>
          <a:p>
            <a:pPr lvl="1" algn="just"/>
            <a:r>
              <a:rPr lang="en-IN" dirty="0">
                <a:latin typeface="Cambria" panose="02040503050406030204" pitchFamily="18" charset="0"/>
                <a:ea typeface="Cambria" panose="02040503050406030204" pitchFamily="18" charset="0"/>
              </a:rPr>
              <a:t>Among users who prefer Spanish content the average loyalty points are 2527, average watch hours are 265.</a:t>
            </a:r>
          </a:p>
          <a:p>
            <a:pPr lvl="1" algn="just"/>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7853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3A9E-7EAA-BDB6-AEE0-3FF4030B75D8}"/>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SUBSCRIPTION AND REVENUE ANALYSIS</a:t>
            </a:r>
          </a:p>
        </p:txBody>
      </p:sp>
    </p:spTree>
    <p:extLst>
      <p:ext uri="{BB962C8B-B14F-4D97-AF65-F5344CB8AC3E}">
        <p14:creationId xmlns:p14="http://schemas.microsoft.com/office/powerpoint/2010/main" val="4022803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FC1CBE88-924E-0EC9-0CE6-00A4068721E4}"/>
              </a:ext>
            </a:extLst>
          </p:cNvPr>
          <p:cNvGraphicFramePr>
            <a:graphicFrameLocks noGrp="1"/>
          </p:cNvGraphicFramePr>
          <p:nvPr/>
        </p:nvGraphicFramePr>
        <p:xfrm>
          <a:off x="-6308725" y="-3194050"/>
          <a:ext cx="10515600" cy="152400"/>
        </p:xfrm>
        <a:graphic>
          <a:graphicData uri="http://schemas.openxmlformats.org/drawingml/2006/table">
            <a:tbl>
              <a:tblPr>
                <a:tableStyleId>{5C22544A-7EE6-4342-B048-85BDC9FD1C3A}</a:tableStyleId>
              </a:tblPr>
              <a:tblGrid>
                <a:gridCol w="10515600">
                  <a:extLst>
                    <a:ext uri="{9D8B030D-6E8A-4147-A177-3AD203B41FA5}">
                      <a16:colId xmlns:a16="http://schemas.microsoft.com/office/drawing/2014/main" val="3027791403"/>
                    </a:ext>
                  </a:extLst>
                </a:gridCol>
              </a:tblGrid>
              <a:tr h="152199">
                <a:tc>
                  <a:txBody>
                    <a:bodyPr/>
                    <a:lstStyle/>
                    <a:p>
                      <a:pPr algn="l" fontAlgn="b">
                        <a:buNone/>
                      </a:pPr>
                      <a:r>
                        <a:rPr lang="en-IN" sz="1000" u="none" strike="noStrike" dirty="0">
                          <a:effectLst/>
                        </a:rPr>
                        <a:t> </a:t>
                      </a:r>
                      <a:endParaRPr lang="en-IN" sz="1000" b="0" i="0" u="none" strike="noStrike" dirty="0">
                        <a:solidFill>
                          <a:srgbClr val="000000"/>
                        </a:solidFill>
                        <a:effectLst/>
                        <a:latin typeface="Aptos Narrow" panose="020B0004020202020204" pitchFamily="34" charset="0"/>
                      </a:endParaRPr>
                    </a:p>
                  </a:txBody>
                  <a:tcPr marL="0" marR="0" marT="0" marB="0"/>
                </a:tc>
                <a:extLst>
                  <a:ext uri="{0D108BD9-81ED-4DB2-BD59-A6C34878D82A}">
                    <a16:rowId xmlns:a16="http://schemas.microsoft.com/office/drawing/2014/main" val="317014461"/>
                  </a:ext>
                </a:extLst>
              </a:tr>
            </a:tbl>
          </a:graphicData>
        </a:graphic>
      </p:graphicFrame>
      <p:graphicFrame>
        <p:nvGraphicFramePr>
          <p:cNvPr id="14" name="Chart 13">
            <a:extLst>
              <a:ext uri="{FF2B5EF4-FFF2-40B4-BE49-F238E27FC236}">
                <a16:creationId xmlns:a16="http://schemas.microsoft.com/office/drawing/2014/main" id="{B881368C-BD9F-4ED2-A0C0-D6A8763F31F5}"/>
              </a:ext>
            </a:extLst>
          </p:cNvPr>
          <p:cNvGraphicFramePr>
            <a:graphicFrameLocks/>
          </p:cNvGraphicFramePr>
          <p:nvPr>
            <p:extLst>
              <p:ext uri="{D42A27DB-BD31-4B8C-83A1-F6EECF244321}">
                <p14:modId xmlns:p14="http://schemas.microsoft.com/office/powerpoint/2010/main" val="2341897564"/>
              </p:ext>
            </p:extLst>
          </p:nvPr>
        </p:nvGraphicFramePr>
        <p:xfrm>
          <a:off x="600075" y="633413"/>
          <a:ext cx="4568825" cy="2673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E72CC369-30A0-45D6-9F62-C8334242C4D0}"/>
              </a:ext>
            </a:extLst>
          </p:cNvPr>
          <p:cNvGraphicFramePr>
            <a:graphicFrameLocks/>
          </p:cNvGraphicFramePr>
          <p:nvPr>
            <p:extLst>
              <p:ext uri="{D42A27DB-BD31-4B8C-83A1-F6EECF244321}">
                <p14:modId xmlns:p14="http://schemas.microsoft.com/office/powerpoint/2010/main" val="1037965447"/>
              </p:ext>
            </p:extLst>
          </p:nvPr>
        </p:nvGraphicFramePr>
        <p:xfrm>
          <a:off x="6707188" y="755650"/>
          <a:ext cx="4568825" cy="26733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77F8AC25-A82B-4667-AA55-593F4293C0C7}"/>
              </a:ext>
            </a:extLst>
          </p:cNvPr>
          <p:cNvGraphicFramePr>
            <a:graphicFrameLocks/>
          </p:cNvGraphicFramePr>
          <p:nvPr>
            <p:extLst>
              <p:ext uri="{D42A27DB-BD31-4B8C-83A1-F6EECF244321}">
                <p14:modId xmlns:p14="http://schemas.microsoft.com/office/powerpoint/2010/main" val="1449037607"/>
              </p:ext>
            </p:extLst>
          </p:nvPr>
        </p:nvGraphicFramePr>
        <p:xfrm>
          <a:off x="3672682" y="3470275"/>
          <a:ext cx="4568825" cy="267335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5732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E2D2-C0C6-92BC-122C-A63ACAB649D4}"/>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23233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DF3B808B-44A9-0DBD-F6C8-B38211819AD7}"/>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Overview</a:t>
            </a:r>
          </a:p>
        </p:txBody>
      </p:sp>
      <p:sp>
        <p:nvSpPr>
          <p:cNvPr id="24" name="Content Placeholder 23">
            <a:extLst>
              <a:ext uri="{FF2B5EF4-FFF2-40B4-BE49-F238E27FC236}">
                <a16:creationId xmlns:a16="http://schemas.microsoft.com/office/drawing/2014/main" id="{8F21C727-76F3-8980-2033-C1969C5F049C}"/>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The main objective of this section is analysis on two major aspects:</a:t>
            </a:r>
          </a:p>
          <a:p>
            <a:pPr lvl="1" algn="just"/>
            <a:r>
              <a:rPr lang="en-IN" dirty="0">
                <a:latin typeface="Cambria" panose="02040503050406030204" pitchFamily="18" charset="0"/>
                <a:ea typeface="Cambria" panose="02040503050406030204" pitchFamily="18" charset="0"/>
              </a:rPr>
              <a:t>Monthly Revenue based on different subscription plans</a:t>
            </a:r>
          </a:p>
          <a:p>
            <a:pPr lvl="1" algn="just"/>
            <a:r>
              <a:rPr lang="en-IN" dirty="0">
                <a:latin typeface="Cambria" panose="02040503050406030204" pitchFamily="18" charset="0"/>
                <a:ea typeface="Cambria" panose="02040503050406030204" pitchFamily="18" charset="0"/>
              </a:rPr>
              <a:t>Distribution of users across different price tiers.</a:t>
            </a:r>
          </a:p>
          <a:p>
            <a:pPr algn="just"/>
            <a:r>
              <a:rPr lang="en-IN" dirty="0">
                <a:latin typeface="Cambria" panose="02040503050406030204" pitchFamily="18" charset="0"/>
                <a:ea typeface="Cambria" panose="02040503050406030204" pitchFamily="18" charset="0"/>
              </a:rPr>
              <a:t>There were 3 price tiers in the dataset. I have classified them as follows:</a:t>
            </a:r>
          </a:p>
          <a:p>
            <a:pPr lvl="1" algn="just"/>
            <a:r>
              <a:rPr lang="en-IN" dirty="0">
                <a:latin typeface="Cambria" panose="02040503050406030204" pitchFamily="18" charset="0"/>
                <a:ea typeface="Cambria" panose="02040503050406030204" pitchFamily="18" charset="0"/>
              </a:rPr>
              <a:t>$7.99 - Basic</a:t>
            </a:r>
          </a:p>
          <a:p>
            <a:pPr lvl="1" algn="just"/>
            <a:r>
              <a:rPr lang="en-IN" dirty="0">
                <a:latin typeface="Cambria" panose="02040503050406030204" pitchFamily="18" charset="0"/>
                <a:ea typeface="Cambria" panose="02040503050406030204" pitchFamily="18" charset="0"/>
              </a:rPr>
              <a:t>$11.99 - Super</a:t>
            </a:r>
          </a:p>
          <a:p>
            <a:pPr lvl="1" algn="just"/>
            <a:r>
              <a:rPr lang="en-IN" dirty="0">
                <a:latin typeface="Cambria" panose="02040503050406030204" pitchFamily="18" charset="0"/>
                <a:ea typeface="Cambria" panose="02040503050406030204" pitchFamily="18" charset="0"/>
              </a:rPr>
              <a:t>$15.99 - Premium</a:t>
            </a:r>
          </a:p>
        </p:txBody>
      </p:sp>
    </p:spTree>
    <p:extLst>
      <p:ext uri="{BB962C8B-B14F-4D97-AF65-F5344CB8AC3E}">
        <p14:creationId xmlns:p14="http://schemas.microsoft.com/office/powerpoint/2010/main" val="256709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4106-DDB5-774B-0146-FB33463FA345}"/>
              </a:ext>
            </a:extLst>
          </p:cNvPr>
          <p:cNvSpPr>
            <a:spLocks noGrp="1"/>
          </p:cNvSpPr>
          <p:nvPr>
            <p:ph type="title"/>
          </p:nvPr>
        </p:nvSpPr>
        <p:spPr/>
        <p:txBody>
          <a:bodyPr>
            <a:normAutofit fontScale="90000"/>
          </a:bodyPr>
          <a:lstStyle/>
          <a:p>
            <a:pPr algn="ctr"/>
            <a:r>
              <a:rPr lang="en-IN" dirty="0">
                <a:latin typeface="Cambria" panose="02040503050406030204" pitchFamily="18" charset="0"/>
                <a:ea typeface="Cambria" panose="02040503050406030204" pitchFamily="18" charset="0"/>
              </a:rPr>
              <a:t>MONTHLY REVENUE BASED ON DIFFERENT SUBSCRIPTION PLANS</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9CFB8A3-9C26-5856-3F35-4B0B930A8308}"/>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The analysis shows that the highest earning membership type overall (Dec 2022 – Dec 2024) is Premium ($5308.68), followed by Super ($4136.55) and lastly Basic ($2580.77).</a:t>
            </a:r>
          </a:p>
          <a:p>
            <a:pPr algn="just"/>
            <a:r>
              <a:rPr lang="en-IN" dirty="0">
                <a:latin typeface="Cambria" panose="02040503050406030204" pitchFamily="18" charset="0"/>
                <a:ea typeface="Cambria" panose="02040503050406030204" pitchFamily="18" charset="0"/>
              </a:rPr>
              <a:t>There are a few months where Super earned more than Premium (Feb 2023, Apr 2023, May 2023, Jul 2023, Jul 2024, Aug 2024, Oct 2024) but the Basic membership has been the lowest earning criteria throughout.</a:t>
            </a:r>
          </a:p>
          <a:p>
            <a:pPr algn="just"/>
            <a:r>
              <a:rPr lang="en-IN" dirty="0">
                <a:latin typeface="Cambria" panose="02040503050406030204" pitchFamily="18" charset="0"/>
                <a:ea typeface="Cambria" panose="02040503050406030204" pitchFamily="18" charset="0"/>
              </a:rPr>
              <a:t>One Exception to the above analysis can be seen in the month of Nov 2024 where Basic generated more revenue than Super, but even then Premium was the highest earner.</a:t>
            </a:r>
          </a:p>
          <a:p>
            <a:pPr algn="just"/>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405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4F5F-D737-6F44-A625-31AAE30D06C4}"/>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DISTRIBUTION OF USERS ACROSS DIFFERENT PRICE TIERS</a:t>
            </a:r>
          </a:p>
        </p:txBody>
      </p:sp>
      <p:sp>
        <p:nvSpPr>
          <p:cNvPr id="3" name="Content Placeholder 2">
            <a:extLst>
              <a:ext uri="{FF2B5EF4-FFF2-40B4-BE49-F238E27FC236}">
                <a16:creationId xmlns:a16="http://schemas.microsoft.com/office/drawing/2014/main" id="{37B81269-8C02-424E-4C5D-23DFDD032DBA}"/>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Overall we can observe that Super (345) has the highest number of users (Dec 2022 – Dec 2024), followed by Premium (332) and Basic (323) has the lowest users.</a:t>
            </a:r>
          </a:p>
          <a:p>
            <a:pPr algn="just"/>
            <a:r>
              <a:rPr lang="en-IN" dirty="0">
                <a:latin typeface="Cambria" panose="02040503050406030204" pitchFamily="18" charset="0"/>
                <a:ea typeface="Cambria" panose="02040503050406030204" pitchFamily="18" charset="0"/>
              </a:rPr>
              <a:t>The above data says that there is not a huge difference in users between the subscription types but Premium remains the most profitable as being the 2</a:t>
            </a:r>
            <a:r>
              <a:rPr lang="en-IN" baseline="30000" dirty="0">
                <a:latin typeface="Cambria" panose="02040503050406030204" pitchFamily="18" charset="0"/>
                <a:ea typeface="Cambria" panose="02040503050406030204" pitchFamily="18" charset="0"/>
              </a:rPr>
              <a:t>nd</a:t>
            </a:r>
            <a:r>
              <a:rPr lang="en-IN" dirty="0">
                <a:latin typeface="Cambria" panose="02040503050406030204" pitchFamily="18" charset="0"/>
                <a:ea typeface="Cambria" panose="02040503050406030204" pitchFamily="18" charset="0"/>
              </a:rPr>
              <a:t> most preferred subscription type among users, it generates twice as much revenue as Basic.</a:t>
            </a:r>
          </a:p>
          <a:p>
            <a:pPr algn="just"/>
            <a:r>
              <a:rPr lang="en-IN" dirty="0">
                <a:latin typeface="Cambria" panose="02040503050406030204" pitchFamily="18" charset="0"/>
                <a:ea typeface="Cambria" panose="02040503050406030204" pitchFamily="18" charset="0"/>
              </a:rPr>
              <a:t>Super has 13 more users than Premium but generates approximately $1000 less than Premium monthly.</a:t>
            </a:r>
          </a:p>
        </p:txBody>
      </p:sp>
    </p:spTree>
    <p:extLst>
      <p:ext uri="{BB962C8B-B14F-4D97-AF65-F5344CB8AC3E}">
        <p14:creationId xmlns:p14="http://schemas.microsoft.com/office/powerpoint/2010/main" val="317047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046F81E-B17E-4D56-90FA-D3FC7DED4918}"/>
              </a:ext>
            </a:extLst>
          </p:cNvPr>
          <p:cNvGraphicFramePr>
            <a:graphicFrameLocks/>
          </p:cNvGraphicFramePr>
          <p:nvPr>
            <p:extLst>
              <p:ext uri="{D42A27DB-BD31-4B8C-83A1-F6EECF244321}">
                <p14:modId xmlns:p14="http://schemas.microsoft.com/office/powerpoint/2010/main" val="2103942239"/>
              </p:ext>
            </p:extLst>
          </p:nvPr>
        </p:nvGraphicFramePr>
        <p:xfrm>
          <a:off x="3503702" y="750093"/>
          <a:ext cx="4555331" cy="26789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256166F-1DEC-4B53-94B0-AC1A4E5A6C15}"/>
              </a:ext>
            </a:extLst>
          </p:cNvPr>
          <p:cNvGraphicFramePr>
            <a:graphicFrameLocks/>
          </p:cNvGraphicFramePr>
          <p:nvPr>
            <p:extLst>
              <p:ext uri="{D42A27DB-BD31-4B8C-83A1-F6EECF244321}">
                <p14:modId xmlns:p14="http://schemas.microsoft.com/office/powerpoint/2010/main" val="2360963982"/>
              </p:ext>
            </p:extLst>
          </p:nvPr>
        </p:nvGraphicFramePr>
        <p:xfrm>
          <a:off x="3875249" y="3429000"/>
          <a:ext cx="4183784" cy="26789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262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0FD9-CF0C-09F4-BA7B-AE358D0BDB18}"/>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USER ENGAGEMENT METRICS</a:t>
            </a:r>
          </a:p>
        </p:txBody>
      </p:sp>
    </p:spTree>
    <p:extLst>
      <p:ext uri="{BB962C8B-B14F-4D97-AF65-F5344CB8AC3E}">
        <p14:creationId xmlns:p14="http://schemas.microsoft.com/office/powerpoint/2010/main" val="290426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AB7D-2509-21C0-518D-B265C027BA52}"/>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OVERVIEW</a:t>
            </a:r>
          </a:p>
        </p:txBody>
      </p:sp>
      <p:sp>
        <p:nvSpPr>
          <p:cNvPr id="3" name="Content Placeholder 2">
            <a:extLst>
              <a:ext uri="{FF2B5EF4-FFF2-40B4-BE49-F238E27FC236}">
                <a16:creationId xmlns:a16="http://schemas.microsoft.com/office/drawing/2014/main" id="{773465D9-59D6-28C1-10CA-39477D487412}"/>
              </a:ext>
            </a:extLst>
          </p:cNvPr>
          <p:cNvSpPr>
            <a:spLocks noGrp="1"/>
          </p:cNvSpPr>
          <p:nvPr>
            <p:ph idx="1"/>
          </p:nvPr>
        </p:nvSpPr>
        <p:spPr/>
        <p:txBody>
          <a:bodyPr/>
          <a:lstStyle/>
          <a:p>
            <a:pPr algn="just"/>
            <a:r>
              <a:rPr lang="en-IN" dirty="0">
                <a:latin typeface="Cambria" panose="02040503050406030204" pitchFamily="18" charset="0"/>
                <a:ea typeface="Cambria" panose="02040503050406030204" pitchFamily="18" charset="0"/>
              </a:rPr>
              <a:t>In this section we will be focusing on 3 areas of analysis:</a:t>
            </a:r>
          </a:p>
          <a:p>
            <a:pPr lvl="1" algn="just"/>
            <a:r>
              <a:rPr lang="en-IN" dirty="0">
                <a:latin typeface="Cambria" panose="02040503050406030204" pitchFamily="18" charset="0"/>
                <a:ea typeface="Cambria" panose="02040503050406030204" pitchFamily="18" charset="0"/>
              </a:rPr>
              <a:t>Average watch hours per user.</a:t>
            </a:r>
          </a:p>
          <a:p>
            <a:pPr lvl="1" algn="just"/>
            <a:r>
              <a:rPr lang="en-IN" dirty="0">
                <a:latin typeface="Cambria" panose="02040503050406030204" pitchFamily="18" charset="0"/>
                <a:ea typeface="Cambria" panose="02040503050406030204" pitchFamily="18" charset="0"/>
              </a:rPr>
              <a:t>Total movies vs series watched per user</a:t>
            </a:r>
          </a:p>
          <a:p>
            <a:pPr lvl="1" algn="just"/>
            <a:r>
              <a:rPr lang="en-IN" dirty="0">
                <a:latin typeface="Cambria" panose="02040503050406030204" pitchFamily="18" charset="0"/>
                <a:ea typeface="Cambria" panose="02040503050406030204" pitchFamily="18" charset="0"/>
              </a:rPr>
              <a:t>Impact of recommended content on engagement.</a:t>
            </a:r>
          </a:p>
          <a:p>
            <a:pPr algn="just"/>
            <a:r>
              <a:rPr lang="en-IN" dirty="0">
                <a:latin typeface="Cambria" panose="02040503050406030204" pitchFamily="18" charset="0"/>
                <a:ea typeface="Cambria" panose="02040503050406030204" pitchFamily="18" charset="0"/>
              </a:rPr>
              <a:t>For analysing engagement metrics I have focused on 3 main aspects i.e. average rating given, watch hours, loyalty points.</a:t>
            </a:r>
          </a:p>
          <a:p>
            <a:pPr algn="just"/>
            <a:r>
              <a:rPr lang="en-IN" dirty="0">
                <a:latin typeface="Cambria" panose="02040503050406030204" pitchFamily="18" charset="0"/>
                <a:ea typeface="Cambria" panose="02040503050406030204" pitchFamily="18" charset="0"/>
              </a:rPr>
              <a:t>I have done a country wide analysis and Subscription tier wise analysis for engagement.</a:t>
            </a:r>
          </a:p>
          <a:p>
            <a:pPr algn="just"/>
            <a:r>
              <a:rPr lang="en-IN" dirty="0">
                <a:latin typeface="Cambria" panose="02040503050406030204" pitchFamily="18" charset="0"/>
                <a:ea typeface="Cambria" panose="02040503050406030204" pitchFamily="18" charset="0"/>
              </a:rPr>
              <a:t>I have added a Slicer for User ID for more detailed analysis.</a:t>
            </a:r>
          </a:p>
        </p:txBody>
      </p:sp>
    </p:spTree>
    <p:extLst>
      <p:ext uri="{BB962C8B-B14F-4D97-AF65-F5344CB8AC3E}">
        <p14:creationId xmlns:p14="http://schemas.microsoft.com/office/powerpoint/2010/main" val="3377915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689</TotalTime>
  <Words>2105</Words>
  <Application>Microsoft Office PowerPoint</Application>
  <PresentationFormat>Widescreen</PresentationFormat>
  <Paragraphs>174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Aptos Display</vt:lpstr>
      <vt:lpstr>Aptos Narrow</vt:lpstr>
      <vt:lpstr>Arial</vt:lpstr>
      <vt:lpstr>Cambria</vt:lpstr>
      <vt:lpstr>Office Theme</vt:lpstr>
      <vt:lpstr>STREAMING SERVICE USER ANALYSIS</vt:lpstr>
      <vt:lpstr>INTRODUCTION</vt:lpstr>
      <vt:lpstr>SUBSCRIPTION AND REVENUE ANALYSIS</vt:lpstr>
      <vt:lpstr>Overview</vt:lpstr>
      <vt:lpstr>MONTHLY REVENUE BASED ON DIFFERENT SUBSCRIPTION PLANS </vt:lpstr>
      <vt:lpstr>DISTRIBUTION OF USERS ACROSS DIFFERENT PRICE TIERS</vt:lpstr>
      <vt:lpstr>PowerPoint Presentation</vt:lpstr>
      <vt:lpstr>USER ENGAGEMENT METRICS</vt:lpstr>
      <vt:lpstr>OVERVIEW</vt:lpstr>
      <vt:lpstr>AVERAGE WATCH HOURS PER USER</vt:lpstr>
      <vt:lpstr>TOTAL MOVIES VS SERIES WATCHED PER USER</vt:lpstr>
      <vt:lpstr>IMPACT OF RECOMMENDED CONTENT ON ENGAGEMENT</vt:lpstr>
      <vt:lpstr>PowerPoint Presentation</vt:lpstr>
      <vt:lpstr>DEMOGRAPHIC AND BEHAVIOURAL INSIGHTS</vt:lpstr>
      <vt:lpstr>OVERVIEW</vt:lpstr>
      <vt:lpstr>PREFERRED GENRES BY AGE GROUP</vt:lpstr>
      <vt:lpstr>DEVICE USAGE TRENDS</vt:lpstr>
      <vt:lpstr>PEAK WATCH TIME TRENDS</vt:lpstr>
      <vt:lpstr>PowerPoint Presentation</vt:lpstr>
      <vt:lpstr>RETENTION AND LOYALTY</vt:lpstr>
      <vt:lpstr>OVERVIEW</vt:lpstr>
      <vt:lpstr>LOYALTY POINT DISTRIBUTION</vt:lpstr>
      <vt:lpstr>FREQUENCY OF LOGINS AND CONTENT DOWNLOADS</vt:lpstr>
      <vt:lpstr>PowerPoint Presentation</vt:lpstr>
      <vt:lpstr>PAYMENT PREFERENCE AND REGIONAL TRENDS</vt:lpstr>
      <vt:lpstr>Overview</vt:lpstr>
      <vt:lpstr>PREFERRED PAYMENT METHODS BY REGION</vt:lpstr>
      <vt:lpstr>SUBSCRIPTION TRENDS BY COUNTRY</vt:lpstr>
      <vt:lpstr>LANGUAGE PREFERENCE AND THEIR CORELATION WITH ENGAGEMENT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 Menon</dc:creator>
  <cp:lastModifiedBy>Ajit Menon</cp:lastModifiedBy>
  <cp:revision>3</cp:revision>
  <dcterms:created xsi:type="dcterms:W3CDTF">2025-10-25T06:42:40Z</dcterms:created>
  <dcterms:modified xsi:type="dcterms:W3CDTF">2025-10-25T22:02:16Z</dcterms:modified>
</cp:coreProperties>
</file>