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Lst>
  <p:notesMasterIdLst>
    <p:notesMasterId r:id="rId50"/>
  </p:notesMasterIdLst>
  <p:sldIdLst>
    <p:sldId id="256" r:id="rId2"/>
    <p:sldId id="431" r:id="rId3"/>
    <p:sldId id="476" r:id="rId4"/>
    <p:sldId id="477" r:id="rId5"/>
    <p:sldId id="435" r:id="rId6"/>
    <p:sldId id="436" r:id="rId7"/>
    <p:sldId id="434" r:id="rId8"/>
    <p:sldId id="441" r:id="rId9"/>
    <p:sldId id="442" r:id="rId10"/>
    <p:sldId id="444" r:id="rId11"/>
    <p:sldId id="445" r:id="rId12"/>
    <p:sldId id="438" r:id="rId13"/>
    <p:sldId id="447" r:id="rId14"/>
    <p:sldId id="480" r:id="rId15"/>
    <p:sldId id="482" r:id="rId16"/>
    <p:sldId id="448" r:id="rId17"/>
    <p:sldId id="483" r:id="rId18"/>
    <p:sldId id="484" r:id="rId19"/>
    <p:sldId id="486" r:id="rId20"/>
    <p:sldId id="449" r:id="rId21"/>
    <p:sldId id="451" r:id="rId22"/>
    <p:sldId id="487" r:id="rId23"/>
    <p:sldId id="452" r:id="rId24"/>
    <p:sldId id="455" r:id="rId25"/>
    <p:sldId id="456" r:id="rId26"/>
    <p:sldId id="457" r:id="rId27"/>
    <p:sldId id="458" r:id="rId28"/>
    <p:sldId id="459" r:id="rId29"/>
    <p:sldId id="460" r:id="rId30"/>
    <p:sldId id="496" r:id="rId31"/>
    <p:sldId id="497" r:id="rId32"/>
    <p:sldId id="501" r:id="rId33"/>
    <p:sldId id="500" r:id="rId34"/>
    <p:sldId id="498" r:id="rId35"/>
    <p:sldId id="503" r:id="rId36"/>
    <p:sldId id="490" r:id="rId37"/>
    <p:sldId id="492" r:id="rId38"/>
    <p:sldId id="489" r:id="rId39"/>
    <p:sldId id="505" r:id="rId40"/>
    <p:sldId id="461" r:id="rId41"/>
    <p:sldId id="462" r:id="rId42"/>
    <p:sldId id="473" r:id="rId43"/>
    <p:sldId id="464" r:id="rId44"/>
    <p:sldId id="504" r:id="rId45"/>
    <p:sldId id="467" r:id="rId46"/>
    <p:sldId id="468" r:id="rId47"/>
    <p:sldId id="469" r:id="rId48"/>
    <p:sldId id="49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04FA"/>
    <a:srgbClr val="FE003F"/>
    <a:srgbClr val="1F11D6"/>
    <a:srgbClr val="F805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3"/>
    <p:restoredTop sz="86453"/>
  </p:normalViewPr>
  <p:slideViewPr>
    <p:cSldViewPr snapToGrid="0" snapToObjects="1">
      <p:cViewPr varScale="1">
        <p:scale>
          <a:sx n="98" d="100"/>
          <a:sy n="98" d="100"/>
        </p:scale>
        <p:origin x="224" y="5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B2797-DC56-6B4C-A31A-E5E3AA691FA3}" type="datetimeFigureOut">
              <a:rPr lang="en-US" smtClean="0"/>
              <a:t>7/12/19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A6701-A7F4-1B43-8211-EC4BAD77A1C7}" type="slidenum">
              <a:rPr lang="en-US" smtClean="0"/>
              <a:t>‹#›</a:t>
            </a:fld>
            <a:endParaRPr lang="en-US" dirty="0"/>
          </a:p>
        </p:txBody>
      </p:sp>
    </p:spTree>
    <p:extLst>
      <p:ext uri="{BB962C8B-B14F-4D97-AF65-F5344CB8AC3E}">
        <p14:creationId xmlns:p14="http://schemas.microsoft.com/office/powerpoint/2010/main" val="447837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A6701-A7F4-1B43-8211-EC4BAD77A1C7}" type="slidenum">
              <a:rPr lang="en-US" smtClean="0"/>
              <a:t>1</a:t>
            </a:fld>
            <a:endParaRPr lang="en-US" dirty="0"/>
          </a:p>
        </p:txBody>
      </p:sp>
    </p:spTree>
    <p:extLst>
      <p:ext uri="{BB962C8B-B14F-4D97-AF65-F5344CB8AC3E}">
        <p14:creationId xmlns:p14="http://schemas.microsoft.com/office/powerpoint/2010/main" val="205808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A6701-A7F4-1B43-8211-EC4BAD77A1C7}" type="slidenum">
              <a:rPr lang="en-US" smtClean="0"/>
              <a:t>48</a:t>
            </a:fld>
            <a:endParaRPr lang="en-US" dirty="0"/>
          </a:p>
        </p:txBody>
      </p:sp>
    </p:spTree>
    <p:extLst>
      <p:ext uri="{BB962C8B-B14F-4D97-AF65-F5344CB8AC3E}">
        <p14:creationId xmlns:p14="http://schemas.microsoft.com/office/powerpoint/2010/main" val="387644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70D2-6E4D-0444-8A59-7F7DA64346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F79A3B-EB2B-1441-B078-ED7F94CB4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052E93D-8731-3F45-AF3C-96A37B4E8A15}"/>
              </a:ext>
            </a:extLst>
          </p:cNvPr>
          <p:cNvSpPr>
            <a:spLocks noGrp="1"/>
          </p:cNvSpPr>
          <p:nvPr>
            <p:ph type="dt" sz="half" idx="10"/>
          </p:nvPr>
        </p:nvSpPr>
        <p:spPr/>
        <p:txBody>
          <a:bodyPr/>
          <a:lstStyle/>
          <a:p>
            <a:fld id="{DAA1FE4E-D2F5-4F41-AE23-2130D97A4B5F}" type="datetimeFigureOut">
              <a:rPr lang="en-US" smtClean="0"/>
              <a:t>7/12/19</a:t>
            </a:fld>
            <a:endParaRPr lang="en-US" dirty="0"/>
          </a:p>
        </p:txBody>
      </p:sp>
      <p:sp>
        <p:nvSpPr>
          <p:cNvPr id="5" name="Footer Placeholder 4">
            <a:extLst>
              <a:ext uri="{FF2B5EF4-FFF2-40B4-BE49-F238E27FC236}">
                <a16:creationId xmlns:a16="http://schemas.microsoft.com/office/drawing/2014/main" id="{057888F0-888F-9E4E-9DCB-152515ED7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49DCDF-4320-DE4B-91F7-9A9018E4E1CB}"/>
              </a:ext>
            </a:extLst>
          </p:cNvPr>
          <p:cNvSpPr>
            <a:spLocks noGrp="1"/>
          </p:cNvSpPr>
          <p:nvPr>
            <p:ph type="sldNum" sz="quarter" idx="12"/>
          </p:nvPr>
        </p:nvSpPr>
        <p:spPr/>
        <p:txBody>
          <a:bodyPr/>
          <a:lstStyle/>
          <a:p>
            <a:fld id="{95C3FBFC-C618-DB43-870B-F43B2C03AB2F}" type="slidenum">
              <a:rPr lang="en-US" smtClean="0"/>
              <a:t>‹#›</a:t>
            </a:fld>
            <a:endParaRPr lang="en-US" dirty="0"/>
          </a:p>
        </p:txBody>
      </p:sp>
    </p:spTree>
    <p:extLst>
      <p:ext uri="{BB962C8B-B14F-4D97-AF65-F5344CB8AC3E}">
        <p14:creationId xmlns:p14="http://schemas.microsoft.com/office/powerpoint/2010/main" val="420037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F3D9-F7C4-C74A-96D3-63C4FA996F4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EE1417-09C6-A447-A211-299BC6E7FC6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84B6D1-6E5F-AD48-A0FE-FA184F636BA9}"/>
              </a:ext>
            </a:extLst>
          </p:cNvPr>
          <p:cNvSpPr>
            <a:spLocks noGrp="1"/>
          </p:cNvSpPr>
          <p:nvPr>
            <p:ph type="dt" sz="half" idx="10"/>
          </p:nvPr>
        </p:nvSpPr>
        <p:spPr/>
        <p:txBody>
          <a:bodyPr/>
          <a:lstStyle/>
          <a:p>
            <a:fld id="{DAA1FE4E-D2F5-4F41-AE23-2130D97A4B5F}" type="datetimeFigureOut">
              <a:rPr lang="en-US" smtClean="0"/>
              <a:t>7/12/19</a:t>
            </a:fld>
            <a:endParaRPr lang="en-US" dirty="0"/>
          </a:p>
        </p:txBody>
      </p:sp>
      <p:sp>
        <p:nvSpPr>
          <p:cNvPr id="5" name="Footer Placeholder 4">
            <a:extLst>
              <a:ext uri="{FF2B5EF4-FFF2-40B4-BE49-F238E27FC236}">
                <a16:creationId xmlns:a16="http://schemas.microsoft.com/office/drawing/2014/main" id="{0A7489F7-5C9E-424E-B245-B4E390A126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4BE2EA-82C8-DE4C-BE3C-59DC4981EB68}"/>
              </a:ext>
            </a:extLst>
          </p:cNvPr>
          <p:cNvSpPr>
            <a:spLocks noGrp="1"/>
          </p:cNvSpPr>
          <p:nvPr>
            <p:ph type="sldNum" sz="quarter" idx="12"/>
          </p:nvPr>
        </p:nvSpPr>
        <p:spPr/>
        <p:txBody>
          <a:bodyPr/>
          <a:lstStyle/>
          <a:p>
            <a:fld id="{95C3FBFC-C618-DB43-870B-F43B2C03AB2F}" type="slidenum">
              <a:rPr lang="en-US" smtClean="0"/>
              <a:t>‹#›</a:t>
            </a:fld>
            <a:endParaRPr lang="en-US" dirty="0"/>
          </a:p>
        </p:txBody>
      </p:sp>
    </p:spTree>
    <p:extLst>
      <p:ext uri="{BB962C8B-B14F-4D97-AF65-F5344CB8AC3E}">
        <p14:creationId xmlns:p14="http://schemas.microsoft.com/office/powerpoint/2010/main" val="331809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88DB2-D267-3149-810B-E2972128816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2C8760C-42C7-584B-A78D-E98D6CE6313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D275892-3DFB-F040-AD4E-7941AB575AA9}"/>
              </a:ext>
            </a:extLst>
          </p:cNvPr>
          <p:cNvSpPr>
            <a:spLocks noGrp="1"/>
          </p:cNvSpPr>
          <p:nvPr>
            <p:ph type="dt" sz="half" idx="10"/>
          </p:nvPr>
        </p:nvSpPr>
        <p:spPr/>
        <p:txBody>
          <a:bodyPr/>
          <a:lstStyle/>
          <a:p>
            <a:fld id="{DAA1FE4E-D2F5-4F41-AE23-2130D97A4B5F}" type="datetimeFigureOut">
              <a:rPr lang="en-US" smtClean="0"/>
              <a:t>7/12/19</a:t>
            </a:fld>
            <a:endParaRPr lang="en-US" dirty="0"/>
          </a:p>
        </p:txBody>
      </p:sp>
      <p:sp>
        <p:nvSpPr>
          <p:cNvPr id="5" name="Footer Placeholder 4">
            <a:extLst>
              <a:ext uri="{FF2B5EF4-FFF2-40B4-BE49-F238E27FC236}">
                <a16:creationId xmlns:a16="http://schemas.microsoft.com/office/drawing/2014/main" id="{8ED829CF-3B37-6E44-99D0-23234A7313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D0613C-38E8-CD4E-BA71-3ABFCABDCDD8}"/>
              </a:ext>
            </a:extLst>
          </p:cNvPr>
          <p:cNvSpPr>
            <a:spLocks noGrp="1"/>
          </p:cNvSpPr>
          <p:nvPr>
            <p:ph type="sldNum" sz="quarter" idx="12"/>
          </p:nvPr>
        </p:nvSpPr>
        <p:spPr/>
        <p:txBody>
          <a:bodyPr/>
          <a:lstStyle/>
          <a:p>
            <a:fld id="{95C3FBFC-C618-DB43-870B-F43B2C03AB2F}" type="slidenum">
              <a:rPr lang="en-US" smtClean="0"/>
              <a:t>‹#›</a:t>
            </a:fld>
            <a:endParaRPr lang="en-US" dirty="0"/>
          </a:p>
        </p:txBody>
      </p:sp>
    </p:spTree>
    <p:extLst>
      <p:ext uri="{BB962C8B-B14F-4D97-AF65-F5344CB8AC3E}">
        <p14:creationId xmlns:p14="http://schemas.microsoft.com/office/powerpoint/2010/main" val="355447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64F3-2466-D84D-AEBD-BFBC886759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4B4D8A-0B72-214B-AABA-021D421B365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9F20EE-54F3-A54E-8B07-3883233A3364}"/>
              </a:ext>
            </a:extLst>
          </p:cNvPr>
          <p:cNvSpPr>
            <a:spLocks noGrp="1"/>
          </p:cNvSpPr>
          <p:nvPr>
            <p:ph type="dt" sz="half" idx="10"/>
          </p:nvPr>
        </p:nvSpPr>
        <p:spPr/>
        <p:txBody>
          <a:bodyPr/>
          <a:lstStyle/>
          <a:p>
            <a:fld id="{DAA1FE4E-D2F5-4F41-AE23-2130D97A4B5F}" type="datetimeFigureOut">
              <a:rPr lang="en-US" smtClean="0"/>
              <a:t>7/12/19</a:t>
            </a:fld>
            <a:endParaRPr lang="en-US" dirty="0"/>
          </a:p>
        </p:txBody>
      </p:sp>
      <p:sp>
        <p:nvSpPr>
          <p:cNvPr id="5" name="Footer Placeholder 4">
            <a:extLst>
              <a:ext uri="{FF2B5EF4-FFF2-40B4-BE49-F238E27FC236}">
                <a16:creationId xmlns:a16="http://schemas.microsoft.com/office/drawing/2014/main" id="{DFF2DA7F-3D36-EF4B-A330-A7198A3CF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9EF682-F4A5-A041-B0A0-8CCB5FF23C45}"/>
              </a:ext>
            </a:extLst>
          </p:cNvPr>
          <p:cNvSpPr>
            <a:spLocks noGrp="1"/>
          </p:cNvSpPr>
          <p:nvPr>
            <p:ph type="sldNum" sz="quarter" idx="12"/>
          </p:nvPr>
        </p:nvSpPr>
        <p:spPr/>
        <p:txBody>
          <a:bodyPr/>
          <a:lstStyle/>
          <a:p>
            <a:fld id="{95C3FBFC-C618-DB43-870B-F43B2C03AB2F}" type="slidenum">
              <a:rPr lang="en-US" smtClean="0"/>
              <a:t>‹#›</a:t>
            </a:fld>
            <a:endParaRPr lang="en-US" dirty="0"/>
          </a:p>
        </p:txBody>
      </p:sp>
    </p:spTree>
    <p:extLst>
      <p:ext uri="{BB962C8B-B14F-4D97-AF65-F5344CB8AC3E}">
        <p14:creationId xmlns:p14="http://schemas.microsoft.com/office/powerpoint/2010/main" val="107895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07D2-74B4-0143-99A9-B881F0226C3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C17B977-56DE-A047-B293-261ECDC07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E3D153-1B52-D243-B10F-F073D3076445}"/>
              </a:ext>
            </a:extLst>
          </p:cNvPr>
          <p:cNvSpPr>
            <a:spLocks noGrp="1"/>
          </p:cNvSpPr>
          <p:nvPr>
            <p:ph type="dt" sz="half" idx="10"/>
          </p:nvPr>
        </p:nvSpPr>
        <p:spPr/>
        <p:txBody>
          <a:bodyPr/>
          <a:lstStyle/>
          <a:p>
            <a:fld id="{DAA1FE4E-D2F5-4F41-AE23-2130D97A4B5F}" type="datetimeFigureOut">
              <a:rPr lang="en-US" smtClean="0"/>
              <a:t>7/12/19</a:t>
            </a:fld>
            <a:endParaRPr lang="en-US" dirty="0"/>
          </a:p>
        </p:txBody>
      </p:sp>
      <p:sp>
        <p:nvSpPr>
          <p:cNvPr id="5" name="Footer Placeholder 4">
            <a:extLst>
              <a:ext uri="{FF2B5EF4-FFF2-40B4-BE49-F238E27FC236}">
                <a16:creationId xmlns:a16="http://schemas.microsoft.com/office/drawing/2014/main" id="{84E8443E-8B72-724A-B6C6-80231A375D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81EC64-4C6D-F747-8677-129DF0BD320C}"/>
              </a:ext>
            </a:extLst>
          </p:cNvPr>
          <p:cNvSpPr>
            <a:spLocks noGrp="1"/>
          </p:cNvSpPr>
          <p:nvPr>
            <p:ph type="sldNum" sz="quarter" idx="12"/>
          </p:nvPr>
        </p:nvSpPr>
        <p:spPr/>
        <p:txBody>
          <a:bodyPr/>
          <a:lstStyle/>
          <a:p>
            <a:fld id="{95C3FBFC-C618-DB43-870B-F43B2C03AB2F}" type="slidenum">
              <a:rPr lang="en-US" smtClean="0"/>
              <a:t>‹#›</a:t>
            </a:fld>
            <a:endParaRPr lang="en-US" dirty="0"/>
          </a:p>
        </p:txBody>
      </p:sp>
    </p:spTree>
    <p:extLst>
      <p:ext uri="{BB962C8B-B14F-4D97-AF65-F5344CB8AC3E}">
        <p14:creationId xmlns:p14="http://schemas.microsoft.com/office/powerpoint/2010/main" val="320701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84D4B-1FA0-234F-A24F-88C63F11946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D84307B-1855-F546-B18E-FF47802CB11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D42B89E-39E4-2749-B7CA-C1E2A0B84D2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693D9B7-2033-4B4D-BB13-FF82B2B3646B}"/>
              </a:ext>
            </a:extLst>
          </p:cNvPr>
          <p:cNvSpPr>
            <a:spLocks noGrp="1"/>
          </p:cNvSpPr>
          <p:nvPr>
            <p:ph type="dt" sz="half" idx="10"/>
          </p:nvPr>
        </p:nvSpPr>
        <p:spPr/>
        <p:txBody>
          <a:bodyPr/>
          <a:lstStyle/>
          <a:p>
            <a:fld id="{DAA1FE4E-D2F5-4F41-AE23-2130D97A4B5F}" type="datetimeFigureOut">
              <a:rPr lang="en-US" smtClean="0"/>
              <a:t>7/12/19</a:t>
            </a:fld>
            <a:endParaRPr lang="en-US" dirty="0"/>
          </a:p>
        </p:txBody>
      </p:sp>
      <p:sp>
        <p:nvSpPr>
          <p:cNvPr id="6" name="Footer Placeholder 5">
            <a:extLst>
              <a:ext uri="{FF2B5EF4-FFF2-40B4-BE49-F238E27FC236}">
                <a16:creationId xmlns:a16="http://schemas.microsoft.com/office/drawing/2014/main" id="{06DBF19F-B03E-AB4F-B9B5-E041F437B9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41A1E06-1CBF-8E4B-8EF1-B988CDB5913C}"/>
              </a:ext>
            </a:extLst>
          </p:cNvPr>
          <p:cNvSpPr>
            <a:spLocks noGrp="1"/>
          </p:cNvSpPr>
          <p:nvPr>
            <p:ph type="sldNum" sz="quarter" idx="12"/>
          </p:nvPr>
        </p:nvSpPr>
        <p:spPr/>
        <p:txBody>
          <a:bodyPr/>
          <a:lstStyle/>
          <a:p>
            <a:fld id="{95C3FBFC-C618-DB43-870B-F43B2C03AB2F}" type="slidenum">
              <a:rPr lang="en-US" smtClean="0"/>
              <a:t>‹#›</a:t>
            </a:fld>
            <a:endParaRPr lang="en-US" dirty="0"/>
          </a:p>
        </p:txBody>
      </p:sp>
    </p:spTree>
    <p:extLst>
      <p:ext uri="{BB962C8B-B14F-4D97-AF65-F5344CB8AC3E}">
        <p14:creationId xmlns:p14="http://schemas.microsoft.com/office/powerpoint/2010/main" val="39576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EFE4-0800-024F-AA49-700F8D78AAE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43FB34-7599-9B46-A187-C5CF7C2019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0F3BD64-8B22-7F4C-822A-569637F253C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FC53301-E75D-F94E-8221-925ED856E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52485FE-C1A9-6947-8A27-83F7180C20B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7C1C6D4-774F-8244-886D-09EE2FEC08C8}"/>
              </a:ext>
            </a:extLst>
          </p:cNvPr>
          <p:cNvSpPr>
            <a:spLocks noGrp="1"/>
          </p:cNvSpPr>
          <p:nvPr>
            <p:ph type="dt" sz="half" idx="10"/>
          </p:nvPr>
        </p:nvSpPr>
        <p:spPr/>
        <p:txBody>
          <a:bodyPr/>
          <a:lstStyle/>
          <a:p>
            <a:fld id="{DAA1FE4E-D2F5-4F41-AE23-2130D97A4B5F}" type="datetimeFigureOut">
              <a:rPr lang="en-US" smtClean="0"/>
              <a:t>7/12/19</a:t>
            </a:fld>
            <a:endParaRPr lang="en-US" dirty="0"/>
          </a:p>
        </p:txBody>
      </p:sp>
      <p:sp>
        <p:nvSpPr>
          <p:cNvPr id="8" name="Footer Placeholder 7">
            <a:extLst>
              <a:ext uri="{FF2B5EF4-FFF2-40B4-BE49-F238E27FC236}">
                <a16:creationId xmlns:a16="http://schemas.microsoft.com/office/drawing/2014/main" id="{2BBF0DBC-5E16-9C47-87C7-A09B0625DFF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E768080-909C-5F4F-AF4A-32D5D1D9C97E}"/>
              </a:ext>
            </a:extLst>
          </p:cNvPr>
          <p:cNvSpPr>
            <a:spLocks noGrp="1"/>
          </p:cNvSpPr>
          <p:nvPr>
            <p:ph type="sldNum" sz="quarter" idx="12"/>
          </p:nvPr>
        </p:nvSpPr>
        <p:spPr/>
        <p:txBody>
          <a:bodyPr/>
          <a:lstStyle/>
          <a:p>
            <a:fld id="{95C3FBFC-C618-DB43-870B-F43B2C03AB2F}" type="slidenum">
              <a:rPr lang="en-US" smtClean="0"/>
              <a:t>‹#›</a:t>
            </a:fld>
            <a:endParaRPr lang="en-US" dirty="0"/>
          </a:p>
        </p:txBody>
      </p:sp>
    </p:spTree>
    <p:extLst>
      <p:ext uri="{BB962C8B-B14F-4D97-AF65-F5344CB8AC3E}">
        <p14:creationId xmlns:p14="http://schemas.microsoft.com/office/powerpoint/2010/main" val="387888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3626-4608-B046-9BFD-7A9DC331149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127FEA-505C-E94F-AD74-E2C3CDA07FDD}"/>
              </a:ext>
            </a:extLst>
          </p:cNvPr>
          <p:cNvSpPr>
            <a:spLocks noGrp="1"/>
          </p:cNvSpPr>
          <p:nvPr>
            <p:ph type="dt" sz="half" idx="10"/>
          </p:nvPr>
        </p:nvSpPr>
        <p:spPr/>
        <p:txBody>
          <a:bodyPr/>
          <a:lstStyle/>
          <a:p>
            <a:fld id="{DAA1FE4E-D2F5-4F41-AE23-2130D97A4B5F}" type="datetimeFigureOut">
              <a:rPr lang="en-US" smtClean="0"/>
              <a:t>7/12/19</a:t>
            </a:fld>
            <a:endParaRPr lang="en-US" dirty="0"/>
          </a:p>
        </p:txBody>
      </p:sp>
      <p:sp>
        <p:nvSpPr>
          <p:cNvPr id="4" name="Footer Placeholder 3">
            <a:extLst>
              <a:ext uri="{FF2B5EF4-FFF2-40B4-BE49-F238E27FC236}">
                <a16:creationId xmlns:a16="http://schemas.microsoft.com/office/drawing/2014/main" id="{98F106B3-B7AA-5F4A-9034-65FD1D67AAF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88DD649-11C6-D144-A8E7-27CAA630DDB9}"/>
              </a:ext>
            </a:extLst>
          </p:cNvPr>
          <p:cNvSpPr>
            <a:spLocks noGrp="1"/>
          </p:cNvSpPr>
          <p:nvPr>
            <p:ph type="sldNum" sz="quarter" idx="12"/>
          </p:nvPr>
        </p:nvSpPr>
        <p:spPr/>
        <p:txBody>
          <a:bodyPr/>
          <a:lstStyle/>
          <a:p>
            <a:fld id="{95C3FBFC-C618-DB43-870B-F43B2C03AB2F}" type="slidenum">
              <a:rPr lang="en-US" smtClean="0"/>
              <a:t>‹#›</a:t>
            </a:fld>
            <a:endParaRPr lang="en-US" dirty="0"/>
          </a:p>
        </p:txBody>
      </p:sp>
    </p:spTree>
    <p:extLst>
      <p:ext uri="{BB962C8B-B14F-4D97-AF65-F5344CB8AC3E}">
        <p14:creationId xmlns:p14="http://schemas.microsoft.com/office/powerpoint/2010/main" val="269961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E89BA-59BD-5644-BF65-758841620054}"/>
              </a:ext>
            </a:extLst>
          </p:cNvPr>
          <p:cNvSpPr>
            <a:spLocks noGrp="1"/>
          </p:cNvSpPr>
          <p:nvPr>
            <p:ph type="dt" sz="half" idx="10"/>
          </p:nvPr>
        </p:nvSpPr>
        <p:spPr/>
        <p:txBody>
          <a:bodyPr/>
          <a:lstStyle/>
          <a:p>
            <a:fld id="{DAA1FE4E-D2F5-4F41-AE23-2130D97A4B5F}" type="datetimeFigureOut">
              <a:rPr lang="en-US" smtClean="0"/>
              <a:t>7/12/19</a:t>
            </a:fld>
            <a:endParaRPr lang="en-US" dirty="0"/>
          </a:p>
        </p:txBody>
      </p:sp>
      <p:sp>
        <p:nvSpPr>
          <p:cNvPr id="3" name="Footer Placeholder 2">
            <a:extLst>
              <a:ext uri="{FF2B5EF4-FFF2-40B4-BE49-F238E27FC236}">
                <a16:creationId xmlns:a16="http://schemas.microsoft.com/office/drawing/2014/main" id="{4BE821EB-4BF2-3F4A-8CEF-0B96813EBE1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2E881B-C21F-934E-8353-4669531D40DA}"/>
              </a:ext>
            </a:extLst>
          </p:cNvPr>
          <p:cNvSpPr>
            <a:spLocks noGrp="1"/>
          </p:cNvSpPr>
          <p:nvPr>
            <p:ph type="sldNum" sz="quarter" idx="12"/>
          </p:nvPr>
        </p:nvSpPr>
        <p:spPr/>
        <p:txBody>
          <a:bodyPr/>
          <a:lstStyle/>
          <a:p>
            <a:fld id="{95C3FBFC-C618-DB43-870B-F43B2C03AB2F}" type="slidenum">
              <a:rPr lang="en-US" smtClean="0"/>
              <a:t>‹#›</a:t>
            </a:fld>
            <a:endParaRPr lang="en-US" dirty="0"/>
          </a:p>
        </p:txBody>
      </p:sp>
    </p:spTree>
    <p:extLst>
      <p:ext uri="{BB962C8B-B14F-4D97-AF65-F5344CB8AC3E}">
        <p14:creationId xmlns:p14="http://schemas.microsoft.com/office/powerpoint/2010/main" val="73729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DDAE-C655-BF40-AEBB-74A5C9182D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C715FC0-0FAB-8443-879F-E7BDFF4FBB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B002863-A053-B44C-BF9D-BABF376AC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AF9D8B-243E-4140-88CB-55E89451459E}"/>
              </a:ext>
            </a:extLst>
          </p:cNvPr>
          <p:cNvSpPr>
            <a:spLocks noGrp="1"/>
          </p:cNvSpPr>
          <p:nvPr>
            <p:ph type="dt" sz="half" idx="10"/>
          </p:nvPr>
        </p:nvSpPr>
        <p:spPr/>
        <p:txBody>
          <a:bodyPr/>
          <a:lstStyle/>
          <a:p>
            <a:fld id="{DAA1FE4E-D2F5-4F41-AE23-2130D97A4B5F}" type="datetimeFigureOut">
              <a:rPr lang="en-US" smtClean="0"/>
              <a:t>7/12/19</a:t>
            </a:fld>
            <a:endParaRPr lang="en-US" dirty="0"/>
          </a:p>
        </p:txBody>
      </p:sp>
      <p:sp>
        <p:nvSpPr>
          <p:cNvPr id="6" name="Footer Placeholder 5">
            <a:extLst>
              <a:ext uri="{FF2B5EF4-FFF2-40B4-BE49-F238E27FC236}">
                <a16:creationId xmlns:a16="http://schemas.microsoft.com/office/drawing/2014/main" id="{D98D2EE3-45B9-3F44-9AE4-1438303EFF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91FD18-5324-3542-B73F-FADE99C68389}"/>
              </a:ext>
            </a:extLst>
          </p:cNvPr>
          <p:cNvSpPr>
            <a:spLocks noGrp="1"/>
          </p:cNvSpPr>
          <p:nvPr>
            <p:ph type="sldNum" sz="quarter" idx="12"/>
          </p:nvPr>
        </p:nvSpPr>
        <p:spPr/>
        <p:txBody>
          <a:bodyPr/>
          <a:lstStyle/>
          <a:p>
            <a:fld id="{95C3FBFC-C618-DB43-870B-F43B2C03AB2F}" type="slidenum">
              <a:rPr lang="en-US" smtClean="0"/>
              <a:t>‹#›</a:t>
            </a:fld>
            <a:endParaRPr lang="en-US" dirty="0"/>
          </a:p>
        </p:txBody>
      </p:sp>
    </p:spTree>
    <p:extLst>
      <p:ext uri="{BB962C8B-B14F-4D97-AF65-F5344CB8AC3E}">
        <p14:creationId xmlns:p14="http://schemas.microsoft.com/office/powerpoint/2010/main" val="273096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B02D-9851-B744-99A5-A4CD20722B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F17A331-31F3-3C4F-AD29-42798B598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5B0656E-0DE7-794E-AD34-3866D9B73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AC3734-BFCA-7B4D-A4CF-C7F8D95AC550}"/>
              </a:ext>
            </a:extLst>
          </p:cNvPr>
          <p:cNvSpPr>
            <a:spLocks noGrp="1"/>
          </p:cNvSpPr>
          <p:nvPr>
            <p:ph type="dt" sz="half" idx="10"/>
          </p:nvPr>
        </p:nvSpPr>
        <p:spPr/>
        <p:txBody>
          <a:bodyPr/>
          <a:lstStyle/>
          <a:p>
            <a:fld id="{DAA1FE4E-D2F5-4F41-AE23-2130D97A4B5F}" type="datetimeFigureOut">
              <a:rPr lang="en-US" smtClean="0"/>
              <a:t>7/12/19</a:t>
            </a:fld>
            <a:endParaRPr lang="en-US" dirty="0"/>
          </a:p>
        </p:txBody>
      </p:sp>
      <p:sp>
        <p:nvSpPr>
          <p:cNvPr id="6" name="Footer Placeholder 5">
            <a:extLst>
              <a:ext uri="{FF2B5EF4-FFF2-40B4-BE49-F238E27FC236}">
                <a16:creationId xmlns:a16="http://schemas.microsoft.com/office/drawing/2014/main" id="{DA9787CE-68EC-3C46-9C4A-3A8545B3A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716DD3-3772-6A42-99C0-5BFCF5F771AC}"/>
              </a:ext>
            </a:extLst>
          </p:cNvPr>
          <p:cNvSpPr>
            <a:spLocks noGrp="1"/>
          </p:cNvSpPr>
          <p:nvPr>
            <p:ph type="sldNum" sz="quarter" idx="12"/>
          </p:nvPr>
        </p:nvSpPr>
        <p:spPr/>
        <p:txBody>
          <a:bodyPr/>
          <a:lstStyle/>
          <a:p>
            <a:fld id="{95C3FBFC-C618-DB43-870B-F43B2C03AB2F}" type="slidenum">
              <a:rPr lang="en-US" smtClean="0"/>
              <a:t>‹#›</a:t>
            </a:fld>
            <a:endParaRPr lang="en-US" dirty="0"/>
          </a:p>
        </p:txBody>
      </p:sp>
    </p:spTree>
    <p:extLst>
      <p:ext uri="{BB962C8B-B14F-4D97-AF65-F5344CB8AC3E}">
        <p14:creationId xmlns:p14="http://schemas.microsoft.com/office/powerpoint/2010/main" val="359821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10256E-8DF6-9E42-8446-E61F047F3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859B60E-E56C-1643-9343-4F96F35C44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818F81-319F-8D4A-847D-323B936AD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1FE4E-D2F5-4F41-AE23-2130D97A4B5F}" type="datetimeFigureOut">
              <a:rPr lang="en-US" smtClean="0"/>
              <a:t>7/12/19</a:t>
            </a:fld>
            <a:endParaRPr lang="en-US" dirty="0"/>
          </a:p>
        </p:txBody>
      </p:sp>
      <p:sp>
        <p:nvSpPr>
          <p:cNvPr id="5" name="Footer Placeholder 4">
            <a:extLst>
              <a:ext uri="{FF2B5EF4-FFF2-40B4-BE49-F238E27FC236}">
                <a16:creationId xmlns:a16="http://schemas.microsoft.com/office/drawing/2014/main" id="{E5E3C16B-A830-C44C-9ADD-3F5299ECF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F787D6-44BA-214D-B995-7273AF79B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3FBFC-C618-DB43-870B-F43B2C03AB2F}" type="slidenum">
              <a:rPr lang="en-US" smtClean="0"/>
              <a:t>‹#›</a:t>
            </a:fld>
            <a:endParaRPr lang="en-US" dirty="0"/>
          </a:p>
        </p:txBody>
      </p:sp>
    </p:spTree>
    <p:extLst>
      <p:ext uri="{BB962C8B-B14F-4D97-AF65-F5344CB8AC3E}">
        <p14:creationId xmlns:p14="http://schemas.microsoft.com/office/powerpoint/2010/main" val="3479008269"/>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10.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10.svg"/><Relationship Id="rId5" Type="http://schemas.openxmlformats.org/officeDocument/2006/relationships/image" Target="../media/image18.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10.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10.svg"/><Relationship Id="rId5" Type="http://schemas.openxmlformats.org/officeDocument/2006/relationships/image" Target="../media/image18.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0.png"/><Relationship Id="rId3" Type="http://schemas.openxmlformats.org/officeDocument/2006/relationships/image" Target="../media/image260.png"/><Relationship Id="rId7" Type="http://schemas.openxmlformats.org/officeDocument/2006/relationships/image" Target="../media/image280.png"/><Relationship Id="rId1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270.png"/><Relationship Id="rId11" Type="http://schemas.openxmlformats.org/officeDocument/2006/relationships/image" Target="../media/image320.png"/><Relationship Id="rId5" Type="http://schemas.openxmlformats.org/officeDocument/2006/relationships/image" Target="../media/image250.png"/><Relationship Id="rId10" Type="http://schemas.openxmlformats.org/officeDocument/2006/relationships/image" Target="../media/image310.png"/><Relationship Id="rId4" Type="http://schemas.openxmlformats.org/officeDocument/2006/relationships/image" Target="../media/image240.png"/><Relationship Id="rId9" Type="http://schemas.openxmlformats.org/officeDocument/2006/relationships/image" Target="../media/image300.png"/><Relationship Id="rId1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0.png"/><Relationship Id="rId7" Type="http://schemas.openxmlformats.org/officeDocument/2006/relationships/image" Target="../media/image480.png"/><Relationship Id="rId12" Type="http://schemas.openxmlformats.org/officeDocument/2006/relationships/image" Target="../media/image53.png"/><Relationship Id="rId2" Type="http://schemas.openxmlformats.org/officeDocument/2006/relationships/image" Target="../media/image430.png"/><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52.png"/><Relationship Id="rId5" Type="http://schemas.openxmlformats.org/officeDocument/2006/relationships/image" Target="../media/image460.png"/><Relationship Id="rId10" Type="http://schemas.openxmlformats.org/officeDocument/2006/relationships/image" Target="../media/image51.png"/><Relationship Id="rId4" Type="http://schemas.openxmlformats.org/officeDocument/2006/relationships/image" Target="../media/image450.png"/><Relationship Id="rId9" Type="http://schemas.openxmlformats.org/officeDocument/2006/relationships/image" Target="../media/image500.png"/></Relationships>
</file>

<file path=ppt/slides/_rels/slide24.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53.png"/><Relationship Id="rId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56.png"/><Relationship Id="rId9" Type="http://schemas.openxmlformats.org/officeDocument/2006/relationships/image" Target="../media/image51.png"/></Relationships>
</file>

<file path=ppt/slides/_rels/slide25.xml.rels><?xml version="1.0" encoding="UTF-8" standalone="yes"?>
<Relationships xmlns="http://schemas.openxmlformats.org/package/2006/relationships"><Relationship Id="rId8" Type="http://schemas.openxmlformats.org/officeDocument/2006/relationships/image" Target="../media/image500.png"/><Relationship Id="rId13" Type="http://schemas.openxmlformats.org/officeDocument/2006/relationships/image" Target="../media/image61.png"/><Relationship Id="rId3"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53.png"/><Relationship Id="rId5" Type="http://schemas.openxmlformats.org/officeDocument/2006/relationships/image" Target="../media/image57.png"/><Relationship Id="rId15" Type="http://schemas.openxmlformats.org/officeDocument/2006/relationships/image" Target="../media/image62.png"/><Relationship Id="rId10" Type="http://schemas.openxmlformats.org/officeDocument/2006/relationships/image" Target="../media/image52.png"/><Relationship Id="rId4" Type="http://schemas.openxmlformats.org/officeDocument/2006/relationships/image" Target="../media/image56.png"/><Relationship Id="rId9" Type="http://schemas.openxmlformats.org/officeDocument/2006/relationships/image" Target="../media/image51.png"/><Relationship Id="rId14"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image" Target="../media/image82.png"/></Relationships>
</file>

<file path=ppt/slides/_rels/slide3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3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810.png"/><Relationship Id="rId13" Type="http://schemas.openxmlformats.org/officeDocument/2006/relationships/image" Target="../media/image850.png"/><Relationship Id="rId18" Type="http://schemas.openxmlformats.org/officeDocument/2006/relationships/image" Target="../media/image900.png"/><Relationship Id="rId3" Type="http://schemas.openxmlformats.org/officeDocument/2006/relationships/image" Target="../media/image760.png"/><Relationship Id="rId7" Type="http://schemas.openxmlformats.org/officeDocument/2006/relationships/image" Target="../media/image800.png"/><Relationship Id="rId12" Type="http://schemas.openxmlformats.org/officeDocument/2006/relationships/image" Target="../media/image840.png"/><Relationship Id="rId17" Type="http://schemas.openxmlformats.org/officeDocument/2006/relationships/image" Target="../media/image890.png"/><Relationship Id="rId2" Type="http://schemas.openxmlformats.org/officeDocument/2006/relationships/image" Target="../media/image750.png"/><Relationship Id="rId16" Type="http://schemas.openxmlformats.org/officeDocument/2006/relationships/image" Target="../media/image880.png"/><Relationship Id="rId20" Type="http://schemas.openxmlformats.org/officeDocument/2006/relationships/image" Target="../media/image920.png"/><Relationship Id="rId1" Type="http://schemas.openxmlformats.org/officeDocument/2006/relationships/slideLayout" Target="../slideLayouts/slideLayout2.xml"/><Relationship Id="rId6" Type="http://schemas.openxmlformats.org/officeDocument/2006/relationships/image" Target="../media/image790.png"/><Relationship Id="rId11" Type="http://schemas.openxmlformats.org/officeDocument/2006/relationships/image" Target="../media/image830.png"/><Relationship Id="rId5" Type="http://schemas.openxmlformats.org/officeDocument/2006/relationships/image" Target="../media/image780.png"/><Relationship Id="rId15" Type="http://schemas.openxmlformats.org/officeDocument/2006/relationships/image" Target="../media/image870.png"/><Relationship Id="rId10" Type="http://schemas.openxmlformats.org/officeDocument/2006/relationships/image" Target="../media/image3.png"/><Relationship Id="rId19" Type="http://schemas.openxmlformats.org/officeDocument/2006/relationships/image" Target="../media/image910.png"/><Relationship Id="rId4" Type="http://schemas.openxmlformats.org/officeDocument/2006/relationships/image" Target="../media/image770.png"/><Relationship Id="rId9" Type="http://schemas.openxmlformats.org/officeDocument/2006/relationships/image" Target="../media/image820.png"/><Relationship Id="rId14" Type="http://schemas.openxmlformats.org/officeDocument/2006/relationships/image" Target="../media/image86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AD92-A101-0A49-8EB3-C52D007D3ECE}"/>
              </a:ext>
            </a:extLst>
          </p:cNvPr>
          <p:cNvSpPr>
            <a:spLocks noGrp="1"/>
          </p:cNvSpPr>
          <p:nvPr>
            <p:ph type="ctrTitle"/>
          </p:nvPr>
        </p:nvSpPr>
        <p:spPr>
          <a:xfrm>
            <a:off x="1524000" y="952034"/>
            <a:ext cx="9144000" cy="2387600"/>
          </a:xfrm>
          <a:solidFill>
            <a:schemeClr val="accent2">
              <a:lumMod val="20000"/>
              <a:lumOff val="80000"/>
            </a:schemeClr>
          </a:solidFill>
          <a:ln>
            <a:noFill/>
          </a:ln>
        </p:spPr>
        <p:txBody>
          <a:bodyPr anchor="ctr">
            <a:normAutofit/>
          </a:bodyPr>
          <a:lstStyle/>
          <a:p>
            <a:r>
              <a:rPr lang="en-IN" sz="5400" b="1" dirty="0"/>
              <a:t>Learning cross-lingual mappings of word embeddings</a:t>
            </a:r>
            <a:endParaRPr lang="en-US" sz="5000" dirty="0"/>
          </a:p>
        </p:txBody>
      </p:sp>
      <p:sp>
        <p:nvSpPr>
          <p:cNvPr id="3" name="Subtitle 2">
            <a:extLst>
              <a:ext uri="{FF2B5EF4-FFF2-40B4-BE49-F238E27FC236}">
                <a16:creationId xmlns:a16="http://schemas.microsoft.com/office/drawing/2014/main" id="{5AF1E6AF-137C-F242-B6BF-79DF8C512858}"/>
              </a:ext>
            </a:extLst>
          </p:cNvPr>
          <p:cNvSpPr>
            <a:spLocks noGrp="1"/>
          </p:cNvSpPr>
          <p:nvPr>
            <p:ph type="subTitle" idx="1"/>
          </p:nvPr>
        </p:nvSpPr>
        <p:spPr>
          <a:xfrm>
            <a:off x="1524000" y="3791415"/>
            <a:ext cx="9144000" cy="1382751"/>
          </a:xfrm>
        </p:spPr>
        <p:txBody>
          <a:bodyPr anchor="ctr">
            <a:normAutofit/>
          </a:bodyPr>
          <a:lstStyle/>
          <a:p>
            <a:r>
              <a:rPr lang="en-IN" sz="3000" dirty="0"/>
              <a:t>Pratik Jawanpuria</a:t>
            </a:r>
          </a:p>
        </p:txBody>
      </p:sp>
      <p:pic>
        <p:nvPicPr>
          <p:cNvPr id="5" name="Picture 4">
            <a:extLst>
              <a:ext uri="{FF2B5EF4-FFF2-40B4-BE49-F238E27FC236}">
                <a16:creationId xmlns:a16="http://schemas.microsoft.com/office/drawing/2014/main" id="{7DE82435-1891-4F4B-849C-1A7CFE433FD6}"/>
              </a:ext>
            </a:extLst>
          </p:cNvPr>
          <p:cNvPicPr>
            <a:picLocks noChangeAspect="1"/>
          </p:cNvPicPr>
          <p:nvPr/>
        </p:nvPicPr>
        <p:blipFill>
          <a:blip r:embed="rId3"/>
          <a:stretch>
            <a:fillRect/>
          </a:stretch>
        </p:blipFill>
        <p:spPr>
          <a:xfrm>
            <a:off x="4513580" y="5625947"/>
            <a:ext cx="3164840" cy="677473"/>
          </a:xfrm>
          <a:prstGeom prst="rect">
            <a:avLst/>
          </a:prstGeom>
        </p:spPr>
      </p:pic>
    </p:spTree>
    <p:extLst>
      <p:ext uri="{BB962C8B-B14F-4D97-AF65-F5344CB8AC3E}">
        <p14:creationId xmlns:p14="http://schemas.microsoft.com/office/powerpoint/2010/main" val="114270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798C-3260-FA4D-A797-322B3DB470D0}"/>
              </a:ext>
            </a:extLst>
          </p:cNvPr>
          <p:cNvSpPr>
            <a:spLocks noGrp="1"/>
          </p:cNvSpPr>
          <p:nvPr>
            <p:ph type="title"/>
          </p:nvPr>
        </p:nvSpPr>
        <p:spPr/>
        <p:txBody>
          <a:bodyPr>
            <a:normAutofit/>
          </a:bodyPr>
          <a:lstStyle/>
          <a:p>
            <a:r>
              <a:rPr lang="en-US" dirty="0"/>
              <a:t>Word embeddings: Representing words as (dense) vectors</a:t>
            </a:r>
          </a:p>
        </p:txBody>
      </p:sp>
      <p:sp>
        <p:nvSpPr>
          <p:cNvPr id="10" name="Content Placeholder 2">
            <a:extLst>
              <a:ext uri="{FF2B5EF4-FFF2-40B4-BE49-F238E27FC236}">
                <a16:creationId xmlns:a16="http://schemas.microsoft.com/office/drawing/2014/main" id="{7447DBE9-352F-DF48-AC15-A495A5C4DFAC}"/>
              </a:ext>
            </a:extLst>
          </p:cNvPr>
          <p:cNvSpPr>
            <a:spLocks noGrp="1"/>
          </p:cNvSpPr>
          <p:nvPr>
            <p:ph idx="1"/>
          </p:nvPr>
        </p:nvSpPr>
        <p:spPr>
          <a:xfrm>
            <a:off x="838199" y="4904509"/>
            <a:ext cx="3809371" cy="1588365"/>
          </a:xfrm>
        </p:spPr>
        <p:txBody>
          <a:bodyPr>
            <a:noAutofit/>
          </a:bodyPr>
          <a:lstStyle/>
          <a:p>
            <a:pPr marL="0" indent="0">
              <a:buNone/>
            </a:pPr>
            <a:r>
              <a:rPr lang="en-US" sz="1800" dirty="0"/>
              <a:t>Popular embeddings:</a:t>
            </a:r>
          </a:p>
          <a:p>
            <a:r>
              <a:rPr lang="en-US" sz="1800" dirty="0"/>
              <a:t>Word2Vec </a:t>
            </a:r>
            <a:r>
              <a:rPr lang="en-IN" sz="1800" dirty="0"/>
              <a:t>(Mikolov et al., 2013a)</a:t>
            </a:r>
          </a:p>
          <a:p>
            <a:r>
              <a:rPr lang="en-IN" sz="1800" dirty="0"/>
              <a:t>GloVe (Pennington et al., 2014)</a:t>
            </a:r>
          </a:p>
          <a:p>
            <a:r>
              <a:rPr lang="en-IN" sz="1800" dirty="0"/>
              <a:t>FastText (Bojanowski et al., 2017)</a:t>
            </a:r>
            <a:endParaRPr lang="en-US" sz="1800" dirty="0"/>
          </a:p>
        </p:txBody>
      </p:sp>
      <p:sp>
        <p:nvSpPr>
          <p:cNvPr id="4" name="Double Bracket 3">
            <a:extLst>
              <a:ext uri="{FF2B5EF4-FFF2-40B4-BE49-F238E27FC236}">
                <a16:creationId xmlns:a16="http://schemas.microsoft.com/office/drawing/2014/main" id="{23DC7538-B9B9-F644-874F-3964CCC8AA18}"/>
              </a:ext>
            </a:extLst>
          </p:cNvPr>
          <p:cNvSpPr/>
          <p:nvPr/>
        </p:nvSpPr>
        <p:spPr>
          <a:xfrm>
            <a:off x="2531602" y="2091406"/>
            <a:ext cx="1012641" cy="267518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D2E352-97C4-4143-B415-D3BEA3027DF7}"/>
                  </a:ext>
                </a:extLst>
              </p:cNvPr>
              <p:cNvSpPr txBox="1"/>
              <p:nvPr/>
            </p:nvSpPr>
            <p:spPr>
              <a:xfrm>
                <a:off x="926995" y="3183130"/>
                <a:ext cx="1641796" cy="491738"/>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𝑏𝑎𝑛𝑘𝑖𝑛𝑔</m:t>
                        </m:r>
                      </m:sub>
                    </m:sSub>
                  </m:oMath>
                </a14:m>
                <a:r>
                  <a:rPr lang="en-US" sz="2400" dirty="0"/>
                  <a:t> = </a:t>
                </a:r>
              </a:p>
            </p:txBody>
          </p:sp>
        </mc:Choice>
        <mc:Fallback xmlns="">
          <p:sp>
            <p:nvSpPr>
              <p:cNvPr id="5" name="TextBox 4">
                <a:extLst>
                  <a:ext uri="{FF2B5EF4-FFF2-40B4-BE49-F238E27FC236}">
                    <a16:creationId xmlns:a16="http://schemas.microsoft.com/office/drawing/2014/main" id="{00D2E352-97C4-4143-B415-D3BEA3027DF7}"/>
                  </a:ext>
                </a:extLst>
              </p:cNvPr>
              <p:cNvSpPr txBox="1">
                <a:spLocks noRot="1" noChangeAspect="1" noMove="1" noResize="1" noEditPoints="1" noAdjustHandles="1" noChangeArrowheads="1" noChangeShapeType="1" noTextEdit="1"/>
              </p:cNvSpPr>
              <p:nvPr/>
            </p:nvSpPr>
            <p:spPr>
              <a:xfrm>
                <a:off x="926995" y="3183130"/>
                <a:ext cx="1641796" cy="491738"/>
              </a:xfrm>
              <a:prstGeom prst="rect">
                <a:avLst/>
              </a:prstGeom>
              <a:blipFill>
                <a:blip r:embed="rId2"/>
                <a:stretch>
                  <a:fillRect t="-7692" r="-4615" b="-2307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34C67CF-6005-184F-991F-A116A824BD79}"/>
              </a:ext>
            </a:extLst>
          </p:cNvPr>
          <p:cNvSpPr txBox="1"/>
          <p:nvPr/>
        </p:nvSpPr>
        <p:spPr>
          <a:xfrm>
            <a:off x="2568791" y="2138076"/>
            <a:ext cx="898003" cy="2585323"/>
          </a:xfrm>
          <a:prstGeom prst="rect">
            <a:avLst/>
          </a:prstGeom>
          <a:noFill/>
        </p:spPr>
        <p:txBody>
          <a:bodyPr wrap="none" rtlCol="0">
            <a:spAutoFit/>
          </a:bodyPr>
          <a:lstStyle/>
          <a:p>
            <a:pPr algn="r"/>
            <a:r>
              <a:rPr lang="en-US" dirty="0"/>
              <a:t>0.1896</a:t>
            </a:r>
          </a:p>
          <a:p>
            <a:pPr algn="r"/>
            <a:r>
              <a:rPr lang="en-US" dirty="0"/>
              <a:t>-0.1002</a:t>
            </a:r>
          </a:p>
          <a:p>
            <a:pPr algn="r"/>
            <a:r>
              <a:rPr lang="en-US" dirty="0"/>
              <a:t>-1.9648</a:t>
            </a:r>
          </a:p>
          <a:p>
            <a:pPr algn="r"/>
            <a:r>
              <a:rPr lang="en-US" dirty="0"/>
              <a:t>0.1246</a:t>
            </a:r>
          </a:p>
          <a:p>
            <a:pPr algn="r"/>
            <a:r>
              <a:rPr lang="en-US" dirty="0"/>
              <a:t>1.5183</a:t>
            </a:r>
          </a:p>
          <a:p>
            <a:pPr algn="r"/>
            <a:r>
              <a:rPr lang="en-US" dirty="0"/>
              <a:t>1.7752</a:t>
            </a:r>
          </a:p>
          <a:p>
            <a:pPr algn="r"/>
            <a:r>
              <a:rPr lang="en-US" dirty="0"/>
              <a:t>-0.4021</a:t>
            </a:r>
          </a:p>
          <a:p>
            <a:pPr algn="r"/>
            <a:r>
              <a:rPr lang="en-US" dirty="0"/>
              <a:t>0.6291</a:t>
            </a:r>
          </a:p>
          <a:p>
            <a:pPr algn="r"/>
            <a:r>
              <a:rPr lang="en-US" dirty="0"/>
              <a:t>0.1940</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81C6C0-41F1-C447-A307-E8462C46D92D}"/>
                  </a:ext>
                </a:extLst>
              </p:cNvPr>
              <p:cNvSpPr txBox="1"/>
              <p:nvPr/>
            </p:nvSpPr>
            <p:spPr>
              <a:xfrm>
                <a:off x="4521051" y="2089516"/>
                <a:ext cx="6743954" cy="3669723"/>
              </a:xfrm>
              <a:prstGeom prst="rect">
                <a:avLst/>
              </a:prstGeom>
              <a:noFill/>
              <a:ln>
                <a:solidFill>
                  <a:srgbClr val="002060"/>
                </a:solidFill>
              </a:ln>
            </p:spPr>
            <p:txBody>
              <a:bodyPr wrap="square" rtlCol="0">
                <a:spAutoFit/>
              </a:bodyPr>
              <a:lstStyle/>
              <a:p>
                <a:r>
                  <a:rPr lang="en-US" sz="2600" dirty="0"/>
                  <a:t>Interesting observations </a:t>
                </a:r>
                <a:r>
                  <a:rPr lang="en-US" sz="2000" dirty="0"/>
                  <a:t>(</a:t>
                </a:r>
                <a:r>
                  <a:rPr lang="en-IN" sz="2000" dirty="0"/>
                  <a:t>Mikolov et al., 2013b)</a:t>
                </a:r>
                <a:endParaRPr lang="en-US" sz="2000" dirty="0"/>
              </a:p>
              <a:p>
                <a:pPr marL="285750" indent="-285750">
                  <a:buFont typeface="Arial" panose="020B0604020202020204" pitchFamily="34" charset="0"/>
                  <a:buChar char="•"/>
                </a:pPr>
                <a:endParaRPr lang="en-US" sz="10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𝑀𝑎𝑑𝑟𝑖𝑑</m:t>
                        </m:r>
                      </m:sub>
                    </m:sSub>
                    <m:r>
                      <a:rPr lang="en-US" sz="2200" b="0" i="1" smtClean="0">
                        <a:latin typeface="Cambria Math" panose="02040503050406030204" pitchFamily="18" charset="0"/>
                      </a:rPr>
                      <m:t> −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𝑆𝑝𝑎𝑖𝑛</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𝐹𝑟𝑎𝑛𝑐𝑒</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𝑤</m:t>
                        </m:r>
                      </m:e>
                      <m:sub>
                        <m:r>
                          <a:rPr lang="en-US" sz="2200" b="0" i="1" smtClean="0">
                            <a:latin typeface="Cambria Math" panose="02040503050406030204" pitchFamily="18" charset="0"/>
                            <a:ea typeface="Cambria Math" panose="02040503050406030204" pitchFamily="18" charset="0"/>
                          </a:rPr>
                          <m:t>𝑃𝑎𝑟𝑖𝑠</m:t>
                        </m:r>
                      </m:sub>
                    </m:sSub>
                  </m:oMath>
                </a14:m>
                <a:r>
                  <a:rPr lang="en-US" sz="2200" b="0" dirty="0">
                    <a:ea typeface="Cambria Math" panose="02040503050406030204" pitchFamily="18" charset="0"/>
                  </a:rPr>
                  <a:t> </a:t>
                </a:r>
                <a:r>
                  <a:rPr lang="en-US" b="0" dirty="0">
                    <a:ea typeface="Cambria Math" panose="02040503050406030204" pitchFamily="18" charset="0"/>
                  </a:rPr>
                  <a:t>(country-capital relationship)</a:t>
                </a:r>
                <a:br>
                  <a:rPr lang="en-US" b="0" dirty="0">
                    <a:ea typeface="Cambria Math" panose="02040503050406030204" pitchFamily="18" charset="0"/>
                  </a:rPr>
                </a:br>
                <a:endParaRPr lang="en-US" b="0"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𝑀𝑜𝑛𝑡𝑟𝑒𝑎𝑙</m:t>
                        </m:r>
                        <m:r>
                          <a:rPr lang="en-US" sz="2200" b="0" i="1" smtClean="0">
                            <a:latin typeface="Cambria Math" panose="02040503050406030204" pitchFamily="18" charset="0"/>
                          </a:rPr>
                          <m:t> </m:t>
                        </m:r>
                        <m:r>
                          <a:rPr lang="en-US" sz="2200" b="0" i="1" smtClean="0">
                            <a:latin typeface="Cambria Math" panose="02040503050406030204" pitchFamily="18" charset="0"/>
                          </a:rPr>
                          <m:t>𝐶𝑎𝑛𝑎𝑑𝑖𝑒𝑛𝑠</m:t>
                        </m:r>
                      </m:sub>
                    </m:sSub>
                    <m:r>
                      <a:rPr lang="en-US" sz="2200" b="0" i="1" smtClean="0">
                        <a:latin typeface="Cambria Math" panose="02040503050406030204" pitchFamily="18" charset="0"/>
                      </a:rPr>
                      <m:t> −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𝑀𝑜𝑛𝑡𝑟𝑒𝑎𝑙</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𝑇𝑜𝑟𝑜𝑛𝑡𝑜</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𝑤</m:t>
                        </m:r>
                      </m:e>
                      <m:sub>
                        <m:r>
                          <a:rPr lang="en-US" sz="2200" b="0" i="1" smtClean="0">
                            <a:latin typeface="Cambria Math" panose="02040503050406030204" pitchFamily="18" charset="0"/>
                            <a:ea typeface="Cambria Math" panose="02040503050406030204" pitchFamily="18" charset="0"/>
                          </a:rPr>
                          <m:t>𝑇𝑜𝑟𝑜𝑛𝑡𝑜</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𝑀𝑎𝑝𝑙𝑒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𝐿𝑒𝑎𝑓𝑠</m:t>
                        </m:r>
                      </m:sub>
                    </m:sSub>
                  </m:oMath>
                </a14:m>
                <a:r>
                  <a:rPr lang="en-US" sz="2200" dirty="0"/>
                  <a:t> </a:t>
                </a:r>
                <a:r>
                  <a:rPr lang="en-US" dirty="0"/>
                  <a:t>(city-team relationship)</a:t>
                </a:r>
              </a:p>
              <a:p>
                <a:pPr marL="285750" indent="-285750">
                  <a:buFont typeface="Arial" panose="020B0604020202020204" pitchFamily="34" charset="0"/>
                  <a:buChar char="•"/>
                </a:pPr>
                <a:endParaRPr lang="en-US" sz="2200" b="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𝑅𝑢𝑠𝑠𝑖𝑎</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𝑟𝑖𝑣𝑒𝑟</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𝑤</m:t>
                        </m:r>
                      </m:e>
                      <m:sub>
                        <m:r>
                          <a:rPr lang="en-US" sz="2200" b="0" i="1" smtClean="0">
                            <a:latin typeface="Cambria Math" panose="02040503050406030204" pitchFamily="18" charset="0"/>
                            <a:ea typeface="Cambria Math" panose="02040503050406030204" pitchFamily="18" charset="0"/>
                          </a:rPr>
                          <m:t>𝑉𝑜𝑙𝑔𝑎</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𝑟𝑖𝑣𝑒𝑟</m:t>
                        </m:r>
                      </m:sub>
                    </m:sSub>
                  </m:oMath>
                </a14:m>
                <a:r>
                  <a:rPr lang="en-US" sz="2200" dirty="0"/>
                  <a:t> </a:t>
                </a:r>
                <a:r>
                  <a:rPr lang="en-US" b="0" dirty="0">
                    <a:ea typeface="Cambria Math" panose="02040503050406030204" pitchFamily="18" charset="0"/>
                  </a:rPr>
                  <a:t>(country-river relationship)</a:t>
                </a:r>
                <a:endParaRPr lang="en-US" dirty="0"/>
              </a:p>
              <a:p>
                <a:pPr marL="285750" indent="-285750">
                  <a:buFont typeface="Arial" panose="020B0604020202020204" pitchFamily="34" charset="0"/>
                  <a:buChar char="•"/>
                </a:pPr>
                <a:endParaRPr lang="en-US" sz="2200" b="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𝐺𝑒𝑟𝑚𝑎𝑛𝑦</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𝑐𝑎𝑝𝑖𝑡𝑎𝑙</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𝑤</m:t>
                        </m:r>
                      </m:e>
                      <m:sub>
                        <m:r>
                          <a:rPr lang="en-US" sz="2200" b="0" i="1" smtClean="0">
                            <a:latin typeface="Cambria Math" panose="02040503050406030204" pitchFamily="18" charset="0"/>
                            <a:ea typeface="Cambria Math" panose="02040503050406030204" pitchFamily="18" charset="0"/>
                          </a:rPr>
                          <m:t>𝐵𝑒𝑟𝑙𝑖𝑛</m:t>
                        </m:r>
                      </m:sub>
                    </m:sSub>
                  </m:oMath>
                </a14:m>
                <a:endParaRPr lang="en-US" sz="2200" dirty="0"/>
              </a:p>
            </p:txBody>
          </p:sp>
        </mc:Choice>
        <mc:Fallback xmlns="">
          <p:sp>
            <p:nvSpPr>
              <p:cNvPr id="7" name="TextBox 6">
                <a:extLst>
                  <a:ext uri="{FF2B5EF4-FFF2-40B4-BE49-F238E27FC236}">
                    <a16:creationId xmlns:a16="http://schemas.microsoft.com/office/drawing/2014/main" id="{9081C6C0-41F1-C447-A307-E8462C46D92D}"/>
                  </a:ext>
                </a:extLst>
              </p:cNvPr>
              <p:cNvSpPr txBox="1">
                <a:spLocks noRot="1" noChangeAspect="1" noMove="1" noResize="1" noEditPoints="1" noAdjustHandles="1" noChangeArrowheads="1" noChangeShapeType="1" noTextEdit="1"/>
              </p:cNvSpPr>
              <p:nvPr/>
            </p:nvSpPr>
            <p:spPr>
              <a:xfrm>
                <a:off x="4521051" y="2089516"/>
                <a:ext cx="6743954" cy="3669723"/>
              </a:xfrm>
              <a:prstGeom prst="rect">
                <a:avLst/>
              </a:prstGeom>
              <a:blipFill>
                <a:blip r:embed="rId3"/>
                <a:stretch>
                  <a:fillRect l="-1501" t="-1379" b="-690"/>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89190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a:extLst>
              <a:ext uri="{FF2B5EF4-FFF2-40B4-BE49-F238E27FC236}">
                <a16:creationId xmlns:a16="http://schemas.microsoft.com/office/drawing/2014/main" id="{C74B4C30-E38E-914E-8FE2-F6190CE121A2}"/>
              </a:ext>
            </a:extLst>
          </p:cNvPr>
          <p:cNvSpPr/>
          <p:nvPr/>
        </p:nvSpPr>
        <p:spPr>
          <a:xfrm>
            <a:off x="1971351" y="1470579"/>
            <a:ext cx="3101418"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Double Bracket 5">
            <a:extLst>
              <a:ext uri="{FF2B5EF4-FFF2-40B4-BE49-F238E27FC236}">
                <a16:creationId xmlns:a16="http://schemas.microsoft.com/office/drawing/2014/main" id="{40049E99-2653-A14B-8788-EF178F1DAC07}"/>
              </a:ext>
            </a:extLst>
          </p:cNvPr>
          <p:cNvSpPr/>
          <p:nvPr/>
        </p:nvSpPr>
        <p:spPr>
          <a:xfrm>
            <a:off x="6903118" y="1470579"/>
            <a:ext cx="3101418"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AF3D4-AEC1-6E4C-A3C2-57CABF18460F}"/>
              </a:ext>
            </a:extLst>
          </p:cNvPr>
          <p:cNvSpPr/>
          <p:nvPr/>
        </p:nvSpPr>
        <p:spPr>
          <a:xfrm>
            <a:off x="3235763" y="1809133"/>
            <a:ext cx="572593" cy="369332"/>
          </a:xfrm>
          <a:prstGeom prst="rect">
            <a:avLst/>
          </a:prstGeom>
        </p:spPr>
        <p:txBody>
          <a:bodyPr wrap="none">
            <a:spAutoFit/>
          </a:bodyPr>
          <a:lstStyle/>
          <a:p>
            <a:r>
              <a:rPr lang="en-US" dirty="0"/>
              <a:t>king</a:t>
            </a:r>
          </a:p>
        </p:txBody>
      </p:sp>
      <p:sp>
        <p:nvSpPr>
          <p:cNvPr id="10" name="Rectangle 9">
            <a:extLst>
              <a:ext uri="{FF2B5EF4-FFF2-40B4-BE49-F238E27FC236}">
                <a16:creationId xmlns:a16="http://schemas.microsoft.com/office/drawing/2014/main" id="{544BCC4A-CA28-8645-8B89-1C6F5D70B657}"/>
              </a:ext>
            </a:extLst>
          </p:cNvPr>
          <p:cNvSpPr/>
          <p:nvPr/>
        </p:nvSpPr>
        <p:spPr>
          <a:xfrm>
            <a:off x="3279300" y="2517019"/>
            <a:ext cx="485518" cy="369332"/>
          </a:xfrm>
          <a:prstGeom prst="rect">
            <a:avLst/>
          </a:prstGeom>
        </p:spPr>
        <p:txBody>
          <a:bodyPr wrap="none">
            <a:spAutoFit/>
          </a:bodyPr>
          <a:lstStyle/>
          <a:p>
            <a:r>
              <a:rPr lang="en-US" dirty="0"/>
              <a:t>eat</a:t>
            </a:r>
          </a:p>
        </p:txBody>
      </p:sp>
      <p:sp>
        <p:nvSpPr>
          <p:cNvPr id="11" name="Rectangle 10">
            <a:extLst>
              <a:ext uri="{FF2B5EF4-FFF2-40B4-BE49-F238E27FC236}">
                <a16:creationId xmlns:a16="http://schemas.microsoft.com/office/drawing/2014/main" id="{E5D7272B-8F69-ED4C-94A0-F12F60BE93F1}"/>
              </a:ext>
            </a:extLst>
          </p:cNvPr>
          <p:cNvSpPr/>
          <p:nvPr/>
        </p:nvSpPr>
        <p:spPr>
          <a:xfrm>
            <a:off x="3263013" y="3224905"/>
            <a:ext cx="518091" cy="369332"/>
          </a:xfrm>
          <a:prstGeom prst="rect">
            <a:avLst/>
          </a:prstGeom>
        </p:spPr>
        <p:txBody>
          <a:bodyPr wrap="none">
            <a:spAutoFit/>
          </a:bodyPr>
          <a:lstStyle/>
          <a:p>
            <a:r>
              <a:rPr lang="en-US" dirty="0"/>
              <a:t>sun</a:t>
            </a:r>
          </a:p>
        </p:txBody>
      </p:sp>
      <p:sp>
        <p:nvSpPr>
          <p:cNvPr id="12" name="Rectangle 11">
            <a:extLst>
              <a:ext uri="{FF2B5EF4-FFF2-40B4-BE49-F238E27FC236}">
                <a16:creationId xmlns:a16="http://schemas.microsoft.com/office/drawing/2014/main" id="{A0D8AABD-308B-574C-AACE-37EA55CDEB29}"/>
              </a:ext>
            </a:extLst>
          </p:cNvPr>
          <p:cNvSpPr/>
          <p:nvPr/>
        </p:nvSpPr>
        <p:spPr>
          <a:xfrm>
            <a:off x="3159202" y="3932791"/>
            <a:ext cx="725711" cy="369332"/>
          </a:xfrm>
          <a:prstGeom prst="rect">
            <a:avLst/>
          </a:prstGeom>
        </p:spPr>
        <p:txBody>
          <a:bodyPr wrap="none">
            <a:spAutoFit/>
          </a:bodyPr>
          <a:lstStyle/>
          <a:p>
            <a:r>
              <a:rPr lang="en-US" dirty="0"/>
              <a:t>water</a:t>
            </a:r>
          </a:p>
        </p:txBody>
      </p:sp>
      <p:sp>
        <p:nvSpPr>
          <p:cNvPr id="16" name="Rectangle 15">
            <a:extLst>
              <a:ext uri="{FF2B5EF4-FFF2-40B4-BE49-F238E27FC236}">
                <a16:creationId xmlns:a16="http://schemas.microsoft.com/office/drawing/2014/main" id="{E550CB20-2DEE-DE4F-97D8-5641A07B2393}"/>
              </a:ext>
            </a:extLst>
          </p:cNvPr>
          <p:cNvSpPr/>
          <p:nvPr/>
        </p:nvSpPr>
        <p:spPr>
          <a:xfrm>
            <a:off x="8155508" y="1809133"/>
            <a:ext cx="596638" cy="369332"/>
          </a:xfrm>
          <a:prstGeom prst="rect">
            <a:avLst/>
          </a:prstGeom>
        </p:spPr>
        <p:txBody>
          <a:bodyPr wrap="none">
            <a:spAutoFit/>
          </a:bodyPr>
          <a:lstStyle/>
          <a:p>
            <a:r>
              <a:rPr lang="hi-IN"/>
              <a:t>पानी</a:t>
            </a:r>
            <a:endParaRPr lang="en-US" dirty="0"/>
          </a:p>
        </p:txBody>
      </p:sp>
      <p:sp>
        <p:nvSpPr>
          <p:cNvPr id="17" name="Rectangle 16">
            <a:extLst>
              <a:ext uri="{FF2B5EF4-FFF2-40B4-BE49-F238E27FC236}">
                <a16:creationId xmlns:a16="http://schemas.microsoft.com/office/drawing/2014/main" id="{575E15A6-7786-024B-B213-9E0C90401FB9}"/>
              </a:ext>
            </a:extLst>
          </p:cNvPr>
          <p:cNvSpPr/>
          <p:nvPr/>
        </p:nvSpPr>
        <p:spPr>
          <a:xfrm>
            <a:off x="8155508" y="2517019"/>
            <a:ext cx="596638" cy="369332"/>
          </a:xfrm>
          <a:prstGeom prst="rect">
            <a:avLst/>
          </a:prstGeom>
        </p:spPr>
        <p:txBody>
          <a:bodyPr wrap="none">
            <a:spAutoFit/>
          </a:bodyPr>
          <a:lstStyle/>
          <a:p>
            <a:pPr algn="ctr"/>
            <a:r>
              <a:rPr lang="hi-IN"/>
              <a:t>राजा</a:t>
            </a:r>
            <a:endParaRPr lang="en-US" dirty="0"/>
          </a:p>
        </p:txBody>
      </p:sp>
      <p:sp>
        <p:nvSpPr>
          <p:cNvPr id="18" name="Rectangle 17">
            <a:extLst>
              <a:ext uri="{FF2B5EF4-FFF2-40B4-BE49-F238E27FC236}">
                <a16:creationId xmlns:a16="http://schemas.microsoft.com/office/drawing/2014/main" id="{AB01807B-07A7-614E-B654-B938DC87CEF9}"/>
              </a:ext>
            </a:extLst>
          </p:cNvPr>
          <p:cNvSpPr/>
          <p:nvPr/>
        </p:nvSpPr>
        <p:spPr>
          <a:xfrm>
            <a:off x="8234857" y="3244334"/>
            <a:ext cx="437940" cy="369332"/>
          </a:xfrm>
          <a:prstGeom prst="rect">
            <a:avLst/>
          </a:prstGeom>
        </p:spPr>
        <p:txBody>
          <a:bodyPr wrap="none">
            <a:spAutoFit/>
          </a:bodyPr>
          <a:lstStyle/>
          <a:p>
            <a:pPr algn="ctr"/>
            <a:r>
              <a:rPr lang="hi-IN"/>
              <a:t>खा</a:t>
            </a:r>
            <a:endParaRPr lang="en-US" dirty="0"/>
          </a:p>
        </p:txBody>
      </p:sp>
      <p:sp>
        <p:nvSpPr>
          <p:cNvPr id="19" name="Rectangle 18">
            <a:extLst>
              <a:ext uri="{FF2B5EF4-FFF2-40B4-BE49-F238E27FC236}">
                <a16:creationId xmlns:a16="http://schemas.microsoft.com/office/drawing/2014/main" id="{C54DCD0C-FC7D-784D-A9DC-8BE687EA36F4}"/>
              </a:ext>
            </a:extLst>
          </p:cNvPr>
          <p:cNvSpPr/>
          <p:nvPr/>
        </p:nvSpPr>
        <p:spPr>
          <a:xfrm>
            <a:off x="8201994" y="3950959"/>
            <a:ext cx="503664" cy="369332"/>
          </a:xfrm>
          <a:prstGeom prst="rect">
            <a:avLst/>
          </a:prstGeom>
        </p:spPr>
        <p:txBody>
          <a:bodyPr wrap="none">
            <a:spAutoFit/>
          </a:bodyPr>
          <a:lstStyle/>
          <a:p>
            <a:r>
              <a:rPr lang="hi-IN"/>
              <a:t>रवि</a:t>
            </a:r>
            <a:endParaRPr lang="en-US" dirty="0"/>
          </a:p>
        </p:txBody>
      </p:sp>
      <p:cxnSp>
        <p:nvCxnSpPr>
          <p:cNvPr id="23" name="Straight Arrow Connector 22">
            <a:extLst>
              <a:ext uri="{FF2B5EF4-FFF2-40B4-BE49-F238E27FC236}">
                <a16:creationId xmlns:a16="http://schemas.microsoft.com/office/drawing/2014/main" id="{8A59446B-47C2-3F46-89E2-9AFD67626E9F}"/>
              </a:ext>
            </a:extLst>
          </p:cNvPr>
          <p:cNvCxnSpPr>
            <a:cxnSpLocks/>
            <a:stCxn id="9" idx="3"/>
            <a:endCxn id="17" idx="1"/>
          </p:cNvCxnSpPr>
          <p:nvPr/>
        </p:nvCxnSpPr>
        <p:spPr>
          <a:xfrm>
            <a:off x="3808356" y="1993799"/>
            <a:ext cx="4347152" cy="70788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B8706A6-314C-C440-8280-9C32BA374639}"/>
              </a:ext>
            </a:extLst>
          </p:cNvPr>
          <p:cNvCxnSpPr>
            <a:cxnSpLocks/>
            <a:endCxn id="18" idx="1"/>
          </p:cNvCxnSpPr>
          <p:nvPr/>
        </p:nvCxnSpPr>
        <p:spPr>
          <a:xfrm>
            <a:off x="3764818" y="2672377"/>
            <a:ext cx="4470039" cy="75662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B66F38A-E878-5E4F-9BF4-5C3F9848ED4B}"/>
              </a:ext>
            </a:extLst>
          </p:cNvPr>
          <p:cNvCxnSpPr>
            <a:cxnSpLocks/>
            <a:endCxn id="19" idx="1"/>
          </p:cNvCxnSpPr>
          <p:nvPr/>
        </p:nvCxnSpPr>
        <p:spPr>
          <a:xfrm>
            <a:off x="3744881" y="3454250"/>
            <a:ext cx="4457113" cy="6813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FA438A6-6DAE-6E42-A2B9-29805D999022}"/>
              </a:ext>
            </a:extLst>
          </p:cNvPr>
          <p:cNvCxnSpPr>
            <a:cxnSpLocks/>
            <a:endCxn id="16" idx="1"/>
          </p:cNvCxnSpPr>
          <p:nvPr/>
        </p:nvCxnSpPr>
        <p:spPr>
          <a:xfrm flipV="1">
            <a:off x="3884913" y="1993799"/>
            <a:ext cx="4270595" cy="214190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8DD29D6-426F-1A4F-B068-DBB3638D148D}"/>
              </a:ext>
            </a:extLst>
          </p:cNvPr>
          <p:cNvSpPr txBox="1"/>
          <p:nvPr/>
        </p:nvSpPr>
        <p:spPr>
          <a:xfrm>
            <a:off x="2575709" y="5195221"/>
            <a:ext cx="6748835" cy="492443"/>
          </a:xfrm>
          <a:prstGeom prst="rect">
            <a:avLst/>
          </a:prstGeom>
          <a:noFill/>
        </p:spPr>
        <p:txBody>
          <a:bodyPr wrap="none" rtlCol="0">
            <a:spAutoFit/>
          </a:bodyPr>
          <a:lstStyle/>
          <a:p>
            <a:r>
              <a:rPr lang="en-US" sz="2600" dirty="0"/>
              <a:t>Aim: Learn a mapping function between the sets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5594F6-AA78-8846-BDD2-74710B98E076}"/>
                  </a:ext>
                </a:extLst>
              </p:cNvPr>
              <p:cNvSpPr txBox="1"/>
              <p:nvPr/>
            </p:nvSpPr>
            <p:spPr>
              <a:xfrm>
                <a:off x="3338593" y="103034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7D5594F6-AA78-8846-BDD2-74710B98E076}"/>
                  </a:ext>
                </a:extLst>
              </p:cNvPr>
              <p:cNvSpPr txBox="1">
                <a:spLocks noRot="1" noChangeAspect="1" noMove="1" noResize="1" noEditPoints="1" noAdjustHandles="1" noChangeArrowheads="1" noChangeShapeType="1" noTextEdit="1"/>
              </p:cNvSpPr>
              <p:nvPr/>
            </p:nvSpPr>
            <p:spPr>
              <a:xfrm>
                <a:off x="3338593" y="1030340"/>
                <a:ext cx="366934" cy="523220"/>
              </a:xfrm>
              <a:prstGeom prst="rect">
                <a:avLst/>
              </a:prstGeom>
              <a:blipFill>
                <a:blip r:embed="rId2"/>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E5D79EC-6590-A34B-8DD1-83C5BED4C98B}"/>
                  </a:ext>
                </a:extLst>
              </p:cNvPr>
              <p:cNvSpPr txBox="1"/>
              <p:nvPr/>
            </p:nvSpPr>
            <p:spPr>
              <a:xfrm>
                <a:off x="8270360" y="103034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0" name="TextBox 29">
                <a:extLst>
                  <a:ext uri="{FF2B5EF4-FFF2-40B4-BE49-F238E27FC236}">
                    <a16:creationId xmlns:a16="http://schemas.microsoft.com/office/drawing/2014/main" id="{BE5D79EC-6590-A34B-8DD1-83C5BED4C98B}"/>
                  </a:ext>
                </a:extLst>
              </p:cNvPr>
              <p:cNvSpPr txBox="1">
                <a:spLocks noRot="1" noChangeAspect="1" noMove="1" noResize="1" noEditPoints="1" noAdjustHandles="1" noChangeArrowheads="1" noChangeShapeType="1" noTextEdit="1"/>
              </p:cNvSpPr>
              <p:nvPr/>
            </p:nvSpPr>
            <p:spPr>
              <a:xfrm>
                <a:off x="8270360" y="1030340"/>
                <a:ext cx="366934" cy="523220"/>
              </a:xfrm>
              <a:prstGeom prst="rect">
                <a:avLst/>
              </a:prstGeom>
              <a:blipFill>
                <a:blip r:embed="rId3"/>
                <a:stretch>
                  <a:fillRect l="-6667" r="-13333"/>
                </a:stretch>
              </a:blipFill>
            </p:spPr>
            <p:txBody>
              <a:bodyPr/>
              <a:lstStyle/>
              <a:p>
                <a:r>
                  <a:rPr lang="en-US">
                    <a:noFill/>
                  </a:rPr>
                  <a:t> </a:t>
                </a:r>
              </a:p>
            </p:txBody>
          </p:sp>
        </mc:Fallback>
      </mc:AlternateContent>
      <p:sp>
        <p:nvSpPr>
          <p:cNvPr id="20" name="Title 1">
            <a:extLst>
              <a:ext uri="{FF2B5EF4-FFF2-40B4-BE49-F238E27FC236}">
                <a16:creationId xmlns:a16="http://schemas.microsoft.com/office/drawing/2014/main" id="{6719EB78-814B-FA43-8F6F-354D8E71EE79}"/>
              </a:ext>
            </a:extLst>
          </p:cNvPr>
          <p:cNvSpPr>
            <a:spLocks noGrp="1"/>
          </p:cNvSpPr>
          <p:nvPr>
            <p:ph type="title"/>
          </p:nvPr>
        </p:nvSpPr>
        <p:spPr>
          <a:xfrm>
            <a:off x="838200" y="-4325"/>
            <a:ext cx="10515600" cy="1325563"/>
          </a:xfrm>
        </p:spPr>
        <p:txBody>
          <a:bodyPr/>
          <a:lstStyle/>
          <a:p>
            <a:r>
              <a:rPr lang="en-US" dirty="0"/>
              <a:t>Cross-lingual mapping problem</a:t>
            </a:r>
          </a:p>
        </p:txBody>
      </p:sp>
    </p:spTree>
    <p:extLst>
      <p:ext uri="{BB962C8B-B14F-4D97-AF65-F5344CB8AC3E}">
        <p14:creationId xmlns:p14="http://schemas.microsoft.com/office/powerpoint/2010/main" val="245776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8BAF3D4-AEC1-6E4C-A3C2-57CABF18460F}"/>
              </a:ext>
            </a:extLst>
          </p:cNvPr>
          <p:cNvSpPr/>
          <p:nvPr/>
        </p:nvSpPr>
        <p:spPr>
          <a:xfrm>
            <a:off x="1319409" y="1809133"/>
            <a:ext cx="572593" cy="369332"/>
          </a:xfrm>
          <a:prstGeom prst="rect">
            <a:avLst/>
          </a:prstGeom>
        </p:spPr>
        <p:txBody>
          <a:bodyPr wrap="none">
            <a:spAutoFit/>
          </a:bodyPr>
          <a:lstStyle/>
          <a:p>
            <a:r>
              <a:rPr lang="en-US" dirty="0"/>
              <a:t>king</a:t>
            </a:r>
          </a:p>
        </p:txBody>
      </p:sp>
      <p:sp>
        <p:nvSpPr>
          <p:cNvPr id="10" name="Rectangle 9">
            <a:extLst>
              <a:ext uri="{FF2B5EF4-FFF2-40B4-BE49-F238E27FC236}">
                <a16:creationId xmlns:a16="http://schemas.microsoft.com/office/drawing/2014/main" id="{544BCC4A-CA28-8645-8B89-1C6F5D70B657}"/>
              </a:ext>
            </a:extLst>
          </p:cNvPr>
          <p:cNvSpPr/>
          <p:nvPr/>
        </p:nvSpPr>
        <p:spPr>
          <a:xfrm>
            <a:off x="1362946" y="2517019"/>
            <a:ext cx="485518" cy="369332"/>
          </a:xfrm>
          <a:prstGeom prst="rect">
            <a:avLst/>
          </a:prstGeom>
        </p:spPr>
        <p:txBody>
          <a:bodyPr wrap="none">
            <a:spAutoFit/>
          </a:bodyPr>
          <a:lstStyle/>
          <a:p>
            <a:r>
              <a:rPr lang="en-US" dirty="0"/>
              <a:t>eat</a:t>
            </a:r>
          </a:p>
        </p:txBody>
      </p:sp>
      <p:sp>
        <p:nvSpPr>
          <p:cNvPr id="11" name="Rectangle 10">
            <a:extLst>
              <a:ext uri="{FF2B5EF4-FFF2-40B4-BE49-F238E27FC236}">
                <a16:creationId xmlns:a16="http://schemas.microsoft.com/office/drawing/2014/main" id="{E5D7272B-8F69-ED4C-94A0-F12F60BE93F1}"/>
              </a:ext>
            </a:extLst>
          </p:cNvPr>
          <p:cNvSpPr/>
          <p:nvPr/>
        </p:nvSpPr>
        <p:spPr>
          <a:xfrm>
            <a:off x="1346659" y="3224905"/>
            <a:ext cx="518091" cy="369332"/>
          </a:xfrm>
          <a:prstGeom prst="rect">
            <a:avLst/>
          </a:prstGeom>
        </p:spPr>
        <p:txBody>
          <a:bodyPr wrap="none">
            <a:spAutoFit/>
          </a:bodyPr>
          <a:lstStyle/>
          <a:p>
            <a:r>
              <a:rPr lang="en-US" dirty="0"/>
              <a:t>sun</a:t>
            </a:r>
          </a:p>
        </p:txBody>
      </p:sp>
      <p:sp>
        <p:nvSpPr>
          <p:cNvPr id="12" name="Rectangle 11">
            <a:extLst>
              <a:ext uri="{FF2B5EF4-FFF2-40B4-BE49-F238E27FC236}">
                <a16:creationId xmlns:a16="http://schemas.microsoft.com/office/drawing/2014/main" id="{A0D8AABD-308B-574C-AACE-37EA55CDEB29}"/>
              </a:ext>
            </a:extLst>
          </p:cNvPr>
          <p:cNvSpPr/>
          <p:nvPr/>
        </p:nvSpPr>
        <p:spPr>
          <a:xfrm>
            <a:off x="1242848" y="3932791"/>
            <a:ext cx="725711" cy="369332"/>
          </a:xfrm>
          <a:prstGeom prst="rect">
            <a:avLst/>
          </a:prstGeom>
        </p:spPr>
        <p:txBody>
          <a:bodyPr wrap="none">
            <a:spAutoFit/>
          </a:bodyPr>
          <a:lstStyle/>
          <a:p>
            <a:r>
              <a:rPr lang="en-US" dirty="0"/>
              <a:t>water</a:t>
            </a:r>
          </a:p>
        </p:txBody>
      </p:sp>
      <p:sp>
        <p:nvSpPr>
          <p:cNvPr id="16" name="Rectangle 15">
            <a:extLst>
              <a:ext uri="{FF2B5EF4-FFF2-40B4-BE49-F238E27FC236}">
                <a16:creationId xmlns:a16="http://schemas.microsoft.com/office/drawing/2014/main" id="{E550CB20-2DEE-DE4F-97D8-5641A07B2393}"/>
              </a:ext>
            </a:extLst>
          </p:cNvPr>
          <p:cNvSpPr/>
          <p:nvPr/>
        </p:nvSpPr>
        <p:spPr>
          <a:xfrm>
            <a:off x="10062141" y="1809133"/>
            <a:ext cx="596638" cy="369332"/>
          </a:xfrm>
          <a:prstGeom prst="rect">
            <a:avLst/>
          </a:prstGeom>
        </p:spPr>
        <p:txBody>
          <a:bodyPr wrap="none">
            <a:spAutoFit/>
          </a:bodyPr>
          <a:lstStyle/>
          <a:p>
            <a:r>
              <a:rPr lang="hi-IN"/>
              <a:t>पानी</a:t>
            </a:r>
            <a:endParaRPr lang="en-US" dirty="0"/>
          </a:p>
        </p:txBody>
      </p:sp>
      <p:sp>
        <p:nvSpPr>
          <p:cNvPr id="17" name="Rectangle 16">
            <a:extLst>
              <a:ext uri="{FF2B5EF4-FFF2-40B4-BE49-F238E27FC236}">
                <a16:creationId xmlns:a16="http://schemas.microsoft.com/office/drawing/2014/main" id="{575E15A6-7786-024B-B213-9E0C90401FB9}"/>
              </a:ext>
            </a:extLst>
          </p:cNvPr>
          <p:cNvSpPr/>
          <p:nvPr/>
        </p:nvSpPr>
        <p:spPr>
          <a:xfrm>
            <a:off x="10062141" y="2517019"/>
            <a:ext cx="596638" cy="369332"/>
          </a:xfrm>
          <a:prstGeom prst="rect">
            <a:avLst/>
          </a:prstGeom>
        </p:spPr>
        <p:txBody>
          <a:bodyPr wrap="none">
            <a:spAutoFit/>
          </a:bodyPr>
          <a:lstStyle/>
          <a:p>
            <a:pPr algn="ctr"/>
            <a:r>
              <a:rPr lang="hi-IN"/>
              <a:t>राजा</a:t>
            </a:r>
            <a:endParaRPr lang="en-US" dirty="0"/>
          </a:p>
        </p:txBody>
      </p:sp>
      <p:sp>
        <p:nvSpPr>
          <p:cNvPr id="18" name="Rectangle 17">
            <a:extLst>
              <a:ext uri="{FF2B5EF4-FFF2-40B4-BE49-F238E27FC236}">
                <a16:creationId xmlns:a16="http://schemas.microsoft.com/office/drawing/2014/main" id="{AB01807B-07A7-614E-B654-B938DC87CEF9}"/>
              </a:ext>
            </a:extLst>
          </p:cNvPr>
          <p:cNvSpPr/>
          <p:nvPr/>
        </p:nvSpPr>
        <p:spPr>
          <a:xfrm>
            <a:off x="10141490" y="3244334"/>
            <a:ext cx="437940" cy="369332"/>
          </a:xfrm>
          <a:prstGeom prst="rect">
            <a:avLst/>
          </a:prstGeom>
        </p:spPr>
        <p:txBody>
          <a:bodyPr wrap="none">
            <a:spAutoFit/>
          </a:bodyPr>
          <a:lstStyle/>
          <a:p>
            <a:pPr algn="ctr"/>
            <a:r>
              <a:rPr lang="hi-IN"/>
              <a:t>खा</a:t>
            </a:r>
            <a:endParaRPr lang="en-US" dirty="0"/>
          </a:p>
        </p:txBody>
      </p:sp>
      <p:sp>
        <p:nvSpPr>
          <p:cNvPr id="19" name="Rectangle 18">
            <a:extLst>
              <a:ext uri="{FF2B5EF4-FFF2-40B4-BE49-F238E27FC236}">
                <a16:creationId xmlns:a16="http://schemas.microsoft.com/office/drawing/2014/main" id="{C54DCD0C-FC7D-784D-A9DC-8BE687EA36F4}"/>
              </a:ext>
            </a:extLst>
          </p:cNvPr>
          <p:cNvSpPr/>
          <p:nvPr/>
        </p:nvSpPr>
        <p:spPr>
          <a:xfrm>
            <a:off x="10108627" y="3950959"/>
            <a:ext cx="503664" cy="369332"/>
          </a:xfrm>
          <a:prstGeom prst="rect">
            <a:avLst/>
          </a:prstGeom>
        </p:spPr>
        <p:txBody>
          <a:bodyPr wrap="none">
            <a:spAutoFit/>
          </a:bodyPr>
          <a:lstStyle/>
          <a:p>
            <a:r>
              <a:rPr lang="hi-IN"/>
              <a:t>रवि</a:t>
            </a:r>
            <a:endParaRPr lang="en-US" dirty="0"/>
          </a:p>
        </p:txBody>
      </p:sp>
      <p:sp>
        <p:nvSpPr>
          <p:cNvPr id="2" name="Rectangle 1">
            <a:extLst>
              <a:ext uri="{FF2B5EF4-FFF2-40B4-BE49-F238E27FC236}">
                <a16:creationId xmlns:a16="http://schemas.microsoft.com/office/drawing/2014/main" id="{DA01508B-82AA-4543-9D4D-6C8446046577}"/>
              </a:ext>
            </a:extLst>
          </p:cNvPr>
          <p:cNvSpPr/>
          <p:nvPr/>
        </p:nvSpPr>
        <p:spPr>
          <a:xfrm>
            <a:off x="2345013" y="1862370"/>
            <a:ext cx="2354094" cy="262858"/>
          </a:xfrm>
          <a:prstGeom prst="rect">
            <a:avLst/>
          </a:prstGeom>
          <a:gradFill flip="none" rotWithShape="1">
            <a:gsLst>
              <a:gs pos="35000">
                <a:schemeClr val="accent2">
                  <a:lumMod val="0"/>
                  <a:lumOff val="100000"/>
                </a:schemeClr>
              </a:gs>
              <a:gs pos="100000">
                <a:schemeClr val="accent2">
                  <a:lumMod val="10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4F82DE-7818-0346-808C-2BFC79D00E2D}"/>
              </a:ext>
            </a:extLst>
          </p:cNvPr>
          <p:cNvSpPr/>
          <p:nvPr/>
        </p:nvSpPr>
        <p:spPr>
          <a:xfrm>
            <a:off x="2345013" y="2598666"/>
            <a:ext cx="2354094" cy="262858"/>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A8D5DAA5-4B88-6B40-9537-57A01C25623B}"/>
              </a:ext>
            </a:extLst>
          </p:cNvPr>
          <p:cNvSpPr/>
          <p:nvPr/>
        </p:nvSpPr>
        <p:spPr>
          <a:xfrm>
            <a:off x="2345013" y="3331379"/>
            <a:ext cx="2354094" cy="262858"/>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FE75B7-C0C0-0849-B3E5-DCE1329355D9}"/>
              </a:ext>
            </a:extLst>
          </p:cNvPr>
          <p:cNvSpPr/>
          <p:nvPr/>
        </p:nvSpPr>
        <p:spPr>
          <a:xfrm>
            <a:off x="2345013" y="4029166"/>
            <a:ext cx="2354094" cy="262858"/>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E16069D9-871B-6744-9F32-7990E87E251B}"/>
              </a:ext>
            </a:extLst>
          </p:cNvPr>
          <p:cNvSpPr/>
          <p:nvPr/>
        </p:nvSpPr>
        <p:spPr>
          <a:xfrm>
            <a:off x="7276780" y="4029166"/>
            <a:ext cx="2354094" cy="262858"/>
          </a:xfrm>
          <a:prstGeom prst="rect">
            <a:avLst/>
          </a:prstGeom>
          <a:gradFill flip="none" rotWithShape="1">
            <a:gsLst>
              <a:gs pos="0">
                <a:schemeClr val="accent2">
                  <a:lumMod val="40000"/>
                  <a:lumOff val="60000"/>
                </a:schemeClr>
              </a:gs>
              <a:gs pos="100000">
                <a:srgbClr val="ED01FE"/>
              </a:gs>
              <a:gs pos="100000">
                <a:schemeClr val="accent2">
                  <a:lumMod val="60000"/>
                </a:schemeClr>
              </a:gs>
            </a:gsLst>
            <a:path path="circle">
              <a:fillToRect l="50000" t="130000" r="50000" b="-3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7005013-4241-BB4F-8880-E4F8B255DA50}"/>
              </a:ext>
            </a:extLst>
          </p:cNvPr>
          <p:cNvSpPr/>
          <p:nvPr/>
        </p:nvSpPr>
        <p:spPr>
          <a:xfrm>
            <a:off x="7276780" y="3331379"/>
            <a:ext cx="2354094" cy="262858"/>
          </a:xfrm>
          <a:prstGeom prst="rect">
            <a:avLst/>
          </a:prstGeom>
          <a:gradFill flip="none" rotWithShape="1">
            <a:gsLst>
              <a:gs pos="0">
                <a:schemeClr val="accent2">
                  <a:lumMod val="40000"/>
                  <a:lumOff val="60000"/>
                </a:schemeClr>
              </a:gs>
              <a:gs pos="100000">
                <a:srgbClr val="002060"/>
              </a:gs>
              <a:gs pos="100000">
                <a:schemeClr val="accent2">
                  <a:lumMod val="60000"/>
                </a:schemeClr>
              </a:gs>
            </a:gsLst>
            <a:path path="circle">
              <a:fillToRect l="50000" t="130000" r="50000" b="-3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EB56DFF-621A-8249-BA0B-FBDB4F708B24}"/>
              </a:ext>
            </a:extLst>
          </p:cNvPr>
          <p:cNvSpPr/>
          <p:nvPr/>
        </p:nvSpPr>
        <p:spPr>
          <a:xfrm>
            <a:off x="7276780" y="2598666"/>
            <a:ext cx="2354094" cy="262858"/>
          </a:xfrm>
          <a:prstGeom prst="rect">
            <a:avLst/>
          </a:prstGeom>
          <a:gradFill flip="none" rotWithShape="1">
            <a:gsLst>
              <a:gs pos="0">
                <a:srgbClr val="FF0000"/>
              </a:gs>
              <a:gs pos="100000">
                <a:schemeClr val="accent6">
                  <a:lumMod val="0"/>
                  <a:lumOff val="100000"/>
                </a:schemeClr>
              </a:gs>
              <a:gs pos="100000">
                <a:schemeClr val="accent6">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DF08FC4-047A-194C-8BE5-BF7F45DACCC2}"/>
              </a:ext>
            </a:extLst>
          </p:cNvPr>
          <p:cNvSpPr/>
          <p:nvPr/>
        </p:nvSpPr>
        <p:spPr>
          <a:xfrm>
            <a:off x="7276780" y="1857829"/>
            <a:ext cx="2354094" cy="26285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shap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Arrow: Slight curve">
            <a:extLst>
              <a:ext uri="{FF2B5EF4-FFF2-40B4-BE49-F238E27FC236}">
                <a16:creationId xmlns:a16="http://schemas.microsoft.com/office/drawing/2014/main" id="{17F6EF76-D3DC-D848-BA4F-0E6888253E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26817" y="2730095"/>
            <a:ext cx="1723748" cy="914400"/>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8C89E46-0BEC-1945-B76C-6663EBA73FAC}"/>
                  </a:ext>
                </a:extLst>
              </p:cNvPr>
              <p:cNvSpPr txBox="1"/>
              <p:nvPr/>
            </p:nvSpPr>
            <p:spPr>
              <a:xfrm>
                <a:off x="5791273" y="2517019"/>
                <a:ext cx="4764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cs typeface="Times New Roman" panose="02020603050405020304" pitchFamily="18" charset="0"/>
                        </a:rPr>
                        <m:t>𝒇</m:t>
                      </m:r>
                    </m:oMath>
                  </m:oMathPara>
                </a14:m>
                <a:endParaRPr lang="en-US" sz="2800" b="1" dirty="0">
                  <a:latin typeface="Times New Roman" panose="02020603050405020304" pitchFamily="18" charset="0"/>
                  <a:cs typeface="Times New Roman" panose="02020603050405020304" pitchFamily="18" charset="0"/>
                </a:endParaRPr>
              </a:p>
            </p:txBody>
          </p:sp>
        </mc:Choice>
        <mc:Fallback xmlns="">
          <p:sp>
            <p:nvSpPr>
              <p:cNvPr id="36" name="TextBox 35">
                <a:extLst>
                  <a:ext uri="{FF2B5EF4-FFF2-40B4-BE49-F238E27FC236}">
                    <a16:creationId xmlns:a16="http://schemas.microsoft.com/office/drawing/2014/main" id="{08C89E46-0BEC-1945-B76C-6663EBA73FAC}"/>
                  </a:ext>
                </a:extLst>
              </p:cNvPr>
              <p:cNvSpPr txBox="1">
                <a:spLocks noRot="1" noChangeAspect="1" noMove="1" noResize="1" noEditPoints="1" noAdjustHandles="1" noChangeArrowheads="1" noChangeShapeType="1" noTextEdit="1"/>
              </p:cNvSpPr>
              <p:nvPr/>
            </p:nvSpPr>
            <p:spPr>
              <a:xfrm>
                <a:off x="5791273" y="2517019"/>
                <a:ext cx="476412" cy="523220"/>
              </a:xfrm>
              <a:prstGeom prst="rect">
                <a:avLst/>
              </a:prstGeom>
              <a:blipFill>
                <a:blip r:embed="rId4"/>
                <a:stretch>
                  <a:fillRect l="-7895" r="-2632"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C63ED25-877D-164C-9850-D7996DC46D06}"/>
                  </a:ext>
                </a:extLst>
              </p:cNvPr>
              <p:cNvSpPr txBox="1"/>
              <p:nvPr/>
            </p:nvSpPr>
            <p:spPr>
              <a:xfrm>
                <a:off x="3338593" y="103034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BC63ED25-877D-164C-9850-D7996DC46D06}"/>
                  </a:ext>
                </a:extLst>
              </p:cNvPr>
              <p:cNvSpPr txBox="1">
                <a:spLocks noRot="1" noChangeAspect="1" noMove="1" noResize="1" noEditPoints="1" noAdjustHandles="1" noChangeArrowheads="1" noChangeShapeType="1" noTextEdit="1"/>
              </p:cNvSpPr>
              <p:nvPr/>
            </p:nvSpPr>
            <p:spPr>
              <a:xfrm>
                <a:off x="3338593" y="1030340"/>
                <a:ext cx="366934" cy="523220"/>
              </a:xfrm>
              <a:prstGeom prst="rect">
                <a:avLst/>
              </a:prstGeom>
              <a:blipFill>
                <a:blip r:embed="rId5"/>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2865865-C17A-7D43-B2F5-AC3D1F92F8AC}"/>
                  </a:ext>
                </a:extLst>
              </p:cNvPr>
              <p:cNvSpPr txBox="1"/>
              <p:nvPr/>
            </p:nvSpPr>
            <p:spPr>
              <a:xfrm>
                <a:off x="8270360" y="103034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82865865-C17A-7D43-B2F5-AC3D1F92F8AC}"/>
                  </a:ext>
                </a:extLst>
              </p:cNvPr>
              <p:cNvSpPr txBox="1">
                <a:spLocks noRot="1" noChangeAspect="1" noMove="1" noResize="1" noEditPoints="1" noAdjustHandles="1" noChangeArrowheads="1" noChangeShapeType="1" noTextEdit="1"/>
              </p:cNvSpPr>
              <p:nvPr/>
            </p:nvSpPr>
            <p:spPr>
              <a:xfrm>
                <a:off x="8270360" y="1030340"/>
                <a:ext cx="366934" cy="523220"/>
              </a:xfrm>
              <a:prstGeom prst="rect">
                <a:avLst/>
              </a:prstGeom>
              <a:blipFill>
                <a:blip r:embed="rId6"/>
                <a:stretch>
                  <a:fillRect l="-6667" r="-13333"/>
                </a:stretch>
              </a:blipFill>
            </p:spPr>
            <p:txBody>
              <a:bodyPr/>
              <a:lstStyle/>
              <a:p>
                <a:r>
                  <a:rPr lang="en-US">
                    <a:noFill/>
                  </a:rPr>
                  <a:t> </a:t>
                </a:r>
              </a:p>
            </p:txBody>
          </p:sp>
        </mc:Fallback>
      </mc:AlternateContent>
      <p:sp>
        <p:nvSpPr>
          <p:cNvPr id="27" name="Double Bracket 26">
            <a:extLst>
              <a:ext uri="{FF2B5EF4-FFF2-40B4-BE49-F238E27FC236}">
                <a16:creationId xmlns:a16="http://schemas.microsoft.com/office/drawing/2014/main" id="{4532A942-04AE-0241-B034-3CFF0D32FA8F}"/>
              </a:ext>
            </a:extLst>
          </p:cNvPr>
          <p:cNvSpPr/>
          <p:nvPr/>
        </p:nvSpPr>
        <p:spPr>
          <a:xfrm>
            <a:off x="1971351" y="1470579"/>
            <a:ext cx="3101418"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Double Bracket 27">
            <a:extLst>
              <a:ext uri="{FF2B5EF4-FFF2-40B4-BE49-F238E27FC236}">
                <a16:creationId xmlns:a16="http://schemas.microsoft.com/office/drawing/2014/main" id="{53FB2718-3F54-7049-B42E-355B84FC1762}"/>
              </a:ext>
            </a:extLst>
          </p:cNvPr>
          <p:cNvSpPr/>
          <p:nvPr/>
        </p:nvSpPr>
        <p:spPr>
          <a:xfrm>
            <a:off x="6903118" y="1470579"/>
            <a:ext cx="3101418"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627B37C-133A-034D-8847-8DB44D9750C4}"/>
                  </a:ext>
                </a:extLst>
              </p:cNvPr>
              <p:cNvSpPr txBox="1"/>
              <p:nvPr/>
            </p:nvSpPr>
            <p:spPr>
              <a:xfrm>
                <a:off x="2575709" y="5195221"/>
                <a:ext cx="5648406" cy="492443"/>
              </a:xfrm>
              <a:prstGeom prst="rect">
                <a:avLst/>
              </a:prstGeom>
              <a:noFill/>
            </p:spPr>
            <p:txBody>
              <a:bodyPr wrap="none" rtlCol="0">
                <a:spAutoFit/>
              </a:bodyPr>
              <a:lstStyle/>
              <a:p>
                <a:r>
                  <a:rPr lang="en-US" sz="2600" dirty="0"/>
                  <a:t>Aim: Learn a mapping function </a:t>
                </a:r>
                <a14:m>
                  <m:oMath xmlns:m="http://schemas.openxmlformats.org/officeDocument/2006/math">
                    <m:r>
                      <a:rPr lang="en-US" sz="2600" b="0" i="1" smtClean="0">
                        <a:latin typeface="Cambria Math" panose="02040503050406030204" pitchFamily="18" charset="0"/>
                      </a:rPr>
                      <m:t>𝑓</m:t>
                    </m:r>
                    <m:r>
                      <a:rPr lang="en-US" sz="2600" b="0" i="1" smtClean="0">
                        <a:latin typeface="Cambria Math" panose="02040503050406030204" pitchFamily="18" charset="0"/>
                      </a:rPr>
                      <m:t>:</m:t>
                    </m:r>
                    <m:r>
                      <a:rPr lang="en-US" sz="2600" b="0" i="1" smtClean="0">
                        <a:latin typeface="Cambria Math" panose="02040503050406030204" pitchFamily="18" charset="0"/>
                      </a:rPr>
                      <m:t>𝑋</m:t>
                    </m:r>
                    <m:r>
                      <a:rPr lang="en-US" sz="2600" b="0" i="1" smtClean="0">
                        <a:latin typeface="Cambria Math" panose="02040503050406030204" pitchFamily="18" charset="0"/>
                      </a:rPr>
                      <m:t>→</m:t>
                    </m:r>
                    <m:r>
                      <a:rPr lang="en-US" sz="2600" b="0" i="1" smtClean="0">
                        <a:latin typeface="Cambria Math" panose="02040503050406030204" pitchFamily="18" charset="0"/>
                      </a:rPr>
                      <m:t>𝑍</m:t>
                    </m:r>
                  </m:oMath>
                </a14:m>
                <a:endParaRPr lang="en-US" sz="2600" dirty="0"/>
              </a:p>
            </p:txBody>
          </p:sp>
        </mc:Choice>
        <mc:Fallback xmlns="">
          <p:sp>
            <p:nvSpPr>
              <p:cNvPr id="40" name="TextBox 39">
                <a:extLst>
                  <a:ext uri="{FF2B5EF4-FFF2-40B4-BE49-F238E27FC236}">
                    <a16:creationId xmlns:a16="http://schemas.microsoft.com/office/drawing/2014/main" id="{8627B37C-133A-034D-8847-8DB44D9750C4}"/>
                  </a:ext>
                </a:extLst>
              </p:cNvPr>
              <p:cNvSpPr txBox="1">
                <a:spLocks noRot="1" noChangeAspect="1" noMove="1" noResize="1" noEditPoints="1" noAdjustHandles="1" noChangeArrowheads="1" noChangeShapeType="1" noTextEdit="1"/>
              </p:cNvSpPr>
              <p:nvPr/>
            </p:nvSpPr>
            <p:spPr>
              <a:xfrm>
                <a:off x="2575709" y="5195221"/>
                <a:ext cx="5648406" cy="492443"/>
              </a:xfrm>
              <a:prstGeom prst="rect">
                <a:avLst/>
              </a:prstGeom>
              <a:blipFill>
                <a:blip r:embed="rId7"/>
                <a:stretch>
                  <a:fillRect l="-1794" t="-10000" b="-27500"/>
                </a:stretch>
              </a:blipFill>
            </p:spPr>
            <p:txBody>
              <a:bodyPr/>
              <a:lstStyle/>
              <a:p>
                <a:r>
                  <a:rPr lang="en-US">
                    <a:noFill/>
                  </a:rPr>
                  <a:t> </a:t>
                </a:r>
              </a:p>
            </p:txBody>
          </p:sp>
        </mc:Fallback>
      </mc:AlternateContent>
      <p:sp>
        <p:nvSpPr>
          <p:cNvPr id="25" name="Title 1">
            <a:extLst>
              <a:ext uri="{FF2B5EF4-FFF2-40B4-BE49-F238E27FC236}">
                <a16:creationId xmlns:a16="http://schemas.microsoft.com/office/drawing/2014/main" id="{50BFDB79-6D7F-2A42-8ADD-357E0E57D3AC}"/>
              </a:ext>
            </a:extLst>
          </p:cNvPr>
          <p:cNvSpPr>
            <a:spLocks noGrp="1"/>
          </p:cNvSpPr>
          <p:nvPr>
            <p:ph type="title"/>
          </p:nvPr>
        </p:nvSpPr>
        <p:spPr>
          <a:xfrm>
            <a:off x="838200" y="-4325"/>
            <a:ext cx="10515600" cy="1325563"/>
          </a:xfrm>
        </p:spPr>
        <p:txBody>
          <a:bodyPr>
            <a:normAutofit/>
          </a:bodyPr>
          <a:lstStyle/>
          <a:p>
            <a:r>
              <a:rPr lang="en-US" dirty="0"/>
              <a:t>Mapping cross-lingual word embeddings</a:t>
            </a:r>
          </a:p>
        </p:txBody>
      </p:sp>
    </p:spTree>
    <p:extLst>
      <p:ext uri="{BB962C8B-B14F-4D97-AF65-F5344CB8AC3E}">
        <p14:creationId xmlns:p14="http://schemas.microsoft.com/office/powerpoint/2010/main" val="1626931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B21A-2E9B-3C43-9782-3F988E047A47}"/>
              </a:ext>
            </a:extLst>
          </p:cNvPr>
          <p:cNvSpPr>
            <a:spLocks noGrp="1"/>
          </p:cNvSpPr>
          <p:nvPr>
            <p:ph type="title"/>
          </p:nvPr>
        </p:nvSpPr>
        <p:spPr>
          <a:xfrm>
            <a:off x="838200" y="-4325"/>
            <a:ext cx="10515600" cy="1325563"/>
          </a:xfrm>
        </p:spPr>
        <p:txBody>
          <a:bodyPr>
            <a:normAutofit/>
          </a:bodyPr>
          <a:lstStyle/>
          <a:p>
            <a:r>
              <a:rPr lang="en-US" dirty="0"/>
              <a:t>Supervised cross-lingual mapping problem</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C5FB0C3-57BF-A14C-9EBE-69D3E6EB20C5}"/>
                  </a:ext>
                </a:extLst>
              </p:cNvPr>
              <p:cNvSpPr/>
              <p:nvPr/>
            </p:nvSpPr>
            <p:spPr>
              <a:xfrm>
                <a:off x="1380063" y="1818038"/>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4" name="Rectangle 3">
                <a:extLst>
                  <a:ext uri="{FF2B5EF4-FFF2-40B4-BE49-F238E27FC236}">
                    <a16:creationId xmlns:a16="http://schemas.microsoft.com/office/drawing/2014/main" id="{0C5FB0C3-57BF-A14C-9EBE-69D3E6EB20C5}"/>
                  </a:ext>
                </a:extLst>
              </p:cNvPr>
              <p:cNvSpPr>
                <a:spLocks noRot="1" noChangeAspect="1" noMove="1" noResize="1" noEditPoints="1" noAdjustHandles="1" noChangeArrowheads="1" noChangeShapeType="1" noTextEdit="1"/>
              </p:cNvSpPr>
              <p:nvPr/>
            </p:nvSpPr>
            <p:spPr>
              <a:xfrm>
                <a:off x="1380063" y="1818038"/>
                <a:ext cx="460767"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0D29B25-D9D7-C247-B39D-019C21AA5564}"/>
                  </a:ext>
                </a:extLst>
              </p:cNvPr>
              <p:cNvSpPr/>
              <p:nvPr/>
            </p:nvSpPr>
            <p:spPr>
              <a:xfrm>
                <a:off x="1362946" y="2517019"/>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5" name="Rectangle 4">
                <a:extLst>
                  <a:ext uri="{FF2B5EF4-FFF2-40B4-BE49-F238E27FC236}">
                    <a16:creationId xmlns:a16="http://schemas.microsoft.com/office/drawing/2014/main" id="{B0D29B25-D9D7-C247-B39D-019C21AA5564}"/>
                  </a:ext>
                </a:extLst>
              </p:cNvPr>
              <p:cNvSpPr>
                <a:spLocks noRot="1" noChangeAspect="1" noMove="1" noResize="1" noEditPoints="1" noAdjustHandles="1" noChangeArrowheads="1" noChangeShapeType="1" noTextEdit="1"/>
              </p:cNvSpPr>
              <p:nvPr/>
            </p:nvSpPr>
            <p:spPr>
              <a:xfrm>
                <a:off x="1362946" y="2517019"/>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DFCCA31-3B58-E045-90A7-E14E429E8B81}"/>
                  </a:ext>
                </a:extLst>
              </p:cNvPr>
              <p:cNvSpPr/>
              <p:nvPr/>
            </p:nvSpPr>
            <p:spPr>
              <a:xfrm>
                <a:off x="1346659" y="3224905"/>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6" name="Rectangle 5">
                <a:extLst>
                  <a:ext uri="{FF2B5EF4-FFF2-40B4-BE49-F238E27FC236}">
                    <a16:creationId xmlns:a16="http://schemas.microsoft.com/office/drawing/2014/main" id="{CDFCCA31-3B58-E045-90A7-E14E429E8B81}"/>
                  </a:ext>
                </a:extLst>
              </p:cNvPr>
              <p:cNvSpPr>
                <a:spLocks noRot="1" noChangeAspect="1" noMove="1" noResize="1" noEditPoints="1" noAdjustHandles="1" noChangeArrowheads="1" noChangeShapeType="1" noTextEdit="1"/>
              </p:cNvSpPr>
              <p:nvPr/>
            </p:nvSpPr>
            <p:spPr>
              <a:xfrm>
                <a:off x="1346659" y="3224905"/>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6810559-14BA-6B43-97F1-3722BCF1B0A4}"/>
                  </a:ext>
                </a:extLst>
              </p:cNvPr>
              <p:cNvSpPr/>
              <p:nvPr/>
            </p:nvSpPr>
            <p:spPr>
              <a:xfrm>
                <a:off x="1352355" y="3920792"/>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7" name="Rectangle 6">
                <a:extLst>
                  <a:ext uri="{FF2B5EF4-FFF2-40B4-BE49-F238E27FC236}">
                    <a16:creationId xmlns:a16="http://schemas.microsoft.com/office/drawing/2014/main" id="{46810559-14BA-6B43-97F1-3722BCF1B0A4}"/>
                  </a:ext>
                </a:extLst>
              </p:cNvPr>
              <p:cNvSpPr>
                <a:spLocks noRot="1" noChangeAspect="1" noMove="1" noResize="1" noEditPoints="1" noAdjustHandles="1" noChangeArrowheads="1" noChangeShapeType="1" noTextEdit="1"/>
              </p:cNvSpPr>
              <p:nvPr/>
            </p:nvSpPr>
            <p:spPr>
              <a:xfrm>
                <a:off x="1352355" y="3920792"/>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71CB170-31CF-4840-B28B-48E82814F131}"/>
                  </a:ext>
                </a:extLst>
              </p:cNvPr>
              <p:cNvSpPr/>
              <p:nvPr/>
            </p:nvSpPr>
            <p:spPr>
              <a:xfrm>
                <a:off x="10062141" y="1809133"/>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m:oMathPara>
                </a14:m>
                <a:endParaRPr lang="en-US" dirty="0"/>
              </a:p>
            </p:txBody>
          </p:sp>
        </mc:Choice>
        <mc:Fallback xmlns="">
          <p:sp>
            <p:nvSpPr>
              <p:cNvPr id="8" name="Rectangle 7">
                <a:extLst>
                  <a:ext uri="{FF2B5EF4-FFF2-40B4-BE49-F238E27FC236}">
                    <a16:creationId xmlns:a16="http://schemas.microsoft.com/office/drawing/2014/main" id="{571CB170-31CF-4840-B28B-48E82814F131}"/>
                  </a:ext>
                </a:extLst>
              </p:cNvPr>
              <p:cNvSpPr>
                <a:spLocks noRot="1" noChangeAspect="1" noMove="1" noResize="1" noEditPoints="1" noAdjustHandles="1" noChangeArrowheads="1" noChangeShapeType="1" noTextEdit="1"/>
              </p:cNvSpPr>
              <p:nvPr/>
            </p:nvSpPr>
            <p:spPr>
              <a:xfrm>
                <a:off x="10062141" y="1809133"/>
                <a:ext cx="46076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A8E208C-DC9F-B841-A940-68AE628B5298}"/>
                  </a:ext>
                </a:extLst>
              </p:cNvPr>
              <p:cNvSpPr/>
              <p:nvPr/>
            </p:nvSpPr>
            <p:spPr>
              <a:xfrm>
                <a:off x="10058728" y="2492192"/>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m:oMathPara>
                </a14:m>
                <a:endParaRPr lang="en-US" dirty="0"/>
              </a:p>
            </p:txBody>
          </p:sp>
        </mc:Choice>
        <mc:Fallback xmlns="">
          <p:sp>
            <p:nvSpPr>
              <p:cNvPr id="9" name="Rectangle 8">
                <a:extLst>
                  <a:ext uri="{FF2B5EF4-FFF2-40B4-BE49-F238E27FC236}">
                    <a16:creationId xmlns:a16="http://schemas.microsoft.com/office/drawing/2014/main" id="{DA8E208C-DC9F-B841-A940-68AE628B5298}"/>
                  </a:ext>
                </a:extLst>
              </p:cNvPr>
              <p:cNvSpPr>
                <a:spLocks noRot="1" noChangeAspect="1" noMove="1" noResize="1" noEditPoints="1" noAdjustHandles="1" noChangeArrowheads="1" noChangeShapeType="1" noTextEdit="1"/>
              </p:cNvSpPr>
              <p:nvPr/>
            </p:nvSpPr>
            <p:spPr>
              <a:xfrm>
                <a:off x="10058728" y="2492192"/>
                <a:ext cx="4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9C3B013-D25E-CA40-BE5F-31461CE6BAF4}"/>
                  </a:ext>
                </a:extLst>
              </p:cNvPr>
              <p:cNvSpPr/>
              <p:nvPr/>
            </p:nvSpPr>
            <p:spPr>
              <a:xfrm>
                <a:off x="10066789" y="3244334"/>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oMath>
                  </m:oMathPara>
                </a14:m>
                <a:endParaRPr lang="en-US" dirty="0"/>
              </a:p>
            </p:txBody>
          </p:sp>
        </mc:Choice>
        <mc:Fallback xmlns="">
          <p:sp>
            <p:nvSpPr>
              <p:cNvPr id="10" name="Rectangle 9">
                <a:extLst>
                  <a:ext uri="{FF2B5EF4-FFF2-40B4-BE49-F238E27FC236}">
                    <a16:creationId xmlns:a16="http://schemas.microsoft.com/office/drawing/2014/main" id="{D9C3B013-D25E-CA40-BE5F-31461CE6BAF4}"/>
                  </a:ext>
                </a:extLst>
              </p:cNvPr>
              <p:cNvSpPr>
                <a:spLocks noRot="1" noChangeAspect="1" noMove="1" noResize="1" noEditPoints="1" noAdjustHandles="1" noChangeArrowheads="1" noChangeShapeType="1" noTextEdit="1"/>
              </p:cNvSpPr>
              <p:nvPr/>
            </p:nvSpPr>
            <p:spPr>
              <a:xfrm>
                <a:off x="10066789" y="3244334"/>
                <a:ext cx="45146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CC8318A-7EA0-4140-97BE-F1EBC018FEF9}"/>
                  </a:ext>
                </a:extLst>
              </p:cNvPr>
              <p:cNvSpPr/>
              <p:nvPr/>
            </p:nvSpPr>
            <p:spPr>
              <a:xfrm>
                <a:off x="10058728" y="3975929"/>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4</m:t>
                          </m:r>
                        </m:sub>
                      </m:sSub>
                    </m:oMath>
                  </m:oMathPara>
                </a14:m>
                <a:endParaRPr lang="en-US" dirty="0"/>
              </a:p>
            </p:txBody>
          </p:sp>
        </mc:Choice>
        <mc:Fallback xmlns="">
          <p:sp>
            <p:nvSpPr>
              <p:cNvPr id="11" name="Rectangle 10">
                <a:extLst>
                  <a:ext uri="{FF2B5EF4-FFF2-40B4-BE49-F238E27FC236}">
                    <a16:creationId xmlns:a16="http://schemas.microsoft.com/office/drawing/2014/main" id="{4CC8318A-7EA0-4140-97BE-F1EBC018FEF9}"/>
                  </a:ext>
                </a:extLst>
              </p:cNvPr>
              <p:cNvSpPr>
                <a:spLocks noRot="1" noChangeAspect="1" noMove="1" noResize="1" noEditPoints="1" noAdjustHandles="1" noChangeArrowheads="1" noChangeShapeType="1" noTextEdit="1"/>
              </p:cNvSpPr>
              <p:nvPr/>
            </p:nvSpPr>
            <p:spPr>
              <a:xfrm>
                <a:off x="10058728" y="3975929"/>
                <a:ext cx="451469" cy="369332"/>
              </a:xfrm>
              <a:prstGeom prst="rect">
                <a:avLst/>
              </a:prstGeom>
              <a:blipFill>
                <a:blip r:embed="rId9"/>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C6D3ED5A-D25B-1C41-A304-E05F49F805F7}"/>
              </a:ext>
            </a:extLst>
          </p:cNvPr>
          <p:cNvSpPr/>
          <p:nvPr/>
        </p:nvSpPr>
        <p:spPr>
          <a:xfrm>
            <a:off x="2345013" y="1862370"/>
            <a:ext cx="2354094" cy="262858"/>
          </a:xfrm>
          <a:prstGeom prst="rect">
            <a:avLst/>
          </a:prstGeom>
          <a:gradFill flip="none" rotWithShape="1">
            <a:gsLst>
              <a:gs pos="35000">
                <a:schemeClr val="accent2">
                  <a:lumMod val="0"/>
                  <a:lumOff val="100000"/>
                </a:schemeClr>
              </a:gs>
              <a:gs pos="100000">
                <a:schemeClr val="accent2">
                  <a:lumMod val="10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4FC9D50-1322-1449-AB93-F23A37563740}"/>
              </a:ext>
            </a:extLst>
          </p:cNvPr>
          <p:cNvSpPr/>
          <p:nvPr/>
        </p:nvSpPr>
        <p:spPr>
          <a:xfrm>
            <a:off x="2345013" y="2598666"/>
            <a:ext cx="2354094" cy="262858"/>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1C0F7FC-989C-A248-8350-C8422E74257F}"/>
              </a:ext>
            </a:extLst>
          </p:cNvPr>
          <p:cNvSpPr/>
          <p:nvPr/>
        </p:nvSpPr>
        <p:spPr>
          <a:xfrm>
            <a:off x="2345013" y="3331379"/>
            <a:ext cx="2354094" cy="262858"/>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6FF7795-0AFD-A34A-A782-C48DBEDF417B}"/>
              </a:ext>
            </a:extLst>
          </p:cNvPr>
          <p:cNvSpPr/>
          <p:nvPr/>
        </p:nvSpPr>
        <p:spPr>
          <a:xfrm>
            <a:off x="2345013" y="4029166"/>
            <a:ext cx="2354094" cy="262858"/>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1AC16A2-4936-734D-B1B2-CB11F2FDD74D}"/>
              </a:ext>
            </a:extLst>
          </p:cNvPr>
          <p:cNvSpPr/>
          <p:nvPr/>
        </p:nvSpPr>
        <p:spPr>
          <a:xfrm>
            <a:off x="7276780" y="4029166"/>
            <a:ext cx="2354094" cy="262858"/>
          </a:xfrm>
          <a:prstGeom prst="rect">
            <a:avLst/>
          </a:prstGeom>
          <a:gradFill flip="none" rotWithShape="1">
            <a:gsLst>
              <a:gs pos="0">
                <a:schemeClr val="accent2">
                  <a:lumMod val="40000"/>
                  <a:lumOff val="60000"/>
                </a:schemeClr>
              </a:gs>
              <a:gs pos="100000">
                <a:srgbClr val="ED01FE"/>
              </a:gs>
              <a:gs pos="100000">
                <a:schemeClr val="accent2">
                  <a:lumMod val="60000"/>
                </a:schemeClr>
              </a:gs>
            </a:gsLst>
            <a:path path="circle">
              <a:fillToRect l="50000" t="130000" r="50000" b="-3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E278F66-A9FC-BD4D-9C5C-01B8F9C50AE6}"/>
              </a:ext>
            </a:extLst>
          </p:cNvPr>
          <p:cNvSpPr/>
          <p:nvPr/>
        </p:nvSpPr>
        <p:spPr>
          <a:xfrm>
            <a:off x="7276780" y="3331379"/>
            <a:ext cx="2354094" cy="262858"/>
          </a:xfrm>
          <a:prstGeom prst="rect">
            <a:avLst/>
          </a:prstGeom>
          <a:gradFill flip="none" rotWithShape="1">
            <a:gsLst>
              <a:gs pos="0">
                <a:schemeClr val="accent2">
                  <a:lumMod val="40000"/>
                  <a:lumOff val="60000"/>
                </a:schemeClr>
              </a:gs>
              <a:gs pos="100000">
                <a:srgbClr val="002060"/>
              </a:gs>
              <a:gs pos="100000">
                <a:schemeClr val="accent2">
                  <a:lumMod val="60000"/>
                </a:schemeClr>
              </a:gs>
            </a:gsLst>
            <a:path path="circle">
              <a:fillToRect l="50000" t="130000" r="50000" b="-3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58F80EE-BB78-0D40-A6FC-3F46FF3FCDC8}"/>
              </a:ext>
            </a:extLst>
          </p:cNvPr>
          <p:cNvSpPr/>
          <p:nvPr/>
        </p:nvSpPr>
        <p:spPr>
          <a:xfrm>
            <a:off x="7276780" y="2598666"/>
            <a:ext cx="2354094" cy="262858"/>
          </a:xfrm>
          <a:prstGeom prst="rect">
            <a:avLst/>
          </a:prstGeom>
          <a:gradFill flip="none" rotWithShape="1">
            <a:gsLst>
              <a:gs pos="0">
                <a:srgbClr val="FF0000"/>
              </a:gs>
              <a:gs pos="100000">
                <a:schemeClr val="accent6">
                  <a:lumMod val="0"/>
                  <a:lumOff val="100000"/>
                </a:schemeClr>
              </a:gs>
              <a:gs pos="100000">
                <a:schemeClr val="accent6">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CCB8D31-6698-EA4E-A468-4CE3535B6AF2}"/>
              </a:ext>
            </a:extLst>
          </p:cNvPr>
          <p:cNvSpPr/>
          <p:nvPr/>
        </p:nvSpPr>
        <p:spPr>
          <a:xfrm>
            <a:off x="7276780" y="1857829"/>
            <a:ext cx="2354094" cy="26285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shap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descr="Arrow: Slight curve">
            <a:extLst>
              <a:ext uri="{FF2B5EF4-FFF2-40B4-BE49-F238E27FC236}">
                <a16:creationId xmlns:a16="http://schemas.microsoft.com/office/drawing/2014/main" id="{4A5FFA52-8861-0945-A425-B4BC2FEF9E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26817" y="2730095"/>
            <a:ext cx="1723748" cy="914400"/>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012D429-0276-A54A-8CD1-63342F67CA3E}"/>
                  </a:ext>
                </a:extLst>
              </p:cNvPr>
              <p:cNvSpPr txBox="1"/>
              <p:nvPr/>
            </p:nvSpPr>
            <p:spPr>
              <a:xfrm>
                <a:off x="3338593" y="103034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4012D429-0276-A54A-8CD1-63342F67CA3E}"/>
                  </a:ext>
                </a:extLst>
              </p:cNvPr>
              <p:cNvSpPr txBox="1">
                <a:spLocks noRot="1" noChangeAspect="1" noMove="1" noResize="1" noEditPoints="1" noAdjustHandles="1" noChangeArrowheads="1" noChangeShapeType="1" noTextEdit="1"/>
              </p:cNvSpPr>
              <p:nvPr/>
            </p:nvSpPr>
            <p:spPr>
              <a:xfrm>
                <a:off x="3338593" y="1030340"/>
                <a:ext cx="366934" cy="523220"/>
              </a:xfrm>
              <a:prstGeom prst="rect">
                <a:avLst/>
              </a:prstGeom>
              <a:blipFill>
                <a:blip r:embed="rId13"/>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B61E674-B3D5-C448-A6D8-0C3F727A59D7}"/>
                  </a:ext>
                </a:extLst>
              </p:cNvPr>
              <p:cNvSpPr txBox="1"/>
              <p:nvPr/>
            </p:nvSpPr>
            <p:spPr>
              <a:xfrm>
                <a:off x="8270360" y="103034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AB61E674-B3D5-C448-A6D8-0C3F727A59D7}"/>
                  </a:ext>
                </a:extLst>
              </p:cNvPr>
              <p:cNvSpPr txBox="1">
                <a:spLocks noRot="1" noChangeAspect="1" noMove="1" noResize="1" noEditPoints="1" noAdjustHandles="1" noChangeArrowheads="1" noChangeShapeType="1" noTextEdit="1"/>
              </p:cNvSpPr>
              <p:nvPr/>
            </p:nvSpPr>
            <p:spPr>
              <a:xfrm>
                <a:off x="8270360" y="1030340"/>
                <a:ext cx="366934" cy="523220"/>
              </a:xfrm>
              <a:prstGeom prst="rect">
                <a:avLst/>
              </a:prstGeom>
              <a:blipFill>
                <a:blip r:embed="rId14"/>
                <a:stretch>
                  <a:fillRect l="-6667" r="-13333"/>
                </a:stretch>
              </a:blipFill>
            </p:spPr>
            <p:txBody>
              <a:bodyPr/>
              <a:lstStyle/>
              <a:p>
                <a:r>
                  <a:rPr lang="en-US">
                    <a:noFill/>
                  </a:rPr>
                  <a:t> </a:t>
                </a:r>
              </a:p>
            </p:txBody>
          </p:sp>
        </mc:Fallback>
      </mc:AlternateContent>
      <p:sp>
        <p:nvSpPr>
          <p:cNvPr id="24" name="Double Bracket 23">
            <a:extLst>
              <a:ext uri="{FF2B5EF4-FFF2-40B4-BE49-F238E27FC236}">
                <a16:creationId xmlns:a16="http://schemas.microsoft.com/office/drawing/2014/main" id="{6C6DCF49-4E4C-7247-B74D-A99E1A630C7C}"/>
              </a:ext>
            </a:extLst>
          </p:cNvPr>
          <p:cNvSpPr/>
          <p:nvPr/>
        </p:nvSpPr>
        <p:spPr>
          <a:xfrm>
            <a:off x="1971351" y="1470579"/>
            <a:ext cx="3101418"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Double Bracket 24">
            <a:extLst>
              <a:ext uri="{FF2B5EF4-FFF2-40B4-BE49-F238E27FC236}">
                <a16:creationId xmlns:a16="http://schemas.microsoft.com/office/drawing/2014/main" id="{8FDE17F2-BE05-774F-91FD-0CAC1B470CC0}"/>
              </a:ext>
            </a:extLst>
          </p:cNvPr>
          <p:cNvSpPr/>
          <p:nvPr/>
        </p:nvSpPr>
        <p:spPr>
          <a:xfrm>
            <a:off x="6903118" y="1470579"/>
            <a:ext cx="3101418"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a:extLst>
              <a:ext uri="{FF2B5EF4-FFF2-40B4-BE49-F238E27FC236}">
                <a16:creationId xmlns:a16="http://schemas.microsoft.com/office/drawing/2014/main" id="{99F96861-E920-CD41-9F4E-79DD8A9E4878}"/>
              </a:ext>
            </a:extLst>
          </p:cNvPr>
          <p:cNvSpPr txBox="1"/>
          <p:nvPr/>
        </p:nvSpPr>
        <p:spPr>
          <a:xfrm>
            <a:off x="4500722" y="4766722"/>
            <a:ext cx="3190553" cy="369332"/>
          </a:xfrm>
          <a:prstGeom prst="rect">
            <a:avLst/>
          </a:prstGeom>
          <a:noFill/>
        </p:spPr>
        <p:txBody>
          <a:bodyPr wrap="none" rtlCol="0">
            <a:spAutoFit/>
          </a:bodyPr>
          <a:lstStyle/>
          <a:p>
            <a:r>
              <a:rPr lang="en-US" dirty="0"/>
              <a:t>Training dictionary (supervision)</a:t>
            </a:r>
          </a:p>
        </p:txBody>
      </p:sp>
      <p:graphicFrame>
        <p:nvGraphicFramePr>
          <p:cNvPr id="27" name="Table 26">
            <a:extLst>
              <a:ext uri="{FF2B5EF4-FFF2-40B4-BE49-F238E27FC236}">
                <a16:creationId xmlns:a16="http://schemas.microsoft.com/office/drawing/2014/main" id="{48D6CE97-DB97-5F44-BF72-E292659C03A8}"/>
              </a:ext>
            </a:extLst>
          </p:cNvPr>
          <p:cNvGraphicFramePr>
            <a:graphicFrameLocks noGrp="1"/>
          </p:cNvGraphicFramePr>
          <p:nvPr>
            <p:extLst>
              <p:ext uri="{D42A27DB-BD31-4B8C-83A1-F6EECF244321}">
                <p14:modId xmlns:p14="http://schemas.microsoft.com/office/powerpoint/2010/main" val="676160243"/>
              </p:ext>
            </p:extLst>
          </p:nvPr>
        </p:nvGraphicFramePr>
        <p:xfrm>
          <a:off x="3417092" y="5249855"/>
          <a:ext cx="5357814" cy="1483360"/>
        </p:xfrm>
        <a:graphic>
          <a:graphicData uri="http://schemas.openxmlformats.org/drawingml/2006/table">
            <a:tbl>
              <a:tblPr>
                <a:tableStyleId>{5C22544A-7EE6-4342-B048-85BDC9FD1C3A}</a:tableStyleId>
              </a:tblPr>
              <a:tblGrid>
                <a:gridCol w="2678907">
                  <a:extLst>
                    <a:ext uri="{9D8B030D-6E8A-4147-A177-3AD203B41FA5}">
                      <a16:colId xmlns:a16="http://schemas.microsoft.com/office/drawing/2014/main" val="104531024"/>
                    </a:ext>
                  </a:extLst>
                </a:gridCol>
                <a:gridCol w="2678907">
                  <a:extLst>
                    <a:ext uri="{9D8B030D-6E8A-4147-A177-3AD203B41FA5}">
                      <a16:colId xmlns:a16="http://schemas.microsoft.com/office/drawing/2014/main" val="659968278"/>
                    </a:ext>
                  </a:extLst>
                </a:gridCol>
              </a:tblGrid>
              <a:tr h="370840">
                <a:tc>
                  <a:txBody>
                    <a:bodyPr/>
                    <a:lstStyle/>
                    <a:p>
                      <a:pPr algn="ctr"/>
                      <a:r>
                        <a:rPr lang="en-US" sz="1800" b="0" dirty="0">
                          <a:solidFill>
                            <a:schemeClr val="tx1"/>
                          </a:solidFill>
                        </a:rPr>
                        <a:t>king</a:t>
                      </a:r>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c>
                  <a:txBody>
                    <a:bodyPr/>
                    <a:lstStyle/>
                    <a:p>
                      <a:pPr algn="ctr"/>
                      <a:r>
                        <a:rPr lang="hi-IN" sz="1800" b="0">
                          <a:solidFill>
                            <a:schemeClr val="tx1"/>
                          </a:solidFill>
                        </a:rPr>
                        <a:t>राजा</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solidFill>
                      <a:schemeClr val="accent2">
                        <a:lumMod val="40000"/>
                        <a:lumOff val="60000"/>
                      </a:schemeClr>
                    </a:solidFill>
                  </a:tcPr>
                </a:tc>
                <a:extLst>
                  <a:ext uri="{0D108BD9-81ED-4DB2-BD59-A6C34878D82A}">
                    <a16:rowId xmlns:a16="http://schemas.microsoft.com/office/drawing/2014/main" val="4063121434"/>
                  </a:ext>
                </a:extLst>
              </a:tr>
              <a:tr h="370840">
                <a:tc>
                  <a:txBody>
                    <a:bodyPr/>
                    <a:lstStyle/>
                    <a:p>
                      <a:pPr algn="ctr"/>
                      <a:r>
                        <a:rPr lang="en-US" sz="1800" b="0" dirty="0">
                          <a:solidFill>
                            <a:schemeClr val="tx1"/>
                          </a:solidFill>
                        </a:rPr>
                        <a:t>eat</a:t>
                      </a:r>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c>
                  <a:txBody>
                    <a:bodyPr/>
                    <a:lstStyle/>
                    <a:p>
                      <a:pPr algn="ctr"/>
                      <a:r>
                        <a:rPr lang="hi-IN" sz="1800" b="0">
                          <a:solidFill>
                            <a:schemeClr val="tx1"/>
                          </a:solidFill>
                        </a:rPr>
                        <a:t>खा</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solidFill>
                      <a:schemeClr val="accent2">
                        <a:lumMod val="40000"/>
                        <a:lumOff val="60000"/>
                      </a:schemeClr>
                    </a:solidFill>
                  </a:tcPr>
                </a:tc>
                <a:extLst>
                  <a:ext uri="{0D108BD9-81ED-4DB2-BD59-A6C34878D82A}">
                    <a16:rowId xmlns:a16="http://schemas.microsoft.com/office/drawing/2014/main" val="2951986906"/>
                  </a:ext>
                </a:extLst>
              </a:tr>
              <a:tr h="370840">
                <a:tc>
                  <a:txBody>
                    <a:bodyPr/>
                    <a:lstStyle/>
                    <a:p>
                      <a:pPr algn="ctr"/>
                      <a:r>
                        <a:rPr lang="en-US" sz="1800" b="0" dirty="0">
                          <a:solidFill>
                            <a:schemeClr val="tx1"/>
                          </a:solidFill>
                        </a:rPr>
                        <a:t>…</a:t>
                      </a:r>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c>
                  <a:txBody>
                    <a:bodyPr/>
                    <a:lstStyle/>
                    <a:p>
                      <a:pPr algn="ctr"/>
                      <a:r>
                        <a:rPr lang="en-US" sz="1800" b="0" dirty="0">
                          <a:solidFill>
                            <a:schemeClr val="tx1"/>
                          </a:solidFill>
                        </a:rPr>
                        <a:t>…</a:t>
                      </a:r>
                    </a:p>
                  </a:txBody>
                  <a:tcPr>
                    <a:lnL w="12700" cap="flat" cmpd="sng" algn="ctr">
                      <a:solidFill>
                        <a:schemeClr val="tx1"/>
                      </a:solidFill>
                      <a:prstDash val="solid"/>
                      <a:round/>
                      <a:headEnd type="none" w="med" len="med"/>
                      <a:tailEnd type="none" w="med" len="med"/>
                    </a:lnL>
                    <a:solidFill>
                      <a:schemeClr val="accent2">
                        <a:lumMod val="40000"/>
                        <a:lumOff val="60000"/>
                      </a:schemeClr>
                    </a:solidFill>
                  </a:tcPr>
                </a:tc>
                <a:extLst>
                  <a:ext uri="{0D108BD9-81ED-4DB2-BD59-A6C34878D82A}">
                    <a16:rowId xmlns:a16="http://schemas.microsoft.com/office/drawing/2014/main" val="195596514"/>
                  </a:ext>
                </a:extLst>
              </a:tr>
              <a:tr h="370840">
                <a:tc>
                  <a:txBody>
                    <a:bodyPr/>
                    <a:lstStyle/>
                    <a:p>
                      <a:pPr algn="ctr"/>
                      <a:r>
                        <a:rPr lang="en-US" sz="1800" b="0" dirty="0">
                          <a:solidFill>
                            <a:schemeClr val="tx1"/>
                          </a:solidFill>
                        </a:rPr>
                        <a:t>sun</a:t>
                      </a:r>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c>
                  <a:txBody>
                    <a:bodyPr/>
                    <a:lstStyle/>
                    <a:p>
                      <a:pPr algn="ctr"/>
                      <a:r>
                        <a:rPr lang="hi-IN" sz="1800" b="0">
                          <a:solidFill>
                            <a:schemeClr val="tx1"/>
                          </a:solidFill>
                        </a:rPr>
                        <a:t>रवि</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solidFill>
                      <a:schemeClr val="accent2">
                        <a:lumMod val="40000"/>
                        <a:lumOff val="60000"/>
                      </a:schemeClr>
                    </a:solidFill>
                  </a:tcPr>
                </a:tc>
                <a:extLst>
                  <a:ext uri="{0D108BD9-81ED-4DB2-BD59-A6C34878D82A}">
                    <a16:rowId xmlns:a16="http://schemas.microsoft.com/office/drawing/2014/main" val="3340905173"/>
                  </a:ext>
                </a:extLst>
              </a:tr>
            </a:tbl>
          </a:graphicData>
        </a:graphic>
      </p:graphicFrame>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FCCF0D-EB34-4F4E-8AE1-2E614D4E6B04}"/>
                  </a:ext>
                </a:extLst>
              </p:cNvPr>
              <p:cNvSpPr txBox="1"/>
              <p:nvPr/>
            </p:nvSpPr>
            <p:spPr>
              <a:xfrm>
                <a:off x="5791273" y="2517019"/>
                <a:ext cx="4764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cs typeface="Times New Roman" panose="02020603050405020304" pitchFamily="18" charset="0"/>
                        </a:rPr>
                        <m:t>𝒇</m:t>
                      </m:r>
                    </m:oMath>
                  </m:oMathPara>
                </a14:m>
                <a:endParaRPr lang="en-US" sz="2800" b="1" dirty="0">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26FCCF0D-EB34-4F4E-8AE1-2E614D4E6B04}"/>
                  </a:ext>
                </a:extLst>
              </p:cNvPr>
              <p:cNvSpPr txBox="1">
                <a:spLocks noRot="1" noChangeAspect="1" noMove="1" noResize="1" noEditPoints="1" noAdjustHandles="1" noChangeArrowheads="1" noChangeShapeType="1" noTextEdit="1"/>
              </p:cNvSpPr>
              <p:nvPr/>
            </p:nvSpPr>
            <p:spPr>
              <a:xfrm>
                <a:off x="5791273" y="2517019"/>
                <a:ext cx="476412" cy="523220"/>
              </a:xfrm>
              <a:prstGeom prst="rect">
                <a:avLst/>
              </a:prstGeom>
              <a:blipFill>
                <a:blip r:embed="rId15"/>
                <a:stretch>
                  <a:fillRect l="-7895" r="-2632" b="-21429"/>
                </a:stretch>
              </a:blipFill>
            </p:spPr>
            <p:txBody>
              <a:bodyPr/>
              <a:lstStyle/>
              <a:p>
                <a:r>
                  <a:rPr lang="en-US">
                    <a:noFill/>
                  </a:rPr>
                  <a:t> </a:t>
                </a:r>
              </a:p>
            </p:txBody>
          </p:sp>
        </mc:Fallback>
      </mc:AlternateContent>
    </p:spTree>
    <p:extLst>
      <p:ext uri="{BB962C8B-B14F-4D97-AF65-F5344CB8AC3E}">
        <p14:creationId xmlns:p14="http://schemas.microsoft.com/office/powerpoint/2010/main" val="304027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B21A-2E9B-3C43-9782-3F988E047A47}"/>
              </a:ext>
            </a:extLst>
          </p:cNvPr>
          <p:cNvSpPr>
            <a:spLocks noGrp="1"/>
          </p:cNvSpPr>
          <p:nvPr>
            <p:ph type="title"/>
          </p:nvPr>
        </p:nvSpPr>
        <p:spPr>
          <a:xfrm>
            <a:off x="838200" y="-4325"/>
            <a:ext cx="10515600" cy="1325563"/>
          </a:xfrm>
        </p:spPr>
        <p:txBody>
          <a:bodyPr>
            <a:normAutofit/>
          </a:bodyPr>
          <a:lstStyle/>
          <a:p>
            <a:r>
              <a:rPr lang="en-US" dirty="0"/>
              <a:t>Unsupervised cross-lingual mapping problem</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C5FB0C3-57BF-A14C-9EBE-69D3E6EB20C5}"/>
                  </a:ext>
                </a:extLst>
              </p:cNvPr>
              <p:cNvSpPr/>
              <p:nvPr/>
            </p:nvSpPr>
            <p:spPr>
              <a:xfrm>
                <a:off x="1380063" y="1818038"/>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4" name="Rectangle 3">
                <a:extLst>
                  <a:ext uri="{FF2B5EF4-FFF2-40B4-BE49-F238E27FC236}">
                    <a16:creationId xmlns:a16="http://schemas.microsoft.com/office/drawing/2014/main" id="{0C5FB0C3-57BF-A14C-9EBE-69D3E6EB20C5}"/>
                  </a:ext>
                </a:extLst>
              </p:cNvPr>
              <p:cNvSpPr>
                <a:spLocks noRot="1" noChangeAspect="1" noMove="1" noResize="1" noEditPoints="1" noAdjustHandles="1" noChangeArrowheads="1" noChangeShapeType="1" noTextEdit="1"/>
              </p:cNvSpPr>
              <p:nvPr/>
            </p:nvSpPr>
            <p:spPr>
              <a:xfrm>
                <a:off x="1380063" y="1818038"/>
                <a:ext cx="460767"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0D29B25-D9D7-C247-B39D-019C21AA5564}"/>
                  </a:ext>
                </a:extLst>
              </p:cNvPr>
              <p:cNvSpPr/>
              <p:nvPr/>
            </p:nvSpPr>
            <p:spPr>
              <a:xfrm>
                <a:off x="1362946" y="2517019"/>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5" name="Rectangle 4">
                <a:extLst>
                  <a:ext uri="{FF2B5EF4-FFF2-40B4-BE49-F238E27FC236}">
                    <a16:creationId xmlns:a16="http://schemas.microsoft.com/office/drawing/2014/main" id="{B0D29B25-D9D7-C247-B39D-019C21AA5564}"/>
                  </a:ext>
                </a:extLst>
              </p:cNvPr>
              <p:cNvSpPr>
                <a:spLocks noRot="1" noChangeAspect="1" noMove="1" noResize="1" noEditPoints="1" noAdjustHandles="1" noChangeArrowheads="1" noChangeShapeType="1" noTextEdit="1"/>
              </p:cNvSpPr>
              <p:nvPr/>
            </p:nvSpPr>
            <p:spPr>
              <a:xfrm>
                <a:off x="1362946" y="2517019"/>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DFCCA31-3B58-E045-90A7-E14E429E8B81}"/>
                  </a:ext>
                </a:extLst>
              </p:cNvPr>
              <p:cNvSpPr/>
              <p:nvPr/>
            </p:nvSpPr>
            <p:spPr>
              <a:xfrm>
                <a:off x="1346659" y="3224905"/>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6" name="Rectangle 5">
                <a:extLst>
                  <a:ext uri="{FF2B5EF4-FFF2-40B4-BE49-F238E27FC236}">
                    <a16:creationId xmlns:a16="http://schemas.microsoft.com/office/drawing/2014/main" id="{CDFCCA31-3B58-E045-90A7-E14E429E8B81}"/>
                  </a:ext>
                </a:extLst>
              </p:cNvPr>
              <p:cNvSpPr>
                <a:spLocks noRot="1" noChangeAspect="1" noMove="1" noResize="1" noEditPoints="1" noAdjustHandles="1" noChangeArrowheads="1" noChangeShapeType="1" noTextEdit="1"/>
              </p:cNvSpPr>
              <p:nvPr/>
            </p:nvSpPr>
            <p:spPr>
              <a:xfrm>
                <a:off x="1346659" y="3224905"/>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6810559-14BA-6B43-97F1-3722BCF1B0A4}"/>
                  </a:ext>
                </a:extLst>
              </p:cNvPr>
              <p:cNvSpPr/>
              <p:nvPr/>
            </p:nvSpPr>
            <p:spPr>
              <a:xfrm>
                <a:off x="1352355" y="3920792"/>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7" name="Rectangle 6">
                <a:extLst>
                  <a:ext uri="{FF2B5EF4-FFF2-40B4-BE49-F238E27FC236}">
                    <a16:creationId xmlns:a16="http://schemas.microsoft.com/office/drawing/2014/main" id="{46810559-14BA-6B43-97F1-3722BCF1B0A4}"/>
                  </a:ext>
                </a:extLst>
              </p:cNvPr>
              <p:cNvSpPr>
                <a:spLocks noRot="1" noChangeAspect="1" noMove="1" noResize="1" noEditPoints="1" noAdjustHandles="1" noChangeArrowheads="1" noChangeShapeType="1" noTextEdit="1"/>
              </p:cNvSpPr>
              <p:nvPr/>
            </p:nvSpPr>
            <p:spPr>
              <a:xfrm>
                <a:off x="1352355" y="3920792"/>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71CB170-31CF-4840-B28B-48E82814F131}"/>
                  </a:ext>
                </a:extLst>
              </p:cNvPr>
              <p:cNvSpPr/>
              <p:nvPr/>
            </p:nvSpPr>
            <p:spPr>
              <a:xfrm>
                <a:off x="10062141" y="1809133"/>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m:oMathPara>
                </a14:m>
                <a:endParaRPr lang="en-US" dirty="0"/>
              </a:p>
            </p:txBody>
          </p:sp>
        </mc:Choice>
        <mc:Fallback xmlns="">
          <p:sp>
            <p:nvSpPr>
              <p:cNvPr id="8" name="Rectangle 7">
                <a:extLst>
                  <a:ext uri="{FF2B5EF4-FFF2-40B4-BE49-F238E27FC236}">
                    <a16:creationId xmlns:a16="http://schemas.microsoft.com/office/drawing/2014/main" id="{571CB170-31CF-4840-B28B-48E82814F131}"/>
                  </a:ext>
                </a:extLst>
              </p:cNvPr>
              <p:cNvSpPr>
                <a:spLocks noRot="1" noChangeAspect="1" noMove="1" noResize="1" noEditPoints="1" noAdjustHandles="1" noChangeArrowheads="1" noChangeShapeType="1" noTextEdit="1"/>
              </p:cNvSpPr>
              <p:nvPr/>
            </p:nvSpPr>
            <p:spPr>
              <a:xfrm>
                <a:off x="10062141" y="1809133"/>
                <a:ext cx="46076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A8E208C-DC9F-B841-A940-68AE628B5298}"/>
                  </a:ext>
                </a:extLst>
              </p:cNvPr>
              <p:cNvSpPr/>
              <p:nvPr/>
            </p:nvSpPr>
            <p:spPr>
              <a:xfrm>
                <a:off x="10058728" y="2492192"/>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m:oMathPara>
                </a14:m>
                <a:endParaRPr lang="en-US" dirty="0"/>
              </a:p>
            </p:txBody>
          </p:sp>
        </mc:Choice>
        <mc:Fallback xmlns="">
          <p:sp>
            <p:nvSpPr>
              <p:cNvPr id="9" name="Rectangle 8">
                <a:extLst>
                  <a:ext uri="{FF2B5EF4-FFF2-40B4-BE49-F238E27FC236}">
                    <a16:creationId xmlns:a16="http://schemas.microsoft.com/office/drawing/2014/main" id="{DA8E208C-DC9F-B841-A940-68AE628B5298}"/>
                  </a:ext>
                </a:extLst>
              </p:cNvPr>
              <p:cNvSpPr>
                <a:spLocks noRot="1" noChangeAspect="1" noMove="1" noResize="1" noEditPoints="1" noAdjustHandles="1" noChangeArrowheads="1" noChangeShapeType="1" noTextEdit="1"/>
              </p:cNvSpPr>
              <p:nvPr/>
            </p:nvSpPr>
            <p:spPr>
              <a:xfrm>
                <a:off x="10058728" y="2492192"/>
                <a:ext cx="4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9C3B013-D25E-CA40-BE5F-31461CE6BAF4}"/>
                  </a:ext>
                </a:extLst>
              </p:cNvPr>
              <p:cNvSpPr/>
              <p:nvPr/>
            </p:nvSpPr>
            <p:spPr>
              <a:xfrm>
                <a:off x="10066789" y="3244334"/>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oMath>
                  </m:oMathPara>
                </a14:m>
                <a:endParaRPr lang="en-US" dirty="0"/>
              </a:p>
            </p:txBody>
          </p:sp>
        </mc:Choice>
        <mc:Fallback xmlns="">
          <p:sp>
            <p:nvSpPr>
              <p:cNvPr id="10" name="Rectangle 9">
                <a:extLst>
                  <a:ext uri="{FF2B5EF4-FFF2-40B4-BE49-F238E27FC236}">
                    <a16:creationId xmlns:a16="http://schemas.microsoft.com/office/drawing/2014/main" id="{D9C3B013-D25E-CA40-BE5F-31461CE6BAF4}"/>
                  </a:ext>
                </a:extLst>
              </p:cNvPr>
              <p:cNvSpPr>
                <a:spLocks noRot="1" noChangeAspect="1" noMove="1" noResize="1" noEditPoints="1" noAdjustHandles="1" noChangeArrowheads="1" noChangeShapeType="1" noTextEdit="1"/>
              </p:cNvSpPr>
              <p:nvPr/>
            </p:nvSpPr>
            <p:spPr>
              <a:xfrm>
                <a:off x="10066789" y="3244334"/>
                <a:ext cx="45146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CC8318A-7EA0-4140-97BE-F1EBC018FEF9}"/>
                  </a:ext>
                </a:extLst>
              </p:cNvPr>
              <p:cNvSpPr/>
              <p:nvPr/>
            </p:nvSpPr>
            <p:spPr>
              <a:xfrm>
                <a:off x="10058728" y="3975929"/>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4</m:t>
                          </m:r>
                        </m:sub>
                      </m:sSub>
                    </m:oMath>
                  </m:oMathPara>
                </a14:m>
                <a:endParaRPr lang="en-US" dirty="0"/>
              </a:p>
            </p:txBody>
          </p:sp>
        </mc:Choice>
        <mc:Fallback xmlns="">
          <p:sp>
            <p:nvSpPr>
              <p:cNvPr id="11" name="Rectangle 10">
                <a:extLst>
                  <a:ext uri="{FF2B5EF4-FFF2-40B4-BE49-F238E27FC236}">
                    <a16:creationId xmlns:a16="http://schemas.microsoft.com/office/drawing/2014/main" id="{4CC8318A-7EA0-4140-97BE-F1EBC018FEF9}"/>
                  </a:ext>
                </a:extLst>
              </p:cNvPr>
              <p:cNvSpPr>
                <a:spLocks noRot="1" noChangeAspect="1" noMove="1" noResize="1" noEditPoints="1" noAdjustHandles="1" noChangeArrowheads="1" noChangeShapeType="1" noTextEdit="1"/>
              </p:cNvSpPr>
              <p:nvPr/>
            </p:nvSpPr>
            <p:spPr>
              <a:xfrm>
                <a:off x="10058728" y="3975929"/>
                <a:ext cx="451469" cy="369332"/>
              </a:xfrm>
              <a:prstGeom prst="rect">
                <a:avLst/>
              </a:prstGeom>
              <a:blipFill>
                <a:blip r:embed="rId9"/>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C6D3ED5A-D25B-1C41-A304-E05F49F805F7}"/>
              </a:ext>
            </a:extLst>
          </p:cNvPr>
          <p:cNvSpPr/>
          <p:nvPr/>
        </p:nvSpPr>
        <p:spPr>
          <a:xfrm>
            <a:off x="2345013" y="1862370"/>
            <a:ext cx="2354094" cy="262858"/>
          </a:xfrm>
          <a:prstGeom prst="rect">
            <a:avLst/>
          </a:prstGeom>
          <a:gradFill flip="none" rotWithShape="1">
            <a:gsLst>
              <a:gs pos="35000">
                <a:schemeClr val="accent2">
                  <a:lumMod val="0"/>
                  <a:lumOff val="100000"/>
                </a:schemeClr>
              </a:gs>
              <a:gs pos="100000">
                <a:schemeClr val="accent2">
                  <a:lumMod val="10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4FC9D50-1322-1449-AB93-F23A37563740}"/>
              </a:ext>
            </a:extLst>
          </p:cNvPr>
          <p:cNvSpPr/>
          <p:nvPr/>
        </p:nvSpPr>
        <p:spPr>
          <a:xfrm>
            <a:off x="2345013" y="2598666"/>
            <a:ext cx="2354094" cy="262858"/>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1C0F7FC-989C-A248-8350-C8422E74257F}"/>
              </a:ext>
            </a:extLst>
          </p:cNvPr>
          <p:cNvSpPr/>
          <p:nvPr/>
        </p:nvSpPr>
        <p:spPr>
          <a:xfrm>
            <a:off x="2345013" y="3331379"/>
            <a:ext cx="2354094" cy="262858"/>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6FF7795-0AFD-A34A-A782-C48DBEDF417B}"/>
              </a:ext>
            </a:extLst>
          </p:cNvPr>
          <p:cNvSpPr/>
          <p:nvPr/>
        </p:nvSpPr>
        <p:spPr>
          <a:xfrm>
            <a:off x="2345013" y="4029166"/>
            <a:ext cx="2354094" cy="262858"/>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1AC16A2-4936-734D-B1B2-CB11F2FDD74D}"/>
              </a:ext>
            </a:extLst>
          </p:cNvPr>
          <p:cNvSpPr/>
          <p:nvPr/>
        </p:nvSpPr>
        <p:spPr>
          <a:xfrm>
            <a:off x="7276780" y="4029166"/>
            <a:ext cx="2354094" cy="262858"/>
          </a:xfrm>
          <a:prstGeom prst="rect">
            <a:avLst/>
          </a:prstGeom>
          <a:gradFill flip="none" rotWithShape="1">
            <a:gsLst>
              <a:gs pos="0">
                <a:schemeClr val="accent2">
                  <a:lumMod val="40000"/>
                  <a:lumOff val="60000"/>
                </a:schemeClr>
              </a:gs>
              <a:gs pos="100000">
                <a:srgbClr val="ED01FE"/>
              </a:gs>
              <a:gs pos="100000">
                <a:schemeClr val="accent2">
                  <a:lumMod val="60000"/>
                </a:schemeClr>
              </a:gs>
            </a:gsLst>
            <a:path path="circle">
              <a:fillToRect l="50000" t="130000" r="50000" b="-3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E278F66-A9FC-BD4D-9C5C-01B8F9C50AE6}"/>
              </a:ext>
            </a:extLst>
          </p:cNvPr>
          <p:cNvSpPr/>
          <p:nvPr/>
        </p:nvSpPr>
        <p:spPr>
          <a:xfrm>
            <a:off x="7276780" y="3331379"/>
            <a:ext cx="2354094" cy="262858"/>
          </a:xfrm>
          <a:prstGeom prst="rect">
            <a:avLst/>
          </a:prstGeom>
          <a:gradFill flip="none" rotWithShape="1">
            <a:gsLst>
              <a:gs pos="0">
                <a:schemeClr val="accent2">
                  <a:lumMod val="40000"/>
                  <a:lumOff val="60000"/>
                </a:schemeClr>
              </a:gs>
              <a:gs pos="100000">
                <a:srgbClr val="002060"/>
              </a:gs>
              <a:gs pos="100000">
                <a:schemeClr val="accent2">
                  <a:lumMod val="60000"/>
                </a:schemeClr>
              </a:gs>
            </a:gsLst>
            <a:path path="circle">
              <a:fillToRect l="50000" t="130000" r="50000" b="-3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58F80EE-BB78-0D40-A6FC-3F46FF3FCDC8}"/>
              </a:ext>
            </a:extLst>
          </p:cNvPr>
          <p:cNvSpPr/>
          <p:nvPr/>
        </p:nvSpPr>
        <p:spPr>
          <a:xfrm>
            <a:off x="7276780" y="2598666"/>
            <a:ext cx="2354094" cy="262858"/>
          </a:xfrm>
          <a:prstGeom prst="rect">
            <a:avLst/>
          </a:prstGeom>
          <a:gradFill flip="none" rotWithShape="1">
            <a:gsLst>
              <a:gs pos="0">
                <a:srgbClr val="FF0000"/>
              </a:gs>
              <a:gs pos="100000">
                <a:schemeClr val="accent6">
                  <a:lumMod val="0"/>
                  <a:lumOff val="100000"/>
                </a:schemeClr>
              </a:gs>
              <a:gs pos="100000">
                <a:schemeClr val="accent6">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CCB8D31-6698-EA4E-A468-4CE3535B6AF2}"/>
              </a:ext>
            </a:extLst>
          </p:cNvPr>
          <p:cNvSpPr/>
          <p:nvPr/>
        </p:nvSpPr>
        <p:spPr>
          <a:xfrm>
            <a:off x="7276780" y="1857829"/>
            <a:ext cx="2354094" cy="26285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shap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descr="Arrow: Slight curve">
            <a:extLst>
              <a:ext uri="{FF2B5EF4-FFF2-40B4-BE49-F238E27FC236}">
                <a16:creationId xmlns:a16="http://schemas.microsoft.com/office/drawing/2014/main" id="{4A5FFA52-8861-0945-A425-B4BC2FEF9E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26817" y="2730095"/>
            <a:ext cx="1723748" cy="914400"/>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012D429-0276-A54A-8CD1-63342F67CA3E}"/>
                  </a:ext>
                </a:extLst>
              </p:cNvPr>
              <p:cNvSpPr txBox="1"/>
              <p:nvPr/>
            </p:nvSpPr>
            <p:spPr>
              <a:xfrm>
                <a:off x="3338593" y="103034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4012D429-0276-A54A-8CD1-63342F67CA3E}"/>
                  </a:ext>
                </a:extLst>
              </p:cNvPr>
              <p:cNvSpPr txBox="1">
                <a:spLocks noRot="1" noChangeAspect="1" noMove="1" noResize="1" noEditPoints="1" noAdjustHandles="1" noChangeArrowheads="1" noChangeShapeType="1" noTextEdit="1"/>
              </p:cNvSpPr>
              <p:nvPr/>
            </p:nvSpPr>
            <p:spPr>
              <a:xfrm>
                <a:off x="3338593" y="1030340"/>
                <a:ext cx="366934" cy="523220"/>
              </a:xfrm>
              <a:prstGeom prst="rect">
                <a:avLst/>
              </a:prstGeom>
              <a:blipFill>
                <a:blip r:embed="rId13"/>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B61E674-B3D5-C448-A6D8-0C3F727A59D7}"/>
                  </a:ext>
                </a:extLst>
              </p:cNvPr>
              <p:cNvSpPr txBox="1"/>
              <p:nvPr/>
            </p:nvSpPr>
            <p:spPr>
              <a:xfrm>
                <a:off x="8270360" y="103034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AB61E674-B3D5-C448-A6D8-0C3F727A59D7}"/>
                  </a:ext>
                </a:extLst>
              </p:cNvPr>
              <p:cNvSpPr txBox="1">
                <a:spLocks noRot="1" noChangeAspect="1" noMove="1" noResize="1" noEditPoints="1" noAdjustHandles="1" noChangeArrowheads="1" noChangeShapeType="1" noTextEdit="1"/>
              </p:cNvSpPr>
              <p:nvPr/>
            </p:nvSpPr>
            <p:spPr>
              <a:xfrm>
                <a:off x="8270360" y="1030340"/>
                <a:ext cx="366934" cy="523220"/>
              </a:xfrm>
              <a:prstGeom prst="rect">
                <a:avLst/>
              </a:prstGeom>
              <a:blipFill>
                <a:blip r:embed="rId14"/>
                <a:stretch>
                  <a:fillRect l="-6667" r="-13333"/>
                </a:stretch>
              </a:blipFill>
            </p:spPr>
            <p:txBody>
              <a:bodyPr/>
              <a:lstStyle/>
              <a:p>
                <a:r>
                  <a:rPr lang="en-US">
                    <a:noFill/>
                  </a:rPr>
                  <a:t> </a:t>
                </a:r>
              </a:p>
            </p:txBody>
          </p:sp>
        </mc:Fallback>
      </mc:AlternateContent>
      <p:sp>
        <p:nvSpPr>
          <p:cNvPr id="24" name="Double Bracket 23">
            <a:extLst>
              <a:ext uri="{FF2B5EF4-FFF2-40B4-BE49-F238E27FC236}">
                <a16:creationId xmlns:a16="http://schemas.microsoft.com/office/drawing/2014/main" id="{6C6DCF49-4E4C-7247-B74D-A99E1A630C7C}"/>
              </a:ext>
            </a:extLst>
          </p:cNvPr>
          <p:cNvSpPr/>
          <p:nvPr/>
        </p:nvSpPr>
        <p:spPr>
          <a:xfrm>
            <a:off x="1971351" y="1470579"/>
            <a:ext cx="3101418"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Double Bracket 24">
            <a:extLst>
              <a:ext uri="{FF2B5EF4-FFF2-40B4-BE49-F238E27FC236}">
                <a16:creationId xmlns:a16="http://schemas.microsoft.com/office/drawing/2014/main" id="{8FDE17F2-BE05-774F-91FD-0CAC1B470CC0}"/>
              </a:ext>
            </a:extLst>
          </p:cNvPr>
          <p:cNvSpPr/>
          <p:nvPr/>
        </p:nvSpPr>
        <p:spPr>
          <a:xfrm>
            <a:off x="6903118" y="1470579"/>
            <a:ext cx="3101418"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a:extLst>
              <a:ext uri="{FF2B5EF4-FFF2-40B4-BE49-F238E27FC236}">
                <a16:creationId xmlns:a16="http://schemas.microsoft.com/office/drawing/2014/main" id="{99F96861-E920-CD41-9F4E-79DD8A9E4878}"/>
              </a:ext>
            </a:extLst>
          </p:cNvPr>
          <p:cNvSpPr txBox="1"/>
          <p:nvPr/>
        </p:nvSpPr>
        <p:spPr>
          <a:xfrm>
            <a:off x="4500722" y="4766722"/>
            <a:ext cx="3190553" cy="369332"/>
          </a:xfrm>
          <a:prstGeom prst="rect">
            <a:avLst/>
          </a:prstGeom>
          <a:noFill/>
        </p:spPr>
        <p:txBody>
          <a:bodyPr wrap="none" rtlCol="0">
            <a:spAutoFit/>
          </a:bodyPr>
          <a:lstStyle/>
          <a:p>
            <a:r>
              <a:rPr lang="en-US" strike="sngStrike" dirty="0"/>
              <a:t>Training dictionary (supervision)</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FCCF0D-EB34-4F4E-8AE1-2E614D4E6B04}"/>
                  </a:ext>
                </a:extLst>
              </p:cNvPr>
              <p:cNvSpPr txBox="1"/>
              <p:nvPr/>
            </p:nvSpPr>
            <p:spPr>
              <a:xfrm>
                <a:off x="5791273" y="2517019"/>
                <a:ext cx="4764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cs typeface="Times New Roman" panose="02020603050405020304" pitchFamily="18" charset="0"/>
                        </a:rPr>
                        <m:t>𝒇</m:t>
                      </m:r>
                    </m:oMath>
                  </m:oMathPara>
                </a14:m>
                <a:endParaRPr lang="en-US" sz="2800" b="1" dirty="0">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26FCCF0D-EB34-4F4E-8AE1-2E614D4E6B04}"/>
                  </a:ext>
                </a:extLst>
              </p:cNvPr>
              <p:cNvSpPr txBox="1">
                <a:spLocks noRot="1" noChangeAspect="1" noMove="1" noResize="1" noEditPoints="1" noAdjustHandles="1" noChangeArrowheads="1" noChangeShapeType="1" noTextEdit="1"/>
              </p:cNvSpPr>
              <p:nvPr/>
            </p:nvSpPr>
            <p:spPr>
              <a:xfrm>
                <a:off x="5791273" y="2517019"/>
                <a:ext cx="476412" cy="523220"/>
              </a:xfrm>
              <a:prstGeom prst="rect">
                <a:avLst/>
              </a:prstGeom>
              <a:blipFill>
                <a:blip r:embed="rId15"/>
                <a:stretch>
                  <a:fillRect l="-7895" r="-2632" b="-21429"/>
                </a:stretch>
              </a:blipFill>
            </p:spPr>
            <p:txBody>
              <a:bodyPr/>
              <a:lstStyle/>
              <a:p>
                <a:r>
                  <a:rPr lang="en-US">
                    <a:noFill/>
                  </a:rPr>
                  <a:t> </a:t>
                </a:r>
              </a:p>
            </p:txBody>
          </p:sp>
        </mc:Fallback>
      </mc:AlternateContent>
    </p:spTree>
    <p:extLst>
      <p:ext uri="{BB962C8B-B14F-4D97-AF65-F5344CB8AC3E}">
        <p14:creationId xmlns:p14="http://schemas.microsoft.com/office/powerpoint/2010/main" val="89023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1FB2-5B99-2D4D-8B1E-4E794E6AAFD3}"/>
              </a:ext>
            </a:extLst>
          </p:cNvPr>
          <p:cNvSpPr>
            <a:spLocks noGrp="1"/>
          </p:cNvSpPr>
          <p:nvPr>
            <p:ph type="ctrTitle"/>
          </p:nvPr>
        </p:nvSpPr>
        <p:spPr/>
        <p:txBody>
          <a:bodyPr/>
          <a:lstStyle/>
          <a:p>
            <a:r>
              <a:rPr lang="en-US" dirty="0"/>
              <a:t>Supervised cross-lingual mapping </a:t>
            </a:r>
          </a:p>
        </p:txBody>
      </p:sp>
    </p:spTree>
    <p:extLst>
      <p:ext uri="{BB962C8B-B14F-4D97-AF65-F5344CB8AC3E}">
        <p14:creationId xmlns:p14="http://schemas.microsoft.com/office/powerpoint/2010/main" val="177604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DF3F-00D2-6F4C-BFCF-C99118B87736}"/>
              </a:ext>
            </a:extLst>
          </p:cNvPr>
          <p:cNvSpPr>
            <a:spLocks noGrp="1"/>
          </p:cNvSpPr>
          <p:nvPr>
            <p:ph type="title"/>
          </p:nvPr>
        </p:nvSpPr>
        <p:spPr/>
        <p:txBody>
          <a:bodyPr>
            <a:normAutofit/>
          </a:bodyPr>
          <a:lstStyle/>
          <a:p>
            <a:r>
              <a:rPr lang="en-IN" dirty="0"/>
              <a:t>Is it possible to learn a good mapping? </a:t>
            </a:r>
            <a:endParaRPr lang="en-US" dirty="0"/>
          </a:p>
        </p:txBody>
      </p:sp>
      <p:sp>
        <p:nvSpPr>
          <p:cNvPr id="3" name="Content Placeholder 2">
            <a:extLst>
              <a:ext uri="{FF2B5EF4-FFF2-40B4-BE49-F238E27FC236}">
                <a16:creationId xmlns:a16="http://schemas.microsoft.com/office/drawing/2014/main" id="{D213586C-E23B-8B4A-A187-3BF4A3AE76FA}"/>
              </a:ext>
            </a:extLst>
          </p:cNvPr>
          <p:cNvSpPr>
            <a:spLocks noGrp="1"/>
          </p:cNvSpPr>
          <p:nvPr>
            <p:ph idx="1"/>
          </p:nvPr>
        </p:nvSpPr>
        <p:spPr>
          <a:xfrm>
            <a:off x="838200" y="1825625"/>
            <a:ext cx="10515600" cy="4048702"/>
          </a:xfrm>
          <a:solidFill>
            <a:schemeClr val="bg1"/>
          </a:solidFill>
          <a:ln>
            <a:noFill/>
          </a:ln>
        </p:spPr>
        <p:txBody>
          <a:bodyPr>
            <a:normAutofit/>
          </a:bodyPr>
          <a:lstStyle/>
          <a:p>
            <a:pPr>
              <a:buFont typeface="Wingdings" pitchFamily="2" charset="2"/>
              <a:buChar char="Ø"/>
            </a:pPr>
            <a:r>
              <a:rPr lang="en-IN" dirty="0"/>
              <a:t>Languages share concepts grounded in the real world </a:t>
            </a:r>
          </a:p>
          <a:p>
            <a:pPr>
              <a:buFont typeface="Wingdings" pitchFamily="2" charset="2"/>
              <a:buChar char="Ø"/>
            </a:pPr>
            <a:endParaRPr lang="en-IN" dirty="0">
              <a:effectLst/>
            </a:endParaRPr>
          </a:p>
          <a:p>
            <a:pPr>
              <a:buFont typeface="Wingdings" pitchFamily="2" charset="2"/>
              <a:buChar char="Ø"/>
            </a:pPr>
            <a:r>
              <a:rPr lang="en-IN" dirty="0"/>
              <a:t>Some evidence of semantic relatedness between concepts across languages </a:t>
            </a:r>
            <a:r>
              <a:rPr lang="en-IN" sz="2400" dirty="0"/>
              <a:t>(Youn et al., 2016)</a:t>
            </a:r>
            <a:r>
              <a:rPr lang="en-IN" dirty="0"/>
              <a:t> </a:t>
            </a:r>
          </a:p>
          <a:p>
            <a:pPr>
              <a:buFont typeface="Wingdings" pitchFamily="2" charset="2"/>
              <a:buChar char="Ø"/>
            </a:pPr>
            <a:endParaRPr lang="en-IN" dirty="0"/>
          </a:p>
          <a:p>
            <a:pPr>
              <a:buFont typeface="Wingdings" pitchFamily="2" charset="2"/>
              <a:buChar char="Ø"/>
            </a:pPr>
            <a:r>
              <a:rPr lang="en-IN" dirty="0"/>
              <a:t>Assumption: the word embedding spaces of different languages are approximately isomorphic </a:t>
            </a:r>
            <a:r>
              <a:rPr lang="en-IN" sz="2400" dirty="0"/>
              <a:t>(Mikolov et al., 2013c; Barone, 2016)</a:t>
            </a:r>
          </a:p>
        </p:txBody>
      </p:sp>
    </p:spTree>
    <p:extLst>
      <p:ext uri="{BB962C8B-B14F-4D97-AF65-F5344CB8AC3E}">
        <p14:creationId xmlns:p14="http://schemas.microsoft.com/office/powerpoint/2010/main" val="236903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D4A9-4C3E-9E49-8C88-34B22D237415}"/>
              </a:ext>
            </a:extLst>
          </p:cNvPr>
          <p:cNvSpPr>
            <a:spLocks noGrp="1"/>
          </p:cNvSpPr>
          <p:nvPr>
            <p:ph type="title"/>
          </p:nvPr>
        </p:nvSpPr>
        <p:spPr/>
        <p:txBody>
          <a:bodyPr>
            <a:normAutofit/>
          </a:bodyPr>
          <a:lstStyle/>
          <a:p>
            <a:r>
              <a:rPr lang="en-US" dirty="0"/>
              <a:t>Linear relationship between languages</a:t>
            </a:r>
          </a:p>
        </p:txBody>
      </p:sp>
      <p:pic>
        <p:nvPicPr>
          <p:cNvPr id="4" name="Picture 3">
            <a:extLst>
              <a:ext uri="{FF2B5EF4-FFF2-40B4-BE49-F238E27FC236}">
                <a16:creationId xmlns:a16="http://schemas.microsoft.com/office/drawing/2014/main" id="{37302407-36A7-E74D-AA03-DB328E40DA17}"/>
              </a:ext>
            </a:extLst>
          </p:cNvPr>
          <p:cNvPicPr>
            <a:picLocks noChangeAspect="1"/>
          </p:cNvPicPr>
          <p:nvPr/>
        </p:nvPicPr>
        <p:blipFill>
          <a:blip r:embed="rId2"/>
          <a:stretch>
            <a:fillRect/>
          </a:stretch>
        </p:blipFill>
        <p:spPr>
          <a:xfrm>
            <a:off x="838200" y="1773766"/>
            <a:ext cx="10515600" cy="3310467"/>
          </a:xfrm>
          <a:prstGeom prst="rect">
            <a:avLst/>
          </a:prstGeom>
        </p:spPr>
      </p:pic>
      <p:sp>
        <p:nvSpPr>
          <p:cNvPr id="6" name="Rectangle 5">
            <a:extLst>
              <a:ext uri="{FF2B5EF4-FFF2-40B4-BE49-F238E27FC236}">
                <a16:creationId xmlns:a16="http://schemas.microsoft.com/office/drawing/2014/main" id="{5B5AB59D-2682-CF47-BF0A-987C65D0534D}"/>
              </a:ext>
            </a:extLst>
          </p:cNvPr>
          <p:cNvSpPr/>
          <p:nvPr/>
        </p:nvSpPr>
        <p:spPr>
          <a:xfrm>
            <a:off x="1220338" y="6208968"/>
            <a:ext cx="9751324" cy="338554"/>
          </a:xfrm>
          <a:prstGeom prst="rect">
            <a:avLst/>
          </a:prstGeom>
        </p:spPr>
        <p:txBody>
          <a:bodyPr wrap="none">
            <a:spAutoFit/>
          </a:bodyPr>
          <a:lstStyle/>
          <a:p>
            <a:r>
              <a:rPr lang="en-IN" sz="1600" dirty="0"/>
              <a:t>The figure is from the work: Exploiting Similarities among Languages for Machine Translation </a:t>
            </a:r>
            <a:r>
              <a:rPr lang="en-US" sz="1600" dirty="0"/>
              <a:t>(</a:t>
            </a:r>
            <a:r>
              <a:rPr lang="en-IN" sz="1600" dirty="0" err="1"/>
              <a:t>Mikolov</a:t>
            </a:r>
            <a:r>
              <a:rPr lang="en-IN" sz="1600" dirty="0"/>
              <a:t> et al., 2013c)</a:t>
            </a:r>
            <a:endParaRPr lang="en-US" sz="1600" dirty="0"/>
          </a:p>
        </p:txBody>
      </p:sp>
      <p:sp>
        <p:nvSpPr>
          <p:cNvPr id="7" name="TextBox 6">
            <a:extLst>
              <a:ext uri="{FF2B5EF4-FFF2-40B4-BE49-F238E27FC236}">
                <a16:creationId xmlns:a16="http://schemas.microsoft.com/office/drawing/2014/main" id="{1021524E-D571-0845-98C4-F607F88C7DA0}"/>
              </a:ext>
            </a:extLst>
          </p:cNvPr>
          <p:cNvSpPr txBox="1"/>
          <p:nvPr/>
        </p:nvSpPr>
        <p:spPr>
          <a:xfrm>
            <a:off x="838201" y="5323435"/>
            <a:ext cx="10421982" cy="646331"/>
          </a:xfrm>
          <a:prstGeom prst="rect">
            <a:avLst/>
          </a:prstGeom>
          <a:noFill/>
        </p:spPr>
        <p:txBody>
          <a:bodyPr wrap="square" rtlCol="0">
            <a:spAutoFit/>
          </a:bodyPr>
          <a:lstStyle/>
          <a:p>
            <a:r>
              <a:rPr lang="en-IN" dirty="0"/>
              <a:t>Word vector representations of numbers in English (left) and Spanish (right). The five vectors in each language were projected down to two dimensions using PCA, and then manually rotated to accentuate their similarity.</a:t>
            </a:r>
            <a:endParaRPr lang="en-US" dirty="0"/>
          </a:p>
        </p:txBody>
      </p:sp>
    </p:spTree>
    <p:extLst>
      <p:ext uri="{BB962C8B-B14F-4D97-AF65-F5344CB8AC3E}">
        <p14:creationId xmlns:p14="http://schemas.microsoft.com/office/powerpoint/2010/main" val="3286419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D4A9-4C3E-9E49-8C88-34B22D237415}"/>
              </a:ext>
            </a:extLst>
          </p:cNvPr>
          <p:cNvSpPr>
            <a:spLocks noGrp="1"/>
          </p:cNvSpPr>
          <p:nvPr>
            <p:ph type="title"/>
          </p:nvPr>
        </p:nvSpPr>
        <p:spPr/>
        <p:txBody>
          <a:bodyPr>
            <a:normAutofit/>
          </a:bodyPr>
          <a:lstStyle/>
          <a:p>
            <a:r>
              <a:rPr lang="en-US" dirty="0"/>
              <a:t>Linear relationship between languages</a:t>
            </a:r>
          </a:p>
        </p:txBody>
      </p:sp>
      <p:sp>
        <p:nvSpPr>
          <p:cNvPr id="6" name="Rectangle 5">
            <a:extLst>
              <a:ext uri="{FF2B5EF4-FFF2-40B4-BE49-F238E27FC236}">
                <a16:creationId xmlns:a16="http://schemas.microsoft.com/office/drawing/2014/main" id="{5B5AB59D-2682-CF47-BF0A-987C65D0534D}"/>
              </a:ext>
            </a:extLst>
          </p:cNvPr>
          <p:cNvSpPr/>
          <p:nvPr/>
        </p:nvSpPr>
        <p:spPr>
          <a:xfrm>
            <a:off x="1220338" y="6208968"/>
            <a:ext cx="9751324" cy="338554"/>
          </a:xfrm>
          <a:prstGeom prst="rect">
            <a:avLst/>
          </a:prstGeom>
        </p:spPr>
        <p:txBody>
          <a:bodyPr wrap="none">
            <a:spAutoFit/>
          </a:bodyPr>
          <a:lstStyle/>
          <a:p>
            <a:r>
              <a:rPr lang="en-IN" sz="1600" dirty="0"/>
              <a:t>The figure is from the work: Exploiting Similarities among Languages for Machine Translation </a:t>
            </a:r>
            <a:r>
              <a:rPr lang="en-US" sz="1600" dirty="0"/>
              <a:t>(</a:t>
            </a:r>
            <a:r>
              <a:rPr lang="en-IN" sz="1600" dirty="0" err="1"/>
              <a:t>Mikolov</a:t>
            </a:r>
            <a:r>
              <a:rPr lang="en-IN" sz="1600" dirty="0"/>
              <a:t> et al., 2013c)</a:t>
            </a:r>
            <a:endParaRPr lang="en-US" sz="1600" dirty="0"/>
          </a:p>
        </p:txBody>
      </p:sp>
      <p:sp>
        <p:nvSpPr>
          <p:cNvPr id="7" name="TextBox 6">
            <a:extLst>
              <a:ext uri="{FF2B5EF4-FFF2-40B4-BE49-F238E27FC236}">
                <a16:creationId xmlns:a16="http://schemas.microsoft.com/office/drawing/2014/main" id="{1021524E-D571-0845-98C4-F607F88C7DA0}"/>
              </a:ext>
            </a:extLst>
          </p:cNvPr>
          <p:cNvSpPr txBox="1"/>
          <p:nvPr/>
        </p:nvSpPr>
        <p:spPr>
          <a:xfrm>
            <a:off x="838201" y="5323435"/>
            <a:ext cx="10421982" cy="646331"/>
          </a:xfrm>
          <a:prstGeom prst="rect">
            <a:avLst/>
          </a:prstGeom>
          <a:noFill/>
        </p:spPr>
        <p:txBody>
          <a:bodyPr wrap="square" rtlCol="0">
            <a:spAutoFit/>
          </a:bodyPr>
          <a:lstStyle/>
          <a:p>
            <a:r>
              <a:rPr lang="en-IN" dirty="0"/>
              <a:t>Word vector representations of animals in English (left) and Spanish (right). The five vectors in each language were projected down to two dimensions using PCA, and then manually rotated to accentuate their similarity.</a:t>
            </a:r>
            <a:endParaRPr lang="en-US" dirty="0"/>
          </a:p>
        </p:txBody>
      </p:sp>
      <p:pic>
        <p:nvPicPr>
          <p:cNvPr id="5" name="Picture 4">
            <a:extLst>
              <a:ext uri="{FF2B5EF4-FFF2-40B4-BE49-F238E27FC236}">
                <a16:creationId xmlns:a16="http://schemas.microsoft.com/office/drawing/2014/main" id="{4507C2BD-6750-CA44-9B69-D9780FBCED63}"/>
              </a:ext>
            </a:extLst>
          </p:cNvPr>
          <p:cNvPicPr>
            <a:picLocks noChangeAspect="1"/>
          </p:cNvPicPr>
          <p:nvPr/>
        </p:nvPicPr>
        <p:blipFill>
          <a:blip r:embed="rId2"/>
          <a:stretch>
            <a:fillRect/>
          </a:stretch>
        </p:blipFill>
        <p:spPr>
          <a:xfrm>
            <a:off x="838200" y="1737680"/>
            <a:ext cx="10421981" cy="3346553"/>
          </a:xfrm>
          <a:prstGeom prst="rect">
            <a:avLst/>
          </a:prstGeom>
        </p:spPr>
      </p:pic>
    </p:spTree>
    <p:extLst>
      <p:ext uri="{BB962C8B-B14F-4D97-AF65-F5344CB8AC3E}">
        <p14:creationId xmlns:p14="http://schemas.microsoft.com/office/powerpoint/2010/main" val="64412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DF3F-00D2-6F4C-BFCF-C99118B87736}"/>
              </a:ext>
            </a:extLst>
          </p:cNvPr>
          <p:cNvSpPr>
            <a:spLocks noGrp="1"/>
          </p:cNvSpPr>
          <p:nvPr>
            <p:ph type="title"/>
          </p:nvPr>
        </p:nvSpPr>
        <p:spPr/>
        <p:txBody>
          <a:bodyPr>
            <a:normAutofit/>
          </a:bodyPr>
          <a:lstStyle/>
          <a:p>
            <a:r>
              <a:rPr lang="en-US" dirty="0"/>
              <a:t>Linear model for cross-lingual mapping</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7A30FEE-F389-8249-A247-DBF680516628}"/>
                  </a:ext>
                </a:extLst>
              </p:cNvPr>
              <p:cNvSpPr/>
              <p:nvPr/>
            </p:nvSpPr>
            <p:spPr>
              <a:xfrm>
                <a:off x="3402821" y="3383380"/>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7" name="Rectangle 6">
                <a:extLst>
                  <a:ext uri="{FF2B5EF4-FFF2-40B4-BE49-F238E27FC236}">
                    <a16:creationId xmlns:a16="http://schemas.microsoft.com/office/drawing/2014/main" id="{F7A30FEE-F389-8249-A247-DBF680516628}"/>
                  </a:ext>
                </a:extLst>
              </p:cNvPr>
              <p:cNvSpPr>
                <a:spLocks noRot="1" noChangeAspect="1" noMove="1" noResize="1" noEditPoints="1" noAdjustHandles="1" noChangeArrowheads="1" noChangeShapeType="1" noTextEdit="1"/>
              </p:cNvSpPr>
              <p:nvPr/>
            </p:nvSpPr>
            <p:spPr>
              <a:xfrm>
                <a:off x="3402821" y="3383380"/>
                <a:ext cx="460767"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B316556-6CEE-2243-B085-F3C680BFA98F}"/>
                  </a:ext>
                </a:extLst>
              </p:cNvPr>
              <p:cNvSpPr/>
              <p:nvPr/>
            </p:nvSpPr>
            <p:spPr>
              <a:xfrm>
                <a:off x="3394940" y="4082361"/>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8" name="Rectangle 7">
                <a:extLst>
                  <a:ext uri="{FF2B5EF4-FFF2-40B4-BE49-F238E27FC236}">
                    <a16:creationId xmlns:a16="http://schemas.microsoft.com/office/drawing/2014/main" id="{8B316556-6CEE-2243-B085-F3C680BFA98F}"/>
                  </a:ext>
                </a:extLst>
              </p:cNvPr>
              <p:cNvSpPr>
                <a:spLocks noRot="1" noChangeAspect="1" noMove="1" noResize="1" noEditPoints="1" noAdjustHandles="1" noChangeArrowheads="1" noChangeShapeType="1" noTextEdit="1"/>
              </p:cNvSpPr>
              <p:nvPr/>
            </p:nvSpPr>
            <p:spPr>
              <a:xfrm>
                <a:off x="3394940" y="4082361"/>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E1FFDF1-3EF9-7C4F-B05D-BBFCF42AC688}"/>
                  </a:ext>
                </a:extLst>
              </p:cNvPr>
              <p:cNvSpPr/>
              <p:nvPr/>
            </p:nvSpPr>
            <p:spPr>
              <a:xfrm>
                <a:off x="3378653" y="4790247"/>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9" name="Rectangle 8">
                <a:extLst>
                  <a:ext uri="{FF2B5EF4-FFF2-40B4-BE49-F238E27FC236}">
                    <a16:creationId xmlns:a16="http://schemas.microsoft.com/office/drawing/2014/main" id="{BE1FFDF1-3EF9-7C4F-B05D-BBFCF42AC688}"/>
                  </a:ext>
                </a:extLst>
              </p:cNvPr>
              <p:cNvSpPr>
                <a:spLocks noRot="1" noChangeAspect="1" noMove="1" noResize="1" noEditPoints="1" noAdjustHandles="1" noChangeArrowheads="1" noChangeShapeType="1" noTextEdit="1"/>
              </p:cNvSpPr>
              <p:nvPr/>
            </p:nvSpPr>
            <p:spPr>
              <a:xfrm>
                <a:off x="3378653" y="4790247"/>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4C1358A-FD48-F047-B1F5-0F076BE7CA50}"/>
                  </a:ext>
                </a:extLst>
              </p:cNvPr>
              <p:cNvSpPr/>
              <p:nvPr/>
            </p:nvSpPr>
            <p:spPr>
              <a:xfrm>
                <a:off x="3384349" y="5486134"/>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10" name="Rectangle 9">
                <a:extLst>
                  <a:ext uri="{FF2B5EF4-FFF2-40B4-BE49-F238E27FC236}">
                    <a16:creationId xmlns:a16="http://schemas.microsoft.com/office/drawing/2014/main" id="{E4C1358A-FD48-F047-B1F5-0F076BE7CA50}"/>
                  </a:ext>
                </a:extLst>
              </p:cNvPr>
              <p:cNvSpPr>
                <a:spLocks noRot="1" noChangeAspect="1" noMove="1" noResize="1" noEditPoints="1" noAdjustHandles="1" noChangeArrowheads="1" noChangeShapeType="1" noTextEdit="1"/>
              </p:cNvSpPr>
              <p:nvPr/>
            </p:nvSpPr>
            <p:spPr>
              <a:xfrm>
                <a:off x="3384349" y="5486134"/>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DD24614-281B-2043-8CFC-8B396440A559}"/>
                  </a:ext>
                </a:extLst>
              </p:cNvPr>
              <p:cNvSpPr/>
              <p:nvPr/>
            </p:nvSpPr>
            <p:spPr>
              <a:xfrm>
                <a:off x="8210451" y="3383380"/>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m:oMathPara>
                </a14:m>
                <a:endParaRPr lang="en-US" dirty="0"/>
              </a:p>
            </p:txBody>
          </p:sp>
        </mc:Choice>
        <mc:Fallback xmlns="">
          <p:sp>
            <p:nvSpPr>
              <p:cNvPr id="11" name="Rectangle 10">
                <a:extLst>
                  <a:ext uri="{FF2B5EF4-FFF2-40B4-BE49-F238E27FC236}">
                    <a16:creationId xmlns:a16="http://schemas.microsoft.com/office/drawing/2014/main" id="{BDD24614-281B-2043-8CFC-8B396440A559}"/>
                  </a:ext>
                </a:extLst>
              </p:cNvPr>
              <p:cNvSpPr>
                <a:spLocks noRot="1" noChangeAspect="1" noMove="1" noResize="1" noEditPoints="1" noAdjustHandles="1" noChangeArrowheads="1" noChangeShapeType="1" noTextEdit="1"/>
              </p:cNvSpPr>
              <p:nvPr/>
            </p:nvSpPr>
            <p:spPr>
              <a:xfrm>
                <a:off x="8210451" y="3383380"/>
                <a:ext cx="46076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DC4797F-45E6-2A43-94D7-D6AE8F0C159A}"/>
                  </a:ext>
                </a:extLst>
              </p:cNvPr>
              <p:cNvSpPr/>
              <p:nvPr/>
            </p:nvSpPr>
            <p:spPr>
              <a:xfrm>
                <a:off x="8216274" y="4084911"/>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m:oMathPara>
                </a14:m>
                <a:endParaRPr lang="en-US" dirty="0"/>
              </a:p>
            </p:txBody>
          </p:sp>
        </mc:Choice>
        <mc:Fallback xmlns="">
          <p:sp>
            <p:nvSpPr>
              <p:cNvPr id="12" name="Rectangle 11">
                <a:extLst>
                  <a:ext uri="{FF2B5EF4-FFF2-40B4-BE49-F238E27FC236}">
                    <a16:creationId xmlns:a16="http://schemas.microsoft.com/office/drawing/2014/main" id="{2DC4797F-45E6-2A43-94D7-D6AE8F0C159A}"/>
                  </a:ext>
                </a:extLst>
              </p:cNvPr>
              <p:cNvSpPr>
                <a:spLocks noRot="1" noChangeAspect="1" noMove="1" noResize="1" noEditPoints="1" noAdjustHandles="1" noChangeArrowheads="1" noChangeShapeType="1" noTextEdit="1"/>
              </p:cNvSpPr>
              <p:nvPr/>
            </p:nvSpPr>
            <p:spPr>
              <a:xfrm>
                <a:off x="8216274" y="4084911"/>
                <a:ext cx="4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415D1D3-816C-1441-8CFE-BEFCFE7FA259}"/>
                  </a:ext>
                </a:extLst>
              </p:cNvPr>
              <p:cNvSpPr/>
              <p:nvPr/>
            </p:nvSpPr>
            <p:spPr>
              <a:xfrm>
                <a:off x="8224335" y="4818581"/>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oMath>
                  </m:oMathPara>
                </a14:m>
                <a:endParaRPr lang="en-US" dirty="0"/>
              </a:p>
            </p:txBody>
          </p:sp>
        </mc:Choice>
        <mc:Fallback xmlns="">
          <p:sp>
            <p:nvSpPr>
              <p:cNvPr id="13" name="Rectangle 12">
                <a:extLst>
                  <a:ext uri="{FF2B5EF4-FFF2-40B4-BE49-F238E27FC236}">
                    <a16:creationId xmlns:a16="http://schemas.microsoft.com/office/drawing/2014/main" id="{9415D1D3-816C-1441-8CFE-BEFCFE7FA259}"/>
                  </a:ext>
                </a:extLst>
              </p:cNvPr>
              <p:cNvSpPr>
                <a:spLocks noRot="1" noChangeAspect="1" noMove="1" noResize="1" noEditPoints="1" noAdjustHandles="1" noChangeArrowheads="1" noChangeShapeType="1" noTextEdit="1"/>
              </p:cNvSpPr>
              <p:nvPr/>
            </p:nvSpPr>
            <p:spPr>
              <a:xfrm>
                <a:off x="8224335" y="4818581"/>
                <a:ext cx="45146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E959763-209A-FB47-9875-F2B3EC5A45DA}"/>
                  </a:ext>
                </a:extLst>
              </p:cNvPr>
              <p:cNvSpPr/>
              <p:nvPr/>
            </p:nvSpPr>
            <p:spPr>
              <a:xfrm>
                <a:off x="8216274" y="5503996"/>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4</m:t>
                          </m:r>
                        </m:sub>
                      </m:sSub>
                    </m:oMath>
                  </m:oMathPara>
                </a14:m>
                <a:endParaRPr lang="en-US" dirty="0"/>
              </a:p>
            </p:txBody>
          </p:sp>
        </mc:Choice>
        <mc:Fallback xmlns="">
          <p:sp>
            <p:nvSpPr>
              <p:cNvPr id="14" name="Rectangle 13">
                <a:extLst>
                  <a:ext uri="{FF2B5EF4-FFF2-40B4-BE49-F238E27FC236}">
                    <a16:creationId xmlns:a16="http://schemas.microsoft.com/office/drawing/2014/main" id="{AE959763-209A-FB47-9875-F2B3EC5A45DA}"/>
                  </a:ext>
                </a:extLst>
              </p:cNvPr>
              <p:cNvSpPr>
                <a:spLocks noRot="1" noChangeAspect="1" noMove="1" noResize="1" noEditPoints="1" noAdjustHandles="1" noChangeArrowheads="1" noChangeShapeType="1" noTextEdit="1"/>
              </p:cNvSpPr>
              <p:nvPr/>
            </p:nvSpPr>
            <p:spPr>
              <a:xfrm>
                <a:off x="8216274" y="5503996"/>
                <a:ext cx="451469" cy="369332"/>
              </a:xfrm>
              <a:prstGeom prst="rect">
                <a:avLst/>
              </a:prstGeom>
              <a:blipFill>
                <a:blip r:embed="rId9"/>
                <a:stretch>
                  <a:fillRect/>
                </a:stretch>
              </a:blipFill>
            </p:spPr>
            <p:txBody>
              <a:bodyPr/>
              <a:lstStyle/>
              <a:p>
                <a:r>
                  <a:rPr lang="en-US">
                    <a:noFill/>
                  </a:rPr>
                  <a:t> </a:t>
                </a:r>
              </a:p>
            </p:txBody>
          </p:sp>
        </mc:Fallback>
      </mc:AlternateContent>
      <p:sp>
        <p:nvSpPr>
          <p:cNvPr id="15" name="Double Bracket 14">
            <a:extLst>
              <a:ext uri="{FF2B5EF4-FFF2-40B4-BE49-F238E27FC236}">
                <a16:creationId xmlns:a16="http://schemas.microsoft.com/office/drawing/2014/main" id="{0653B055-D7AD-BF44-8003-068B6D372DF7}"/>
              </a:ext>
            </a:extLst>
          </p:cNvPr>
          <p:cNvSpPr/>
          <p:nvPr/>
        </p:nvSpPr>
        <p:spPr>
          <a:xfrm>
            <a:off x="3213976" y="3257589"/>
            <a:ext cx="848114"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Double Bracket 15">
            <a:extLst>
              <a:ext uri="{FF2B5EF4-FFF2-40B4-BE49-F238E27FC236}">
                <a16:creationId xmlns:a16="http://schemas.microsoft.com/office/drawing/2014/main" id="{A9196DA5-31D7-F945-99BE-5246AE003863}"/>
              </a:ext>
            </a:extLst>
          </p:cNvPr>
          <p:cNvSpPr/>
          <p:nvPr/>
        </p:nvSpPr>
        <p:spPr>
          <a:xfrm>
            <a:off x="8039004" y="3257589"/>
            <a:ext cx="848114"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9850FA5-1A31-A248-B0A2-723ED2C247B1}"/>
              </a:ext>
            </a:extLst>
          </p:cNvPr>
          <p:cNvSpPr/>
          <p:nvPr/>
        </p:nvSpPr>
        <p:spPr>
          <a:xfrm>
            <a:off x="2551906" y="3386285"/>
            <a:ext cx="572593" cy="369332"/>
          </a:xfrm>
          <a:prstGeom prst="rect">
            <a:avLst/>
          </a:prstGeom>
        </p:spPr>
        <p:txBody>
          <a:bodyPr wrap="none">
            <a:spAutoFit/>
          </a:bodyPr>
          <a:lstStyle/>
          <a:p>
            <a:r>
              <a:rPr lang="en-US" dirty="0"/>
              <a:t>king</a:t>
            </a:r>
          </a:p>
        </p:txBody>
      </p:sp>
      <p:sp>
        <p:nvSpPr>
          <p:cNvPr id="18" name="Rectangle 17">
            <a:extLst>
              <a:ext uri="{FF2B5EF4-FFF2-40B4-BE49-F238E27FC236}">
                <a16:creationId xmlns:a16="http://schemas.microsoft.com/office/drawing/2014/main" id="{BCC41661-E246-0E44-9D65-B733FE49A41A}"/>
              </a:ext>
            </a:extLst>
          </p:cNvPr>
          <p:cNvSpPr/>
          <p:nvPr/>
        </p:nvSpPr>
        <p:spPr>
          <a:xfrm>
            <a:off x="2595443" y="4094171"/>
            <a:ext cx="485518" cy="369332"/>
          </a:xfrm>
          <a:prstGeom prst="rect">
            <a:avLst/>
          </a:prstGeom>
        </p:spPr>
        <p:txBody>
          <a:bodyPr wrap="none">
            <a:spAutoFit/>
          </a:bodyPr>
          <a:lstStyle/>
          <a:p>
            <a:r>
              <a:rPr lang="en-US" dirty="0"/>
              <a:t>eat</a:t>
            </a:r>
          </a:p>
        </p:txBody>
      </p:sp>
      <p:sp>
        <p:nvSpPr>
          <p:cNvPr id="19" name="Rectangle 18">
            <a:extLst>
              <a:ext uri="{FF2B5EF4-FFF2-40B4-BE49-F238E27FC236}">
                <a16:creationId xmlns:a16="http://schemas.microsoft.com/office/drawing/2014/main" id="{9AEF6FF9-0023-7C40-9346-761884C1A02D}"/>
              </a:ext>
            </a:extLst>
          </p:cNvPr>
          <p:cNvSpPr/>
          <p:nvPr/>
        </p:nvSpPr>
        <p:spPr>
          <a:xfrm>
            <a:off x="2579156" y="4802057"/>
            <a:ext cx="518091" cy="369332"/>
          </a:xfrm>
          <a:prstGeom prst="rect">
            <a:avLst/>
          </a:prstGeom>
        </p:spPr>
        <p:txBody>
          <a:bodyPr wrap="none">
            <a:spAutoFit/>
          </a:bodyPr>
          <a:lstStyle/>
          <a:p>
            <a:r>
              <a:rPr lang="en-US" dirty="0"/>
              <a:t>sun</a:t>
            </a:r>
          </a:p>
        </p:txBody>
      </p:sp>
      <p:sp>
        <p:nvSpPr>
          <p:cNvPr id="20" name="Rectangle 19">
            <a:extLst>
              <a:ext uri="{FF2B5EF4-FFF2-40B4-BE49-F238E27FC236}">
                <a16:creationId xmlns:a16="http://schemas.microsoft.com/office/drawing/2014/main" id="{8E20F276-4B8C-8D44-B1B3-5E8BF5DAB01D}"/>
              </a:ext>
            </a:extLst>
          </p:cNvPr>
          <p:cNvSpPr/>
          <p:nvPr/>
        </p:nvSpPr>
        <p:spPr>
          <a:xfrm>
            <a:off x="2475345" y="5509943"/>
            <a:ext cx="725711" cy="369332"/>
          </a:xfrm>
          <a:prstGeom prst="rect">
            <a:avLst/>
          </a:prstGeom>
        </p:spPr>
        <p:txBody>
          <a:bodyPr wrap="none">
            <a:spAutoFit/>
          </a:bodyPr>
          <a:lstStyle/>
          <a:p>
            <a:r>
              <a:rPr lang="en-US" dirty="0"/>
              <a:t>water</a:t>
            </a:r>
          </a:p>
        </p:txBody>
      </p:sp>
      <p:sp>
        <p:nvSpPr>
          <p:cNvPr id="21" name="Rectangle 20">
            <a:extLst>
              <a:ext uri="{FF2B5EF4-FFF2-40B4-BE49-F238E27FC236}">
                <a16:creationId xmlns:a16="http://schemas.microsoft.com/office/drawing/2014/main" id="{AF1C777F-93C5-904A-9D50-81DBA73E97EB}"/>
              </a:ext>
            </a:extLst>
          </p:cNvPr>
          <p:cNvSpPr/>
          <p:nvPr/>
        </p:nvSpPr>
        <p:spPr>
          <a:xfrm>
            <a:off x="8950134" y="3415850"/>
            <a:ext cx="596638" cy="369332"/>
          </a:xfrm>
          <a:prstGeom prst="rect">
            <a:avLst/>
          </a:prstGeom>
        </p:spPr>
        <p:txBody>
          <a:bodyPr wrap="none">
            <a:spAutoFit/>
          </a:bodyPr>
          <a:lstStyle/>
          <a:p>
            <a:r>
              <a:rPr lang="hi-IN"/>
              <a:t>राजा</a:t>
            </a:r>
            <a:endParaRPr lang="en-US" dirty="0"/>
          </a:p>
        </p:txBody>
      </p:sp>
      <p:sp>
        <p:nvSpPr>
          <p:cNvPr id="22" name="Rectangle 21">
            <a:extLst>
              <a:ext uri="{FF2B5EF4-FFF2-40B4-BE49-F238E27FC236}">
                <a16:creationId xmlns:a16="http://schemas.microsoft.com/office/drawing/2014/main" id="{04655DA5-DBBC-9B4E-AD03-DBAB1C520359}"/>
              </a:ext>
            </a:extLst>
          </p:cNvPr>
          <p:cNvSpPr/>
          <p:nvPr/>
        </p:nvSpPr>
        <p:spPr>
          <a:xfrm>
            <a:off x="9029483" y="4123736"/>
            <a:ext cx="437940" cy="369332"/>
          </a:xfrm>
          <a:prstGeom prst="rect">
            <a:avLst/>
          </a:prstGeom>
        </p:spPr>
        <p:txBody>
          <a:bodyPr wrap="none">
            <a:spAutoFit/>
          </a:bodyPr>
          <a:lstStyle/>
          <a:p>
            <a:pPr algn="ctr"/>
            <a:r>
              <a:rPr lang="hi-IN"/>
              <a:t>खा</a:t>
            </a:r>
            <a:endParaRPr lang="en-US" dirty="0"/>
          </a:p>
        </p:txBody>
      </p:sp>
      <p:sp>
        <p:nvSpPr>
          <p:cNvPr id="23" name="Rectangle 22">
            <a:extLst>
              <a:ext uri="{FF2B5EF4-FFF2-40B4-BE49-F238E27FC236}">
                <a16:creationId xmlns:a16="http://schemas.microsoft.com/office/drawing/2014/main" id="{7EC7F5F5-2A72-234C-BBC1-81EC9D313868}"/>
              </a:ext>
            </a:extLst>
          </p:cNvPr>
          <p:cNvSpPr/>
          <p:nvPr/>
        </p:nvSpPr>
        <p:spPr>
          <a:xfrm>
            <a:off x="8996621" y="4851051"/>
            <a:ext cx="503664" cy="369332"/>
          </a:xfrm>
          <a:prstGeom prst="rect">
            <a:avLst/>
          </a:prstGeom>
        </p:spPr>
        <p:txBody>
          <a:bodyPr wrap="none">
            <a:spAutoFit/>
          </a:bodyPr>
          <a:lstStyle/>
          <a:p>
            <a:pPr algn="ctr"/>
            <a:r>
              <a:rPr lang="hi-IN"/>
              <a:t>रवि</a:t>
            </a:r>
            <a:endParaRPr lang="en-US" dirty="0"/>
          </a:p>
        </p:txBody>
      </p:sp>
      <p:sp>
        <p:nvSpPr>
          <p:cNvPr id="24" name="Rectangle 23">
            <a:extLst>
              <a:ext uri="{FF2B5EF4-FFF2-40B4-BE49-F238E27FC236}">
                <a16:creationId xmlns:a16="http://schemas.microsoft.com/office/drawing/2014/main" id="{C9053A5C-19AB-284A-8324-07CE24C25F24}"/>
              </a:ext>
            </a:extLst>
          </p:cNvPr>
          <p:cNvSpPr/>
          <p:nvPr/>
        </p:nvSpPr>
        <p:spPr>
          <a:xfrm>
            <a:off x="8996620" y="5557676"/>
            <a:ext cx="601447" cy="369332"/>
          </a:xfrm>
          <a:prstGeom prst="rect">
            <a:avLst/>
          </a:prstGeom>
        </p:spPr>
        <p:txBody>
          <a:bodyPr wrap="none">
            <a:spAutoFit/>
          </a:bodyPr>
          <a:lstStyle/>
          <a:p>
            <a:r>
              <a:rPr lang="hi-IN"/>
              <a:t>पानी</a:t>
            </a:r>
            <a:endParaRPr lang="en-US" dirty="0"/>
          </a:p>
        </p:txBody>
      </p:sp>
      <p:cxnSp>
        <p:nvCxnSpPr>
          <p:cNvPr id="25" name="Straight Arrow Connector 24">
            <a:extLst>
              <a:ext uri="{FF2B5EF4-FFF2-40B4-BE49-F238E27FC236}">
                <a16:creationId xmlns:a16="http://schemas.microsoft.com/office/drawing/2014/main" id="{B6F73A21-F910-EA42-B9FB-8DFB50E2ADC0}"/>
              </a:ext>
            </a:extLst>
          </p:cNvPr>
          <p:cNvCxnSpPr>
            <a:cxnSpLocks/>
          </p:cNvCxnSpPr>
          <p:nvPr/>
        </p:nvCxnSpPr>
        <p:spPr>
          <a:xfrm flipH="1">
            <a:off x="3756957" y="3768828"/>
            <a:ext cx="1249152" cy="50909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34A0CC4-899F-8243-BA73-14DF1F8EA75B}"/>
              </a:ext>
            </a:extLst>
          </p:cNvPr>
          <p:cNvCxnSpPr>
            <a:cxnSpLocks/>
          </p:cNvCxnSpPr>
          <p:nvPr/>
        </p:nvCxnSpPr>
        <p:spPr>
          <a:xfrm>
            <a:off x="6816436" y="3768828"/>
            <a:ext cx="1463158" cy="50676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10F8C93-62DA-6B4A-A1C4-8E081686F31A}"/>
                  </a:ext>
                </a:extLst>
              </p:cNvPr>
              <p:cNvSpPr txBox="1"/>
              <p:nvPr/>
            </p:nvSpPr>
            <p:spPr>
              <a:xfrm>
                <a:off x="4459092" y="3390175"/>
                <a:ext cx="2795573" cy="369332"/>
              </a:xfrm>
              <a:prstGeom prst="rect">
                <a:avLst/>
              </a:prstGeom>
              <a:solidFill>
                <a:schemeClr val="accent2">
                  <a:lumMod val="20000"/>
                  <a:lumOff val="80000"/>
                </a:schemeClr>
              </a:solidFill>
            </p:spPr>
            <p:txBody>
              <a:bodyPr wrap="none" rtlCol="0">
                <a:spAutoFit/>
              </a:bodyPr>
              <a:lstStyle/>
              <a:p>
                <a:r>
                  <a:rPr lang="en-US" dirty="0"/>
                  <a:t>Row vectors of dimension </a:t>
                </a:r>
                <a14:m>
                  <m:oMath xmlns:m="http://schemas.openxmlformats.org/officeDocument/2006/math">
                    <m:r>
                      <a:rPr lang="en-US" b="0" i="1" smtClean="0">
                        <a:latin typeface="Cambria Math" panose="02040503050406030204" pitchFamily="18" charset="0"/>
                      </a:rPr>
                      <m:t>𝑑</m:t>
                    </m:r>
                  </m:oMath>
                </a14:m>
                <a:endParaRPr lang="en-US" dirty="0"/>
              </a:p>
            </p:txBody>
          </p:sp>
        </mc:Choice>
        <mc:Fallback xmlns="">
          <p:sp>
            <p:nvSpPr>
              <p:cNvPr id="27" name="TextBox 26">
                <a:extLst>
                  <a:ext uri="{FF2B5EF4-FFF2-40B4-BE49-F238E27FC236}">
                    <a16:creationId xmlns:a16="http://schemas.microsoft.com/office/drawing/2014/main" id="{010F8C93-62DA-6B4A-A1C4-8E081686F31A}"/>
                  </a:ext>
                </a:extLst>
              </p:cNvPr>
              <p:cNvSpPr txBox="1">
                <a:spLocks noRot="1" noChangeAspect="1" noMove="1" noResize="1" noEditPoints="1" noAdjustHandles="1" noChangeArrowheads="1" noChangeShapeType="1" noTextEdit="1"/>
              </p:cNvSpPr>
              <p:nvPr/>
            </p:nvSpPr>
            <p:spPr>
              <a:xfrm>
                <a:off x="4459092" y="3390175"/>
                <a:ext cx="2795573" cy="369332"/>
              </a:xfrm>
              <a:prstGeom prst="rect">
                <a:avLst/>
              </a:prstGeom>
              <a:blipFill>
                <a:blip r:embed="rId10"/>
                <a:stretch>
                  <a:fillRect l="-1357" t="-6667" b="-23333"/>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475BA734-70AA-7149-B367-8FF5CB50EAD6}"/>
              </a:ext>
            </a:extLst>
          </p:cNvPr>
          <p:cNvSpPr txBox="1"/>
          <p:nvPr/>
        </p:nvSpPr>
        <p:spPr>
          <a:xfrm>
            <a:off x="4803238" y="4541582"/>
            <a:ext cx="2585523" cy="923330"/>
          </a:xfrm>
          <a:prstGeom prst="rect">
            <a:avLst/>
          </a:prstGeom>
          <a:solidFill>
            <a:schemeClr val="accent2">
              <a:lumMod val="20000"/>
              <a:lumOff val="80000"/>
            </a:schemeClr>
          </a:solidFill>
        </p:spPr>
        <p:txBody>
          <a:bodyPr wrap="square" rtlCol="0">
            <a:spAutoFit/>
          </a:bodyPr>
          <a:lstStyle/>
          <a:p>
            <a:r>
              <a:rPr lang="en-US" dirty="0"/>
              <a:t>Given dictionary between </a:t>
            </a:r>
          </a:p>
          <a:p>
            <a:r>
              <a:rPr lang="en-US" dirty="0"/>
              <a:t>the source and the target languages (training data)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6E20BD1-8305-9144-9468-DC195EBA16BC}"/>
                  </a:ext>
                </a:extLst>
              </p:cNvPr>
              <p:cNvSpPr txBox="1"/>
              <p:nvPr/>
            </p:nvSpPr>
            <p:spPr>
              <a:xfrm>
                <a:off x="4226271" y="2089495"/>
                <a:ext cx="32612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m:t>
                          </m:r>
                          <m:r>
                            <a:rPr lang="en-US" sz="2800" b="0" i="1" smtClean="0">
                              <a:solidFill>
                                <a:srgbClr val="1004FA"/>
                              </a:solidFill>
                              <a:latin typeface="Cambria Math" panose="02040503050406030204" pitchFamily="18" charset="0"/>
                            </a:rPr>
                            <m:t>𝑊</m:t>
                          </m:r>
                        </m:e>
                      </m:d>
                      <m:r>
                        <a:rPr lang="en-US" sz="2800" i="1">
                          <a:latin typeface="Cambria Math" panose="02040503050406030204" pitchFamily="18" charset="0"/>
                        </a:rPr>
                        <m:t>=</m:t>
                      </m:r>
                      <m:r>
                        <a:rPr lang="en-US" sz="2800" i="1" smtClean="0">
                          <a:solidFill>
                            <a:schemeClr val="tx1"/>
                          </a:solidFill>
                          <a:latin typeface="Cambria Math" panose="02040503050406030204" pitchFamily="18" charset="0"/>
                        </a:rPr>
                        <m:t>𝑋</m:t>
                      </m:r>
                      <m:r>
                        <a:rPr lang="en-US" sz="2800" b="0" i="1" smtClean="0">
                          <a:solidFill>
                            <a:srgbClr val="1004FA"/>
                          </a:solidFill>
                          <a:latin typeface="Cambria Math" panose="02040503050406030204" pitchFamily="18" charset="0"/>
                        </a:rPr>
                        <m:t>𝑊</m:t>
                      </m:r>
                      <m:r>
                        <a:rPr lang="en-US" sz="2800" i="1" smtClean="0">
                          <a:solidFill>
                            <a:schemeClr val="tx1"/>
                          </a:solidFill>
                          <a:latin typeface="Cambria Math" panose="02040503050406030204" pitchFamily="18" charset="0"/>
                        </a:rPr>
                        <m:t>≈</m:t>
                      </m:r>
                      <m:r>
                        <a:rPr lang="en-US" sz="2800" i="1" smtClean="0">
                          <a:solidFill>
                            <a:schemeClr val="tx1"/>
                          </a:solidFill>
                          <a:latin typeface="Cambria Math" panose="02040503050406030204" pitchFamily="18" charset="0"/>
                        </a:rPr>
                        <m:t>𝑍</m:t>
                      </m:r>
                    </m:oMath>
                  </m:oMathPara>
                </a14:m>
                <a:endParaRPr lang="en-US" sz="2800" dirty="0"/>
              </a:p>
            </p:txBody>
          </p:sp>
        </mc:Choice>
        <mc:Fallback xmlns="">
          <p:sp>
            <p:nvSpPr>
              <p:cNvPr id="31" name="TextBox 30">
                <a:extLst>
                  <a:ext uri="{FF2B5EF4-FFF2-40B4-BE49-F238E27FC236}">
                    <a16:creationId xmlns:a16="http://schemas.microsoft.com/office/drawing/2014/main" id="{36E20BD1-8305-9144-9468-DC195EBA16BC}"/>
                  </a:ext>
                </a:extLst>
              </p:cNvPr>
              <p:cNvSpPr txBox="1">
                <a:spLocks noRot="1" noChangeAspect="1" noMove="1" noResize="1" noEditPoints="1" noAdjustHandles="1" noChangeArrowheads="1" noChangeShapeType="1" noTextEdit="1"/>
              </p:cNvSpPr>
              <p:nvPr/>
            </p:nvSpPr>
            <p:spPr>
              <a:xfrm>
                <a:off x="4226271" y="2089495"/>
                <a:ext cx="3261214" cy="523220"/>
              </a:xfrm>
              <a:prstGeom prst="rect">
                <a:avLst/>
              </a:prstGeom>
              <a:blipFill>
                <a:blip r:embed="rId11"/>
                <a:stretch>
                  <a:fillRect l="-388"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814EF6E-C3C3-194F-AE94-410689F036EA}"/>
                  </a:ext>
                </a:extLst>
              </p:cNvPr>
              <p:cNvSpPr txBox="1"/>
              <p:nvPr/>
            </p:nvSpPr>
            <p:spPr>
              <a:xfrm>
                <a:off x="3449427" y="281735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1814EF6E-C3C3-194F-AE94-410689F036EA}"/>
                  </a:ext>
                </a:extLst>
              </p:cNvPr>
              <p:cNvSpPr txBox="1">
                <a:spLocks noRot="1" noChangeAspect="1" noMove="1" noResize="1" noEditPoints="1" noAdjustHandles="1" noChangeArrowheads="1" noChangeShapeType="1" noTextEdit="1"/>
              </p:cNvSpPr>
              <p:nvPr/>
            </p:nvSpPr>
            <p:spPr>
              <a:xfrm>
                <a:off x="3449427" y="2817350"/>
                <a:ext cx="366934" cy="523220"/>
              </a:xfrm>
              <a:prstGeom prst="rect">
                <a:avLst/>
              </a:prstGeom>
              <a:blipFill>
                <a:blip r:embed="rId12"/>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745ACA-777C-CD49-AFDA-40BE8C7BC071}"/>
                  </a:ext>
                </a:extLst>
              </p:cNvPr>
              <p:cNvSpPr txBox="1"/>
              <p:nvPr/>
            </p:nvSpPr>
            <p:spPr>
              <a:xfrm>
                <a:off x="8279594" y="281735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3" name="TextBox 32">
                <a:extLst>
                  <a:ext uri="{FF2B5EF4-FFF2-40B4-BE49-F238E27FC236}">
                    <a16:creationId xmlns:a16="http://schemas.microsoft.com/office/drawing/2014/main" id="{13745ACA-777C-CD49-AFDA-40BE8C7BC071}"/>
                  </a:ext>
                </a:extLst>
              </p:cNvPr>
              <p:cNvSpPr txBox="1">
                <a:spLocks noRot="1" noChangeAspect="1" noMove="1" noResize="1" noEditPoints="1" noAdjustHandles="1" noChangeArrowheads="1" noChangeShapeType="1" noTextEdit="1"/>
              </p:cNvSpPr>
              <p:nvPr/>
            </p:nvSpPr>
            <p:spPr>
              <a:xfrm>
                <a:off x="8279594" y="2817350"/>
                <a:ext cx="366934" cy="523220"/>
              </a:xfrm>
              <a:prstGeom prst="rect">
                <a:avLst/>
              </a:prstGeom>
              <a:blipFill>
                <a:blip r:embed="rId13"/>
                <a:stretch>
                  <a:fillRect l="-6667" r="-13333"/>
                </a:stretch>
              </a:blipFill>
            </p:spPr>
            <p:txBody>
              <a:bodyPr/>
              <a:lstStyle/>
              <a:p>
                <a:r>
                  <a:rPr lang="en-US">
                    <a:noFill/>
                  </a:rPr>
                  <a:t> </a:t>
                </a:r>
              </a:p>
            </p:txBody>
          </p:sp>
        </mc:Fallback>
      </mc:AlternateContent>
    </p:spTree>
    <p:extLst>
      <p:ext uri="{BB962C8B-B14F-4D97-AF65-F5344CB8AC3E}">
        <p14:creationId xmlns:p14="http://schemas.microsoft.com/office/powerpoint/2010/main" val="171966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DD32DE-0F11-8348-A73E-6EA379ECC474}"/>
                  </a:ext>
                </a:extLst>
              </p:cNvPr>
              <p:cNvSpPr txBox="1"/>
              <p:nvPr/>
            </p:nvSpPr>
            <p:spPr>
              <a:xfrm>
                <a:off x="7911760"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0FDD32DE-0F11-8348-A73E-6EA379ECC474}"/>
                  </a:ext>
                </a:extLst>
              </p:cNvPr>
              <p:cNvSpPr txBox="1">
                <a:spLocks noRot="1" noChangeAspect="1" noMove="1" noResize="1" noEditPoints="1" noAdjustHandles="1" noChangeArrowheads="1" noChangeShapeType="1" noTextEdit="1"/>
              </p:cNvSpPr>
              <p:nvPr/>
            </p:nvSpPr>
            <p:spPr>
              <a:xfrm>
                <a:off x="7911760" y="1121780"/>
                <a:ext cx="366934" cy="523220"/>
              </a:xfrm>
              <a:prstGeom prst="rect">
                <a:avLst/>
              </a:prstGeom>
              <a:blipFill>
                <a:blip r:embed="rId2"/>
                <a:stretch>
                  <a:fillRect l="-6667" r="-13333"/>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8BAF3D4-AEC1-6E4C-A3C2-57CABF18460F}"/>
              </a:ext>
            </a:extLst>
          </p:cNvPr>
          <p:cNvSpPr/>
          <p:nvPr/>
        </p:nvSpPr>
        <p:spPr>
          <a:xfrm>
            <a:off x="3594363" y="1900573"/>
            <a:ext cx="572593" cy="369332"/>
          </a:xfrm>
          <a:prstGeom prst="rect">
            <a:avLst/>
          </a:prstGeom>
        </p:spPr>
        <p:txBody>
          <a:bodyPr wrap="none">
            <a:spAutoFit/>
          </a:bodyPr>
          <a:lstStyle/>
          <a:p>
            <a:r>
              <a:rPr lang="en-US" dirty="0"/>
              <a:t>king</a:t>
            </a:r>
          </a:p>
        </p:txBody>
      </p:sp>
      <p:sp>
        <p:nvSpPr>
          <p:cNvPr id="10" name="Rectangle 9">
            <a:extLst>
              <a:ext uri="{FF2B5EF4-FFF2-40B4-BE49-F238E27FC236}">
                <a16:creationId xmlns:a16="http://schemas.microsoft.com/office/drawing/2014/main" id="{544BCC4A-CA28-8645-8B89-1C6F5D70B657}"/>
              </a:ext>
            </a:extLst>
          </p:cNvPr>
          <p:cNvSpPr/>
          <p:nvPr/>
        </p:nvSpPr>
        <p:spPr>
          <a:xfrm>
            <a:off x="3637900" y="2608459"/>
            <a:ext cx="485518" cy="369332"/>
          </a:xfrm>
          <a:prstGeom prst="rect">
            <a:avLst/>
          </a:prstGeom>
        </p:spPr>
        <p:txBody>
          <a:bodyPr wrap="none">
            <a:spAutoFit/>
          </a:bodyPr>
          <a:lstStyle/>
          <a:p>
            <a:r>
              <a:rPr lang="en-US" dirty="0"/>
              <a:t>eat</a:t>
            </a:r>
          </a:p>
        </p:txBody>
      </p:sp>
      <p:sp>
        <p:nvSpPr>
          <p:cNvPr id="11" name="Rectangle 10">
            <a:extLst>
              <a:ext uri="{FF2B5EF4-FFF2-40B4-BE49-F238E27FC236}">
                <a16:creationId xmlns:a16="http://schemas.microsoft.com/office/drawing/2014/main" id="{E5D7272B-8F69-ED4C-94A0-F12F60BE93F1}"/>
              </a:ext>
            </a:extLst>
          </p:cNvPr>
          <p:cNvSpPr/>
          <p:nvPr/>
        </p:nvSpPr>
        <p:spPr>
          <a:xfrm>
            <a:off x="3621613" y="3316345"/>
            <a:ext cx="518091" cy="369332"/>
          </a:xfrm>
          <a:prstGeom prst="rect">
            <a:avLst/>
          </a:prstGeom>
        </p:spPr>
        <p:txBody>
          <a:bodyPr wrap="none">
            <a:spAutoFit/>
          </a:bodyPr>
          <a:lstStyle/>
          <a:p>
            <a:r>
              <a:rPr lang="en-US" dirty="0"/>
              <a:t>sun</a:t>
            </a:r>
          </a:p>
        </p:txBody>
      </p:sp>
      <p:sp>
        <p:nvSpPr>
          <p:cNvPr id="12" name="Rectangle 11">
            <a:extLst>
              <a:ext uri="{FF2B5EF4-FFF2-40B4-BE49-F238E27FC236}">
                <a16:creationId xmlns:a16="http://schemas.microsoft.com/office/drawing/2014/main" id="{A0D8AABD-308B-574C-AACE-37EA55CDEB29}"/>
              </a:ext>
            </a:extLst>
          </p:cNvPr>
          <p:cNvSpPr/>
          <p:nvPr/>
        </p:nvSpPr>
        <p:spPr>
          <a:xfrm>
            <a:off x="3517802" y="4024231"/>
            <a:ext cx="725711" cy="369332"/>
          </a:xfrm>
          <a:prstGeom prst="rect">
            <a:avLst/>
          </a:prstGeom>
        </p:spPr>
        <p:txBody>
          <a:bodyPr wrap="none">
            <a:spAutoFit/>
          </a:bodyPr>
          <a:lstStyle/>
          <a:p>
            <a:r>
              <a:rPr lang="en-US" dirty="0"/>
              <a:t>water</a:t>
            </a:r>
          </a:p>
        </p:txBody>
      </p:sp>
      <p:sp>
        <p:nvSpPr>
          <p:cNvPr id="13" name="Rectangle 12">
            <a:extLst>
              <a:ext uri="{FF2B5EF4-FFF2-40B4-BE49-F238E27FC236}">
                <a16:creationId xmlns:a16="http://schemas.microsoft.com/office/drawing/2014/main" id="{BFFBD631-B92F-554A-8D16-55E91B1C315A}"/>
              </a:ext>
            </a:extLst>
          </p:cNvPr>
          <p:cNvSpPr/>
          <p:nvPr/>
        </p:nvSpPr>
        <p:spPr>
          <a:xfrm>
            <a:off x="3759470" y="4456387"/>
            <a:ext cx="242374" cy="923330"/>
          </a:xfrm>
          <a:prstGeom prst="rect">
            <a:avLst/>
          </a:prstGeom>
        </p:spPr>
        <p:txBody>
          <a:bodyPr wrap="none">
            <a:spAutoFit/>
          </a:bodyPr>
          <a:lstStyle/>
          <a:p>
            <a:r>
              <a:rPr lang="en-US" dirty="0"/>
              <a:t>.</a:t>
            </a:r>
          </a:p>
          <a:p>
            <a:r>
              <a:rPr lang="en-US" dirty="0"/>
              <a:t>.</a:t>
            </a:r>
          </a:p>
          <a:p>
            <a:r>
              <a:rPr lang="en-US" dirty="0"/>
              <a:t>.</a:t>
            </a:r>
          </a:p>
        </p:txBody>
      </p:sp>
      <p:sp>
        <p:nvSpPr>
          <p:cNvPr id="16" name="Rectangle 15">
            <a:extLst>
              <a:ext uri="{FF2B5EF4-FFF2-40B4-BE49-F238E27FC236}">
                <a16:creationId xmlns:a16="http://schemas.microsoft.com/office/drawing/2014/main" id="{E550CB20-2DEE-DE4F-97D8-5641A07B2393}"/>
              </a:ext>
            </a:extLst>
          </p:cNvPr>
          <p:cNvSpPr/>
          <p:nvPr/>
        </p:nvSpPr>
        <p:spPr>
          <a:xfrm>
            <a:off x="7796908" y="1900573"/>
            <a:ext cx="596638" cy="369332"/>
          </a:xfrm>
          <a:prstGeom prst="rect">
            <a:avLst/>
          </a:prstGeom>
        </p:spPr>
        <p:txBody>
          <a:bodyPr wrap="none">
            <a:spAutoFit/>
          </a:bodyPr>
          <a:lstStyle/>
          <a:p>
            <a:r>
              <a:rPr lang="hi-IN"/>
              <a:t>पानी</a:t>
            </a:r>
            <a:endParaRPr lang="en-US" dirty="0"/>
          </a:p>
        </p:txBody>
      </p:sp>
      <p:sp>
        <p:nvSpPr>
          <p:cNvPr id="17" name="Rectangle 16">
            <a:extLst>
              <a:ext uri="{FF2B5EF4-FFF2-40B4-BE49-F238E27FC236}">
                <a16:creationId xmlns:a16="http://schemas.microsoft.com/office/drawing/2014/main" id="{575E15A6-7786-024B-B213-9E0C90401FB9}"/>
              </a:ext>
            </a:extLst>
          </p:cNvPr>
          <p:cNvSpPr/>
          <p:nvPr/>
        </p:nvSpPr>
        <p:spPr>
          <a:xfrm>
            <a:off x="7796908" y="2608459"/>
            <a:ext cx="596638" cy="369332"/>
          </a:xfrm>
          <a:prstGeom prst="rect">
            <a:avLst/>
          </a:prstGeom>
        </p:spPr>
        <p:txBody>
          <a:bodyPr wrap="none">
            <a:spAutoFit/>
          </a:bodyPr>
          <a:lstStyle/>
          <a:p>
            <a:pPr algn="ctr"/>
            <a:r>
              <a:rPr lang="hi-IN"/>
              <a:t>राजा</a:t>
            </a:r>
            <a:endParaRPr lang="en-US" dirty="0"/>
          </a:p>
        </p:txBody>
      </p:sp>
      <p:sp>
        <p:nvSpPr>
          <p:cNvPr id="18" name="Rectangle 17">
            <a:extLst>
              <a:ext uri="{FF2B5EF4-FFF2-40B4-BE49-F238E27FC236}">
                <a16:creationId xmlns:a16="http://schemas.microsoft.com/office/drawing/2014/main" id="{AB01807B-07A7-614E-B654-B938DC87CEF9}"/>
              </a:ext>
            </a:extLst>
          </p:cNvPr>
          <p:cNvSpPr/>
          <p:nvPr/>
        </p:nvSpPr>
        <p:spPr>
          <a:xfrm>
            <a:off x="7876257" y="3335774"/>
            <a:ext cx="437940" cy="369332"/>
          </a:xfrm>
          <a:prstGeom prst="rect">
            <a:avLst/>
          </a:prstGeom>
        </p:spPr>
        <p:txBody>
          <a:bodyPr wrap="none">
            <a:spAutoFit/>
          </a:bodyPr>
          <a:lstStyle/>
          <a:p>
            <a:pPr algn="ctr"/>
            <a:r>
              <a:rPr lang="hi-IN"/>
              <a:t>खा</a:t>
            </a:r>
            <a:endParaRPr lang="en-US" dirty="0"/>
          </a:p>
        </p:txBody>
      </p:sp>
      <p:sp>
        <p:nvSpPr>
          <p:cNvPr id="19" name="Rectangle 18">
            <a:extLst>
              <a:ext uri="{FF2B5EF4-FFF2-40B4-BE49-F238E27FC236}">
                <a16:creationId xmlns:a16="http://schemas.microsoft.com/office/drawing/2014/main" id="{C54DCD0C-FC7D-784D-A9DC-8BE687EA36F4}"/>
              </a:ext>
            </a:extLst>
          </p:cNvPr>
          <p:cNvSpPr/>
          <p:nvPr/>
        </p:nvSpPr>
        <p:spPr>
          <a:xfrm>
            <a:off x="7843394" y="4042399"/>
            <a:ext cx="503664" cy="369332"/>
          </a:xfrm>
          <a:prstGeom prst="rect">
            <a:avLst/>
          </a:prstGeom>
        </p:spPr>
        <p:txBody>
          <a:bodyPr wrap="none">
            <a:spAutoFit/>
          </a:bodyPr>
          <a:lstStyle/>
          <a:p>
            <a:r>
              <a:rPr lang="hi-IN"/>
              <a:t>रवि</a:t>
            </a:r>
            <a:endParaRPr lang="en-US" dirty="0"/>
          </a:p>
        </p:txBody>
      </p:sp>
      <p:sp>
        <p:nvSpPr>
          <p:cNvPr id="20" name="Rectangle 19">
            <a:extLst>
              <a:ext uri="{FF2B5EF4-FFF2-40B4-BE49-F238E27FC236}">
                <a16:creationId xmlns:a16="http://schemas.microsoft.com/office/drawing/2014/main" id="{EBBAE266-9362-AD4D-BD0D-A4844749473C}"/>
              </a:ext>
            </a:extLst>
          </p:cNvPr>
          <p:cNvSpPr/>
          <p:nvPr/>
        </p:nvSpPr>
        <p:spPr>
          <a:xfrm>
            <a:off x="7974039" y="4456387"/>
            <a:ext cx="242374" cy="923330"/>
          </a:xfrm>
          <a:prstGeom prst="rect">
            <a:avLst/>
          </a:prstGeom>
        </p:spPr>
        <p:txBody>
          <a:bodyPr wrap="none">
            <a:spAutoFit/>
          </a:bodyPr>
          <a:lstStyle/>
          <a:p>
            <a:r>
              <a:rPr lang="en-US" dirty="0"/>
              <a:t>.</a:t>
            </a:r>
          </a:p>
          <a:p>
            <a:r>
              <a:rPr lang="en-US" dirty="0"/>
              <a:t>.</a:t>
            </a:r>
          </a:p>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4749F12-BE5B-574E-BED8-B1DE22781960}"/>
                  </a:ext>
                </a:extLst>
              </p:cNvPr>
              <p:cNvSpPr txBox="1"/>
              <p:nvPr/>
            </p:nvSpPr>
            <p:spPr>
              <a:xfrm>
                <a:off x="3697193"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B4749F12-BE5B-574E-BED8-B1DE22781960}"/>
                  </a:ext>
                </a:extLst>
              </p:cNvPr>
              <p:cNvSpPr txBox="1">
                <a:spLocks noRot="1" noChangeAspect="1" noMove="1" noResize="1" noEditPoints="1" noAdjustHandles="1" noChangeArrowheads="1" noChangeShapeType="1" noTextEdit="1"/>
              </p:cNvSpPr>
              <p:nvPr/>
            </p:nvSpPr>
            <p:spPr>
              <a:xfrm>
                <a:off x="3697193" y="1121780"/>
                <a:ext cx="366934" cy="523220"/>
              </a:xfrm>
              <a:prstGeom prst="rect">
                <a:avLst/>
              </a:prstGeom>
              <a:blipFill>
                <a:blip r:embed="rId3"/>
                <a:stretch>
                  <a:fillRect l="-6667" r="-16667"/>
                </a:stretch>
              </a:blipFill>
            </p:spPr>
            <p:txBody>
              <a:bodyPr/>
              <a:lstStyle/>
              <a:p>
                <a:r>
                  <a:rPr lang="en-US">
                    <a:noFill/>
                  </a:rPr>
                  <a:t> </a:t>
                </a:r>
              </a:p>
            </p:txBody>
          </p:sp>
        </mc:Fallback>
      </mc:AlternateContent>
      <p:sp>
        <p:nvSpPr>
          <p:cNvPr id="21" name="Title 1">
            <a:extLst>
              <a:ext uri="{FF2B5EF4-FFF2-40B4-BE49-F238E27FC236}">
                <a16:creationId xmlns:a16="http://schemas.microsoft.com/office/drawing/2014/main" id="{B3726D65-2EFB-DE4C-877C-1CF58E080D0C}"/>
              </a:ext>
            </a:extLst>
          </p:cNvPr>
          <p:cNvSpPr>
            <a:spLocks noGrp="1"/>
          </p:cNvSpPr>
          <p:nvPr>
            <p:ph type="title"/>
          </p:nvPr>
        </p:nvSpPr>
        <p:spPr>
          <a:xfrm>
            <a:off x="838200" y="-4325"/>
            <a:ext cx="10515600" cy="1325563"/>
          </a:xfrm>
        </p:spPr>
        <p:txBody>
          <a:bodyPr/>
          <a:lstStyle/>
          <a:p>
            <a:r>
              <a:rPr lang="en-US" dirty="0"/>
              <a:t>Cross-lingual mapping problem: Introduction</a:t>
            </a:r>
          </a:p>
        </p:txBody>
      </p:sp>
      <p:sp>
        <p:nvSpPr>
          <p:cNvPr id="22" name="Double Bracket 21">
            <a:extLst>
              <a:ext uri="{FF2B5EF4-FFF2-40B4-BE49-F238E27FC236}">
                <a16:creationId xmlns:a16="http://schemas.microsoft.com/office/drawing/2014/main" id="{ECA6F6FC-B3E2-0F4E-87D7-2525AE8C7CE7}"/>
              </a:ext>
            </a:extLst>
          </p:cNvPr>
          <p:cNvSpPr/>
          <p:nvPr/>
        </p:nvSpPr>
        <p:spPr>
          <a:xfrm>
            <a:off x="2561895" y="1562019"/>
            <a:ext cx="262371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Double Bracket 22">
            <a:extLst>
              <a:ext uri="{FF2B5EF4-FFF2-40B4-BE49-F238E27FC236}">
                <a16:creationId xmlns:a16="http://schemas.microsoft.com/office/drawing/2014/main" id="{5DC3DF61-0FE2-FC42-A50C-302C2D5D4EF6}"/>
              </a:ext>
            </a:extLst>
          </p:cNvPr>
          <p:cNvSpPr/>
          <p:nvPr/>
        </p:nvSpPr>
        <p:spPr>
          <a:xfrm>
            <a:off x="6787762" y="1562019"/>
            <a:ext cx="261222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542678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DF3F-00D2-6F4C-BFCF-C99118B87736}"/>
              </a:ext>
            </a:extLst>
          </p:cNvPr>
          <p:cNvSpPr>
            <a:spLocks noGrp="1"/>
          </p:cNvSpPr>
          <p:nvPr>
            <p:ph type="title"/>
          </p:nvPr>
        </p:nvSpPr>
        <p:spPr/>
        <p:txBody>
          <a:bodyPr>
            <a:normAutofit/>
          </a:bodyPr>
          <a:lstStyle/>
          <a:p>
            <a:r>
              <a:rPr lang="en-US" dirty="0"/>
              <a:t>Linear model for cross-lingual mapping</a:t>
            </a:r>
          </a:p>
        </p:txBody>
      </p:sp>
      <p:sp>
        <p:nvSpPr>
          <p:cNvPr id="4" name="TextBox 3">
            <a:extLst>
              <a:ext uri="{FF2B5EF4-FFF2-40B4-BE49-F238E27FC236}">
                <a16:creationId xmlns:a16="http://schemas.microsoft.com/office/drawing/2014/main" id="{7F58F0BA-0607-5C4B-B8F4-2821678B3B5A}"/>
              </a:ext>
            </a:extLst>
          </p:cNvPr>
          <p:cNvSpPr txBox="1"/>
          <p:nvPr/>
        </p:nvSpPr>
        <p:spPr>
          <a:xfrm>
            <a:off x="838200" y="2150583"/>
            <a:ext cx="3396379" cy="492443"/>
          </a:xfrm>
          <a:prstGeom prst="rect">
            <a:avLst/>
          </a:prstGeom>
          <a:noFill/>
        </p:spPr>
        <p:txBody>
          <a:bodyPr wrap="none" rtlCol="0">
            <a:spAutoFit/>
          </a:bodyPr>
          <a:lstStyle/>
          <a:p>
            <a:r>
              <a:rPr lang="en-IN" sz="2600" dirty="0"/>
              <a:t>Least squares problem: </a:t>
            </a:r>
            <a:endParaRPr lang="en-IN" sz="2600" dirty="0">
              <a:effectLst/>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5C036A-076C-8446-89FE-9F345EC01E68}"/>
                  </a:ext>
                </a:extLst>
              </p:cNvPr>
              <p:cNvSpPr txBox="1"/>
              <p:nvPr/>
            </p:nvSpPr>
            <p:spPr>
              <a:xfrm>
                <a:off x="4586479" y="2112798"/>
                <a:ext cx="3149324" cy="704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rPr>
                          </m:ctrlPr>
                        </m:funcPr>
                        <m:fName>
                          <m:limLow>
                            <m:limLowPr>
                              <m:ctrlPr>
                                <a:rPr lang="en-US" sz="2800" i="1" smtClean="0">
                                  <a:latin typeface="Cambria Math" panose="02040503050406030204" pitchFamily="18" charset="0"/>
                                </a:rPr>
                              </m:ctrlPr>
                            </m:limLowPr>
                            <m:e>
                              <m:r>
                                <m:rPr>
                                  <m:sty m:val="p"/>
                                </m:rPr>
                                <a:rPr lang="en-US" sz="2800" i="0" smtClean="0">
                                  <a:latin typeface="Cambria Math" panose="02040503050406030204" pitchFamily="18" charset="0"/>
                                </a:rPr>
                                <m:t>min</m:t>
                              </m:r>
                            </m:e>
                            <m:lim>
                              <m:r>
                                <a:rPr lang="en-US" sz="2800" b="0" i="1" smtClean="0">
                                  <a:solidFill>
                                    <a:srgbClr val="1004FA"/>
                                  </a:solidFill>
                                  <a:latin typeface="Cambria Math" panose="02040503050406030204" pitchFamily="18" charset="0"/>
                                </a:rPr>
                                <m:t>𝑊</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ℝ</m:t>
                                  </m:r>
                                </m:e>
                                <m:sup>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up>
                              </m:sSup>
                            </m:lim>
                          </m:limLow>
                        </m:fName>
                        <m:e>
                          <m:sSubSup>
                            <m:sSubSupPr>
                              <m:ctrlPr>
                                <a:rPr lang="en-US" sz="2800" i="1" smtClean="0">
                                  <a:latin typeface="Cambria Math" panose="02040503050406030204" pitchFamily="18" charset="0"/>
                                </a:rPr>
                              </m:ctrlPr>
                            </m:sSubSupPr>
                            <m:e>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𝑋</m:t>
                                  </m:r>
                                  <m:r>
                                    <a:rPr lang="en-US" sz="2800" b="0" i="1" smtClean="0">
                                      <a:solidFill>
                                        <a:srgbClr val="1004FA"/>
                                      </a:solidFill>
                                      <a:latin typeface="Cambria Math" panose="02040503050406030204" pitchFamily="18" charset="0"/>
                                    </a:rPr>
                                    <m:t>𝑊</m:t>
                                  </m:r>
                                  <m:r>
                                    <a:rPr lang="en-US" sz="2800" b="0" i="1" smtClean="0">
                                      <a:latin typeface="Cambria Math" panose="02040503050406030204" pitchFamily="18" charset="0"/>
                                    </a:rPr>
                                    <m:t>−</m:t>
                                  </m:r>
                                  <m:r>
                                    <a:rPr lang="en-US" sz="2800" b="0" i="1" smtClean="0">
                                      <a:latin typeface="Cambria Math" panose="02040503050406030204" pitchFamily="18" charset="0"/>
                                    </a:rPr>
                                    <m:t>𝑍</m:t>
                                  </m:r>
                                </m:e>
                              </m:d>
                            </m:e>
                            <m:sub>
                              <m:r>
                                <a:rPr lang="en-US" sz="2800" b="0" i="1" smtClean="0">
                                  <a:latin typeface="Cambria Math" panose="02040503050406030204" pitchFamily="18" charset="0"/>
                                </a:rPr>
                                <m:t>𝐹</m:t>
                              </m:r>
                            </m:sub>
                            <m:sup>
                              <m:r>
                                <a:rPr lang="en-US" sz="2800" b="0" i="1" smtClean="0">
                                  <a:latin typeface="Cambria Math" panose="02040503050406030204" pitchFamily="18" charset="0"/>
                                </a:rPr>
                                <m:t>2</m:t>
                              </m:r>
                            </m:sup>
                          </m:sSubSup>
                        </m:e>
                      </m:func>
                    </m:oMath>
                  </m:oMathPara>
                </a14:m>
                <a:endParaRPr lang="en-US" sz="2800" dirty="0"/>
              </a:p>
            </p:txBody>
          </p:sp>
        </mc:Choice>
        <mc:Fallback xmlns="">
          <p:sp>
            <p:nvSpPr>
              <p:cNvPr id="6" name="TextBox 5">
                <a:extLst>
                  <a:ext uri="{FF2B5EF4-FFF2-40B4-BE49-F238E27FC236}">
                    <a16:creationId xmlns:a16="http://schemas.microsoft.com/office/drawing/2014/main" id="{BB5C036A-076C-8446-89FE-9F345EC01E68}"/>
                  </a:ext>
                </a:extLst>
              </p:cNvPr>
              <p:cNvSpPr txBox="1">
                <a:spLocks noRot="1" noChangeAspect="1" noMove="1" noResize="1" noEditPoints="1" noAdjustHandles="1" noChangeArrowheads="1" noChangeShapeType="1" noTextEdit="1"/>
              </p:cNvSpPr>
              <p:nvPr/>
            </p:nvSpPr>
            <p:spPr>
              <a:xfrm>
                <a:off x="4586479" y="2112798"/>
                <a:ext cx="3149324" cy="704552"/>
              </a:xfrm>
              <a:prstGeom prst="rect">
                <a:avLst/>
              </a:prstGeom>
              <a:blipFill>
                <a:blip r:embed="rId3"/>
                <a:stretch>
                  <a:fillRect b="-35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FBD713-764E-7048-B407-099A7F8930CA}"/>
                  </a:ext>
                </a:extLst>
              </p:cNvPr>
              <p:cNvSpPr/>
              <p:nvPr/>
            </p:nvSpPr>
            <p:spPr>
              <a:xfrm>
                <a:off x="3402821" y="3383380"/>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8" name="Rectangle 7">
                <a:extLst>
                  <a:ext uri="{FF2B5EF4-FFF2-40B4-BE49-F238E27FC236}">
                    <a16:creationId xmlns:a16="http://schemas.microsoft.com/office/drawing/2014/main" id="{F4FBD713-764E-7048-B407-099A7F8930CA}"/>
                  </a:ext>
                </a:extLst>
              </p:cNvPr>
              <p:cNvSpPr>
                <a:spLocks noRot="1" noChangeAspect="1" noMove="1" noResize="1" noEditPoints="1" noAdjustHandles="1" noChangeArrowheads="1" noChangeShapeType="1" noTextEdit="1"/>
              </p:cNvSpPr>
              <p:nvPr/>
            </p:nvSpPr>
            <p:spPr>
              <a:xfrm>
                <a:off x="3402821" y="3383380"/>
                <a:ext cx="46076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EC6A0F4-A79E-3443-96FB-47ECF13ED6B8}"/>
                  </a:ext>
                </a:extLst>
              </p:cNvPr>
              <p:cNvSpPr/>
              <p:nvPr/>
            </p:nvSpPr>
            <p:spPr>
              <a:xfrm>
                <a:off x="3394940" y="4082361"/>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9" name="Rectangle 8">
                <a:extLst>
                  <a:ext uri="{FF2B5EF4-FFF2-40B4-BE49-F238E27FC236}">
                    <a16:creationId xmlns:a16="http://schemas.microsoft.com/office/drawing/2014/main" id="{9EC6A0F4-A79E-3443-96FB-47ECF13ED6B8}"/>
                  </a:ext>
                </a:extLst>
              </p:cNvPr>
              <p:cNvSpPr>
                <a:spLocks noRot="1" noChangeAspect="1" noMove="1" noResize="1" noEditPoints="1" noAdjustHandles="1" noChangeArrowheads="1" noChangeShapeType="1" noTextEdit="1"/>
              </p:cNvSpPr>
              <p:nvPr/>
            </p:nvSpPr>
            <p:spPr>
              <a:xfrm>
                <a:off x="3394940" y="4082361"/>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864D374-1432-4240-B341-06C978EC5ACC}"/>
                  </a:ext>
                </a:extLst>
              </p:cNvPr>
              <p:cNvSpPr/>
              <p:nvPr/>
            </p:nvSpPr>
            <p:spPr>
              <a:xfrm>
                <a:off x="3378653" y="4790247"/>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0" name="Rectangle 9">
                <a:extLst>
                  <a:ext uri="{FF2B5EF4-FFF2-40B4-BE49-F238E27FC236}">
                    <a16:creationId xmlns:a16="http://schemas.microsoft.com/office/drawing/2014/main" id="{5864D374-1432-4240-B341-06C978EC5ACC}"/>
                  </a:ext>
                </a:extLst>
              </p:cNvPr>
              <p:cNvSpPr>
                <a:spLocks noRot="1" noChangeAspect="1" noMove="1" noResize="1" noEditPoints="1" noAdjustHandles="1" noChangeArrowheads="1" noChangeShapeType="1" noTextEdit="1"/>
              </p:cNvSpPr>
              <p:nvPr/>
            </p:nvSpPr>
            <p:spPr>
              <a:xfrm>
                <a:off x="3378653" y="4790247"/>
                <a:ext cx="46609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096987B-D448-B147-9AA0-CCDD2DF7C9D0}"/>
                  </a:ext>
                </a:extLst>
              </p:cNvPr>
              <p:cNvSpPr/>
              <p:nvPr/>
            </p:nvSpPr>
            <p:spPr>
              <a:xfrm>
                <a:off x="3384349" y="5486134"/>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11" name="Rectangle 10">
                <a:extLst>
                  <a:ext uri="{FF2B5EF4-FFF2-40B4-BE49-F238E27FC236}">
                    <a16:creationId xmlns:a16="http://schemas.microsoft.com/office/drawing/2014/main" id="{6096987B-D448-B147-9AA0-CCDD2DF7C9D0}"/>
                  </a:ext>
                </a:extLst>
              </p:cNvPr>
              <p:cNvSpPr>
                <a:spLocks noRot="1" noChangeAspect="1" noMove="1" noResize="1" noEditPoints="1" noAdjustHandles="1" noChangeArrowheads="1" noChangeShapeType="1" noTextEdit="1"/>
              </p:cNvSpPr>
              <p:nvPr/>
            </p:nvSpPr>
            <p:spPr>
              <a:xfrm>
                <a:off x="3384349" y="5486134"/>
                <a:ext cx="46609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707A91D-F833-AA44-98CA-8517753C7771}"/>
                  </a:ext>
                </a:extLst>
              </p:cNvPr>
              <p:cNvSpPr/>
              <p:nvPr/>
            </p:nvSpPr>
            <p:spPr>
              <a:xfrm>
                <a:off x="8210451" y="3383380"/>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m:oMathPara>
                </a14:m>
                <a:endParaRPr lang="en-US" dirty="0"/>
              </a:p>
            </p:txBody>
          </p:sp>
        </mc:Choice>
        <mc:Fallback xmlns="">
          <p:sp>
            <p:nvSpPr>
              <p:cNvPr id="12" name="Rectangle 11">
                <a:extLst>
                  <a:ext uri="{FF2B5EF4-FFF2-40B4-BE49-F238E27FC236}">
                    <a16:creationId xmlns:a16="http://schemas.microsoft.com/office/drawing/2014/main" id="{3707A91D-F833-AA44-98CA-8517753C7771}"/>
                  </a:ext>
                </a:extLst>
              </p:cNvPr>
              <p:cNvSpPr>
                <a:spLocks noRot="1" noChangeAspect="1" noMove="1" noResize="1" noEditPoints="1" noAdjustHandles="1" noChangeArrowheads="1" noChangeShapeType="1" noTextEdit="1"/>
              </p:cNvSpPr>
              <p:nvPr/>
            </p:nvSpPr>
            <p:spPr>
              <a:xfrm>
                <a:off x="8210451" y="3383380"/>
                <a:ext cx="46076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DB7B1BE-D0BC-A64D-BD71-E2245BCF8D40}"/>
                  </a:ext>
                </a:extLst>
              </p:cNvPr>
              <p:cNvSpPr/>
              <p:nvPr/>
            </p:nvSpPr>
            <p:spPr>
              <a:xfrm>
                <a:off x="8216274" y="4084911"/>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m:oMathPara>
                </a14:m>
                <a:endParaRPr lang="en-US" dirty="0"/>
              </a:p>
            </p:txBody>
          </p:sp>
        </mc:Choice>
        <mc:Fallback xmlns="">
          <p:sp>
            <p:nvSpPr>
              <p:cNvPr id="13" name="Rectangle 12">
                <a:extLst>
                  <a:ext uri="{FF2B5EF4-FFF2-40B4-BE49-F238E27FC236}">
                    <a16:creationId xmlns:a16="http://schemas.microsoft.com/office/drawing/2014/main" id="{2DB7B1BE-D0BC-A64D-BD71-E2245BCF8D40}"/>
                  </a:ext>
                </a:extLst>
              </p:cNvPr>
              <p:cNvSpPr>
                <a:spLocks noRot="1" noChangeAspect="1" noMove="1" noResize="1" noEditPoints="1" noAdjustHandles="1" noChangeArrowheads="1" noChangeShapeType="1" noTextEdit="1"/>
              </p:cNvSpPr>
              <p:nvPr/>
            </p:nvSpPr>
            <p:spPr>
              <a:xfrm>
                <a:off x="8216274" y="4084911"/>
                <a:ext cx="45146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AF748C7-ED17-C849-98FD-4D26BBF51C5B}"/>
                  </a:ext>
                </a:extLst>
              </p:cNvPr>
              <p:cNvSpPr/>
              <p:nvPr/>
            </p:nvSpPr>
            <p:spPr>
              <a:xfrm>
                <a:off x="8224335" y="4818581"/>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oMath>
                  </m:oMathPara>
                </a14:m>
                <a:endParaRPr lang="en-US" dirty="0"/>
              </a:p>
            </p:txBody>
          </p:sp>
        </mc:Choice>
        <mc:Fallback xmlns="">
          <p:sp>
            <p:nvSpPr>
              <p:cNvPr id="14" name="Rectangle 13">
                <a:extLst>
                  <a:ext uri="{FF2B5EF4-FFF2-40B4-BE49-F238E27FC236}">
                    <a16:creationId xmlns:a16="http://schemas.microsoft.com/office/drawing/2014/main" id="{AAF748C7-ED17-C849-98FD-4D26BBF51C5B}"/>
                  </a:ext>
                </a:extLst>
              </p:cNvPr>
              <p:cNvSpPr>
                <a:spLocks noRot="1" noChangeAspect="1" noMove="1" noResize="1" noEditPoints="1" noAdjustHandles="1" noChangeArrowheads="1" noChangeShapeType="1" noTextEdit="1"/>
              </p:cNvSpPr>
              <p:nvPr/>
            </p:nvSpPr>
            <p:spPr>
              <a:xfrm>
                <a:off x="8224335" y="4818581"/>
                <a:ext cx="45146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71778A8-167E-D54B-BD4B-2B4D6E0110A2}"/>
                  </a:ext>
                </a:extLst>
              </p:cNvPr>
              <p:cNvSpPr/>
              <p:nvPr/>
            </p:nvSpPr>
            <p:spPr>
              <a:xfrm>
                <a:off x="8216274" y="5503996"/>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4</m:t>
                          </m:r>
                        </m:sub>
                      </m:sSub>
                    </m:oMath>
                  </m:oMathPara>
                </a14:m>
                <a:endParaRPr lang="en-US" dirty="0"/>
              </a:p>
            </p:txBody>
          </p:sp>
        </mc:Choice>
        <mc:Fallback xmlns="">
          <p:sp>
            <p:nvSpPr>
              <p:cNvPr id="15" name="Rectangle 14">
                <a:extLst>
                  <a:ext uri="{FF2B5EF4-FFF2-40B4-BE49-F238E27FC236}">
                    <a16:creationId xmlns:a16="http://schemas.microsoft.com/office/drawing/2014/main" id="{671778A8-167E-D54B-BD4B-2B4D6E0110A2}"/>
                  </a:ext>
                </a:extLst>
              </p:cNvPr>
              <p:cNvSpPr>
                <a:spLocks noRot="1" noChangeAspect="1" noMove="1" noResize="1" noEditPoints="1" noAdjustHandles="1" noChangeArrowheads="1" noChangeShapeType="1" noTextEdit="1"/>
              </p:cNvSpPr>
              <p:nvPr/>
            </p:nvSpPr>
            <p:spPr>
              <a:xfrm>
                <a:off x="8216274" y="5503996"/>
                <a:ext cx="45146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F318831-1AE6-8942-BD4F-E9AAE76DD6BF}"/>
                  </a:ext>
                </a:extLst>
              </p:cNvPr>
              <p:cNvSpPr txBox="1"/>
              <p:nvPr/>
            </p:nvSpPr>
            <p:spPr>
              <a:xfrm>
                <a:off x="3449427" y="281735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BF318831-1AE6-8942-BD4F-E9AAE76DD6BF}"/>
                  </a:ext>
                </a:extLst>
              </p:cNvPr>
              <p:cNvSpPr txBox="1">
                <a:spLocks noRot="1" noChangeAspect="1" noMove="1" noResize="1" noEditPoints="1" noAdjustHandles="1" noChangeArrowheads="1" noChangeShapeType="1" noTextEdit="1"/>
              </p:cNvSpPr>
              <p:nvPr/>
            </p:nvSpPr>
            <p:spPr>
              <a:xfrm>
                <a:off x="3449427" y="2817350"/>
                <a:ext cx="366934" cy="523220"/>
              </a:xfrm>
              <a:prstGeom prst="rect">
                <a:avLst/>
              </a:prstGeom>
              <a:blipFill>
                <a:blip r:embed="rId12"/>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30BEE55-6C67-2D4B-A393-115F45CE3BBD}"/>
                  </a:ext>
                </a:extLst>
              </p:cNvPr>
              <p:cNvSpPr txBox="1"/>
              <p:nvPr/>
            </p:nvSpPr>
            <p:spPr>
              <a:xfrm>
                <a:off x="8279594" y="281735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930BEE55-6C67-2D4B-A393-115F45CE3BBD}"/>
                  </a:ext>
                </a:extLst>
              </p:cNvPr>
              <p:cNvSpPr txBox="1">
                <a:spLocks noRot="1" noChangeAspect="1" noMove="1" noResize="1" noEditPoints="1" noAdjustHandles="1" noChangeArrowheads="1" noChangeShapeType="1" noTextEdit="1"/>
              </p:cNvSpPr>
              <p:nvPr/>
            </p:nvSpPr>
            <p:spPr>
              <a:xfrm>
                <a:off x="8279594" y="2817350"/>
                <a:ext cx="366934" cy="523220"/>
              </a:xfrm>
              <a:prstGeom prst="rect">
                <a:avLst/>
              </a:prstGeom>
              <a:blipFill>
                <a:blip r:embed="rId13"/>
                <a:stretch>
                  <a:fillRect l="-6667" r="-13333"/>
                </a:stretch>
              </a:blipFill>
            </p:spPr>
            <p:txBody>
              <a:bodyPr/>
              <a:lstStyle/>
              <a:p>
                <a:r>
                  <a:rPr lang="en-US">
                    <a:noFill/>
                  </a:rPr>
                  <a:t> </a:t>
                </a:r>
              </a:p>
            </p:txBody>
          </p:sp>
        </mc:Fallback>
      </mc:AlternateContent>
      <p:sp>
        <p:nvSpPr>
          <p:cNvPr id="28" name="Double Bracket 27">
            <a:extLst>
              <a:ext uri="{FF2B5EF4-FFF2-40B4-BE49-F238E27FC236}">
                <a16:creationId xmlns:a16="http://schemas.microsoft.com/office/drawing/2014/main" id="{D82A3C4F-27C3-CF46-9F40-A522DC9270D9}"/>
              </a:ext>
            </a:extLst>
          </p:cNvPr>
          <p:cNvSpPr/>
          <p:nvPr/>
        </p:nvSpPr>
        <p:spPr>
          <a:xfrm>
            <a:off x="3213976" y="3257589"/>
            <a:ext cx="848114"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Double Bracket 28">
            <a:extLst>
              <a:ext uri="{FF2B5EF4-FFF2-40B4-BE49-F238E27FC236}">
                <a16:creationId xmlns:a16="http://schemas.microsoft.com/office/drawing/2014/main" id="{C36E9E4D-F022-4B46-8A0A-7782F9A84AFD}"/>
              </a:ext>
            </a:extLst>
          </p:cNvPr>
          <p:cNvSpPr/>
          <p:nvPr/>
        </p:nvSpPr>
        <p:spPr>
          <a:xfrm>
            <a:off x="8039004" y="3257589"/>
            <a:ext cx="848114"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D79D2FC-1801-9747-B79C-B38135871D02}"/>
              </a:ext>
            </a:extLst>
          </p:cNvPr>
          <p:cNvSpPr/>
          <p:nvPr/>
        </p:nvSpPr>
        <p:spPr>
          <a:xfrm>
            <a:off x="2551906" y="3386285"/>
            <a:ext cx="572593" cy="369332"/>
          </a:xfrm>
          <a:prstGeom prst="rect">
            <a:avLst/>
          </a:prstGeom>
        </p:spPr>
        <p:txBody>
          <a:bodyPr wrap="none">
            <a:spAutoFit/>
          </a:bodyPr>
          <a:lstStyle/>
          <a:p>
            <a:r>
              <a:rPr lang="en-US" dirty="0"/>
              <a:t>king</a:t>
            </a:r>
          </a:p>
        </p:txBody>
      </p:sp>
      <p:sp>
        <p:nvSpPr>
          <p:cNvPr id="31" name="Rectangle 30">
            <a:extLst>
              <a:ext uri="{FF2B5EF4-FFF2-40B4-BE49-F238E27FC236}">
                <a16:creationId xmlns:a16="http://schemas.microsoft.com/office/drawing/2014/main" id="{0ACC9A4C-CE91-EB48-8840-B1931526995E}"/>
              </a:ext>
            </a:extLst>
          </p:cNvPr>
          <p:cNvSpPr/>
          <p:nvPr/>
        </p:nvSpPr>
        <p:spPr>
          <a:xfrm>
            <a:off x="2595443" y="4094171"/>
            <a:ext cx="485518" cy="369332"/>
          </a:xfrm>
          <a:prstGeom prst="rect">
            <a:avLst/>
          </a:prstGeom>
        </p:spPr>
        <p:txBody>
          <a:bodyPr wrap="none">
            <a:spAutoFit/>
          </a:bodyPr>
          <a:lstStyle/>
          <a:p>
            <a:r>
              <a:rPr lang="en-US" dirty="0"/>
              <a:t>eat</a:t>
            </a:r>
          </a:p>
        </p:txBody>
      </p:sp>
      <p:sp>
        <p:nvSpPr>
          <p:cNvPr id="32" name="Rectangle 31">
            <a:extLst>
              <a:ext uri="{FF2B5EF4-FFF2-40B4-BE49-F238E27FC236}">
                <a16:creationId xmlns:a16="http://schemas.microsoft.com/office/drawing/2014/main" id="{12C2AFF8-7F41-D24B-BB4D-8ABB09BB5337}"/>
              </a:ext>
            </a:extLst>
          </p:cNvPr>
          <p:cNvSpPr/>
          <p:nvPr/>
        </p:nvSpPr>
        <p:spPr>
          <a:xfrm>
            <a:off x="2579156" y="4802057"/>
            <a:ext cx="518091" cy="369332"/>
          </a:xfrm>
          <a:prstGeom prst="rect">
            <a:avLst/>
          </a:prstGeom>
        </p:spPr>
        <p:txBody>
          <a:bodyPr wrap="none">
            <a:spAutoFit/>
          </a:bodyPr>
          <a:lstStyle/>
          <a:p>
            <a:r>
              <a:rPr lang="en-US" dirty="0"/>
              <a:t>sun</a:t>
            </a:r>
          </a:p>
        </p:txBody>
      </p:sp>
      <p:sp>
        <p:nvSpPr>
          <p:cNvPr id="33" name="Rectangle 32">
            <a:extLst>
              <a:ext uri="{FF2B5EF4-FFF2-40B4-BE49-F238E27FC236}">
                <a16:creationId xmlns:a16="http://schemas.microsoft.com/office/drawing/2014/main" id="{07BEDF1F-8DF7-7743-9891-38CCB083D448}"/>
              </a:ext>
            </a:extLst>
          </p:cNvPr>
          <p:cNvSpPr/>
          <p:nvPr/>
        </p:nvSpPr>
        <p:spPr>
          <a:xfrm>
            <a:off x="2475345" y="5509943"/>
            <a:ext cx="725711" cy="369332"/>
          </a:xfrm>
          <a:prstGeom prst="rect">
            <a:avLst/>
          </a:prstGeom>
        </p:spPr>
        <p:txBody>
          <a:bodyPr wrap="none">
            <a:spAutoFit/>
          </a:bodyPr>
          <a:lstStyle/>
          <a:p>
            <a:r>
              <a:rPr lang="en-US" dirty="0"/>
              <a:t>water</a:t>
            </a:r>
          </a:p>
        </p:txBody>
      </p:sp>
      <p:sp>
        <p:nvSpPr>
          <p:cNvPr id="34" name="Rectangle 33">
            <a:extLst>
              <a:ext uri="{FF2B5EF4-FFF2-40B4-BE49-F238E27FC236}">
                <a16:creationId xmlns:a16="http://schemas.microsoft.com/office/drawing/2014/main" id="{4C393785-18C4-824B-9AC4-DAF62A0F07D4}"/>
              </a:ext>
            </a:extLst>
          </p:cNvPr>
          <p:cNvSpPr/>
          <p:nvPr/>
        </p:nvSpPr>
        <p:spPr>
          <a:xfrm>
            <a:off x="8950134" y="3415850"/>
            <a:ext cx="596638" cy="369332"/>
          </a:xfrm>
          <a:prstGeom prst="rect">
            <a:avLst/>
          </a:prstGeom>
        </p:spPr>
        <p:txBody>
          <a:bodyPr wrap="none">
            <a:spAutoFit/>
          </a:bodyPr>
          <a:lstStyle/>
          <a:p>
            <a:r>
              <a:rPr lang="hi-IN"/>
              <a:t>राजा</a:t>
            </a:r>
            <a:endParaRPr lang="en-US" dirty="0"/>
          </a:p>
        </p:txBody>
      </p:sp>
      <p:sp>
        <p:nvSpPr>
          <p:cNvPr id="35" name="Rectangle 34">
            <a:extLst>
              <a:ext uri="{FF2B5EF4-FFF2-40B4-BE49-F238E27FC236}">
                <a16:creationId xmlns:a16="http://schemas.microsoft.com/office/drawing/2014/main" id="{0A7D995D-8397-244E-B140-178606FEAEE8}"/>
              </a:ext>
            </a:extLst>
          </p:cNvPr>
          <p:cNvSpPr/>
          <p:nvPr/>
        </p:nvSpPr>
        <p:spPr>
          <a:xfrm>
            <a:off x="9029483" y="4123736"/>
            <a:ext cx="437940" cy="369332"/>
          </a:xfrm>
          <a:prstGeom prst="rect">
            <a:avLst/>
          </a:prstGeom>
        </p:spPr>
        <p:txBody>
          <a:bodyPr wrap="none">
            <a:spAutoFit/>
          </a:bodyPr>
          <a:lstStyle/>
          <a:p>
            <a:pPr algn="ctr"/>
            <a:r>
              <a:rPr lang="hi-IN"/>
              <a:t>खा</a:t>
            </a:r>
            <a:endParaRPr lang="en-US" dirty="0"/>
          </a:p>
        </p:txBody>
      </p:sp>
      <p:sp>
        <p:nvSpPr>
          <p:cNvPr id="36" name="Rectangle 35">
            <a:extLst>
              <a:ext uri="{FF2B5EF4-FFF2-40B4-BE49-F238E27FC236}">
                <a16:creationId xmlns:a16="http://schemas.microsoft.com/office/drawing/2014/main" id="{07A6BBE2-22AD-8C45-B5D8-78360ED55B31}"/>
              </a:ext>
            </a:extLst>
          </p:cNvPr>
          <p:cNvSpPr/>
          <p:nvPr/>
        </p:nvSpPr>
        <p:spPr>
          <a:xfrm>
            <a:off x="8996621" y="4851051"/>
            <a:ext cx="503664" cy="369332"/>
          </a:xfrm>
          <a:prstGeom prst="rect">
            <a:avLst/>
          </a:prstGeom>
        </p:spPr>
        <p:txBody>
          <a:bodyPr wrap="none">
            <a:spAutoFit/>
          </a:bodyPr>
          <a:lstStyle/>
          <a:p>
            <a:pPr algn="ctr"/>
            <a:r>
              <a:rPr lang="hi-IN"/>
              <a:t>रवि</a:t>
            </a:r>
            <a:endParaRPr lang="en-US" dirty="0"/>
          </a:p>
        </p:txBody>
      </p:sp>
      <p:sp>
        <p:nvSpPr>
          <p:cNvPr id="37" name="Rectangle 36">
            <a:extLst>
              <a:ext uri="{FF2B5EF4-FFF2-40B4-BE49-F238E27FC236}">
                <a16:creationId xmlns:a16="http://schemas.microsoft.com/office/drawing/2014/main" id="{F3FC42D7-0FED-5E4E-A8D0-3DB66E5B8CAF}"/>
              </a:ext>
            </a:extLst>
          </p:cNvPr>
          <p:cNvSpPr/>
          <p:nvPr/>
        </p:nvSpPr>
        <p:spPr>
          <a:xfrm>
            <a:off x="8996620" y="5557676"/>
            <a:ext cx="601447" cy="369332"/>
          </a:xfrm>
          <a:prstGeom prst="rect">
            <a:avLst/>
          </a:prstGeom>
        </p:spPr>
        <p:txBody>
          <a:bodyPr wrap="none">
            <a:spAutoFit/>
          </a:bodyPr>
          <a:lstStyle/>
          <a:p>
            <a:r>
              <a:rPr lang="hi-IN"/>
              <a:t>पानी</a:t>
            </a:r>
            <a:endParaRPr lang="en-US" dirty="0"/>
          </a:p>
        </p:txBody>
      </p:sp>
      <p:cxnSp>
        <p:nvCxnSpPr>
          <p:cNvPr id="43" name="Straight Arrow Connector 42">
            <a:extLst>
              <a:ext uri="{FF2B5EF4-FFF2-40B4-BE49-F238E27FC236}">
                <a16:creationId xmlns:a16="http://schemas.microsoft.com/office/drawing/2014/main" id="{14A09A79-F97C-2241-AC41-9676428E9150}"/>
              </a:ext>
            </a:extLst>
          </p:cNvPr>
          <p:cNvCxnSpPr>
            <a:cxnSpLocks/>
          </p:cNvCxnSpPr>
          <p:nvPr/>
        </p:nvCxnSpPr>
        <p:spPr>
          <a:xfrm flipH="1">
            <a:off x="3756957" y="3768828"/>
            <a:ext cx="1249152" cy="50909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0662C92-8446-FB4F-A198-3B0CDA679C25}"/>
              </a:ext>
            </a:extLst>
          </p:cNvPr>
          <p:cNvCxnSpPr>
            <a:cxnSpLocks/>
          </p:cNvCxnSpPr>
          <p:nvPr/>
        </p:nvCxnSpPr>
        <p:spPr>
          <a:xfrm>
            <a:off x="6816436" y="3768828"/>
            <a:ext cx="1463158" cy="50676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61A34CB-8BF8-274A-A2C2-37F1B6712E3D}"/>
                  </a:ext>
                </a:extLst>
              </p:cNvPr>
              <p:cNvSpPr txBox="1"/>
              <p:nvPr/>
            </p:nvSpPr>
            <p:spPr>
              <a:xfrm>
                <a:off x="4459092" y="3390175"/>
                <a:ext cx="2795573" cy="369332"/>
              </a:xfrm>
              <a:prstGeom prst="rect">
                <a:avLst/>
              </a:prstGeom>
              <a:solidFill>
                <a:schemeClr val="accent2">
                  <a:lumMod val="20000"/>
                  <a:lumOff val="80000"/>
                </a:schemeClr>
              </a:solidFill>
            </p:spPr>
            <p:txBody>
              <a:bodyPr wrap="none" rtlCol="0">
                <a:spAutoFit/>
              </a:bodyPr>
              <a:lstStyle/>
              <a:p>
                <a:r>
                  <a:rPr lang="en-US" dirty="0"/>
                  <a:t>Row vectors of dimension </a:t>
                </a:r>
                <a14:m>
                  <m:oMath xmlns:m="http://schemas.openxmlformats.org/officeDocument/2006/math">
                    <m:r>
                      <a:rPr lang="en-US" b="0" i="1" smtClean="0">
                        <a:latin typeface="Cambria Math" panose="02040503050406030204" pitchFamily="18" charset="0"/>
                      </a:rPr>
                      <m:t>𝑑</m:t>
                    </m:r>
                  </m:oMath>
                </a14:m>
                <a:endParaRPr lang="en-US" dirty="0"/>
              </a:p>
            </p:txBody>
          </p:sp>
        </mc:Choice>
        <mc:Fallback xmlns="">
          <p:sp>
            <p:nvSpPr>
              <p:cNvPr id="48" name="TextBox 47">
                <a:extLst>
                  <a:ext uri="{FF2B5EF4-FFF2-40B4-BE49-F238E27FC236}">
                    <a16:creationId xmlns:a16="http://schemas.microsoft.com/office/drawing/2014/main" id="{061A34CB-8BF8-274A-A2C2-37F1B6712E3D}"/>
                  </a:ext>
                </a:extLst>
              </p:cNvPr>
              <p:cNvSpPr txBox="1">
                <a:spLocks noRot="1" noChangeAspect="1" noMove="1" noResize="1" noEditPoints="1" noAdjustHandles="1" noChangeArrowheads="1" noChangeShapeType="1" noTextEdit="1"/>
              </p:cNvSpPr>
              <p:nvPr/>
            </p:nvSpPr>
            <p:spPr>
              <a:xfrm>
                <a:off x="4459092" y="3390175"/>
                <a:ext cx="2795573" cy="369332"/>
              </a:xfrm>
              <a:prstGeom prst="rect">
                <a:avLst/>
              </a:prstGeom>
              <a:blipFill>
                <a:blip r:embed="rId14"/>
                <a:stretch>
                  <a:fillRect l="-1357" t="-6667" b="-23333"/>
                </a:stretch>
              </a:blipFill>
            </p:spPr>
            <p:txBody>
              <a:bodyPr/>
              <a:lstStyle/>
              <a:p>
                <a:r>
                  <a:rPr lang="en-US">
                    <a:noFill/>
                  </a:rPr>
                  <a:t> </a:t>
                </a:r>
              </a:p>
            </p:txBody>
          </p:sp>
        </mc:Fallback>
      </mc:AlternateContent>
      <p:sp>
        <p:nvSpPr>
          <p:cNvPr id="53" name="TextBox 52">
            <a:extLst>
              <a:ext uri="{FF2B5EF4-FFF2-40B4-BE49-F238E27FC236}">
                <a16:creationId xmlns:a16="http://schemas.microsoft.com/office/drawing/2014/main" id="{1CE2E17E-7557-C744-8FD0-0CF299A841E1}"/>
              </a:ext>
            </a:extLst>
          </p:cNvPr>
          <p:cNvSpPr txBox="1"/>
          <p:nvPr/>
        </p:nvSpPr>
        <p:spPr>
          <a:xfrm>
            <a:off x="8472436" y="2210135"/>
            <a:ext cx="2721194" cy="430887"/>
          </a:xfrm>
          <a:prstGeom prst="rect">
            <a:avLst/>
          </a:prstGeom>
          <a:noFill/>
        </p:spPr>
        <p:txBody>
          <a:bodyPr wrap="none" rtlCol="0">
            <a:spAutoFit/>
          </a:bodyPr>
          <a:lstStyle/>
          <a:p>
            <a:r>
              <a:rPr lang="en-IN" sz="2200" dirty="0"/>
              <a:t>(Mikolov et al., 2013c)</a:t>
            </a:r>
            <a:endParaRPr lang="en-US" sz="2200" dirty="0"/>
          </a:p>
        </p:txBody>
      </p:sp>
      <p:sp>
        <p:nvSpPr>
          <p:cNvPr id="57" name="TextBox 56">
            <a:extLst>
              <a:ext uri="{FF2B5EF4-FFF2-40B4-BE49-F238E27FC236}">
                <a16:creationId xmlns:a16="http://schemas.microsoft.com/office/drawing/2014/main" id="{B77F3107-C868-494A-931D-7A7D09121D9D}"/>
              </a:ext>
            </a:extLst>
          </p:cNvPr>
          <p:cNvSpPr txBox="1"/>
          <p:nvPr/>
        </p:nvSpPr>
        <p:spPr>
          <a:xfrm>
            <a:off x="4803238" y="4541582"/>
            <a:ext cx="2585523" cy="923330"/>
          </a:xfrm>
          <a:prstGeom prst="rect">
            <a:avLst/>
          </a:prstGeom>
          <a:solidFill>
            <a:schemeClr val="accent2">
              <a:lumMod val="20000"/>
              <a:lumOff val="80000"/>
            </a:schemeClr>
          </a:solidFill>
        </p:spPr>
        <p:txBody>
          <a:bodyPr wrap="square" rtlCol="0">
            <a:spAutoFit/>
          </a:bodyPr>
          <a:lstStyle/>
          <a:p>
            <a:r>
              <a:rPr lang="en-US" dirty="0"/>
              <a:t>Given dictionary between </a:t>
            </a:r>
          </a:p>
          <a:p>
            <a:r>
              <a:rPr lang="en-US" dirty="0"/>
              <a:t>the source and the target languages (training data) </a:t>
            </a:r>
          </a:p>
        </p:txBody>
      </p:sp>
    </p:spTree>
    <p:extLst>
      <p:ext uri="{BB962C8B-B14F-4D97-AF65-F5344CB8AC3E}">
        <p14:creationId xmlns:p14="http://schemas.microsoft.com/office/powerpoint/2010/main" val="1163724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DF3F-00D2-6F4C-BFCF-C99118B87736}"/>
              </a:ext>
            </a:extLst>
          </p:cNvPr>
          <p:cNvSpPr>
            <a:spLocks noGrp="1"/>
          </p:cNvSpPr>
          <p:nvPr>
            <p:ph type="title"/>
          </p:nvPr>
        </p:nvSpPr>
        <p:spPr/>
        <p:txBody>
          <a:bodyPr>
            <a:normAutofit/>
          </a:bodyPr>
          <a:lstStyle/>
          <a:p>
            <a:r>
              <a:rPr lang="en-IN" dirty="0"/>
              <a:t>Preserving self consistency and monolingual quality of transformed embeddings</a:t>
            </a:r>
          </a:p>
        </p:txBody>
      </p:sp>
      <p:sp>
        <p:nvSpPr>
          <p:cNvPr id="30" name="TextBox 29">
            <a:extLst>
              <a:ext uri="{FF2B5EF4-FFF2-40B4-BE49-F238E27FC236}">
                <a16:creationId xmlns:a16="http://schemas.microsoft.com/office/drawing/2014/main" id="{67F79F6F-AA93-9148-A67C-E6584B6A97D1}"/>
              </a:ext>
            </a:extLst>
          </p:cNvPr>
          <p:cNvSpPr txBox="1"/>
          <p:nvPr/>
        </p:nvSpPr>
        <p:spPr>
          <a:xfrm>
            <a:off x="838200" y="2225767"/>
            <a:ext cx="3301930" cy="892552"/>
          </a:xfrm>
          <a:prstGeom prst="rect">
            <a:avLst/>
          </a:prstGeom>
          <a:noFill/>
        </p:spPr>
        <p:txBody>
          <a:bodyPr wrap="none" rtlCol="0">
            <a:spAutoFit/>
          </a:bodyPr>
          <a:lstStyle/>
          <a:p>
            <a:r>
              <a:rPr lang="en-IN" sz="2600" dirty="0"/>
              <a:t>Orthogonal Procrustes </a:t>
            </a:r>
          </a:p>
          <a:p>
            <a:r>
              <a:rPr lang="en-IN" sz="2600" dirty="0"/>
              <a:t>problem: </a:t>
            </a:r>
            <a:endParaRPr lang="en-IN" sz="2600" dirty="0">
              <a:effectLst/>
            </a:endParaRPr>
          </a:p>
        </p:txBody>
      </p:sp>
      <p:sp>
        <p:nvSpPr>
          <p:cNvPr id="32" name="TextBox 31">
            <a:extLst>
              <a:ext uri="{FF2B5EF4-FFF2-40B4-BE49-F238E27FC236}">
                <a16:creationId xmlns:a16="http://schemas.microsoft.com/office/drawing/2014/main" id="{130EF8FE-C74F-3F4E-AE40-7AB675870DC7}"/>
              </a:ext>
            </a:extLst>
          </p:cNvPr>
          <p:cNvSpPr txBox="1"/>
          <p:nvPr/>
        </p:nvSpPr>
        <p:spPr>
          <a:xfrm>
            <a:off x="8472447" y="2285319"/>
            <a:ext cx="3280065" cy="1107996"/>
          </a:xfrm>
          <a:prstGeom prst="rect">
            <a:avLst/>
          </a:prstGeom>
          <a:noFill/>
        </p:spPr>
        <p:txBody>
          <a:bodyPr wrap="none" rtlCol="0">
            <a:spAutoFit/>
          </a:bodyPr>
          <a:lstStyle/>
          <a:p>
            <a:r>
              <a:rPr lang="en-IN" sz="2200" dirty="0"/>
              <a:t>(Xing et al., 2015;</a:t>
            </a:r>
          </a:p>
          <a:p>
            <a:r>
              <a:rPr lang="en-IN" sz="2200" dirty="0" err="1"/>
              <a:t>Artetxe</a:t>
            </a:r>
            <a:r>
              <a:rPr lang="en-IN" sz="2200" dirty="0"/>
              <a:t> et al., 2016, 2018a;</a:t>
            </a:r>
          </a:p>
          <a:p>
            <a:r>
              <a:rPr lang="en-IN" sz="2200" dirty="0"/>
              <a:t>Smith et al., 2017)</a:t>
            </a:r>
            <a:endParaRPr lang="en-US" sz="2200"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38A71BF-048E-DD47-8169-D22FD40B57A7}"/>
                  </a:ext>
                </a:extLst>
              </p:cNvPr>
              <p:cNvSpPr txBox="1"/>
              <p:nvPr/>
            </p:nvSpPr>
            <p:spPr>
              <a:xfrm>
                <a:off x="4337103" y="2187982"/>
                <a:ext cx="3650999" cy="11354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rPr>
                          </m:ctrlPr>
                        </m:funcPr>
                        <m:fName>
                          <m:limLow>
                            <m:limLowPr>
                              <m:ctrlPr>
                                <a:rPr lang="en-US" sz="2800" i="1" smtClean="0">
                                  <a:latin typeface="Cambria Math" panose="02040503050406030204" pitchFamily="18" charset="0"/>
                                </a:rPr>
                              </m:ctrlPr>
                            </m:limLowPr>
                            <m:e>
                              <m:r>
                                <m:rPr>
                                  <m:sty m:val="p"/>
                                </m:rPr>
                                <a:rPr lang="en-US" sz="2800" i="0" smtClean="0">
                                  <a:latin typeface="Cambria Math" panose="02040503050406030204" pitchFamily="18" charset="0"/>
                                </a:rPr>
                                <m:t>min</m:t>
                              </m:r>
                            </m:e>
                            <m:lim>
                              <m:r>
                                <a:rPr lang="en-US" sz="2800" b="0" i="1" smtClean="0">
                                  <a:solidFill>
                                    <a:srgbClr val="1004FA"/>
                                  </a:solidFill>
                                  <a:latin typeface="Cambria Math" panose="02040503050406030204" pitchFamily="18" charset="0"/>
                                </a:rPr>
                                <m:t>𝑊</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ℝ</m:t>
                                  </m:r>
                                </m:e>
                                <m:sup>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up>
                              </m:sSup>
                            </m:lim>
                          </m:limLow>
                        </m:fName>
                        <m:e>
                          <m:sSubSup>
                            <m:sSubSupPr>
                              <m:ctrlPr>
                                <a:rPr lang="en-US" sz="2800" i="1" smtClean="0">
                                  <a:latin typeface="Cambria Math" panose="02040503050406030204" pitchFamily="18" charset="0"/>
                                </a:rPr>
                              </m:ctrlPr>
                            </m:sSubSupPr>
                            <m:e>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𝑋</m:t>
                                  </m:r>
                                  <m:r>
                                    <a:rPr lang="en-US" sz="2800" b="0" i="1" smtClean="0">
                                      <a:solidFill>
                                        <a:srgbClr val="1004FA"/>
                                      </a:solidFill>
                                      <a:latin typeface="Cambria Math" panose="02040503050406030204" pitchFamily="18" charset="0"/>
                                    </a:rPr>
                                    <m:t>𝑊</m:t>
                                  </m:r>
                                  <m:r>
                                    <a:rPr lang="en-US" sz="2800" b="0" i="1" smtClean="0">
                                      <a:latin typeface="Cambria Math" panose="02040503050406030204" pitchFamily="18" charset="0"/>
                                    </a:rPr>
                                    <m:t>−</m:t>
                                  </m:r>
                                  <m:r>
                                    <a:rPr lang="en-US" sz="2800" b="0" i="1" smtClean="0">
                                      <a:latin typeface="Cambria Math" panose="02040503050406030204" pitchFamily="18" charset="0"/>
                                    </a:rPr>
                                    <m:t>𝑍</m:t>
                                  </m:r>
                                </m:e>
                              </m:d>
                            </m:e>
                            <m:sub>
                              <m:r>
                                <a:rPr lang="en-US" sz="2800" b="0" i="1" smtClean="0">
                                  <a:latin typeface="Cambria Math" panose="02040503050406030204" pitchFamily="18" charset="0"/>
                                </a:rPr>
                                <m:t>𝐹</m:t>
                              </m:r>
                            </m:sub>
                            <m:sup>
                              <m:r>
                                <a:rPr lang="en-US" sz="2800" b="0" i="1" smtClean="0">
                                  <a:latin typeface="Cambria Math" panose="02040503050406030204" pitchFamily="18" charset="0"/>
                                </a:rPr>
                                <m:t>2</m:t>
                              </m:r>
                            </m:sup>
                          </m:sSubSup>
                        </m:e>
                      </m:func>
                    </m:oMath>
                  </m:oMathPara>
                </a14:m>
                <a:endParaRPr lang="en-US" sz="2800" b="0" dirty="0"/>
              </a:p>
              <a:p>
                <a:r>
                  <a:rPr lang="en-US" sz="2800" dirty="0"/>
                  <a:t>subject to:     </a:t>
                </a:r>
                <a14:m>
                  <m:oMath xmlns:m="http://schemas.openxmlformats.org/officeDocument/2006/math">
                    <m:sSup>
                      <m:sSupPr>
                        <m:ctrlPr>
                          <a:rPr lang="en-US" sz="2800" i="1" smtClean="0">
                            <a:latin typeface="Cambria Math" panose="02040503050406030204" pitchFamily="18" charset="0"/>
                          </a:rPr>
                        </m:ctrlPr>
                      </m:sSupPr>
                      <m:e>
                        <m:r>
                          <a:rPr lang="en-US" sz="2800" b="0" i="1" smtClean="0">
                            <a:solidFill>
                              <a:srgbClr val="1004FA"/>
                            </a:solidFill>
                            <a:latin typeface="Cambria Math" panose="02040503050406030204" pitchFamily="18" charset="0"/>
                          </a:rPr>
                          <m:t>𝑊</m:t>
                        </m:r>
                      </m:e>
                      <m:sup>
                        <m:r>
                          <a:rPr lang="en-US" sz="2800" b="0" i="1" smtClean="0">
                            <a:latin typeface="Cambria Math" panose="02040503050406030204" pitchFamily="18" charset="0"/>
                          </a:rPr>
                          <m:t>𝑇</m:t>
                        </m:r>
                      </m:sup>
                    </m:sSup>
                    <m:r>
                      <a:rPr lang="en-US" sz="2800" b="0" i="1" smtClean="0">
                        <a:solidFill>
                          <a:srgbClr val="1004FA"/>
                        </a:solidFill>
                        <a:latin typeface="Cambria Math" panose="02040503050406030204" pitchFamily="18" charset="0"/>
                      </a:rPr>
                      <m:t>𝑊</m:t>
                    </m:r>
                    <m:r>
                      <a:rPr lang="en-US" sz="2800" b="0" i="1" smtClean="0">
                        <a:latin typeface="Cambria Math" panose="02040503050406030204" pitchFamily="18" charset="0"/>
                      </a:rPr>
                      <m:t>=</m:t>
                    </m:r>
                    <m:r>
                      <a:rPr lang="en-US" sz="2800" b="0" i="1" smtClean="0">
                        <a:latin typeface="Cambria Math" panose="02040503050406030204" pitchFamily="18" charset="0"/>
                      </a:rPr>
                      <m:t>𝐼</m:t>
                    </m:r>
                  </m:oMath>
                </a14:m>
                <a:endParaRPr lang="en-US" sz="2800" dirty="0"/>
              </a:p>
            </p:txBody>
          </p:sp>
        </mc:Choice>
        <mc:Fallback xmlns="">
          <p:sp>
            <p:nvSpPr>
              <p:cNvPr id="34" name="TextBox 33">
                <a:extLst>
                  <a:ext uri="{FF2B5EF4-FFF2-40B4-BE49-F238E27FC236}">
                    <a16:creationId xmlns:a16="http://schemas.microsoft.com/office/drawing/2014/main" id="{D38A71BF-048E-DD47-8169-D22FD40B57A7}"/>
                  </a:ext>
                </a:extLst>
              </p:cNvPr>
              <p:cNvSpPr txBox="1">
                <a:spLocks noRot="1" noChangeAspect="1" noMove="1" noResize="1" noEditPoints="1" noAdjustHandles="1" noChangeArrowheads="1" noChangeShapeType="1" noTextEdit="1"/>
              </p:cNvSpPr>
              <p:nvPr/>
            </p:nvSpPr>
            <p:spPr>
              <a:xfrm>
                <a:off x="4337103" y="2187982"/>
                <a:ext cx="3650999" cy="1135439"/>
              </a:xfrm>
              <a:prstGeom prst="rect">
                <a:avLst/>
              </a:prstGeom>
              <a:blipFill>
                <a:blip r:embed="rId2"/>
                <a:stretch>
                  <a:fillRect l="-3472" b="-131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67830D9-3D26-7D42-9FF8-1B9821BA3E96}"/>
                  </a:ext>
                </a:extLst>
              </p:cNvPr>
              <p:cNvSpPr txBox="1"/>
              <p:nvPr/>
            </p:nvSpPr>
            <p:spPr>
              <a:xfrm>
                <a:off x="904802" y="4814852"/>
                <a:ext cx="10515600" cy="1678023"/>
              </a:xfrm>
              <a:prstGeom prst="rect">
                <a:avLst/>
              </a:prstGeom>
              <a:noFill/>
            </p:spPr>
            <p:txBody>
              <a:bodyPr wrap="square" rtlCol="0">
                <a:spAutoFit/>
              </a:bodyPr>
              <a:lstStyle/>
              <a:p>
                <a:r>
                  <a:rPr lang="en-US" sz="2000" dirty="0"/>
                  <a:t>Preprocessing and post-processing steps:</a:t>
                </a:r>
              </a:p>
              <a:p>
                <a:pPr marL="342900" indent="-342900">
                  <a:buAutoNum type="arabicPeriod"/>
                </a:pPr>
                <a:r>
                  <a:rPr lang="en-US" sz="2000" dirty="0"/>
                  <a:t>Normalizing word embeddings to unit norm: </a:t>
                </a:r>
                <a14:m>
                  <m:oMath xmlns:m="http://schemas.openxmlformats.org/officeDocument/2006/math">
                    <m:d>
                      <m:dPr>
                        <m:begChr m:val="‖"/>
                        <m:endChr m:val="‖"/>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=1</m:t>
                    </m:r>
                  </m:oMath>
                </a14:m>
                <a:endParaRPr lang="en-US" sz="2000" dirty="0"/>
              </a:p>
              <a:p>
                <a:pPr marL="342900" indent="-342900">
                  <a:buAutoNum type="arabicPeriod"/>
                </a:pPr>
                <a:r>
                  <a:rPr lang="en-US" sz="2000" dirty="0"/>
                  <a:t>Dimension-wise mean centering </a:t>
                </a:r>
              </a:p>
              <a:p>
                <a:pPr marL="342900" indent="-342900">
                  <a:buAutoNum type="arabicPeriod"/>
                </a:pPr>
                <a:r>
                  <a:rPr lang="en-US" sz="2000" dirty="0" err="1"/>
                  <a:t>Artetxe</a:t>
                </a:r>
                <a:r>
                  <a:rPr lang="en-US" sz="2000" dirty="0"/>
                  <a:t> et al. (2018a) proposed a multi-step framework having </a:t>
                </a:r>
                <a:r>
                  <a:rPr lang="en-US" sz="2000" i="1" dirty="0"/>
                  <a:t>whitening, de-whitening, re-weighting, </a:t>
                </a:r>
                <a:r>
                  <a:rPr lang="en-US" sz="2000" dirty="0"/>
                  <a:t>and </a:t>
                </a:r>
                <a:r>
                  <a:rPr lang="en-US" sz="2000" i="1" dirty="0"/>
                  <a:t>dimensionality reduction </a:t>
                </a:r>
                <a:r>
                  <a:rPr lang="en-US" sz="2000" dirty="0"/>
                  <a:t>steps, similar to domain adaptation pipelines</a:t>
                </a:r>
                <a:endParaRPr lang="en-US" sz="2000" i="1" dirty="0"/>
              </a:p>
            </p:txBody>
          </p:sp>
        </mc:Choice>
        <mc:Fallback xmlns="">
          <p:sp>
            <p:nvSpPr>
              <p:cNvPr id="8" name="TextBox 7">
                <a:extLst>
                  <a:ext uri="{FF2B5EF4-FFF2-40B4-BE49-F238E27FC236}">
                    <a16:creationId xmlns:a16="http://schemas.microsoft.com/office/drawing/2014/main" id="{567830D9-3D26-7D42-9FF8-1B9821BA3E96}"/>
                  </a:ext>
                </a:extLst>
              </p:cNvPr>
              <p:cNvSpPr txBox="1">
                <a:spLocks noRot="1" noChangeAspect="1" noMove="1" noResize="1" noEditPoints="1" noAdjustHandles="1" noChangeArrowheads="1" noChangeShapeType="1" noTextEdit="1"/>
              </p:cNvSpPr>
              <p:nvPr/>
            </p:nvSpPr>
            <p:spPr>
              <a:xfrm>
                <a:off x="904802" y="4814852"/>
                <a:ext cx="10515600" cy="1678023"/>
              </a:xfrm>
              <a:prstGeom prst="rect">
                <a:avLst/>
              </a:prstGeom>
              <a:blipFill>
                <a:blip r:embed="rId3"/>
                <a:stretch>
                  <a:fillRect l="-483" t="-1504" b="-4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567D3ED-BB60-2D4E-96CB-429A1C7C8C5C}"/>
                  </a:ext>
                </a:extLst>
              </p:cNvPr>
              <p:cNvSpPr txBox="1"/>
              <p:nvPr/>
            </p:nvSpPr>
            <p:spPr>
              <a:xfrm>
                <a:off x="2053464" y="3710022"/>
                <a:ext cx="8218275" cy="461665"/>
              </a:xfrm>
              <a:prstGeom prst="rect">
                <a:avLst/>
              </a:prstGeom>
              <a:noFill/>
            </p:spPr>
            <p:txBody>
              <a:bodyPr wrap="none" rtlCol="0">
                <a:spAutoFit/>
              </a:bodyPr>
              <a:lstStyle/>
              <a:p>
                <a14:m>
                  <m:oMath xmlns:m="http://schemas.openxmlformats.org/officeDocument/2006/math">
                    <m:sSup>
                      <m:sSupPr>
                        <m:ctrlPr>
                          <a:rPr lang="en-US" sz="240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𝑊</m:t>
                        </m:r>
                      </m:e>
                      <m:sup>
                        <m:r>
                          <a:rPr lang="en-US" sz="2400" b="0" i="1" smtClean="0">
                            <a:solidFill>
                              <a:srgbClr val="C00000"/>
                            </a:solidFill>
                            <a:latin typeface="Cambria Math" panose="02040503050406030204" pitchFamily="18" charset="0"/>
                          </a:rPr>
                          <m:t>∗</m:t>
                        </m:r>
                      </m:sup>
                    </m:sSup>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𝑉</m:t>
                    </m:r>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𝑈</m:t>
                        </m:r>
                      </m:e>
                      <m:sup>
                        <m:r>
                          <a:rPr lang="en-US" sz="2400" b="0" i="1" smtClean="0">
                            <a:solidFill>
                              <a:srgbClr val="C00000"/>
                            </a:solidFill>
                            <a:latin typeface="Cambria Math" panose="02040503050406030204" pitchFamily="18" charset="0"/>
                          </a:rPr>
                          <m:t>𝑇</m:t>
                        </m:r>
                      </m:sup>
                    </m:sSup>
                  </m:oMath>
                </a14:m>
                <a:r>
                  <a:rPr lang="en-US" sz="2400" dirty="0"/>
                  <a:t>, where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𝑈</m:t>
                    </m:r>
                    <m:r>
                      <m:rPr>
                        <m:sty m:val="p"/>
                      </m:rPr>
                      <a:rPr lang="el-GR" sz="2400" b="0" i="1" smtClean="0">
                        <a:latin typeface="Cambria Math" panose="02040503050406030204" pitchFamily="18" charset="0"/>
                        <a:ea typeface="Cambria Math" panose="02040503050406030204" pitchFamily="18" charset="0"/>
                      </a:rPr>
                      <m:t>Σ</m:t>
                    </m:r>
                    <m:sSup>
                      <m:sSupPr>
                        <m:ctrlPr>
                          <a:rPr lang="el-GR"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𝑉</m:t>
                        </m:r>
                      </m:e>
                      <m:sup>
                        <m:r>
                          <a:rPr lang="en-US" sz="2400" b="0" i="1" smtClean="0">
                            <a:latin typeface="Cambria Math" panose="02040503050406030204" pitchFamily="18" charset="0"/>
                            <a:ea typeface="Cambria Math" panose="02040503050406030204" pitchFamily="18" charset="0"/>
                          </a:rPr>
                          <m:t>𝑇</m:t>
                        </m:r>
                      </m:sup>
                    </m:sSup>
                  </m:oMath>
                </a14:m>
                <a:r>
                  <a:rPr lang="en-US" sz="2400" dirty="0"/>
                  <a:t> is the SVD factorization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𝑍</m:t>
                        </m:r>
                      </m:e>
                      <m:sup>
                        <m:r>
                          <a:rPr lang="en-US" sz="2400" i="1">
                            <a:latin typeface="Cambria Math" panose="02040503050406030204" pitchFamily="18" charset="0"/>
                          </a:rPr>
                          <m:t>𝑇</m:t>
                        </m:r>
                      </m:sup>
                    </m:sSup>
                    <m:r>
                      <a:rPr lang="en-US" sz="2400" i="1">
                        <a:latin typeface="Cambria Math" panose="02040503050406030204" pitchFamily="18" charset="0"/>
                      </a:rPr>
                      <m:t>𝑋</m:t>
                    </m:r>
                  </m:oMath>
                </a14:m>
                <a:endParaRPr lang="en-US" sz="2400" dirty="0"/>
              </a:p>
            </p:txBody>
          </p:sp>
        </mc:Choice>
        <mc:Fallback xmlns="">
          <p:sp>
            <p:nvSpPr>
              <p:cNvPr id="9" name="TextBox 8">
                <a:extLst>
                  <a:ext uri="{FF2B5EF4-FFF2-40B4-BE49-F238E27FC236}">
                    <a16:creationId xmlns:a16="http://schemas.microsoft.com/office/drawing/2014/main" id="{4567D3ED-BB60-2D4E-96CB-429A1C7C8C5C}"/>
                  </a:ext>
                </a:extLst>
              </p:cNvPr>
              <p:cNvSpPr txBox="1">
                <a:spLocks noRot="1" noChangeAspect="1" noMove="1" noResize="1" noEditPoints="1" noAdjustHandles="1" noChangeArrowheads="1" noChangeShapeType="1" noTextEdit="1"/>
              </p:cNvSpPr>
              <p:nvPr/>
            </p:nvSpPr>
            <p:spPr>
              <a:xfrm>
                <a:off x="2053464" y="3710022"/>
                <a:ext cx="8218275" cy="461665"/>
              </a:xfrm>
              <a:prstGeom prst="rect">
                <a:avLst/>
              </a:prstGeom>
              <a:blipFill>
                <a:blip r:embed="rId4"/>
                <a:stretch>
                  <a:fillRect l="-154" t="-5405" b="-29730"/>
                </a:stretch>
              </a:blipFill>
            </p:spPr>
            <p:txBody>
              <a:bodyPr/>
              <a:lstStyle/>
              <a:p>
                <a:r>
                  <a:rPr lang="en-US">
                    <a:noFill/>
                  </a:rPr>
                  <a:t> </a:t>
                </a:r>
              </a:p>
            </p:txBody>
          </p:sp>
        </mc:Fallback>
      </mc:AlternateContent>
    </p:spTree>
    <p:extLst>
      <p:ext uri="{BB962C8B-B14F-4D97-AF65-F5344CB8AC3E}">
        <p14:creationId xmlns:p14="http://schemas.microsoft.com/office/powerpoint/2010/main" val="200012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1110-C4C5-CC41-A853-A6A5181C9A72}"/>
              </a:ext>
            </a:extLst>
          </p:cNvPr>
          <p:cNvSpPr>
            <a:spLocks noGrp="1"/>
          </p:cNvSpPr>
          <p:nvPr>
            <p:ph type="title"/>
          </p:nvPr>
        </p:nvSpPr>
        <p:spPr/>
        <p:txBody>
          <a:bodyPr/>
          <a:lstStyle/>
          <a:p>
            <a:r>
              <a:rPr lang="en-US" dirty="0"/>
              <a:t>Inference: Nearest neighbor (NN) search</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7BF35F-00CB-0942-A63F-903640B17281}"/>
                  </a:ext>
                </a:extLst>
              </p:cNvPr>
              <p:cNvSpPr txBox="1"/>
              <p:nvPr/>
            </p:nvSpPr>
            <p:spPr>
              <a:xfrm>
                <a:off x="838200" y="5051789"/>
                <a:ext cx="10515599" cy="1171411"/>
              </a:xfrm>
              <a:prstGeom prst="rect">
                <a:avLst/>
              </a:prstGeom>
              <a:solidFill>
                <a:schemeClr val="accent2">
                  <a:lumMod val="20000"/>
                  <a:lumOff val="80000"/>
                </a:schemeClr>
              </a:solidFill>
            </p:spPr>
            <p:txBody>
              <a:bodyPr wrap="square" rtlCol="0">
                <a:spAutoFit/>
              </a:bodyPr>
              <a:lstStyle/>
              <a:p>
                <a:pPr algn="ctr"/>
                <a:r>
                  <a:rPr lang="en-US" sz="2800" dirty="0"/>
                  <a:t>Inference: Source language word </a:t>
                </a:r>
                <a14:m>
                  <m:oMath xmlns:m="http://schemas.openxmlformats.org/officeDocument/2006/math">
                    <m:r>
                      <a:rPr lang="en-US" sz="2800" b="0" i="1" smtClean="0">
                        <a:latin typeface="Cambria Math" panose="02040503050406030204" pitchFamily="18" charset="0"/>
                      </a:rPr>
                      <m:t>𝑖</m:t>
                    </m:r>
                  </m:oMath>
                </a14:m>
                <a:r>
                  <a:rPr lang="en-US" sz="2800" dirty="0"/>
                  <a:t> maps to target language word </a:t>
                </a:r>
                <a14:m>
                  <m:oMath xmlns:m="http://schemas.openxmlformats.org/officeDocument/2006/math">
                    <m:r>
                      <a:rPr lang="en-US" sz="2800" b="0" i="1" smtClean="0">
                        <a:latin typeface="Cambria Math" panose="02040503050406030204" pitchFamily="18" charset="0"/>
                      </a:rPr>
                      <m:t>𝑗</m:t>
                    </m:r>
                  </m:oMath>
                </a14:m>
                <a:r>
                  <a:rPr lang="en-US" sz="2800" dirty="0"/>
                  <a:t> if </a:t>
                </a:r>
              </a:p>
              <a:p>
                <a:pPr algn="ctr"/>
                <a14:m>
                  <m:oMath xmlns:m="http://schemas.openxmlformats.org/officeDocument/2006/math">
                    <m:r>
                      <a:rPr lang="en-US" sz="2800" b="0" i="1" smtClean="0">
                        <a:latin typeface="Cambria Math" panose="02040503050406030204" pitchFamily="18" charset="0"/>
                      </a:rPr>
                      <m:t>𝑗</m:t>
                    </m:r>
                    <m:r>
                      <a:rPr lang="en-US" sz="2800" b="0" i="1" smtClean="0">
                        <a:latin typeface="Cambria Math" panose="02040503050406030204" pitchFamily="18" charset="0"/>
                      </a:rPr>
                      <m:t>=</m:t>
                    </m:r>
                    <m:func>
                      <m:funcPr>
                        <m:ctrlPr>
                          <a:rPr lang="en-US" sz="2800" i="1" smtClean="0">
                            <a:latin typeface="Cambria Math" panose="02040503050406030204" pitchFamily="18" charset="0"/>
                          </a:rPr>
                        </m:ctrlPr>
                      </m:funcPr>
                      <m:fName>
                        <m:limLow>
                          <m:limLowPr>
                            <m:ctrlPr>
                              <a:rPr lang="en-US" sz="2800" i="1" smtClean="0">
                                <a:latin typeface="Cambria Math" panose="02040503050406030204" pitchFamily="18" charset="0"/>
                              </a:rPr>
                            </m:ctrlPr>
                          </m:limLowPr>
                          <m:e>
                            <m:r>
                              <m:rPr>
                                <m:sty m:val="p"/>
                              </m:rPr>
                              <a:rPr lang="en-US" sz="2800" b="0" i="0" smtClean="0">
                                <a:latin typeface="Cambria Math" panose="02040503050406030204" pitchFamily="18" charset="0"/>
                              </a:rPr>
                              <m:t>arg</m:t>
                            </m:r>
                            <m:r>
                              <m:rPr>
                                <m:sty m:val="p"/>
                              </m:rPr>
                              <a:rPr lang="en-US" sz="2800" i="0" smtClean="0">
                                <a:latin typeface="Cambria Math" panose="02040503050406030204" pitchFamily="18" charset="0"/>
                              </a:rPr>
                              <m:t>max</m:t>
                            </m:r>
                          </m:e>
                          <m:lim>
                            <m:r>
                              <a:rPr lang="en-US" sz="2800" b="0" i="1" smtClean="0">
                                <a:latin typeface="Cambria Math" panose="02040503050406030204" pitchFamily="18" charset="0"/>
                              </a:rPr>
                              <m:t>𝑘</m:t>
                            </m:r>
                          </m:lim>
                        </m:limLow>
                      </m:fName>
                      <m:e>
                        <m:f>
                          <m:fPr>
                            <m:type m:val="lin"/>
                            <m:ctrlPr>
                              <a:rPr lang="en-US" sz="2800" i="1" smtClean="0">
                                <a:latin typeface="Cambria Math" panose="02040503050406030204" pitchFamily="18" charset="0"/>
                              </a:rPr>
                            </m:ctrlPr>
                          </m:fPr>
                          <m:num>
                            <m:d>
                              <m:dPr>
                                <m:begChr m:val="⟨"/>
                                <m:endChr m:val="⟩"/>
                                <m:ctrlPr>
                                  <a:rPr lang="en-US" sz="2800" i="1" smtClean="0">
                                    <a:latin typeface="Cambria Math" panose="02040503050406030204" pitchFamily="18" charset="0"/>
                                  </a:rPr>
                                </m:ctrlPr>
                              </m:dPr>
                              <m:e>
                                <m:sSub>
                                  <m:sSubPr>
                                    <m:ctrlPr>
                                      <a:rPr lang="en-US" sz="2800" i="1" smtClean="0">
                                        <a:latin typeface="Cambria Math" panose="02040503050406030204" pitchFamily="18" charset="0"/>
                                      </a:rPr>
                                    </m:ctrlPr>
                                  </m:sSubPr>
                                  <m:e>
                                    <m:sSup>
                                      <m:sSupPr>
                                        <m:ctrlPr>
                                          <a:rPr lang="en-US" sz="2800" i="1" smtClean="0">
                                            <a:latin typeface="Cambria Math" panose="02040503050406030204" pitchFamily="18" charset="0"/>
                                          </a:rPr>
                                        </m:ctrlPr>
                                      </m:sSupPr>
                                      <m:e>
                                        <m:r>
                                          <a:rPr lang="en-US" sz="2800" b="0" i="1" smtClean="0">
                                            <a:solidFill>
                                              <a:srgbClr val="1004FA"/>
                                            </a:solidFill>
                                            <a:latin typeface="Cambria Math" panose="02040503050406030204" pitchFamily="18" charset="0"/>
                                          </a:rPr>
                                          <m:t>𝑊</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𝑘</m:t>
                                    </m:r>
                                  </m:sub>
                                </m:sSub>
                              </m:e>
                            </m:d>
                          </m:num>
                          <m:den>
                            <m:d>
                              <m:dPr>
                                <m:begChr m:val="‖"/>
                                <m:endChr m:val="‖"/>
                                <m:ctrlPr>
                                  <a:rPr lang="en-US" sz="2800" i="1" smtClean="0">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solidFill>
                                          <a:srgbClr val="1004FA"/>
                                        </a:solidFill>
                                        <a:latin typeface="Cambria Math" panose="02040503050406030204" pitchFamily="18" charset="0"/>
                                      </a:rPr>
                                      <m:t>𝑊</m:t>
                                    </m:r>
                                  </m:e>
                                  <m:sup>
                                    <m:r>
                                      <a:rPr lang="en-US" sz="2800" b="0" i="1" smtClean="0">
                                        <a:latin typeface="Cambria Math" panose="02040503050406030204" pitchFamily="18" charset="0"/>
                                      </a:rPr>
                                      <m:t>𝑇</m:t>
                                    </m:r>
                                  </m:sup>
                                </m:sSup>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d>
                              <m:dPr>
                                <m:begChr m:val="‖"/>
                                <m:endChr m:val="‖"/>
                                <m:ctrlPr>
                                  <a:rPr lang="en-US" sz="2800" i="1" smtClean="0">
                                    <a:latin typeface="Cambria Math" panose="02040503050406030204" pitchFamily="18" charset="0"/>
                                  </a:rPr>
                                </m:ctrlPr>
                              </m:d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𝑘</m:t>
                                    </m:r>
                                  </m:sub>
                                </m:sSub>
                              </m:e>
                            </m:d>
                          </m:den>
                        </m:f>
                      </m:e>
                    </m:func>
                  </m:oMath>
                </a14:m>
                <a:r>
                  <a:rPr lang="en-US" sz="2800" dirty="0"/>
                  <a:t> </a:t>
                </a:r>
                <a:r>
                  <a:rPr lang="en-US" sz="2200" dirty="0"/>
                  <a:t>(cosine similarity metric)</a:t>
                </a:r>
              </a:p>
            </p:txBody>
          </p:sp>
        </mc:Choice>
        <mc:Fallback xmlns="">
          <p:sp>
            <p:nvSpPr>
              <p:cNvPr id="4" name="TextBox 3">
                <a:extLst>
                  <a:ext uri="{FF2B5EF4-FFF2-40B4-BE49-F238E27FC236}">
                    <a16:creationId xmlns:a16="http://schemas.microsoft.com/office/drawing/2014/main" id="{827BF35F-00CB-0942-A63F-903640B17281}"/>
                  </a:ext>
                </a:extLst>
              </p:cNvPr>
              <p:cNvSpPr txBox="1">
                <a:spLocks noRot="1" noChangeAspect="1" noMove="1" noResize="1" noEditPoints="1" noAdjustHandles="1" noChangeArrowheads="1" noChangeShapeType="1" noTextEdit="1"/>
              </p:cNvSpPr>
              <p:nvPr/>
            </p:nvSpPr>
            <p:spPr>
              <a:xfrm>
                <a:off x="838200" y="5051789"/>
                <a:ext cx="10515599" cy="1171411"/>
              </a:xfrm>
              <a:prstGeom prst="rect">
                <a:avLst/>
              </a:prstGeom>
              <a:blipFill>
                <a:blip r:embed="rId2"/>
                <a:stretch>
                  <a:fillRect t="-19355" b="-68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9B33F0D-4574-CE4F-AC7F-4FD13C37F074}"/>
                  </a:ext>
                </a:extLst>
              </p:cNvPr>
              <p:cNvSpPr txBox="1"/>
              <p:nvPr/>
            </p:nvSpPr>
            <p:spPr>
              <a:xfrm>
                <a:off x="1862040" y="3340464"/>
                <a:ext cx="448008"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𝑥</m:t>
                      </m:r>
                    </m:oMath>
                  </m:oMathPara>
                </a14:m>
                <a:endParaRPr lang="en-US" sz="2600" dirty="0"/>
              </a:p>
            </p:txBody>
          </p:sp>
        </mc:Choice>
        <mc:Fallback xmlns="">
          <p:sp>
            <p:nvSpPr>
              <p:cNvPr id="5" name="TextBox 4">
                <a:extLst>
                  <a:ext uri="{FF2B5EF4-FFF2-40B4-BE49-F238E27FC236}">
                    <a16:creationId xmlns:a16="http://schemas.microsoft.com/office/drawing/2014/main" id="{19B33F0D-4574-CE4F-AC7F-4FD13C37F074}"/>
                  </a:ext>
                </a:extLst>
              </p:cNvPr>
              <p:cNvSpPr txBox="1">
                <a:spLocks noRot="1" noChangeAspect="1" noMove="1" noResize="1" noEditPoints="1" noAdjustHandles="1" noChangeArrowheads="1" noChangeShapeType="1" noTextEdit="1"/>
              </p:cNvSpPr>
              <p:nvPr/>
            </p:nvSpPr>
            <p:spPr>
              <a:xfrm>
                <a:off x="1862040" y="3340464"/>
                <a:ext cx="448008" cy="492443"/>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65639FA-D11A-2649-84BE-BDE01813B202}"/>
              </a:ext>
            </a:extLst>
          </p:cNvPr>
          <p:cNvSpPr txBox="1"/>
          <p:nvPr/>
        </p:nvSpPr>
        <p:spPr>
          <a:xfrm>
            <a:off x="1499184" y="3774332"/>
            <a:ext cx="967765" cy="492443"/>
          </a:xfrm>
          <a:prstGeom prst="rect">
            <a:avLst/>
          </a:prstGeom>
          <a:noFill/>
        </p:spPr>
        <p:txBody>
          <a:bodyPr wrap="none" rtlCol="0">
            <a:spAutoFit/>
          </a:bodyPr>
          <a:lstStyle/>
          <a:p>
            <a:r>
              <a:rPr lang="en-US" sz="2600" dirty="0"/>
              <a:t>water</a:t>
            </a:r>
          </a:p>
        </p:txBody>
      </p:sp>
      <p:sp>
        <p:nvSpPr>
          <p:cNvPr id="7" name="Oval 6">
            <a:extLst>
              <a:ext uri="{FF2B5EF4-FFF2-40B4-BE49-F238E27FC236}">
                <a16:creationId xmlns:a16="http://schemas.microsoft.com/office/drawing/2014/main" id="{F4F2EFC0-B59D-6845-A39D-9CC17B85037D}"/>
              </a:ext>
            </a:extLst>
          </p:cNvPr>
          <p:cNvSpPr/>
          <p:nvPr/>
        </p:nvSpPr>
        <p:spPr>
          <a:xfrm flipV="1">
            <a:off x="2227533" y="3564099"/>
            <a:ext cx="145113" cy="17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C8CED3CB-C6B3-9E46-BFFB-AAE97908C9E5}"/>
              </a:ext>
            </a:extLst>
          </p:cNvPr>
          <p:cNvSpPr/>
          <p:nvPr/>
        </p:nvSpPr>
        <p:spPr>
          <a:xfrm>
            <a:off x="3632975" y="2822262"/>
            <a:ext cx="3350100" cy="1544573"/>
          </a:xfrm>
          <a:prstGeom prst="ellipse">
            <a:avLst/>
          </a:prstGeom>
          <a:solidFill>
            <a:schemeClr val="accent2">
              <a:lumMod val="60000"/>
              <a:lumOff val="4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D5D375F-09B5-1E43-82C1-34A5F3258E70}"/>
              </a:ext>
            </a:extLst>
          </p:cNvPr>
          <p:cNvSpPr/>
          <p:nvPr/>
        </p:nvSpPr>
        <p:spPr>
          <a:xfrm flipV="1">
            <a:off x="4920674" y="3624050"/>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4F3B4E4-A57D-8447-8A21-02BC2DB2245E}"/>
              </a:ext>
            </a:extLst>
          </p:cNvPr>
          <p:cNvSpPr txBox="1"/>
          <p:nvPr/>
        </p:nvSpPr>
        <p:spPr>
          <a:xfrm>
            <a:off x="4609115" y="3918026"/>
            <a:ext cx="1383126" cy="492443"/>
          </a:xfrm>
          <a:prstGeom prst="rect">
            <a:avLst/>
          </a:prstGeom>
          <a:noFill/>
        </p:spPr>
        <p:txBody>
          <a:bodyPr wrap="square" rtlCol="0">
            <a:spAutoFit/>
          </a:bodyPr>
          <a:lstStyle/>
          <a:p>
            <a:r>
              <a:rPr lang="hi-IN" sz="2600" dirty="0"/>
              <a:t>पानी </a:t>
            </a:r>
            <a:endParaRPr lang="en-US" sz="2600" dirty="0"/>
          </a:p>
        </p:txBody>
      </p:sp>
      <p:sp>
        <p:nvSpPr>
          <p:cNvPr id="11" name="Arc 10">
            <a:extLst>
              <a:ext uri="{FF2B5EF4-FFF2-40B4-BE49-F238E27FC236}">
                <a16:creationId xmlns:a16="http://schemas.microsoft.com/office/drawing/2014/main" id="{DFB0F868-E633-374C-AD99-EC2A8747887E}"/>
              </a:ext>
            </a:extLst>
          </p:cNvPr>
          <p:cNvSpPr/>
          <p:nvPr/>
        </p:nvSpPr>
        <p:spPr>
          <a:xfrm rot="21361818">
            <a:off x="2321066" y="2990304"/>
            <a:ext cx="2593620" cy="892552"/>
          </a:xfrm>
          <a:prstGeom prst="arc">
            <a:avLst>
              <a:gd name="adj1" fmla="val 10751937"/>
              <a:gd name="adj2" fmla="val 21496330"/>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Oval 11">
            <a:extLst>
              <a:ext uri="{FF2B5EF4-FFF2-40B4-BE49-F238E27FC236}">
                <a16:creationId xmlns:a16="http://schemas.microsoft.com/office/drawing/2014/main" id="{37B53BEA-AC4C-E045-97DF-AE2473890ABB}"/>
              </a:ext>
            </a:extLst>
          </p:cNvPr>
          <p:cNvSpPr/>
          <p:nvPr/>
        </p:nvSpPr>
        <p:spPr>
          <a:xfrm flipV="1">
            <a:off x="4884765" y="3318217"/>
            <a:ext cx="145113" cy="171451"/>
          </a:xfrm>
          <a:prstGeom prst="ellipse">
            <a:avLst/>
          </a:prstGeom>
          <a:solidFill>
            <a:srgbClr val="F80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E7E061B-67F4-C448-B2D2-53829A5B9177}"/>
                  </a:ext>
                </a:extLst>
              </p:cNvPr>
              <p:cNvSpPr txBox="1"/>
              <p:nvPr/>
            </p:nvSpPr>
            <p:spPr>
              <a:xfrm>
                <a:off x="3112932" y="3061408"/>
                <a:ext cx="590418"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𝑊</m:t>
                      </m:r>
                    </m:oMath>
                  </m:oMathPara>
                </a14:m>
                <a:endParaRPr lang="en-US" sz="2600" dirty="0"/>
              </a:p>
            </p:txBody>
          </p:sp>
        </mc:Choice>
        <mc:Fallback xmlns="">
          <p:sp>
            <p:nvSpPr>
              <p:cNvPr id="13" name="TextBox 12">
                <a:extLst>
                  <a:ext uri="{FF2B5EF4-FFF2-40B4-BE49-F238E27FC236}">
                    <a16:creationId xmlns:a16="http://schemas.microsoft.com/office/drawing/2014/main" id="{EE7E061B-67F4-C448-B2D2-53829A5B9177}"/>
                  </a:ext>
                </a:extLst>
              </p:cNvPr>
              <p:cNvSpPr txBox="1">
                <a:spLocks noRot="1" noChangeAspect="1" noMove="1" noResize="1" noEditPoints="1" noAdjustHandles="1" noChangeArrowheads="1" noChangeShapeType="1" noTextEdit="1"/>
              </p:cNvSpPr>
              <p:nvPr/>
            </p:nvSpPr>
            <p:spPr>
              <a:xfrm>
                <a:off x="3112932" y="3061408"/>
                <a:ext cx="590418"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188FE0A-79A7-0F42-96F1-39A74F199E2A}"/>
                  </a:ext>
                </a:extLst>
              </p:cNvPr>
              <p:cNvSpPr txBox="1"/>
              <p:nvPr/>
            </p:nvSpPr>
            <p:spPr>
              <a:xfrm>
                <a:off x="4802058" y="2933198"/>
                <a:ext cx="956544"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600" i="1" smtClean="0">
                              <a:latin typeface="Cambria Math" panose="02040503050406030204" pitchFamily="18" charset="0"/>
                            </a:rPr>
                          </m:ctrlPr>
                        </m:sSupPr>
                        <m:e>
                          <m:r>
                            <a:rPr lang="en-US" sz="2600" b="0" i="1" smtClean="0">
                              <a:latin typeface="Cambria Math" panose="02040503050406030204" pitchFamily="18" charset="0"/>
                            </a:rPr>
                            <m:t>𝑊</m:t>
                          </m:r>
                        </m:e>
                        <m:sup>
                          <m:r>
                            <a:rPr lang="en-US" sz="2600" b="0" i="1" smtClean="0">
                              <a:latin typeface="Cambria Math" panose="02040503050406030204" pitchFamily="18" charset="0"/>
                            </a:rPr>
                            <m:t>𝑇</m:t>
                          </m:r>
                        </m:sup>
                      </m:sSup>
                      <m:r>
                        <a:rPr lang="en-US" sz="2600" b="0" i="1" smtClean="0">
                          <a:latin typeface="Cambria Math" panose="02040503050406030204" pitchFamily="18" charset="0"/>
                        </a:rPr>
                        <m:t>𝑥</m:t>
                      </m:r>
                    </m:oMath>
                  </m:oMathPara>
                </a14:m>
                <a:endParaRPr lang="en-US" sz="2600" dirty="0"/>
              </a:p>
            </p:txBody>
          </p:sp>
        </mc:Choice>
        <mc:Fallback xmlns="">
          <p:sp>
            <p:nvSpPr>
              <p:cNvPr id="14" name="TextBox 13">
                <a:extLst>
                  <a:ext uri="{FF2B5EF4-FFF2-40B4-BE49-F238E27FC236}">
                    <a16:creationId xmlns:a16="http://schemas.microsoft.com/office/drawing/2014/main" id="{A188FE0A-79A7-0F42-96F1-39A74F199E2A}"/>
                  </a:ext>
                </a:extLst>
              </p:cNvPr>
              <p:cNvSpPr txBox="1">
                <a:spLocks noRot="1" noChangeAspect="1" noMove="1" noResize="1" noEditPoints="1" noAdjustHandles="1" noChangeArrowheads="1" noChangeShapeType="1" noTextEdit="1"/>
              </p:cNvSpPr>
              <p:nvPr/>
            </p:nvSpPr>
            <p:spPr>
              <a:xfrm>
                <a:off x="4802058" y="2933198"/>
                <a:ext cx="956544"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343F223-EAD1-794F-B622-B89B2BFA249C}"/>
                  </a:ext>
                </a:extLst>
              </p:cNvPr>
              <p:cNvSpPr txBox="1"/>
              <p:nvPr/>
            </p:nvSpPr>
            <p:spPr>
              <a:xfrm>
                <a:off x="5979596" y="3918025"/>
                <a:ext cx="568682"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2</m:t>
                          </m:r>
                        </m:sub>
                      </m:sSub>
                    </m:oMath>
                  </m:oMathPara>
                </a14:m>
                <a:endParaRPr lang="en-US" sz="2600" dirty="0"/>
              </a:p>
            </p:txBody>
          </p:sp>
        </mc:Choice>
        <mc:Fallback xmlns="">
          <p:sp>
            <p:nvSpPr>
              <p:cNvPr id="21" name="TextBox 20">
                <a:extLst>
                  <a:ext uri="{FF2B5EF4-FFF2-40B4-BE49-F238E27FC236}">
                    <a16:creationId xmlns:a16="http://schemas.microsoft.com/office/drawing/2014/main" id="{2343F223-EAD1-794F-B622-B89B2BFA249C}"/>
                  </a:ext>
                </a:extLst>
              </p:cNvPr>
              <p:cNvSpPr txBox="1">
                <a:spLocks noRot="1" noChangeAspect="1" noMove="1" noResize="1" noEditPoints="1" noAdjustHandles="1" noChangeArrowheads="1" noChangeShapeType="1" noTextEdit="1"/>
              </p:cNvSpPr>
              <p:nvPr/>
            </p:nvSpPr>
            <p:spPr>
              <a:xfrm>
                <a:off x="5979596" y="3918025"/>
                <a:ext cx="568682" cy="492443"/>
              </a:xfrm>
              <a:prstGeom prst="rect">
                <a:avLst/>
              </a:prstGeom>
              <a:blipFill>
                <a:blip r:embed="rId6"/>
                <a:stretch>
                  <a:fillRect/>
                </a:stretch>
              </a:blipFill>
            </p:spPr>
            <p:txBody>
              <a:bodyPr/>
              <a:lstStyle/>
              <a:p>
                <a:r>
                  <a:rPr lang="en-US">
                    <a:noFill/>
                  </a:rPr>
                  <a:t> </a:t>
                </a:r>
              </a:p>
            </p:txBody>
          </p:sp>
        </mc:Fallback>
      </mc:AlternateContent>
      <p:sp>
        <p:nvSpPr>
          <p:cNvPr id="22" name="Oval 21">
            <a:extLst>
              <a:ext uri="{FF2B5EF4-FFF2-40B4-BE49-F238E27FC236}">
                <a16:creationId xmlns:a16="http://schemas.microsoft.com/office/drawing/2014/main" id="{6999935E-2B56-F440-9DE4-9FA5C7E7C98E}"/>
              </a:ext>
            </a:extLst>
          </p:cNvPr>
          <p:cNvSpPr/>
          <p:nvPr/>
        </p:nvSpPr>
        <p:spPr>
          <a:xfrm flipV="1">
            <a:off x="5958320" y="3971563"/>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FAF906D-4BEA-1A47-959F-1CE3F67AE667}"/>
                  </a:ext>
                </a:extLst>
              </p:cNvPr>
              <p:cNvSpPr txBox="1"/>
              <p:nvPr/>
            </p:nvSpPr>
            <p:spPr>
              <a:xfrm>
                <a:off x="6287469" y="3131607"/>
                <a:ext cx="568681"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3</m:t>
                          </m:r>
                        </m:sub>
                      </m:sSub>
                    </m:oMath>
                  </m:oMathPara>
                </a14:m>
                <a:endParaRPr lang="en-US" sz="2600" dirty="0"/>
              </a:p>
            </p:txBody>
          </p:sp>
        </mc:Choice>
        <mc:Fallback xmlns="">
          <p:sp>
            <p:nvSpPr>
              <p:cNvPr id="23" name="TextBox 22">
                <a:extLst>
                  <a:ext uri="{FF2B5EF4-FFF2-40B4-BE49-F238E27FC236}">
                    <a16:creationId xmlns:a16="http://schemas.microsoft.com/office/drawing/2014/main" id="{3FAF906D-4BEA-1A47-959F-1CE3F67AE667}"/>
                  </a:ext>
                </a:extLst>
              </p:cNvPr>
              <p:cNvSpPr txBox="1">
                <a:spLocks noRot="1" noChangeAspect="1" noMove="1" noResize="1" noEditPoints="1" noAdjustHandles="1" noChangeArrowheads="1" noChangeShapeType="1" noTextEdit="1"/>
              </p:cNvSpPr>
              <p:nvPr/>
            </p:nvSpPr>
            <p:spPr>
              <a:xfrm>
                <a:off x="6287469" y="3131607"/>
                <a:ext cx="568681" cy="492443"/>
              </a:xfrm>
              <a:prstGeom prst="rect">
                <a:avLst/>
              </a:prstGeom>
              <a:blipFill>
                <a:blip r:embed="rId7"/>
                <a:stretch>
                  <a:fillRect/>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E6987390-7123-144F-B709-D392C4A51718}"/>
              </a:ext>
            </a:extLst>
          </p:cNvPr>
          <p:cNvSpPr/>
          <p:nvPr/>
        </p:nvSpPr>
        <p:spPr>
          <a:xfrm flipV="1">
            <a:off x="6266193" y="3185145"/>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B26647C-6D32-FF4F-A811-2FB126893B5D}"/>
                  </a:ext>
                </a:extLst>
              </p:cNvPr>
              <p:cNvSpPr txBox="1"/>
              <p:nvPr/>
            </p:nvSpPr>
            <p:spPr>
              <a:xfrm>
                <a:off x="5464586" y="3452351"/>
                <a:ext cx="568681"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4</m:t>
                          </m:r>
                        </m:sub>
                      </m:sSub>
                    </m:oMath>
                  </m:oMathPara>
                </a14:m>
                <a:endParaRPr lang="en-US" sz="2600" dirty="0"/>
              </a:p>
            </p:txBody>
          </p:sp>
        </mc:Choice>
        <mc:Fallback xmlns="">
          <p:sp>
            <p:nvSpPr>
              <p:cNvPr id="25" name="TextBox 24">
                <a:extLst>
                  <a:ext uri="{FF2B5EF4-FFF2-40B4-BE49-F238E27FC236}">
                    <a16:creationId xmlns:a16="http://schemas.microsoft.com/office/drawing/2014/main" id="{7B26647C-6D32-FF4F-A811-2FB126893B5D}"/>
                  </a:ext>
                </a:extLst>
              </p:cNvPr>
              <p:cNvSpPr txBox="1">
                <a:spLocks noRot="1" noChangeAspect="1" noMove="1" noResize="1" noEditPoints="1" noAdjustHandles="1" noChangeArrowheads="1" noChangeShapeType="1" noTextEdit="1"/>
              </p:cNvSpPr>
              <p:nvPr/>
            </p:nvSpPr>
            <p:spPr>
              <a:xfrm>
                <a:off x="5464586" y="3452351"/>
                <a:ext cx="568681" cy="492443"/>
              </a:xfrm>
              <a:prstGeom prst="rect">
                <a:avLst/>
              </a:prstGeom>
              <a:blipFill>
                <a:blip r:embed="rId8"/>
                <a:stretch>
                  <a:fillRect/>
                </a:stretch>
              </a:blipFill>
            </p:spPr>
            <p:txBody>
              <a:bodyPr/>
              <a:lstStyle/>
              <a:p>
                <a:r>
                  <a:rPr lang="en-US">
                    <a:noFill/>
                  </a:rPr>
                  <a:t> </a:t>
                </a:r>
              </a:p>
            </p:txBody>
          </p:sp>
        </mc:Fallback>
      </mc:AlternateContent>
      <p:sp>
        <p:nvSpPr>
          <p:cNvPr id="26" name="Oval 25">
            <a:extLst>
              <a:ext uri="{FF2B5EF4-FFF2-40B4-BE49-F238E27FC236}">
                <a16:creationId xmlns:a16="http://schemas.microsoft.com/office/drawing/2014/main" id="{85D4D1E5-1E3A-5542-9DE3-323C6A5BDBE2}"/>
              </a:ext>
            </a:extLst>
          </p:cNvPr>
          <p:cNvSpPr/>
          <p:nvPr/>
        </p:nvSpPr>
        <p:spPr>
          <a:xfrm flipV="1">
            <a:off x="5443310" y="3505889"/>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D4DAA2A-F395-654A-BAFC-787B2CCA0F8F}"/>
                  </a:ext>
                </a:extLst>
              </p:cNvPr>
              <p:cNvSpPr txBox="1"/>
              <p:nvPr/>
            </p:nvSpPr>
            <p:spPr>
              <a:xfrm>
                <a:off x="3726116" y="3624050"/>
                <a:ext cx="568681"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5</m:t>
                          </m:r>
                        </m:sub>
                      </m:sSub>
                    </m:oMath>
                  </m:oMathPara>
                </a14:m>
                <a:endParaRPr lang="en-US" sz="2600" dirty="0"/>
              </a:p>
            </p:txBody>
          </p:sp>
        </mc:Choice>
        <mc:Fallback xmlns="">
          <p:sp>
            <p:nvSpPr>
              <p:cNvPr id="27" name="TextBox 26">
                <a:extLst>
                  <a:ext uri="{FF2B5EF4-FFF2-40B4-BE49-F238E27FC236}">
                    <a16:creationId xmlns:a16="http://schemas.microsoft.com/office/drawing/2014/main" id="{1D4DAA2A-F395-654A-BAFC-787B2CCA0F8F}"/>
                  </a:ext>
                </a:extLst>
              </p:cNvPr>
              <p:cNvSpPr txBox="1">
                <a:spLocks noRot="1" noChangeAspect="1" noMove="1" noResize="1" noEditPoints="1" noAdjustHandles="1" noChangeArrowheads="1" noChangeShapeType="1" noTextEdit="1"/>
              </p:cNvSpPr>
              <p:nvPr/>
            </p:nvSpPr>
            <p:spPr>
              <a:xfrm>
                <a:off x="3726116" y="3624050"/>
                <a:ext cx="568681" cy="492443"/>
              </a:xfrm>
              <a:prstGeom prst="rect">
                <a:avLst/>
              </a:prstGeom>
              <a:blipFill>
                <a:blip r:embed="rId9"/>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A2BE3431-AB8B-7943-BBD3-6C6CF4EA6F59}"/>
              </a:ext>
            </a:extLst>
          </p:cNvPr>
          <p:cNvSpPr/>
          <p:nvPr/>
        </p:nvSpPr>
        <p:spPr>
          <a:xfrm flipV="1">
            <a:off x="4044460" y="3659939"/>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10B4C07-EBFC-954A-9DAB-DC2B6E1978E4}"/>
                  </a:ext>
                </a:extLst>
              </p:cNvPr>
              <p:cNvSpPr txBox="1"/>
              <p:nvPr/>
            </p:nvSpPr>
            <p:spPr>
              <a:xfrm>
                <a:off x="3956546" y="3143052"/>
                <a:ext cx="568681"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6</m:t>
                          </m:r>
                        </m:sub>
                      </m:sSub>
                    </m:oMath>
                  </m:oMathPara>
                </a14:m>
                <a:endParaRPr lang="en-US" sz="2600" dirty="0"/>
              </a:p>
            </p:txBody>
          </p:sp>
        </mc:Choice>
        <mc:Fallback xmlns="">
          <p:sp>
            <p:nvSpPr>
              <p:cNvPr id="29" name="TextBox 28">
                <a:extLst>
                  <a:ext uri="{FF2B5EF4-FFF2-40B4-BE49-F238E27FC236}">
                    <a16:creationId xmlns:a16="http://schemas.microsoft.com/office/drawing/2014/main" id="{210B4C07-EBFC-954A-9DAB-DC2B6E1978E4}"/>
                  </a:ext>
                </a:extLst>
              </p:cNvPr>
              <p:cNvSpPr txBox="1">
                <a:spLocks noRot="1" noChangeAspect="1" noMove="1" noResize="1" noEditPoints="1" noAdjustHandles="1" noChangeArrowheads="1" noChangeShapeType="1" noTextEdit="1"/>
              </p:cNvSpPr>
              <p:nvPr/>
            </p:nvSpPr>
            <p:spPr>
              <a:xfrm>
                <a:off x="3956546" y="3143052"/>
                <a:ext cx="568681" cy="492443"/>
              </a:xfrm>
              <a:prstGeom prst="rect">
                <a:avLst/>
              </a:prstGeom>
              <a:blipFill>
                <a:blip r:embed="rId10"/>
                <a:stretch>
                  <a:fillRect/>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7BB9B71-FF3F-D945-9BD1-DF66E4B861DA}"/>
              </a:ext>
            </a:extLst>
          </p:cNvPr>
          <p:cNvSpPr/>
          <p:nvPr/>
        </p:nvSpPr>
        <p:spPr>
          <a:xfrm flipV="1">
            <a:off x="4274890" y="3178941"/>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D01466E-CEFF-1744-AFD4-EF17C2396263}"/>
                  </a:ext>
                </a:extLst>
              </p:cNvPr>
              <p:cNvSpPr txBox="1"/>
              <p:nvPr/>
            </p:nvSpPr>
            <p:spPr>
              <a:xfrm>
                <a:off x="5159494" y="2440666"/>
                <a:ext cx="568681"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7</m:t>
                          </m:r>
                        </m:sub>
                      </m:sSub>
                    </m:oMath>
                  </m:oMathPara>
                </a14:m>
                <a:endParaRPr lang="en-US" sz="2600" dirty="0"/>
              </a:p>
            </p:txBody>
          </p:sp>
        </mc:Choice>
        <mc:Fallback xmlns="">
          <p:sp>
            <p:nvSpPr>
              <p:cNvPr id="31" name="TextBox 30">
                <a:extLst>
                  <a:ext uri="{FF2B5EF4-FFF2-40B4-BE49-F238E27FC236}">
                    <a16:creationId xmlns:a16="http://schemas.microsoft.com/office/drawing/2014/main" id="{3D01466E-CEFF-1744-AFD4-EF17C2396263}"/>
                  </a:ext>
                </a:extLst>
              </p:cNvPr>
              <p:cNvSpPr txBox="1">
                <a:spLocks noRot="1" noChangeAspect="1" noMove="1" noResize="1" noEditPoints="1" noAdjustHandles="1" noChangeArrowheads="1" noChangeShapeType="1" noTextEdit="1"/>
              </p:cNvSpPr>
              <p:nvPr/>
            </p:nvSpPr>
            <p:spPr>
              <a:xfrm>
                <a:off x="5159494" y="2440666"/>
                <a:ext cx="568681" cy="492443"/>
              </a:xfrm>
              <a:prstGeom prst="rect">
                <a:avLst/>
              </a:prstGeom>
              <a:blipFill>
                <a:blip r:embed="rId11"/>
                <a:stretch>
                  <a:fillRect/>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D5E98430-A132-5842-85D0-45BC3EE2FCFB}"/>
              </a:ext>
            </a:extLst>
          </p:cNvPr>
          <p:cNvSpPr/>
          <p:nvPr/>
        </p:nvSpPr>
        <p:spPr>
          <a:xfrm flipV="1">
            <a:off x="5155397" y="2835578"/>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61488249-D09E-4B46-8493-AE5CE318C162}"/>
              </a:ext>
            </a:extLst>
          </p:cNvPr>
          <p:cNvCxnSpPr>
            <a:cxnSpLocks/>
            <a:stCxn id="35" idx="1"/>
          </p:cNvCxnSpPr>
          <p:nvPr/>
        </p:nvCxnSpPr>
        <p:spPr>
          <a:xfrm flipH="1" flipV="1">
            <a:off x="5079151" y="3534316"/>
            <a:ext cx="1903924" cy="522828"/>
          </a:xfrm>
          <a:prstGeom prst="straightConnector1">
            <a:avLst/>
          </a:prstGeom>
          <a:ln w="25400">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D6A332-D6D6-364E-A43A-35DE9A0E3662}"/>
              </a:ext>
            </a:extLst>
          </p:cNvPr>
          <p:cNvSpPr txBox="1"/>
          <p:nvPr/>
        </p:nvSpPr>
        <p:spPr>
          <a:xfrm>
            <a:off x="6983075" y="3672423"/>
            <a:ext cx="3441074" cy="769441"/>
          </a:xfrm>
          <a:prstGeom prst="rect">
            <a:avLst/>
          </a:prstGeom>
          <a:noFill/>
        </p:spPr>
        <p:txBody>
          <a:bodyPr wrap="square" rtlCol="0">
            <a:spAutoFit/>
          </a:bodyPr>
          <a:lstStyle/>
          <a:p>
            <a:r>
              <a:rPr lang="en-US" sz="2200" dirty="0"/>
              <a:t>Nearest neighbor search via </a:t>
            </a:r>
            <a:r>
              <a:rPr lang="en-US" sz="2200" b="1" dirty="0"/>
              <a:t>cosine similarity metric</a:t>
            </a:r>
          </a:p>
        </p:txBody>
      </p:sp>
      <p:sp>
        <p:nvSpPr>
          <p:cNvPr id="37" name="TextBox 36">
            <a:extLst>
              <a:ext uri="{FF2B5EF4-FFF2-40B4-BE49-F238E27FC236}">
                <a16:creationId xmlns:a16="http://schemas.microsoft.com/office/drawing/2014/main" id="{10694CF9-6679-6345-9686-62FC68FEC638}"/>
              </a:ext>
            </a:extLst>
          </p:cNvPr>
          <p:cNvSpPr txBox="1"/>
          <p:nvPr/>
        </p:nvSpPr>
        <p:spPr>
          <a:xfrm>
            <a:off x="2944816" y="2542330"/>
            <a:ext cx="1105367" cy="430887"/>
          </a:xfrm>
          <a:prstGeom prst="rect">
            <a:avLst/>
          </a:prstGeom>
          <a:noFill/>
        </p:spPr>
        <p:txBody>
          <a:bodyPr wrap="none" rtlCol="0">
            <a:spAutoFit/>
          </a:bodyPr>
          <a:lstStyle/>
          <a:p>
            <a:r>
              <a:rPr lang="en-US" sz="2200" dirty="0"/>
              <a:t>rotation</a:t>
            </a:r>
          </a:p>
        </p:txBody>
      </p:sp>
      <p:sp>
        <p:nvSpPr>
          <p:cNvPr id="38" name="TextBox 37">
            <a:extLst>
              <a:ext uri="{FF2B5EF4-FFF2-40B4-BE49-F238E27FC236}">
                <a16:creationId xmlns:a16="http://schemas.microsoft.com/office/drawing/2014/main" id="{63AEDC87-9F39-BA4C-B290-16250B69435B}"/>
              </a:ext>
            </a:extLst>
          </p:cNvPr>
          <p:cNvSpPr txBox="1"/>
          <p:nvPr/>
        </p:nvSpPr>
        <p:spPr>
          <a:xfrm>
            <a:off x="6492446" y="2371274"/>
            <a:ext cx="4012573" cy="769441"/>
          </a:xfrm>
          <a:prstGeom prst="rect">
            <a:avLst/>
          </a:prstGeom>
          <a:noFill/>
          <a:ln>
            <a:noFill/>
          </a:ln>
        </p:spPr>
        <p:txBody>
          <a:bodyPr wrap="none" rtlCol="0">
            <a:spAutoFit/>
          </a:bodyPr>
          <a:lstStyle/>
          <a:p>
            <a:r>
              <a:rPr lang="en-US" sz="2200" dirty="0"/>
              <a:t>Aligning word embeddings in the </a:t>
            </a:r>
          </a:p>
          <a:p>
            <a:r>
              <a:rPr lang="en-US" sz="2200" b="1" dirty="0"/>
              <a:t>target language space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2ABB4DA-C4ED-6748-9A1D-3DBB18E3E058}"/>
                  </a:ext>
                </a:extLst>
              </p:cNvPr>
              <p:cNvSpPr txBox="1"/>
              <p:nvPr/>
            </p:nvSpPr>
            <p:spPr>
              <a:xfrm>
                <a:off x="4563672" y="3560159"/>
                <a:ext cx="560986"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𝑧</m:t>
                          </m:r>
                        </m:e>
                        <m:sub>
                          <m:r>
                            <a:rPr lang="en-US" sz="2600" b="0" i="1" smtClean="0">
                              <a:latin typeface="Cambria Math" panose="02040503050406030204" pitchFamily="18" charset="0"/>
                            </a:rPr>
                            <m:t>1</m:t>
                          </m:r>
                        </m:sub>
                      </m:sSub>
                    </m:oMath>
                  </m:oMathPara>
                </a14:m>
                <a:endParaRPr lang="en-US" sz="2600" dirty="0"/>
              </a:p>
            </p:txBody>
          </p:sp>
        </mc:Choice>
        <mc:Fallback xmlns="">
          <p:sp>
            <p:nvSpPr>
              <p:cNvPr id="39" name="TextBox 38">
                <a:extLst>
                  <a:ext uri="{FF2B5EF4-FFF2-40B4-BE49-F238E27FC236}">
                    <a16:creationId xmlns:a16="http://schemas.microsoft.com/office/drawing/2014/main" id="{32ABB4DA-C4ED-6748-9A1D-3DBB18E3E058}"/>
                  </a:ext>
                </a:extLst>
              </p:cNvPr>
              <p:cNvSpPr txBox="1">
                <a:spLocks noRot="1" noChangeAspect="1" noMove="1" noResize="1" noEditPoints="1" noAdjustHandles="1" noChangeArrowheads="1" noChangeShapeType="1" noTextEdit="1"/>
              </p:cNvSpPr>
              <p:nvPr/>
            </p:nvSpPr>
            <p:spPr>
              <a:xfrm>
                <a:off x="4563672" y="3560159"/>
                <a:ext cx="560986" cy="492443"/>
              </a:xfrm>
              <a:prstGeom prst="rect">
                <a:avLst/>
              </a:prstGeom>
              <a:blipFill>
                <a:blip r:embed="rId12"/>
                <a:stretch>
                  <a:fillRect/>
                </a:stretch>
              </a:blipFill>
            </p:spPr>
            <p:txBody>
              <a:bodyPr/>
              <a:lstStyle/>
              <a:p>
                <a:r>
                  <a:rPr lang="en-US">
                    <a:noFill/>
                  </a:rPr>
                  <a:t> </a:t>
                </a:r>
              </a:p>
            </p:txBody>
          </p:sp>
        </mc:Fallback>
      </mc:AlternateContent>
      <p:sp>
        <p:nvSpPr>
          <p:cNvPr id="40" name="Oval 39">
            <a:extLst>
              <a:ext uri="{FF2B5EF4-FFF2-40B4-BE49-F238E27FC236}">
                <a16:creationId xmlns:a16="http://schemas.microsoft.com/office/drawing/2014/main" id="{FF3FE5E7-BAF2-0342-AB0D-5955274C259B}"/>
              </a:ext>
            </a:extLst>
          </p:cNvPr>
          <p:cNvSpPr/>
          <p:nvPr/>
        </p:nvSpPr>
        <p:spPr>
          <a:xfrm rot="21178050">
            <a:off x="4853758" y="3202740"/>
            <a:ext cx="226244" cy="690852"/>
          </a:xfrm>
          <a:prstGeom prst="ellipse">
            <a:avLst/>
          </a:pr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160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p:bldP spid="14" grpId="0"/>
      <p:bldP spid="35" grpId="0"/>
      <p:bldP spid="37" grpId="0"/>
      <p:bldP spid="38"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69E0-8BC4-CA48-961C-DC4BBA35322F}"/>
              </a:ext>
            </a:extLst>
          </p:cNvPr>
          <p:cNvSpPr>
            <a:spLocks noGrp="1"/>
          </p:cNvSpPr>
          <p:nvPr>
            <p:ph type="title"/>
          </p:nvPr>
        </p:nvSpPr>
        <p:spPr/>
        <p:txBody>
          <a:bodyPr>
            <a:normAutofit/>
          </a:bodyPr>
          <a:lstStyle/>
          <a:p>
            <a:r>
              <a:rPr lang="en-IN" dirty="0"/>
              <a:t>Mapping both the source and target language word embeddings to a latent space </a:t>
            </a:r>
            <a:r>
              <a:rPr lang="en-IN" sz="2600" dirty="0"/>
              <a:t>(J. et al., 2019)</a:t>
            </a:r>
            <a:endParaRPr lang="en-US" sz="2600" dirty="0"/>
          </a:p>
        </p:txBody>
      </p:sp>
      <p:sp>
        <p:nvSpPr>
          <p:cNvPr id="4" name="Oval 3">
            <a:extLst>
              <a:ext uri="{FF2B5EF4-FFF2-40B4-BE49-F238E27FC236}">
                <a16:creationId xmlns:a16="http://schemas.microsoft.com/office/drawing/2014/main" id="{4E008557-698C-BB4B-A148-197084D9AFF6}"/>
              </a:ext>
            </a:extLst>
          </p:cNvPr>
          <p:cNvSpPr/>
          <p:nvPr/>
        </p:nvSpPr>
        <p:spPr>
          <a:xfrm>
            <a:off x="1041527" y="2985520"/>
            <a:ext cx="5100638" cy="1885950"/>
          </a:xfrm>
          <a:prstGeom prst="ellipse">
            <a:avLst/>
          </a:prstGeom>
          <a:solidFill>
            <a:schemeClr val="accent4">
              <a:lumMod val="60000"/>
              <a:lumOff val="4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2D364060-BA21-2841-844D-5EAA9D3BCC2D}"/>
              </a:ext>
            </a:extLst>
          </p:cNvPr>
          <p:cNvSpPr/>
          <p:nvPr/>
        </p:nvSpPr>
        <p:spPr>
          <a:xfrm flipV="1">
            <a:off x="1847578" y="5927763"/>
            <a:ext cx="145113" cy="17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16BAD09B-D429-B348-BF39-E42E0B3A8B79}"/>
              </a:ext>
            </a:extLst>
          </p:cNvPr>
          <p:cNvSpPr/>
          <p:nvPr/>
        </p:nvSpPr>
        <p:spPr>
          <a:xfrm flipV="1">
            <a:off x="2686731" y="3952724"/>
            <a:ext cx="145113" cy="17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60B30FBB-E57F-6745-ACA6-A035A29E790C}"/>
              </a:ext>
            </a:extLst>
          </p:cNvPr>
          <p:cNvSpPr/>
          <p:nvPr/>
        </p:nvSpPr>
        <p:spPr>
          <a:xfrm flipV="1">
            <a:off x="4471790" y="5902008"/>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4BE535A-34BA-4D45-B908-5A43B74FA488}"/>
              </a:ext>
            </a:extLst>
          </p:cNvPr>
          <p:cNvSpPr/>
          <p:nvPr/>
        </p:nvSpPr>
        <p:spPr>
          <a:xfrm flipV="1">
            <a:off x="3577991" y="4002721"/>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Speech Bubble: Oval 33">
                <a:extLst>
                  <a:ext uri="{FF2B5EF4-FFF2-40B4-BE49-F238E27FC236}">
                    <a16:creationId xmlns:a16="http://schemas.microsoft.com/office/drawing/2014/main" id="{67D97428-5EC9-0342-8BB7-717C0F1029FD}"/>
                  </a:ext>
                </a:extLst>
              </p:cNvPr>
              <p:cNvSpPr/>
              <p:nvPr/>
            </p:nvSpPr>
            <p:spPr>
              <a:xfrm>
                <a:off x="1041526" y="2036085"/>
                <a:ext cx="5386971" cy="776087"/>
              </a:xfrm>
              <a:prstGeom prst="wedgeEllipseCallout">
                <a:avLst>
                  <a:gd name="adj1" fmla="val -2787"/>
                  <a:gd name="adj2" fmla="val 80186"/>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i="1" dirty="0">
                    <a:solidFill>
                      <a:schemeClr val="tx1"/>
                    </a:solidFill>
                  </a:rPr>
                  <a:t>Latent Space with metric </a:t>
                </a:r>
                <a14:m>
                  <m:oMath xmlns:m="http://schemas.openxmlformats.org/officeDocument/2006/math">
                    <m:r>
                      <a:rPr lang="en-US" sz="2600" b="1" i="1" smtClean="0">
                        <a:solidFill>
                          <a:schemeClr val="tx1"/>
                        </a:solidFill>
                        <a:latin typeface="Cambria Math" panose="02040503050406030204" pitchFamily="18" charset="0"/>
                      </a:rPr>
                      <m:t>𝑩</m:t>
                    </m:r>
                  </m:oMath>
                </a14:m>
                <a:endParaRPr lang="en-US" sz="2600" b="1" i="1" dirty="0">
                  <a:solidFill>
                    <a:schemeClr val="tx1"/>
                  </a:solidFill>
                </a:endParaRPr>
              </a:p>
            </p:txBody>
          </p:sp>
        </mc:Choice>
        <mc:Fallback xmlns="">
          <p:sp>
            <p:nvSpPr>
              <p:cNvPr id="17" name="Speech Bubble: Oval 33">
                <a:extLst>
                  <a:ext uri="{FF2B5EF4-FFF2-40B4-BE49-F238E27FC236}">
                    <a16:creationId xmlns:a16="http://schemas.microsoft.com/office/drawing/2014/main" id="{67D97428-5EC9-0342-8BB7-717C0F1029FD}"/>
                  </a:ext>
                </a:extLst>
              </p:cNvPr>
              <p:cNvSpPr>
                <a:spLocks noRot="1" noChangeAspect="1" noMove="1" noResize="1" noEditPoints="1" noAdjustHandles="1" noChangeArrowheads="1" noChangeShapeType="1" noTextEdit="1"/>
              </p:cNvSpPr>
              <p:nvPr/>
            </p:nvSpPr>
            <p:spPr>
              <a:xfrm>
                <a:off x="1041526" y="2036085"/>
                <a:ext cx="5386971" cy="776087"/>
              </a:xfrm>
              <a:prstGeom prst="wedgeEllipseCallout">
                <a:avLst>
                  <a:gd name="adj1" fmla="val -2787"/>
                  <a:gd name="adj2" fmla="val 80186"/>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1AC07A2-5AEE-C04D-A95D-4562DE940054}"/>
                  </a:ext>
                </a:extLst>
              </p:cNvPr>
              <p:cNvSpPr txBox="1"/>
              <p:nvPr/>
            </p:nvSpPr>
            <p:spPr>
              <a:xfrm>
                <a:off x="1684626" y="4776938"/>
                <a:ext cx="616130"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𝑈</m:t>
                          </m:r>
                        </m:e>
                        <m:sub>
                          <m:r>
                            <a:rPr lang="en-US" sz="2600" i="1">
                              <a:latin typeface="Cambria Math" panose="02040503050406030204" pitchFamily="18" charset="0"/>
                            </a:rPr>
                            <m:t>1</m:t>
                          </m:r>
                        </m:sub>
                      </m:sSub>
                    </m:oMath>
                  </m:oMathPara>
                </a14:m>
                <a:endParaRPr lang="en-US" sz="2600" dirty="0"/>
              </a:p>
            </p:txBody>
          </p:sp>
        </mc:Choice>
        <mc:Fallback xmlns="">
          <p:sp>
            <p:nvSpPr>
              <p:cNvPr id="22" name="TextBox 21">
                <a:extLst>
                  <a:ext uri="{FF2B5EF4-FFF2-40B4-BE49-F238E27FC236}">
                    <a16:creationId xmlns:a16="http://schemas.microsoft.com/office/drawing/2014/main" id="{41AC07A2-5AEE-C04D-A95D-4562DE940054}"/>
                  </a:ext>
                </a:extLst>
              </p:cNvPr>
              <p:cNvSpPr txBox="1">
                <a:spLocks noRot="1" noChangeAspect="1" noMove="1" noResize="1" noEditPoints="1" noAdjustHandles="1" noChangeArrowheads="1" noChangeShapeType="1" noTextEdit="1"/>
              </p:cNvSpPr>
              <p:nvPr/>
            </p:nvSpPr>
            <p:spPr>
              <a:xfrm>
                <a:off x="1684626" y="4776938"/>
                <a:ext cx="616130"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520DB1F-EDCC-DD4C-B619-7FE55EFD678D}"/>
                  </a:ext>
                </a:extLst>
              </p:cNvPr>
              <p:cNvSpPr txBox="1"/>
              <p:nvPr/>
            </p:nvSpPr>
            <p:spPr>
              <a:xfrm>
                <a:off x="4645454" y="4776937"/>
                <a:ext cx="623825"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𝑈</m:t>
                          </m:r>
                        </m:e>
                        <m:sub>
                          <m:r>
                            <a:rPr lang="en-US" sz="2600" b="0" i="1" smtClean="0">
                              <a:latin typeface="Cambria Math" panose="02040503050406030204" pitchFamily="18" charset="0"/>
                            </a:rPr>
                            <m:t>2</m:t>
                          </m:r>
                        </m:sub>
                      </m:sSub>
                    </m:oMath>
                  </m:oMathPara>
                </a14:m>
                <a:endParaRPr lang="en-US" sz="2600" dirty="0"/>
              </a:p>
            </p:txBody>
          </p:sp>
        </mc:Choice>
        <mc:Fallback xmlns="">
          <p:sp>
            <p:nvSpPr>
              <p:cNvPr id="23" name="TextBox 22">
                <a:extLst>
                  <a:ext uri="{FF2B5EF4-FFF2-40B4-BE49-F238E27FC236}">
                    <a16:creationId xmlns:a16="http://schemas.microsoft.com/office/drawing/2014/main" id="{A520DB1F-EDCC-DD4C-B619-7FE55EFD678D}"/>
                  </a:ext>
                </a:extLst>
              </p:cNvPr>
              <p:cNvSpPr txBox="1">
                <a:spLocks noRot="1" noChangeAspect="1" noMove="1" noResize="1" noEditPoints="1" noAdjustHandles="1" noChangeArrowheads="1" noChangeShapeType="1" noTextEdit="1"/>
              </p:cNvSpPr>
              <p:nvPr/>
            </p:nvSpPr>
            <p:spPr>
              <a:xfrm>
                <a:off x="4645454" y="4776937"/>
                <a:ext cx="623825"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0440A13-4D2C-0F4B-A17D-E3B5ECA2BA17}"/>
                  </a:ext>
                </a:extLst>
              </p:cNvPr>
              <p:cNvSpPr txBox="1"/>
              <p:nvPr/>
            </p:nvSpPr>
            <p:spPr>
              <a:xfrm>
                <a:off x="1494274" y="5752637"/>
                <a:ext cx="448008"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𝑥</m:t>
                      </m:r>
                    </m:oMath>
                  </m:oMathPara>
                </a14:m>
                <a:endParaRPr lang="en-US" sz="2600" dirty="0"/>
              </a:p>
            </p:txBody>
          </p:sp>
        </mc:Choice>
        <mc:Fallback xmlns="">
          <p:sp>
            <p:nvSpPr>
              <p:cNvPr id="26" name="TextBox 25">
                <a:extLst>
                  <a:ext uri="{FF2B5EF4-FFF2-40B4-BE49-F238E27FC236}">
                    <a16:creationId xmlns:a16="http://schemas.microsoft.com/office/drawing/2014/main" id="{30440A13-4D2C-0F4B-A17D-E3B5ECA2BA17}"/>
                  </a:ext>
                </a:extLst>
              </p:cNvPr>
              <p:cNvSpPr txBox="1">
                <a:spLocks noRot="1" noChangeAspect="1" noMove="1" noResize="1" noEditPoints="1" noAdjustHandles="1" noChangeArrowheads="1" noChangeShapeType="1" noTextEdit="1"/>
              </p:cNvSpPr>
              <p:nvPr/>
            </p:nvSpPr>
            <p:spPr>
              <a:xfrm>
                <a:off x="1494274" y="5752637"/>
                <a:ext cx="448008" cy="492443"/>
              </a:xfrm>
              <a:prstGeom prst="rect">
                <a:avLst/>
              </a:prstGeom>
              <a:blipFill>
                <a:blip r:embed="rId5"/>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3F9EED39-BF46-B34B-AC68-6FA2A215F8DE}"/>
              </a:ext>
            </a:extLst>
          </p:cNvPr>
          <p:cNvSpPr txBox="1"/>
          <p:nvPr/>
        </p:nvSpPr>
        <p:spPr>
          <a:xfrm>
            <a:off x="1851860" y="6186505"/>
            <a:ext cx="967765" cy="492443"/>
          </a:xfrm>
          <a:prstGeom prst="rect">
            <a:avLst/>
          </a:prstGeom>
          <a:noFill/>
        </p:spPr>
        <p:txBody>
          <a:bodyPr wrap="none" rtlCol="0">
            <a:spAutoFit/>
          </a:bodyPr>
          <a:lstStyle/>
          <a:p>
            <a:r>
              <a:rPr lang="en-US" sz="2600" dirty="0"/>
              <a:t>water</a:t>
            </a:r>
          </a:p>
        </p:txBody>
      </p:sp>
      <p:sp>
        <p:nvSpPr>
          <p:cNvPr id="29" name="TextBox 28">
            <a:extLst>
              <a:ext uri="{FF2B5EF4-FFF2-40B4-BE49-F238E27FC236}">
                <a16:creationId xmlns:a16="http://schemas.microsoft.com/office/drawing/2014/main" id="{AB3D5530-6C68-F14F-96CE-2A593BD73768}"/>
              </a:ext>
            </a:extLst>
          </p:cNvPr>
          <p:cNvSpPr txBox="1"/>
          <p:nvPr/>
        </p:nvSpPr>
        <p:spPr>
          <a:xfrm>
            <a:off x="4574689" y="6186505"/>
            <a:ext cx="1383126" cy="492443"/>
          </a:xfrm>
          <a:prstGeom prst="rect">
            <a:avLst/>
          </a:prstGeom>
          <a:noFill/>
        </p:spPr>
        <p:txBody>
          <a:bodyPr wrap="square" rtlCol="0">
            <a:spAutoFit/>
          </a:bodyPr>
          <a:lstStyle/>
          <a:p>
            <a:r>
              <a:rPr lang="hi-IN" sz="2600"/>
              <a:t>पानी </a:t>
            </a:r>
            <a:endParaRPr lang="en-US" sz="2600"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74E113F-D1A5-894B-BF94-CB6A730B0D5B}"/>
                  </a:ext>
                </a:extLst>
              </p:cNvPr>
              <p:cNvSpPr txBox="1"/>
              <p:nvPr/>
            </p:nvSpPr>
            <p:spPr>
              <a:xfrm>
                <a:off x="4529750" y="5762488"/>
                <a:ext cx="427617"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𝑧</m:t>
                      </m:r>
                    </m:oMath>
                  </m:oMathPara>
                </a14:m>
                <a:endParaRPr lang="en-US" sz="2600" dirty="0"/>
              </a:p>
            </p:txBody>
          </p:sp>
        </mc:Choice>
        <mc:Fallback xmlns="">
          <p:sp>
            <p:nvSpPr>
              <p:cNvPr id="30" name="TextBox 29">
                <a:extLst>
                  <a:ext uri="{FF2B5EF4-FFF2-40B4-BE49-F238E27FC236}">
                    <a16:creationId xmlns:a16="http://schemas.microsoft.com/office/drawing/2014/main" id="{374E113F-D1A5-894B-BF94-CB6A730B0D5B}"/>
                  </a:ext>
                </a:extLst>
              </p:cNvPr>
              <p:cNvSpPr txBox="1">
                <a:spLocks noRot="1" noChangeAspect="1" noMove="1" noResize="1" noEditPoints="1" noAdjustHandles="1" noChangeArrowheads="1" noChangeShapeType="1" noTextEdit="1"/>
              </p:cNvSpPr>
              <p:nvPr/>
            </p:nvSpPr>
            <p:spPr>
              <a:xfrm>
                <a:off x="4529750" y="5762488"/>
                <a:ext cx="427617" cy="492443"/>
              </a:xfrm>
              <a:prstGeom prst="rect">
                <a:avLst/>
              </a:prstGeom>
              <a:blipFill>
                <a:blip r:embed="rId6"/>
                <a:stretch>
                  <a:fillRect/>
                </a:stretch>
              </a:blipFill>
            </p:spPr>
            <p:txBody>
              <a:bodyPr/>
              <a:lstStyle/>
              <a:p>
                <a:r>
                  <a:rPr lang="en-US">
                    <a:noFill/>
                  </a:rPr>
                  <a:t> </a:t>
                </a:r>
              </a:p>
            </p:txBody>
          </p:sp>
        </mc:Fallback>
      </mc:AlternateContent>
      <p:sp>
        <p:nvSpPr>
          <p:cNvPr id="32" name="Arc 31">
            <a:extLst>
              <a:ext uri="{FF2B5EF4-FFF2-40B4-BE49-F238E27FC236}">
                <a16:creationId xmlns:a16="http://schemas.microsoft.com/office/drawing/2014/main" id="{F55B370C-E333-E24F-B9FF-17EC4F32C327}"/>
              </a:ext>
            </a:extLst>
          </p:cNvPr>
          <p:cNvSpPr/>
          <p:nvPr/>
        </p:nvSpPr>
        <p:spPr>
          <a:xfrm rot="17954452">
            <a:off x="1628644" y="4062790"/>
            <a:ext cx="2456762" cy="2315590"/>
          </a:xfrm>
          <a:prstGeom prst="arc">
            <a:avLst>
              <a:gd name="adj1" fmla="val 12489704"/>
              <a:gd name="adj2" fmla="val 19312318"/>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Arc 32">
            <a:extLst>
              <a:ext uri="{FF2B5EF4-FFF2-40B4-BE49-F238E27FC236}">
                <a16:creationId xmlns:a16="http://schemas.microsoft.com/office/drawing/2014/main" id="{966B1F0A-1E7F-C244-A79B-3897975A85FB}"/>
              </a:ext>
            </a:extLst>
          </p:cNvPr>
          <p:cNvSpPr/>
          <p:nvPr/>
        </p:nvSpPr>
        <p:spPr>
          <a:xfrm>
            <a:off x="2844686" y="4108164"/>
            <a:ext cx="1818058" cy="2355372"/>
          </a:xfrm>
          <a:prstGeom prst="arc">
            <a:avLst>
              <a:gd name="adj1" fmla="val 16164359"/>
              <a:gd name="adj2" fmla="val 2169359"/>
            </a:avLst>
          </a:prstGeom>
          <a:ln w="25400">
            <a:solidFill>
              <a:schemeClr val="tx1">
                <a:lumMod val="95000"/>
                <a:lumOff val="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6ED330B-82D0-5D46-BA3B-E598697248E0}"/>
                  </a:ext>
                </a:extLst>
              </p:cNvPr>
              <p:cNvSpPr txBox="1"/>
              <p:nvPr/>
            </p:nvSpPr>
            <p:spPr>
              <a:xfrm>
                <a:off x="6580070" y="2036085"/>
                <a:ext cx="4773730" cy="3785652"/>
              </a:xfrm>
              <a:prstGeom prst="rect">
                <a:avLst/>
              </a:prstGeom>
              <a:noFill/>
              <a:ln>
                <a:solidFill>
                  <a:schemeClr val="tx1">
                    <a:lumMod val="95000"/>
                    <a:lumOff val="5000"/>
                  </a:schemeClr>
                </a:solidFill>
              </a:ln>
            </p:spPr>
            <p:txBody>
              <a:bodyPr wrap="square" rtlCol="0">
                <a:spAutoFit/>
              </a:bodyPr>
              <a:lstStyle/>
              <a:p>
                <a:pPr marL="342900" indent="-342900">
                  <a:buFont typeface="Wingdings" pitchFamily="2" charset="2"/>
                  <a:buChar char="Ø"/>
                </a:pPr>
                <a:r>
                  <a:rPr lang="en-US" sz="2000" dirty="0"/>
                  <a:t>Metric changes the notion of similarity (and distance) computed between two embeddings</a:t>
                </a:r>
              </a:p>
              <a:p>
                <a:pPr marL="342900" indent="-342900">
                  <a:buFont typeface="Wingdings" pitchFamily="2" charset="2"/>
                  <a:buChar char="Ø"/>
                </a:pPr>
                <a:endParaRPr lang="en-US" sz="2000" dirty="0"/>
              </a:p>
              <a:p>
                <a:pPr marL="342900" indent="-342900">
                  <a:buFont typeface="Wingdings" pitchFamily="2" charset="2"/>
                  <a:buChar char="Ø"/>
                </a:pPr>
                <a:r>
                  <a:rPr lang="en-US" sz="2000" dirty="0"/>
                  <a:t>Cosine similarity has </a:t>
                </a:r>
                <a14:m>
                  <m:oMath xmlns:m="http://schemas.openxmlformats.org/officeDocument/2006/math">
                    <m:r>
                      <a:rPr lang="en-US" sz="2000" b="0" i="1" smtClean="0">
                        <a:latin typeface="Cambria Math" panose="02040503050406030204" pitchFamily="18" charset="0"/>
                      </a:rPr>
                      <m:t>𝐵</m:t>
                    </m:r>
                  </m:oMath>
                </a14:m>
                <a:r>
                  <a:rPr lang="en-US" sz="2000" dirty="0"/>
                  <a:t> as identity matrix</a:t>
                </a:r>
              </a:p>
              <a:p>
                <a:pPr marL="800100" lvl="1" indent="-342900">
                  <a:buFont typeface="Wingdings" pitchFamily="2" charset="2"/>
                  <a:buChar char="Ø"/>
                </a:pPr>
                <a:r>
                  <a:rPr lang="en-US" sz="2000" dirty="0"/>
                  <a:t>Assumes uncorrelated features - </a:t>
                </a:r>
                <a:r>
                  <a:rPr lang="en-IN" sz="2000" dirty="0"/>
                  <a:t>a strong assumption</a:t>
                </a:r>
                <a:endParaRPr lang="en-US" sz="2000" dirty="0"/>
              </a:p>
              <a:p>
                <a:pPr marL="342900" indent="-342900">
                  <a:buFont typeface="Wingdings" pitchFamily="2" charset="2"/>
                  <a:buChar char="Ø"/>
                </a:pPr>
                <a:endParaRPr lang="en-US" sz="2000" dirty="0"/>
              </a:p>
              <a:p>
                <a:pPr marL="342900" indent="-342900">
                  <a:buFont typeface="Wingdings" pitchFamily="2" charset="2"/>
                  <a:buChar char="Ø"/>
                </a:pPr>
                <a:r>
                  <a:rPr lang="en-US" sz="2000" dirty="0"/>
                  <a:t>Learn an appropriate Mahalanobis metric </a:t>
                </a:r>
                <a14:m>
                  <m:oMath xmlns:m="http://schemas.openxmlformats.org/officeDocument/2006/math">
                    <m:r>
                      <a:rPr lang="en-US" sz="2000" i="1">
                        <a:latin typeface="Cambria Math" panose="02040503050406030204" pitchFamily="18" charset="0"/>
                      </a:rPr>
                      <m:t>𝐵</m:t>
                    </m:r>
                  </m:oMath>
                </a14:m>
                <a:r>
                  <a:rPr lang="en-US" sz="2000" dirty="0"/>
                  <a:t> (a positive definite matrix)</a:t>
                </a:r>
              </a:p>
              <a:p>
                <a:pPr marL="800100" lvl="1" indent="-342900">
                  <a:buFont typeface="Wingdings" pitchFamily="2" charset="2"/>
                  <a:buChar char="Ø"/>
                </a:pPr>
                <a:r>
                  <a:rPr lang="en-US" sz="2000" dirty="0"/>
                  <a:t>Incorporates feature correlation information from the training data</a:t>
                </a:r>
              </a:p>
            </p:txBody>
          </p:sp>
        </mc:Choice>
        <mc:Fallback xmlns="">
          <p:sp>
            <p:nvSpPr>
              <p:cNvPr id="34" name="TextBox 33">
                <a:extLst>
                  <a:ext uri="{FF2B5EF4-FFF2-40B4-BE49-F238E27FC236}">
                    <a16:creationId xmlns:a16="http://schemas.microsoft.com/office/drawing/2014/main" id="{D6ED330B-82D0-5D46-BA3B-E598697248E0}"/>
                  </a:ext>
                </a:extLst>
              </p:cNvPr>
              <p:cNvSpPr txBox="1">
                <a:spLocks noRot="1" noChangeAspect="1" noMove="1" noResize="1" noEditPoints="1" noAdjustHandles="1" noChangeArrowheads="1" noChangeShapeType="1" noTextEdit="1"/>
              </p:cNvSpPr>
              <p:nvPr/>
            </p:nvSpPr>
            <p:spPr>
              <a:xfrm>
                <a:off x="6580070" y="2036085"/>
                <a:ext cx="4773730" cy="3785652"/>
              </a:xfrm>
              <a:prstGeom prst="rect">
                <a:avLst/>
              </a:prstGeom>
              <a:blipFill>
                <a:blip r:embed="rId7"/>
                <a:stretch>
                  <a:fillRect l="-794" t="-667" b="-1667"/>
                </a:stretch>
              </a:blipFill>
              <a:ln>
                <a:solidFill>
                  <a:schemeClr val="tx1">
                    <a:lumMod val="95000"/>
                    <a:lumOff val="5000"/>
                  </a:schemeClr>
                </a:solidFill>
              </a:ln>
            </p:spPr>
            <p:txBody>
              <a:bodyPr/>
              <a:lstStyle/>
              <a:p>
                <a:r>
                  <a:rPr lang="en-US">
                    <a:noFill/>
                  </a:rPr>
                  <a:t> </a:t>
                </a:r>
              </a:p>
            </p:txBody>
          </p:sp>
        </mc:Fallback>
      </mc:AlternateContent>
      <p:sp>
        <p:nvSpPr>
          <p:cNvPr id="18" name="TextBox 17">
            <a:extLst>
              <a:ext uri="{FF2B5EF4-FFF2-40B4-BE49-F238E27FC236}">
                <a16:creationId xmlns:a16="http://schemas.microsoft.com/office/drawing/2014/main" id="{0CDE832A-50CF-7C4C-BBE3-EFB86799B06E}"/>
              </a:ext>
            </a:extLst>
          </p:cNvPr>
          <p:cNvSpPr txBox="1"/>
          <p:nvPr/>
        </p:nvSpPr>
        <p:spPr>
          <a:xfrm>
            <a:off x="4662744" y="5194296"/>
            <a:ext cx="1275286" cy="430887"/>
          </a:xfrm>
          <a:prstGeom prst="rect">
            <a:avLst/>
          </a:prstGeom>
          <a:noFill/>
        </p:spPr>
        <p:txBody>
          <a:bodyPr wrap="none" rtlCol="0">
            <a:spAutoFit/>
          </a:bodyPr>
          <a:lstStyle/>
          <a:p>
            <a:r>
              <a:rPr lang="en-US" sz="2200" dirty="0"/>
              <a:t>(rotation)</a:t>
            </a:r>
          </a:p>
        </p:txBody>
      </p:sp>
      <p:sp>
        <p:nvSpPr>
          <p:cNvPr id="19" name="TextBox 18">
            <a:extLst>
              <a:ext uri="{FF2B5EF4-FFF2-40B4-BE49-F238E27FC236}">
                <a16:creationId xmlns:a16="http://schemas.microsoft.com/office/drawing/2014/main" id="{74BDF595-CB4F-5D4A-9767-8F03725DB238}"/>
              </a:ext>
            </a:extLst>
          </p:cNvPr>
          <p:cNvSpPr txBox="1"/>
          <p:nvPr/>
        </p:nvSpPr>
        <p:spPr>
          <a:xfrm>
            <a:off x="1670134" y="5194296"/>
            <a:ext cx="1275286" cy="430887"/>
          </a:xfrm>
          <a:prstGeom prst="rect">
            <a:avLst/>
          </a:prstGeom>
          <a:noFill/>
        </p:spPr>
        <p:txBody>
          <a:bodyPr wrap="none" rtlCol="0">
            <a:spAutoFit/>
          </a:bodyPr>
          <a:lstStyle/>
          <a:p>
            <a:r>
              <a:rPr lang="en-US" sz="2200" dirty="0"/>
              <a:t>(rotation)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6C20C44-A2A8-F646-87F3-F5147E1B1353}"/>
                  </a:ext>
                </a:extLst>
              </p:cNvPr>
              <p:cNvSpPr txBox="1"/>
              <p:nvPr/>
            </p:nvSpPr>
            <p:spPr>
              <a:xfrm>
                <a:off x="1085230" y="3432606"/>
                <a:ext cx="4969117" cy="408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𝑐𝑜𝑠</m:t>
                          </m:r>
                        </m:e>
                        <m:sub>
                          <m:r>
                            <a:rPr lang="en-US" i="1" smtClean="0">
                              <a:solidFill>
                                <a:srgbClr val="C00000"/>
                              </a:solidFill>
                              <a:latin typeface="Cambria Math" panose="02040503050406030204" pitchFamily="18" charset="0"/>
                            </a:rPr>
                            <m:t>𝐵</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𝑏</m:t>
                              </m:r>
                            </m:sub>
                          </m:sSub>
                        </m:e>
                      </m:d>
                      <m:r>
                        <a:rPr lang="en-US" i="1">
                          <a:latin typeface="Cambria Math" panose="02040503050406030204" pitchFamily="18" charset="0"/>
                        </a:rPr>
                        <m:t>=</m:t>
                      </m:r>
                      <m:f>
                        <m:fPr>
                          <m:type m:val="lin"/>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solidFill>
                                        <a:srgbClr val="C00000"/>
                                      </a:solidFill>
                                      <a:latin typeface="Cambria Math" panose="02040503050406030204" pitchFamily="18" charset="0"/>
                                    </a:rPr>
                                    <m:t>𝐵</m:t>
                                  </m:r>
                                  <m:r>
                                    <a:rPr lang="en-US" i="1">
                                      <a:latin typeface="Cambria Math" panose="02040503050406030204" pitchFamily="18" charset="0"/>
                                    </a:rPr>
                                    <m:t>𝑤</m:t>
                                  </m:r>
                                </m:e>
                                <m:sub>
                                  <m:r>
                                    <a:rPr lang="en-US" i="1">
                                      <a:latin typeface="Cambria Math" panose="02040503050406030204" pitchFamily="18" charset="0"/>
                                    </a:rPr>
                                    <m:t>𝑏</m:t>
                                  </m:r>
                                </m:sub>
                              </m:sSub>
                            </m:e>
                          </m:d>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𝐵</m:t>
                                      </m:r>
                                    </m:e>
                                    <m:sup>
                                      <m:f>
                                        <m:fPr>
                                          <m:type m:val="lin"/>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2</m:t>
                                          </m:r>
                                        </m:den>
                                      </m:f>
                                    </m:sup>
                                  </m:sSup>
                                  <m:r>
                                    <a:rPr lang="en-US" i="1">
                                      <a:latin typeface="Cambria Math" panose="02040503050406030204" pitchFamily="18" charset="0"/>
                                    </a:rPr>
                                    <m:t> </m:t>
                                  </m:r>
                                  <m:r>
                                    <a:rPr lang="en-US" i="1">
                                      <a:latin typeface="Cambria Math" panose="02040503050406030204" pitchFamily="18" charset="0"/>
                                    </a:rPr>
                                    <m:t>𝑤</m:t>
                                  </m:r>
                                </m:e>
                                <m:sub>
                                  <m:r>
                                    <a:rPr lang="en-US" i="1">
                                      <a:latin typeface="Cambria Math" panose="02040503050406030204" pitchFamily="18" charset="0"/>
                                    </a:rPr>
                                    <m:t>𝑎</m:t>
                                  </m:r>
                                </m:sub>
                              </m:sSub>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𝐵</m:t>
                                      </m:r>
                                    </m:e>
                                    <m:sup>
                                      <m:f>
                                        <m:fPr>
                                          <m:type m:val="lin"/>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2</m:t>
                                          </m:r>
                                        </m:den>
                                      </m:f>
                                    </m:sup>
                                  </m:sSup>
                                  <m:r>
                                    <a:rPr lang="en-US" i="1">
                                      <a:latin typeface="Cambria Math" panose="02040503050406030204" pitchFamily="18" charset="0"/>
                                    </a:rPr>
                                    <m:t> </m:t>
                                  </m:r>
                                  <m:r>
                                    <a:rPr lang="en-US" i="1">
                                      <a:latin typeface="Cambria Math" panose="02040503050406030204" pitchFamily="18" charset="0"/>
                                    </a:rPr>
                                    <m:t>𝑤</m:t>
                                  </m:r>
                                </m:e>
                                <m:sub>
                                  <m:r>
                                    <a:rPr lang="en-US" i="1">
                                      <a:latin typeface="Cambria Math" panose="02040503050406030204" pitchFamily="18" charset="0"/>
                                    </a:rPr>
                                    <m:t>𝑏</m:t>
                                  </m:r>
                                </m:sub>
                              </m:sSub>
                            </m:e>
                          </m:d>
                        </m:den>
                      </m:f>
                    </m:oMath>
                  </m:oMathPara>
                </a14:m>
                <a:endParaRPr lang="en-US" dirty="0"/>
              </a:p>
            </p:txBody>
          </p:sp>
        </mc:Choice>
        <mc:Fallback xmlns="">
          <p:sp>
            <p:nvSpPr>
              <p:cNvPr id="3" name="TextBox 2">
                <a:extLst>
                  <a:ext uri="{FF2B5EF4-FFF2-40B4-BE49-F238E27FC236}">
                    <a16:creationId xmlns:a16="http://schemas.microsoft.com/office/drawing/2014/main" id="{B6C20C44-A2A8-F646-87F3-F5147E1B1353}"/>
                  </a:ext>
                </a:extLst>
              </p:cNvPr>
              <p:cNvSpPr txBox="1">
                <a:spLocks noRot="1" noChangeAspect="1" noMove="1" noResize="1" noEditPoints="1" noAdjustHandles="1" noChangeArrowheads="1" noChangeShapeType="1" noTextEdit="1"/>
              </p:cNvSpPr>
              <p:nvPr/>
            </p:nvSpPr>
            <p:spPr>
              <a:xfrm>
                <a:off x="1085230" y="3432606"/>
                <a:ext cx="4969117" cy="408702"/>
              </a:xfrm>
              <a:prstGeom prst="rect">
                <a:avLst/>
              </a:prstGeom>
              <a:blipFill>
                <a:blip r:embed="rId8"/>
                <a:stretch>
                  <a:fillRect t="-90909" b="-1484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B50EAB4-F71C-6D44-A899-3BCFA55B501F}"/>
                  </a:ext>
                </a:extLst>
              </p:cNvPr>
              <p:cNvSpPr txBox="1"/>
              <p:nvPr/>
            </p:nvSpPr>
            <p:spPr>
              <a:xfrm>
                <a:off x="2335742" y="4119461"/>
                <a:ext cx="703782" cy="4038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𝑈</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sSubSup>
                      <m:r>
                        <a:rPr lang="en-US" sz="2000" b="0" i="1" smtClean="0">
                          <a:latin typeface="Cambria Math" panose="02040503050406030204" pitchFamily="18" charset="0"/>
                        </a:rPr>
                        <m:t>𝑥</m:t>
                      </m:r>
                    </m:oMath>
                  </m:oMathPara>
                </a14:m>
                <a:endParaRPr lang="en-US" sz="2000" b="0" dirty="0"/>
              </a:p>
            </p:txBody>
          </p:sp>
        </mc:Choice>
        <mc:Fallback xmlns="">
          <p:sp>
            <p:nvSpPr>
              <p:cNvPr id="21" name="TextBox 20">
                <a:extLst>
                  <a:ext uri="{FF2B5EF4-FFF2-40B4-BE49-F238E27FC236}">
                    <a16:creationId xmlns:a16="http://schemas.microsoft.com/office/drawing/2014/main" id="{AB50EAB4-F71C-6D44-A899-3BCFA55B501F}"/>
                  </a:ext>
                </a:extLst>
              </p:cNvPr>
              <p:cNvSpPr txBox="1">
                <a:spLocks noRot="1" noChangeAspect="1" noMove="1" noResize="1" noEditPoints="1" noAdjustHandles="1" noChangeArrowheads="1" noChangeShapeType="1" noTextEdit="1"/>
              </p:cNvSpPr>
              <p:nvPr/>
            </p:nvSpPr>
            <p:spPr>
              <a:xfrm>
                <a:off x="2335742" y="4119461"/>
                <a:ext cx="703782" cy="40389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455878-5045-3E47-8644-E3A67E9EF3CD}"/>
                  </a:ext>
                </a:extLst>
              </p:cNvPr>
              <p:cNvSpPr txBox="1"/>
              <p:nvPr/>
            </p:nvSpPr>
            <p:spPr>
              <a:xfrm>
                <a:off x="3401824" y="4128888"/>
                <a:ext cx="687561" cy="4044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𝑈</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𝑇</m:t>
                          </m:r>
                        </m:sup>
                      </m:sSubSup>
                      <m:r>
                        <a:rPr lang="en-US" sz="2000" b="0" i="1" smtClean="0">
                          <a:latin typeface="Cambria Math" panose="02040503050406030204" pitchFamily="18" charset="0"/>
                        </a:rPr>
                        <m:t>𝑧</m:t>
                      </m:r>
                    </m:oMath>
                  </m:oMathPara>
                </a14:m>
                <a:endParaRPr lang="en-US" sz="2000" dirty="0"/>
              </a:p>
            </p:txBody>
          </p:sp>
        </mc:Choice>
        <mc:Fallback xmlns="">
          <p:sp>
            <p:nvSpPr>
              <p:cNvPr id="24" name="TextBox 23">
                <a:extLst>
                  <a:ext uri="{FF2B5EF4-FFF2-40B4-BE49-F238E27FC236}">
                    <a16:creationId xmlns:a16="http://schemas.microsoft.com/office/drawing/2014/main" id="{D1455878-5045-3E47-8644-E3A67E9EF3CD}"/>
                  </a:ext>
                </a:extLst>
              </p:cNvPr>
              <p:cNvSpPr txBox="1">
                <a:spLocks noRot="1" noChangeAspect="1" noMove="1" noResize="1" noEditPoints="1" noAdjustHandles="1" noChangeArrowheads="1" noChangeShapeType="1" noTextEdit="1"/>
              </p:cNvSpPr>
              <p:nvPr/>
            </p:nvSpPr>
            <p:spPr>
              <a:xfrm>
                <a:off x="3401824" y="4128888"/>
                <a:ext cx="687561" cy="40440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4CF6830-41DA-A942-A528-09D1B899D379}"/>
                  </a:ext>
                </a:extLst>
              </p:cNvPr>
              <p:cNvSpPr txBox="1"/>
              <p:nvPr/>
            </p:nvSpPr>
            <p:spPr>
              <a:xfrm>
                <a:off x="2338153" y="4465241"/>
                <a:ext cx="7046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𝑤</m:t>
                          </m:r>
                        </m:e>
                        <m:sub>
                          <m:r>
                            <a:rPr lang="en-US" i="1">
                              <a:latin typeface="Cambria Math" panose="02040503050406030204" pitchFamily="18" charset="0"/>
                            </a:rPr>
                            <m:t>𝑎</m:t>
                          </m:r>
                        </m:sub>
                      </m:sSub>
                      <m:r>
                        <a:rPr lang="en-US" i="1">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F4CF6830-41DA-A942-A528-09D1B899D379}"/>
                  </a:ext>
                </a:extLst>
              </p:cNvPr>
              <p:cNvSpPr txBox="1">
                <a:spLocks noRot="1" noChangeAspect="1" noMove="1" noResize="1" noEditPoints="1" noAdjustHandles="1" noChangeArrowheads="1" noChangeShapeType="1" noTextEdit="1"/>
              </p:cNvSpPr>
              <p:nvPr/>
            </p:nvSpPr>
            <p:spPr>
              <a:xfrm>
                <a:off x="2338153" y="4465241"/>
                <a:ext cx="704615" cy="369332"/>
              </a:xfrm>
              <a:prstGeom prst="rect">
                <a:avLst/>
              </a:prstGeom>
              <a:blipFill>
                <a:blip r:embed="rId1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0FCFEB3-8475-E44B-9E52-9F61576E67FD}"/>
                  </a:ext>
                </a:extLst>
              </p:cNvPr>
              <p:cNvSpPr txBox="1"/>
              <p:nvPr/>
            </p:nvSpPr>
            <p:spPr>
              <a:xfrm>
                <a:off x="3395140" y="4473868"/>
                <a:ext cx="7071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𝑤</m:t>
                          </m:r>
                        </m:e>
                        <m:sub>
                          <m:r>
                            <a:rPr lang="en-US" b="0" i="1" smtClean="0">
                              <a:latin typeface="Cambria Math" panose="02040503050406030204" pitchFamily="18" charset="0"/>
                            </a:rPr>
                            <m:t>𝑏</m:t>
                          </m:r>
                        </m:sub>
                      </m:sSub>
                      <m:r>
                        <a:rPr lang="en-US" i="1">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F0FCFEB3-8475-E44B-9E52-9F61576E67FD}"/>
                  </a:ext>
                </a:extLst>
              </p:cNvPr>
              <p:cNvSpPr txBox="1">
                <a:spLocks noRot="1" noChangeAspect="1" noMove="1" noResize="1" noEditPoints="1" noAdjustHandles="1" noChangeArrowheads="1" noChangeShapeType="1" noTextEdit="1"/>
              </p:cNvSpPr>
              <p:nvPr/>
            </p:nvSpPr>
            <p:spPr>
              <a:xfrm>
                <a:off x="3395140" y="4473868"/>
                <a:ext cx="707180" cy="369332"/>
              </a:xfrm>
              <a:prstGeom prst="rect">
                <a:avLst/>
              </a:prstGeom>
              <a:blipFill>
                <a:blip r:embed="rId12"/>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190626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4" grpId="0" animBg="1"/>
      <p:bldP spid="3" grpId="0"/>
      <p:bldP spid="6"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69E0-8BC4-CA48-961C-DC4BBA35322F}"/>
              </a:ext>
            </a:extLst>
          </p:cNvPr>
          <p:cNvSpPr>
            <a:spLocks noGrp="1"/>
          </p:cNvSpPr>
          <p:nvPr>
            <p:ph type="title"/>
          </p:nvPr>
        </p:nvSpPr>
        <p:spPr/>
        <p:txBody>
          <a:bodyPr>
            <a:normAutofit/>
          </a:bodyPr>
          <a:lstStyle/>
          <a:p>
            <a:r>
              <a:rPr lang="en-IN" dirty="0"/>
              <a:t>Latent space interpretation of the proposed model </a:t>
            </a:r>
            <a:r>
              <a:rPr lang="en-IN" sz="2600" dirty="0"/>
              <a:t>(J. et al., 2019)</a:t>
            </a:r>
            <a:endParaRPr lang="en-US" sz="2600" dirty="0"/>
          </a:p>
        </p:txBody>
      </p:sp>
      <p:sp>
        <p:nvSpPr>
          <p:cNvPr id="47" name="Oval 46">
            <a:extLst>
              <a:ext uri="{FF2B5EF4-FFF2-40B4-BE49-F238E27FC236}">
                <a16:creationId xmlns:a16="http://schemas.microsoft.com/office/drawing/2014/main" id="{8AABB2E7-3F91-614C-A0D1-4A3012CF91A3}"/>
              </a:ext>
            </a:extLst>
          </p:cNvPr>
          <p:cNvSpPr/>
          <p:nvPr/>
        </p:nvSpPr>
        <p:spPr>
          <a:xfrm>
            <a:off x="1041527" y="2985520"/>
            <a:ext cx="5100638" cy="1885950"/>
          </a:xfrm>
          <a:prstGeom prst="ellipse">
            <a:avLst/>
          </a:prstGeom>
          <a:solidFill>
            <a:schemeClr val="accent4">
              <a:lumMod val="60000"/>
              <a:lumOff val="4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53E98C13-8877-F840-A4B4-C31A8330470A}"/>
              </a:ext>
            </a:extLst>
          </p:cNvPr>
          <p:cNvSpPr/>
          <p:nvPr/>
        </p:nvSpPr>
        <p:spPr>
          <a:xfrm flipV="1">
            <a:off x="1847578" y="5927763"/>
            <a:ext cx="145113" cy="17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CBA24379-F9DD-8146-A827-AE9F29D3165C}"/>
              </a:ext>
            </a:extLst>
          </p:cNvPr>
          <p:cNvSpPr/>
          <p:nvPr/>
        </p:nvSpPr>
        <p:spPr>
          <a:xfrm flipV="1">
            <a:off x="2686731" y="3952724"/>
            <a:ext cx="145113" cy="17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14607CF6-C4E8-BB42-9780-C39AE21E0CDB}"/>
              </a:ext>
            </a:extLst>
          </p:cNvPr>
          <p:cNvSpPr/>
          <p:nvPr/>
        </p:nvSpPr>
        <p:spPr>
          <a:xfrm flipV="1">
            <a:off x="4471790" y="5902008"/>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4D1C800A-5CBC-9F45-98A8-5ACFAC938FE6}"/>
              </a:ext>
            </a:extLst>
          </p:cNvPr>
          <p:cNvSpPr/>
          <p:nvPr/>
        </p:nvSpPr>
        <p:spPr>
          <a:xfrm flipV="1">
            <a:off x="3577991" y="4002721"/>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2" name="Speech Bubble: Oval 33">
                <a:extLst>
                  <a:ext uri="{FF2B5EF4-FFF2-40B4-BE49-F238E27FC236}">
                    <a16:creationId xmlns:a16="http://schemas.microsoft.com/office/drawing/2014/main" id="{9295396C-F156-144C-8E96-FFE27D405F3F}"/>
                  </a:ext>
                </a:extLst>
              </p:cNvPr>
              <p:cNvSpPr/>
              <p:nvPr/>
            </p:nvSpPr>
            <p:spPr>
              <a:xfrm>
                <a:off x="1041526" y="2036085"/>
                <a:ext cx="5386971" cy="776087"/>
              </a:xfrm>
              <a:prstGeom prst="wedgeEllipseCallout">
                <a:avLst>
                  <a:gd name="adj1" fmla="val -2787"/>
                  <a:gd name="adj2" fmla="val 80186"/>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i="1" dirty="0">
                    <a:solidFill>
                      <a:schemeClr val="tx1"/>
                    </a:solidFill>
                  </a:rPr>
                  <a:t>Latent Space with metric </a:t>
                </a:r>
                <a14:m>
                  <m:oMath xmlns:m="http://schemas.openxmlformats.org/officeDocument/2006/math">
                    <m:r>
                      <a:rPr lang="en-US" sz="2600" b="1" i="1" smtClean="0">
                        <a:solidFill>
                          <a:schemeClr val="tx1"/>
                        </a:solidFill>
                        <a:latin typeface="Cambria Math" panose="02040503050406030204" pitchFamily="18" charset="0"/>
                      </a:rPr>
                      <m:t>𝑩</m:t>
                    </m:r>
                  </m:oMath>
                </a14:m>
                <a:endParaRPr lang="en-US" sz="2600" b="1" i="1" dirty="0">
                  <a:solidFill>
                    <a:schemeClr val="tx1"/>
                  </a:solidFill>
                </a:endParaRPr>
              </a:p>
            </p:txBody>
          </p:sp>
        </mc:Choice>
        <mc:Fallback xmlns="">
          <p:sp>
            <p:nvSpPr>
              <p:cNvPr id="52" name="Speech Bubble: Oval 33">
                <a:extLst>
                  <a:ext uri="{FF2B5EF4-FFF2-40B4-BE49-F238E27FC236}">
                    <a16:creationId xmlns:a16="http://schemas.microsoft.com/office/drawing/2014/main" id="{9295396C-F156-144C-8E96-FFE27D405F3F}"/>
                  </a:ext>
                </a:extLst>
              </p:cNvPr>
              <p:cNvSpPr>
                <a:spLocks noRot="1" noChangeAspect="1" noMove="1" noResize="1" noEditPoints="1" noAdjustHandles="1" noChangeArrowheads="1" noChangeShapeType="1" noTextEdit="1"/>
              </p:cNvSpPr>
              <p:nvPr/>
            </p:nvSpPr>
            <p:spPr>
              <a:xfrm>
                <a:off x="1041526" y="2036085"/>
                <a:ext cx="5386971" cy="776087"/>
              </a:xfrm>
              <a:prstGeom prst="wedgeEllipseCallout">
                <a:avLst>
                  <a:gd name="adj1" fmla="val -2787"/>
                  <a:gd name="adj2" fmla="val 80186"/>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B04C9F6-F558-7641-897C-A10546EE5607}"/>
                  </a:ext>
                </a:extLst>
              </p:cNvPr>
              <p:cNvSpPr txBox="1"/>
              <p:nvPr/>
            </p:nvSpPr>
            <p:spPr>
              <a:xfrm>
                <a:off x="1684626" y="4776938"/>
                <a:ext cx="616130"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𝑈</m:t>
                          </m:r>
                        </m:e>
                        <m:sub>
                          <m:r>
                            <a:rPr lang="en-US" sz="2600" i="1">
                              <a:latin typeface="Cambria Math" panose="02040503050406030204" pitchFamily="18" charset="0"/>
                            </a:rPr>
                            <m:t>1</m:t>
                          </m:r>
                        </m:sub>
                      </m:sSub>
                    </m:oMath>
                  </m:oMathPara>
                </a14:m>
                <a:endParaRPr lang="en-US" sz="2600" dirty="0"/>
              </a:p>
            </p:txBody>
          </p:sp>
        </mc:Choice>
        <mc:Fallback xmlns="">
          <p:sp>
            <p:nvSpPr>
              <p:cNvPr id="53" name="TextBox 52">
                <a:extLst>
                  <a:ext uri="{FF2B5EF4-FFF2-40B4-BE49-F238E27FC236}">
                    <a16:creationId xmlns:a16="http://schemas.microsoft.com/office/drawing/2014/main" id="{CB04C9F6-F558-7641-897C-A10546EE5607}"/>
                  </a:ext>
                </a:extLst>
              </p:cNvPr>
              <p:cNvSpPr txBox="1">
                <a:spLocks noRot="1" noChangeAspect="1" noMove="1" noResize="1" noEditPoints="1" noAdjustHandles="1" noChangeArrowheads="1" noChangeShapeType="1" noTextEdit="1"/>
              </p:cNvSpPr>
              <p:nvPr/>
            </p:nvSpPr>
            <p:spPr>
              <a:xfrm>
                <a:off x="1684626" y="4776938"/>
                <a:ext cx="616130"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2DF23D1E-44F4-C348-9E06-9F2EBA4C8A49}"/>
                  </a:ext>
                </a:extLst>
              </p:cNvPr>
              <p:cNvSpPr txBox="1"/>
              <p:nvPr/>
            </p:nvSpPr>
            <p:spPr>
              <a:xfrm>
                <a:off x="4645454" y="4776937"/>
                <a:ext cx="623825"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𝑈</m:t>
                          </m:r>
                        </m:e>
                        <m:sub>
                          <m:r>
                            <a:rPr lang="en-US" sz="2600" b="0" i="1" smtClean="0">
                              <a:latin typeface="Cambria Math" panose="02040503050406030204" pitchFamily="18" charset="0"/>
                            </a:rPr>
                            <m:t>2</m:t>
                          </m:r>
                        </m:sub>
                      </m:sSub>
                    </m:oMath>
                  </m:oMathPara>
                </a14:m>
                <a:endParaRPr lang="en-US" sz="2600" dirty="0"/>
              </a:p>
            </p:txBody>
          </p:sp>
        </mc:Choice>
        <mc:Fallback xmlns="">
          <p:sp>
            <p:nvSpPr>
              <p:cNvPr id="54" name="TextBox 53">
                <a:extLst>
                  <a:ext uri="{FF2B5EF4-FFF2-40B4-BE49-F238E27FC236}">
                    <a16:creationId xmlns:a16="http://schemas.microsoft.com/office/drawing/2014/main" id="{2DF23D1E-44F4-C348-9E06-9F2EBA4C8A49}"/>
                  </a:ext>
                </a:extLst>
              </p:cNvPr>
              <p:cNvSpPr txBox="1">
                <a:spLocks noRot="1" noChangeAspect="1" noMove="1" noResize="1" noEditPoints="1" noAdjustHandles="1" noChangeArrowheads="1" noChangeShapeType="1" noTextEdit="1"/>
              </p:cNvSpPr>
              <p:nvPr/>
            </p:nvSpPr>
            <p:spPr>
              <a:xfrm>
                <a:off x="4645454" y="4776937"/>
                <a:ext cx="623825"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CCEEE1D-1C35-C146-9DB4-4EFC7FB178C4}"/>
                  </a:ext>
                </a:extLst>
              </p:cNvPr>
              <p:cNvSpPr txBox="1"/>
              <p:nvPr/>
            </p:nvSpPr>
            <p:spPr>
              <a:xfrm>
                <a:off x="1494274" y="5752637"/>
                <a:ext cx="448008"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𝑥</m:t>
                      </m:r>
                    </m:oMath>
                  </m:oMathPara>
                </a14:m>
                <a:endParaRPr lang="en-US" sz="2600" dirty="0"/>
              </a:p>
            </p:txBody>
          </p:sp>
        </mc:Choice>
        <mc:Fallback xmlns="">
          <p:sp>
            <p:nvSpPr>
              <p:cNvPr id="55" name="TextBox 54">
                <a:extLst>
                  <a:ext uri="{FF2B5EF4-FFF2-40B4-BE49-F238E27FC236}">
                    <a16:creationId xmlns:a16="http://schemas.microsoft.com/office/drawing/2014/main" id="{1CCEEE1D-1C35-C146-9DB4-4EFC7FB178C4}"/>
                  </a:ext>
                </a:extLst>
              </p:cNvPr>
              <p:cNvSpPr txBox="1">
                <a:spLocks noRot="1" noChangeAspect="1" noMove="1" noResize="1" noEditPoints="1" noAdjustHandles="1" noChangeArrowheads="1" noChangeShapeType="1" noTextEdit="1"/>
              </p:cNvSpPr>
              <p:nvPr/>
            </p:nvSpPr>
            <p:spPr>
              <a:xfrm>
                <a:off x="1494274" y="5752637"/>
                <a:ext cx="448008" cy="492443"/>
              </a:xfrm>
              <a:prstGeom prst="rect">
                <a:avLst/>
              </a:prstGeom>
              <a:blipFill>
                <a:blip r:embed="rId5"/>
                <a:stretch>
                  <a:fillRect/>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CC188E8D-4C1F-B74F-B3B3-FDF07EC572A0}"/>
              </a:ext>
            </a:extLst>
          </p:cNvPr>
          <p:cNvSpPr txBox="1"/>
          <p:nvPr/>
        </p:nvSpPr>
        <p:spPr>
          <a:xfrm>
            <a:off x="1851860" y="6186505"/>
            <a:ext cx="967765" cy="492443"/>
          </a:xfrm>
          <a:prstGeom prst="rect">
            <a:avLst/>
          </a:prstGeom>
          <a:noFill/>
        </p:spPr>
        <p:txBody>
          <a:bodyPr wrap="none" rtlCol="0">
            <a:spAutoFit/>
          </a:bodyPr>
          <a:lstStyle/>
          <a:p>
            <a:r>
              <a:rPr lang="en-US" sz="2600" dirty="0"/>
              <a:t>water</a:t>
            </a:r>
          </a:p>
        </p:txBody>
      </p:sp>
      <p:sp>
        <p:nvSpPr>
          <p:cNvPr id="57" name="TextBox 56">
            <a:extLst>
              <a:ext uri="{FF2B5EF4-FFF2-40B4-BE49-F238E27FC236}">
                <a16:creationId xmlns:a16="http://schemas.microsoft.com/office/drawing/2014/main" id="{7142E6F0-5C9B-D44F-A9B1-CD10531F34F2}"/>
              </a:ext>
            </a:extLst>
          </p:cNvPr>
          <p:cNvSpPr txBox="1"/>
          <p:nvPr/>
        </p:nvSpPr>
        <p:spPr>
          <a:xfrm>
            <a:off x="4574689" y="6186505"/>
            <a:ext cx="1383126" cy="492443"/>
          </a:xfrm>
          <a:prstGeom prst="rect">
            <a:avLst/>
          </a:prstGeom>
          <a:noFill/>
        </p:spPr>
        <p:txBody>
          <a:bodyPr wrap="square" rtlCol="0">
            <a:spAutoFit/>
          </a:bodyPr>
          <a:lstStyle/>
          <a:p>
            <a:r>
              <a:rPr lang="hi-IN" sz="2600"/>
              <a:t>पानी </a:t>
            </a:r>
            <a:endParaRPr lang="en-US" sz="2600" dirty="0"/>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623F51F-987E-2543-B317-69E7A599A4FA}"/>
                  </a:ext>
                </a:extLst>
              </p:cNvPr>
              <p:cNvSpPr txBox="1"/>
              <p:nvPr/>
            </p:nvSpPr>
            <p:spPr>
              <a:xfrm>
                <a:off x="4529750" y="5762488"/>
                <a:ext cx="427617"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𝑧</m:t>
                      </m:r>
                    </m:oMath>
                  </m:oMathPara>
                </a14:m>
                <a:endParaRPr lang="en-US" sz="2600" dirty="0"/>
              </a:p>
            </p:txBody>
          </p:sp>
        </mc:Choice>
        <mc:Fallback xmlns="">
          <p:sp>
            <p:nvSpPr>
              <p:cNvPr id="58" name="TextBox 57">
                <a:extLst>
                  <a:ext uri="{FF2B5EF4-FFF2-40B4-BE49-F238E27FC236}">
                    <a16:creationId xmlns:a16="http://schemas.microsoft.com/office/drawing/2014/main" id="{7623F51F-987E-2543-B317-69E7A599A4FA}"/>
                  </a:ext>
                </a:extLst>
              </p:cNvPr>
              <p:cNvSpPr txBox="1">
                <a:spLocks noRot="1" noChangeAspect="1" noMove="1" noResize="1" noEditPoints="1" noAdjustHandles="1" noChangeArrowheads="1" noChangeShapeType="1" noTextEdit="1"/>
              </p:cNvSpPr>
              <p:nvPr/>
            </p:nvSpPr>
            <p:spPr>
              <a:xfrm>
                <a:off x="4529750" y="5762488"/>
                <a:ext cx="427617" cy="492443"/>
              </a:xfrm>
              <a:prstGeom prst="rect">
                <a:avLst/>
              </a:prstGeom>
              <a:blipFill>
                <a:blip r:embed="rId6"/>
                <a:stretch>
                  <a:fillRect/>
                </a:stretch>
              </a:blipFill>
            </p:spPr>
            <p:txBody>
              <a:bodyPr/>
              <a:lstStyle/>
              <a:p>
                <a:r>
                  <a:rPr lang="en-US">
                    <a:noFill/>
                  </a:rPr>
                  <a:t> </a:t>
                </a:r>
              </a:p>
            </p:txBody>
          </p:sp>
        </mc:Fallback>
      </mc:AlternateContent>
      <p:sp>
        <p:nvSpPr>
          <p:cNvPr id="59" name="Arc 58">
            <a:extLst>
              <a:ext uri="{FF2B5EF4-FFF2-40B4-BE49-F238E27FC236}">
                <a16:creationId xmlns:a16="http://schemas.microsoft.com/office/drawing/2014/main" id="{D9FC37D7-992F-4C4A-A9DB-4D78810F977A}"/>
              </a:ext>
            </a:extLst>
          </p:cNvPr>
          <p:cNvSpPr/>
          <p:nvPr/>
        </p:nvSpPr>
        <p:spPr>
          <a:xfrm rot="17954452">
            <a:off x="1628644" y="4062790"/>
            <a:ext cx="2456762" cy="2315590"/>
          </a:xfrm>
          <a:prstGeom prst="arc">
            <a:avLst>
              <a:gd name="adj1" fmla="val 12489704"/>
              <a:gd name="adj2" fmla="val 19312318"/>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0" name="Arc 59">
            <a:extLst>
              <a:ext uri="{FF2B5EF4-FFF2-40B4-BE49-F238E27FC236}">
                <a16:creationId xmlns:a16="http://schemas.microsoft.com/office/drawing/2014/main" id="{4A037A3A-3482-0244-8AE7-636C2010D9F7}"/>
              </a:ext>
            </a:extLst>
          </p:cNvPr>
          <p:cNvSpPr/>
          <p:nvPr/>
        </p:nvSpPr>
        <p:spPr>
          <a:xfrm>
            <a:off x="2844686" y="4108164"/>
            <a:ext cx="1818058" cy="2355372"/>
          </a:xfrm>
          <a:prstGeom prst="arc">
            <a:avLst>
              <a:gd name="adj1" fmla="val 16164359"/>
              <a:gd name="adj2" fmla="val 2169359"/>
            </a:avLst>
          </a:prstGeom>
          <a:ln w="25400">
            <a:solidFill>
              <a:schemeClr val="tx1">
                <a:lumMod val="95000"/>
                <a:lumOff val="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62493C3-1276-FF43-85F9-AE3ECBDD593D}"/>
                  </a:ext>
                </a:extLst>
              </p:cNvPr>
              <p:cNvSpPr txBox="1"/>
              <p:nvPr/>
            </p:nvSpPr>
            <p:spPr>
              <a:xfrm>
                <a:off x="6493154" y="2137398"/>
                <a:ext cx="4773730" cy="1361911"/>
              </a:xfrm>
              <a:prstGeom prst="rect">
                <a:avLst/>
              </a:prstGeom>
              <a:solidFill>
                <a:schemeClr val="accent2">
                  <a:lumMod val="20000"/>
                  <a:lumOff val="80000"/>
                </a:schemeClr>
              </a:solidFill>
              <a:ln>
                <a:noFill/>
              </a:ln>
            </p:spPr>
            <p:txBody>
              <a:bodyPr wrap="square" rtlCol="0">
                <a:spAutoFit/>
              </a:bodyPr>
              <a:lstStyle/>
              <a:p>
                <a:r>
                  <a:rPr lang="en-US" sz="2000" dirty="0"/>
                  <a:t>Similarity of embeddings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𝑏</m:t>
                        </m:r>
                      </m:sub>
                    </m:sSub>
                  </m:oMath>
                </a14:m>
                <a:r>
                  <a:rPr lang="en-US" sz="2000" dirty="0"/>
                  <a:t> in latent space with metric </a:t>
                </a:r>
                <a14:m>
                  <m:oMath xmlns:m="http://schemas.openxmlformats.org/officeDocument/2006/math">
                    <m:r>
                      <a:rPr lang="en-US" sz="2000" b="0" i="1" smtClean="0">
                        <a:latin typeface="Cambria Math" panose="02040503050406030204" pitchFamily="18" charset="0"/>
                      </a:rPr>
                      <m:t>𝐵</m:t>
                    </m:r>
                  </m:oMath>
                </a14:m>
                <a:r>
                  <a:rPr lang="en-US" sz="2000" dirty="0"/>
                  <a:t> is same as cosine similarity of embeddings </a:t>
                </a:r>
                <a14:m>
                  <m:oMath xmlns:m="http://schemas.openxmlformats.org/officeDocument/2006/math">
                    <m:sSub>
                      <m:sSubPr>
                        <m:ctrlPr>
                          <a:rPr lang="en-US" sz="2000" i="1">
                            <a:latin typeface="Cambria Math" panose="02040503050406030204" pitchFamily="18" charset="0"/>
                          </a:rPr>
                        </m:ctrlPr>
                      </m:sSubPr>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𝐵</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up>
                        </m:sSup>
                        <m:r>
                          <a:rPr lang="en-US" sz="2000" i="1">
                            <a:latin typeface="Cambria Math" panose="02040503050406030204" pitchFamily="18" charset="0"/>
                          </a:rPr>
                          <m:t>𝑤</m:t>
                        </m:r>
                      </m:e>
                      <m:sub>
                        <m:r>
                          <a:rPr lang="en-US" sz="2000" i="1">
                            <a:latin typeface="Cambria Math" panose="02040503050406030204" pitchFamily="18" charset="0"/>
                          </a:rPr>
                          <m:t>𝑎</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sSup>
                          <m:sSupPr>
                            <m:ctrlPr>
                              <a:rPr lang="en-US" sz="2000" i="1">
                                <a:latin typeface="Cambria Math" panose="02040503050406030204" pitchFamily="18" charset="0"/>
                              </a:rPr>
                            </m:ctrlPr>
                          </m:sSupPr>
                          <m:e>
                            <m:r>
                              <a:rPr lang="en-US" sz="2000" i="1">
                                <a:latin typeface="Cambria Math" panose="02040503050406030204" pitchFamily="18" charset="0"/>
                              </a:rPr>
                              <m:t>𝐵</m:t>
                            </m:r>
                          </m:e>
                          <m:sup>
                            <m:f>
                              <m:fPr>
                                <m:type m:val="lin"/>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up>
                        </m:sSup>
                        <m:r>
                          <a:rPr lang="en-US" sz="2000" i="1">
                            <a:latin typeface="Cambria Math" panose="02040503050406030204" pitchFamily="18" charset="0"/>
                          </a:rPr>
                          <m:t>𝑤</m:t>
                        </m:r>
                      </m:e>
                      <m:sub>
                        <m:r>
                          <a:rPr lang="en-US" sz="2000" i="1">
                            <a:latin typeface="Cambria Math" panose="02040503050406030204" pitchFamily="18" charset="0"/>
                          </a:rPr>
                          <m:t>𝑎</m:t>
                        </m:r>
                      </m:sub>
                    </m:sSub>
                  </m:oMath>
                </a14:m>
                <a:endParaRPr lang="en-US" sz="2000" dirty="0"/>
              </a:p>
            </p:txBody>
          </p:sp>
        </mc:Choice>
        <mc:Fallback xmlns="">
          <p:sp>
            <p:nvSpPr>
              <p:cNvPr id="61" name="TextBox 60">
                <a:extLst>
                  <a:ext uri="{FF2B5EF4-FFF2-40B4-BE49-F238E27FC236}">
                    <a16:creationId xmlns:a16="http://schemas.microsoft.com/office/drawing/2014/main" id="{062493C3-1276-FF43-85F9-AE3ECBDD593D}"/>
                  </a:ext>
                </a:extLst>
              </p:cNvPr>
              <p:cNvSpPr txBox="1">
                <a:spLocks noRot="1" noChangeAspect="1" noMove="1" noResize="1" noEditPoints="1" noAdjustHandles="1" noChangeArrowheads="1" noChangeShapeType="1" noTextEdit="1"/>
              </p:cNvSpPr>
              <p:nvPr/>
            </p:nvSpPr>
            <p:spPr>
              <a:xfrm>
                <a:off x="6493154" y="2137398"/>
                <a:ext cx="4773730" cy="1361911"/>
              </a:xfrm>
              <a:prstGeom prst="rect">
                <a:avLst/>
              </a:prstGeom>
              <a:blipFill>
                <a:blip r:embed="rId7"/>
                <a:stretch>
                  <a:fillRect l="-1061" t="-2778" r="-1592" b="-32407"/>
                </a:stretch>
              </a:blipFill>
              <a:ln>
                <a:noFill/>
              </a:ln>
            </p:spPr>
            <p:txBody>
              <a:bodyPr/>
              <a:lstStyle/>
              <a:p>
                <a:r>
                  <a:rPr lang="en-US">
                    <a:noFill/>
                  </a:rPr>
                  <a:t> </a:t>
                </a:r>
              </a:p>
            </p:txBody>
          </p:sp>
        </mc:Fallback>
      </mc:AlternateContent>
      <p:sp>
        <p:nvSpPr>
          <p:cNvPr id="62" name="TextBox 61">
            <a:extLst>
              <a:ext uri="{FF2B5EF4-FFF2-40B4-BE49-F238E27FC236}">
                <a16:creationId xmlns:a16="http://schemas.microsoft.com/office/drawing/2014/main" id="{598D08C0-5F9D-734A-BE23-B6ECD2AA38B4}"/>
              </a:ext>
            </a:extLst>
          </p:cNvPr>
          <p:cNvSpPr txBox="1"/>
          <p:nvPr/>
        </p:nvSpPr>
        <p:spPr>
          <a:xfrm>
            <a:off x="4662744" y="5194296"/>
            <a:ext cx="1275286" cy="430887"/>
          </a:xfrm>
          <a:prstGeom prst="rect">
            <a:avLst/>
          </a:prstGeom>
          <a:noFill/>
        </p:spPr>
        <p:txBody>
          <a:bodyPr wrap="none" rtlCol="0">
            <a:spAutoFit/>
          </a:bodyPr>
          <a:lstStyle/>
          <a:p>
            <a:r>
              <a:rPr lang="en-US" sz="2200" dirty="0"/>
              <a:t>(rotation)</a:t>
            </a:r>
          </a:p>
        </p:txBody>
      </p:sp>
      <p:sp>
        <p:nvSpPr>
          <p:cNvPr id="63" name="TextBox 62">
            <a:extLst>
              <a:ext uri="{FF2B5EF4-FFF2-40B4-BE49-F238E27FC236}">
                <a16:creationId xmlns:a16="http://schemas.microsoft.com/office/drawing/2014/main" id="{6C4C4BD6-98B1-2043-9A42-D5ADBF9D8301}"/>
              </a:ext>
            </a:extLst>
          </p:cNvPr>
          <p:cNvSpPr txBox="1"/>
          <p:nvPr/>
        </p:nvSpPr>
        <p:spPr>
          <a:xfrm>
            <a:off x="1670134" y="5194296"/>
            <a:ext cx="1275286" cy="430887"/>
          </a:xfrm>
          <a:prstGeom prst="rect">
            <a:avLst/>
          </a:prstGeom>
          <a:noFill/>
        </p:spPr>
        <p:txBody>
          <a:bodyPr wrap="none" rtlCol="0">
            <a:spAutoFit/>
          </a:bodyPr>
          <a:lstStyle/>
          <a:p>
            <a:r>
              <a:rPr lang="en-US" sz="2200" dirty="0"/>
              <a:t>(rotation)</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8C64F36-8887-644F-A7B7-7532FF9EF3D8}"/>
                  </a:ext>
                </a:extLst>
              </p:cNvPr>
              <p:cNvSpPr txBox="1"/>
              <p:nvPr/>
            </p:nvSpPr>
            <p:spPr>
              <a:xfrm>
                <a:off x="2335742" y="4119461"/>
                <a:ext cx="703782" cy="4038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𝑈</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sSubSup>
                      <m:r>
                        <a:rPr lang="en-US" sz="2000" b="0" i="1" smtClean="0">
                          <a:latin typeface="Cambria Math" panose="02040503050406030204" pitchFamily="18" charset="0"/>
                        </a:rPr>
                        <m:t>𝑥</m:t>
                      </m:r>
                    </m:oMath>
                  </m:oMathPara>
                </a14:m>
                <a:endParaRPr lang="en-US" sz="2000" b="0" dirty="0"/>
              </a:p>
            </p:txBody>
          </p:sp>
        </mc:Choice>
        <mc:Fallback xmlns="">
          <p:sp>
            <p:nvSpPr>
              <p:cNvPr id="65" name="TextBox 64">
                <a:extLst>
                  <a:ext uri="{FF2B5EF4-FFF2-40B4-BE49-F238E27FC236}">
                    <a16:creationId xmlns:a16="http://schemas.microsoft.com/office/drawing/2014/main" id="{28C64F36-8887-644F-A7B7-7532FF9EF3D8}"/>
                  </a:ext>
                </a:extLst>
              </p:cNvPr>
              <p:cNvSpPr txBox="1">
                <a:spLocks noRot="1" noChangeAspect="1" noMove="1" noResize="1" noEditPoints="1" noAdjustHandles="1" noChangeArrowheads="1" noChangeShapeType="1" noTextEdit="1"/>
              </p:cNvSpPr>
              <p:nvPr/>
            </p:nvSpPr>
            <p:spPr>
              <a:xfrm>
                <a:off x="2335742" y="4119461"/>
                <a:ext cx="703782" cy="40389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3E85939-F7D9-4F4C-AE71-D6FBE0BCD33F}"/>
                  </a:ext>
                </a:extLst>
              </p:cNvPr>
              <p:cNvSpPr txBox="1"/>
              <p:nvPr/>
            </p:nvSpPr>
            <p:spPr>
              <a:xfrm>
                <a:off x="3401824" y="4128888"/>
                <a:ext cx="687561" cy="4044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𝑈</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𝑇</m:t>
                          </m:r>
                        </m:sup>
                      </m:sSubSup>
                      <m:r>
                        <a:rPr lang="en-US" sz="2000" b="0" i="1" smtClean="0">
                          <a:latin typeface="Cambria Math" panose="02040503050406030204" pitchFamily="18" charset="0"/>
                        </a:rPr>
                        <m:t>𝑧</m:t>
                      </m:r>
                    </m:oMath>
                  </m:oMathPara>
                </a14:m>
                <a:endParaRPr lang="en-US" sz="2000" dirty="0"/>
              </a:p>
            </p:txBody>
          </p:sp>
        </mc:Choice>
        <mc:Fallback xmlns="">
          <p:sp>
            <p:nvSpPr>
              <p:cNvPr id="66" name="TextBox 65">
                <a:extLst>
                  <a:ext uri="{FF2B5EF4-FFF2-40B4-BE49-F238E27FC236}">
                    <a16:creationId xmlns:a16="http://schemas.microsoft.com/office/drawing/2014/main" id="{93E85939-F7D9-4F4C-AE71-D6FBE0BCD33F}"/>
                  </a:ext>
                </a:extLst>
              </p:cNvPr>
              <p:cNvSpPr txBox="1">
                <a:spLocks noRot="1" noChangeAspect="1" noMove="1" noResize="1" noEditPoints="1" noAdjustHandles="1" noChangeArrowheads="1" noChangeShapeType="1" noTextEdit="1"/>
              </p:cNvSpPr>
              <p:nvPr/>
            </p:nvSpPr>
            <p:spPr>
              <a:xfrm>
                <a:off x="3401824" y="4128888"/>
                <a:ext cx="687561" cy="40440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13122F13-3845-B942-90BE-CBE2FD1DE3F5}"/>
                  </a:ext>
                </a:extLst>
              </p:cNvPr>
              <p:cNvSpPr txBox="1"/>
              <p:nvPr/>
            </p:nvSpPr>
            <p:spPr>
              <a:xfrm>
                <a:off x="2338153" y="4465241"/>
                <a:ext cx="7046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𝑤</m:t>
                          </m:r>
                        </m:e>
                        <m:sub>
                          <m:r>
                            <a:rPr lang="en-US" i="1">
                              <a:latin typeface="Cambria Math" panose="02040503050406030204" pitchFamily="18" charset="0"/>
                            </a:rPr>
                            <m:t>𝑎</m:t>
                          </m:r>
                        </m:sub>
                      </m:sSub>
                      <m:r>
                        <a:rPr lang="en-US" i="1">
                          <a:latin typeface="Cambria Math" panose="02040503050406030204" pitchFamily="18" charset="0"/>
                        </a:rPr>
                        <m:t>)</m:t>
                      </m:r>
                    </m:oMath>
                  </m:oMathPara>
                </a14:m>
                <a:endParaRPr lang="en-US" dirty="0"/>
              </a:p>
            </p:txBody>
          </p:sp>
        </mc:Choice>
        <mc:Fallback xmlns="">
          <p:sp>
            <p:nvSpPr>
              <p:cNvPr id="67" name="TextBox 66">
                <a:extLst>
                  <a:ext uri="{FF2B5EF4-FFF2-40B4-BE49-F238E27FC236}">
                    <a16:creationId xmlns:a16="http://schemas.microsoft.com/office/drawing/2014/main" id="{13122F13-3845-B942-90BE-CBE2FD1DE3F5}"/>
                  </a:ext>
                </a:extLst>
              </p:cNvPr>
              <p:cNvSpPr txBox="1">
                <a:spLocks noRot="1" noChangeAspect="1" noMove="1" noResize="1" noEditPoints="1" noAdjustHandles="1" noChangeArrowheads="1" noChangeShapeType="1" noTextEdit="1"/>
              </p:cNvSpPr>
              <p:nvPr/>
            </p:nvSpPr>
            <p:spPr>
              <a:xfrm>
                <a:off x="2338153" y="4465241"/>
                <a:ext cx="704615" cy="36933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39A07AD2-1E23-CC44-B9AC-D229B1863C02}"/>
                  </a:ext>
                </a:extLst>
              </p:cNvPr>
              <p:cNvSpPr txBox="1"/>
              <p:nvPr/>
            </p:nvSpPr>
            <p:spPr>
              <a:xfrm>
                <a:off x="3395140" y="4473868"/>
                <a:ext cx="7071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𝑤</m:t>
                          </m:r>
                        </m:e>
                        <m:sub>
                          <m:r>
                            <a:rPr lang="en-US" b="0" i="1" smtClean="0">
                              <a:latin typeface="Cambria Math" panose="02040503050406030204" pitchFamily="18" charset="0"/>
                            </a:rPr>
                            <m:t>𝑏</m:t>
                          </m:r>
                        </m:sub>
                      </m:sSub>
                      <m:r>
                        <a:rPr lang="en-US" i="1">
                          <a:latin typeface="Cambria Math" panose="02040503050406030204" pitchFamily="18" charset="0"/>
                        </a:rPr>
                        <m:t>)</m:t>
                      </m:r>
                    </m:oMath>
                  </m:oMathPara>
                </a14:m>
                <a:endParaRPr lang="en-US" dirty="0"/>
              </a:p>
            </p:txBody>
          </p:sp>
        </mc:Choice>
        <mc:Fallback xmlns="">
          <p:sp>
            <p:nvSpPr>
              <p:cNvPr id="68" name="TextBox 67">
                <a:extLst>
                  <a:ext uri="{FF2B5EF4-FFF2-40B4-BE49-F238E27FC236}">
                    <a16:creationId xmlns:a16="http://schemas.microsoft.com/office/drawing/2014/main" id="{39A07AD2-1E23-CC44-B9AC-D229B1863C02}"/>
                  </a:ext>
                </a:extLst>
              </p:cNvPr>
              <p:cNvSpPr txBox="1">
                <a:spLocks noRot="1" noChangeAspect="1" noMove="1" noResize="1" noEditPoints="1" noAdjustHandles="1" noChangeArrowheads="1" noChangeShapeType="1" noTextEdit="1"/>
              </p:cNvSpPr>
              <p:nvPr/>
            </p:nvSpPr>
            <p:spPr>
              <a:xfrm>
                <a:off x="3395140" y="4473868"/>
                <a:ext cx="707180" cy="369332"/>
              </a:xfrm>
              <a:prstGeom prst="rect">
                <a:avLst/>
              </a:prstGeom>
              <a:blipFill>
                <a:blip r:embed="rId11"/>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14662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a:extLst>
              <a:ext uri="{FF2B5EF4-FFF2-40B4-BE49-F238E27FC236}">
                <a16:creationId xmlns:a16="http://schemas.microsoft.com/office/drawing/2014/main" id="{8AABB2E7-3F91-614C-A0D1-4A3012CF91A3}"/>
              </a:ext>
            </a:extLst>
          </p:cNvPr>
          <p:cNvSpPr/>
          <p:nvPr/>
        </p:nvSpPr>
        <p:spPr>
          <a:xfrm>
            <a:off x="1041527" y="2985520"/>
            <a:ext cx="5100638" cy="1885950"/>
          </a:xfrm>
          <a:prstGeom prst="ellipse">
            <a:avLst/>
          </a:prstGeom>
          <a:solidFill>
            <a:schemeClr val="accent4">
              <a:lumMod val="60000"/>
              <a:lumOff val="4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53E98C13-8877-F840-A4B4-C31A8330470A}"/>
              </a:ext>
            </a:extLst>
          </p:cNvPr>
          <p:cNvSpPr/>
          <p:nvPr/>
        </p:nvSpPr>
        <p:spPr>
          <a:xfrm flipV="1">
            <a:off x="1847578" y="5927763"/>
            <a:ext cx="145113" cy="17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CBA24379-F9DD-8146-A827-AE9F29D3165C}"/>
              </a:ext>
            </a:extLst>
          </p:cNvPr>
          <p:cNvSpPr/>
          <p:nvPr/>
        </p:nvSpPr>
        <p:spPr>
          <a:xfrm flipV="1">
            <a:off x="2686731" y="3952724"/>
            <a:ext cx="145113" cy="17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14607CF6-C4E8-BB42-9780-C39AE21E0CDB}"/>
              </a:ext>
            </a:extLst>
          </p:cNvPr>
          <p:cNvSpPr/>
          <p:nvPr/>
        </p:nvSpPr>
        <p:spPr>
          <a:xfrm flipV="1">
            <a:off x="4471790" y="5902008"/>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4D1C800A-5CBC-9F45-98A8-5ACFAC938FE6}"/>
              </a:ext>
            </a:extLst>
          </p:cNvPr>
          <p:cNvSpPr/>
          <p:nvPr/>
        </p:nvSpPr>
        <p:spPr>
          <a:xfrm flipV="1">
            <a:off x="3577991" y="4002721"/>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2" name="Speech Bubble: Oval 33">
                <a:extLst>
                  <a:ext uri="{FF2B5EF4-FFF2-40B4-BE49-F238E27FC236}">
                    <a16:creationId xmlns:a16="http://schemas.microsoft.com/office/drawing/2014/main" id="{9295396C-F156-144C-8E96-FFE27D405F3F}"/>
                  </a:ext>
                </a:extLst>
              </p:cNvPr>
              <p:cNvSpPr/>
              <p:nvPr/>
            </p:nvSpPr>
            <p:spPr>
              <a:xfrm>
                <a:off x="1041526" y="2036085"/>
                <a:ext cx="5386971" cy="776087"/>
              </a:xfrm>
              <a:prstGeom prst="wedgeEllipseCallout">
                <a:avLst>
                  <a:gd name="adj1" fmla="val -2787"/>
                  <a:gd name="adj2" fmla="val 80186"/>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i="1" dirty="0">
                    <a:solidFill>
                      <a:schemeClr val="tx1"/>
                    </a:solidFill>
                  </a:rPr>
                  <a:t>Latent Space with metric </a:t>
                </a:r>
                <a14:m>
                  <m:oMath xmlns:m="http://schemas.openxmlformats.org/officeDocument/2006/math">
                    <m:r>
                      <a:rPr lang="en-US" sz="2600" b="1" i="1" smtClean="0">
                        <a:solidFill>
                          <a:schemeClr val="tx1"/>
                        </a:solidFill>
                        <a:latin typeface="Cambria Math" panose="02040503050406030204" pitchFamily="18" charset="0"/>
                      </a:rPr>
                      <m:t>𝑩</m:t>
                    </m:r>
                  </m:oMath>
                </a14:m>
                <a:endParaRPr lang="en-US" sz="2600" b="1" i="1" dirty="0">
                  <a:solidFill>
                    <a:schemeClr val="tx1"/>
                  </a:solidFill>
                </a:endParaRPr>
              </a:p>
            </p:txBody>
          </p:sp>
        </mc:Choice>
        <mc:Fallback xmlns="">
          <p:sp>
            <p:nvSpPr>
              <p:cNvPr id="52" name="Speech Bubble: Oval 33">
                <a:extLst>
                  <a:ext uri="{FF2B5EF4-FFF2-40B4-BE49-F238E27FC236}">
                    <a16:creationId xmlns:a16="http://schemas.microsoft.com/office/drawing/2014/main" id="{9295396C-F156-144C-8E96-FFE27D405F3F}"/>
                  </a:ext>
                </a:extLst>
              </p:cNvPr>
              <p:cNvSpPr>
                <a:spLocks noRot="1" noChangeAspect="1" noMove="1" noResize="1" noEditPoints="1" noAdjustHandles="1" noChangeArrowheads="1" noChangeShapeType="1" noTextEdit="1"/>
              </p:cNvSpPr>
              <p:nvPr/>
            </p:nvSpPr>
            <p:spPr>
              <a:xfrm>
                <a:off x="1041526" y="2036085"/>
                <a:ext cx="5386971" cy="776087"/>
              </a:xfrm>
              <a:prstGeom prst="wedgeEllipseCallout">
                <a:avLst>
                  <a:gd name="adj1" fmla="val -2787"/>
                  <a:gd name="adj2" fmla="val 80186"/>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B04C9F6-F558-7641-897C-A10546EE5607}"/>
                  </a:ext>
                </a:extLst>
              </p:cNvPr>
              <p:cNvSpPr txBox="1"/>
              <p:nvPr/>
            </p:nvSpPr>
            <p:spPr>
              <a:xfrm>
                <a:off x="1684626" y="4776938"/>
                <a:ext cx="616130"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𝑈</m:t>
                          </m:r>
                        </m:e>
                        <m:sub>
                          <m:r>
                            <a:rPr lang="en-US" sz="2600" i="1">
                              <a:latin typeface="Cambria Math" panose="02040503050406030204" pitchFamily="18" charset="0"/>
                            </a:rPr>
                            <m:t>1</m:t>
                          </m:r>
                        </m:sub>
                      </m:sSub>
                    </m:oMath>
                  </m:oMathPara>
                </a14:m>
                <a:endParaRPr lang="en-US" sz="2600" dirty="0"/>
              </a:p>
            </p:txBody>
          </p:sp>
        </mc:Choice>
        <mc:Fallback xmlns="">
          <p:sp>
            <p:nvSpPr>
              <p:cNvPr id="53" name="TextBox 52">
                <a:extLst>
                  <a:ext uri="{FF2B5EF4-FFF2-40B4-BE49-F238E27FC236}">
                    <a16:creationId xmlns:a16="http://schemas.microsoft.com/office/drawing/2014/main" id="{CB04C9F6-F558-7641-897C-A10546EE5607}"/>
                  </a:ext>
                </a:extLst>
              </p:cNvPr>
              <p:cNvSpPr txBox="1">
                <a:spLocks noRot="1" noChangeAspect="1" noMove="1" noResize="1" noEditPoints="1" noAdjustHandles="1" noChangeArrowheads="1" noChangeShapeType="1" noTextEdit="1"/>
              </p:cNvSpPr>
              <p:nvPr/>
            </p:nvSpPr>
            <p:spPr>
              <a:xfrm>
                <a:off x="1684626" y="4776938"/>
                <a:ext cx="616130"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2DF23D1E-44F4-C348-9E06-9F2EBA4C8A49}"/>
                  </a:ext>
                </a:extLst>
              </p:cNvPr>
              <p:cNvSpPr txBox="1"/>
              <p:nvPr/>
            </p:nvSpPr>
            <p:spPr>
              <a:xfrm>
                <a:off x="4645454" y="4776937"/>
                <a:ext cx="623825"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𝑈</m:t>
                          </m:r>
                        </m:e>
                        <m:sub>
                          <m:r>
                            <a:rPr lang="en-US" sz="2600" b="0" i="1" smtClean="0">
                              <a:latin typeface="Cambria Math" panose="02040503050406030204" pitchFamily="18" charset="0"/>
                            </a:rPr>
                            <m:t>2</m:t>
                          </m:r>
                        </m:sub>
                      </m:sSub>
                    </m:oMath>
                  </m:oMathPara>
                </a14:m>
                <a:endParaRPr lang="en-US" sz="2600" dirty="0"/>
              </a:p>
            </p:txBody>
          </p:sp>
        </mc:Choice>
        <mc:Fallback xmlns="">
          <p:sp>
            <p:nvSpPr>
              <p:cNvPr id="54" name="TextBox 53">
                <a:extLst>
                  <a:ext uri="{FF2B5EF4-FFF2-40B4-BE49-F238E27FC236}">
                    <a16:creationId xmlns:a16="http://schemas.microsoft.com/office/drawing/2014/main" id="{2DF23D1E-44F4-C348-9E06-9F2EBA4C8A49}"/>
                  </a:ext>
                </a:extLst>
              </p:cNvPr>
              <p:cNvSpPr txBox="1">
                <a:spLocks noRot="1" noChangeAspect="1" noMove="1" noResize="1" noEditPoints="1" noAdjustHandles="1" noChangeArrowheads="1" noChangeShapeType="1" noTextEdit="1"/>
              </p:cNvSpPr>
              <p:nvPr/>
            </p:nvSpPr>
            <p:spPr>
              <a:xfrm>
                <a:off x="4645454" y="4776937"/>
                <a:ext cx="623825"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CCEEE1D-1C35-C146-9DB4-4EFC7FB178C4}"/>
                  </a:ext>
                </a:extLst>
              </p:cNvPr>
              <p:cNvSpPr txBox="1"/>
              <p:nvPr/>
            </p:nvSpPr>
            <p:spPr>
              <a:xfrm>
                <a:off x="1494274" y="5752637"/>
                <a:ext cx="448008"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𝑥</m:t>
                      </m:r>
                    </m:oMath>
                  </m:oMathPara>
                </a14:m>
                <a:endParaRPr lang="en-US" sz="2600" dirty="0"/>
              </a:p>
            </p:txBody>
          </p:sp>
        </mc:Choice>
        <mc:Fallback xmlns="">
          <p:sp>
            <p:nvSpPr>
              <p:cNvPr id="55" name="TextBox 54">
                <a:extLst>
                  <a:ext uri="{FF2B5EF4-FFF2-40B4-BE49-F238E27FC236}">
                    <a16:creationId xmlns:a16="http://schemas.microsoft.com/office/drawing/2014/main" id="{1CCEEE1D-1C35-C146-9DB4-4EFC7FB178C4}"/>
                  </a:ext>
                </a:extLst>
              </p:cNvPr>
              <p:cNvSpPr txBox="1">
                <a:spLocks noRot="1" noChangeAspect="1" noMove="1" noResize="1" noEditPoints="1" noAdjustHandles="1" noChangeArrowheads="1" noChangeShapeType="1" noTextEdit="1"/>
              </p:cNvSpPr>
              <p:nvPr/>
            </p:nvSpPr>
            <p:spPr>
              <a:xfrm>
                <a:off x="1494274" y="5752637"/>
                <a:ext cx="448008" cy="492443"/>
              </a:xfrm>
              <a:prstGeom prst="rect">
                <a:avLst/>
              </a:prstGeom>
              <a:blipFill>
                <a:blip r:embed="rId5"/>
                <a:stretch>
                  <a:fillRect/>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CC188E8D-4C1F-B74F-B3B3-FDF07EC572A0}"/>
              </a:ext>
            </a:extLst>
          </p:cNvPr>
          <p:cNvSpPr txBox="1"/>
          <p:nvPr/>
        </p:nvSpPr>
        <p:spPr>
          <a:xfrm>
            <a:off x="1851860" y="6186505"/>
            <a:ext cx="967765" cy="492443"/>
          </a:xfrm>
          <a:prstGeom prst="rect">
            <a:avLst/>
          </a:prstGeom>
          <a:noFill/>
        </p:spPr>
        <p:txBody>
          <a:bodyPr wrap="none" rtlCol="0">
            <a:spAutoFit/>
          </a:bodyPr>
          <a:lstStyle/>
          <a:p>
            <a:r>
              <a:rPr lang="en-US" sz="2600" dirty="0"/>
              <a:t>water</a:t>
            </a:r>
          </a:p>
        </p:txBody>
      </p:sp>
      <p:sp>
        <p:nvSpPr>
          <p:cNvPr id="57" name="TextBox 56">
            <a:extLst>
              <a:ext uri="{FF2B5EF4-FFF2-40B4-BE49-F238E27FC236}">
                <a16:creationId xmlns:a16="http://schemas.microsoft.com/office/drawing/2014/main" id="{7142E6F0-5C9B-D44F-A9B1-CD10531F34F2}"/>
              </a:ext>
            </a:extLst>
          </p:cNvPr>
          <p:cNvSpPr txBox="1"/>
          <p:nvPr/>
        </p:nvSpPr>
        <p:spPr>
          <a:xfrm>
            <a:off x="4574689" y="6186505"/>
            <a:ext cx="1383126" cy="492443"/>
          </a:xfrm>
          <a:prstGeom prst="rect">
            <a:avLst/>
          </a:prstGeom>
          <a:noFill/>
        </p:spPr>
        <p:txBody>
          <a:bodyPr wrap="square" rtlCol="0">
            <a:spAutoFit/>
          </a:bodyPr>
          <a:lstStyle/>
          <a:p>
            <a:r>
              <a:rPr lang="hi-IN" sz="2600"/>
              <a:t>पानी </a:t>
            </a:r>
            <a:endParaRPr lang="en-US" sz="2600" dirty="0"/>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623F51F-987E-2543-B317-69E7A599A4FA}"/>
                  </a:ext>
                </a:extLst>
              </p:cNvPr>
              <p:cNvSpPr txBox="1"/>
              <p:nvPr/>
            </p:nvSpPr>
            <p:spPr>
              <a:xfrm>
                <a:off x="4529750" y="5762488"/>
                <a:ext cx="427617"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𝑧</m:t>
                      </m:r>
                    </m:oMath>
                  </m:oMathPara>
                </a14:m>
                <a:endParaRPr lang="en-US" sz="2600" dirty="0"/>
              </a:p>
            </p:txBody>
          </p:sp>
        </mc:Choice>
        <mc:Fallback xmlns="">
          <p:sp>
            <p:nvSpPr>
              <p:cNvPr id="58" name="TextBox 57">
                <a:extLst>
                  <a:ext uri="{FF2B5EF4-FFF2-40B4-BE49-F238E27FC236}">
                    <a16:creationId xmlns:a16="http://schemas.microsoft.com/office/drawing/2014/main" id="{7623F51F-987E-2543-B317-69E7A599A4FA}"/>
                  </a:ext>
                </a:extLst>
              </p:cNvPr>
              <p:cNvSpPr txBox="1">
                <a:spLocks noRot="1" noChangeAspect="1" noMove="1" noResize="1" noEditPoints="1" noAdjustHandles="1" noChangeArrowheads="1" noChangeShapeType="1" noTextEdit="1"/>
              </p:cNvSpPr>
              <p:nvPr/>
            </p:nvSpPr>
            <p:spPr>
              <a:xfrm>
                <a:off x="4529750" y="5762488"/>
                <a:ext cx="427617" cy="492443"/>
              </a:xfrm>
              <a:prstGeom prst="rect">
                <a:avLst/>
              </a:prstGeom>
              <a:blipFill>
                <a:blip r:embed="rId6"/>
                <a:stretch>
                  <a:fillRect/>
                </a:stretch>
              </a:blipFill>
            </p:spPr>
            <p:txBody>
              <a:bodyPr/>
              <a:lstStyle/>
              <a:p>
                <a:r>
                  <a:rPr lang="en-US">
                    <a:noFill/>
                  </a:rPr>
                  <a:t> </a:t>
                </a:r>
              </a:p>
            </p:txBody>
          </p:sp>
        </mc:Fallback>
      </mc:AlternateContent>
      <p:sp>
        <p:nvSpPr>
          <p:cNvPr id="59" name="Arc 58">
            <a:extLst>
              <a:ext uri="{FF2B5EF4-FFF2-40B4-BE49-F238E27FC236}">
                <a16:creationId xmlns:a16="http://schemas.microsoft.com/office/drawing/2014/main" id="{D9FC37D7-992F-4C4A-A9DB-4D78810F977A}"/>
              </a:ext>
            </a:extLst>
          </p:cNvPr>
          <p:cNvSpPr/>
          <p:nvPr/>
        </p:nvSpPr>
        <p:spPr>
          <a:xfrm rot="17954452">
            <a:off x="1628644" y="4062790"/>
            <a:ext cx="2456762" cy="2315590"/>
          </a:xfrm>
          <a:prstGeom prst="arc">
            <a:avLst>
              <a:gd name="adj1" fmla="val 12489704"/>
              <a:gd name="adj2" fmla="val 19312318"/>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0" name="Arc 59">
            <a:extLst>
              <a:ext uri="{FF2B5EF4-FFF2-40B4-BE49-F238E27FC236}">
                <a16:creationId xmlns:a16="http://schemas.microsoft.com/office/drawing/2014/main" id="{4A037A3A-3482-0244-8AE7-636C2010D9F7}"/>
              </a:ext>
            </a:extLst>
          </p:cNvPr>
          <p:cNvSpPr/>
          <p:nvPr/>
        </p:nvSpPr>
        <p:spPr>
          <a:xfrm>
            <a:off x="2844686" y="4108164"/>
            <a:ext cx="1818058" cy="2355372"/>
          </a:xfrm>
          <a:prstGeom prst="arc">
            <a:avLst>
              <a:gd name="adj1" fmla="val 16164359"/>
              <a:gd name="adj2" fmla="val 2169359"/>
            </a:avLst>
          </a:prstGeom>
          <a:ln w="25400">
            <a:solidFill>
              <a:schemeClr val="tx1">
                <a:lumMod val="95000"/>
                <a:lumOff val="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2" name="TextBox 61">
            <a:extLst>
              <a:ext uri="{FF2B5EF4-FFF2-40B4-BE49-F238E27FC236}">
                <a16:creationId xmlns:a16="http://schemas.microsoft.com/office/drawing/2014/main" id="{598D08C0-5F9D-734A-BE23-B6ECD2AA38B4}"/>
              </a:ext>
            </a:extLst>
          </p:cNvPr>
          <p:cNvSpPr txBox="1"/>
          <p:nvPr/>
        </p:nvSpPr>
        <p:spPr>
          <a:xfrm>
            <a:off x="4662744" y="5194296"/>
            <a:ext cx="1275286" cy="430887"/>
          </a:xfrm>
          <a:prstGeom prst="rect">
            <a:avLst/>
          </a:prstGeom>
          <a:noFill/>
        </p:spPr>
        <p:txBody>
          <a:bodyPr wrap="none" rtlCol="0">
            <a:spAutoFit/>
          </a:bodyPr>
          <a:lstStyle/>
          <a:p>
            <a:r>
              <a:rPr lang="en-US" sz="2200" dirty="0"/>
              <a:t>(rotation)</a:t>
            </a:r>
          </a:p>
        </p:txBody>
      </p:sp>
      <p:sp>
        <p:nvSpPr>
          <p:cNvPr id="63" name="TextBox 62">
            <a:extLst>
              <a:ext uri="{FF2B5EF4-FFF2-40B4-BE49-F238E27FC236}">
                <a16:creationId xmlns:a16="http://schemas.microsoft.com/office/drawing/2014/main" id="{6C4C4BD6-98B1-2043-9A42-D5ADBF9D8301}"/>
              </a:ext>
            </a:extLst>
          </p:cNvPr>
          <p:cNvSpPr txBox="1"/>
          <p:nvPr/>
        </p:nvSpPr>
        <p:spPr>
          <a:xfrm>
            <a:off x="1670134" y="5194296"/>
            <a:ext cx="1275286" cy="430887"/>
          </a:xfrm>
          <a:prstGeom prst="rect">
            <a:avLst/>
          </a:prstGeom>
          <a:noFill/>
        </p:spPr>
        <p:txBody>
          <a:bodyPr wrap="none" rtlCol="0">
            <a:spAutoFit/>
          </a:bodyPr>
          <a:lstStyle/>
          <a:p>
            <a:r>
              <a:rPr lang="en-US" sz="2200" dirty="0"/>
              <a:t>(rotation)</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8C64F36-8887-644F-A7B7-7532FF9EF3D8}"/>
                  </a:ext>
                </a:extLst>
              </p:cNvPr>
              <p:cNvSpPr txBox="1"/>
              <p:nvPr/>
            </p:nvSpPr>
            <p:spPr>
              <a:xfrm>
                <a:off x="2335742" y="4119461"/>
                <a:ext cx="703782" cy="4038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𝑈</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sSubSup>
                      <m:r>
                        <a:rPr lang="en-US" sz="2000" b="0" i="1" smtClean="0">
                          <a:latin typeface="Cambria Math" panose="02040503050406030204" pitchFamily="18" charset="0"/>
                        </a:rPr>
                        <m:t>𝑥</m:t>
                      </m:r>
                    </m:oMath>
                  </m:oMathPara>
                </a14:m>
                <a:endParaRPr lang="en-US" sz="2000" b="0" dirty="0"/>
              </a:p>
            </p:txBody>
          </p:sp>
        </mc:Choice>
        <mc:Fallback xmlns="">
          <p:sp>
            <p:nvSpPr>
              <p:cNvPr id="65" name="TextBox 64">
                <a:extLst>
                  <a:ext uri="{FF2B5EF4-FFF2-40B4-BE49-F238E27FC236}">
                    <a16:creationId xmlns:a16="http://schemas.microsoft.com/office/drawing/2014/main" id="{28C64F36-8887-644F-A7B7-7532FF9EF3D8}"/>
                  </a:ext>
                </a:extLst>
              </p:cNvPr>
              <p:cNvSpPr txBox="1">
                <a:spLocks noRot="1" noChangeAspect="1" noMove="1" noResize="1" noEditPoints="1" noAdjustHandles="1" noChangeArrowheads="1" noChangeShapeType="1" noTextEdit="1"/>
              </p:cNvSpPr>
              <p:nvPr/>
            </p:nvSpPr>
            <p:spPr>
              <a:xfrm>
                <a:off x="2335742" y="4119461"/>
                <a:ext cx="703782" cy="40389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3E85939-F7D9-4F4C-AE71-D6FBE0BCD33F}"/>
                  </a:ext>
                </a:extLst>
              </p:cNvPr>
              <p:cNvSpPr txBox="1"/>
              <p:nvPr/>
            </p:nvSpPr>
            <p:spPr>
              <a:xfrm>
                <a:off x="3401824" y="4128888"/>
                <a:ext cx="687561" cy="4044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𝑈</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𝑇</m:t>
                          </m:r>
                        </m:sup>
                      </m:sSubSup>
                      <m:r>
                        <a:rPr lang="en-US" sz="2000" b="0" i="1" smtClean="0">
                          <a:latin typeface="Cambria Math" panose="02040503050406030204" pitchFamily="18" charset="0"/>
                        </a:rPr>
                        <m:t>𝑧</m:t>
                      </m:r>
                    </m:oMath>
                  </m:oMathPara>
                </a14:m>
                <a:endParaRPr lang="en-US" sz="2000" dirty="0"/>
              </a:p>
            </p:txBody>
          </p:sp>
        </mc:Choice>
        <mc:Fallback xmlns="">
          <p:sp>
            <p:nvSpPr>
              <p:cNvPr id="66" name="TextBox 65">
                <a:extLst>
                  <a:ext uri="{FF2B5EF4-FFF2-40B4-BE49-F238E27FC236}">
                    <a16:creationId xmlns:a16="http://schemas.microsoft.com/office/drawing/2014/main" id="{93E85939-F7D9-4F4C-AE71-D6FBE0BCD33F}"/>
                  </a:ext>
                </a:extLst>
              </p:cNvPr>
              <p:cNvSpPr txBox="1">
                <a:spLocks noRot="1" noChangeAspect="1" noMove="1" noResize="1" noEditPoints="1" noAdjustHandles="1" noChangeArrowheads="1" noChangeShapeType="1" noTextEdit="1"/>
              </p:cNvSpPr>
              <p:nvPr/>
            </p:nvSpPr>
            <p:spPr>
              <a:xfrm>
                <a:off x="3401824" y="4128888"/>
                <a:ext cx="687561" cy="40440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13122F13-3845-B942-90BE-CBE2FD1DE3F5}"/>
                  </a:ext>
                </a:extLst>
              </p:cNvPr>
              <p:cNvSpPr txBox="1"/>
              <p:nvPr/>
            </p:nvSpPr>
            <p:spPr>
              <a:xfrm>
                <a:off x="2338153" y="4465241"/>
                <a:ext cx="7046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𝑤</m:t>
                          </m:r>
                        </m:e>
                        <m:sub>
                          <m:r>
                            <a:rPr lang="en-US" i="1">
                              <a:latin typeface="Cambria Math" panose="02040503050406030204" pitchFamily="18" charset="0"/>
                            </a:rPr>
                            <m:t>𝑎</m:t>
                          </m:r>
                        </m:sub>
                      </m:sSub>
                      <m:r>
                        <a:rPr lang="en-US" i="1">
                          <a:latin typeface="Cambria Math" panose="02040503050406030204" pitchFamily="18" charset="0"/>
                        </a:rPr>
                        <m:t>)</m:t>
                      </m:r>
                    </m:oMath>
                  </m:oMathPara>
                </a14:m>
                <a:endParaRPr lang="en-US" dirty="0"/>
              </a:p>
            </p:txBody>
          </p:sp>
        </mc:Choice>
        <mc:Fallback xmlns="">
          <p:sp>
            <p:nvSpPr>
              <p:cNvPr id="67" name="TextBox 66">
                <a:extLst>
                  <a:ext uri="{FF2B5EF4-FFF2-40B4-BE49-F238E27FC236}">
                    <a16:creationId xmlns:a16="http://schemas.microsoft.com/office/drawing/2014/main" id="{13122F13-3845-B942-90BE-CBE2FD1DE3F5}"/>
                  </a:ext>
                </a:extLst>
              </p:cNvPr>
              <p:cNvSpPr txBox="1">
                <a:spLocks noRot="1" noChangeAspect="1" noMove="1" noResize="1" noEditPoints="1" noAdjustHandles="1" noChangeArrowheads="1" noChangeShapeType="1" noTextEdit="1"/>
              </p:cNvSpPr>
              <p:nvPr/>
            </p:nvSpPr>
            <p:spPr>
              <a:xfrm>
                <a:off x="2338153" y="4465241"/>
                <a:ext cx="704615" cy="36933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39A07AD2-1E23-CC44-B9AC-D229B1863C02}"/>
                  </a:ext>
                </a:extLst>
              </p:cNvPr>
              <p:cNvSpPr txBox="1"/>
              <p:nvPr/>
            </p:nvSpPr>
            <p:spPr>
              <a:xfrm>
                <a:off x="3395140" y="4473868"/>
                <a:ext cx="7071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𝑤</m:t>
                          </m:r>
                        </m:e>
                        <m:sub>
                          <m:r>
                            <a:rPr lang="en-US" b="0" i="1" smtClean="0">
                              <a:latin typeface="Cambria Math" panose="02040503050406030204" pitchFamily="18" charset="0"/>
                            </a:rPr>
                            <m:t>𝑏</m:t>
                          </m:r>
                        </m:sub>
                      </m:sSub>
                      <m:r>
                        <a:rPr lang="en-US" i="1">
                          <a:latin typeface="Cambria Math" panose="02040503050406030204" pitchFamily="18" charset="0"/>
                        </a:rPr>
                        <m:t>)</m:t>
                      </m:r>
                    </m:oMath>
                  </m:oMathPara>
                </a14:m>
                <a:endParaRPr lang="en-US" dirty="0"/>
              </a:p>
            </p:txBody>
          </p:sp>
        </mc:Choice>
        <mc:Fallback xmlns="">
          <p:sp>
            <p:nvSpPr>
              <p:cNvPr id="68" name="TextBox 67">
                <a:extLst>
                  <a:ext uri="{FF2B5EF4-FFF2-40B4-BE49-F238E27FC236}">
                    <a16:creationId xmlns:a16="http://schemas.microsoft.com/office/drawing/2014/main" id="{39A07AD2-1E23-CC44-B9AC-D229B1863C02}"/>
                  </a:ext>
                </a:extLst>
              </p:cNvPr>
              <p:cNvSpPr txBox="1">
                <a:spLocks noRot="1" noChangeAspect="1" noMove="1" noResize="1" noEditPoints="1" noAdjustHandles="1" noChangeArrowheads="1" noChangeShapeType="1" noTextEdit="1"/>
              </p:cNvSpPr>
              <p:nvPr/>
            </p:nvSpPr>
            <p:spPr>
              <a:xfrm>
                <a:off x="3395140" y="4473868"/>
                <a:ext cx="707180" cy="369332"/>
              </a:xfrm>
              <a:prstGeom prst="rect">
                <a:avLst/>
              </a:prstGeom>
              <a:blipFill>
                <a:blip r:embed="rId11"/>
                <a:stretch>
                  <a:fillRect b="-13333"/>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BE5D8F53-CC66-A843-8B26-7FF8DC986479}"/>
              </a:ext>
            </a:extLst>
          </p:cNvPr>
          <p:cNvSpPr/>
          <p:nvPr/>
        </p:nvSpPr>
        <p:spPr>
          <a:xfrm flipV="1">
            <a:off x="3055951" y="3454670"/>
            <a:ext cx="145113" cy="17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7EFFCEF3-7604-2946-A2B9-45E571274728}"/>
              </a:ext>
            </a:extLst>
          </p:cNvPr>
          <p:cNvSpPr/>
          <p:nvPr/>
        </p:nvSpPr>
        <p:spPr>
          <a:xfrm flipV="1">
            <a:off x="3306183" y="3457533"/>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rc 4">
            <a:extLst>
              <a:ext uri="{FF2B5EF4-FFF2-40B4-BE49-F238E27FC236}">
                <a16:creationId xmlns:a16="http://schemas.microsoft.com/office/drawing/2014/main" id="{A599998C-CFD1-5A44-98D6-4727E2F7A15D}"/>
              </a:ext>
            </a:extLst>
          </p:cNvPr>
          <p:cNvSpPr/>
          <p:nvPr/>
        </p:nvSpPr>
        <p:spPr>
          <a:xfrm rot="17099554">
            <a:off x="2628880" y="3639997"/>
            <a:ext cx="612834" cy="395008"/>
          </a:xfrm>
          <a:prstGeom prst="arc">
            <a:avLst>
              <a:gd name="adj1" fmla="val 13801148"/>
              <a:gd name="adj2" fmla="val 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614E36-9AE3-F940-943E-D2260A67DB27}"/>
                  </a:ext>
                </a:extLst>
              </p:cNvPr>
              <p:cNvSpPr txBox="1"/>
              <p:nvPr/>
            </p:nvSpPr>
            <p:spPr>
              <a:xfrm>
                <a:off x="2208079" y="3196850"/>
                <a:ext cx="1004186" cy="3538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sSup>
                            <m:sSupPr>
                              <m:ctrlPr>
                                <a:rPr lang="en-US" sz="1600" i="1" smtClean="0">
                                  <a:solidFill>
                                    <a:srgbClr val="C00000"/>
                                  </a:solidFill>
                                  <a:latin typeface="Cambria Math" panose="02040503050406030204" pitchFamily="18" charset="0"/>
                                </a:rPr>
                              </m:ctrlPr>
                            </m:sSupPr>
                            <m:e>
                              <m:r>
                                <a:rPr lang="en-US" sz="1600" i="1">
                                  <a:solidFill>
                                    <a:srgbClr val="C00000"/>
                                  </a:solidFill>
                                  <a:latin typeface="Cambria Math" panose="02040503050406030204" pitchFamily="18" charset="0"/>
                                </a:rPr>
                                <m:t>𝐵</m:t>
                              </m:r>
                            </m:e>
                            <m:sup>
                              <m:f>
                                <m:fPr>
                                  <m:type m:val="lin"/>
                                  <m:ctrlPr>
                                    <a:rPr lang="en-US" sz="1600" i="1">
                                      <a:solidFill>
                                        <a:srgbClr val="C00000"/>
                                      </a:solidFill>
                                      <a:latin typeface="Cambria Math" panose="02040503050406030204" pitchFamily="18" charset="0"/>
                                    </a:rPr>
                                  </m:ctrlPr>
                                </m:fPr>
                                <m:num>
                                  <m:r>
                                    <a:rPr lang="en-US" sz="1600" i="1">
                                      <a:solidFill>
                                        <a:srgbClr val="C00000"/>
                                      </a:solidFill>
                                      <a:latin typeface="Cambria Math" panose="02040503050406030204" pitchFamily="18" charset="0"/>
                                    </a:rPr>
                                    <m:t>1</m:t>
                                  </m:r>
                                </m:num>
                                <m:den>
                                  <m:r>
                                    <a:rPr lang="en-US" sz="1600" i="1">
                                      <a:solidFill>
                                        <a:srgbClr val="C00000"/>
                                      </a:solidFill>
                                      <a:latin typeface="Cambria Math" panose="02040503050406030204" pitchFamily="18" charset="0"/>
                                    </a:rPr>
                                    <m:t>2</m:t>
                                  </m:r>
                                </m:den>
                              </m:f>
                            </m:sup>
                          </m:sSup>
                          <m:r>
                            <a:rPr lang="en-US" sz="1600" i="1">
                              <a:latin typeface="Cambria Math" panose="02040503050406030204" pitchFamily="18" charset="0"/>
                            </a:rPr>
                            <m:t>𝑈</m:t>
                          </m:r>
                        </m:e>
                        <m:sub>
                          <m:r>
                            <a:rPr lang="en-US" sz="1600" i="1">
                              <a:latin typeface="Cambria Math" panose="02040503050406030204" pitchFamily="18" charset="0"/>
                            </a:rPr>
                            <m:t>1</m:t>
                          </m:r>
                        </m:sub>
                        <m:sup>
                          <m:r>
                            <a:rPr lang="en-US" sz="1600" i="1">
                              <a:latin typeface="Cambria Math" panose="02040503050406030204" pitchFamily="18" charset="0"/>
                            </a:rPr>
                            <m:t>𝑇</m:t>
                          </m:r>
                        </m:sup>
                      </m:sSubSup>
                      <m:r>
                        <a:rPr lang="en-US" sz="1600" i="1">
                          <a:latin typeface="Cambria Math" panose="02040503050406030204" pitchFamily="18" charset="0"/>
                        </a:rPr>
                        <m:t>𝑥</m:t>
                      </m:r>
                    </m:oMath>
                  </m:oMathPara>
                </a14:m>
                <a:endParaRPr lang="en-US" sz="1600" dirty="0"/>
              </a:p>
            </p:txBody>
          </p:sp>
        </mc:Choice>
        <mc:Fallback xmlns="">
          <p:sp>
            <p:nvSpPr>
              <p:cNvPr id="6" name="TextBox 5">
                <a:extLst>
                  <a:ext uri="{FF2B5EF4-FFF2-40B4-BE49-F238E27FC236}">
                    <a16:creationId xmlns:a16="http://schemas.microsoft.com/office/drawing/2014/main" id="{8D614E36-9AE3-F940-943E-D2260A67DB27}"/>
                  </a:ext>
                </a:extLst>
              </p:cNvPr>
              <p:cNvSpPr txBox="1">
                <a:spLocks noRot="1" noChangeAspect="1" noMove="1" noResize="1" noEditPoints="1" noAdjustHandles="1" noChangeArrowheads="1" noChangeShapeType="1" noTextEdit="1"/>
              </p:cNvSpPr>
              <p:nvPr/>
            </p:nvSpPr>
            <p:spPr>
              <a:xfrm>
                <a:off x="2208079" y="3196850"/>
                <a:ext cx="1004186" cy="353879"/>
              </a:xfrm>
              <a:prstGeom prst="rect">
                <a:avLst/>
              </a:prstGeom>
              <a:blipFill>
                <a:blip r:embed="rId12"/>
                <a:stretch>
                  <a:fillRect t="-82143" b="-96429"/>
                </a:stretch>
              </a:blipFill>
            </p:spPr>
            <p:txBody>
              <a:bodyPr/>
              <a:lstStyle/>
              <a:p>
                <a:r>
                  <a:rPr lang="en-US">
                    <a:noFill/>
                  </a:rPr>
                  <a:t> </a:t>
                </a:r>
              </a:p>
            </p:txBody>
          </p:sp>
        </mc:Fallback>
      </mc:AlternateContent>
      <p:sp>
        <p:nvSpPr>
          <p:cNvPr id="8" name="Arc 7">
            <a:extLst>
              <a:ext uri="{FF2B5EF4-FFF2-40B4-BE49-F238E27FC236}">
                <a16:creationId xmlns:a16="http://schemas.microsoft.com/office/drawing/2014/main" id="{7E18FA71-95C4-3244-A686-C018A0633E6D}"/>
              </a:ext>
            </a:extLst>
          </p:cNvPr>
          <p:cNvSpPr/>
          <p:nvPr/>
        </p:nvSpPr>
        <p:spPr>
          <a:xfrm rot="3251054">
            <a:off x="3314038" y="3540396"/>
            <a:ext cx="511394" cy="498054"/>
          </a:xfrm>
          <a:prstGeom prst="arc">
            <a:avLst>
              <a:gd name="adj1" fmla="val 11562853"/>
              <a:gd name="adj2" fmla="val 0"/>
            </a:avLst>
          </a:prstGeom>
          <a:ln w="2540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B6943B0-AE71-8E43-AC6D-8E5C344E058F}"/>
                  </a:ext>
                </a:extLst>
              </p:cNvPr>
              <p:cNvSpPr txBox="1"/>
              <p:nvPr/>
            </p:nvSpPr>
            <p:spPr>
              <a:xfrm>
                <a:off x="3378739" y="3198460"/>
                <a:ext cx="1004186" cy="3538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sSup>
                            <m:sSupPr>
                              <m:ctrlPr>
                                <a:rPr lang="en-US" sz="1600" i="1" smtClean="0">
                                  <a:solidFill>
                                    <a:srgbClr val="C00000"/>
                                  </a:solidFill>
                                  <a:latin typeface="Cambria Math" panose="02040503050406030204" pitchFamily="18" charset="0"/>
                                </a:rPr>
                              </m:ctrlPr>
                            </m:sSupPr>
                            <m:e>
                              <m:r>
                                <a:rPr lang="en-US" sz="1600" i="1">
                                  <a:solidFill>
                                    <a:srgbClr val="C00000"/>
                                  </a:solidFill>
                                  <a:latin typeface="Cambria Math" panose="02040503050406030204" pitchFamily="18" charset="0"/>
                                </a:rPr>
                                <m:t>𝐵</m:t>
                              </m:r>
                            </m:e>
                            <m:sup>
                              <m:f>
                                <m:fPr>
                                  <m:type m:val="lin"/>
                                  <m:ctrlPr>
                                    <a:rPr lang="en-US" sz="1600" i="1">
                                      <a:solidFill>
                                        <a:srgbClr val="C00000"/>
                                      </a:solidFill>
                                      <a:latin typeface="Cambria Math" panose="02040503050406030204" pitchFamily="18" charset="0"/>
                                    </a:rPr>
                                  </m:ctrlPr>
                                </m:fPr>
                                <m:num>
                                  <m:r>
                                    <a:rPr lang="en-US" sz="1600" i="1">
                                      <a:solidFill>
                                        <a:srgbClr val="C00000"/>
                                      </a:solidFill>
                                      <a:latin typeface="Cambria Math" panose="02040503050406030204" pitchFamily="18" charset="0"/>
                                    </a:rPr>
                                    <m:t>1</m:t>
                                  </m:r>
                                </m:num>
                                <m:den>
                                  <m:r>
                                    <a:rPr lang="en-US" sz="1600" i="1">
                                      <a:solidFill>
                                        <a:srgbClr val="C00000"/>
                                      </a:solidFill>
                                      <a:latin typeface="Cambria Math" panose="02040503050406030204" pitchFamily="18" charset="0"/>
                                    </a:rPr>
                                    <m:t>2</m:t>
                                  </m:r>
                                </m:den>
                              </m:f>
                            </m:sup>
                          </m:sSup>
                          <m:r>
                            <a:rPr lang="en-US" sz="1600" i="1">
                              <a:latin typeface="Cambria Math" panose="02040503050406030204" pitchFamily="18" charset="0"/>
                            </a:rPr>
                            <m:t>𝑈</m:t>
                          </m:r>
                        </m:e>
                        <m:sub>
                          <m:r>
                            <a:rPr lang="en-US" sz="1600" b="0" i="1" smtClean="0">
                              <a:latin typeface="Cambria Math" panose="02040503050406030204" pitchFamily="18" charset="0"/>
                            </a:rPr>
                            <m:t>2</m:t>
                          </m:r>
                        </m:sub>
                        <m:sup>
                          <m:r>
                            <a:rPr lang="en-US" sz="1600" i="1">
                              <a:latin typeface="Cambria Math" panose="02040503050406030204" pitchFamily="18" charset="0"/>
                            </a:rPr>
                            <m:t>𝑇</m:t>
                          </m:r>
                        </m:sup>
                      </m:sSubSup>
                      <m:r>
                        <a:rPr lang="en-US" sz="1600" b="0" i="1" smtClean="0">
                          <a:latin typeface="Cambria Math" panose="02040503050406030204" pitchFamily="18" charset="0"/>
                        </a:rPr>
                        <m:t>𝑧</m:t>
                      </m:r>
                    </m:oMath>
                  </m:oMathPara>
                </a14:m>
                <a:endParaRPr lang="en-US" sz="1600" dirty="0"/>
              </a:p>
            </p:txBody>
          </p:sp>
        </mc:Choice>
        <mc:Fallback xmlns="">
          <p:sp>
            <p:nvSpPr>
              <p:cNvPr id="32" name="TextBox 31">
                <a:extLst>
                  <a:ext uri="{FF2B5EF4-FFF2-40B4-BE49-F238E27FC236}">
                    <a16:creationId xmlns:a16="http://schemas.microsoft.com/office/drawing/2014/main" id="{4B6943B0-AE71-8E43-AC6D-8E5C344E058F}"/>
                  </a:ext>
                </a:extLst>
              </p:cNvPr>
              <p:cNvSpPr txBox="1">
                <a:spLocks noRot="1" noChangeAspect="1" noMove="1" noResize="1" noEditPoints="1" noAdjustHandles="1" noChangeArrowheads="1" noChangeShapeType="1" noTextEdit="1"/>
              </p:cNvSpPr>
              <p:nvPr/>
            </p:nvSpPr>
            <p:spPr>
              <a:xfrm>
                <a:off x="3378739" y="3198460"/>
                <a:ext cx="1004186" cy="353879"/>
              </a:xfrm>
              <a:prstGeom prst="rect">
                <a:avLst/>
              </a:prstGeom>
              <a:blipFill>
                <a:blip r:embed="rId13"/>
                <a:stretch>
                  <a:fillRect t="-82143" b="-96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9A7D8FB-AB34-CE46-A856-43E628C95B4F}"/>
                  </a:ext>
                </a:extLst>
              </p:cNvPr>
              <p:cNvSpPr txBox="1"/>
              <p:nvPr/>
            </p:nvSpPr>
            <p:spPr>
              <a:xfrm>
                <a:off x="6493154" y="2137398"/>
                <a:ext cx="4773730" cy="1361911"/>
              </a:xfrm>
              <a:prstGeom prst="rect">
                <a:avLst/>
              </a:prstGeom>
              <a:solidFill>
                <a:schemeClr val="accent2">
                  <a:lumMod val="20000"/>
                  <a:lumOff val="80000"/>
                </a:schemeClr>
              </a:solidFill>
              <a:ln>
                <a:noFill/>
              </a:ln>
            </p:spPr>
            <p:txBody>
              <a:bodyPr wrap="square" rtlCol="0">
                <a:spAutoFit/>
              </a:bodyPr>
              <a:lstStyle/>
              <a:p>
                <a:r>
                  <a:rPr lang="en-US" sz="2000" dirty="0"/>
                  <a:t>Similarity of embeddings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𝑏</m:t>
                        </m:r>
                      </m:sub>
                    </m:sSub>
                  </m:oMath>
                </a14:m>
                <a:r>
                  <a:rPr lang="en-US" sz="2000" dirty="0"/>
                  <a:t> in latent space with metric </a:t>
                </a:r>
                <a14:m>
                  <m:oMath xmlns:m="http://schemas.openxmlformats.org/officeDocument/2006/math">
                    <m:r>
                      <a:rPr lang="en-US" sz="2000" b="0" i="1" smtClean="0">
                        <a:latin typeface="Cambria Math" panose="02040503050406030204" pitchFamily="18" charset="0"/>
                      </a:rPr>
                      <m:t>𝐵</m:t>
                    </m:r>
                  </m:oMath>
                </a14:m>
                <a:r>
                  <a:rPr lang="en-US" sz="2000" dirty="0"/>
                  <a:t> is same as cosine similarity of embeddings </a:t>
                </a:r>
                <a14:m>
                  <m:oMath xmlns:m="http://schemas.openxmlformats.org/officeDocument/2006/math">
                    <m:sSub>
                      <m:sSubPr>
                        <m:ctrlPr>
                          <a:rPr lang="en-US" sz="2000" i="1">
                            <a:latin typeface="Cambria Math" panose="02040503050406030204" pitchFamily="18" charset="0"/>
                          </a:rPr>
                        </m:ctrlPr>
                      </m:sSubPr>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𝐵</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up>
                        </m:sSup>
                        <m:r>
                          <a:rPr lang="en-US" sz="2000" i="1">
                            <a:latin typeface="Cambria Math" panose="02040503050406030204" pitchFamily="18" charset="0"/>
                          </a:rPr>
                          <m:t>𝑤</m:t>
                        </m:r>
                      </m:e>
                      <m:sub>
                        <m:r>
                          <a:rPr lang="en-US" sz="2000" i="1">
                            <a:latin typeface="Cambria Math" panose="02040503050406030204" pitchFamily="18" charset="0"/>
                          </a:rPr>
                          <m:t>𝑎</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sSup>
                          <m:sSupPr>
                            <m:ctrlPr>
                              <a:rPr lang="en-US" sz="2000" i="1">
                                <a:latin typeface="Cambria Math" panose="02040503050406030204" pitchFamily="18" charset="0"/>
                              </a:rPr>
                            </m:ctrlPr>
                          </m:sSupPr>
                          <m:e>
                            <m:r>
                              <a:rPr lang="en-US" sz="2000" i="1">
                                <a:latin typeface="Cambria Math" panose="02040503050406030204" pitchFamily="18" charset="0"/>
                              </a:rPr>
                              <m:t>𝐵</m:t>
                            </m:r>
                          </m:e>
                          <m:sup>
                            <m:f>
                              <m:fPr>
                                <m:type m:val="lin"/>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up>
                        </m:sSup>
                        <m:r>
                          <a:rPr lang="en-US" sz="2000" i="1">
                            <a:latin typeface="Cambria Math" panose="02040503050406030204" pitchFamily="18" charset="0"/>
                          </a:rPr>
                          <m:t>𝑤</m:t>
                        </m:r>
                      </m:e>
                      <m:sub>
                        <m:r>
                          <a:rPr lang="en-US" sz="2000" i="1">
                            <a:latin typeface="Cambria Math" panose="02040503050406030204" pitchFamily="18" charset="0"/>
                          </a:rPr>
                          <m:t>𝑎</m:t>
                        </m:r>
                      </m:sub>
                    </m:sSub>
                  </m:oMath>
                </a14:m>
                <a:endParaRPr lang="en-US" sz="2000" dirty="0"/>
              </a:p>
            </p:txBody>
          </p:sp>
        </mc:Choice>
        <mc:Fallback xmlns="">
          <p:sp>
            <p:nvSpPr>
              <p:cNvPr id="30" name="TextBox 29">
                <a:extLst>
                  <a:ext uri="{FF2B5EF4-FFF2-40B4-BE49-F238E27FC236}">
                    <a16:creationId xmlns:a16="http://schemas.microsoft.com/office/drawing/2014/main" id="{59A7D8FB-AB34-CE46-A856-43E628C95B4F}"/>
                  </a:ext>
                </a:extLst>
              </p:cNvPr>
              <p:cNvSpPr txBox="1">
                <a:spLocks noRot="1" noChangeAspect="1" noMove="1" noResize="1" noEditPoints="1" noAdjustHandles="1" noChangeArrowheads="1" noChangeShapeType="1" noTextEdit="1"/>
              </p:cNvSpPr>
              <p:nvPr/>
            </p:nvSpPr>
            <p:spPr>
              <a:xfrm>
                <a:off x="6493154" y="2137398"/>
                <a:ext cx="4773730" cy="1361911"/>
              </a:xfrm>
              <a:prstGeom prst="rect">
                <a:avLst/>
              </a:prstGeom>
              <a:blipFill>
                <a:blip r:embed="rId14"/>
                <a:stretch>
                  <a:fillRect l="-1061" t="-2778" r="-1592" b="-3240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5225E29-ED43-C84E-BF31-9D4E8D4738F6}"/>
                  </a:ext>
                </a:extLst>
              </p:cNvPr>
              <p:cNvSpPr txBox="1"/>
              <p:nvPr/>
            </p:nvSpPr>
            <p:spPr>
              <a:xfrm>
                <a:off x="6428497" y="4342202"/>
                <a:ext cx="4773730" cy="1455014"/>
              </a:xfrm>
              <a:prstGeom prst="rect">
                <a:avLst/>
              </a:prstGeom>
              <a:solidFill>
                <a:schemeClr val="accent2">
                  <a:lumMod val="20000"/>
                  <a:lumOff val="80000"/>
                </a:schemeClr>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𝑐𝑜𝑠</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sSup>
                                <m:sSupPr>
                                  <m:ctrlPr>
                                    <a:rPr lang="en-US"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𝐵</m:t>
                                  </m:r>
                                </m:e>
                                <m:sup>
                                  <m:f>
                                    <m:fPr>
                                      <m:type m:val="lin"/>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1</m:t>
                                      </m:r>
                                    </m:num>
                                    <m:den>
                                      <m:r>
                                        <a:rPr lang="en-US" sz="2000" i="1">
                                          <a:solidFill>
                                            <a:srgbClr val="C00000"/>
                                          </a:solidFill>
                                          <a:latin typeface="Cambria Math" panose="02040503050406030204" pitchFamily="18" charset="0"/>
                                        </a:rPr>
                                        <m:t>2</m:t>
                                      </m:r>
                                    </m:den>
                                  </m:f>
                                </m:sup>
                              </m:sSup>
                              <m:r>
                                <a:rPr lang="en-US" sz="2000" i="1">
                                  <a:latin typeface="Cambria Math" panose="02040503050406030204" pitchFamily="18" charset="0"/>
                                </a:rPr>
                                <m:t> </m:t>
                              </m:r>
                              <m:r>
                                <a:rPr lang="en-US" sz="2000" i="1">
                                  <a:latin typeface="Cambria Math" panose="02040503050406030204" pitchFamily="18" charset="0"/>
                                </a:rPr>
                                <m:t>𝑤</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sSup>
                                <m:sSupPr>
                                  <m:ctrlPr>
                                    <a:rPr lang="en-US"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𝐵</m:t>
                                  </m:r>
                                </m:e>
                                <m:sup>
                                  <m:f>
                                    <m:fPr>
                                      <m:type m:val="lin"/>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1</m:t>
                                      </m:r>
                                    </m:num>
                                    <m:den>
                                      <m:r>
                                        <a:rPr lang="en-US" sz="2000" i="1">
                                          <a:solidFill>
                                            <a:srgbClr val="C00000"/>
                                          </a:solidFill>
                                          <a:latin typeface="Cambria Math" panose="02040503050406030204" pitchFamily="18" charset="0"/>
                                        </a:rPr>
                                        <m:t>2</m:t>
                                      </m:r>
                                    </m:den>
                                  </m:f>
                                </m:sup>
                              </m:sSup>
                              <m:r>
                                <a:rPr lang="en-US" sz="2000" i="1">
                                  <a:latin typeface="Cambria Math" panose="02040503050406030204" pitchFamily="18" charset="0"/>
                                </a:rPr>
                                <m:t> </m:t>
                              </m:r>
                              <m:r>
                                <a:rPr lang="en-US" sz="2000" i="1">
                                  <a:latin typeface="Cambria Math" panose="02040503050406030204" pitchFamily="18" charset="0"/>
                                </a:rPr>
                                <m:t>𝑤</m:t>
                              </m:r>
                            </m:e>
                            <m:sub>
                              <m:r>
                                <a:rPr lang="en-US" sz="2000" i="1">
                                  <a:latin typeface="Cambria Math" panose="02040503050406030204" pitchFamily="18" charset="0"/>
                                </a:rPr>
                                <m:t>𝑏</m:t>
                              </m:r>
                            </m:sub>
                          </m:sSub>
                        </m:e>
                      </m:d>
                      <m:r>
                        <a:rPr lang="en-US" sz="2000" i="1">
                          <a:latin typeface="Cambria Math" panose="02040503050406030204" pitchFamily="18" charset="0"/>
                        </a:rPr>
                        <m:t>=</m:t>
                      </m:r>
                      <m:f>
                        <m:fPr>
                          <m:type m:val="lin"/>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sSup>
                                    <m:sSupPr>
                                      <m:ctrlPr>
                                        <a:rPr lang="en-US"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𝐵</m:t>
                                      </m:r>
                                    </m:e>
                                    <m:sup>
                                      <m:f>
                                        <m:fPr>
                                          <m:type m:val="lin"/>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1</m:t>
                                          </m:r>
                                        </m:num>
                                        <m:den>
                                          <m:r>
                                            <a:rPr lang="en-US" sz="2000" i="1">
                                              <a:solidFill>
                                                <a:srgbClr val="C00000"/>
                                              </a:solidFill>
                                              <a:latin typeface="Cambria Math" panose="02040503050406030204" pitchFamily="18" charset="0"/>
                                            </a:rPr>
                                            <m:t>2</m:t>
                                          </m:r>
                                        </m:den>
                                      </m:f>
                                    </m:sup>
                                  </m:sSup>
                                  <m:r>
                                    <a:rPr lang="en-US" sz="2000" i="1">
                                      <a:latin typeface="Cambria Math" panose="02040503050406030204" pitchFamily="18" charset="0"/>
                                    </a:rPr>
                                    <m:t> </m:t>
                                  </m:r>
                                  <m:r>
                                    <a:rPr lang="en-US" sz="2000" i="1">
                                      <a:latin typeface="Cambria Math" panose="02040503050406030204" pitchFamily="18" charset="0"/>
                                    </a:rPr>
                                    <m:t>𝑤</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sSup>
                                    <m:sSupPr>
                                      <m:ctrlPr>
                                        <a:rPr lang="en-US"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𝐵</m:t>
                                      </m:r>
                                    </m:e>
                                    <m:sup>
                                      <m:f>
                                        <m:fPr>
                                          <m:type m:val="lin"/>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1</m:t>
                                          </m:r>
                                        </m:num>
                                        <m:den>
                                          <m:r>
                                            <a:rPr lang="en-US" sz="2000" i="1">
                                              <a:solidFill>
                                                <a:srgbClr val="C00000"/>
                                              </a:solidFill>
                                              <a:latin typeface="Cambria Math" panose="02040503050406030204" pitchFamily="18" charset="0"/>
                                            </a:rPr>
                                            <m:t>2</m:t>
                                          </m:r>
                                        </m:den>
                                      </m:f>
                                    </m:sup>
                                  </m:sSup>
                                  <m:r>
                                    <a:rPr lang="en-US" sz="2000" i="1">
                                      <a:latin typeface="Cambria Math" panose="02040503050406030204" pitchFamily="18" charset="0"/>
                                    </a:rPr>
                                    <m:t> </m:t>
                                  </m:r>
                                  <m:r>
                                    <a:rPr lang="en-US" sz="2000" i="1">
                                      <a:latin typeface="Cambria Math" panose="02040503050406030204" pitchFamily="18" charset="0"/>
                                    </a:rPr>
                                    <m:t>𝑤</m:t>
                                  </m:r>
                                </m:e>
                                <m:sub>
                                  <m:r>
                                    <a:rPr lang="en-US" sz="2000" i="1">
                                      <a:latin typeface="Cambria Math" panose="02040503050406030204" pitchFamily="18" charset="0"/>
                                    </a:rPr>
                                    <m:t>𝑏</m:t>
                                  </m:r>
                                </m:sub>
                              </m:sSub>
                            </m:e>
                          </m:d>
                        </m:num>
                        <m:den>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sSup>
                                    <m:sSupPr>
                                      <m:ctrlPr>
                                        <a:rPr lang="en-US"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𝐵</m:t>
                                      </m:r>
                                    </m:e>
                                    <m:sup>
                                      <m:f>
                                        <m:fPr>
                                          <m:type m:val="lin"/>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1</m:t>
                                          </m:r>
                                        </m:num>
                                        <m:den>
                                          <m:r>
                                            <a:rPr lang="en-US" sz="2000" i="1">
                                              <a:solidFill>
                                                <a:srgbClr val="C00000"/>
                                              </a:solidFill>
                                              <a:latin typeface="Cambria Math" panose="02040503050406030204" pitchFamily="18" charset="0"/>
                                            </a:rPr>
                                            <m:t>2</m:t>
                                          </m:r>
                                        </m:den>
                                      </m:f>
                                    </m:sup>
                                  </m:sSup>
                                  <m:r>
                                    <a:rPr lang="en-US" sz="2000" i="1">
                                      <a:latin typeface="Cambria Math" panose="02040503050406030204" pitchFamily="18" charset="0"/>
                                    </a:rPr>
                                    <m:t> </m:t>
                                  </m:r>
                                  <m:r>
                                    <a:rPr lang="en-US" sz="2000" i="1">
                                      <a:latin typeface="Cambria Math" panose="02040503050406030204" pitchFamily="18" charset="0"/>
                                    </a:rPr>
                                    <m:t>𝑤</m:t>
                                  </m:r>
                                </m:e>
                                <m:sub>
                                  <m:r>
                                    <a:rPr lang="en-US" sz="2000" i="1">
                                      <a:latin typeface="Cambria Math" panose="02040503050406030204" pitchFamily="18" charset="0"/>
                                    </a:rPr>
                                    <m:t>𝑎</m:t>
                                  </m:r>
                                </m:sub>
                              </m:sSub>
                            </m:e>
                          </m:d>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sSup>
                                    <m:sSupPr>
                                      <m:ctrlPr>
                                        <a:rPr lang="en-US"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𝐵</m:t>
                                      </m:r>
                                    </m:e>
                                    <m:sup>
                                      <m:f>
                                        <m:fPr>
                                          <m:type m:val="lin"/>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1</m:t>
                                          </m:r>
                                        </m:num>
                                        <m:den>
                                          <m:r>
                                            <a:rPr lang="en-US" sz="2000" i="1">
                                              <a:solidFill>
                                                <a:srgbClr val="C00000"/>
                                              </a:solidFill>
                                              <a:latin typeface="Cambria Math" panose="02040503050406030204" pitchFamily="18" charset="0"/>
                                            </a:rPr>
                                            <m:t>2</m:t>
                                          </m:r>
                                        </m:den>
                                      </m:f>
                                    </m:sup>
                                  </m:sSup>
                                  <m:r>
                                    <a:rPr lang="en-US" sz="2000" i="1">
                                      <a:latin typeface="Cambria Math" panose="02040503050406030204" pitchFamily="18" charset="0"/>
                                    </a:rPr>
                                    <m:t> </m:t>
                                  </m:r>
                                  <m:r>
                                    <a:rPr lang="en-US" sz="2000" i="1">
                                      <a:latin typeface="Cambria Math" panose="02040503050406030204" pitchFamily="18" charset="0"/>
                                    </a:rPr>
                                    <m:t>𝑤</m:t>
                                  </m:r>
                                </m:e>
                                <m:sub>
                                  <m:r>
                                    <a:rPr lang="en-US" sz="2000" i="1">
                                      <a:latin typeface="Cambria Math" panose="02040503050406030204" pitchFamily="18" charset="0"/>
                                    </a:rPr>
                                    <m:t>𝑏</m:t>
                                  </m:r>
                                </m:sub>
                              </m:sSub>
                            </m:e>
                          </m:d>
                        </m:den>
                      </m:f>
                      <m:r>
                        <a:rPr lang="en-US" sz="2000" i="1">
                          <a:latin typeface="Cambria Math" panose="02040503050406030204" pitchFamily="18" charset="0"/>
                        </a:rPr>
                        <m:t>=</m:t>
                      </m:r>
                      <m:f>
                        <m:fPr>
                          <m:type m:val="lin"/>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solidFill>
                                        <a:srgbClr val="C00000"/>
                                      </a:solidFill>
                                      <a:latin typeface="Cambria Math" panose="02040503050406030204" pitchFamily="18" charset="0"/>
                                    </a:rPr>
                                    <m:t>𝐵</m:t>
                                  </m:r>
                                  <m:r>
                                    <a:rPr lang="en-US" sz="2000" i="1">
                                      <a:latin typeface="Cambria Math" panose="02040503050406030204" pitchFamily="18" charset="0"/>
                                    </a:rPr>
                                    <m:t>𝑤</m:t>
                                  </m:r>
                                </m:e>
                                <m:sub>
                                  <m:r>
                                    <a:rPr lang="en-US" sz="2000" i="1">
                                      <a:latin typeface="Cambria Math" panose="02040503050406030204" pitchFamily="18" charset="0"/>
                                    </a:rPr>
                                    <m:t>𝑏</m:t>
                                  </m:r>
                                </m:sub>
                              </m:sSub>
                            </m:e>
                          </m:d>
                        </m:num>
                        <m:den>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sSup>
                                    <m:sSupPr>
                                      <m:ctrlPr>
                                        <a:rPr lang="en-US"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𝐵</m:t>
                                      </m:r>
                                    </m:e>
                                    <m:sup>
                                      <m:f>
                                        <m:fPr>
                                          <m:type m:val="lin"/>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1</m:t>
                                          </m:r>
                                        </m:num>
                                        <m:den>
                                          <m:r>
                                            <a:rPr lang="en-US" sz="2000" i="1">
                                              <a:solidFill>
                                                <a:srgbClr val="C00000"/>
                                              </a:solidFill>
                                              <a:latin typeface="Cambria Math" panose="02040503050406030204" pitchFamily="18" charset="0"/>
                                            </a:rPr>
                                            <m:t>2</m:t>
                                          </m:r>
                                        </m:den>
                                      </m:f>
                                    </m:sup>
                                  </m:sSup>
                                  <m:r>
                                    <a:rPr lang="en-US" sz="2000" i="1">
                                      <a:latin typeface="Cambria Math" panose="02040503050406030204" pitchFamily="18" charset="0"/>
                                    </a:rPr>
                                    <m:t> </m:t>
                                  </m:r>
                                  <m:r>
                                    <a:rPr lang="en-US" sz="2000" i="1">
                                      <a:latin typeface="Cambria Math" panose="02040503050406030204" pitchFamily="18" charset="0"/>
                                    </a:rPr>
                                    <m:t>𝑤</m:t>
                                  </m:r>
                                </m:e>
                                <m:sub>
                                  <m:r>
                                    <a:rPr lang="en-US" sz="2000" i="1">
                                      <a:latin typeface="Cambria Math" panose="02040503050406030204" pitchFamily="18" charset="0"/>
                                    </a:rPr>
                                    <m:t>𝑎</m:t>
                                  </m:r>
                                </m:sub>
                              </m:sSub>
                            </m:e>
                          </m:d>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sSup>
                                    <m:sSupPr>
                                      <m:ctrlPr>
                                        <a:rPr lang="en-US"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𝐵</m:t>
                                      </m:r>
                                    </m:e>
                                    <m:sup>
                                      <m:f>
                                        <m:fPr>
                                          <m:type m:val="lin"/>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1</m:t>
                                          </m:r>
                                        </m:num>
                                        <m:den>
                                          <m:r>
                                            <a:rPr lang="en-US" sz="2000" i="1">
                                              <a:solidFill>
                                                <a:srgbClr val="C00000"/>
                                              </a:solidFill>
                                              <a:latin typeface="Cambria Math" panose="02040503050406030204" pitchFamily="18" charset="0"/>
                                            </a:rPr>
                                            <m:t>2</m:t>
                                          </m:r>
                                        </m:den>
                                      </m:f>
                                    </m:sup>
                                  </m:sSup>
                                  <m:r>
                                    <a:rPr lang="en-US" sz="2000" i="1">
                                      <a:latin typeface="Cambria Math" panose="02040503050406030204" pitchFamily="18" charset="0"/>
                                    </a:rPr>
                                    <m:t> </m:t>
                                  </m:r>
                                  <m:r>
                                    <a:rPr lang="en-US" sz="2000" i="1">
                                      <a:latin typeface="Cambria Math" panose="02040503050406030204" pitchFamily="18" charset="0"/>
                                    </a:rPr>
                                    <m:t>𝑤</m:t>
                                  </m:r>
                                </m:e>
                                <m:sub>
                                  <m:r>
                                    <a:rPr lang="en-US" sz="2000" i="1">
                                      <a:latin typeface="Cambria Math" panose="02040503050406030204" pitchFamily="18" charset="0"/>
                                    </a:rPr>
                                    <m:t>𝑏</m:t>
                                  </m:r>
                                </m:sub>
                              </m:sSub>
                            </m:e>
                          </m:d>
                        </m:den>
                      </m:f>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𝑐𝑜𝑠</m:t>
                          </m:r>
                        </m:e>
                        <m:sub>
                          <m:r>
                            <a:rPr lang="en-US" sz="2000" i="1">
                              <a:solidFill>
                                <a:srgbClr val="C00000"/>
                              </a:solidFill>
                              <a:latin typeface="Cambria Math" panose="02040503050406030204" pitchFamily="18" charset="0"/>
                            </a:rPr>
                            <m:t>𝐵</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𝑏</m:t>
                          </m:r>
                        </m:sub>
                      </m:sSub>
                      <m:r>
                        <a:rPr lang="en-US" sz="2000" b="0" i="1" smtClean="0">
                          <a:latin typeface="Cambria Math" panose="02040503050406030204" pitchFamily="18" charset="0"/>
                        </a:rPr>
                        <m:t>)</m:t>
                      </m:r>
                    </m:oMath>
                  </m:oMathPara>
                </a14:m>
                <a:endParaRPr lang="en-US" sz="2000" dirty="0"/>
              </a:p>
            </p:txBody>
          </p:sp>
        </mc:Choice>
        <mc:Fallback xmlns="">
          <p:sp>
            <p:nvSpPr>
              <p:cNvPr id="31" name="TextBox 30">
                <a:extLst>
                  <a:ext uri="{FF2B5EF4-FFF2-40B4-BE49-F238E27FC236}">
                    <a16:creationId xmlns:a16="http://schemas.microsoft.com/office/drawing/2014/main" id="{D5225E29-ED43-C84E-BF31-9D4E8D4738F6}"/>
                  </a:ext>
                </a:extLst>
              </p:cNvPr>
              <p:cNvSpPr txBox="1">
                <a:spLocks noRot="1" noChangeAspect="1" noMove="1" noResize="1" noEditPoints="1" noAdjustHandles="1" noChangeArrowheads="1" noChangeShapeType="1" noTextEdit="1"/>
              </p:cNvSpPr>
              <p:nvPr/>
            </p:nvSpPr>
            <p:spPr>
              <a:xfrm>
                <a:off x="6428497" y="4342202"/>
                <a:ext cx="4773730" cy="1455014"/>
              </a:xfrm>
              <a:prstGeom prst="rect">
                <a:avLst/>
              </a:prstGeom>
              <a:blipFill>
                <a:blip r:embed="rId15"/>
                <a:stretch>
                  <a:fillRect t="-24348" b="-27826"/>
                </a:stretch>
              </a:blipFill>
              <a:ln>
                <a:noFill/>
              </a:ln>
            </p:spPr>
            <p:txBody>
              <a:bodyPr/>
              <a:lstStyle/>
              <a:p>
                <a:r>
                  <a:rPr lang="en-US">
                    <a:noFill/>
                  </a:rPr>
                  <a:t> </a:t>
                </a:r>
              </a:p>
            </p:txBody>
          </p:sp>
        </mc:Fallback>
      </mc:AlternateContent>
      <p:sp>
        <p:nvSpPr>
          <p:cNvPr id="34" name="Title 1">
            <a:extLst>
              <a:ext uri="{FF2B5EF4-FFF2-40B4-BE49-F238E27FC236}">
                <a16:creationId xmlns:a16="http://schemas.microsoft.com/office/drawing/2014/main" id="{7E74A536-025D-484F-8E99-F3AC2DB74C44}"/>
              </a:ext>
            </a:extLst>
          </p:cNvPr>
          <p:cNvSpPr>
            <a:spLocks noGrp="1"/>
          </p:cNvSpPr>
          <p:nvPr>
            <p:ph type="title"/>
          </p:nvPr>
        </p:nvSpPr>
        <p:spPr>
          <a:xfrm>
            <a:off x="838200" y="365125"/>
            <a:ext cx="10515600" cy="1325563"/>
          </a:xfrm>
        </p:spPr>
        <p:txBody>
          <a:bodyPr>
            <a:normAutofit/>
          </a:bodyPr>
          <a:lstStyle/>
          <a:p>
            <a:r>
              <a:rPr lang="en-IN" dirty="0"/>
              <a:t>Latent space interpretation of the proposed model </a:t>
            </a:r>
            <a:r>
              <a:rPr lang="en-IN" sz="2600" dirty="0"/>
              <a:t>(J. et al., 2019)</a:t>
            </a:r>
            <a:endParaRPr lang="en-US" sz="2600" dirty="0"/>
          </a:p>
        </p:txBody>
      </p:sp>
    </p:spTree>
    <p:extLst>
      <p:ext uri="{BB962C8B-B14F-4D97-AF65-F5344CB8AC3E}">
        <p14:creationId xmlns:p14="http://schemas.microsoft.com/office/powerpoint/2010/main" val="443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E005-062E-064A-A1BC-C1BAEC48769E}"/>
              </a:ext>
            </a:extLst>
          </p:cNvPr>
          <p:cNvSpPr>
            <a:spLocks noGrp="1"/>
          </p:cNvSpPr>
          <p:nvPr>
            <p:ph type="title"/>
          </p:nvPr>
        </p:nvSpPr>
        <p:spPr/>
        <p:txBody>
          <a:bodyPr>
            <a:normAutofit/>
          </a:bodyPr>
          <a:lstStyle/>
          <a:p>
            <a:r>
              <a:rPr lang="en-IN" dirty="0"/>
              <a:t>Cross-lingual mapping as a classification problem</a:t>
            </a:r>
            <a:r>
              <a:rPr lang="en-IN" sz="2600" dirty="0"/>
              <a:t> (J. et al., 2019)</a:t>
            </a:r>
            <a:endParaRPr lang="en-US" sz="2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4F77E4-0205-E140-89C9-8EBF26B74D24}"/>
                  </a:ext>
                </a:extLst>
              </p:cNvPr>
              <p:cNvSpPr>
                <a:spLocks noGrp="1"/>
              </p:cNvSpPr>
              <p:nvPr>
                <p:ph idx="1"/>
              </p:nvPr>
            </p:nvSpPr>
            <p:spPr>
              <a:xfrm>
                <a:off x="838200" y="1825625"/>
                <a:ext cx="10515600" cy="2982045"/>
              </a:xfrm>
              <a:solidFill>
                <a:schemeClr val="bg1"/>
              </a:solidFill>
            </p:spPr>
            <p:txBody>
              <a:bodyPr/>
              <a:lstStyle/>
              <a:p>
                <a:r>
                  <a:rPr lang="en-IN" dirty="0"/>
                  <a:t>Source and target language embeddings: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𝑇</m:t>
                                  </m:r>
                                </m:sup>
                              </m:sSubSup>
                            </m:e>
                          </m:mr>
                          <m:mr>
                            <m:e>
                              <m:r>
                                <a:rPr lang="en-US" i="1">
                                  <a:latin typeface="Cambria Math" panose="02040503050406030204" pitchFamily="18" charset="0"/>
                                </a:rPr>
                                <m:t>⋮</m:t>
                              </m:r>
                            </m:e>
                          </m:m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sub>
                                <m:sup>
                                  <m:r>
                                    <a:rPr lang="en-US" b="0" i="1" smtClean="0">
                                      <a:latin typeface="Cambria Math" panose="02040503050406030204" pitchFamily="18" charset="0"/>
                                    </a:rPr>
                                    <m:t>𝑇</m:t>
                                  </m:r>
                                </m:sup>
                              </m:sSubSup>
                            </m:e>
                          </m:mr>
                        </m:m>
                      </m:e>
                    </m:d>
                    <m:r>
                      <a:rPr lang="en-US" b="0" i="0" smtClean="0">
                        <a:latin typeface="Cambria Math" panose="02040503050406030204" pitchFamily="18" charset="0"/>
                      </a:rPr>
                      <m:t>,</m:t>
                    </m:r>
                    <m:r>
                      <a:rPr lang="en-US" b="0" i="1" smtClean="0">
                        <a:latin typeface="Cambria Math" panose="02040503050406030204" pitchFamily="18" charset="0"/>
                      </a:rPr>
                      <m:t>𝑍</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b="0" i="1" smtClean="0">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𝑇</m:t>
                                  </m:r>
                                </m:sup>
                              </m:sSubSup>
                            </m:e>
                          </m:mr>
                          <m:mr>
                            <m:e>
                              <m:r>
                                <a:rPr lang="en-US" i="1">
                                  <a:latin typeface="Cambria Math" panose="02040503050406030204" pitchFamily="18" charset="0"/>
                                </a:rPr>
                                <m:t>⋮</m:t>
                              </m:r>
                            </m:e>
                          </m:mr>
                          <m:mr>
                            <m:e>
                              <m:sSubSup>
                                <m:sSubSupPr>
                                  <m:ctrlPr>
                                    <a:rPr lang="en-US" i="1">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𝑚</m:t>
                                  </m:r>
                                </m:sub>
                                <m:sup>
                                  <m:r>
                                    <a:rPr lang="en-US" i="1">
                                      <a:latin typeface="Cambria Math" panose="02040503050406030204" pitchFamily="18" charset="0"/>
                                    </a:rPr>
                                    <m:t>𝑇</m:t>
                                  </m:r>
                                </m:sup>
                              </m:sSubSup>
                            </m:e>
                          </m:mr>
                        </m:m>
                      </m:e>
                    </m:d>
                  </m:oMath>
                </a14:m>
                <a:endParaRPr lang="en-IN" dirty="0"/>
              </a:p>
              <a:p>
                <a:pPr lvl="1"/>
                <a:endParaRPr lang="en-IN" dirty="0"/>
              </a:p>
              <a:p>
                <a:r>
                  <a:rPr lang="en-US" dirty="0"/>
                  <a:t>If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a:t> constitute a translation pair, </a:t>
                </a:r>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=1</m:t>
                    </m:r>
                  </m:oMath>
                </a14:m>
                <a:r>
                  <a:rPr lang="en-US" dirty="0"/>
                  <a:t> (positive class)</a:t>
                </a:r>
              </a:p>
              <a:p>
                <a:pPr lvl="1"/>
                <a:r>
                  <a:rPr lang="en-US" dirty="0"/>
                  <a:t>Else </a:t>
                </a:r>
                <a14:m>
                  <m:oMath xmlns:m="http://schemas.openxmlformats.org/officeDocument/2006/math">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i="1">
                        <a:latin typeface="Cambria Math" panose="02040503050406030204" pitchFamily="18" charset="0"/>
                      </a:rPr>
                      <m:t>=</m:t>
                    </m:r>
                    <m:r>
                      <a:rPr lang="en-US" b="0" i="1" smtClean="0">
                        <a:latin typeface="Cambria Math" panose="02040503050406030204" pitchFamily="18" charset="0"/>
                      </a:rPr>
                      <m:t>0</m:t>
                    </m:r>
                  </m:oMath>
                </a14:m>
                <a:r>
                  <a:rPr lang="en-US" dirty="0"/>
                  <a:t> (negative class)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D4F77E4-0205-E140-89C9-8EBF26B74D24}"/>
                  </a:ext>
                </a:extLst>
              </p:cNvPr>
              <p:cNvSpPr>
                <a:spLocks noGrp="1" noRot="1" noChangeAspect="1" noMove="1" noResize="1" noEditPoints="1" noAdjustHandles="1" noChangeArrowheads="1" noChangeShapeType="1" noTextEdit="1"/>
              </p:cNvSpPr>
              <p:nvPr>
                <p:ph idx="1"/>
              </p:nvPr>
            </p:nvSpPr>
            <p:spPr>
              <a:xfrm>
                <a:off x="838200" y="1825625"/>
                <a:ext cx="10515600" cy="2982045"/>
              </a:xfrm>
              <a:blipFill>
                <a:blip r:embed="rId2"/>
                <a:stretch>
                  <a:fillRect l="-965" t="-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FCCC20-0F77-2C46-BB81-E8BA43EC06C1}"/>
                  </a:ext>
                </a:extLst>
              </p:cNvPr>
              <p:cNvSpPr txBox="1"/>
              <p:nvPr/>
            </p:nvSpPr>
            <p:spPr>
              <a:xfrm>
                <a:off x="2716324" y="4954995"/>
                <a:ext cx="6679777" cy="816762"/>
              </a:xfrm>
              <a:prstGeom prst="rect">
                <a:avLst/>
              </a:prstGeom>
              <a:solidFill>
                <a:schemeClr val="accent2">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600" i="1" smtClean="0">
                              <a:latin typeface="Cambria Math" panose="02040503050406030204" pitchFamily="18" charset="0"/>
                            </a:rPr>
                          </m:ctrlPr>
                        </m:funcPr>
                        <m:fName>
                          <m:limLow>
                            <m:limLowPr>
                              <m:ctrlPr>
                                <a:rPr lang="en-US" sz="2600" i="1">
                                  <a:latin typeface="Cambria Math" panose="02040503050406030204" pitchFamily="18" charset="0"/>
                                </a:rPr>
                              </m:ctrlPr>
                            </m:limLowPr>
                            <m:e>
                              <m:r>
                                <m:rPr>
                                  <m:sty m:val="p"/>
                                </m:rPr>
                                <a:rPr lang="en-US" sz="2600">
                                  <a:latin typeface="Cambria Math" panose="02040503050406030204" pitchFamily="18" charset="0"/>
                                </a:rPr>
                                <m:t>min</m:t>
                              </m:r>
                            </m:e>
                            <m:lim>
                              <m:sSub>
                                <m:sSubPr>
                                  <m:ctrlPr>
                                    <a:rPr lang="en-US" sz="2600" i="1">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rPr>
                                    <m:t>𝑈</m:t>
                                  </m:r>
                                </m:e>
                                <m:sub>
                                  <m:r>
                                    <a:rPr lang="en-US" sz="2600" i="1">
                                      <a:solidFill>
                                        <a:srgbClr val="C00000"/>
                                      </a:solidFill>
                                      <a:latin typeface="Cambria Math" panose="02040503050406030204" pitchFamily="18" charset="0"/>
                                    </a:rPr>
                                    <m:t>1</m:t>
                                  </m:r>
                                </m:sub>
                              </m:sSub>
                              <m:r>
                                <a:rPr lang="en-US" sz="2600" i="1">
                                  <a:latin typeface="Cambria Math" panose="02040503050406030204" pitchFamily="18" charset="0"/>
                                  <a:ea typeface="Cambria Math" panose="02040503050406030204" pitchFamily="18" charset="0"/>
                                </a:rPr>
                                <m:t>∈</m:t>
                              </m:r>
                              <m:sSup>
                                <m:sSupPr>
                                  <m:ctrlPr>
                                    <a:rPr lang="en-US" sz="2600" i="1">
                                      <a:latin typeface="Cambria Math" panose="02040503050406030204" pitchFamily="18" charset="0"/>
                                      <a:ea typeface="Cambria Math" panose="02040503050406030204" pitchFamily="18" charset="0"/>
                                    </a:rPr>
                                  </m:ctrlPr>
                                </m:sSupPr>
                                <m:e>
                                  <m:r>
                                    <a:rPr lang="en-US" sz="2600" i="1">
                                      <a:latin typeface="Cambria Math" panose="02040503050406030204" pitchFamily="18" charset="0"/>
                                      <a:ea typeface="Cambria Math" panose="02040503050406030204" pitchFamily="18" charset="0"/>
                                    </a:rPr>
                                    <m:t>𝕆</m:t>
                                  </m:r>
                                </m:e>
                                <m:sup>
                                  <m:r>
                                    <a:rPr lang="en-US" sz="2600" i="1">
                                      <a:latin typeface="Cambria Math" panose="02040503050406030204" pitchFamily="18" charset="0"/>
                                      <a:ea typeface="Cambria Math" panose="02040503050406030204" pitchFamily="18" charset="0"/>
                                    </a:rPr>
                                    <m:t>𝑑</m:t>
                                  </m:r>
                                </m:sup>
                              </m:sSup>
                              <m:r>
                                <a:rPr lang="en-US" sz="2600" i="1">
                                  <a:latin typeface="Cambria Math" panose="02040503050406030204" pitchFamily="18" charset="0"/>
                                  <a:ea typeface="Cambria Math" panose="02040503050406030204" pitchFamily="18" charset="0"/>
                                </a:rPr>
                                <m:t>,</m:t>
                              </m:r>
                              <m:sSub>
                                <m:sSubPr>
                                  <m:ctrlPr>
                                    <a:rPr lang="en-US" sz="2600" i="1">
                                      <a:solidFill>
                                        <a:srgbClr val="1004FA"/>
                                      </a:solidFill>
                                      <a:latin typeface="Cambria Math" panose="02040503050406030204" pitchFamily="18" charset="0"/>
                                    </a:rPr>
                                  </m:ctrlPr>
                                </m:sSubPr>
                                <m:e>
                                  <m:r>
                                    <a:rPr lang="en-US" sz="2600" i="1">
                                      <a:solidFill>
                                        <a:srgbClr val="1004FA"/>
                                      </a:solidFill>
                                      <a:latin typeface="Cambria Math" panose="02040503050406030204" pitchFamily="18" charset="0"/>
                                    </a:rPr>
                                    <m:t> </m:t>
                                  </m:r>
                                  <m:r>
                                    <a:rPr lang="en-US" sz="2600" i="1">
                                      <a:solidFill>
                                        <a:srgbClr val="1004FA"/>
                                      </a:solidFill>
                                      <a:latin typeface="Cambria Math" panose="02040503050406030204" pitchFamily="18" charset="0"/>
                                    </a:rPr>
                                    <m:t>𝑈</m:t>
                                  </m:r>
                                </m:e>
                                <m:sub>
                                  <m:r>
                                    <a:rPr lang="en-US" sz="2600" i="1">
                                      <a:solidFill>
                                        <a:srgbClr val="1004FA"/>
                                      </a:solidFill>
                                      <a:latin typeface="Cambria Math" panose="02040503050406030204" pitchFamily="18" charset="0"/>
                                    </a:rPr>
                                    <m:t>2</m:t>
                                  </m:r>
                                </m:sub>
                              </m:sSub>
                              <m:r>
                                <a:rPr lang="en-US" sz="2600" i="1">
                                  <a:latin typeface="Cambria Math" panose="02040503050406030204" pitchFamily="18" charset="0"/>
                                  <a:ea typeface="Cambria Math" panose="02040503050406030204" pitchFamily="18" charset="0"/>
                                </a:rPr>
                                <m:t>∈</m:t>
                              </m:r>
                              <m:sSup>
                                <m:sSupPr>
                                  <m:ctrlPr>
                                    <a:rPr lang="en-US" sz="2600" i="1">
                                      <a:latin typeface="Cambria Math" panose="02040503050406030204" pitchFamily="18" charset="0"/>
                                      <a:ea typeface="Cambria Math" panose="02040503050406030204" pitchFamily="18" charset="0"/>
                                    </a:rPr>
                                  </m:ctrlPr>
                                </m:sSupPr>
                                <m:e>
                                  <m:r>
                                    <a:rPr lang="en-US" sz="2600" i="1">
                                      <a:latin typeface="Cambria Math" panose="02040503050406030204" pitchFamily="18" charset="0"/>
                                      <a:ea typeface="Cambria Math" panose="02040503050406030204" pitchFamily="18" charset="0"/>
                                    </a:rPr>
                                    <m:t>𝕆</m:t>
                                  </m:r>
                                </m:e>
                                <m:sup>
                                  <m:r>
                                    <a:rPr lang="en-US" sz="2600" i="1">
                                      <a:latin typeface="Cambria Math" panose="02040503050406030204" pitchFamily="18" charset="0"/>
                                      <a:ea typeface="Cambria Math" panose="02040503050406030204" pitchFamily="18" charset="0"/>
                                    </a:rPr>
                                    <m:t>𝑑</m:t>
                                  </m:r>
                                </m:sup>
                              </m:sSup>
                              <m:r>
                                <a:rPr lang="en-US" sz="2600" i="1">
                                  <a:latin typeface="Cambria Math" panose="02040503050406030204" pitchFamily="18" charset="0"/>
                                  <a:ea typeface="Cambria Math" panose="02040503050406030204" pitchFamily="18" charset="0"/>
                                </a:rPr>
                                <m:t>, </m:t>
                              </m:r>
                              <m:r>
                                <a:rPr lang="en-US" sz="2600" i="1" smtClean="0">
                                  <a:solidFill>
                                    <a:srgbClr val="FE003F"/>
                                  </a:solidFill>
                                  <a:latin typeface="Cambria Math" panose="02040503050406030204" pitchFamily="18" charset="0"/>
                                  <a:ea typeface="Cambria Math" panose="02040503050406030204" pitchFamily="18" charset="0"/>
                                </a:rPr>
                                <m:t>𝐵</m:t>
                              </m:r>
                              <m:r>
                                <a:rPr lang="en-US" sz="2600" i="1">
                                  <a:latin typeface="Cambria Math" panose="02040503050406030204" pitchFamily="18" charset="0"/>
                                  <a:ea typeface="Cambria Math" panose="02040503050406030204" pitchFamily="18" charset="0"/>
                                </a:rPr>
                                <m:t>≻0</m:t>
                              </m:r>
                            </m:lim>
                          </m:limLow>
                        </m:fName>
                        <m:e>
                          <m:r>
                            <a:rPr lang="en-US" sz="2600" i="1">
                              <a:latin typeface="Cambria Math" panose="02040503050406030204" pitchFamily="18" charset="0"/>
                            </a:rPr>
                            <m:t> </m:t>
                          </m:r>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r>
                                    <a:rPr lang="en-US" sz="2600" i="1" smtClean="0">
                                      <a:solidFill>
                                        <a:schemeClr val="tx1"/>
                                      </a:solidFill>
                                      <a:latin typeface="Cambria Math" panose="02040503050406030204" pitchFamily="18" charset="0"/>
                                    </a:rPr>
                                    <m:t>𝑋</m:t>
                                  </m:r>
                                  <m:sSub>
                                    <m:sSubPr>
                                      <m:ctrlPr>
                                        <a:rPr lang="en-US" sz="2600" i="1">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rPr>
                                        <m:t>𝑈</m:t>
                                      </m:r>
                                    </m:e>
                                    <m:sub>
                                      <m:r>
                                        <a:rPr lang="en-US" sz="2600" i="1">
                                          <a:solidFill>
                                            <a:srgbClr val="C00000"/>
                                          </a:solidFill>
                                          <a:latin typeface="Cambria Math" panose="02040503050406030204" pitchFamily="18" charset="0"/>
                                        </a:rPr>
                                        <m:t>1</m:t>
                                      </m:r>
                                    </m:sub>
                                  </m:sSub>
                                  <m:r>
                                    <a:rPr lang="en-US" sz="2600" i="1" smtClean="0">
                                      <a:solidFill>
                                        <a:srgbClr val="FE003F"/>
                                      </a:solidFill>
                                      <a:latin typeface="Cambria Math" panose="02040503050406030204" pitchFamily="18" charset="0"/>
                                    </a:rPr>
                                    <m:t>𝐵</m:t>
                                  </m:r>
                                  <m:sSubSup>
                                    <m:sSubSupPr>
                                      <m:ctrlPr>
                                        <a:rPr lang="en-US" sz="2600" i="1" smtClean="0">
                                          <a:solidFill>
                                            <a:srgbClr val="1004FA"/>
                                          </a:solidFill>
                                          <a:latin typeface="Cambria Math" panose="02040503050406030204" pitchFamily="18" charset="0"/>
                                        </a:rPr>
                                      </m:ctrlPr>
                                    </m:sSubSupPr>
                                    <m:e>
                                      <m:r>
                                        <a:rPr lang="en-US" sz="2600" b="0" i="1" smtClean="0">
                                          <a:solidFill>
                                            <a:srgbClr val="1004FA"/>
                                          </a:solidFill>
                                          <a:latin typeface="Cambria Math" panose="02040503050406030204" pitchFamily="18" charset="0"/>
                                        </a:rPr>
                                        <m:t>𝑈</m:t>
                                      </m:r>
                                    </m:e>
                                    <m:sub>
                                      <m:r>
                                        <a:rPr lang="en-US" sz="2600" b="0" i="1" smtClean="0">
                                          <a:solidFill>
                                            <a:srgbClr val="1004FA"/>
                                          </a:solidFill>
                                          <a:latin typeface="Cambria Math" panose="02040503050406030204" pitchFamily="18" charset="0"/>
                                        </a:rPr>
                                        <m:t>2</m:t>
                                      </m:r>
                                    </m:sub>
                                    <m:sup>
                                      <m:r>
                                        <a:rPr lang="en-US" sz="2600" b="0" i="1" smtClean="0">
                                          <a:solidFill>
                                            <a:srgbClr val="1004FA"/>
                                          </a:solidFill>
                                          <a:latin typeface="Cambria Math" panose="02040503050406030204" pitchFamily="18" charset="0"/>
                                        </a:rPr>
                                        <m:t>𝑇</m:t>
                                      </m:r>
                                    </m:sup>
                                  </m:sSubSup>
                                  <m:sSup>
                                    <m:sSupPr>
                                      <m:ctrlPr>
                                        <a:rPr lang="en-US" sz="2600" i="1" smtClean="0">
                                          <a:solidFill>
                                            <a:srgbClr val="002060"/>
                                          </a:solidFill>
                                          <a:latin typeface="Cambria Math" panose="02040503050406030204" pitchFamily="18" charset="0"/>
                                        </a:rPr>
                                      </m:ctrlPr>
                                    </m:sSupPr>
                                    <m:e>
                                      <m:r>
                                        <a:rPr lang="en-US" sz="2600" b="0" i="1" smtClean="0">
                                          <a:solidFill>
                                            <a:srgbClr val="002060"/>
                                          </a:solidFill>
                                          <a:latin typeface="Cambria Math" panose="02040503050406030204" pitchFamily="18" charset="0"/>
                                        </a:rPr>
                                        <m:t>𝑍</m:t>
                                      </m:r>
                                    </m:e>
                                    <m:sup>
                                      <m:r>
                                        <a:rPr lang="en-US" sz="2600" b="0" i="1" smtClean="0">
                                          <a:solidFill>
                                            <a:srgbClr val="002060"/>
                                          </a:solidFill>
                                          <a:latin typeface="Cambria Math" panose="02040503050406030204" pitchFamily="18" charset="0"/>
                                        </a:rPr>
                                        <m:t>𝑇</m:t>
                                      </m:r>
                                    </m:sup>
                                  </m:sSup>
                                  <m:r>
                                    <a:rPr lang="en-US" sz="2600" i="1">
                                      <a:latin typeface="Cambria Math" panose="02040503050406030204" pitchFamily="18" charset="0"/>
                                    </a:rPr>
                                    <m:t>−</m:t>
                                  </m:r>
                                  <m:r>
                                    <a:rPr lang="en-US" sz="2600" i="1">
                                      <a:latin typeface="Cambria Math" panose="02040503050406030204" pitchFamily="18" charset="0"/>
                                    </a:rPr>
                                    <m:t>𝑌</m:t>
                                  </m:r>
                                </m:e>
                              </m:d>
                            </m:e>
                            <m:sup>
                              <m:r>
                                <a:rPr lang="en-US" sz="2600" i="1">
                                  <a:latin typeface="Cambria Math" panose="02040503050406030204" pitchFamily="18" charset="0"/>
                                </a:rPr>
                                <m:t>2</m:t>
                              </m:r>
                            </m:sup>
                          </m:sSup>
                        </m:e>
                      </m:func>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𝜆</m:t>
                      </m:r>
                      <m:sSup>
                        <m:sSupPr>
                          <m:ctrlPr>
                            <a:rPr lang="en-US" sz="2600" i="1">
                              <a:latin typeface="Cambria Math" panose="02040503050406030204" pitchFamily="18" charset="0"/>
                              <a:ea typeface="Cambria Math" panose="02040503050406030204" pitchFamily="18" charset="0"/>
                            </a:rPr>
                          </m:ctrlPr>
                        </m:sSupPr>
                        <m:e>
                          <m:d>
                            <m:dPr>
                              <m:begChr m:val="‖"/>
                              <m:endChr m:val="‖"/>
                              <m:ctrlPr>
                                <a:rPr lang="en-US" sz="2600" i="1">
                                  <a:latin typeface="Cambria Math" panose="02040503050406030204" pitchFamily="18" charset="0"/>
                                  <a:ea typeface="Cambria Math" panose="02040503050406030204" pitchFamily="18" charset="0"/>
                                </a:rPr>
                              </m:ctrlPr>
                            </m:dPr>
                            <m:e>
                              <m:r>
                                <a:rPr lang="en-US" sz="2600" i="1" smtClean="0">
                                  <a:solidFill>
                                    <a:srgbClr val="FE003F"/>
                                  </a:solidFill>
                                  <a:latin typeface="Cambria Math" panose="02040503050406030204" pitchFamily="18" charset="0"/>
                                  <a:ea typeface="Cambria Math" panose="02040503050406030204" pitchFamily="18" charset="0"/>
                                </a:rPr>
                                <m:t>𝐵</m:t>
                              </m:r>
                            </m:e>
                          </m:d>
                        </m:e>
                        <m:sup>
                          <m:r>
                            <a:rPr lang="en-US" sz="2600" i="1">
                              <a:latin typeface="Cambria Math" panose="02040503050406030204" pitchFamily="18" charset="0"/>
                              <a:ea typeface="Cambria Math" panose="02040503050406030204" pitchFamily="18" charset="0"/>
                            </a:rPr>
                            <m:t>2</m:t>
                          </m:r>
                        </m:sup>
                      </m:sSup>
                    </m:oMath>
                  </m:oMathPara>
                </a14:m>
                <a:endParaRPr lang="en-US" sz="2600" dirty="0"/>
              </a:p>
            </p:txBody>
          </p:sp>
        </mc:Choice>
        <mc:Fallback xmlns="">
          <p:sp>
            <p:nvSpPr>
              <p:cNvPr id="5" name="TextBox 4">
                <a:extLst>
                  <a:ext uri="{FF2B5EF4-FFF2-40B4-BE49-F238E27FC236}">
                    <a16:creationId xmlns:a16="http://schemas.microsoft.com/office/drawing/2014/main" id="{B1FCCC20-0F77-2C46-BB81-E8BA43EC06C1}"/>
                  </a:ext>
                </a:extLst>
              </p:cNvPr>
              <p:cNvSpPr txBox="1">
                <a:spLocks noRot="1" noChangeAspect="1" noMove="1" noResize="1" noEditPoints="1" noAdjustHandles="1" noChangeArrowheads="1" noChangeShapeType="1" noTextEdit="1"/>
              </p:cNvSpPr>
              <p:nvPr/>
            </p:nvSpPr>
            <p:spPr>
              <a:xfrm>
                <a:off x="2716324" y="4954995"/>
                <a:ext cx="6679777" cy="816762"/>
              </a:xfrm>
              <a:prstGeom prst="rect">
                <a:avLst/>
              </a:prstGeom>
              <a:blipFill>
                <a:blip r:embed="rId3"/>
                <a:stretch>
                  <a:fillRect b="-615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C7C8497-7732-A14E-9A02-BB146E4878E4}"/>
              </a:ext>
            </a:extLst>
          </p:cNvPr>
          <p:cNvSpPr txBox="1"/>
          <p:nvPr/>
        </p:nvSpPr>
        <p:spPr>
          <a:xfrm>
            <a:off x="3428213" y="5804885"/>
            <a:ext cx="5335571" cy="677108"/>
          </a:xfrm>
          <a:prstGeom prst="rect">
            <a:avLst/>
          </a:prstGeom>
          <a:noFill/>
        </p:spPr>
        <p:txBody>
          <a:bodyPr wrap="square" rtlCol="0">
            <a:spAutoFit/>
          </a:bodyPr>
          <a:lstStyle/>
          <a:p>
            <a:r>
              <a:rPr lang="en-IN" sz="2000" dirty="0"/>
              <a:t>Geometry-aware Multilingual Mapping (GeoMM) </a:t>
            </a:r>
          </a:p>
          <a:p>
            <a:endParaRPr lang="en-US" dirty="0"/>
          </a:p>
        </p:txBody>
      </p:sp>
    </p:spTree>
    <p:extLst>
      <p:ext uri="{BB962C8B-B14F-4D97-AF65-F5344CB8AC3E}">
        <p14:creationId xmlns:p14="http://schemas.microsoft.com/office/powerpoint/2010/main" val="3012033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A3F8-492C-5144-8561-35F0ADDC4F36}"/>
              </a:ext>
            </a:extLst>
          </p:cNvPr>
          <p:cNvSpPr>
            <a:spLocks noGrp="1"/>
          </p:cNvSpPr>
          <p:nvPr>
            <p:ph type="title"/>
          </p:nvPr>
        </p:nvSpPr>
        <p:spPr/>
        <p:txBody>
          <a:bodyPr/>
          <a:lstStyle/>
          <a:p>
            <a:r>
              <a:rPr lang="en-IN" dirty="0"/>
              <a:t>Optimization algorithm for </a:t>
            </a:r>
            <a:r>
              <a:rPr lang="en-IN" dirty="0" err="1"/>
              <a:t>GeoMM</a:t>
            </a:r>
            <a:r>
              <a:rPr lang="en-IN" dirty="0"/>
              <a:t>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FEA778-8A38-4744-A8BE-ED10285E14C2}"/>
                  </a:ext>
                </a:extLst>
              </p:cNvPr>
              <p:cNvSpPr>
                <a:spLocks noGrp="1"/>
              </p:cNvSpPr>
              <p:nvPr>
                <p:ph idx="1"/>
              </p:nvPr>
            </p:nvSpPr>
            <p:spPr/>
            <p:txBody>
              <a:bodyPr/>
              <a:lstStyle/>
              <a:p>
                <a:endParaRPr lang="en-US" dirty="0"/>
              </a:p>
              <a:p>
                <a:pPr>
                  <a:buFont typeface="Wingdings" pitchFamily="2" charset="2"/>
                  <a:buChar char="Ø"/>
                </a:pPr>
                <a:r>
                  <a:rPr lang="en-US" dirty="0"/>
                  <a:t>Variables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𝐵</m:t>
                    </m:r>
                  </m:oMath>
                </a14:m>
                <a:r>
                  <a:rPr lang="en-US" dirty="0"/>
                  <a:t> lie on well-studied smooth Riemannian manifolds</a:t>
                </a:r>
              </a:p>
              <a:p>
                <a:pPr>
                  <a:buFont typeface="Wingdings" pitchFamily="2" charset="2"/>
                  <a:buChar char="Ø"/>
                </a:pPr>
                <a:endParaRPr lang="en-US" dirty="0"/>
              </a:p>
              <a:p>
                <a:pPr>
                  <a:buFont typeface="Wingdings" pitchFamily="2" charset="2"/>
                  <a:buChar char="Ø"/>
                </a:pPr>
                <a:r>
                  <a:rPr lang="en-IN" dirty="0"/>
                  <a:t>Riemannian conjugate gradient algorithm </a:t>
                </a:r>
                <a:r>
                  <a:rPr lang="en-IN" sz="2200" dirty="0"/>
                  <a:t>(Absil et al., 2008)</a:t>
                </a:r>
              </a:p>
              <a:p>
                <a:pPr>
                  <a:buFont typeface="Wingdings" pitchFamily="2" charset="2"/>
                  <a:buChar char="Ø"/>
                </a:pPr>
                <a:endParaRPr lang="en-US" dirty="0"/>
              </a:p>
              <a:p>
                <a:pPr>
                  <a:buFont typeface="Wingdings" pitchFamily="2" charset="2"/>
                  <a:buChar char="Ø"/>
                </a:pPr>
                <a:r>
                  <a:rPr lang="en-IN" dirty="0"/>
                  <a:t>Implementation in Pymanopt </a:t>
                </a:r>
              </a:p>
              <a:p>
                <a:endParaRPr lang="en-US" dirty="0"/>
              </a:p>
            </p:txBody>
          </p:sp>
        </mc:Choice>
        <mc:Fallback xmlns="">
          <p:sp>
            <p:nvSpPr>
              <p:cNvPr id="3" name="Content Placeholder 2">
                <a:extLst>
                  <a:ext uri="{FF2B5EF4-FFF2-40B4-BE49-F238E27FC236}">
                    <a16:creationId xmlns:a16="http://schemas.microsoft.com/office/drawing/2014/main" id="{E8FEA778-8A38-4744-A8BE-ED10285E14C2}"/>
                  </a:ext>
                </a:extLst>
              </p:cNvPr>
              <p:cNvSpPr>
                <a:spLocks noGrp="1" noRot="1" noChangeAspect="1" noMove="1" noResize="1" noEditPoints="1" noAdjustHandles="1" noChangeArrowheads="1" noChangeShapeType="1" noTextEdit="1"/>
              </p:cNvSpPr>
              <p:nvPr>
                <p:ph idx="1"/>
              </p:nvPr>
            </p:nvSpPr>
            <p:spPr>
              <a:blipFill>
                <a:blip r:embed="rId2"/>
                <a:stretch>
                  <a:fillRect l="-965"/>
                </a:stretch>
              </a:blipFill>
            </p:spPr>
            <p:txBody>
              <a:bodyPr/>
              <a:lstStyle/>
              <a:p>
                <a:r>
                  <a:rPr lang="en-US">
                    <a:noFill/>
                  </a:rPr>
                  <a:t> </a:t>
                </a:r>
              </a:p>
            </p:txBody>
          </p:sp>
        </mc:Fallback>
      </mc:AlternateContent>
    </p:spTree>
    <p:extLst>
      <p:ext uri="{BB962C8B-B14F-4D97-AF65-F5344CB8AC3E}">
        <p14:creationId xmlns:p14="http://schemas.microsoft.com/office/powerpoint/2010/main" val="2593734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D142-258C-C34B-A32A-4D2F8BBF514B}"/>
              </a:ext>
            </a:extLst>
          </p:cNvPr>
          <p:cNvSpPr>
            <a:spLocks noGrp="1"/>
          </p:cNvSpPr>
          <p:nvPr>
            <p:ph type="title"/>
          </p:nvPr>
        </p:nvSpPr>
        <p:spPr/>
        <p:txBody>
          <a:bodyPr>
            <a:normAutofit/>
          </a:bodyPr>
          <a:lstStyle/>
          <a:p>
            <a:r>
              <a:rPr lang="en-IN" dirty="0"/>
              <a:t>Generalizing </a:t>
            </a:r>
            <a:r>
              <a:rPr lang="en-IN" dirty="0" err="1"/>
              <a:t>GeoMM</a:t>
            </a:r>
            <a:r>
              <a:rPr lang="en-IN" dirty="0"/>
              <a:t> to Multilingual Setting </a:t>
            </a:r>
            <a:endParaRPr lang="en-US" dirty="0"/>
          </a:p>
        </p:txBody>
      </p:sp>
      <p:sp>
        <p:nvSpPr>
          <p:cNvPr id="4" name="TextBox 3">
            <a:extLst>
              <a:ext uri="{FF2B5EF4-FFF2-40B4-BE49-F238E27FC236}">
                <a16:creationId xmlns:a16="http://schemas.microsoft.com/office/drawing/2014/main" id="{6A5D8BA3-95EA-984D-B457-12191DCEA388}"/>
              </a:ext>
            </a:extLst>
          </p:cNvPr>
          <p:cNvSpPr txBox="1"/>
          <p:nvPr/>
        </p:nvSpPr>
        <p:spPr>
          <a:xfrm>
            <a:off x="3595581" y="3701091"/>
            <a:ext cx="1210588" cy="523220"/>
          </a:xfrm>
          <a:prstGeom prst="rect">
            <a:avLst/>
          </a:prstGeom>
          <a:noFill/>
        </p:spPr>
        <p:txBody>
          <a:bodyPr wrap="none" rtlCol="0">
            <a:spAutoFit/>
          </a:bodyPr>
          <a:lstStyle/>
          <a:p>
            <a:r>
              <a:rPr lang="en-US" sz="2800" dirty="0"/>
              <a:t>English</a:t>
            </a:r>
          </a:p>
        </p:txBody>
      </p:sp>
      <p:sp>
        <p:nvSpPr>
          <p:cNvPr id="5" name="TextBox 4">
            <a:extLst>
              <a:ext uri="{FF2B5EF4-FFF2-40B4-BE49-F238E27FC236}">
                <a16:creationId xmlns:a16="http://schemas.microsoft.com/office/drawing/2014/main" id="{A224F92F-E8B1-0348-BAB2-55DCD2EE1D65}"/>
              </a:ext>
            </a:extLst>
          </p:cNvPr>
          <p:cNvSpPr txBox="1"/>
          <p:nvPr/>
        </p:nvSpPr>
        <p:spPr>
          <a:xfrm>
            <a:off x="6695969" y="2964779"/>
            <a:ext cx="950901" cy="523220"/>
          </a:xfrm>
          <a:prstGeom prst="rect">
            <a:avLst/>
          </a:prstGeom>
          <a:noFill/>
        </p:spPr>
        <p:txBody>
          <a:bodyPr wrap="none" rtlCol="0">
            <a:spAutoFit/>
          </a:bodyPr>
          <a:lstStyle/>
          <a:p>
            <a:r>
              <a:rPr lang="en-US" sz="2800" dirty="0"/>
              <a:t>Hindi</a:t>
            </a:r>
          </a:p>
        </p:txBody>
      </p:sp>
      <p:sp>
        <p:nvSpPr>
          <p:cNvPr id="6" name="TextBox 5">
            <a:extLst>
              <a:ext uri="{FF2B5EF4-FFF2-40B4-BE49-F238E27FC236}">
                <a16:creationId xmlns:a16="http://schemas.microsoft.com/office/drawing/2014/main" id="{62D1D284-ABAF-C44F-B8E4-49520AF576F4}"/>
              </a:ext>
            </a:extLst>
          </p:cNvPr>
          <p:cNvSpPr txBox="1"/>
          <p:nvPr/>
        </p:nvSpPr>
        <p:spPr>
          <a:xfrm>
            <a:off x="1023831" y="2550442"/>
            <a:ext cx="1178592" cy="523220"/>
          </a:xfrm>
          <a:prstGeom prst="rect">
            <a:avLst/>
          </a:prstGeom>
          <a:noFill/>
        </p:spPr>
        <p:txBody>
          <a:bodyPr wrap="none" rtlCol="0">
            <a:spAutoFit/>
          </a:bodyPr>
          <a:lstStyle/>
          <a:p>
            <a:r>
              <a:rPr lang="en-US" sz="2800" dirty="0"/>
              <a:t>French</a:t>
            </a:r>
          </a:p>
        </p:txBody>
      </p:sp>
      <p:sp>
        <p:nvSpPr>
          <p:cNvPr id="7" name="TextBox 6">
            <a:extLst>
              <a:ext uri="{FF2B5EF4-FFF2-40B4-BE49-F238E27FC236}">
                <a16:creationId xmlns:a16="http://schemas.microsoft.com/office/drawing/2014/main" id="{B4DF0D9C-EF29-5B4F-9157-2CC0D5E1C7FC}"/>
              </a:ext>
            </a:extLst>
          </p:cNvPr>
          <p:cNvSpPr txBox="1"/>
          <p:nvPr/>
        </p:nvSpPr>
        <p:spPr>
          <a:xfrm>
            <a:off x="1395306" y="5287004"/>
            <a:ext cx="1293944" cy="523220"/>
          </a:xfrm>
          <a:prstGeom prst="rect">
            <a:avLst/>
          </a:prstGeom>
          <a:noFill/>
        </p:spPr>
        <p:txBody>
          <a:bodyPr wrap="none" rtlCol="0">
            <a:spAutoFit/>
          </a:bodyPr>
          <a:lstStyle/>
          <a:p>
            <a:r>
              <a:rPr lang="en-US" sz="2800" dirty="0"/>
              <a:t>Russian</a:t>
            </a:r>
          </a:p>
        </p:txBody>
      </p:sp>
      <p:sp>
        <p:nvSpPr>
          <p:cNvPr id="8" name="TextBox 7">
            <a:extLst>
              <a:ext uri="{FF2B5EF4-FFF2-40B4-BE49-F238E27FC236}">
                <a16:creationId xmlns:a16="http://schemas.microsoft.com/office/drawing/2014/main" id="{77BC12D4-D00F-474E-964D-A257801E469C}"/>
              </a:ext>
            </a:extLst>
          </p:cNvPr>
          <p:cNvSpPr txBox="1"/>
          <p:nvPr/>
        </p:nvSpPr>
        <p:spPr>
          <a:xfrm>
            <a:off x="4595706" y="5579392"/>
            <a:ext cx="1361270" cy="523220"/>
          </a:xfrm>
          <a:prstGeom prst="rect">
            <a:avLst/>
          </a:prstGeom>
          <a:noFill/>
        </p:spPr>
        <p:txBody>
          <a:bodyPr wrap="none" rtlCol="0">
            <a:spAutoFit/>
          </a:bodyPr>
          <a:lstStyle/>
          <a:p>
            <a:r>
              <a:rPr lang="en-US" sz="2800" dirty="0"/>
              <a:t>German</a:t>
            </a:r>
          </a:p>
        </p:txBody>
      </p:sp>
      <p:sp>
        <p:nvSpPr>
          <p:cNvPr id="9" name="TextBox 8">
            <a:extLst>
              <a:ext uri="{FF2B5EF4-FFF2-40B4-BE49-F238E27FC236}">
                <a16:creationId xmlns:a16="http://schemas.microsoft.com/office/drawing/2014/main" id="{5C207032-1893-884A-9970-72ECFBEF58F3}"/>
              </a:ext>
            </a:extLst>
          </p:cNvPr>
          <p:cNvSpPr txBox="1"/>
          <p:nvPr/>
        </p:nvSpPr>
        <p:spPr>
          <a:xfrm>
            <a:off x="9033794" y="3979191"/>
            <a:ext cx="953274" cy="523220"/>
          </a:xfrm>
          <a:prstGeom prst="rect">
            <a:avLst/>
          </a:prstGeom>
          <a:noFill/>
        </p:spPr>
        <p:txBody>
          <a:bodyPr wrap="none" rtlCol="0">
            <a:spAutoFit/>
          </a:bodyPr>
          <a:lstStyle/>
          <a:p>
            <a:r>
              <a:rPr lang="en-US" sz="2800" dirty="0"/>
              <a:t>Tamil</a:t>
            </a:r>
          </a:p>
        </p:txBody>
      </p:sp>
      <p:sp>
        <p:nvSpPr>
          <p:cNvPr id="10" name="TextBox 9">
            <a:extLst>
              <a:ext uri="{FF2B5EF4-FFF2-40B4-BE49-F238E27FC236}">
                <a16:creationId xmlns:a16="http://schemas.microsoft.com/office/drawing/2014/main" id="{34E0D740-B1D4-8E40-8060-D96077EEFF5E}"/>
              </a:ext>
            </a:extLst>
          </p:cNvPr>
          <p:cNvSpPr txBox="1"/>
          <p:nvPr/>
        </p:nvSpPr>
        <p:spPr>
          <a:xfrm>
            <a:off x="9567755" y="1678904"/>
            <a:ext cx="1243995" cy="523220"/>
          </a:xfrm>
          <a:prstGeom prst="rect">
            <a:avLst/>
          </a:prstGeom>
          <a:noFill/>
        </p:spPr>
        <p:txBody>
          <a:bodyPr wrap="none" rtlCol="0">
            <a:spAutoFit/>
          </a:bodyPr>
          <a:lstStyle/>
          <a:p>
            <a:r>
              <a:rPr lang="en-US" sz="2800" dirty="0"/>
              <a:t>Bengali</a:t>
            </a:r>
          </a:p>
        </p:txBody>
      </p:sp>
      <p:cxnSp>
        <p:nvCxnSpPr>
          <p:cNvPr id="11" name="Straight Connector 10">
            <a:extLst>
              <a:ext uri="{FF2B5EF4-FFF2-40B4-BE49-F238E27FC236}">
                <a16:creationId xmlns:a16="http://schemas.microsoft.com/office/drawing/2014/main" id="{D53C4B72-E843-2443-A69B-6FA70C3E5F65}"/>
              </a:ext>
            </a:extLst>
          </p:cNvPr>
          <p:cNvCxnSpPr>
            <a:endCxn id="4" idx="1"/>
          </p:cNvCxnSpPr>
          <p:nvPr/>
        </p:nvCxnSpPr>
        <p:spPr>
          <a:xfrm>
            <a:off x="2344449" y="2964779"/>
            <a:ext cx="1251132" cy="997922"/>
          </a:xfrm>
          <a:prstGeom prst="line">
            <a:avLst/>
          </a:prstGeom>
          <a:ln w="254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2D6E60F-D3FD-0C43-B0E4-B7AD498BBE38}"/>
              </a:ext>
            </a:extLst>
          </p:cNvPr>
          <p:cNvCxnSpPr>
            <a:stCxn id="4" idx="3"/>
            <a:endCxn id="5" idx="1"/>
          </p:cNvCxnSpPr>
          <p:nvPr/>
        </p:nvCxnSpPr>
        <p:spPr>
          <a:xfrm flipV="1">
            <a:off x="4806169" y="3226389"/>
            <a:ext cx="1889800" cy="736312"/>
          </a:xfrm>
          <a:prstGeom prst="line">
            <a:avLst/>
          </a:prstGeom>
          <a:ln w="254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628C0BC-6A37-EA40-8FAB-3641E8E6CC5A}"/>
              </a:ext>
            </a:extLst>
          </p:cNvPr>
          <p:cNvCxnSpPr>
            <a:cxnSpLocks/>
            <a:stCxn id="7" idx="0"/>
            <a:endCxn id="4" idx="1"/>
          </p:cNvCxnSpPr>
          <p:nvPr/>
        </p:nvCxnSpPr>
        <p:spPr>
          <a:xfrm flipV="1">
            <a:off x="2042278" y="3962701"/>
            <a:ext cx="1553303" cy="132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F530FF-A87E-A344-9CC8-D4C8E6D78617}"/>
              </a:ext>
            </a:extLst>
          </p:cNvPr>
          <p:cNvCxnSpPr>
            <a:cxnSpLocks/>
            <a:stCxn id="8" idx="0"/>
            <a:endCxn id="4" idx="2"/>
          </p:cNvCxnSpPr>
          <p:nvPr/>
        </p:nvCxnSpPr>
        <p:spPr>
          <a:xfrm flipH="1" flipV="1">
            <a:off x="4200875" y="4224311"/>
            <a:ext cx="1075466" cy="1355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057C158-9139-9741-B6B8-047D7E094C2D}"/>
              </a:ext>
            </a:extLst>
          </p:cNvPr>
          <p:cNvCxnSpPr>
            <a:stCxn id="5" idx="3"/>
            <a:endCxn id="10" idx="1"/>
          </p:cNvCxnSpPr>
          <p:nvPr/>
        </p:nvCxnSpPr>
        <p:spPr>
          <a:xfrm flipV="1">
            <a:off x="7646870" y="1940514"/>
            <a:ext cx="1920885" cy="1285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7A72F3-4CE2-4146-9F8E-20C3A58B1EF7}"/>
              </a:ext>
            </a:extLst>
          </p:cNvPr>
          <p:cNvCxnSpPr>
            <a:stCxn id="5" idx="3"/>
            <a:endCxn id="9" idx="1"/>
          </p:cNvCxnSpPr>
          <p:nvPr/>
        </p:nvCxnSpPr>
        <p:spPr>
          <a:xfrm>
            <a:off x="7646870" y="3226389"/>
            <a:ext cx="1386924" cy="1014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9A0EF4-5F3E-4B4C-AE9C-62F3BF01A9A6}"/>
              </a:ext>
            </a:extLst>
          </p:cNvPr>
          <p:cNvCxnSpPr>
            <a:cxnSpLocks/>
          </p:cNvCxnSpPr>
          <p:nvPr/>
        </p:nvCxnSpPr>
        <p:spPr>
          <a:xfrm>
            <a:off x="893639" y="6367588"/>
            <a:ext cx="5000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2FF649-CDAD-E441-8655-37D03AE6F145}"/>
              </a:ext>
            </a:extLst>
          </p:cNvPr>
          <p:cNvSpPr txBox="1"/>
          <p:nvPr/>
        </p:nvSpPr>
        <p:spPr>
          <a:xfrm>
            <a:off x="1393701" y="6167533"/>
            <a:ext cx="9960099" cy="400110"/>
          </a:xfrm>
          <a:prstGeom prst="rect">
            <a:avLst/>
          </a:prstGeom>
          <a:noFill/>
        </p:spPr>
        <p:txBody>
          <a:bodyPr wrap="none" rtlCol="0">
            <a:spAutoFit/>
          </a:bodyPr>
          <a:lstStyle/>
          <a:p>
            <a:r>
              <a:rPr lang="en-US" sz="2000" dirty="0"/>
              <a:t>An edge implies a training dictionary is available between the corresponding pair of languages</a:t>
            </a:r>
          </a:p>
        </p:txBody>
      </p:sp>
    </p:spTree>
    <p:extLst>
      <p:ext uri="{BB962C8B-B14F-4D97-AF65-F5344CB8AC3E}">
        <p14:creationId xmlns:p14="http://schemas.microsoft.com/office/powerpoint/2010/main" val="1217656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8022-7BF6-6547-94E2-235725B35BEA}"/>
              </a:ext>
            </a:extLst>
          </p:cNvPr>
          <p:cNvSpPr>
            <a:spLocks noGrp="1"/>
          </p:cNvSpPr>
          <p:nvPr>
            <p:ph type="title"/>
          </p:nvPr>
        </p:nvSpPr>
        <p:spPr/>
        <p:txBody>
          <a:bodyPr>
            <a:normAutofit/>
          </a:bodyPr>
          <a:lstStyle/>
          <a:p>
            <a:r>
              <a:rPr lang="en-IN" dirty="0"/>
              <a:t>Latent space in </a:t>
            </a:r>
            <a:r>
              <a:rPr lang="en-IN" dirty="0" err="1"/>
              <a:t>GeoMM</a:t>
            </a:r>
            <a:r>
              <a:rPr lang="en-IN" baseline="-25000" dirty="0" err="1"/>
              <a:t>multi</a:t>
            </a:r>
            <a:r>
              <a:rPr lang="en-IN" dirty="0"/>
              <a:t> </a:t>
            </a:r>
            <a:endParaRPr lang="en-US" dirty="0"/>
          </a:p>
        </p:txBody>
      </p:sp>
      <p:sp>
        <p:nvSpPr>
          <p:cNvPr id="4" name="Oval 3">
            <a:extLst>
              <a:ext uri="{FF2B5EF4-FFF2-40B4-BE49-F238E27FC236}">
                <a16:creationId xmlns:a16="http://schemas.microsoft.com/office/drawing/2014/main" id="{5DF3FF85-660C-EF47-89F0-646121D169CC}"/>
              </a:ext>
            </a:extLst>
          </p:cNvPr>
          <p:cNvSpPr/>
          <p:nvPr/>
        </p:nvSpPr>
        <p:spPr>
          <a:xfrm>
            <a:off x="3577337" y="2778131"/>
            <a:ext cx="5100638" cy="1885950"/>
          </a:xfrm>
          <a:prstGeom prst="ellipse">
            <a:avLst/>
          </a:prstGeom>
          <a:solidFill>
            <a:schemeClr val="accent4">
              <a:lumMod val="60000"/>
              <a:lumOff val="4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1A5F8D97-0305-534F-B474-385013BCD3A0}"/>
              </a:ext>
            </a:extLst>
          </p:cNvPr>
          <p:cNvSpPr/>
          <p:nvPr/>
        </p:nvSpPr>
        <p:spPr>
          <a:xfrm flipV="1">
            <a:off x="4383388" y="5720374"/>
            <a:ext cx="145113" cy="17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281AA7E9-24B3-A449-BF13-123D3CD5EC2B}"/>
              </a:ext>
            </a:extLst>
          </p:cNvPr>
          <p:cNvSpPr/>
          <p:nvPr/>
        </p:nvSpPr>
        <p:spPr>
          <a:xfrm flipV="1">
            <a:off x="5222541" y="3745335"/>
            <a:ext cx="145113" cy="17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C63F8385-8C91-4241-9AD3-1D2C6303E026}"/>
              </a:ext>
            </a:extLst>
          </p:cNvPr>
          <p:cNvSpPr/>
          <p:nvPr/>
        </p:nvSpPr>
        <p:spPr>
          <a:xfrm flipV="1">
            <a:off x="6206320" y="5694619"/>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CC3E5E01-0A8E-5C4A-A755-E2B337415813}"/>
              </a:ext>
            </a:extLst>
          </p:cNvPr>
          <p:cNvSpPr/>
          <p:nvPr/>
        </p:nvSpPr>
        <p:spPr>
          <a:xfrm flipV="1">
            <a:off x="6113801" y="3795332"/>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Speech Bubble: Oval 33">
                <a:extLst>
                  <a:ext uri="{FF2B5EF4-FFF2-40B4-BE49-F238E27FC236}">
                    <a16:creationId xmlns:a16="http://schemas.microsoft.com/office/drawing/2014/main" id="{CD6F5577-48D8-CD49-AD4F-B0BDC7635702}"/>
                  </a:ext>
                </a:extLst>
              </p:cNvPr>
              <p:cNvSpPr/>
              <p:nvPr/>
            </p:nvSpPr>
            <p:spPr>
              <a:xfrm>
                <a:off x="3577336" y="1828696"/>
                <a:ext cx="5386971" cy="776087"/>
              </a:xfrm>
              <a:prstGeom prst="wedgeEllipseCallout">
                <a:avLst>
                  <a:gd name="adj1" fmla="val -2787"/>
                  <a:gd name="adj2" fmla="val 80186"/>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i="1" dirty="0">
                    <a:solidFill>
                      <a:schemeClr val="tx1"/>
                    </a:solidFill>
                  </a:rPr>
                  <a:t>Latent Space with metric </a:t>
                </a:r>
                <a14:m>
                  <m:oMath xmlns:m="http://schemas.openxmlformats.org/officeDocument/2006/math">
                    <m:r>
                      <a:rPr lang="en-US" sz="2600" b="1" i="1" smtClean="0">
                        <a:solidFill>
                          <a:schemeClr val="tx1"/>
                        </a:solidFill>
                        <a:latin typeface="Cambria Math" panose="02040503050406030204" pitchFamily="18" charset="0"/>
                      </a:rPr>
                      <m:t>𝑩</m:t>
                    </m:r>
                  </m:oMath>
                </a14:m>
                <a:endParaRPr lang="en-US" sz="2600" b="1" i="1" dirty="0">
                  <a:solidFill>
                    <a:schemeClr val="tx1"/>
                  </a:solidFill>
                </a:endParaRPr>
              </a:p>
            </p:txBody>
          </p:sp>
        </mc:Choice>
        <mc:Fallback xmlns="">
          <p:sp>
            <p:nvSpPr>
              <p:cNvPr id="9" name="Speech Bubble: Oval 33">
                <a:extLst>
                  <a:ext uri="{FF2B5EF4-FFF2-40B4-BE49-F238E27FC236}">
                    <a16:creationId xmlns:a16="http://schemas.microsoft.com/office/drawing/2014/main" id="{CD6F5577-48D8-CD49-AD4F-B0BDC7635702}"/>
                  </a:ext>
                </a:extLst>
              </p:cNvPr>
              <p:cNvSpPr>
                <a:spLocks noRot="1" noChangeAspect="1" noMove="1" noResize="1" noEditPoints="1" noAdjustHandles="1" noChangeArrowheads="1" noChangeShapeType="1" noTextEdit="1"/>
              </p:cNvSpPr>
              <p:nvPr/>
            </p:nvSpPr>
            <p:spPr>
              <a:xfrm>
                <a:off x="3577336" y="1828696"/>
                <a:ext cx="5386971" cy="776087"/>
              </a:xfrm>
              <a:prstGeom prst="wedgeEllipseCallout">
                <a:avLst>
                  <a:gd name="adj1" fmla="val -2787"/>
                  <a:gd name="adj2" fmla="val 80186"/>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D010BED-45A1-6C45-8F63-3B884A6F40C3}"/>
                  </a:ext>
                </a:extLst>
              </p:cNvPr>
              <p:cNvSpPr txBox="1"/>
              <p:nvPr/>
            </p:nvSpPr>
            <p:spPr>
              <a:xfrm>
                <a:off x="3664254" y="4569549"/>
                <a:ext cx="616130"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𝑈</m:t>
                          </m:r>
                        </m:e>
                        <m:sub>
                          <m:r>
                            <a:rPr lang="en-US" sz="2600" i="1">
                              <a:latin typeface="Cambria Math" panose="02040503050406030204" pitchFamily="18" charset="0"/>
                            </a:rPr>
                            <m:t>1</m:t>
                          </m:r>
                        </m:sub>
                      </m:sSub>
                    </m:oMath>
                  </m:oMathPara>
                </a14:m>
                <a:endParaRPr lang="en-US" sz="2600" dirty="0"/>
              </a:p>
            </p:txBody>
          </p:sp>
        </mc:Choice>
        <mc:Fallback xmlns="">
          <p:sp>
            <p:nvSpPr>
              <p:cNvPr id="10" name="TextBox 9">
                <a:extLst>
                  <a:ext uri="{FF2B5EF4-FFF2-40B4-BE49-F238E27FC236}">
                    <a16:creationId xmlns:a16="http://schemas.microsoft.com/office/drawing/2014/main" id="{4D010BED-45A1-6C45-8F63-3B884A6F40C3}"/>
                  </a:ext>
                </a:extLst>
              </p:cNvPr>
              <p:cNvSpPr txBox="1">
                <a:spLocks noRot="1" noChangeAspect="1" noMove="1" noResize="1" noEditPoints="1" noAdjustHandles="1" noChangeArrowheads="1" noChangeShapeType="1" noTextEdit="1"/>
              </p:cNvSpPr>
              <p:nvPr/>
            </p:nvSpPr>
            <p:spPr>
              <a:xfrm>
                <a:off x="3664254" y="4569549"/>
                <a:ext cx="616130"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0912F7-8D0C-8742-8D8D-88F556A815A2}"/>
                  </a:ext>
                </a:extLst>
              </p:cNvPr>
              <p:cNvSpPr txBox="1"/>
              <p:nvPr/>
            </p:nvSpPr>
            <p:spPr>
              <a:xfrm>
                <a:off x="5655051" y="4569548"/>
                <a:ext cx="623825"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𝑈</m:t>
                          </m:r>
                        </m:e>
                        <m:sub>
                          <m:r>
                            <a:rPr lang="en-US" sz="2600" b="0" i="1" smtClean="0">
                              <a:latin typeface="Cambria Math" panose="02040503050406030204" pitchFamily="18" charset="0"/>
                            </a:rPr>
                            <m:t>2</m:t>
                          </m:r>
                        </m:sub>
                      </m:sSub>
                    </m:oMath>
                  </m:oMathPara>
                </a14:m>
                <a:endParaRPr lang="en-US" sz="2600" dirty="0"/>
              </a:p>
            </p:txBody>
          </p:sp>
        </mc:Choice>
        <mc:Fallback xmlns="">
          <p:sp>
            <p:nvSpPr>
              <p:cNvPr id="11" name="TextBox 10">
                <a:extLst>
                  <a:ext uri="{FF2B5EF4-FFF2-40B4-BE49-F238E27FC236}">
                    <a16:creationId xmlns:a16="http://schemas.microsoft.com/office/drawing/2014/main" id="{C40912F7-8D0C-8742-8D8D-88F556A815A2}"/>
                  </a:ext>
                </a:extLst>
              </p:cNvPr>
              <p:cNvSpPr txBox="1">
                <a:spLocks noRot="1" noChangeAspect="1" noMove="1" noResize="1" noEditPoints="1" noAdjustHandles="1" noChangeArrowheads="1" noChangeShapeType="1" noTextEdit="1"/>
              </p:cNvSpPr>
              <p:nvPr/>
            </p:nvSpPr>
            <p:spPr>
              <a:xfrm>
                <a:off x="5655051" y="4569548"/>
                <a:ext cx="623825"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2E8BA3A-3CF6-564E-9F2E-25A67A9D1E6C}"/>
                  </a:ext>
                </a:extLst>
              </p:cNvPr>
              <p:cNvSpPr txBox="1"/>
              <p:nvPr/>
            </p:nvSpPr>
            <p:spPr>
              <a:xfrm>
                <a:off x="4030084" y="5545248"/>
                <a:ext cx="448008"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𝑥</m:t>
                      </m:r>
                    </m:oMath>
                  </m:oMathPara>
                </a14:m>
                <a:endParaRPr lang="en-US" sz="2600" dirty="0"/>
              </a:p>
            </p:txBody>
          </p:sp>
        </mc:Choice>
        <mc:Fallback xmlns="">
          <p:sp>
            <p:nvSpPr>
              <p:cNvPr id="12" name="TextBox 11">
                <a:extLst>
                  <a:ext uri="{FF2B5EF4-FFF2-40B4-BE49-F238E27FC236}">
                    <a16:creationId xmlns:a16="http://schemas.microsoft.com/office/drawing/2014/main" id="{E2E8BA3A-3CF6-564E-9F2E-25A67A9D1E6C}"/>
                  </a:ext>
                </a:extLst>
              </p:cNvPr>
              <p:cNvSpPr txBox="1">
                <a:spLocks noRot="1" noChangeAspect="1" noMove="1" noResize="1" noEditPoints="1" noAdjustHandles="1" noChangeArrowheads="1" noChangeShapeType="1" noTextEdit="1"/>
              </p:cNvSpPr>
              <p:nvPr/>
            </p:nvSpPr>
            <p:spPr>
              <a:xfrm>
                <a:off x="4030084" y="5545248"/>
                <a:ext cx="448008" cy="492443"/>
              </a:xfrm>
              <a:prstGeom prst="rect">
                <a:avLst/>
              </a:prstGeom>
              <a:blipFill>
                <a:blip r:embed="rId5"/>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6B02548-DE9A-1E49-AC25-3C4743356C3A}"/>
              </a:ext>
            </a:extLst>
          </p:cNvPr>
          <p:cNvSpPr txBox="1"/>
          <p:nvPr/>
        </p:nvSpPr>
        <p:spPr>
          <a:xfrm>
            <a:off x="3710135" y="5831725"/>
            <a:ext cx="967765" cy="492443"/>
          </a:xfrm>
          <a:prstGeom prst="rect">
            <a:avLst/>
          </a:prstGeom>
          <a:noFill/>
        </p:spPr>
        <p:txBody>
          <a:bodyPr wrap="none" rtlCol="0">
            <a:spAutoFit/>
          </a:bodyPr>
          <a:lstStyle/>
          <a:p>
            <a:r>
              <a:rPr lang="en-US" sz="2600" dirty="0"/>
              <a:t>water</a:t>
            </a:r>
          </a:p>
        </p:txBody>
      </p:sp>
      <p:sp>
        <p:nvSpPr>
          <p:cNvPr id="14" name="TextBox 13">
            <a:extLst>
              <a:ext uri="{FF2B5EF4-FFF2-40B4-BE49-F238E27FC236}">
                <a16:creationId xmlns:a16="http://schemas.microsoft.com/office/drawing/2014/main" id="{804267BA-EAA0-9C44-A0FD-A1F31AF6F710}"/>
              </a:ext>
            </a:extLst>
          </p:cNvPr>
          <p:cNvSpPr txBox="1"/>
          <p:nvPr/>
        </p:nvSpPr>
        <p:spPr>
          <a:xfrm>
            <a:off x="5550786" y="5855275"/>
            <a:ext cx="1383126" cy="492443"/>
          </a:xfrm>
          <a:prstGeom prst="rect">
            <a:avLst/>
          </a:prstGeom>
          <a:noFill/>
        </p:spPr>
        <p:txBody>
          <a:bodyPr wrap="square" rtlCol="0">
            <a:spAutoFit/>
          </a:bodyPr>
          <a:lstStyle/>
          <a:p>
            <a:r>
              <a:rPr lang="hi-IN" sz="2600"/>
              <a:t>पानी </a:t>
            </a:r>
            <a:endParaRPr lang="en-US" sz="26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2ED76BA-AA75-F34A-A8A1-53BBD6AF17B8}"/>
                  </a:ext>
                </a:extLst>
              </p:cNvPr>
              <p:cNvSpPr txBox="1"/>
              <p:nvPr/>
            </p:nvSpPr>
            <p:spPr>
              <a:xfrm>
                <a:off x="6272817" y="5603130"/>
                <a:ext cx="427617"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𝑧</m:t>
                      </m:r>
                    </m:oMath>
                  </m:oMathPara>
                </a14:m>
                <a:endParaRPr lang="en-US" sz="2600" dirty="0"/>
              </a:p>
            </p:txBody>
          </p:sp>
        </mc:Choice>
        <mc:Fallback xmlns="">
          <p:sp>
            <p:nvSpPr>
              <p:cNvPr id="15" name="TextBox 14">
                <a:extLst>
                  <a:ext uri="{FF2B5EF4-FFF2-40B4-BE49-F238E27FC236}">
                    <a16:creationId xmlns:a16="http://schemas.microsoft.com/office/drawing/2014/main" id="{E2ED76BA-AA75-F34A-A8A1-53BBD6AF17B8}"/>
                  </a:ext>
                </a:extLst>
              </p:cNvPr>
              <p:cNvSpPr txBox="1">
                <a:spLocks noRot="1" noChangeAspect="1" noMove="1" noResize="1" noEditPoints="1" noAdjustHandles="1" noChangeArrowheads="1" noChangeShapeType="1" noTextEdit="1"/>
              </p:cNvSpPr>
              <p:nvPr/>
            </p:nvSpPr>
            <p:spPr>
              <a:xfrm>
                <a:off x="6272817" y="5603130"/>
                <a:ext cx="427617" cy="492443"/>
              </a:xfrm>
              <a:prstGeom prst="rect">
                <a:avLst/>
              </a:prstGeom>
              <a:blipFill>
                <a:blip r:embed="rId6"/>
                <a:stretch>
                  <a:fillRect/>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58D714F9-F18E-CF4F-975D-1418CF195B8A}"/>
              </a:ext>
            </a:extLst>
          </p:cNvPr>
          <p:cNvSpPr/>
          <p:nvPr/>
        </p:nvSpPr>
        <p:spPr>
          <a:xfrm rot="17954452">
            <a:off x="4164454" y="3855401"/>
            <a:ext cx="2456762" cy="2315590"/>
          </a:xfrm>
          <a:prstGeom prst="arc">
            <a:avLst>
              <a:gd name="adj1" fmla="val 12489704"/>
              <a:gd name="adj2" fmla="val 19312318"/>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Arc 16">
            <a:extLst>
              <a:ext uri="{FF2B5EF4-FFF2-40B4-BE49-F238E27FC236}">
                <a16:creationId xmlns:a16="http://schemas.microsoft.com/office/drawing/2014/main" id="{5BC5DE77-8858-AC4A-BDBF-FF8CD1B0DC34}"/>
              </a:ext>
            </a:extLst>
          </p:cNvPr>
          <p:cNvSpPr/>
          <p:nvPr/>
        </p:nvSpPr>
        <p:spPr>
          <a:xfrm>
            <a:off x="6088311" y="3835510"/>
            <a:ext cx="1818058" cy="2355372"/>
          </a:xfrm>
          <a:prstGeom prst="arc">
            <a:avLst>
              <a:gd name="adj1" fmla="val 16164359"/>
              <a:gd name="adj2" fmla="val 2155810"/>
            </a:avLst>
          </a:prstGeom>
          <a:ln w="25400">
            <a:solidFill>
              <a:schemeClr val="tx1">
                <a:lumMod val="95000"/>
                <a:lumOff val="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Oval 23">
            <a:extLst>
              <a:ext uri="{FF2B5EF4-FFF2-40B4-BE49-F238E27FC236}">
                <a16:creationId xmlns:a16="http://schemas.microsoft.com/office/drawing/2014/main" id="{8B7B57A5-E0F6-9E4B-8901-CB848B156E89}"/>
              </a:ext>
            </a:extLst>
          </p:cNvPr>
          <p:cNvSpPr/>
          <p:nvPr/>
        </p:nvSpPr>
        <p:spPr>
          <a:xfrm flipV="1">
            <a:off x="5591761" y="3247281"/>
            <a:ext cx="145113" cy="17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0F953A2-B927-2349-99DE-1528E131F6FB}"/>
              </a:ext>
            </a:extLst>
          </p:cNvPr>
          <p:cNvSpPr/>
          <p:nvPr/>
        </p:nvSpPr>
        <p:spPr>
          <a:xfrm flipV="1">
            <a:off x="5841993" y="3250144"/>
            <a:ext cx="145113" cy="171451"/>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c 25">
            <a:extLst>
              <a:ext uri="{FF2B5EF4-FFF2-40B4-BE49-F238E27FC236}">
                <a16:creationId xmlns:a16="http://schemas.microsoft.com/office/drawing/2014/main" id="{06E80DF7-4F41-8B46-BBD8-5A2A08B67E72}"/>
              </a:ext>
            </a:extLst>
          </p:cNvPr>
          <p:cNvSpPr/>
          <p:nvPr/>
        </p:nvSpPr>
        <p:spPr>
          <a:xfrm rot="17099554">
            <a:off x="5164690" y="3432608"/>
            <a:ext cx="612834" cy="395008"/>
          </a:xfrm>
          <a:prstGeom prst="arc">
            <a:avLst>
              <a:gd name="adj1" fmla="val 13801148"/>
              <a:gd name="adj2" fmla="val 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Arc 27">
            <a:extLst>
              <a:ext uri="{FF2B5EF4-FFF2-40B4-BE49-F238E27FC236}">
                <a16:creationId xmlns:a16="http://schemas.microsoft.com/office/drawing/2014/main" id="{623B6427-5BFD-5A4F-AC8A-BDE5AFB1F8B0}"/>
              </a:ext>
            </a:extLst>
          </p:cNvPr>
          <p:cNvSpPr/>
          <p:nvPr/>
        </p:nvSpPr>
        <p:spPr>
          <a:xfrm rot="14345154">
            <a:off x="5785670" y="3344544"/>
            <a:ext cx="982403" cy="475169"/>
          </a:xfrm>
          <a:prstGeom prst="arc">
            <a:avLst>
              <a:gd name="adj1" fmla="val 14571876"/>
              <a:gd name="adj2" fmla="val 19933559"/>
            </a:avLst>
          </a:prstGeom>
          <a:ln w="2540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Arc 55">
            <a:extLst>
              <a:ext uri="{FF2B5EF4-FFF2-40B4-BE49-F238E27FC236}">
                <a16:creationId xmlns:a16="http://schemas.microsoft.com/office/drawing/2014/main" id="{8B4FD39C-D747-F74C-AEB2-AAD831CE078C}"/>
              </a:ext>
            </a:extLst>
          </p:cNvPr>
          <p:cNvSpPr/>
          <p:nvPr/>
        </p:nvSpPr>
        <p:spPr>
          <a:xfrm>
            <a:off x="6164672" y="3786033"/>
            <a:ext cx="248500" cy="1899287"/>
          </a:xfrm>
          <a:prstGeom prst="arc">
            <a:avLst>
              <a:gd name="adj1" fmla="val 5478606"/>
              <a:gd name="adj2" fmla="val 15829067"/>
            </a:avLst>
          </a:prstGeom>
          <a:ln w="254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Oval 56">
            <a:extLst>
              <a:ext uri="{FF2B5EF4-FFF2-40B4-BE49-F238E27FC236}">
                <a16:creationId xmlns:a16="http://schemas.microsoft.com/office/drawing/2014/main" id="{D33B2D2F-5DFF-F74C-A7B6-21D05BBBC9D2}"/>
              </a:ext>
            </a:extLst>
          </p:cNvPr>
          <p:cNvSpPr/>
          <p:nvPr/>
        </p:nvSpPr>
        <p:spPr>
          <a:xfrm flipV="1">
            <a:off x="7711255" y="5611153"/>
            <a:ext cx="145113" cy="171451"/>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D515B58-0B52-4E4C-9750-49274902AB68}"/>
              </a:ext>
            </a:extLst>
          </p:cNvPr>
          <p:cNvSpPr txBox="1"/>
          <p:nvPr/>
        </p:nvSpPr>
        <p:spPr>
          <a:xfrm>
            <a:off x="7187645" y="5800424"/>
            <a:ext cx="1121910" cy="492443"/>
          </a:xfrm>
          <a:prstGeom prst="rect">
            <a:avLst/>
          </a:prstGeom>
          <a:noFill/>
        </p:spPr>
        <p:txBody>
          <a:bodyPr wrap="none" rtlCol="0">
            <a:spAutoFit/>
          </a:bodyPr>
          <a:lstStyle/>
          <a:p>
            <a:r>
              <a:rPr lang="en-US" sz="2600" dirty="0"/>
              <a:t>wasser</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2DF80B4-C1CE-D247-A9EE-63C5CDCC23AE}"/>
                  </a:ext>
                </a:extLst>
              </p:cNvPr>
              <p:cNvSpPr txBox="1"/>
              <p:nvPr/>
            </p:nvSpPr>
            <p:spPr>
              <a:xfrm>
                <a:off x="7322619" y="5528859"/>
                <a:ext cx="516615"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𝑤</m:t>
                      </m:r>
                    </m:oMath>
                  </m:oMathPara>
                </a14:m>
                <a:endParaRPr lang="en-US" sz="2600" dirty="0"/>
              </a:p>
            </p:txBody>
          </p:sp>
        </mc:Choice>
        <mc:Fallback xmlns="">
          <p:sp>
            <p:nvSpPr>
              <p:cNvPr id="59" name="TextBox 58">
                <a:extLst>
                  <a:ext uri="{FF2B5EF4-FFF2-40B4-BE49-F238E27FC236}">
                    <a16:creationId xmlns:a16="http://schemas.microsoft.com/office/drawing/2014/main" id="{22DF80B4-C1CE-D247-A9EE-63C5CDCC23AE}"/>
                  </a:ext>
                </a:extLst>
              </p:cNvPr>
              <p:cNvSpPr txBox="1">
                <a:spLocks noRot="1" noChangeAspect="1" noMove="1" noResize="1" noEditPoints="1" noAdjustHandles="1" noChangeArrowheads="1" noChangeShapeType="1" noTextEdit="1"/>
              </p:cNvSpPr>
              <p:nvPr/>
            </p:nvSpPr>
            <p:spPr>
              <a:xfrm>
                <a:off x="7322619" y="5528859"/>
                <a:ext cx="516615" cy="492443"/>
              </a:xfrm>
              <a:prstGeom prst="rect">
                <a:avLst/>
              </a:prstGeom>
              <a:blipFill>
                <a:blip r:embed="rId7"/>
                <a:stretch>
                  <a:fillRect/>
                </a:stretch>
              </a:blipFill>
            </p:spPr>
            <p:txBody>
              <a:bodyPr/>
              <a:lstStyle/>
              <a:p>
                <a:r>
                  <a:rPr lang="en-US">
                    <a:noFill/>
                  </a:rPr>
                  <a:t> </a:t>
                </a:r>
              </a:p>
            </p:txBody>
          </p:sp>
        </mc:Fallback>
      </mc:AlternateContent>
      <p:sp>
        <p:nvSpPr>
          <p:cNvPr id="60" name="Oval 59">
            <a:extLst>
              <a:ext uri="{FF2B5EF4-FFF2-40B4-BE49-F238E27FC236}">
                <a16:creationId xmlns:a16="http://schemas.microsoft.com/office/drawing/2014/main" id="{36B2BE9B-0CA4-CF4E-B7EB-73097E3F3AD5}"/>
              </a:ext>
            </a:extLst>
          </p:cNvPr>
          <p:cNvSpPr/>
          <p:nvPr/>
        </p:nvSpPr>
        <p:spPr>
          <a:xfrm flipV="1">
            <a:off x="6162815" y="3263384"/>
            <a:ext cx="145113" cy="171451"/>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769BFF59-D926-A041-945A-55EC0F8A7A98}"/>
              </a:ext>
            </a:extLst>
          </p:cNvPr>
          <p:cNvSpPr/>
          <p:nvPr/>
        </p:nvSpPr>
        <p:spPr>
          <a:xfrm flipV="1">
            <a:off x="6832760" y="3737667"/>
            <a:ext cx="145113" cy="171451"/>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Arc 61">
            <a:extLst>
              <a:ext uri="{FF2B5EF4-FFF2-40B4-BE49-F238E27FC236}">
                <a16:creationId xmlns:a16="http://schemas.microsoft.com/office/drawing/2014/main" id="{9ABDE04A-BA8A-6747-B4F1-8C985AA9272E}"/>
              </a:ext>
            </a:extLst>
          </p:cNvPr>
          <p:cNvSpPr/>
          <p:nvPr/>
        </p:nvSpPr>
        <p:spPr>
          <a:xfrm rot="19440069">
            <a:off x="6264978" y="3205811"/>
            <a:ext cx="684416" cy="1447311"/>
          </a:xfrm>
          <a:prstGeom prst="arc">
            <a:avLst>
              <a:gd name="adj1" fmla="val 16763110"/>
              <a:gd name="adj2" fmla="val 0"/>
            </a:avLst>
          </a:prstGeom>
          <a:ln w="2540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AB3294C-31AD-4E4A-8784-6C1FE10DE50A}"/>
                  </a:ext>
                </a:extLst>
              </p:cNvPr>
              <p:cNvSpPr txBox="1"/>
              <p:nvPr/>
            </p:nvSpPr>
            <p:spPr>
              <a:xfrm>
                <a:off x="7409680" y="4570995"/>
                <a:ext cx="623825"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𝑈</m:t>
                          </m:r>
                        </m:e>
                        <m:sub>
                          <m:r>
                            <a:rPr lang="en-US" sz="2600" b="0" i="1" smtClean="0">
                              <a:latin typeface="Cambria Math" panose="02040503050406030204" pitchFamily="18" charset="0"/>
                            </a:rPr>
                            <m:t>3</m:t>
                          </m:r>
                        </m:sub>
                      </m:sSub>
                    </m:oMath>
                  </m:oMathPara>
                </a14:m>
                <a:endParaRPr lang="en-US" sz="2600" dirty="0"/>
              </a:p>
            </p:txBody>
          </p:sp>
        </mc:Choice>
        <mc:Fallback xmlns="">
          <p:sp>
            <p:nvSpPr>
              <p:cNvPr id="63" name="TextBox 62">
                <a:extLst>
                  <a:ext uri="{FF2B5EF4-FFF2-40B4-BE49-F238E27FC236}">
                    <a16:creationId xmlns:a16="http://schemas.microsoft.com/office/drawing/2014/main" id="{2AB3294C-31AD-4E4A-8784-6C1FE10DE50A}"/>
                  </a:ext>
                </a:extLst>
              </p:cNvPr>
              <p:cNvSpPr txBox="1">
                <a:spLocks noRot="1" noChangeAspect="1" noMove="1" noResize="1" noEditPoints="1" noAdjustHandles="1" noChangeArrowheads="1" noChangeShapeType="1" noTextEdit="1"/>
              </p:cNvSpPr>
              <p:nvPr/>
            </p:nvSpPr>
            <p:spPr>
              <a:xfrm>
                <a:off x="7409680" y="4570995"/>
                <a:ext cx="623825" cy="49244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2AC084DD-02CA-B242-A192-9CD24B378254}"/>
                  </a:ext>
                </a:extLst>
              </p:cNvPr>
              <p:cNvSpPr txBox="1"/>
              <p:nvPr/>
            </p:nvSpPr>
            <p:spPr>
              <a:xfrm>
                <a:off x="6575088" y="3206911"/>
                <a:ext cx="694484" cy="3864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p>
            </p:txBody>
          </p:sp>
        </mc:Choice>
        <mc:Fallback xmlns="">
          <p:sp>
            <p:nvSpPr>
              <p:cNvPr id="67" name="TextBox 66">
                <a:extLst>
                  <a:ext uri="{FF2B5EF4-FFF2-40B4-BE49-F238E27FC236}">
                    <a16:creationId xmlns:a16="http://schemas.microsoft.com/office/drawing/2014/main" id="{2AC084DD-02CA-B242-A192-9CD24B378254}"/>
                  </a:ext>
                </a:extLst>
              </p:cNvPr>
              <p:cNvSpPr txBox="1">
                <a:spLocks noRot="1" noChangeAspect="1" noMove="1" noResize="1" noEditPoints="1" noAdjustHandles="1" noChangeArrowheads="1" noChangeShapeType="1" noTextEdit="1"/>
              </p:cNvSpPr>
              <p:nvPr/>
            </p:nvSpPr>
            <p:spPr>
              <a:xfrm>
                <a:off x="6575088" y="3206911"/>
                <a:ext cx="694484" cy="386452"/>
              </a:xfrm>
              <a:prstGeom prst="rect">
                <a:avLst/>
              </a:prstGeom>
              <a:blipFill>
                <a:blip r:embed="rId9"/>
                <a:stretch>
                  <a:fillRect t="-80645" b="-93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7EAB71AF-7ED9-184A-BE4D-1EF57C8E358A}"/>
                  </a:ext>
                </a:extLst>
              </p:cNvPr>
              <p:cNvSpPr txBox="1"/>
              <p:nvPr/>
            </p:nvSpPr>
            <p:spPr>
              <a:xfrm>
                <a:off x="5463699" y="3529568"/>
                <a:ext cx="694484" cy="3864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p>
            </p:txBody>
          </p:sp>
        </mc:Choice>
        <mc:Fallback xmlns="">
          <p:sp>
            <p:nvSpPr>
              <p:cNvPr id="68" name="TextBox 67">
                <a:extLst>
                  <a:ext uri="{FF2B5EF4-FFF2-40B4-BE49-F238E27FC236}">
                    <a16:creationId xmlns:a16="http://schemas.microsoft.com/office/drawing/2014/main" id="{7EAB71AF-7ED9-184A-BE4D-1EF57C8E358A}"/>
                  </a:ext>
                </a:extLst>
              </p:cNvPr>
              <p:cNvSpPr txBox="1">
                <a:spLocks noRot="1" noChangeAspect="1" noMove="1" noResize="1" noEditPoints="1" noAdjustHandles="1" noChangeArrowheads="1" noChangeShapeType="1" noTextEdit="1"/>
              </p:cNvSpPr>
              <p:nvPr/>
            </p:nvSpPr>
            <p:spPr>
              <a:xfrm>
                <a:off x="5463699" y="3529568"/>
                <a:ext cx="694484" cy="386452"/>
              </a:xfrm>
              <a:prstGeom prst="rect">
                <a:avLst/>
              </a:prstGeom>
              <a:blipFill>
                <a:blip r:embed="rId10"/>
                <a:stretch>
                  <a:fillRect t="-80645" b="-93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55AB2A12-772C-2442-A704-8B4063469447}"/>
                  </a:ext>
                </a:extLst>
              </p:cNvPr>
              <p:cNvSpPr txBox="1"/>
              <p:nvPr/>
            </p:nvSpPr>
            <p:spPr>
              <a:xfrm>
                <a:off x="4717169" y="3333006"/>
                <a:ext cx="694484" cy="3864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p>
            </p:txBody>
          </p:sp>
        </mc:Choice>
        <mc:Fallback xmlns="">
          <p:sp>
            <p:nvSpPr>
              <p:cNvPr id="69" name="TextBox 68">
                <a:extLst>
                  <a:ext uri="{FF2B5EF4-FFF2-40B4-BE49-F238E27FC236}">
                    <a16:creationId xmlns:a16="http://schemas.microsoft.com/office/drawing/2014/main" id="{55AB2A12-772C-2442-A704-8B4063469447}"/>
                  </a:ext>
                </a:extLst>
              </p:cNvPr>
              <p:cNvSpPr txBox="1">
                <a:spLocks noRot="1" noChangeAspect="1" noMove="1" noResize="1" noEditPoints="1" noAdjustHandles="1" noChangeArrowheads="1" noChangeShapeType="1" noTextEdit="1"/>
              </p:cNvSpPr>
              <p:nvPr/>
            </p:nvSpPr>
            <p:spPr>
              <a:xfrm>
                <a:off x="4717169" y="3333006"/>
                <a:ext cx="694484" cy="386452"/>
              </a:xfrm>
              <a:prstGeom prst="rect">
                <a:avLst/>
              </a:prstGeom>
              <a:blipFill>
                <a:blip r:embed="rId11"/>
                <a:stretch>
                  <a:fillRect t="-75000" b="-90625"/>
                </a:stretch>
              </a:blipFill>
            </p:spPr>
            <p:txBody>
              <a:bodyPr/>
              <a:lstStyle/>
              <a:p>
                <a:r>
                  <a:rPr lang="en-US">
                    <a:noFill/>
                  </a:rPr>
                  <a:t> </a:t>
                </a:r>
              </a:p>
            </p:txBody>
          </p:sp>
        </mc:Fallback>
      </mc:AlternateContent>
    </p:spTree>
    <p:extLst>
      <p:ext uri="{BB962C8B-B14F-4D97-AF65-F5344CB8AC3E}">
        <p14:creationId xmlns:p14="http://schemas.microsoft.com/office/powerpoint/2010/main" val="44835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8BAF3D4-AEC1-6E4C-A3C2-57CABF18460F}"/>
              </a:ext>
            </a:extLst>
          </p:cNvPr>
          <p:cNvSpPr/>
          <p:nvPr/>
        </p:nvSpPr>
        <p:spPr>
          <a:xfrm>
            <a:off x="3594363" y="1900573"/>
            <a:ext cx="572593" cy="369332"/>
          </a:xfrm>
          <a:prstGeom prst="rect">
            <a:avLst/>
          </a:prstGeom>
        </p:spPr>
        <p:txBody>
          <a:bodyPr wrap="none">
            <a:spAutoFit/>
          </a:bodyPr>
          <a:lstStyle/>
          <a:p>
            <a:r>
              <a:rPr lang="en-US" dirty="0"/>
              <a:t>king</a:t>
            </a:r>
          </a:p>
        </p:txBody>
      </p:sp>
      <p:sp>
        <p:nvSpPr>
          <p:cNvPr id="10" name="Rectangle 9">
            <a:extLst>
              <a:ext uri="{FF2B5EF4-FFF2-40B4-BE49-F238E27FC236}">
                <a16:creationId xmlns:a16="http://schemas.microsoft.com/office/drawing/2014/main" id="{544BCC4A-CA28-8645-8B89-1C6F5D70B657}"/>
              </a:ext>
            </a:extLst>
          </p:cNvPr>
          <p:cNvSpPr/>
          <p:nvPr/>
        </p:nvSpPr>
        <p:spPr>
          <a:xfrm>
            <a:off x="3637900" y="2608459"/>
            <a:ext cx="485518" cy="369332"/>
          </a:xfrm>
          <a:prstGeom prst="rect">
            <a:avLst/>
          </a:prstGeom>
        </p:spPr>
        <p:txBody>
          <a:bodyPr wrap="none">
            <a:spAutoFit/>
          </a:bodyPr>
          <a:lstStyle/>
          <a:p>
            <a:r>
              <a:rPr lang="en-US" dirty="0"/>
              <a:t>eat</a:t>
            </a:r>
          </a:p>
        </p:txBody>
      </p:sp>
      <p:sp>
        <p:nvSpPr>
          <p:cNvPr id="11" name="Rectangle 10">
            <a:extLst>
              <a:ext uri="{FF2B5EF4-FFF2-40B4-BE49-F238E27FC236}">
                <a16:creationId xmlns:a16="http://schemas.microsoft.com/office/drawing/2014/main" id="{E5D7272B-8F69-ED4C-94A0-F12F60BE93F1}"/>
              </a:ext>
            </a:extLst>
          </p:cNvPr>
          <p:cNvSpPr/>
          <p:nvPr/>
        </p:nvSpPr>
        <p:spPr>
          <a:xfrm>
            <a:off x="3621613" y="3316345"/>
            <a:ext cx="518091" cy="369332"/>
          </a:xfrm>
          <a:prstGeom prst="rect">
            <a:avLst/>
          </a:prstGeom>
        </p:spPr>
        <p:txBody>
          <a:bodyPr wrap="none">
            <a:spAutoFit/>
          </a:bodyPr>
          <a:lstStyle/>
          <a:p>
            <a:r>
              <a:rPr lang="en-US" dirty="0"/>
              <a:t>sun</a:t>
            </a:r>
          </a:p>
        </p:txBody>
      </p:sp>
      <p:sp>
        <p:nvSpPr>
          <p:cNvPr id="12" name="Rectangle 11">
            <a:extLst>
              <a:ext uri="{FF2B5EF4-FFF2-40B4-BE49-F238E27FC236}">
                <a16:creationId xmlns:a16="http://schemas.microsoft.com/office/drawing/2014/main" id="{A0D8AABD-308B-574C-AACE-37EA55CDEB29}"/>
              </a:ext>
            </a:extLst>
          </p:cNvPr>
          <p:cNvSpPr/>
          <p:nvPr/>
        </p:nvSpPr>
        <p:spPr>
          <a:xfrm>
            <a:off x="3517802" y="4024231"/>
            <a:ext cx="725711" cy="369332"/>
          </a:xfrm>
          <a:prstGeom prst="rect">
            <a:avLst/>
          </a:prstGeom>
        </p:spPr>
        <p:txBody>
          <a:bodyPr wrap="none">
            <a:spAutoFit/>
          </a:bodyPr>
          <a:lstStyle/>
          <a:p>
            <a:r>
              <a:rPr lang="en-US" dirty="0"/>
              <a:t>water</a:t>
            </a:r>
          </a:p>
        </p:txBody>
      </p:sp>
      <p:sp>
        <p:nvSpPr>
          <p:cNvPr id="13" name="Rectangle 12">
            <a:extLst>
              <a:ext uri="{FF2B5EF4-FFF2-40B4-BE49-F238E27FC236}">
                <a16:creationId xmlns:a16="http://schemas.microsoft.com/office/drawing/2014/main" id="{BFFBD631-B92F-554A-8D16-55E91B1C315A}"/>
              </a:ext>
            </a:extLst>
          </p:cNvPr>
          <p:cNvSpPr/>
          <p:nvPr/>
        </p:nvSpPr>
        <p:spPr>
          <a:xfrm>
            <a:off x="3759470" y="4456387"/>
            <a:ext cx="242374" cy="923330"/>
          </a:xfrm>
          <a:prstGeom prst="rect">
            <a:avLst/>
          </a:prstGeom>
        </p:spPr>
        <p:txBody>
          <a:bodyPr wrap="none">
            <a:spAutoFit/>
          </a:bodyPr>
          <a:lstStyle/>
          <a:p>
            <a:r>
              <a:rPr lang="en-US" dirty="0"/>
              <a:t>.</a:t>
            </a:r>
          </a:p>
          <a:p>
            <a:r>
              <a:rPr lang="en-US" dirty="0"/>
              <a:t>.</a:t>
            </a:r>
          </a:p>
          <a:p>
            <a:r>
              <a:rPr lang="en-US" dirty="0"/>
              <a:t>.</a:t>
            </a:r>
          </a:p>
        </p:txBody>
      </p:sp>
      <p:sp>
        <p:nvSpPr>
          <p:cNvPr id="16" name="Rectangle 15">
            <a:extLst>
              <a:ext uri="{FF2B5EF4-FFF2-40B4-BE49-F238E27FC236}">
                <a16:creationId xmlns:a16="http://schemas.microsoft.com/office/drawing/2014/main" id="{E550CB20-2DEE-DE4F-97D8-5641A07B2393}"/>
              </a:ext>
            </a:extLst>
          </p:cNvPr>
          <p:cNvSpPr/>
          <p:nvPr/>
        </p:nvSpPr>
        <p:spPr>
          <a:xfrm>
            <a:off x="7796908" y="1900573"/>
            <a:ext cx="596638" cy="369332"/>
          </a:xfrm>
          <a:prstGeom prst="rect">
            <a:avLst/>
          </a:prstGeom>
        </p:spPr>
        <p:txBody>
          <a:bodyPr wrap="none">
            <a:spAutoFit/>
          </a:bodyPr>
          <a:lstStyle/>
          <a:p>
            <a:r>
              <a:rPr lang="hi-IN"/>
              <a:t>पानी</a:t>
            </a:r>
            <a:endParaRPr lang="en-US" dirty="0"/>
          </a:p>
        </p:txBody>
      </p:sp>
      <p:sp>
        <p:nvSpPr>
          <p:cNvPr id="17" name="Rectangle 16">
            <a:extLst>
              <a:ext uri="{FF2B5EF4-FFF2-40B4-BE49-F238E27FC236}">
                <a16:creationId xmlns:a16="http://schemas.microsoft.com/office/drawing/2014/main" id="{575E15A6-7786-024B-B213-9E0C90401FB9}"/>
              </a:ext>
            </a:extLst>
          </p:cNvPr>
          <p:cNvSpPr/>
          <p:nvPr/>
        </p:nvSpPr>
        <p:spPr>
          <a:xfrm>
            <a:off x="7796908" y="2608459"/>
            <a:ext cx="596638" cy="369332"/>
          </a:xfrm>
          <a:prstGeom prst="rect">
            <a:avLst/>
          </a:prstGeom>
        </p:spPr>
        <p:txBody>
          <a:bodyPr wrap="none">
            <a:spAutoFit/>
          </a:bodyPr>
          <a:lstStyle/>
          <a:p>
            <a:pPr algn="ctr"/>
            <a:r>
              <a:rPr lang="hi-IN"/>
              <a:t>राजा</a:t>
            </a:r>
            <a:endParaRPr lang="en-US" dirty="0"/>
          </a:p>
        </p:txBody>
      </p:sp>
      <p:sp>
        <p:nvSpPr>
          <p:cNvPr id="18" name="Rectangle 17">
            <a:extLst>
              <a:ext uri="{FF2B5EF4-FFF2-40B4-BE49-F238E27FC236}">
                <a16:creationId xmlns:a16="http://schemas.microsoft.com/office/drawing/2014/main" id="{AB01807B-07A7-614E-B654-B938DC87CEF9}"/>
              </a:ext>
            </a:extLst>
          </p:cNvPr>
          <p:cNvSpPr/>
          <p:nvPr/>
        </p:nvSpPr>
        <p:spPr>
          <a:xfrm>
            <a:off x="7876257" y="3335774"/>
            <a:ext cx="437940" cy="369332"/>
          </a:xfrm>
          <a:prstGeom prst="rect">
            <a:avLst/>
          </a:prstGeom>
        </p:spPr>
        <p:txBody>
          <a:bodyPr wrap="none">
            <a:spAutoFit/>
          </a:bodyPr>
          <a:lstStyle/>
          <a:p>
            <a:pPr algn="ctr"/>
            <a:r>
              <a:rPr lang="hi-IN"/>
              <a:t>खा</a:t>
            </a:r>
            <a:endParaRPr lang="en-US" dirty="0"/>
          </a:p>
        </p:txBody>
      </p:sp>
      <p:sp>
        <p:nvSpPr>
          <p:cNvPr id="19" name="Rectangle 18">
            <a:extLst>
              <a:ext uri="{FF2B5EF4-FFF2-40B4-BE49-F238E27FC236}">
                <a16:creationId xmlns:a16="http://schemas.microsoft.com/office/drawing/2014/main" id="{C54DCD0C-FC7D-784D-A9DC-8BE687EA36F4}"/>
              </a:ext>
            </a:extLst>
          </p:cNvPr>
          <p:cNvSpPr/>
          <p:nvPr/>
        </p:nvSpPr>
        <p:spPr>
          <a:xfrm>
            <a:off x="7843394" y="4042399"/>
            <a:ext cx="503664" cy="369332"/>
          </a:xfrm>
          <a:prstGeom prst="rect">
            <a:avLst/>
          </a:prstGeom>
        </p:spPr>
        <p:txBody>
          <a:bodyPr wrap="none">
            <a:spAutoFit/>
          </a:bodyPr>
          <a:lstStyle/>
          <a:p>
            <a:r>
              <a:rPr lang="hi-IN"/>
              <a:t>रवि</a:t>
            </a:r>
            <a:endParaRPr lang="en-US" dirty="0"/>
          </a:p>
        </p:txBody>
      </p:sp>
      <p:sp>
        <p:nvSpPr>
          <p:cNvPr id="20" name="Rectangle 19">
            <a:extLst>
              <a:ext uri="{FF2B5EF4-FFF2-40B4-BE49-F238E27FC236}">
                <a16:creationId xmlns:a16="http://schemas.microsoft.com/office/drawing/2014/main" id="{EBBAE266-9362-AD4D-BD0D-A4844749473C}"/>
              </a:ext>
            </a:extLst>
          </p:cNvPr>
          <p:cNvSpPr/>
          <p:nvPr/>
        </p:nvSpPr>
        <p:spPr>
          <a:xfrm>
            <a:off x="7974039" y="4456387"/>
            <a:ext cx="242374" cy="923330"/>
          </a:xfrm>
          <a:prstGeom prst="rect">
            <a:avLst/>
          </a:prstGeom>
        </p:spPr>
        <p:txBody>
          <a:bodyPr wrap="none">
            <a:spAutoFit/>
          </a:bodyPr>
          <a:lstStyle/>
          <a:p>
            <a:r>
              <a:rPr lang="en-US" dirty="0"/>
              <a:t>.</a:t>
            </a:r>
          </a:p>
          <a:p>
            <a:r>
              <a:rPr lang="en-US" dirty="0"/>
              <a:t>.</a:t>
            </a:r>
          </a:p>
          <a:p>
            <a:r>
              <a:rPr lang="en-US" dirty="0"/>
              <a:t>.</a:t>
            </a:r>
          </a:p>
        </p:txBody>
      </p:sp>
      <p:pic>
        <p:nvPicPr>
          <p:cNvPr id="3" name="Graphic 2" descr="Question mark">
            <a:extLst>
              <a:ext uri="{FF2B5EF4-FFF2-40B4-BE49-F238E27FC236}">
                <a16:creationId xmlns:a16="http://schemas.microsoft.com/office/drawing/2014/main" id="{AEBB0E08-3394-F744-821B-C9269E9F91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6984" y="2418543"/>
            <a:ext cx="1118495" cy="1118495"/>
          </a:xfrm>
          <a:prstGeom prst="rect">
            <a:avLst/>
          </a:prstGeom>
        </p:spPr>
      </p:pic>
      <p:cxnSp>
        <p:nvCxnSpPr>
          <p:cNvPr id="23" name="Straight Arrow Connector 22">
            <a:extLst>
              <a:ext uri="{FF2B5EF4-FFF2-40B4-BE49-F238E27FC236}">
                <a16:creationId xmlns:a16="http://schemas.microsoft.com/office/drawing/2014/main" id="{8A59446B-47C2-3F46-89E2-9AFD67626E9F}"/>
              </a:ext>
            </a:extLst>
          </p:cNvPr>
          <p:cNvCxnSpPr>
            <a:cxnSpLocks/>
            <a:stCxn id="9" idx="3"/>
          </p:cNvCxnSpPr>
          <p:nvPr/>
        </p:nvCxnSpPr>
        <p:spPr>
          <a:xfrm>
            <a:off x="4166956" y="2085239"/>
            <a:ext cx="1872597" cy="52322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B8706A6-314C-C440-8280-9C32BA374639}"/>
              </a:ext>
            </a:extLst>
          </p:cNvPr>
          <p:cNvCxnSpPr>
            <a:cxnSpLocks/>
          </p:cNvCxnSpPr>
          <p:nvPr/>
        </p:nvCxnSpPr>
        <p:spPr>
          <a:xfrm>
            <a:off x="4123418" y="2763817"/>
            <a:ext cx="1950444" cy="1312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B66F38A-E878-5E4F-9BF4-5C3F9848ED4B}"/>
              </a:ext>
            </a:extLst>
          </p:cNvPr>
          <p:cNvCxnSpPr>
            <a:cxnSpLocks/>
          </p:cNvCxnSpPr>
          <p:nvPr/>
        </p:nvCxnSpPr>
        <p:spPr>
          <a:xfrm flipV="1">
            <a:off x="4103481" y="3201098"/>
            <a:ext cx="1970381" cy="34459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FA438A6-6DAE-6E42-A2B9-29805D999022}"/>
              </a:ext>
            </a:extLst>
          </p:cNvPr>
          <p:cNvCxnSpPr>
            <a:cxnSpLocks/>
          </p:cNvCxnSpPr>
          <p:nvPr/>
        </p:nvCxnSpPr>
        <p:spPr>
          <a:xfrm flipV="1">
            <a:off x="4243513" y="3520440"/>
            <a:ext cx="1928787" cy="70670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74AC0B0-B1D4-814E-91BB-84FB79554AD5}"/>
                  </a:ext>
                </a:extLst>
              </p:cNvPr>
              <p:cNvSpPr txBox="1"/>
              <p:nvPr/>
            </p:nvSpPr>
            <p:spPr>
              <a:xfrm>
                <a:off x="3697193"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B74AC0B0-B1D4-814E-91BB-84FB79554AD5}"/>
                  </a:ext>
                </a:extLst>
              </p:cNvPr>
              <p:cNvSpPr txBox="1">
                <a:spLocks noRot="1" noChangeAspect="1" noMove="1" noResize="1" noEditPoints="1" noAdjustHandles="1" noChangeArrowheads="1" noChangeShapeType="1" noTextEdit="1"/>
              </p:cNvSpPr>
              <p:nvPr/>
            </p:nvSpPr>
            <p:spPr>
              <a:xfrm>
                <a:off x="3697193" y="1121780"/>
                <a:ext cx="366934" cy="523220"/>
              </a:xfrm>
              <a:prstGeom prst="rect">
                <a:avLst/>
              </a:prstGeom>
              <a:blipFill>
                <a:blip r:embed="rId4"/>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547EBD0-63F3-C041-A669-E9A66AA9D537}"/>
                  </a:ext>
                </a:extLst>
              </p:cNvPr>
              <p:cNvSpPr txBox="1"/>
              <p:nvPr/>
            </p:nvSpPr>
            <p:spPr>
              <a:xfrm>
                <a:off x="7911760"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A547EBD0-63F3-C041-A669-E9A66AA9D537}"/>
                  </a:ext>
                </a:extLst>
              </p:cNvPr>
              <p:cNvSpPr txBox="1">
                <a:spLocks noRot="1" noChangeAspect="1" noMove="1" noResize="1" noEditPoints="1" noAdjustHandles="1" noChangeArrowheads="1" noChangeShapeType="1" noTextEdit="1"/>
              </p:cNvSpPr>
              <p:nvPr/>
            </p:nvSpPr>
            <p:spPr>
              <a:xfrm>
                <a:off x="7911760" y="1121780"/>
                <a:ext cx="366934" cy="523220"/>
              </a:xfrm>
              <a:prstGeom prst="rect">
                <a:avLst/>
              </a:prstGeom>
              <a:blipFill>
                <a:blip r:embed="rId5"/>
                <a:stretch>
                  <a:fillRect l="-6667" r="-13333"/>
                </a:stretch>
              </a:blipFill>
            </p:spPr>
            <p:txBody>
              <a:bodyPr/>
              <a:lstStyle/>
              <a:p>
                <a:r>
                  <a:rPr lang="en-US">
                    <a:noFill/>
                  </a:rPr>
                  <a:t> </a:t>
                </a:r>
              </a:p>
            </p:txBody>
          </p:sp>
        </mc:Fallback>
      </mc:AlternateContent>
      <p:sp>
        <p:nvSpPr>
          <p:cNvPr id="22" name="Title 1">
            <a:extLst>
              <a:ext uri="{FF2B5EF4-FFF2-40B4-BE49-F238E27FC236}">
                <a16:creationId xmlns:a16="http://schemas.microsoft.com/office/drawing/2014/main" id="{65F3C87E-B12C-984E-8E78-361E8CC20C7F}"/>
              </a:ext>
            </a:extLst>
          </p:cNvPr>
          <p:cNvSpPr>
            <a:spLocks noGrp="1"/>
          </p:cNvSpPr>
          <p:nvPr>
            <p:ph type="title"/>
          </p:nvPr>
        </p:nvSpPr>
        <p:spPr>
          <a:xfrm>
            <a:off x="838200" y="-4325"/>
            <a:ext cx="10515600" cy="1325563"/>
          </a:xfrm>
        </p:spPr>
        <p:txBody>
          <a:bodyPr/>
          <a:lstStyle/>
          <a:p>
            <a:r>
              <a:rPr lang="en-US" dirty="0"/>
              <a:t>Cross-lingual mapping problem: Introduction</a:t>
            </a:r>
          </a:p>
        </p:txBody>
      </p:sp>
      <p:sp>
        <p:nvSpPr>
          <p:cNvPr id="27" name="Double Bracket 26">
            <a:extLst>
              <a:ext uri="{FF2B5EF4-FFF2-40B4-BE49-F238E27FC236}">
                <a16:creationId xmlns:a16="http://schemas.microsoft.com/office/drawing/2014/main" id="{51B01C7F-742D-D147-B4B3-687E78978723}"/>
              </a:ext>
            </a:extLst>
          </p:cNvPr>
          <p:cNvSpPr/>
          <p:nvPr/>
        </p:nvSpPr>
        <p:spPr>
          <a:xfrm>
            <a:off x="2561895" y="1562019"/>
            <a:ext cx="262371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Double Bracket 27">
            <a:extLst>
              <a:ext uri="{FF2B5EF4-FFF2-40B4-BE49-F238E27FC236}">
                <a16:creationId xmlns:a16="http://schemas.microsoft.com/office/drawing/2014/main" id="{742234A2-9335-844A-812A-B085A5B98A7F}"/>
              </a:ext>
            </a:extLst>
          </p:cNvPr>
          <p:cNvSpPr/>
          <p:nvPr/>
        </p:nvSpPr>
        <p:spPr>
          <a:xfrm>
            <a:off x="6787762" y="1562019"/>
            <a:ext cx="261222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a:extLst>
              <a:ext uri="{FF2B5EF4-FFF2-40B4-BE49-F238E27FC236}">
                <a16:creationId xmlns:a16="http://schemas.microsoft.com/office/drawing/2014/main" id="{456C3382-8129-C543-92BC-DDA26EA08B33}"/>
              </a:ext>
            </a:extLst>
          </p:cNvPr>
          <p:cNvSpPr txBox="1"/>
          <p:nvPr/>
        </p:nvSpPr>
        <p:spPr>
          <a:xfrm>
            <a:off x="3759470" y="6047141"/>
            <a:ext cx="4545090" cy="461665"/>
          </a:xfrm>
          <a:prstGeom prst="rect">
            <a:avLst/>
          </a:prstGeom>
          <a:noFill/>
        </p:spPr>
        <p:txBody>
          <a:bodyPr wrap="none" rtlCol="0">
            <a:spAutoFit/>
          </a:bodyPr>
          <a:lstStyle/>
          <a:p>
            <a:r>
              <a:rPr lang="en-US" sz="2400" dirty="0"/>
              <a:t>Cross lingual mapping is unknown  </a:t>
            </a:r>
          </a:p>
        </p:txBody>
      </p:sp>
    </p:spTree>
    <p:extLst>
      <p:ext uri="{BB962C8B-B14F-4D97-AF65-F5344CB8AC3E}">
        <p14:creationId xmlns:p14="http://schemas.microsoft.com/office/powerpoint/2010/main" val="231542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1FB2-5B99-2D4D-8B1E-4E794E6AAFD3}"/>
              </a:ext>
            </a:extLst>
          </p:cNvPr>
          <p:cNvSpPr>
            <a:spLocks noGrp="1"/>
          </p:cNvSpPr>
          <p:nvPr>
            <p:ph type="ctrTitle"/>
          </p:nvPr>
        </p:nvSpPr>
        <p:spPr/>
        <p:txBody>
          <a:bodyPr/>
          <a:lstStyle/>
          <a:p>
            <a:r>
              <a:rPr lang="en-US" dirty="0"/>
              <a:t>Unsupervised cross-lingual mapping </a:t>
            </a:r>
          </a:p>
        </p:txBody>
      </p:sp>
    </p:spTree>
    <p:extLst>
      <p:ext uri="{BB962C8B-B14F-4D97-AF65-F5344CB8AC3E}">
        <p14:creationId xmlns:p14="http://schemas.microsoft.com/office/powerpoint/2010/main" val="1302916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1ED4-963B-7043-BCC5-AEF8B4984A6C}"/>
              </a:ext>
            </a:extLst>
          </p:cNvPr>
          <p:cNvSpPr>
            <a:spLocks noGrp="1"/>
          </p:cNvSpPr>
          <p:nvPr>
            <p:ph type="title"/>
          </p:nvPr>
        </p:nvSpPr>
        <p:spPr/>
        <p:txBody>
          <a:bodyPr/>
          <a:lstStyle/>
          <a:p>
            <a:r>
              <a:rPr lang="en-US" dirty="0"/>
              <a:t>Unsupervised Orthogonal Procrustes</a:t>
            </a:r>
            <a:endParaRPr lang="en-US" sz="2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D5D145-C4F7-B44A-8224-AA2033F02393}"/>
                  </a:ext>
                </a:extLst>
              </p:cNvPr>
              <p:cNvSpPr txBox="1"/>
              <p:nvPr/>
            </p:nvSpPr>
            <p:spPr>
              <a:xfrm>
                <a:off x="1530583" y="5414305"/>
                <a:ext cx="9130833" cy="11921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rPr>
                          </m:ctrlPr>
                        </m:funcPr>
                        <m:fName>
                          <m:limLow>
                            <m:limLowPr>
                              <m:ctrlPr>
                                <a:rPr lang="en-US" sz="2800" i="1" smtClean="0">
                                  <a:latin typeface="Cambria Math" panose="02040503050406030204" pitchFamily="18" charset="0"/>
                                </a:rPr>
                              </m:ctrlPr>
                            </m:limLowPr>
                            <m:e>
                              <m:r>
                                <m:rPr>
                                  <m:sty m:val="p"/>
                                </m:rPr>
                                <a:rPr lang="en-US" sz="2800" i="0" smtClean="0">
                                  <a:latin typeface="Cambria Math" panose="02040503050406030204" pitchFamily="18" charset="0"/>
                                </a:rPr>
                                <m:t>min</m:t>
                              </m:r>
                            </m:e>
                            <m:lim>
                              <m:r>
                                <a:rPr lang="en-US" sz="2800" b="0" i="1" smtClean="0">
                                  <a:solidFill>
                                    <a:srgbClr val="1004FA"/>
                                  </a:solidFill>
                                  <a:latin typeface="Cambria Math" panose="02040503050406030204" pitchFamily="18" charset="0"/>
                                </a:rPr>
                                <m:t>𝑊</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ℝ</m:t>
                                  </m:r>
                                </m:e>
                                <m:sup>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up>
                              </m:sSup>
                              <m:r>
                                <a:rPr lang="en-US" sz="2800" b="0" i="1" smtClean="0">
                                  <a:latin typeface="Cambria Math" panose="02040503050406030204" pitchFamily="18" charset="0"/>
                                  <a:ea typeface="Cambria Math" panose="02040503050406030204" pitchFamily="18" charset="0"/>
                                </a:rPr>
                                <m:t>,  </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solidFill>
                                    <a:schemeClr val="tx1"/>
                                  </a:solidFill>
                                  <a:latin typeface="Cambria Math" panose="02040503050406030204" pitchFamily="18" charset="0"/>
                                  <a:ea typeface="Cambria Math" panose="02040503050406030204" pitchFamily="18" charset="0"/>
                                </a:rPr>
                                <m:t>∈{0,1</m:t>
                              </m:r>
                              <m:sSup>
                                <m:sSupPr>
                                  <m:ctrlPr>
                                    <a:rPr lang="en-US" sz="2800" b="0" i="1" smtClean="0">
                                      <a:solidFill>
                                        <a:schemeClr val="tx1"/>
                                      </a:solidFill>
                                      <a:latin typeface="Cambria Math" panose="02040503050406030204" pitchFamily="18" charset="0"/>
                                      <a:ea typeface="Cambria Math" panose="02040503050406030204" pitchFamily="18" charset="0"/>
                                    </a:rPr>
                                  </m:ctrlPr>
                                </m:sSupPr>
                                <m:e>
                                  <m:r>
                                    <a:rPr lang="en-US" sz="2800" b="0" i="1" smtClean="0">
                                      <a:solidFill>
                                        <a:schemeClr val="tx1"/>
                                      </a:solidFill>
                                      <a:latin typeface="Cambria Math" panose="02040503050406030204" pitchFamily="18" charset="0"/>
                                      <a:ea typeface="Cambria Math" panose="02040503050406030204" pitchFamily="18" charset="0"/>
                                    </a:rPr>
                                    <m:t>}</m:t>
                                  </m:r>
                                </m:e>
                                <m:sup>
                                  <m:r>
                                    <a:rPr lang="en-US" sz="2800" b="0" i="1" smtClean="0">
                                      <a:solidFill>
                                        <a:schemeClr val="tx1"/>
                                      </a:solidFill>
                                      <a:latin typeface="Cambria Math" panose="02040503050406030204" pitchFamily="18" charset="0"/>
                                      <a:ea typeface="Cambria Math" panose="02040503050406030204" pitchFamily="18" charset="0"/>
                                    </a:rPr>
                                    <m:t>𝑛</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𝑛</m:t>
                                  </m:r>
                                </m:sup>
                              </m:sSup>
                            </m:lim>
                          </m:limLow>
                        </m:fName>
                        <m:e>
                          <m:sSubSup>
                            <m:sSubSupPr>
                              <m:ctrlPr>
                                <a:rPr lang="en-US" sz="2800" i="1" smtClean="0">
                                  <a:latin typeface="Cambria Math" panose="02040503050406030204" pitchFamily="18" charset="0"/>
                                </a:rPr>
                              </m:ctrlPr>
                            </m:sSubSupPr>
                            <m:e>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𝑋</m:t>
                                  </m:r>
                                  <m:r>
                                    <a:rPr lang="en-US" sz="2800" b="0" i="1" smtClean="0">
                                      <a:solidFill>
                                        <a:srgbClr val="1004FA"/>
                                      </a:solidFill>
                                      <a:latin typeface="Cambria Math" panose="02040503050406030204" pitchFamily="18" charset="0"/>
                                    </a:rPr>
                                    <m:t>𝑊</m:t>
                                  </m:r>
                                  <m:r>
                                    <a:rPr lang="en-US" sz="2800" b="0" i="1" smtClean="0">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latin typeface="Cambria Math" panose="02040503050406030204" pitchFamily="18" charset="0"/>
                                    </a:rPr>
                                    <m:t>𝑍</m:t>
                                  </m:r>
                                </m:e>
                              </m:d>
                            </m:e>
                            <m:sub>
                              <m:r>
                                <a:rPr lang="en-US" sz="2800" b="0" i="1" smtClean="0">
                                  <a:latin typeface="Cambria Math" panose="02040503050406030204" pitchFamily="18" charset="0"/>
                                </a:rPr>
                                <m:t>𝐹</m:t>
                              </m:r>
                            </m:sub>
                            <m:sup>
                              <m:r>
                                <a:rPr lang="en-US" sz="2800" b="0" i="1" smtClean="0">
                                  <a:latin typeface="Cambria Math" panose="02040503050406030204" pitchFamily="18" charset="0"/>
                                </a:rPr>
                                <m:t>2</m:t>
                              </m:r>
                            </m:sup>
                          </m:sSubSup>
                        </m:e>
                      </m:func>
                    </m:oMath>
                  </m:oMathPara>
                </a14:m>
                <a:endParaRPr lang="en-US" sz="2800" b="0" dirty="0"/>
              </a:p>
              <a:p>
                <a:r>
                  <a:rPr lang="en-US" sz="2800" dirty="0"/>
                  <a:t>subject to:  </a:t>
                </a:r>
                <a14:m>
                  <m:oMath xmlns:m="http://schemas.openxmlformats.org/officeDocument/2006/math">
                    <m:sSup>
                      <m:sSupPr>
                        <m:ctrlPr>
                          <a:rPr lang="en-US" sz="2800" i="1" smtClean="0">
                            <a:latin typeface="Cambria Math" panose="02040503050406030204" pitchFamily="18" charset="0"/>
                          </a:rPr>
                        </m:ctrlPr>
                      </m:sSupPr>
                      <m:e>
                        <m:r>
                          <a:rPr lang="en-US" sz="2800" b="0" i="1" smtClean="0">
                            <a:solidFill>
                              <a:srgbClr val="1004FA"/>
                            </a:solidFill>
                            <a:latin typeface="Cambria Math" panose="02040503050406030204" pitchFamily="18" charset="0"/>
                          </a:rPr>
                          <m:t>𝑊</m:t>
                        </m:r>
                      </m:e>
                      <m:sup>
                        <m:r>
                          <a:rPr lang="en-US" sz="2800" b="0" i="1" smtClean="0">
                            <a:latin typeface="Cambria Math" panose="02040503050406030204" pitchFamily="18" charset="0"/>
                          </a:rPr>
                          <m:t>𝑇</m:t>
                        </m:r>
                      </m:sup>
                    </m:sSup>
                    <m:r>
                      <a:rPr lang="en-US" sz="2800" b="0" i="1" smtClean="0">
                        <a:solidFill>
                          <a:srgbClr val="1004FA"/>
                        </a:solidFill>
                        <a:latin typeface="Cambria Math" panose="02040503050406030204" pitchFamily="18" charset="0"/>
                      </a:rPr>
                      <m:t>𝑊</m:t>
                    </m:r>
                    <m:r>
                      <a:rPr lang="en-US" sz="2800" b="0" i="1" smtClean="0">
                        <a:latin typeface="Cambria Math" panose="02040503050406030204" pitchFamily="18" charset="0"/>
                      </a:rPr>
                      <m:t>=</m:t>
                    </m:r>
                    <m:r>
                      <a:rPr lang="en-US" sz="2800" b="0" i="1" smtClean="0">
                        <a:latin typeface="Cambria Math" panose="02040503050406030204" pitchFamily="18" charset="0"/>
                      </a:rPr>
                      <m:t>𝐼</m:t>
                    </m:r>
                  </m:oMath>
                </a14:m>
                <a:r>
                  <a:rPr lang="en-US" sz="2800" dirty="0"/>
                  <a:t>  and </a:t>
                </a:r>
                <a14:m>
                  <m:oMath xmlns:m="http://schemas.openxmlformats.org/officeDocument/2006/math">
                    <m:r>
                      <a:rPr lang="en-US" sz="2800" b="0" i="1" smtClean="0">
                        <a:solidFill>
                          <a:srgbClr val="FF0000"/>
                        </a:solidFill>
                        <a:latin typeface="Cambria Math" panose="02040503050406030204" pitchFamily="18" charset="0"/>
                      </a:rPr>
                      <m:t>𝑃</m:t>
                    </m:r>
                  </m:oMath>
                </a14:m>
                <a:r>
                  <a:rPr lang="en-US" sz="2800" dirty="0"/>
                  <a:t> is a mapping matrix (dictionary)</a:t>
                </a:r>
              </a:p>
            </p:txBody>
          </p:sp>
        </mc:Choice>
        <mc:Fallback xmlns="">
          <p:sp>
            <p:nvSpPr>
              <p:cNvPr id="4" name="TextBox 3">
                <a:extLst>
                  <a:ext uri="{FF2B5EF4-FFF2-40B4-BE49-F238E27FC236}">
                    <a16:creationId xmlns:a16="http://schemas.microsoft.com/office/drawing/2014/main" id="{51D5D145-C4F7-B44A-8224-AA2033F02393}"/>
                  </a:ext>
                </a:extLst>
              </p:cNvPr>
              <p:cNvSpPr txBox="1">
                <a:spLocks noRot="1" noChangeAspect="1" noMove="1" noResize="1" noEditPoints="1" noAdjustHandles="1" noChangeArrowheads="1" noChangeShapeType="1" noTextEdit="1"/>
              </p:cNvSpPr>
              <p:nvPr/>
            </p:nvSpPr>
            <p:spPr>
              <a:xfrm>
                <a:off x="1530583" y="5414305"/>
                <a:ext cx="9130833" cy="1192186"/>
              </a:xfrm>
              <a:prstGeom prst="rect">
                <a:avLst/>
              </a:prstGeom>
              <a:blipFill>
                <a:blip r:embed="rId2"/>
                <a:stretch>
                  <a:fillRect l="-1391" r="-417" b="-1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2CE6365-236F-8D48-8A45-AC306341760D}"/>
                  </a:ext>
                </a:extLst>
              </p:cNvPr>
              <p:cNvSpPr/>
              <p:nvPr/>
            </p:nvSpPr>
            <p:spPr>
              <a:xfrm>
                <a:off x="1487372" y="2234534"/>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5" name="Rectangle 4">
                <a:extLst>
                  <a:ext uri="{FF2B5EF4-FFF2-40B4-BE49-F238E27FC236}">
                    <a16:creationId xmlns:a16="http://schemas.microsoft.com/office/drawing/2014/main" id="{F2CE6365-236F-8D48-8A45-AC306341760D}"/>
                  </a:ext>
                </a:extLst>
              </p:cNvPr>
              <p:cNvSpPr>
                <a:spLocks noRot="1" noChangeAspect="1" noMove="1" noResize="1" noEditPoints="1" noAdjustHandles="1" noChangeArrowheads="1" noChangeShapeType="1" noTextEdit="1"/>
              </p:cNvSpPr>
              <p:nvPr/>
            </p:nvSpPr>
            <p:spPr>
              <a:xfrm>
                <a:off x="1487372" y="2234534"/>
                <a:ext cx="46076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6028C62-C12E-2C44-AB07-C85697C53D59}"/>
                  </a:ext>
                </a:extLst>
              </p:cNvPr>
              <p:cNvSpPr/>
              <p:nvPr/>
            </p:nvSpPr>
            <p:spPr>
              <a:xfrm>
                <a:off x="1554529" y="2991532"/>
                <a:ext cx="290464"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a:p>
                <a:pPr algn="ctr"/>
                <a:r>
                  <a:rPr lang="en-US" dirty="0"/>
                  <a:t>.</a:t>
                </a:r>
              </a:p>
              <a:p>
                <a:pPr algn="ctr"/>
                <a:r>
                  <a:rPr lang="en-US" dirty="0"/>
                  <a:t>.</a:t>
                </a:r>
              </a:p>
            </p:txBody>
          </p:sp>
        </mc:Choice>
        <mc:Fallback xmlns="">
          <p:sp>
            <p:nvSpPr>
              <p:cNvPr id="6" name="Rectangle 5">
                <a:extLst>
                  <a:ext uri="{FF2B5EF4-FFF2-40B4-BE49-F238E27FC236}">
                    <a16:creationId xmlns:a16="http://schemas.microsoft.com/office/drawing/2014/main" id="{F6028C62-C12E-2C44-AB07-C85697C53D59}"/>
                  </a:ext>
                </a:extLst>
              </p:cNvPr>
              <p:cNvSpPr>
                <a:spLocks noRot="1" noChangeAspect="1" noMove="1" noResize="1" noEditPoints="1" noAdjustHandles="1" noChangeArrowheads="1" noChangeShapeType="1" noTextEdit="1"/>
              </p:cNvSpPr>
              <p:nvPr/>
            </p:nvSpPr>
            <p:spPr>
              <a:xfrm>
                <a:off x="1554529" y="2991532"/>
                <a:ext cx="290464" cy="923330"/>
              </a:xfrm>
              <a:prstGeom prst="rect">
                <a:avLst/>
              </a:prstGeom>
              <a:blipFill>
                <a:blip r:embed="rId4"/>
                <a:stretch>
                  <a:fillRect l="-12500" b="-95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CE4B75F-ACF5-C347-90CA-C25B80AAE924}"/>
                  </a:ext>
                </a:extLst>
              </p:cNvPr>
              <p:cNvSpPr/>
              <p:nvPr/>
            </p:nvSpPr>
            <p:spPr>
              <a:xfrm>
                <a:off x="1459664" y="4337288"/>
                <a:ext cx="4801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m:oMathPara>
                </a14:m>
                <a:endParaRPr lang="en-US" dirty="0"/>
              </a:p>
            </p:txBody>
          </p:sp>
        </mc:Choice>
        <mc:Fallback xmlns="">
          <p:sp>
            <p:nvSpPr>
              <p:cNvPr id="8" name="Rectangle 7">
                <a:extLst>
                  <a:ext uri="{FF2B5EF4-FFF2-40B4-BE49-F238E27FC236}">
                    <a16:creationId xmlns:a16="http://schemas.microsoft.com/office/drawing/2014/main" id="{5CE4B75F-ACF5-C347-90CA-C25B80AAE924}"/>
                  </a:ext>
                </a:extLst>
              </p:cNvPr>
              <p:cNvSpPr>
                <a:spLocks noRot="1" noChangeAspect="1" noMove="1" noResize="1" noEditPoints="1" noAdjustHandles="1" noChangeArrowheads="1" noChangeShapeType="1" noTextEdit="1"/>
              </p:cNvSpPr>
              <p:nvPr/>
            </p:nvSpPr>
            <p:spPr>
              <a:xfrm>
                <a:off x="1459664" y="4337288"/>
                <a:ext cx="48019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88E73DF-9AD7-2540-8828-C2270715566B}"/>
                  </a:ext>
                </a:extLst>
              </p:cNvPr>
              <p:cNvSpPr/>
              <p:nvPr/>
            </p:nvSpPr>
            <p:spPr>
              <a:xfrm>
                <a:off x="10169450" y="2225629"/>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m:oMathPara>
                </a14:m>
                <a:endParaRPr lang="en-US" dirty="0"/>
              </a:p>
            </p:txBody>
          </p:sp>
        </mc:Choice>
        <mc:Fallback xmlns="">
          <p:sp>
            <p:nvSpPr>
              <p:cNvPr id="9" name="Rectangle 8">
                <a:extLst>
                  <a:ext uri="{FF2B5EF4-FFF2-40B4-BE49-F238E27FC236}">
                    <a16:creationId xmlns:a16="http://schemas.microsoft.com/office/drawing/2014/main" id="{C88E73DF-9AD7-2540-8828-C2270715566B}"/>
                  </a:ext>
                </a:extLst>
              </p:cNvPr>
              <p:cNvSpPr>
                <a:spLocks noRot="1" noChangeAspect="1" noMove="1" noResize="1" noEditPoints="1" noAdjustHandles="1" noChangeArrowheads="1" noChangeShapeType="1" noTextEdit="1"/>
              </p:cNvSpPr>
              <p:nvPr/>
            </p:nvSpPr>
            <p:spPr>
              <a:xfrm>
                <a:off x="10169450" y="2225629"/>
                <a:ext cx="46076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11E2619-1C52-844D-80BE-1756DB48AF39}"/>
                  </a:ext>
                </a:extLst>
              </p:cNvPr>
              <p:cNvSpPr/>
              <p:nvPr/>
            </p:nvSpPr>
            <p:spPr>
              <a:xfrm>
                <a:off x="10166037" y="4392425"/>
                <a:ext cx="465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𝑛</m:t>
                          </m:r>
                        </m:sub>
                      </m:sSub>
                    </m:oMath>
                  </m:oMathPara>
                </a14:m>
                <a:endParaRPr lang="en-US" dirty="0"/>
              </a:p>
            </p:txBody>
          </p:sp>
        </mc:Choice>
        <mc:Fallback xmlns="">
          <p:sp>
            <p:nvSpPr>
              <p:cNvPr id="12" name="Rectangle 11">
                <a:extLst>
                  <a:ext uri="{FF2B5EF4-FFF2-40B4-BE49-F238E27FC236}">
                    <a16:creationId xmlns:a16="http://schemas.microsoft.com/office/drawing/2014/main" id="{211E2619-1C52-844D-80BE-1756DB48AF39}"/>
                  </a:ext>
                </a:extLst>
              </p:cNvPr>
              <p:cNvSpPr>
                <a:spLocks noRot="1" noChangeAspect="1" noMove="1" noResize="1" noEditPoints="1" noAdjustHandles="1" noChangeArrowheads="1" noChangeShapeType="1" noTextEdit="1"/>
              </p:cNvSpPr>
              <p:nvPr/>
            </p:nvSpPr>
            <p:spPr>
              <a:xfrm>
                <a:off x="10166037" y="4392425"/>
                <a:ext cx="465577" cy="369332"/>
              </a:xfrm>
              <a:prstGeom prst="rect">
                <a:avLst/>
              </a:prstGeom>
              <a:blipFill>
                <a:blip r:embed="rId7"/>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8C8D0693-D570-5D45-BACD-AA46EDBEF2FF}"/>
              </a:ext>
            </a:extLst>
          </p:cNvPr>
          <p:cNvSpPr/>
          <p:nvPr/>
        </p:nvSpPr>
        <p:spPr>
          <a:xfrm>
            <a:off x="2452322" y="2278866"/>
            <a:ext cx="2354094" cy="262858"/>
          </a:xfrm>
          <a:prstGeom prst="rect">
            <a:avLst/>
          </a:prstGeom>
          <a:gradFill flip="none" rotWithShape="1">
            <a:gsLst>
              <a:gs pos="35000">
                <a:schemeClr val="accent2">
                  <a:lumMod val="0"/>
                  <a:lumOff val="100000"/>
                </a:schemeClr>
              </a:gs>
              <a:gs pos="100000">
                <a:schemeClr val="accent2">
                  <a:lumMod val="10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25343FD-F96E-194F-A2D0-509F0BA680C6}"/>
              </a:ext>
            </a:extLst>
          </p:cNvPr>
          <p:cNvSpPr/>
          <p:nvPr/>
        </p:nvSpPr>
        <p:spPr>
          <a:xfrm>
            <a:off x="2452322" y="3015162"/>
            <a:ext cx="2354094" cy="262858"/>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274D1-B8A0-2842-9945-1B44878163F0}"/>
              </a:ext>
            </a:extLst>
          </p:cNvPr>
          <p:cNvSpPr/>
          <p:nvPr/>
        </p:nvSpPr>
        <p:spPr>
          <a:xfrm>
            <a:off x="2452322" y="3747875"/>
            <a:ext cx="2354094" cy="262858"/>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F32D790-9BB1-D54A-BCB5-E56FF99E434E}"/>
              </a:ext>
            </a:extLst>
          </p:cNvPr>
          <p:cNvSpPr/>
          <p:nvPr/>
        </p:nvSpPr>
        <p:spPr>
          <a:xfrm>
            <a:off x="2452322" y="4445662"/>
            <a:ext cx="2354094" cy="262858"/>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8010A1A-B885-E341-8C48-9003B052FEFF}"/>
              </a:ext>
            </a:extLst>
          </p:cNvPr>
          <p:cNvSpPr/>
          <p:nvPr/>
        </p:nvSpPr>
        <p:spPr>
          <a:xfrm>
            <a:off x="7384089" y="4445662"/>
            <a:ext cx="2354094" cy="262858"/>
          </a:xfrm>
          <a:prstGeom prst="rect">
            <a:avLst/>
          </a:prstGeom>
          <a:gradFill flip="none" rotWithShape="1">
            <a:gsLst>
              <a:gs pos="0">
                <a:schemeClr val="accent2">
                  <a:lumMod val="40000"/>
                  <a:lumOff val="60000"/>
                </a:schemeClr>
              </a:gs>
              <a:gs pos="100000">
                <a:srgbClr val="ED01FE"/>
              </a:gs>
              <a:gs pos="100000">
                <a:schemeClr val="accent2">
                  <a:lumMod val="60000"/>
                </a:schemeClr>
              </a:gs>
            </a:gsLst>
            <a:path path="circle">
              <a:fillToRect l="50000" t="130000" r="50000" b="-3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F786131-F2B6-B842-8A67-574193494D1C}"/>
              </a:ext>
            </a:extLst>
          </p:cNvPr>
          <p:cNvSpPr/>
          <p:nvPr/>
        </p:nvSpPr>
        <p:spPr>
          <a:xfrm>
            <a:off x="7384089" y="3747875"/>
            <a:ext cx="2354094" cy="262858"/>
          </a:xfrm>
          <a:prstGeom prst="rect">
            <a:avLst/>
          </a:prstGeom>
          <a:gradFill flip="none" rotWithShape="1">
            <a:gsLst>
              <a:gs pos="0">
                <a:schemeClr val="accent2">
                  <a:lumMod val="40000"/>
                  <a:lumOff val="60000"/>
                </a:schemeClr>
              </a:gs>
              <a:gs pos="100000">
                <a:srgbClr val="002060"/>
              </a:gs>
              <a:gs pos="100000">
                <a:schemeClr val="accent2">
                  <a:lumMod val="60000"/>
                </a:schemeClr>
              </a:gs>
            </a:gsLst>
            <a:path path="circle">
              <a:fillToRect l="50000" t="130000" r="50000" b="-3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68027C5-5A0C-304F-B502-20C970881D96}"/>
              </a:ext>
            </a:extLst>
          </p:cNvPr>
          <p:cNvSpPr/>
          <p:nvPr/>
        </p:nvSpPr>
        <p:spPr>
          <a:xfrm>
            <a:off x="7384089" y="3015162"/>
            <a:ext cx="2354094" cy="262858"/>
          </a:xfrm>
          <a:prstGeom prst="rect">
            <a:avLst/>
          </a:prstGeom>
          <a:gradFill flip="none" rotWithShape="1">
            <a:gsLst>
              <a:gs pos="0">
                <a:srgbClr val="FF0000"/>
              </a:gs>
              <a:gs pos="100000">
                <a:schemeClr val="accent6">
                  <a:lumMod val="0"/>
                  <a:lumOff val="100000"/>
                </a:schemeClr>
              </a:gs>
              <a:gs pos="100000">
                <a:schemeClr val="accent6">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883BD4-D49C-F443-8D44-1ADF4F2E1F17}"/>
              </a:ext>
            </a:extLst>
          </p:cNvPr>
          <p:cNvSpPr/>
          <p:nvPr/>
        </p:nvSpPr>
        <p:spPr>
          <a:xfrm>
            <a:off x="7384089" y="2274325"/>
            <a:ext cx="2354094" cy="26285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shap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D1636D5-BA35-D84E-97E8-6E32B2081B10}"/>
                  </a:ext>
                </a:extLst>
              </p:cNvPr>
              <p:cNvSpPr txBox="1"/>
              <p:nvPr/>
            </p:nvSpPr>
            <p:spPr>
              <a:xfrm>
                <a:off x="3445902" y="1446836"/>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1D1636D5-BA35-D84E-97E8-6E32B2081B10}"/>
                  </a:ext>
                </a:extLst>
              </p:cNvPr>
              <p:cNvSpPr txBox="1">
                <a:spLocks noRot="1" noChangeAspect="1" noMove="1" noResize="1" noEditPoints="1" noAdjustHandles="1" noChangeArrowheads="1" noChangeShapeType="1" noTextEdit="1"/>
              </p:cNvSpPr>
              <p:nvPr/>
            </p:nvSpPr>
            <p:spPr>
              <a:xfrm>
                <a:off x="3445902" y="1446836"/>
                <a:ext cx="366934" cy="523220"/>
              </a:xfrm>
              <a:prstGeom prst="rect">
                <a:avLst/>
              </a:prstGeom>
              <a:blipFill>
                <a:blip r:embed="rId8"/>
                <a:stretch>
                  <a:fillRect l="-6667" r="-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4B4C214-E3A7-6D4B-95D7-276779CECAD9}"/>
                  </a:ext>
                </a:extLst>
              </p:cNvPr>
              <p:cNvSpPr txBox="1"/>
              <p:nvPr/>
            </p:nvSpPr>
            <p:spPr>
              <a:xfrm>
                <a:off x="8377669" y="1446836"/>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D4B4C214-E3A7-6D4B-95D7-276779CECAD9}"/>
                  </a:ext>
                </a:extLst>
              </p:cNvPr>
              <p:cNvSpPr txBox="1">
                <a:spLocks noRot="1" noChangeAspect="1" noMove="1" noResize="1" noEditPoints="1" noAdjustHandles="1" noChangeArrowheads="1" noChangeShapeType="1" noTextEdit="1"/>
              </p:cNvSpPr>
              <p:nvPr/>
            </p:nvSpPr>
            <p:spPr>
              <a:xfrm>
                <a:off x="8377669" y="1446836"/>
                <a:ext cx="366934" cy="523220"/>
              </a:xfrm>
              <a:prstGeom prst="rect">
                <a:avLst/>
              </a:prstGeom>
              <a:blipFill>
                <a:blip r:embed="rId9"/>
                <a:stretch>
                  <a:fillRect l="-10345" r="-13793"/>
                </a:stretch>
              </a:blipFill>
            </p:spPr>
            <p:txBody>
              <a:bodyPr/>
              <a:lstStyle/>
              <a:p>
                <a:r>
                  <a:rPr lang="en-US">
                    <a:noFill/>
                  </a:rPr>
                  <a:t> </a:t>
                </a:r>
              </a:p>
            </p:txBody>
          </p:sp>
        </mc:Fallback>
      </mc:AlternateContent>
      <p:sp>
        <p:nvSpPr>
          <p:cNvPr id="24" name="Double Bracket 23">
            <a:extLst>
              <a:ext uri="{FF2B5EF4-FFF2-40B4-BE49-F238E27FC236}">
                <a16:creationId xmlns:a16="http://schemas.microsoft.com/office/drawing/2014/main" id="{3C6F1874-696A-C74D-9F5A-42C27E0BC09A}"/>
              </a:ext>
            </a:extLst>
          </p:cNvPr>
          <p:cNvSpPr/>
          <p:nvPr/>
        </p:nvSpPr>
        <p:spPr>
          <a:xfrm>
            <a:off x="2078660" y="1887075"/>
            <a:ext cx="3101418"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Double Bracket 24">
            <a:extLst>
              <a:ext uri="{FF2B5EF4-FFF2-40B4-BE49-F238E27FC236}">
                <a16:creationId xmlns:a16="http://schemas.microsoft.com/office/drawing/2014/main" id="{7C8F5926-2C25-B445-A3EB-8A35F4CE829D}"/>
              </a:ext>
            </a:extLst>
          </p:cNvPr>
          <p:cNvSpPr/>
          <p:nvPr/>
        </p:nvSpPr>
        <p:spPr>
          <a:xfrm>
            <a:off x="7010427" y="1887075"/>
            <a:ext cx="3101418"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E0C90FAD-11E8-354B-B40E-5B757D498456}"/>
                  </a:ext>
                </a:extLst>
              </p:cNvPr>
              <p:cNvSpPr/>
              <p:nvPr/>
            </p:nvSpPr>
            <p:spPr>
              <a:xfrm>
                <a:off x="10253593" y="3004745"/>
                <a:ext cx="290464"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a:p>
                <a:pPr algn="ctr"/>
                <a:r>
                  <a:rPr lang="en-US" dirty="0"/>
                  <a:t>.</a:t>
                </a:r>
              </a:p>
              <a:p>
                <a:pPr algn="ctr"/>
                <a:r>
                  <a:rPr lang="en-US" dirty="0"/>
                  <a:t>.</a:t>
                </a:r>
              </a:p>
            </p:txBody>
          </p:sp>
        </mc:Choice>
        <mc:Fallback xmlns="">
          <p:sp>
            <p:nvSpPr>
              <p:cNvPr id="27" name="Rectangle 26">
                <a:extLst>
                  <a:ext uri="{FF2B5EF4-FFF2-40B4-BE49-F238E27FC236}">
                    <a16:creationId xmlns:a16="http://schemas.microsoft.com/office/drawing/2014/main" id="{E0C90FAD-11E8-354B-B40E-5B757D498456}"/>
                  </a:ext>
                </a:extLst>
              </p:cNvPr>
              <p:cNvSpPr>
                <a:spLocks noRot="1" noChangeAspect="1" noMove="1" noResize="1" noEditPoints="1" noAdjustHandles="1" noChangeArrowheads="1" noChangeShapeType="1" noTextEdit="1"/>
              </p:cNvSpPr>
              <p:nvPr/>
            </p:nvSpPr>
            <p:spPr>
              <a:xfrm>
                <a:off x="10253593" y="3004745"/>
                <a:ext cx="290464" cy="923330"/>
              </a:xfrm>
              <a:prstGeom prst="rect">
                <a:avLst/>
              </a:prstGeom>
              <a:blipFill>
                <a:blip r:embed="rId4"/>
                <a:stretch>
                  <a:fillRect l="-12500" b="-9589"/>
                </a:stretch>
              </a:blipFill>
            </p:spPr>
            <p:txBody>
              <a:bodyPr/>
              <a:lstStyle/>
              <a:p>
                <a:r>
                  <a:rPr lang="en-US">
                    <a:noFill/>
                  </a:rPr>
                  <a:t> </a:t>
                </a:r>
              </a:p>
            </p:txBody>
          </p:sp>
        </mc:Fallback>
      </mc:AlternateContent>
    </p:spTree>
    <p:extLst>
      <p:ext uri="{BB962C8B-B14F-4D97-AF65-F5344CB8AC3E}">
        <p14:creationId xmlns:p14="http://schemas.microsoft.com/office/powerpoint/2010/main" val="78665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910C-F723-4A4C-9A6B-79C85B724125}"/>
              </a:ext>
            </a:extLst>
          </p:cNvPr>
          <p:cNvSpPr>
            <a:spLocks noGrp="1"/>
          </p:cNvSpPr>
          <p:nvPr>
            <p:ph type="title"/>
          </p:nvPr>
        </p:nvSpPr>
        <p:spPr/>
        <p:txBody>
          <a:bodyPr/>
          <a:lstStyle/>
          <a:p>
            <a:r>
              <a:rPr lang="en-US" dirty="0"/>
              <a:t>Self-learning algorithm </a:t>
            </a:r>
            <a:r>
              <a:rPr lang="en-US" sz="2600" dirty="0"/>
              <a:t>(</a:t>
            </a:r>
            <a:r>
              <a:rPr lang="en-US" sz="2600" dirty="0" err="1"/>
              <a:t>Artetxe</a:t>
            </a:r>
            <a:r>
              <a:rPr lang="en-US" sz="2600" dirty="0"/>
              <a:t> et al., 2018b)</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1C9B6F-B6C4-B441-8515-0AFAACAFA688}"/>
                  </a:ext>
                </a:extLst>
              </p:cNvPr>
              <p:cNvSpPr>
                <a:spLocks noGrp="1"/>
              </p:cNvSpPr>
              <p:nvPr>
                <p:ph idx="1"/>
              </p:nvPr>
            </p:nvSpPr>
            <p:spPr>
              <a:xfrm>
                <a:off x="838200" y="1822450"/>
                <a:ext cx="6477000" cy="1965779"/>
              </a:xfrm>
              <a:ln w="25400">
                <a:solidFill>
                  <a:schemeClr val="accent1">
                    <a:shade val="50000"/>
                  </a:schemeClr>
                </a:solidFill>
              </a:ln>
            </p:spPr>
            <p:txBody>
              <a:bodyPr>
                <a:normAutofit lnSpcReduction="10000"/>
              </a:bodyPr>
              <a:lstStyle/>
              <a:p>
                <a:r>
                  <a:rPr lang="en-US" sz="2600" dirty="0">
                    <a:latin typeface="Chalkboard" panose="03050602040202020205" pitchFamily="66" charset="77"/>
                  </a:rPr>
                  <a:t>Initialize </a:t>
                </a:r>
                <a14:m>
                  <m:oMath xmlns:m="http://schemas.openxmlformats.org/officeDocument/2006/math">
                    <m:r>
                      <a:rPr lang="en-US" sz="2600" b="0" i="1" smtClean="0">
                        <a:latin typeface="Cambria Math" panose="02040503050406030204" pitchFamily="18" charset="0"/>
                      </a:rPr>
                      <m:t>𝑃</m:t>
                    </m:r>
                  </m:oMath>
                </a14:m>
                <a:r>
                  <a:rPr lang="en-US" sz="2600" dirty="0">
                    <a:latin typeface="Chalkboard" panose="03050602040202020205" pitchFamily="66" charset="77"/>
                  </a:rPr>
                  <a:t> </a:t>
                </a:r>
                <a:r>
                  <a:rPr lang="en-US" sz="2600" dirty="0">
                    <a:solidFill>
                      <a:srgbClr val="1004FA"/>
                    </a:solidFill>
                  </a:rPr>
                  <a:t>(critical step)</a:t>
                </a:r>
              </a:p>
              <a:p>
                <a:r>
                  <a:rPr lang="en-US" sz="2600" dirty="0">
                    <a:latin typeface="Chalkboard" panose="03050602040202020205" pitchFamily="66" charset="77"/>
                  </a:rPr>
                  <a:t>loop until convergence</a:t>
                </a:r>
              </a:p>
              <a:p>
                <a:pPr lvl="1"/>
                <a:r>
                  <a:rPr lang="en-US" dirty="0">
                    <a:latin typeface="Chalkboard" panose="03050602040202020205" pitchFamily="66" charset="77"/>
                  </a:rPr>
                  <a:t>Solve for </a:t>
                </a:r>
                <a14:m>
                  <m:oMath xmlns:m="http://schemas.openxmlformats.org/officeDocument/2006/math">
                    <m:r>
                      <a:rPr lang="en-US" b="0" i="1" smtClean="0">
                        <a:latin typeface="Cambria Math" panose="02040503050406030204" pitchFamily="18" charset="0"/>
                      </a:rPr>
                      <m:t>𝑊</m:t>
                    </m:r>
                  </m:oMath>
                </a14:m>
                <a:r>
                  <a:rPr lang="en-US" dirty="0">
                    <a:latin typeface="Chalkboard" panose="03050602040202020205" pitchFamily="66" charset="77"/>
                  </a:rPr>
                  <a:t> (Orthogonal Procrustes solution)</a:t>
                </a:r>
              </a:p>
              <a:p>
                <a:pPr lvl="1"/>
                <a:r>
                  <a:rPr lang="en-US" dirty="0">
                    <a:latin typeface="Chalkboard" panose="03050602040202020205" pitchFamily="66" charset="77"/>
                  </a:rPr>
                  <a:t>Infer </a:t>
                </a:r>
                <a14:m>
                  <m:oMath xmlns:m="http://schemas.openxmlformats.org/officeDocument/2006/math">
                    <m:r>
                      <a:rPr lang="en-US" i="1">
                        <a:latin typeface="Cambria Math" panose="02040503050406030204" pitchFamily="18" charset="0"/>
                      </a:rPr>
                      <m:t>𝑃</m:t>
                    </m:r>
                  </m:oMath>
                </a14:m>
                <a:r>
                  <a:rPr lang="en-US" dirty="0">
                    <a:latin typeface="Chalkboard" panose="03050602040202020205" pitchFamily="66" charset="77"/>
                  </a:rPr>
                  <a:t> from the current iterate </a:t>
                </a:r>
                <a14:m>
                  <m:oMath xmlns:m="http://schemas.openxmlformats.org/officeDocument/2006/math">
                    <m:r>
                      <a:rPr lang="en-US" i="1">
                        <a:latin typeface="Cambria Math" panose="02040503050406030204" pitchFamily="18" charset="0"/>
                      </a:rPr>
                      <m:t>𝑊</m:t>
                    </m:r>
                  </m:oMath>
                </a14:m>
                <a:endParaRPr lang="en-US" dirty="0">
                  <a:latin typeface="Chalkboard" panose="03050602040202020205" pitchFamily="66" charset="77"/>
                </a:endParaRPr>
              </a:p>
            </p:txBody>
          </p:sp>
        </mc:Choice>
        <mc:Fallback>
          <p:sp>
            <p:nvSpPr>
              <p:cNvPr id="3" name="Content Placeholder 2">
                <a:extLst>
                  <a:ext uri="{FF2B5EF4-FFF2-40B4-BE49-F238E27FC236}">
                    <a16:creationId xmlns:a16="http://schemas.microsoft.com/office/drawing/2014/main" id="{EB1C9B6F-B6C4-B441-8515-0AFAACAFA688}"/>
                  </a:ext>
                </a:extLst>
              </p:cNvPr>
              <p:cNvSpPr>
                <a:spLocks noGrp="1" noRot="1" noChangeAspect="1" noMove="1" noResize="1" noEditPoints="1" noAdjustHandles="1" noChangeArrowheads="1" noChangeShapeType="1" noTextEdit="1"/>
              </p:cNvSpPr>
              <p:nvPr>
                <p:ph idx="1"/>
              </p:nvPr>
            </p:nvSpPr>
            <p:spPr>
              <a:xfrm>
                <a:off x="838200" y="1822450"/>
                <a:ext cx="6477000" cy="1965779"/>
              </a:xfrm>
              <a:blipFill>
                <a:blip r:embed="rId2"/>
                <a:stretch>
                  <a:fillRect l="-1170" t="-5732" b="-637"/>
                </a:stretch>
              </a:blipFill>
              <a:ln w="25400">
                <a:solidFill>
                  <a:schemeClr val="accent1">
                    <a:shade val="50000"/>
                  </a:schemeClr>
                </a:solidFill>
              </a:ln>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7395E6ED-6ACF-2C43-92C9-897D6E81F1F8}"/>
              </a:ext>
            </a:extLst>
          </p:cNvPr>
          <p:cNvSpPr txBox="1">
            <a:spLocks/>
          </p:cNvSpPr>
          <p:nvPr/>
        </p:nvSpPr>
        <p:spPr>
          <a:xfrm>
            <a:off x="853440" y="4190001"/>
            <a:ext cx="6477000" cy="2033653"/>
          </a:xfrm>
          <a:prstGeom prst="rect">
            <a:avLst/>
          </a:prstGeom>
          <a:ln w="25400">
            <a:solidFill>
              <a:srgbClr val="C00000"/>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Stochastic dictionary induction</a:t>
            </a:r>
          </a:p>
          <a:p>
            <a:r>
              <a:rPr lang="en-US" dirty="0"/>
              <a:t>Frequency based vocabulary cut-off</a:t>
            </a:r>
          </a:p>
          <a:p>
            <a:pPr lvl="1"/>
            <a:r>
              <a:rPr lang="en-US" dirty="0"/>
              <a:t>Keep only k (=20,000) most frequent words in each language</a:t>
            </a:r>
          </a:p>
          <a:p>
            <a:r>
              <a:rPr lang="en-IN" dirty="0"/>
              <a:t>Bidirectional dictionary induction </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13B470-DFDF-CD4E-B686-7D6A5EB275F8}"/>
                  </a:ext>
                </a:extLst>
              </p:cNvPr>
              <p:cNvSpPr txBox="1"/>
              <p:nvPr/>
            </p:nvSpPr>
            <p:spPr>
              <a:xfrm>
                <a:off x="7628709" y="1822450"/>
                <a:ext cx="3725091" cy="4401205"/>
              </a:xfrm>
              <a:prstGeom prst="rect">
                <a:avLst/>
              </a:prstGeom>
              <a:noFill/>
              <a:ln w="25400">
                <a:solidFill>
                  <a:schemeClr val="tx1"/>
                </a:solid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𝑍</m:t>
                        </m:r>
                      </m:sub>
                    </m:sSub>
                    <m:r>
                      <a:rPr lang="en-US" i="1">
                        <a:latin typeface="Cambria Math" panose="02040503050406030204" pitchFamily="18" charset="0"/>
                      </a:rPr>
                      <m:t>=</m:t>
                    </m:r>
                    <m:r>
                      <a:rPr lang="en-US" b="0" i="1" smtClean="0">
                        <a:latin typeface="Cambria Math" panose="02040503050406030204" pitchFamily="18" charset="0"/>
                      </a:rPr>
                      <m:t>𝑍</m:t>
                    </m:r>
                    <m:sSup>
                      <m:sSupPr>
                        <m:ctrlPr>
                          <a:rPr lang="en-US" i="1">
                            <a:latin typeface="Cambria Math" panose="02040503050406030204" pitchFamily="18" charset="0"/>
                          </a:rPr>
                        </m:ctrlPr>
                      </m:sSupPr>
                      <m:e>
                        <m:r>
                          <a:rPr lang="en-US" b="0" i="1" smtClean="0">
                            <a:latin typeface="Cambria Math" panose="02040503050406030204" pitchFamily="18" charset="0"/>
                          </a:rPr>
                          <m:t>𝑍</m:t>
                        </m:r>
                      </m:e>
                      <m:sup>
                        <m:r>
                          <a:rPr lang="en-US" i="1">
                            <a:latin typeface="Cambria Math" panose="02040503050406030204" pitchFamily="18" charset="0"/>
                          </a:rPr>
                          <m:t>𝑇</m:t>
                        </m:r>
                      </m:sup>
                    </m:sSup>
                  </m:oMath>
                </a14:m>
                <a:endParaRPr lang="en-US" dirty="0"/>
              </a:p>
              <a:p>
                <a:pPr marL="742950" lvl="1" indent="-285750">
                  <a:buFont typeface="Arial" panose="020B0604020202020204" pitchFamily="34" charset="0"/>
                  <a:buChar char="•"/>
                </a:pPr>
                <a:r>
                  <a:rPr lang="en-US" dirty="0"/>
                  <a:t>word-word similarity matrices</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𝑋</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𝑍</m:t>
                        </m:r>
                      </m:sub>
                    </m:sSub>
                  </m:oMath>
                </a14:m>
                <a:r>
                  <a:rPr lang="en-US" dirty="0"/>
                  <a:t> would be equivalent up to a permutation of their rows and columns</a:t>
                </a:r>
              </a:p>
              <a:p>
                <a:pPr marL="742950" lvl="1" indent="-285750">
                  <a:buFont typeface="Arial" panose="020B0604020202020204" pitchFamily="34" charset="0"/>
                  <a:buChar char="•"/>
                </a:pPr>
                <a:r>
                  <a:rPr lang="en-US" dirty="0"/>
                  <a:t>Assumption: Embedding spaces of the two languages are isometric</a:t>
                </a:r>
              </a:p>
              <a:p>
                <a:pPr marL="285750" indent="-285750">
                  <a:buFont typeface="Arial" panose="020B0604020202020204" pitchFamily="34" charset="0"/>
                  <a:buChar char="•"/>
                </a:pPr>
                <a:r>
                  <a:rPr lang="en-US" dirty="0"/>
                  <a:t>This permutation essentially represents the dictionary</a:t>
                </a:r>
                <a:br>
                  <a:rPr lang="en-US" dirty="0"/>
                </a:br>
                <a:endParaRPr lang="en-US" sz="500" dirty="0"/>
              </a:p>
              <a:p>
                <a:r>
                  <a:rPr lang="en-US" b="1" dirty="0"/>
                  <a:t>Initialization algorithm</a:t>
                </a:r>
              </a:p>
              <a:p>
                <a:pPr marL="285750" indent="-285750">
                  <a:buFont typeface="Arial" panose="020B0604020202020204" pitchFamily="34" charset="0"/>
                  <a:buChar char="•"/>
                </a:pPr>
                <a:r>
                  <a:rPr lang="en-US" dirty="0"/>
                  <a:t>Sort each row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𝑋</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𝑍</m:t>
                        </m:r>
                      </m:sub>
                    </m:sSub>
                  </m:oMath>
                </a14:m>
                <a:endParaRPr lang="en-US" dirty="0"/>
              </a:p>
              <a:p>
                <a:pPr marL="285750" indent="-285750">
                  <a:buFont typeface="Arial" panose="020B0604020202020204" pitchFamily="34" charset="0"/>
                  <a:buChar char="•"/>
                </a:pPr>
                <a:r>
                  <a:rPr lang="en-US" dirty="0"/>
                  <a:t>Apply nearest neighbor search to map rows of </a:t>
                </a:r>
                <a:r>
                  <a:rPr lang="en-US" dirty="0">
                    <a:latin typeface="Chalkboard" panose="03050602040202020205" pitchFamily="66" charset="77"/>
                  </a:rPr>
                  <a:t>sorted(</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𝑋</m:t>
                        </m:r>
                      </m:sub>
                    </m:sSub>
                    <m:r>
                      <a:rPr lang="en-US" b="0" i="1" smtClean="0">
                        <a:latin typeface="Cambria Math" panose="02040503050406030204" pitchFamily="18" charset="0"/>
                      </a:rPr>
                      <m:t>)</m:t>
                    </m:r>
                  </m:oMath>
                </a14:m>
                <a:r>
                  <a:rPr lang="en-US" dirty="0">
                    <a:latin typeface="Calibri" panose="020F0502020204030204" pitchFamily="34" charset="0"/>
                    <a:cs typeface="Calibri" panose="020F0502020204030204" pitchFamily="34" charset="0"/>
                  </a:rPr>
                  <a:t> and </a:t>
                </a:r>
                <a:r>
                  <a:rPr lang="en-US" dirty="0">
                    <a:latin typeface="Chalkboard" panose="03050602040202020205" pitchFamily="66" charset="77"/>
                  </a:rPr>
                  <a:t>sorted(</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𝑍</m:t>
                        </m:r>
                      </m:sub>
                    </m:sSub>
                  </m:oMath>
                </a14:m>
                <a:r>
                  <a:rPr lang="en-US" dirty="0">
                    <a:latin typeface="Chalkboard" panose="03050602040202020205" pitchFamily="66" charset="77"/>
                  </a:rPr>
                  <a:t>)</a:t>
                </a:r>
              </a:p>
            </p:txBody>
          </p:sp>
        </mc:Choice>
        <mc:Fallback xmlns="">
          <p:sp>
            <p:nvSpPr>
              <p:cNvPr id="6" name="TextBox 5">
                <a:extLst>
                  <a:ext uri="{FF2B5EF4-FFF2-40B4-BE49-F238E27FC236}">
                    <a16:creationId xmlns:a16="http://schemas.microsoft.com/office/drawing/2014/main" id="{DA13B470-DFDF-CD4E-B686-7D6A5EB275F8}"/>
                  </a:ext>
                </a:extLst>
              </p:cNvPr>
              <p:cNvSpPr txBox="1">
                <a:spLocks noRot="1" noChangeAspect="1" noMove="1" noResize="1" noEditPoints="1" noAdjustHandles="1" noChangeArrowheads="1" noChangeShapeType="1" noTextEdit="1"/>
              </p:cNvSpPr>
              <p:nvPr/>
            </p:nvSpPr>
            <p:spPr>
              <a:xfrm>
                <a:off x="7628709" y="1822450"/>
                <a:ext cx="3725091" cy="4401205"/>
              </a:xfrm>
              <a:prstGeom prst="rect">
                <a:avLst/>
              </a:prstGeom>
              <a:blipFill>
                <a:blip r:embed="rId3"/>
                <a:stretch>
                  <a:fillRect l="-1356" r="-339"/>
                </a:stretch>
              </a:blipFill>
              <a:ln w="254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62360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1ED4-963B-7043-BCC5-AEF8B4984A6C}"/>
              </a:ext>
            </a:extLst>
          </p:cNvPr>
          <p:cNvSpPr>
            <a:spLocks noGrp="1"/>
          </p:cNvSpPr>
          <p:nvPr>
            <p:ph type="title"/>
          </p:nvPr>
        </p:nvSpPr>
        <p:spPr/>
        <p:txBody>
          <a:bodyPr/>
          <a:lstStyle/>
          <a:p>
            <a:r>
              <a:rPr lang="en-US" dirty="0"/>
              <a:t>Wasserstein Procrustes </a:t>
            </a:r>
            <a:r>
              <a:rPr lang="en-US" sz="2600" dirty="0"/>
              <a:t>(Grave et al., 2019)</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DBCD3A-D061-3843-8995-DEE8401E40CC}"/>
                  </a:ext>
                </a:extLst>
              </p:cNvPr>
              <p:cNvSpPr txBox="1"/>
              <p:nvPr/>
            </p:nvSpPr>
            <p:spPr>
              <a:xfrm>
                <a:off x="838200" y="1690784"/>
                <a:ext cx="10297673" cy="11891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rPr>
                          </m:ctrlPr>
                        </m:funcPr>
                        <m:fName>
                          <m:limLow>
                            <m:limLowPr>
                              <m:ctrlPr>
                                <a:rPr lang="en-US" sz="2800" i="1" smtClean="0">
                                  <a:latin typeface="Cambria Math" panose="02040503050406030204" pitchFamily="18" charset="0"/>
                                </a:rPr>
                              </m:ctrlPr>
                            </m:limLowPr>
                            <m:e>
                              <m:r>
                                <m:rPr>
                                  <m:sty m:val="p"/>
                                </m:rPr>
                                <a:rPr lang="en-US" sz="2800" i="0" smtClean="0">
                                  <a:latin typeface="Cambria Math" panose="02040503050406030204" pitchFamily="18" charset="0"/>
                                </a:rPr>
                                <m:t>min</m:t>
                              </m:r>
                            </m:e>
                            <m:lim>
                              <m:r>
                                <a:rPr lang="en-US" sz="2800" b="0" i="1" smtClean="0">
                                  <a:solidFill>
                                    <a:srgbClr val="1004FA"/>
                                  </a:solidFill>
                                  <a:latin typeface="Cambria Math" panose="02040503050406030204" pitchFamily="18" charset="0"/>
                                </a:rPr>
                                <m:t>𝑊</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ℝ</m:t>
                                  </m:r>
                                </m:e>
                                <m:sup>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up>
                              </m:sSup>
                              <m:r>
                                <a:rPr lang="en-US" sz="2800" b="0" i="1" smtClean="0">
                                  <a:latin typeface="Cambria Math" panose="02040503050406030204" pitchFamily="18" charset="0"/>
                                  <a:ea typeface="Cambria Math" panose="02040503050406030204" pitchFamily="18" charset="0"/>
                                </a:rPr>
                                <m:t>,  </m:t>
                              </m:r>
                              <m:r>
                                <a:rPr lang="en-US" sz="2800" b="0" i="1" smtClean="0">
                                  <a:solidFill>
                                    <a:srgbClr val="FF0000"/>
                                  </a:solidFill>
                                  <a:latin typeface="Cambria Math" panose="02040503050406030204" pitchFamily="18" charset="0"/>
                                  <a:ea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𝒫</m:t>
                                  </m:r>
                                </m:e>
                                <m:sub>
                                  <m:r>
                                    <a:rPr lang="en-US" sz="2800" b="0" i="1" smtClean="0">
                                      <a:latin typeface="Cambria Math" panose="02040503050406030204" pitchFamily="18" charset="0"/>
                                      <a:ea typeface="Cambria Math" panose="02040503050406030204" pitchFamily="18" charset="0"/>
                                    </a:rPr>
                                    <m:t>𝑛</m:t>
                                  </m:r>
                                </m:sub>
                              </m:sSub>
                            </m:lim>
                          </m:limLow>
                        </m:fName>
                        <m:e>
                          <m:sSubSup>
                            <m:sSubSupPr>
                              <m:ctrlPr>
                                <a:rPr lang="en-US" sz="2800" i="1" smtClean="0">
                                  <a:latin typeface="Cambria Math" panose="02040503050406030204" pitchFamily="18" charset="0"/>
                                </a:rPr>
                              </m:ctrlPr>
                            </m:sSubSupPr>
                            <m:e>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𝑋</m:t>
                                  </m:r>
                                  <m:r>
                                    <a:rPr lang="en-US" sz="2800" b="0" i="1" smtClean="0">
                                      <a:solidFill>
                                        <a:srgbClr val="1004FA"/>
                                      </a:solidFill>
                                      <a:latin typeface="Cambria Math" panose="02040503050406030204" pitchFamily="18" charset="0"/>
                                    </a:rPr>
                                    <m:t>𝑊</m:t>
                                  </m:r>
                                  <m:r>
                                    <a:rPr lang="en-US" sz="2800" b="0" i="1" smtClean="0">
                                      <a:latin typeface="Cambria Math" panose="02040503050406030204" pitchFamily="18" charset="0"/>
                                    </a:rPr>
                                    <m:t>−</m:t>
                                  </m:r>
                                  <m:r>
                                    <a:rPr lang="en-US" sz="2800" b="0" i="1" smtClean="0">
                                      <a:solidFill>
                                        <a:srgbClr val="FF0000"/>
                                      </a:solidFill>
                                      <a:latin typeface="Cambria Math" panose="02040503050406030204" pitchFamily="18" charset="0"/>
                                    </a:rPr>
                                    <m:t>𝑃</m:t>
                                  </m:r>
                                  <m:r>
                                    <a:rPr lang="en-US" sz="2800" b="0" i="1" smtClean="0">
                                      <a:latin typeface="Cambria Math" panose="02040503050406030204" pitchFamily="18" charset="0"/>
                                    </a:rPr>
                                    <m:t>𝑍</m:t>
                                  </m:r>
                                </m:e>
                              </m:d>
                            </m:e>
                            <m:sub>
                              <m:r>
                                <a:rPr lang="en-US" sz="2800" b="0" i="1" smtClean="0">
                                  <a:latin typeface="Cambria Math" panose="02040503050406030204" pitchFamily="18" charset="0"/>
                                </a:rPr>
                                <m:t>𝐹</m:t>
                              </m:r>
                            </m:sub>
                            <m:sup>
                              <m:r>
                                <a:rPr lang="en-US" sz="2800" b="0" i="1" smtClean="0">
                                  <a:latin typeface="Cambria Math" panose="02040503050406030204" pitchFamily="18" charset="0"/>
                                </a:rPr>
                                <m:t>2</m:t>
                              </m:r>
                            </m:sup>
                          </m:sSubSup>
                        </m:e>
                      </m:func>
                    </m:oMath>
                  </m:oMathPara>
                </a14:m>
                <a:endParaRPr lang="en-US" sz="2800" b="0" dirty="0"/>
              </a:p>
              <a:p>
                <a:r>
                  <a:rPr lang="en-US" sz="2800" dirty="0"/>
                  <a:t>subject to:  </a:t>
                </a:r>
                <a14:m>
                  <m:oMath xmlns:m="http://schemas.openxmlformats.org/officeDocument/2006/math">
                    <m:sSup>
                      <m:sSupPr>
                        <m:ctrlPr>
                          <a:rPr lang="en-US" sz="2800" i="1" smtClean="0">
                            <a:latin typeface="Cambria Math" panose="02040503050406030204" pitchFamily="18" charset="0"/>
                          </a:rPr>
                        </m:ctrlPr>
                      </m:sSupPr>
                      <m:e>
                        <m:r>
                          <a:rPr lang="en-US" sz="2800" b="0" i="1" smtClean="0">
                            <a:solidFill>
                              <a:srgbClr val="1004FA"/>
                            </a:solidFill>
                            <a:latin typeface="Cambria Math" panose="02040503050406030204" pitchFamily="18" charset="0"/>
                          </a:rPr>
                          <m:t>𝑊</m:t>
                        </m:r>
                      </m:e>
                      <m:sup>
                        <m:r>
                          <a:rPr lang="en-US" sz="2800" b="0" i="1" smtClean="0">
                            <a:latin typeface="Cambria Math" panose="02040503050406030204" pitchFamily="18" charset="0"/>
                          </a:rPr>
                          <m:t>𝑇</m:t>
                        </m:r>
                      </m:sup>
                    </m:sSup>
                    <m:r>
                      <a:rPr lang="en-US" sz="2800" b="0" i="1" smtClean="0">
                        <a:solidFill>
                          <a:srgbClr val="1004FA"/>
                        </a:solidFill>
                        <a:latin typeface="Cambria Math" panose="02040503050406030204" pitchFamily="18" charset="0"/>
                      </a:rPr>
                      <m:t>𝑊</m:t>
                    </m:r>
                    <m:r>
                      <a:rPr lang="en-US" sz="2800" b="0" i="1" smtClean="0">
                        <a:latin typeface="Cambria Math" panose="02040503050406030204" pitchFamily="18" charset="0"/>
                      </a:rPr>
                      <m:t>=</m:t>
                    </m:r>
                    <m:r>
                      <a:rPr lang="en-US" sz="2800" b="0" i="1" smtClean="0">
                        <a:latin typeface="Cambria Math" panose="02040503050406030204" pitchFamily="18" charset="0"/>
                      </a:rPr>
                      <m:t>𝐼</m:t>
                    </m:r>
                  </m:oMath>
                </a14:m>
                <a:r>
                  <a:rPr lang="en-US" sz="2800" dirty="0"/>
                  <a:t>  and </a:t>
                </a:r>
                <a14:m>
                  <m:oMath xmlns:m="http://schemas.openxmlformats.org/officeDocument/2006/math">
                    <m:r>
                      <a:rPr lang="en-US" sz="2800" b="0" i="1" smtClean="0">
                        <a:solidFill>
                          <a:srgbClr val="FF0000"/>
                        </a:solidFill>
                        <a:latin typeface="Cambria Math" panose="02040503050406030204" pitchFamily="18" charset="0"/>
                      </a:rPr>
                      <m:t>𝑃</m:t>
                    </m:r>
                  </m:oMath>
                </a14:m>
                <a:r>
                  <a:rPr lang="en-US" sz="2800" dirty="0"/>
                  <a:t> is a </a:t>
                </a:r>
                <a14:m>
                  <m:oMath xmlns:m="http://schemas.openxmlformats.org/officeDocument/2006/math">
                    <m:r>
                      <a:rPr lang="en-US" sz="2800" b="0" i="1" smtClean="0">
                        <a:latin typeface="Cambria Math" panose="02040503050406030204" pitchFamily="18" charset="0"/>
                      </a:rPr>
                      <m:t>𝑛</m:t>
                    </m:r>
                  </m:oMath>
                </a14:m>
                <a:r>
                  <a:rPr lang="en-US" sz="2800" dirty="0"/>
                  <a:t> dimensional </a:t>
                </a:r>
                <a:r>
                  <a:rPr lang="en-US" sz="2800" dirty="0">
                    <a:solidFill>
                      <a:schemeClr val="accent2">
                        <a:lumMod val="75000"/>
                      </a:schemeClr>
                    </a:solidFill>
                  </a:rPr>
                  <a:t>permutation matrix</a:t>
                </a:r>
              </a:p>
            </p:txBody>
          </p:sp>
        </mc:Choice>
        <mc:Fallback xmlns="">
          <p:sp>
            <p:nvSpPr>
              <p:cNvPr id="4" name="TextBox 3">
                <a:extLst>
                  <a:ext uri="{FF2B5EF4-FFF2-40B4-BE49-F238E27FC236}">
                    <a16:creationId xmlns:a16="http://schemas.microsoft.com/office/drawing/2014/main" id="{B1DBCD3A-D061-3843-8995-DEE8401E40CC}"/>
                  </a:ext>
                </a:extLst>
              </p:cNvPr>
              <p:cNvSpPr txBox="1">
                <a:spLocks noRot="1" noChangeAspect="1" noMove="1" noResize="1" noEditPoints="1" noAdjustHandles="1" noChangeArrowheads="1" noChangeShapeType="1" noTextEdit="1"/>
              </p:cNvSpPr>
              <p:nvPr/>
            </p:nvSpPr>
            <p:spPr>
              <a:xfrm>
                <a:off x="838200" y="1690784"/>
                <a:ext cx="10297673" cy="1189108"/>
              </a:xfrm>
              <a:prstGeom prst="rect">
                <a:avLst/>
              </a:prstGeom>
              <a:blipFill>
                <a:blip r:embed="rId2"/>
                <a:stretch>
                  <a:fillRect l="-1108" b="-1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71D709F-DA12-0842-895B-5F52773025AB}"/>
                  </a:ext>
                </a:extLst>
              </p:cNvPr>
              <p:cNvSpPr txBox="1"/>
              <p:nvPr/>
            </p:nvSpPr>
            <p:spPr>
              <a:xfrm>
                <a:off x="838200" y="3108961"/>
                <a:ext cx="10297673" cy="2800767"/>
              </a:xfrm>
              <a:prstGeom prst="rect">
                <a:avLst/>
              </a:prstGeom>
              <a:noFill/>
              <a:ln w="25400">
                <a:solidFill>
                  <a:schemeClr val="tx1"/>
                </a:solidFill>
              </a:ln>
            </p:spPr>
            <p:txBody>
              <a:bodyPr wrap="square" rtlCol="0">
                <a:spAutoFit/>
              </a:bodyPr>
              <a:lstStyle/>
              <a:p>
                <a:pPr marL="285750" indent="-285750">
                  <a:buFont typeface="Arial" panose="020B0604020202020204" pitchFamily="34" charset="0"/>
                  <a:buChar char="•"/>
                </a:pPr>
                <a:r>
                  <a:rPr lang="en-US" sz="2400" dirty="0"/>
                  <a:t>Initialize </a:t>
                </a:r>
                <a14:m>
                  <m:oMath xmlns:m="http://schemas.openxmlformats.org/officeDocument/2006/math">
                    <m:r>
                      <a:rPr lang="en-US" sz="2400" b="0" i="1" smtClean="0">
                        <a:latin typeface="Cambria Math" panose="02040503050406030204" pitchFamily="18" charset="0"/>
                      </a:rPr>
                      <m:t>𝑃</m:t>
                    </m:r>
                  </m:oMath>
                </a14:m>
                <a:r>
                  <a:rPr lang="en-US" sz="2400" dirty="0"/>
                  <a:t> (critical step)</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400" dirty="0"/>
                  <a:t>Projected gradient descent algorithm on </a:t>
                </a:r>
                <a14:m>
                  <m:oMath xmlns:m="http://schemas.openxmlformats.org/officeDocument/2006/math">
                    <m:r>
                      <a:rPr lang="en-US" sz="2400" b="0" i="1" smtClean="0">
                        <a:latin typeface="Cambria Math" panose="02040503050406030204" pitchFamily="18" charset="0"/>
                      </a:rPr>
                      <m:t>𝑊</m:t>
                    </m:r>
                  </m:oMath>
                </a14:m>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each iteration </a:t>
                </a:r>
                <a14:m>
                  <m:oMath xmlns:m="http://schemas.openxmlformats.org/officeDocument/2006/math">
                    <m:r>
                      <a:rPr lang="en-US" sz="2400" b="0" i="1" smtClean="0">
                        <a:latin typeface="Cambria Math" panose="02040503050406030204" pitchFamily="18" charset="0"/>
                      </a:rPr>
                      <m:t>𝑖</m:t>
                    </m:r>
                  </m:oMath>
                </a14:m>
                <a:r>
                  <a:rPr lang="en-US" sz="2400" dirty="0"/>
                  <a:t>, solve for </a:t>
                </a:r>
                <a14:m>
                  <m:oMath xmlns:m="http://schemas.openxmlformats.org/officeDocument/2006/math">
                    <m:r>
                      <a:rPr lang="en-US" sz="2400" b="0" i="1" smtClean="0">
                        <a:latin typeface="Cambria Math" panose="02040503050406030204" pitchFamily="18" charset="0"/>
                      </a:rPr>
                      <m:t>𝑃</m:t>
                    </m:r>
                  </m:oMath>
                </a14:m>
                <a:r>
                  <a:rPr lang="en-US" sz="2400" dirty="0"/>
                  <a:t> given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𝑖</m:t>
                        </m:r>
                      </m:sub>
                    </m:sSub>
                  </m:oMath>
                </a14:m>
                <a:endParaRPr lang="en-US" sz="2400" dirty="0"/>
              </a:p>
              <a:p>
                <a:pPr marL="742950" lvl="1" indent="-285750">
                  <a:buFont typeface="Arial" panose="020B0604020202020204" pitchFamily="34" charset="0"/>
                  <a:buChar char="•"/>
                </a:pPr>
                <a:r>
                  <a:rPr lang="en-IN" sz="2000" dirty="0"/>
                  <a:t>Discrete optimal transport problem: </a:t>
                </a:r>
                <a:r>
                  <a:rPr lang="en-IN" sz="2000" dirty="0" err="1"/>
                  <a:t>Sinkhorn</a:t>
                </a:r>
                <a:r>
                  <a:rPr lang="en-IN" sz="2000" dirty="0"/>
                  <a:t> algorithm </a:t>
                </a:r>
                <a:r>
                  <a:rPr lang="en-US" sz="2000" dirty="0"/>
                  <a:t>(</a:t>
                </a:r>
                <a:r>
                  <a:rPr lang="en-US" sz="2000" dirty="0" err="1"/>
                  <a:t>Cuturi</a:t>
                </a:r>
                <a:r>
                  <a:rPr lang="en-US" sz="2000" dirty="0"/>
                  <a:t>, 2013)</a:t>
                </a:r>
              </a:p>
            </p:txBody>
          </p:sp>
        </mc:Choice>
        <mc:Fallback xmlns="">
          <p:sp>
            <p:nvSpPr>
              <p:cNvPr id="5" name="TextBox 4">
                <a:extLst>
                  <a:ext uri="{FF2B5EF4-FFF2-40B4-BE49-F238E27FC236}">
                    <a16:creationId xmlns:a16="http://schemas.microsoft.com/office/drawing/2014/main" id="{471D709F-DA12-0842-895B-5F52773025AB}"/>
                  </a:ext>
                </a:extLst>
              </p:cNvPr>
              <p:cNvSpPr txBox="1">
                <a:spLocks noRot="1" noChangeAspect="1" noMove="1" noResize="1" noEditPoints="1" noAdjustHandles="1" noChangeArrowheads="1" noChangeShapeType="1" noTextEdit="1"/>
              </p:cNvSpPr>
              <p:nvPr/>
            </p:nvSpPr>
            <p:spPr>
              <a:xfrm>
                <a:off x="838200" y="3108961"/>
                <a:ext cx="10297673" cy="2800767"/>
              </a:xfrm>
              <a:prstGeom prst="rect">
                <a:avLst/>
              </a:prstGeom>
              <a:blipFill>
                <a:blip r:embed="rId3"/>
                <a:stretch>
                  <a:fillRect l="-614" t="-897" b="-2242"/>
                </a:stretch>
              </a:blipFill>
              <a:ln w="254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6CA80A4-67BD-E548-98E0-85B087D72C4E}"/>
                  </a:ext>
                </a:extLst>
              </p:cNvPr>
              <p:cNvSpPr txBox="1"/>
              <p:nvPr/>
            </p:nvSpPr>
            <p:spPr>
              <a:xfrm>
                <a:off x="1275176" y="3717815"/>
                <a:ext cx="10002424" cy="542200"/>
              </a:xfrm>
              <a:prstGeom prst="rect">
                <a:avLst/>
              </a:prstGeom>
              <a:noFill/>
            </p:spPr>
            <p:txBody>
              <a:bodyPr wrap="square" rtlCol="0">
                <a:spAutoFit/>
              </a:bodyPr>
              <a:lstStyle/>
              <a:p>
                <a14:m>
                  <m:oMath xmlns:m="http://schemas.openxmlformats.org/officeDocument/2006/math">
                    <m:func>
                      <m:funcPr>
                        <m:ctrlPr>
                          <a:rPr lang="en-US" sz="2000" i="1" smtClean="0">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solidFill>
                                  <a:srgbClr val="FF0000"/>
                                </a:solidFill>
                                <a:latin typeface="Cambria Math" panose="02040503050406030204" pitchFamily="18" charset="0"/>
                                <a:ea typeface="Cambria Math" panose="02040503050406030204" pitchFamily="18" charset="0"/>
                              </a:rPr>
                              <m:t>𝑃</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𝒫</m:t>
                                </m:r>
                              </m:e>
                              <m:sub>
                                <m:r>
                                  <a:rPr lang="en-US" sz="2000" i="1">
                                    <a:latin typeface="Cambria Math" panose="02040503050406030204" pitchFamily="18" charset="0"/>
                                    <a:ea typeface="Cambria Math" panose="02040503050406030204" pitchFamily="18" charset="0"/>
                                  </a:rPr>
                                  <m:t>𝑛</m:t>
                                </m:r>
                              </m:sub>
                            </m:sSub>
                          </m:lim>
                        </m:limLow>
                      </m:fName>
                      <m:e>
                        <m:sSubSup>
                          <m:sSubSupPr>
                            <m:ctrlPr>
                              <a:rPr lang="en-US" sz="2000" i="1">
                                <a:latin typeface="Cambria Math" panose="02040503050406030204" pitchFamily="18" charset="0"/>
                              </a:rPr>
                            </m:ctrlPr>
                          </m:sSubSupPr>
                          <m:e>
                            <m:d>
                              <m:dPr>
                                <m:begChr m:val="‖"/>
                                <m:endChr m:val="‖"/>
                                <m:ctrlPr>
                                  <a:rPr lang="en-US" sz="2000" i="1">
                                    <a:latin typeface="Cambria Math" panose="02040503050406030204" pitchFamily="18" charset="0"/>
                                  </a:rPr>
                                </m:ctrlPr>
                              </m:dPr>
                              <m:e>
                                <m:sSup>
                                  <m:sSupPr>
                                    <m:ctrlPr>
                                      <a:rPr lang="en-US" sz="2000" i="1" smtClean="0">
                                        <a:latin typeface="Cambria Math" panose="02040503050406030204" pitchFamily="18" charset="0"/>
                                      </a:rPr>
                                    </m:ctrlPr>
                                  </m:sSupPr>
                                  <m:e>
                                    <m:r>
                                      <a:rPr lang="en-US" sz="2000" i="1">
                                        <a:solidFill>
                                          <a:srgbClr val="FF0000"/>
                                        </a:solidFill>
                                        <a:latin typeface="Cambria Math" panose="02040503050406030204" pitchFamily="18" charset="0"/>
                                      </a:rPr>
                                      <m:t>𝑃</m:t>
                                    </m:r>
                                  </m:e>
                                  <m:sup>
                                    <m:r>
                                      <a:rPr lang="en-US" sz="2000" b="0" i="1" smtClean="0">
                                        <a:latin typeface="Cambria Math" panose="02040503050406030204" pitchFamily="18" charset="0"/>
                                      </a:rPr>
                                      <m:t>𝑇</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𝑋</m:t>
                                    </m:r>
                                  </m:sub>
                                </m:sSub>
                                <m:r>
                                  <a:rPr lang="en-US" sz="2000" i="1">
                                    <a:solidFill>
                                      <a:srgbClr val="FF0000"/>
                                    </a:solidFill>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b="0" i="1" smtClean="0">
                                        <a:latin typeface="Cambria Math" panose="02040503050406030204" pitchFamily="18" charset="0"/>
                                      </a:rPr>
                                      <m:t>𝑍</m:t>
                                    </m:r>
                                  </m:sub>
                                </m:sSub>
                              </m:e>
                            </m:d>
                          </m:e>
                          <m:sub>
                            <m:r>
                              <a:rPr lang="en-US" sz="2000" i="1">
                                <a:latin typeface="Cambria Math" panose="02040503050406030204" pitchFamily="18" charset="0"/>
                              </a:rPr>
                              <m:t>𝐹</m:t>
                            </m:r>
                          </m:sub>
                          <m:sup>
                            <m:r>
                              <a:rPr lang="en-US" sz="2000" i="1">
                                <a:latin typeface="Cambria Math" panose="02040503050406030204" pitchFamily="18" charset="0"/>
                              </a:rPr>
                              <m:t>2</m:t>
                            </m:r>
                          </m:sup>
                        </m:sSubSup>
                      </m:e>
                    </m:func>
                  </m:oMath>
                </a14:m>
                <a:r>
                  <a:rPr lang="en-US" sz="2000" dirty="0"/>
                  <a:t> : relax </a:t>
                </a:r>
                <a14:m>
                  <m:oMath xmlns:m="http://schemas.openxmlformats.org/officeDocument/2006/math">
                    <m:r>
                      <a:rPr lang="en-US" sz="2000" b="0" i="1" smtClean="0">
                        <a:solidFill>
                          <a:srgbClr val="FE003F"/>
                        </a:solidFill>
                        <a:latin typeface="Cambria Math" panose="02040503050406030204" pitchFamily="18" charset="0"/>
                      </a:rPr>
                      <m:t>𝑃</m:t>
                    </m:r>
                  </m:oMath>
                </a14:m>
                <a:r>
                  <a:rPr lang="en-US" sz="2000" dirty="0"/>
                  <a:t> to bi-stochastic matrix and use Frank-Wolfe for minimization </a:t>
                </a:r>
              </a:p>
            </p:txBody>
          </p:sp>
        </mc:Choice>
        <mc:Fallback xmlns="">
          <p:sp>
            <p:nvSpPr>
              <p:cNvPr id="7" name="TextBox 6">
                <a:extLst>
                  <a:ext uri="{FF2B5EF4-FFF2-40B4-BE49-F238E27FC236}">
                    <a16:creationId xmlns:a16="http://schemas.microsoft.com/office/drawing/2014/main" id="{96CA80A4-67BD-E548-98E0-85B087D72C4E}"/>
                  </a:ext>
                </a:extLst>
              </p:cNvPr>
              <p:cNvSpPr txBox="1">
                <a:spLocks noRot="1" noChangeAspect="1" noMove="1" noResize="1" noEditPoints="1" noAdjustHandles="1" noChangeArrowheads="1" noChangeShapeType="1" noTextEdit="1"/>
              </p:cNvSpPr>
              <p:nvPr/>
            </p:nvSpPr>
            <p:spPr>
              <a:xfrm>
                <a:off x="1275176" y="3717815"/>
                <a:ext cx="10002424" cy="542200"/>
              </a:xfrm>
              <a:prstGeom prst="rect">
                <a:avLst/>
              </a:prstGeom>
              <a:blipFill>
                <a:blip r:embed="rId4"/>
                <a:stretch>
                  <a:fillRect t="-4651"/>
                </a:stretch>
              </a:blipFill>
            </p:spPr>
            <p:txBody>
              <a:bodyPr/>
              <a:lstStyle/>
              <a:p>
                <a:r>
                  <a:rPr lang="en-US">
                    <a:noFill/>
                  </a:rPr>
                  <a:t> </a:t>
                </a:r>
              </a:p>
            </p:txBody>
          </p:sp>
        </mc:Fallback>
      </mc:AlternateContent>
    </p:spTree>
    <p:extLst>
      <p:ext uri="{BB962C8B-B14F-4D97-AF65-F5344CB8AC3E}">
        <p14:creationId xmlns:p14="http://schemas.microsoft.com/office/powerpoint/2010/main" val="84984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1ED4-963B-7043-BCC5-AEF8B4984A6C}"/>
              </a:ext>
            </a:extLst>
          </p:cNvPr>
          <p:cNvSpPr>
            <a:spLocks noGrp="1"/>
          </p:cNvSpPr>
          <p:nvPr>
            <p:ph type="title"/>
          </p:nvPr>
        </p:nvSpPr>
        <p:spPr/>
        <p:txBody>
          <a:bodyPr>
            <a:normAutofit/>
          </a:bodyPr>
          <a:lstStyle/>
          <a:p>
            <a:r>
              <a:rPr lang="en-US" dirty="0" err="1"/>
              <a:t>Gromov</a:t>
            </a:r>
            <a:r>
              <a:rPr lang="en-US" dirty="0"/>
              <a:t>-Wasserstein alignment of word embedding spaces </a:t>
            </a:r>
            <a:r>
              <a:rPr lang="en-US" sz="2600" dirty="0"/>
              <a:t>(</a:t>
            </a:r>
            <a:r>
              <a:rPr lang="en-IN" sz="2600" dirty="0"/>
              <a:t>Alvarez-</a:t>
            </a:r>
            <a:r>
              <a:rPr lang="en-IN" sz="2600" dirty="0" err="1"/>
              <a:t>Melis</a:t>
            </a:r>
            <a:r>
              <a:rPr lang="en-IN" sz="2600" dirty="0"/>
              <a:t> and </a:t>
            </a:r>
            <a:r>
              <a:rPr lang="en-IN" sz="2600" dirty="0" err="1"/>
              <a:t>Jaakkola</a:t>
            </a:r>
            <a:r>
              <a:rPr lang="en-IN" sz="2600" dirty="0"/>
              <a:t>, 2018</a:t>
            </a:r>
            <a:r>
              <a:rPr lang="en-US" sz="2600"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CBB187-E920-0F45-963F-83C493F31006}"/>
                  </a:ext>
                </a:extLst>
              </p:cNvPr>
              <p:cNvSpPr txBox="1"/>
              <p:nvPr/>
            </p:nvSpPr>
            <p:spPr>
              <a:xfrm>
                <a:off x="838200" y="2157843"/>
                <a:ext cx="10082350" cy="4268348"/>
              </a:xfrm>
              <a:prstGeom prst="rect">
                <a:avLst/>
              </a:prstGeom>
              <a:noFill/>
            </p:spPr>
            <p:txBody>
              <a:bodyPr wrap="square" rtlCol="0">
                <a:spAutoFit/>
              </a:bodyPr>
              <a:lstStyle/>
              <a:p>
                <a:r>
                  <a:rPr lang="en-US" sz="2600" i="1" dirty="0">
                    <a:latin typeface="Calibri" panose="020F0502020204030204" pitchFamily="34" charset="0"/>
                    <a:cs typeface="Calibri" panose="020F0502020204030204" pitchFamily="34" charset="0"/>
                  </a:rPr>
                  <a:t>Let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𝐴</m:t>
                        </m:r>
                        <m:r>
                          <a:rPr lang="en-US" sz="2600" b="0" i="1" smtClean="0">
                            <a:latin typeface="Cambria Math" panose="02040503050406030204" pitchFamily="18" charset="0"/>
                          </a:rPr>
                          <m:t>=</m:t>
                        </m:r>
                        <m:r>
                          <a:rPr lang="en-US" sz="2600" b="0" i="1" smtClean="0">
                            <a:latin typeface="Cambria Math" panose="02040503050406030204" pitchFamily="18" charset="0"/>
                          </a:rPr>
                          <m:t>𝑀</m:t>
                        </m:r>
                      </m:e>
                      <m:sub>
                        <m:r>
                          <a:rPr lang="en-US" sz="2600" b="0" i="1" smtClean="0">
                            <a:latin typeface="Cambria Math" panose="02040503050406030204" pitchFamily="18" charset="0"/>
                          </a:rPr>
                          <m:t>𝑋</m:t>
                        </m:r>
                      </m:sub>
                    </m:sSub>
                  </m:oMath>
                </a14:m>
                <a:r>
                  <a:rPr lang="en-US" sz="2600" i="1" dirty="0">
                    <a:latin typeface="Calibri" panose="020F0502020204030204" pitchFamily="34" charset="0"/>
                    <a:cs typeface="Calibri" panose="020F0502020204030204" pitchFamily="34" charset="0"/>
                  </a:rPr>
                  <a:t> and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𝐵</m:t>
                        </m:r>
                        <m:r>
                          <a:rPr lang="en-US" sz="2600" b="0" i="1" smtClean="0">
                            <a:latin typeface="Cambria Math" panose="02040503050406030204" pitchFamily="18" charset="0"/>
                          </a:rPr>
                          <m:t>=</m:t>
                        </m:r>
                        <m:r>
                          <a:rPr lang="en-US" sz="2600" b="0" i="1" smtClean="0">
                            <a:latin typeface="Cambria Math" panose="02040503050406030204" pitchFamily="18" charset="0"/>
                          </a:rPr>
                          <m:t>𝑀</m:t>
                        </m:r>
                      </m:e>
                      <m:sub>
                        <m:r>
                          <a:rPr lang="en-US" sz="2600" b="0" i="1" smtClean="0">
                            <a:latin typeface="Cambria Math" panose="02040503050406030204" pitchFamily="18" charset="0"/>
                          </a:rPr>
                          <m:t>𝑍</m:t>
                        </m:r>
                      </m:sub>
                    </m:sSub>
                  </m:oMath>
                </a14:m>
                <a:r>
                  <a:rPr lang="en-US" sz="2600" i="1" dirty="0">
                    <a:latin typeface="Calibri" panose="020F0502020204030204" pitchFamily="34" charset="0"/>
                    <a:cs typeface="Calibri" panose="020F0502020204030204" pitchFamily="34" charset="0"/>
                  </a:rPr>
                  <a:t>, then</a:t>
                </a:r>
              </a:p>
              <a:p>
                <a:pPr/>
                <a:br>
                  <a:rPr lang="en-US" sz="260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func>
                        <m:funcPr>
                          <m:ctrlPr>
                            <a:rPr lang="en-US" sz="2600" i="1" smtClean="0">
                              <a:latin typeface="Cambria Math" panose="02040503050406030204" pitchFamily="18" charset="0"/>
                            </a:rPr>
                          </m:ctrlPr>
                        </m:funcPr>
                        <m:fName>
                          <m:limLow>
                            <m:limLowPr>
                              <m:ctrlPr>
                                <a:rPr lang="en-US" sz="2600" i="1" smtClean="0">
                                  <a:latin typeface="Cambria Math" panose="02040503050406030204" pitchFamily="18" charset="0"/>
                                </a:rPr>
                              </m:ctrlPr>
                            </m:limLowPr>
                            <m:e>
                              <m:r>
                                <m:rPr>
                                  <m:sty m:val="p"/>
                                </m:rPr>
                                <a:rPr lang="en-US" sz="2600" b="0" i="0" smtClean="0">
                                  <a:latin typeface="Cambria Math" panose="02040503050406030204" pitchFamily="18" charset="0"/>
                                </a:rPr>
                                <m:t>arg</m:t>
                              </m:r>
                              <m:r>
                                <m:rPr>
                                  <m:sty m:val="p"/>
                                </m:rPr>
                                <a:rPr lang="en-US" sz="2600" i="0" smtClean="0">
                                  <a:latin typeface="Cambria Math" panose="02040503050406030204" pitchFamily="18" charset="0"/>
                                </a:rPr>
                                <m:t>min</m:t>
                              </m:r>
                            </m:e>
                            <m:lim>
                              <m:r>
                                <a:rPr lang="en-US" sz="2600" i="1">
                                  <a:solidFill>
                                    <a:srgbClr val="FF0000"/>
                                  </a:solidFill>
                                  <a:latin typeface="Cambria Math" panose="02040503050406030204" pitchFamily="18" charset="0"/>
                                  <a:ea typeface="Cambria Math" panose="02040503050406030204" pitchFamily="18" charset="0"/>
                                </a:rPr>
                                <m:t>𝑃</m:t>
                              </m:r>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𝒫</m:t>
                                  </m:r>
                                </m:e>
                                <m:sub>
                                  <m:r>
                                    <a:rPr lang="en-US" sz="2600" i="1">
                                      <a:latin typeface="Cambria Math" panose="02040503050406030204" pitchFamily="18" charset="0"/>
                                      <a:ea typeface="Cambria Math" panose="02040503050406030204" pitchFamily="18" charset="0"/>
                                    </a:rPr>
                                    <m:t>𝑛</m:t>
                                  </m:r>
                                </m:sub>
                              </m:sSub>
                            </m:lim>
                          </m:limLow>
                        </m:fName>
                        <m:e>
                          <m:sSubSup>
                            <m:sSubSupPr>
                              <m:ctrlPr>
                                <a:rPr lang="en-US" sz="2600" i="1">
                                  <a:latin typeface="Cambria Math" panose="02040503050406030204" pitchFamily="18" charset="0"/>
                                </a:rPr>
                              </m:ctrlPr>
                            </m:sSubSupPr>
                            <m:e>
                              <m:d>
                                <m:dPr>
                                  <m:begChr m:val="‖"/>
                                  <m:endChr m:val="‖"/>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solidFill>
                                            <a:srgbClr val="FF0000"/>
                                          </a:solidFill>
                                          <a:latin typeface="Cambria Math" panose="02040503050406030204" pitchFamily="18" charset="0"/>
                                        </a:rPr>
                                        <m:t>𝑃</m:t>
                                      </m:r>
                                    </m:e>
                                    <m:sup>
                                      <m:r>
                                        <a:rPr lang="en-US" sz="2600" i="1">
                                          <a:latin typeface="Cambria Math" panose="02040503050406030204" pitchFamily="18" charset="0"/>
                                        </a:rPr>
                                        <m:t>𝑇</m:t>
                                      </m:r>
                                    </m:sup>
                                  </m:sSup>
                                  <m:r>
                                    <a:rPr lang="en-US" sz="2600" i="1">
                                      <a:latin typeface="Cambria Math" panose="02040503050406030204" pitchFamily="18" charset="0"/>
                                    </a:rPr>
                                    <m:t>𝐴</m:t>
                                  </m:r>
                                  <m:r>
                                    <a:rPr lang="en-US" sz="2600" i="1">
                                      <a:solidFill>
                                        <a:srgbClr val="FF0000"/>
                                      </a:solidFill>
                                      <a:latin typeface="Cambria Math" panose="02040503050406030204" pitchFamily="18" charset="0"/>
                                    </a:rPr>
                                    <m:t>𝑃</m:t>
                                  </m:r>
                                  <m:r>
                                    <a:rPr lang="en-US" sz="2600" i="1">
                                      <a:latin typeface="Cambria Math" panose="02040503050406030204" pitchFamily="18" charset="0"/>
                                    </a:rPr>
                                    <m:t>−</m:t>
                                  </m:r>
                                  <m:r>
                                    <a:rPr lang="en-US" sz="2600" i="1">
                                      <a:latin typeface="Cambria Math" panose="02040503050406030204" pitchFamily="18" charset="0"/>
                                    </a:rPr>
                                    <m:t>𝐵</m:t>
                                  </m:r>
                                </m:e>
                              </m:d>
                            </m:e>
                            <m:sub>
                              <m:r>
                                <a:rPr lang="en-US" sz="2600" i="1">
                                  <a:latin typeface="Cambria Math" panose="02040503050406030204" pitchFamily="18" charset="0"/>
                                </a:rPr>
                                <m:t>𝐹</m:t>
                              </m:r>
                            </m:sub>
                            <m:sup>
                              <m:r>
                                <a:rPr lang="en-US" sz="2600" i="1">
                                  <a:latin typeface="Cambria Math" panose="02040503050406030204" pitchFamily="18" charset="0"/>
                                </a:rPr>
                                <m:t>2</m:t>
                              </m:r>
                            </m:sup>
                          </m:sSubSup>
                        </m:e>
                      </m:func>
                      <m:func>
                        <m:funcPr>
                          <m:ctrlPr>
                            <a:rPr lang="en-US" sz="2600" i="1">
                              <a:latin typeface="Cambria Math" panose="02040503050406030204" pitchFamily="18" charset="0"/>
                            </a:rPr>
                          </m:ctrlPr>
                        </m:funcPr>
                        <m:fName>
                          <m:limLow>
                            <m:limLowPr>
                              <m:ctrlPr>
                                <a:rPr lang="en-US" sz="2600" i="1">
                                  <a:latin typeface="Cambria Math" panose="02040503050406030204" pitchFamily="18" charset="0"/>
                                </a:rPr>
                              </m:ctrlPr>
                            </m:limLowPr>
                            <m:e>
                              <m:r>
                                <a:rPr lang="en-US" sz="2600" b="0" i="0" smtClean="0">
                                  <a:latin typeface="Cambria Math" panose="02040503050406030204" pitchFamily="18" charset="0"/>
                                </a:rPr>
                                <m:t>=</m:t>
                              </m:r>
                              <m:r>
                                <m:rPr>
                                  <m:sty m:val="p"/>
                                </m:rPr>
                                <a:rPr lang="en-US" sz="2600">
                                  <a:latin typeface="Cambria Math" panose="02040503050406030204" pitchFamily="18" charset="0"/>
                                </a:rPr>
                                <m:t>argmin</m:t>
                              </m:r>
                            </m:e>
                            <m:lim>
                              <m:r>
                                <a:rPr lang="en-US" sz="2600" i="1">
                                  <a:solidFill>
                                    <a:srgbClr val="FF0000"/>
                                  </a:solidFill>
                                  <a:latin typeface="Cambria Math" panose="02040503050406030204" pitchFamily="18" charset="0"/>
                                  <a:ea typeface="Cambria Math" panose="02040503050406030204" pitchFamily="18" charset="0"/>
                                </a:rPr>
                                <m:t>𝑃</m:t>
                              </m:r>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𝒫</m:t>
                                  </m:r>
                                </m:e>
                                <m:sub>
                                  <m:r>
                                    <a:rPr lang="en-US" sz="2600" i="1">
                                      <a:latin typeface="Cambria Math" panose="02040503050406030204" pitchFamily="18" charset="0"/>
                                      <a:ea typeface="Cambria Math" panose="02040503050406030204" pitchFamily="18" charset="0"/>
                                    </a:rPr>
                                    <m:t>𝑛</m:t>
                                  </m:r>
                                </m:sub>
                              </m:sSub>
                            </m:lim>
                          </m:limLow>
                        </m:fName>
                        <m:e>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𝑇𝑟</m:t>
                          </m:r>
                          <m:d>
                            <m:dPr>
                              <m:ctrlPr>
                                <a:rPr lang="en-US" sz="2600" i="1">
                                  <a:latin typeface="Cambria Math" panose="02040503050406030204" pitchFamily="18" charset="0"/>
                                  <a:ea typeface="Cambria Math" panose="02040503050406030204" pitchFamily="18" charset="0"/>
                                </a:rPr>
                              </m:ctrlPr>
                            </m:dPr>
                            <m:e>
                              <m:sSup>
                                <m:sSupPr>
                                  <m:ctrlPr>
                                    <a:rPr lang="en-US" sz="2600" i="1">
                                      <a:latin typeface="Cambria Math" panose="02040503050406030204" pitchFamily="18" charset="0"/>
                                    </a:rPr>
                                  </m:ctrlPr>
                                </m:sSupPr>
                                <m:e>
                                  <m:r>
                                    <a:rPr lang="en-US" sz="2600" i="1">
                                      <a:solidFill>
                                        <a:srgbClr val="FF0000"/>
                                      </a:solidFill>
                                      <a:latin typeface="Cambria Math" panose="02040503050406030204" pitchFamily="18" charset="0"/>
                                    </a:rPr>
                                    <m:t>𝑃</m:t>
                                  </m:r>
                                </m:e>
                                <m:sup>
                                  <m:r>
                                    <a:rPr lang="en-US" sz="2600" i="1">
                                      <a:latin typeface="Cambria Math" panose="02040503050406030204" pitchFamily="18" charset="0"/>
                                    </a:rPr>
                                    <m:t>𝑇</m:t>
                                  </m:r>
                                </m:sup>
                              </m:sSup>
                              <m:r>
                                <a:rPr lang="en-US" sz="2600" i="1">
                                  <a:latin typeface="Cambria Math" panose="02040503050406030204" pitchFamily="18" charset="0"/>
                                </a:rPr>
                                <m:t>𝐴</m:t>
                              </m:r>
                              <m:r>
                                <a:rPr lang="en-US" sz="2600" i="1">
                                  <a:solidFill>
                                    <a:srgbClr val="FF0000"/>
                                  </a:solidFill>
                                  <a:latin typeface="Cambria Math" panose="02040503050406030204" pitchFamily="18" charset="0"/>
                                </a:rPr>
                                <m:t>𝑃</m:t>
                              </m:r>
                              <m:r>
                                <a:rPr lang="en-US" sz="2600" i="1">
                                  <a:latin typeface="Cambria Math" panose="02040503050406030204" pitchFamily="18" charset="0"/>
                                </a:rPr>
                                <m:t>𝐵</m:t>
                              </m:r>
                            </m:e>
                          </m:d>
                        </m:e>
                      </m:func>
                    </m:oMath>
                    <m:oMath xmlns:m="http://schemas.openxmlformats.org/officeDocument/2006/math">
                      <m:func>
                        <m:funcPr>
                          <m:ctrlPr>
                            <a:rPr lang="en-US" sz="2600" i="1">
                              <a:latin typeface="Cambria Math" panose="02040503050406030204" pitchFamily="18" charset="0"/>
                            </a:rPr>
                          </m:ctrlPr>
                        </m:funcPr>
                        <m:fName>
                          <m:limLow>
                            <m:limLowPr>
                              <m:ctrlPr>
                                <a:rPr lang="en-US" sz="2600" i="1">
                                  <a:latin typeface="Cambria Math" panose="02040503050406030204" pitchFamily="18" charset="0"/>
                                </a:rPr>
                              </m:ctrlPr>
                            </m:limLowPr>
                            <m:e>
                              <m:r>
                                <a:rPr lang="en-US" sz="2600" b="0" i="0" smtClean="0">
                                  <a:latin typeface="Cambria Math" panose="02040503050406030204" pitchFamily="18" charset="0"/>
                                </a:rPr>
                                <m:t>=</m:t>
                              </m:r>
                              <m:r>
                                <m:rPr>
                                  <m:sty m:val="p"/>
                                </m:rPr>
                                <a:rPr lang="en-US" sz="2600">
                                  <a:latin typeface="Cambria Math" panose="02040503050406030204" pitchFamily="18" charset="0"/>
                                </a:rPr>
                                <m:t>argmin</m:t>
                              </m:r>
                            </m:e>
                            <m:lim>
                              <m:r>
                                <a:rPr lang="en-US" sz="2600" i="1">
                                  <a:solidFill>
                                    <a:srgbClr val="FF0000"/>
                                  </a:solidFill>
                                  <a:latin typeface="Cambria Math" panose="02040503050406030204" pitchFamily="18" charset="0"/>
                                  <a:ea typeface="Cambria Math" panose="02040503050406030204" pitchFamily="18" charset="0"/>
                                </a:rPr>
                                <m:t>𝑃</m:t>
                              </m:r>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𝒫</m:t>
                                  </m:r>
                                </m:e>
                                <m:sub>
                                  <m:r>
                                    <a:rPr lang="en-US" sz="2600" i="1">
                                      <a:latin typeface="Cambria Math" panose="02040503050406030204" pitchFamily="18" charset="0"/>
                                      <a:ea typeface="Cambria Math" panose="02040503050406030204" pitchFamily="18" charset="0"/>
                                    </a:rPr>
                                    <m:t>𝑛</m:t>
                                  </m:r>
                                </m:sub>
                              </m:sSub>
                            </m:lim>
                          </m:limLow>
                        </m:fName>
                        <m:e>
                          <m:nary>
                            <m:naryPr>
                              <m:chr m:val="∑"/>
                              <m:supHide m:val="on"/>
                              <m:ctrlPr>
                                <a:rPr lang="en-US" sz="2600" i="1">
                                  <a:latin typeface="Cambria Math" panose="02040503050406030204" pitchFamily="18" charset="0"/>
                                  <a:ea typeface="Cambria Math" panose="02040503050406030204" pitchFamily="18" charset="0"/>
                                </a:rPr>
                              </m:ctrlPr>
                            </m:naryPr>
                            <m:sub>
                              <m:r>
                                <m:rPr>
                                  <m:brk m:alnAt="7"/>
                                </m:rPr>
                                <a:rPr lang="en-US" sz="2600" i="1">
                                  <a:latin typeface="Cambria Math" panose="02040503050406030204" pitchFamily="18" charset="0"/>
                                  <a:ea typeface="Cambria Math" panose="02040503050406030204" pitchFamily="18" charset="0"/>
                                </a:rPr>
                                <m:t>𝑖</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𝑗</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𝑘</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𝑙</m:t>
                              </m:r>
                            </m:sub>
                            <m:sup/>
                            <m:e>
                              <m:r>
                                <a:rPr lang="en-US" sz="2600" i="1">
                                  <a:solidFill>
                                    <a:srgbClr val="1004FA"/>
                                  </a:solidFill>
                                  <a:latin typeface="Cambria Math" panose="02040503050406030204" pitchFamily="18" charset="0"/>
                                  <a:ea typeface="Cambria Math" panose="02040503050406030204" pitchFamily="18" charset="0"/>
                                </a:rPr>
                                <m:t>−</m:t>
                              </m:r>
                              <m:sSub>
                                <m:sSubPr>
                                  <m:ctrlPr>
                                    <a:rPr lang="en-US" sz="2600" i="1">
                                      <a:solidFill>
                                        <a:srgbClr val="1004FA"/>
                                      </a:solidFill>
                                      <a:latin typeface="Cambria Math" panose="02040503050406030204" pitchFamily="18" charset="0"/>
                                      <a:ea typeface="Cambria Math" panose="02040503050406030204" pitchFamily="18" charset="0"/>
                                    </a:rPr>
                                  </m:ctrlPr>
                                </m:sSubPr>
                                <m:e>
                                  <m:r>
                                    <a:rPr lang="en-US" sz="2600" i="1">
                                      <a:solidFill>
                                        <a:srgbClr val="1004FA"/>
                                      </a:solidFill>
                                      <a:latin typeface="Cambria Math" panose="02040503050406030204" pitchFamily="18" charset="0"/>
                                      <a:ea typeface="Cambria Math" panose="02040503050406030204" pitchFamily="18" charset="0"/>
                                    </a:rPr>
                                    <m:t>𝐴</m:t>
                                  </m:r>
                                </m:e>
                                <m:sub>
                                  <m:r>
                                    <a:rPr lang="en-US" sz="2600" i="1">
                                      <a:solidFill>
                                        <a:srgbClr val="1004FA"/>
                                      </a:solidFill>
                                      <a:latin typeface="Cambria Math" panose="02040503050406030204" pitchFamily="18" charset="0"/>
                                      <a:ea typeface="Cambria Math" panose="02040503050406030204" pitchFamily="18" charset="0"/>
                                    </a:rPr>
                                    <m:t>𝑘𝑖</m:t>
                                  </m:r>
                                </m:sub>
                              </m:sSub>
                              <m:sSub>
                                <m:sSubPr>
                                  <m:ctrlPr>
                                    <a:rPr lang="en-US" sz="2600" i="1">
                                      <a:solidFill>
                                        <a:srgbClr val="1004FA"/>
                                      </a:solidFill>
                                      <a:latin typeface="Cambria Math" panose="02040503050406030204" pitchFamily="18" charset="0"/>
                                      <a:ea typeface="Cambria Math" panose="02040503050406030204" pitchFamily="18" charset="0"/>
                                    </a:rPr>
                                  </m:ctrlPr>
                                </m:sSubPr>
                                <m:e>
                                  <m:r>
                                    <a:rPr lang="en-US" sz="2600" i="1">
                                      <a:solidFill>
                                        <a:srgbClr val="1004FA"/>
                                      </a:solidFill>
                                      <a:latin typeface="Cambria Math" panose="02040503050406030204" pitchFamily="18" charset="0"/>
                                      <a:ea typeface="Cambria Math" panose="02040503050406030204" pitchFamily="18" charset="0"/>
                                    </a:rPr>
                                    <m:t>𝐵</m:t>
                                  </m:r>
                                </m:e>
                                <m:sub>
                                  <m:r>
                                    <a:rPr lang="en-US" sz="2600" i="1">
                                      <a:solidFill>
                                        <a:srgbClr val="1004FA"/>
                                      </a:solidFill>
                                      <a:latin typeface="Cambria Math" panose="02040503050406030204" pitchFamily="18" charset="0"/>
                                      <a:ea typeface="Cambria Math" panose="02040503050406030204" pitchFamily="18" charset="0"/>
                                    </a:rPr>
                                    <m:t>𝑙𝑗</m:t>
                                  </m:r>
                                </m:sub>
                              </m:sSub>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𝑃</m:t>
                                  </m:r>
                                </m:e>
                                <m:sub>
                                  <m:r>
                                    <a:rPr lang="en-US" sz="2600" i="1">
                                      <a:latin typeface="Cambria Math" panose="02040503050406030204" pitchFamily="18" charset="0"/>
                                      <a:ea typeface="Cambria Math" panose="02040503050406030204" pitchFamily="18" charset="0"/>
                                    </a:rPr>
                                    <m:t>𝑘𝑗</m:t>
                                  </m:r>
                                </m:sub>
                              </m:sSub>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𝑃</m:t>
                                  </m:r>
                                </m:e>
                                <m:sub>
                                  <m:r>
                                    <a:rPr lang="en-US" sz="2600" i="1">
                                      <a:latin typeface="Cambria Math" panose="02040503050406030204" pitchFamily="18" charset="0"/>
                                      <a:ea typeface="Cambria Math" panose="02040503050406030204" pitchFamily="18" charset="0"/>
                                    </a:rPr>
                                    <m:t>𝑖𝑙</m:t>
                                  </m:r>
                                </m:sub>
                              </m:sSub>
                            </m:e>
                          </m:nary>
                        </m:e>
                      </m:func>
                      <m:func>
                        <m:funcPr>
                          <m:ctrlPr>
                            <a:rPr lang="en-US" sz="2600" i="1">
                              <a:latin typeface="Cambria Math" panose="02040503050406030204" pitchFamily="18" charset="0"/>
                            </a:rPr>
                          </m:ctrlPr>
                        </m:funcPr>
                        <m:fName>
                          <m:limLow>
                            <m:limLowPr>
                              <m:ctrlPr>
                                <a:rPr lang="en-US" sz="2600" i="1">
                                  <a:latin typeface="Cambria Math" panose="02040503050406030204" pitchFamily="18" charset="0"/>
                                </a:rPr>
                              </m:ctrlPr>
                            </m:limLowPr>
                            <m:e>
                              <m:r>
                                <a:rPr lang="en-US" sz="2600">
                                  <a:latin typeface="Cambria Math" panose="02040503050406030204" pitchFamily="18" charset="0"/>
                                </a:rPr>
                                <m:t>=</m:t>
                              </m:r>
                              <m:r>
                                <m:rPr>
                                  <m:sty m:val="p"/>
                                </m:rPr>
                                <a:rPr lang="en-US" sz="2600">
                                  <a:latin typeface="Cambria Math" panose="02040503050406030204" pitchFamily="18" charset="0"/>
                                </a:rPr>
                                <m:t>argmin</m:t>
                              </m:r>
                            </m:e>
                            <m:lim>
                              <m:r>
                                <a:rPr lang="en-US" sz="2600" i="1">
                                  <a:solidFill>
                                    <a:srgbClr val="FF0000"/>
                                  </a:solidFill>
                                  <a:latin typeface="Cambria Math" panose="02040503050406030204" pitchFamily="18" charset="0"/>
                                  <a:ea typeface="Cambria Math" panose="02040503050406030204" pitchFamily="18" charset="0"/>
                                </a:rPr>
                                <m:t>𝑃</m:t>
                              </m:r>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𝒫</m:t>
                                  </m:r>
                                </m:e>
                                <m:sub>
                                  <m:r>
                                    <a:rPr lang="en-US" sz="2600" i="1">
                                      <a:latin typeface="Cambria Math" panose="02040503050406030204" pitchFamily="18" charset="0"/>
                                      <a:ea typeface="Cambria Math" panose="02040503050406030204" pitchFamily="18" charset="0"/>
                                    </a:rPr>
                                    <m:t>𝑛</m:t>
                                  </m:r>
                                </m:sub>
                              </m:sSub>
                            </m:lim>
                          </m:limLow>
                        </m:fName>
                        <m:e>
                          <m:nary>
                            <m:naryPr>
                              <m:chr m:val="∑"/>
                              <m:supHide m:val="on"/>
                              <m:ctrlPr>
                                <a:rPr lang="en-US" sz="2600" i="1">
                                  <a:latin typeface="Cambria Math" panose="02040503050406030204" pitchFamily="18" charset="0"/>
                                  <a:ea typeface="Cambria Math" panose="02040503050406030204" pitchFamily="18" charset="0"/>
                                </a:rPr>
                              </m:ctrlPr>
                            </m:naryPr>
                            <m:sub>
                              <m:r>
                                <m:rPr>
                                  <m:brk m:alnAt="7"/>
                                </m:rPr>
                                <a:rPr lang="en-US" sz="2600" i="1">
                                  <a:latin typeface="Cambria Math" panose="02040503050406030204" pitchFamily="18" charset="0"/>
                                  <a:ea typeface="Cambria Math" panose="02040503050406030204" pitchFamily="18" charset="0"/>
                                </a:rPr>
                                <m:t>𝑖</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𝑗</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𝑘</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𝑙</m:t>
                              </m:r>
                            </m:sub>
                            <m:sup/>
                            <m:e>
                              <m:sSub>
                                <m:sSubPr>
                                  <m:ctrlPr>
                                    <a:rPr lang="en-US" sz="2600" i="1">
                                      <a:solidFill>
                                        <a:srgbClr val="1004FA"/>
                                      </a:solidFill>
                                      <a:latin typeface="Cambria Math" panose="02040503050406030204" pitchFamily="18" charset="0"/>
                                      <a:ea typeface="Cambria Math" panose="02040503050406030204" pitchFamily="18" charset="0"/>
                                    </a:rPr>
                                  </m:ctrlPr>
                                </m:sSubPr>
                                <m:e>
                                  <m:r>
                                    <a:rPr lang="en-US" sz="2600" i="1">
                                      <a:solidFill>
                                        <a:srgbClr val="1004FA"/>
                                      </a:solidFill>
                                      <a:latin typeface="Cambria Math" panose="02040503050406030204" pitchFamily="18" charset="0"/>
                                      <a:ea typeface="Cambria Math" panose="02040503050406030204" pitchFamily="18" charset="0"/>
                                    </a:rPr>
                                    <m:t>𝐺</m:t>
                                  </m:r>
                                </m:e>
                                <m:sub>
                                  <m:r>
                                    <a:rPr lang="en-US" sz="2600" i="1">
                                      <a:solidFill>
                                        <a:srgbClr val="1004FA"/>
                                      </a:solidFill>
                                      <a:latin typeface="Cambria Math" panose="02040503050406030204" pitchFamily="18" charset="0"/>
                                      <a:ea typeface="Cambria Math" panose="02040503050406030204" pitchFamily="18" charset="0"/>
                                    </a:rPr>
                                    <m:t>𝑖𝑗𝑘𝑙</m:t>
                                  </m:r>
                                </m:sub>
                              </m:sSub>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𝑃</m:t>
                                  </m:r>
                                </m:e>
                                <m:sub>
                                  <m:r>
                                    <a:rPr lang="en-US" sz="2600" i="1">
                                      <a:latin typeface="Cambria Math" panose="02040503050406030204" pitchFamily="18" charset="0"/>
                                      <a:ea typeface="Cambria Math" panose="02040503050406030204" pitchFamily="18" charset="0"/>
                                    </a:rPr>
                                    <m:t>𝑘𝑗</m:t>
                                  </m:r>
                                </m:sub>
                              </m:sSub>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𝑃</m:t>
                                  </m:r>
                                </m:e>
                                <m:sub>
                                  <m:r>
                                    <a:rPr lang="en-US" sz="2600" i="1">
                                      <a:latin typeface="Cambria Math" panose="02040503050406030204" pitchFamily="18" charset="0"/>
                                      <a:ea typeface="Cambria Math" panose="02040503050406030204" pitchFamily="18" charset="0"/>
                                    </a:rPr>
                                    <m:t>𝑖𝑙</m:t>
                                  </m:r>
                                </m:sub>
                              </m:sSub>
                            </m:e>
                          </m:nary>
                        </m:e>
                      </m:func>
                    </m:oMath>
                    <m:oMath xmlns:m="http://schemas.openxmlformats.org/officeDocument/2006/math">
                      <m:r>
                        <a:rPr lang="en-US" sz="2600" b="0" i="1" smtClean="0">
                          <a:latin typeface="Cambria Math" panose="02040503050406030204" pitchFamily="18" charset="0"/>
                          <a:ea typeface="Cambria Math" panose="02040503050406030204" pitchFamily="18" charset="0"/>
                        </a:rPr>
                        <m:t>𝑤h𝑒𝑟𝑒</m:t>
                      </m:r>
                      <m:sSub>
                        <m:sSubPr>
                          <m:ctrlPr>
                            <a:rPr lang="en-US" sz="2600" i="1" smtClean="0">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 </m:t>
                          </m:r>
                          <m:r>
                            <a:rPr lang="en-US" sz="2600" i="1" smtClean="0">
                              <a:solidFill>
                                <a:srgbClr val="1004FA"/>
                              </a:solidFill>
                              <a:latin typeface="Cambria Math" panose="02040503050406030204" pitchFamily="18" charset="0"/>
                              <a:ea typeface="Cambria Math" panose="02040503050406030204" pitchFamily="18" charset="0"/>
                            </a:rPr>
                            <m:t>𝐺</m:t>
                          </m:r>
                        </m:e>
                        <m:sub>
                          <m:r>
                            <a:rPr lang="en-US" sz="2600" i="1" smtClean="0">
                              <a:solidFill>
                                <a:srgbClr val="1004FA"/>
                              </a:solidFill>
                              <a:latin typeface="Cambria Math" panose="02040503050406030204" pitchFamily="18" charset="0"/>
                              <a:ea typeface="Cambria Math" panose="02040503050406030204" pitchFamily="18" charset="0"/>
                            </a:rPr>
                            <m:t>𝑖𝑗𝑘𝑙</m:t>
                          </m:r>
                        </m:sub>
                      </m:sSub>
                      <m:r>
                        <a:rPr lang="en-US" sz="2600" b="0" i="1" smtClean="0">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𝐴</m:t>
                          </m:r>
                        </m:e>
                        <m:sub>
                          <m:r>
                            <a:rPr lang="en-US" sz="2600" i="1">
                              <a:solidFill>
                                <a:schemeClr val="tx1"/>
                              </a:solidFill>
                              <a:latin typeface="Cambria Math" panose="02040503050406030204" pitchFamily="18" charset="0"/>
                              <a:ea typeface="Cambria Math" panose="02040503050406030204" pitchFamily="18" charset="0"/>
                            </a:rPr>
                            <m:t>𝑘𝑖</m:t>
                          </m:r>
                        </m:sub>
                      </m:sSub>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𝐵</m:t>
                          </m:r>
                        </m:e>
                        <m:sub>
                          <m:r>
                            <a:rPr lang="en-US" sz="2600" i="1">
                              <a:solidFill>
                                <a:schemeClr val="tx1"/>
                              </a:solidFill>
                              <a:latin typeface="Cambria Math" panose="02040503050406030204" pitchFamily="18" charset="0"/>
                              <a:ea typeface="Cambria Math" panose="02040503050406030204" pitchFamily="18" charset="0"/>
                            </a:rPr>
                            <m:t>𝑙𝑗</m:t>
                          </m:r>
                        </m:sub>
                      </m:sSub>
                      <m:r>
                        <a:rPr lang="en-US" sz="2600" b="0" i="1" smtClean="0">
                          <a:solidFill>
                            <a:schemeClr val="tx1"/>
                          </a:solidFill>
                          <a:latin typeface="Cambria Math" panose="02040503050406030204" pitchFamily="18" charset="0"/>
                          <a:ea typeface="Cambria Math" panose="02040503050406030204" pitchFamily="18" charset="0"/>
                        </a:rPr>
                        <m:t>= </m:t>
                      </m:r>
                      <m:sSubSup>
                        <m:sSubSupPr>
                          <m:ctrlPr>
                            <a:rPr lang="en-US" sz="2600" b="0" i="1" smtClean="0">
                              <a:solidFill>
                                <a:schemeClr val="tx1"/>
                              </a:solidFill>
                              <a:latin typeface="Cambria Math" panose="02040503050406030204" pitchFamily="18" charset="0"/>
                              <a:ea typeface="Cambria Math" panose="02040503050406030204" pitchFamily="18" charset="0"/>
                            </a:rPr>
                          </m:ctrlPr>
                        </m:sSubSupPr>
                        <m:e>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𝑘</m:t>
                          </m:r>
                        </m:sub>
                        <m:sup>
                          <m:r>
                            <a:rPr lang="en-US" sz="2600" b="0" i="1" smtClean="0">
                              <a:solidFill>
                                <a:schemeClr val="tx1"/>
                              </a:solidFill>
                              <a:latin typeface="Cambria Math" panose="02040503050406030204" pitchFamily="18" charset="0"/>
                              <a:ea typeface="Cambria Math" panose="02040503050406030204" pitchFamily="18" charset="0"/>
                            </a:rPr>
                            <m:t>𝑇</m:t>
                          </m:r>
                        </m:sup>
                      </m:sSubSup>
                      <m:sSub>
                        <m:sSubPr>
                          <m:ctrlPr>
                            <a:rPr lang="en-US" sz="2600" b="0" i="1" smtClean="0">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𝑖</m:t>
                          </m:r>
                        </m:sub>
                      </m:sSub>
                      <m:sSubSup>
                        <m:sSubSupPr>
                          <m:ctrlPr>
                            <a:rPr lang="en-US" sz="2600" i="1">
                              <a:latin typeface="Cambria Math" panose="02040503050406030204" pitchFamily="18" charset="0"/>
                              <a:ea typeface="Cambria Math" panose="02040503050406030204" pitchFamily="18" charset="0"/>
                            </a:rPr>
                          </m:ctrlPr>
                        </m:sSubSupPr>
                        <m:e>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𝑙</m:t>
                          </m:r>
                        </m:sub>
                        <m:sup>
                          <m:r>
                            <a:rPr lang="en-US" sz="2600" i="1">
                              <a:latin typeface="Cambria Math" panose="02040503050406030204" pitchFamily="18" charset="0"/>
                              <a:ea typeface="Cambria Math" panose="02040503050406030204" pitchFamily="18" charset="0"/>
                            </a:rPr>
                            <m:t>𝑇</m:t>
                          </m:r>
                        </m:sup>
                      </m:sSubSup>
                      <m:sSub>
                        <m:sSubPr>
                          <m:ctrlPr>
                            <a:rPr lang="en-US" sz="260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𝑗</m:t>
                          </m:r>
                        </m:sub>
                      </m:sSub>
                      <m:r>
                        <a:rPr lang="en-US" sz="2600" b="0" i="1" smtClean="0">
                          <a:latin typeface="Cambria Math" panose="02040503050406030204" pitchFamily="18" charset="0"/>
                          <a:ea typeface="Cambria Math" panose="02040503050406030204" pitchFamily="18" charset="0"/>
                        </a:rPr>
                        <m:t>)</m:t>
                      </m:r>
                    </m:oMath>
                  </m:oMathPara>
                </a14:m>
                <a:endParaRPr lang="en-US" sz="2600" dirty="0"/>
              </a:p>
              <a:p>
                <a:endParaRPr lang="en-US" sz="2600" dirty="0"/>
              </a:p>
              <a:p>
                <a:r>
                  <a:rPr lang="en-US" sz="2600" dirty="0"/>
                  <a:t>Consider </a:t>
                </a:r>
                <a14:m>
                  <m:oMath xmlns:m="http://schemas.openxmlformats.org/officeDocument/2006/math">
                    <m:sSub>
                      <m:sSubPr>
                        <m:ctrlPr>
                          <a:rPr lang="en-US" sz="2600" i="1">
                            <a:solidFill>
                              <a:srgbClr val="1004FA"/>
                            </a:solidFill>
                            <a:latin typeface="Cambria Math" panose="02040503050406030204" pitchFamily="18" charset="0"/>
                            <a:ea typeface="Cambria Math" panose="02040503050406030204" pitchFamily="18" charset="0"/>
                          </a:rPr>
                        </m:ctrlPr>
                      </m:sSubPr>
                      <m:e>
                        <m:r>
                          <a:rPr lang="en-US" sz="2600" i="1">
                            <a:solidFill>
                              <a:srgbClr val="1004FA"/>
                            </a:solidFill>
                            <a:latin typeface="Cambria Math" panose="02040503050406030204" pitchFamily="18" charset="0"/>
                            <a:ea typeface="Cambria Math" panose="02040503050406030204" pitchFamily="18" charset="0"/>
                          </a:rPr>
                          <m:t>𝐺</m:t>
                        </m:r>
                      </m:e>
                      <m:sub>
                        <m:r>
                          <a:rPr lang="en-US" sz="2600" i="1">
                            <a:solidFill>
                              <a:srgbClr val="1004FA"/>
                            </a:solidFill>
                            <a:latin typeface="Cambria Math" panose="02040503050406030204" pitchFamily="18" charset="0"/>
                            <a:ea typeface="Cambria Math" panose="02040503050406030204" pitchFamily="18" charset="0"/>
                          </a:rPr>
                          <m:t>𝑖𝑗𝑘𝑙</m:t>
                        </m:r>
                      </m:sub>
                    </m:sSub>
                    <m:r>
                      <a:rPr lang="en-US" sz="2600" b="0" i="1" smtClean="0">
                        <a:solidFill>
                          <a:schemeClr val="tx1"/>
                        </a:solidFill>
                        <a:latin typeface="Cambria Math" panose="02040503050406030204" pitchFamily="18" charset="0"/>
                        <a:ea typeface="Cambria Math" panose="02040503050406030204" pitchFamily="18" charset="0"/>
                      </a:rPr>
                      <m:t>=(</m:t>
                    </m:r>
                    <m:sSubSup>
                      <m:sSubSupPr>
                        <m:ctrlPr>
                          <a:rPr lang="en-US" sz="2600" i="1">
                            <a:solidFill>
                              <a:schemeClr val="tx1"/>
                            </a:solidFill>
                            <a:latin typeface="Cambria Math" panose="02040503050406030204" pitchFamily="18" charset="0"/>
                            <a:ea typeface="Cambria Math" panose="02040503050406030204" pitchFamily="18" charset="0"/>
                          </a:rPr>
                        </m:ctrlPr>
                      </m:sSubSup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𝑘</m:t>
                        </m:r>
                      </m:sub>
                      <m:sup>
                        <m:r>
                          <a:rPr lang="en-US" sz="2600" i="1">
                            <a:solidFill>
                              <a:schemeClr val="tx1"/>
                            </a:solidFill>
                            <a:latin typeface="Cambria Math" panose="02040503050406030204" pitchFamily="18" charset="0"/>
                            <a:ea typeface="Cambria Math" panose="02040503050406030204" pitchFamily="18" charset="0"/>
                          </a:rPr>
                          <m:t>𝑇</m:t>
                        </m:r>
                      </m:sup>
                    </m:sSubSup>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𝑖</m:t>
                        </m:r>
                      </m:sub>
                    </m:sSub>
                    <m:sSubSup>
                      <m:sSubSupPr>
                        <m:ctrlPr>
                          <a:rPr lang="en-US" sz="2600" i="1">
                            <a:latin typeface="Cambria Math" panose="02040503050406030204" pitchFamily="18" charset="0"/>
                            <a:ea typeface="Cambria Math" panose="02040503050406030204" pitchFamily="18" charset="0"/>
                          </a:rPr>
                        </m:ctrlPr>
                      </m:sSubSupPr>
                      <m:e>
                        <m:r>
                          <a:rPr lang="en-US" sz="2600" b="0" i="1" smtClean="0">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e>
                      <m:sub>
                        <m:r>
                          <a:rPr lang="en-US" sz="2600" i="1">
                            <a:latin typeface="Cambria Math" panose="02040503050406030204" pitchFamily="18" charset="0"/>
                            <a:ea typeface="Cambria Math" panose="02040503050406030204" pitchFamily="18" charset="0"/>
                          </a:rPr>
                          <m:t>𝑙</m:t>
                        </m:r>
                      </m:sub>
                      <m:sup>
                        <m:r>
                          <a:rPr lang="en-US" sz="2600" i="1">
                            <a:latin typeface="Cambria Math" panose="02040503050406030204" pitchFamily="18" charset="0"/>
                            <a:ea typeface="Cambria Math" panose="02040503050406030204" pitchFamily="18" charset="0"/>
                          </a:rPr>
                          <m:t>𝑇</m:t>
                        </m:r>
                      </m:sup>
                    </m:sSubSup>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𝑧</m:t>
                        </m:r>
                      </m:e>
                      <m:sub>
                        <m:r>
                          <a:rPr lang="en-US" sz="2600" i="1">
                            <a:latin typeface="Cambria Math" panose="02040503050406030204" pitchFamily="18" charset="0"/>
                            <a:ea typeface="Cambria Math" panose="02040503050406030204" pitchFamily="18" charset="0"/>
                          </a:rPr>
                          <m:t>𝑗</m:t>
                        </m:r>
                      </m:sub>
                    </m:sSub>
                    <m:sSup>
                      <m:sSupPr>
                        <m:ctrlPr>
                          <a:rPr lang="en-US" sz="2600" i="1" smtClean="0">
                            <a:latin typeface="Cambria Math" panose="02040503050406030204" pitchFamily="18" charset="0"/>
                            <a:ea typeface="Cambria Math" panose="02040503050406030204" pitchFamily="18" charset="0"/>
                          </a:rPr>
                        </m:ctrlPr>
                      </m:sSupPr>
                      <m:e>
                        <m:r>
                          <a:rPr lang="en-US" sz="2600" b="0" i="1" smtClean="0">
                            <a:latin typeface="Cambria Math" panose="02040503050406030204" pitchFamily="18" charset="0"/>
                            <a:ea typeface="Cambria Math" panose="02040503050406030204" pitchFamily="18" charset="0"/>
                          </a:rPr>
                          <m:t>)</m:t>
                        </m:r>
                      </m:e>
                      <m:sup>
                        <m:r>
                          <a:rPr lang="en-US" sz="2600" b="0" i="1" smtClean="0">
                            <a:latin typeface="Cambria Math" panose="02040503050406030204" pitchFamily="18" charset="0"/>
                            <a:ea typeface="Cambria Math" panose="02040503050406030204" pitchFamily="18" charset="0"/>
                          </a:rPr>
                          <m:t>2</m:t>
                        </m:r>
                      </m:sup>
                    </m:sSup>
                    <m:r>
                      <a:rPr lang="en-US" sz="2600" b="0" i="1" smtClean="0">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sSubSup>
                      <m:sSubSupPr>
                        <m:ctrlPr>
                          <a:rPr lang="en-US" sz="2600" i="1">
                            <a:latin typeface="Cambria Math" panose="02040503050406030204" pitchFamily="18" charset="0"/>
                            <a:ea typeface="Cambria Math" panose="02040503050406030204" pitchFamily="18" charset="0"/>
                          </a:rPr>
                        </m:ctrlPr>
                      </m:sSubSup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𝑘</m:t>
                        </m:r>
                      </m:sub>
                      <m:sup>
                        <m:r>
                          <a:rPr lang="en-US" sz="2600" i="1">
                            <a:latin typeface="Cambria Math" panose="02040503050406030204" pitchFamily="18" charset="0"/>
                            <a:ea typeface="Cambria Math" panose="02040503050406030204" pitchFamily="18" charset="0"/>
                          </a:rPr>
                          <m:t>𝑇</m:t>
                        </m:r>
                      </m:sup>
                    </m:sSubSup>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𝑖</m:t>
                        </m:r>
                      </m:sub>
                    </m:sSub>
                    <m:sSup>
                      <m:sSupPr>
                        <m:ctrlPr>
                          <a:rPr lang="en-US" sz="2600" i="1" smtClean="0">
                            <a:latin typeface="Cambria Math" panose="02040503050406030204" pitchFamily="18" charset="0"/>
                            <a:ea typeface="Cambria Math" panose="02040503050406030204" pitchFamily="18" charset="0"/>
                          </a:rPr>
                        </m:ctrlPr>
                      </m:sSupPr>
                      <m:e>
                        <m:r>
                          <a:rPr lang="en-US" sz="2600" i="1">
                            <a:latin typeface="Cambria Math" panose="02040503050406030204" pitchFamily="18" charset="0"/>
                            <a:ea typeface="Cambria Math" panose="02040503050406030204" pitchFamily="18" charset="0"/>
                          </a:rPr>
                          <m:t>)</m:t>
                        </m:r>
                      </m:e>
                      <m:sup>
                        <m:r>
                          <a:rPr lang="en-US" sz="2600" i="1">
                            <a:latin typeface="Cambria Math" panose="02040503050406030204" pitchFamily="18" charset="0"/>
                            <a:ea typeface="Cambria Math" panose="02040503050406030204" pitchFamily="18" charset="0"/>
                          </a:rPr>
                          <m:t>2</m:t>
                        </m:r>
                      </m:sup>
                    </m:sSup>
                    <m:r>
                      <a:rPr lang="en-US" sz="2600" b="0" i="1" smtClean="0">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sSubSup>
                      <m:sSubSupPr>
                        <m:ctrlPr>
                          <a:rPr lang="en-US" sz="2600" i="1" smtClean="0">
                            <a:latin typeface="Cambria Math" panose="02040503050406030204" pitchFamily="18" charset="0"/>
                            <a:ea typeface="Cambria Math" panose="02040503050406030204" pitchFamily="18" charset="0"/>
                          </a:rPr>
                        </m:ctrlPr>
                      </m:sSubSupPr>
                      <m:e>
                        <m:r>
                          <a:rPr lang="en-US" sz="2600" i="1">
                            <a:latin typeface="Cambria Math" panose="02040503050406030204" pitchFamily="18" charset="0"/>
                            <a:ea typeface="Cambria Math" panose="02040503050406030204" pitchFamily="18" charset="0"/>
                          </a:rPr>
                          <m:t>𝑧</m:t>
                        </m:r>
                      </m:e>
                      <m:sub>
                        <m:r>
                          <a:rPr lang="en-US" sz="2600" i="1">
                            <a:latin typeface="Cambria Math" panose="02040503050406030204" pitchFamily="18" charset="0"/>
                            <a:ea typeface="Cambria Math" panose="02040503050406030204" pitchFamily="18" charset="0"/>
                          </a:rPr>
                          <m:t>𝑙</m:t>
                        </m:r>
                      </m:sub>
                      <m:sup>
                        <m:r>
                          <a:rPr lang="en-US" sz="2600" i="1">
                            <a:latin typeface="Cambria Math" panose="02040503050406030204" pitchFamily="18" charset="0"/>
                            <a:ea typeface="Cambria Math" panose="02040503050406030204" pitchFamily="18" charset="0"/>
                          </a:rPr>
                          <m:t>𝑇</m:t>
                        </m:r>
                      </m:sup>
                    </m:sSubSup>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𝑧</m:t>
                        </m:r>
                      </m:e>
                      <m:sub>
                        <m:r>
                          <a:rPr lang="en-US" sz="2600" i="1">
                            <a:latin typeface="Cambria Math" panose="02040503050406030204" pitchFamily="18" charset="0"/>
                            <a:ea typeface="Cambria Math" panose="02040503050406030204" pitchFamily="18" charset="0"/>
                          </a:rPr>
                          <m:t>𝑗</m:t>
                        </m:r>
                      </m:sub>
                    </m:sSub>
                    <m:sSup>
                      <m:sSupPr>
                        <m:ctrlPr>
                          <a:rPr lang="en-US" sz="2600" i="1">
                            <a:latin typeface="Cambria Math" panose="02040503050406030204" pitchFamily="18" charset="0"/>
                            <a:ea typeface="Cambria Math" panose="02040503050406030204" pitchFamily="18" charset="0"/>
                          </a:rPr>
                        </m:ctrlPr>
                      </m:sSupPr>
                      <m:e>
                        <m:r>
                          <a:rPr lang="en-US" sz="2600" i="1">
                            <a:latin typeface="Cambria Math" panose="02040503050406030204" pitchFamily="18" charset="0"/>
                            <a:ea typeface="Cambria Math" panose="02040503050406030204" pitchFamily="18" charset="0"/>
                          </a:rPr>
                          <m:t>)</m:t>
                        </m:r>
                      </m:e>
                      <m:sup>
                        <m:r>
                          <a:rPr lang="en-US" sz="2600" i="1">
                            <a:latin typeface="Cambria Math" panose="02040503050406030204" pitchFamily="18" charset="0"/>
                            <a:ea typeface="Cambria Math" panose="02040503050406030204" pitchFamily="18" charset="0"/>
                          </a:rPr>
                          <m:t>2</m:t>
                        </m:r>
                      </m:sup>
                    </m:sSup>
                    <m:sSubSup>
                      <m:sSubSupPr>
                        <m:ctrlPr>
                          <a:rPr lang="en-US" sz="2600" i="1">
                            <a:latin typeface="Cambria Math" panose="02040503050406030204" pitchFamily="18" charset="0"/>
                            <a:ea typeface="Cambria Math" panose="02040503050406030204" pitchFamily="18" charset="0"/>
                          </a:rPr>
                        </m:ctrlPr>
                      </m:sSubSupPr>
                      <m:e>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2</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𝑘</m:t>
                        </m:r>
                      </m:sub>
                      <m:sup>
                        <m:r>
                          <a:rPr lang="en-US" sz="2600" i="1">
                            <a:latin typeface="Cambria Math" panose="02040503050406030204" pitchFamily="18" charset="0"/>
                            <a:ea typeface="Cambria Math" panose="02040503050406030204" pitchFamily="18" charset="0"/>
                          </a:rPr>
                          <m:t>𝑇</m:t>
                        </m:r>
                      </m:sup>
                    </m:sSubSup>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𝑖</m:t>
                        </m:r>
                      </m:sub>
                    </m:sSub>
                    <m:sSubSup>
                      <m:sSubSupPr>
                        <m:ctrlPr>
                          <a:rPr lang="en-US" sz="2600" i="1">
                            <a:latin typeface="Cambria Math" panose="02040503050406030204" pitchFamily="18" charset="0"/>
                            <a:ea typeface="Cambria Math" panose="02040503050406030204" pitchFamily="18" charset="0"/>
                          </a:rPr>
                        </m:ctrlPr>
                      </m:sSubSupPr>
                      <m:e>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e>
                      <m:sub>
                        <m:r>
                          <a:rPr lang="en-US" sz="2600" i="1">
                            <a:latin typeface="Cambria Math" panose="02040503050406030204" pitchFamily="18" charset="0"/>
                            <a:ea typeface="Cambria Math" panose="02040503050406030204" pitchFamily="18" charset="0"/>
                          </a:rPr>
                          <m:t>𝑙</m:t>
                        </m:r>
                      </m:sub>
                      <m:sup>
                        <m:r>
                          <a:rPr lang="en-US" sz="2600" i="1">
                            <a:latin typeface="Cambria Math" panose="02040503050406030204" pitchFamily="18" charset="0"/>
                            <a:ea typeface="Cambria Math" panose="02040503050406030204" pitchFamily="18" charset="0"/>
                          </a:rPr>
                          <m:t>𝑇</m:t>
                        </m:r>
                      </m:sup>
                    </m:sSubSup>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𝑧</m:t>
                        </m:r>
                      </m:e>
                      <m:sub>
                        <m:r>
                          <a:rPr lang="en-US" sz="2600" i="1">
                            <a:latin typeface="Cambria Math" panose="02040503050406030204" pitchFamily="18" charset="0"/>
                            <a:ea typeface="Cambria Math" panose="02040503050406030204" pitchFamily="18" charset="0"/>
                          </a:rPr>
                          <m:t>𝑗</m:t>
                        </m:r>
                      </m:sub>
                    </m:sSub>
                    <m:r>
                      <a:rPr lang="en-US" sz="2600" i="1">
                        <a:latin typeface="Cambria Math" panose="02040503050406030204" pitchFamily="18" charset="0"/>
                        <a:ea typeface="Cambria Math" panose="02040503050406030204" pitchFamily="18" charset="0"/>
                      </a:rPr>
                      <m:t>)</m:t>
                    </m:r>
                  </m:oMath>
                </a14:m>
                <a:br>
                  <a:rPr lang="en-US" sz="2600" dirty="0"/>
                </a:br>
                <a:endParaRPr lang="en-US" sz="2600" dirty="0"/>
              </a:p>
            </p:txBody>
          </p:sp>
        </mc:Choice>
        <mc:Fallback xmlns="">
          <p:sp>
            <p:nvSpPr>
              <p:cNvPr id="5" name="TextBox 4">
                <a:extLst>
                  <a:ext uri="{FF2B5EF4-FFF2-40B4-BE49-F238E27FC236}">
                    <a16:creationId xmlns:a16="http://schemas.microsoft.com/office/drawing/2014/main" id="{73CBB187-E920-0F45-963F-83C493F31006}"/>
                  </a:ext>
                </a:extLst>
              </p:cNvPr>
              <p:cNvSpPr txBox="1">
                <a:spLocks noRot="1" noChangeAspect="1" noMove="1" noResize="1" noEditPoints="1" noAdjustHandles="1" noChangeArrowheads="1" noChangeShapeType="1" noTextEdit="1"/>
              </p:cNvSpPr>
              <p:nvPr/>
            </p:nvSpPr>
            <p:spPr>
              <a:xfrm>
                <a:off x="838200" y="2157843"/>
                <a:ext cx="10082350" cy="4268348"/>
              </a:xfrm>
              <a:prstGeom prst="rect">
                <a:avLst/>
              </a:prstGeom>
              <a:blipFill>
                <a:blip r:embed="rId2"/>
                <a:stretch>
                  <a:fillRect l="-1006" t="-1187" b="-4748"/>
                </a:stretch>
              </a:blipFill>
            </p:spPr>
            <p:txBody>
              <a:bodyPr/>
              <a:lstStyle/>
              <a:p>
                <a:r>
                  <a:rPr lang="en-US">
                    <a:noFill/>
                  </a:rPr>
                  <a:t> </a:t>
                </a:r>
              </a:p>
            </p:txBody>
          </p:sp>
        </mc:Fallback>
      </mc:AlternateContent>
    </p:spTree>
    <p:extLst>
      <p:ext uri="{BB962C8B-B14F-4D97-AF65-F5344CB8AC3E}">
        <p14:creationId xmlns:p14="http://schemas.microsoft.com/office/powerpoint/2010/main" val="346574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1FB2-5B99-2D4D-8B1E-4E794E6AAFD3}"/>
              </a:ext>
            </a:extLst>
          </p:cNvPr>
          <p:cNvSpPr>
            <a:spLocks noGrp="1"/>
          </p:cNvSpPr>
          <p:nvPr>
            <p:ph type="ctrTitle"/>
          </p:nvPr>
        </p:nvSpPr>
        <p:spPr>
          <a:xfrm>
            <a:off x="1524000" y="1139780"/>
            <a:ext cx="9144000" cy="2387600"/>
          </a:xfrm>
        </p:spPr>
        <p:txBody>
          <a:bodyPr/>
          <a:lstStyle/>
          <a:p>
            <a:r>
              <a:rPr lang="en-US" dirty="0"/>
              <a:t>More on Inference</a:t>
            </a:r>
          </a:p>
        </p:txBody>
      </p:sp>
    </p:spTree>
    <p:extLst>
      <p:ext uri="{BB962C8B-B14F-4D97-AF65-F5344CB8AC3E}">
        <p14:creationId xmlns:p14="http://schemas.microsoft.com/office/powerpoint/2010/main" val="1084841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6625A-AD8B-1745-B4F4-5ACA97C07869}"/>
              </a:ext>
            </a:extLst>
          </p:cNvPr>
          <p:cNvSpPr>
            <a:spLocks noGrp="1"/>
          </p:cNvSpPr>
          <p:nvPr>
            <p:ph sz="half" idx="1"/>
          </p:nvPr>
        </p:nvSpPr>
        <p:spPr/>
        <p:txBody>
          <a:bodyPr>
            <a:normAutofit/>
          </a:bodyPr>
          <a:lstStyle/>
          <a:p>
            <a:r>
              <a:rPr lang="en-US" sz="2400" dirty="0"/>
              <a:t>Nearest neighbors are asymmetric</a:t>
            </a:r>
          </a:p>
          <a:p>
            <a:endParaRPr lang="en-US" sz="2400" dirty="0"/>
          </a:p>
          <a:p>
            <a:r>
              <a:rPr lang="en-US" sz="2400" dirty="0"/>
              <a:t>In high-dimensional spaces, this leads to </a:t>
            </a:r>
            <a:r>
              <a:rPr lang="en-US" sz="2400" b="1" i="1" dirty="0"/>
              <a:t>hubness</a:t>
            </a:r>
            <a:r>
              <a:rPr lang="en-US" sz="2400" i="1" dirty="0"/>
              <a:t> </a:t>
            </a:r>
            <a:r>
              <a:rPr lang="en-IN" sz="2000" dirty="0"/>
              <a:t>(</a:t>
            </a:r>
            <a:r>
              <a:rPr lang="en-IN" sz="2000" dirty="0" err="1"/>
              <a:t>Radovanovic</a:t>
            </a:r>
            <a:r>
              <a:rPr lang="en-IN" sz="2000" dirty="0"/>
              <a:t> ́ et al., 2010)</a:t>
            </a:r>
            <a:endParaRPr lang="en-US" sz="2000" i="1" dirty="0"/>
          </a:p>
          <a:p>
            <a:endParaRPr lang="en-US" sz="2400" dirty="0"/>
          </a:p>
          <a:p>
            <a:r>
              <a:rPr lang="en-US" sz="2400" dirty="0"/>
              <a:t>Few data points (hubs) become nearest neighbors of many other data  points</a:t>
            </a:r>
          </a:p>
          <a:p>
            <a:pPr lvl="1"/>
            <a:r>
              <a:rPr lang="en-US" sz="2000" dirty="0"/>
              <a:t>While others (anti-hubs) are not nearest neighbors of any point</a:t>
            </a:r>
          </a:p>
        </p:txBody>
      </p:sp>
      <p:sp>
        <p:nvSpPr>
          <p:cNvPr id="9" name="Title 1">
            <a:extLst>
              <a:ext uri="{FF2B5EF4-FFF2-40B4-BE49-F238E27FC236}">
                <a16:creationId xmlns:a16="http://schemas.microsoft.com/office/drawing/2014/main" id="{5E81E024-8CDB-D643-B604-243728F22C2F}"/>
              </a:ext>
            </a:extLst>
          </p:cNvPr>
          <p:cNvSpPr>
            <a:spLocks noGrp="1"/>
          </p:cNvSpPr>
          <p:nvPr>
            <p:ph type="title"/>
          </p:nvPr>
        </p:nvSpPr>
        <p:spPr>
          <a:xfrm>
            <a:off x="838200" y="365125"/>
            <a:ext cx="10515600" cy="1325563"/>
          </a:xfrm>
        </p:spPr>
        <p:txBody>
          <a:bodyPr/>
          <a:lstStyle/>
          <a:p>
            <a:r>
              <a:rPr lang="en-US" dirty="0"/>
              <a:t>Inference: How to produce more reliable matching than Nearest neighbor search?</a:t>
            </a:r>
          </a:p>
        </p:txBody>
      </p:sp>
    </p:spTree>
    <p:extLst>
      <p:ext uri="{BB962C8B-B14F-4D97-AF65-F5344CB8AC3E}">
        <p14:creationId xmlns:p14="http://schemas.microsoft.com/office/powerpoint/2010/main" val="1741283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6625A-AD8B-1745-B4F4-5ACA97C07869}"/>
              </a:ext>
            </a:extLst>
          </p:cNvPr>
          <p:cNvSpPr>
            <a:spLocks noGrp="1"/>
          </p:cNvSpPr>
          <p:nvPr>
            <p:ph sz="half" idx="1"/>
          </p:nvPr>
        </p:nvSpPr>
        <p:spPr/>
        <p:txBody>
          <a:bodyPr>
            <a:normAutofit/>
          </a:bodyPr>
          <a:lstStyle/>
          <a:p>
            <a:r>
              <a:rPr lang="en-US" sz="2400" dirty="0"/>
              <a:t>Nearest neighbors are asymmetric</a:t>
            </a:r>
          </a:p>
          <a:p>
            <a:endParaRPr lang="en-US" sz="2400" dirty="0"/>
          </a:p>
          <a:p>
            <a:r>
              <a:rPr lang="en-US" sz="2400" dirty="0"/>
              <a:t>In high-dimensional spaces, this leads to </a:t>
            </a:r>
            <a:r>
              <a:rPr lang="en-US" sz="2400" b="1" i="1" dirty="0"/>
              <a:t>hubness</a:t>
            </a:r>
            <a:r>
              <a:rPr lang="en-US" sz="2400" i="1" dirty="0"/>
              <a:t> </a:t>
            </a:r>
            <a:r>
              <a:rPr lang="en-IN" sz="2000" dirty="0"/>
              <a:t>(</a:t>
            </a:r>
            <a:r>
              <a:rPr lang="en-IN" sz="2000" dirty="0" err="1"/>
              <a:t>Radovanovic</a:t>
            </a:r>
            <a:r>
              <a:rPr lang="en-IN" sz="2000" dirty="0"/>
              <a:t> ́ et al., 2010)</a:t>
            </a:r>
            <a:endParaRPr lang="en-US" sz="2000" i="1" dirty="0"/>
          </a:p>
          <a:p>
            <a:endParaRPr lang="en-US" sz="2400" dirty="0"/>
          </a:p>
          <a:p>
            <a:r>
              <a:rPr lang="en-US" sz="2400" dirty="0"/>
              <a:t>Few data points (hubs) become nearest neighbors of many other data  points</a:t>
            </a:r>
          </a:p>
          <a:p>
            <a:pPr lvl="1"/>
            <a:r>
              <a:rPr lang="en-US" sz="2000" dirty="0"/>
              <a:t>While others (anti-hubs) are not nearest neighbors of any point</a:t>
            </a:r>
          </a:p>
        </p:txBody>
      </p:sp>
      <p:sp>
        <p:nvSpPr>
          <p:cNvPr id="4" name="Content Placeholder 3">
            <a:extLst>
              <a:ext uri="{FF2B5EF4-FFF2-40B4-BE49-F238E27FC236}">
                <a16:creationId xmlns:a16="http://schemas.microsoft.com/office/drawing/2014/main" id="{C5AA72F6-BC85-3F49-B0A4-908428DE5CE5}"/>
              </a:ext>
            </a:extLst>
          </p:cNvPr>
          <p:cNvSpPr>
            <a:spLocks noGrp="1"/>
          </p:cNvSpPr>
          <p:nvPr>
            <p:ph sz="half" idx="2"/>
          </p:nvPr>
        </p:nvSpPr>
        <p:spPr/>
        <p:txBody>
          <a:bodyPr>
            <a:normAutofit/>
          </a:bodyPr>
          <a:lstStyle/>
          <a:p>
            <a:r>
              <a:rPr lang="en-IN" sz="2400" dirty="0"/>
              <a:t>Hubness is viewed as a direct result of the </a:t>
            </a:r>
            <a:r>
              <a:rPr lang="en-IN" sz="2400" i="1" dirty="0"/>
              <a:t>curse of dimensionality</a:t>
            </a:r>
            <a:endParaRPr lang="en-US" sz="2400" i="1" dirty="0"/>
          </a:p>
          <a:p>
            <a:endParaRPr lang="en-US" sz="2400" dirty="0"/>
          </a:p>
          <a:p>
            <a:r>
              <a:rPr lang="en-US" sz="2400" dirty="0"/>
              <a:t>It is linked to another aspect of the curse of dimensionality</a:t>
            </a:r>
            <a:r>
              <a:rPr lang="en-US" sz="2400" i="1" dirty="0"/>
              <a:t>: </a:t>
            </a:r>
            <a:r>
              <a:rPr lang="en-IN" sz="2400" dirty="0"/>
              <a:t>distance concentration</a:t>
            </a:r>
          </a:p>
          <a:p>
            <a:pPr lvl="1"/>
            <a:r>
              <a:rPr lang="en-IN" sz="2000" dirty="0"/>
              <a:t>All points in high dimensional space to be at almost the same distance to all other points</a:t>
            </a:r>
          </a:p>
          <a:p>
            <a:pPr lvl="1"/>
            <a:endParaRPr lang="en-IN" sz="2000" dirty="0"/>
          </a:p>
          <a:p>
            <a:r>
              <a:rPr lang="en-IN" sz="2400" dirty="0"/>
              <a:t>Observed in other applications areas such as vision and graphs</a:t>
            </a:r>
          </a:p>
        </p:txBody>
      </p:sp>
      <p:sp>
        <p:nvSpPr>
          <p:cNvPr id="9" name="Title 1">
            <a:extLst>
              <a:ext uri="{FF2B5EF4-FFF2-40B4-BE49-F238E27FC236}">
                <a16:creationId xmlns:a16="http://schemas.microsoft.com/office/drawing/2014/main" id="{32A005DF-F049-1C4E-A35C-4935228076C0}"/>
              </a:ext>
            </a:extLst>
          </p:cNvPr>
          <p:cNvSpPr>
            <a:spLocks noGrp="1"/>
          </p:cNvSpPr>
          <p:nvPr>
            <p:ph type="title"/>
          </p:nvPr>
        </p:nvSpPr>
        <p:spPr>
          <a:xfrm>
            <a:off x="838200" y="365125"/>
            <a:ext cx="10515600" cy="1325563"/>
          </a:xfrm>
        </p:spPr>
        <p:txBody>
          <a:bodyPr/>
          <a:lstStyle/>
          <a:p>
            <a:r>
              <a:rPr lang="en-US" dirty="0"/>
              <a:t>Inference: How to produce more reliable matching than Nearest neighbor search?</a:t>
            </a:r>
          </a:p>
        </p:txBody>
      </p:sp>
    </p:spTree>
    <p:extLst>
      <p:ext uri="{BB962C8B-B14F-4D97-AF65-F5344CB8AC3E}">
        <p14:creationId xmlns:p14="http://schemas.microsoft.com/office/powerpoint/2010/main" val="2191420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1110-C4C5-CC41-A853-A6A5181C9A72}"/>
              </a:ext>
            </a:extLst>
          </p:cNvPr>
          <p:cNvSpPr>
            <a:spLocks noGrp="1"/>
          </p:cNvSpPr>
          <p:nvPr>
            <p:ph type="title"/>
          </p:nvPr>
        </p:nvSpPr>
        <p:spPr/>
        <p:txBody>
          <a:bodyPr/>
          <a:lstStyle/>
          <a:p>
            <a:r>
              <a:rPr lang="en-US" dirty="0"/>
              <a:t>Cross-domain similarity local scaling </a:t>
            </a:r>
            <a:r>
              <a:rPr lang="en-US" sz="3000" dirty="0"/>
              <a:t>(</a:t>
            </a:r>
            <a:r>
              <a:rPr lang="en-IN" sz="3000" dirty="0" err="1">
                <a:solidFill>
                  <a:schemeClr val="dk1"/>
                </a:solidFill>
              </a:rPr>
              <a:t>Conneau</a:t>
            </a:r>
            <a:r>
              <a:rPr lang="en-IN" sz="3000" dirty="0">
                <a:solidFill>
                  <a:schemeClr val="dk1"/>
                </a:solidFill>
              </a:rPr>
              <a:t> et al., 2018a; </a:t>
            </a:r>
            <a:r>
              <a:rPr lang="en-IN" sz="3000" dirty="0" err="1">
                <a:solidFill>
                  <a:schemeClr val="dk1"/>
                </a:solidFill>
              </a:rPr>
              <a:t>Joulin</a:t>
            </a:r>
            <a:r>
              <a:rPr lang="en-IN" sz="3000" dirty="0">
                <a:solidFill>
                  <a:schemeClr val="dk1"/>
                </a:solidFill>
              </a:rPr>
              <a:t> et al., 2018</a:t>
            </a:r>
            <a:r>
              <a:rPr lang="en-US" sz="3000"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6C3E09C-BCB4-CD4F-A579-FEB928B3ACAF}"/>
                  </a:ext>
                </a:extLst>
              </p:cNvPr>
              <p:cNvSpPr txBox="1"/>
              <p:nvPr/>
            </p:nvSpPr>
            <p:spPr>
              <a:xfrm>
                <a:off x="1802418" y="2072107"/>
                <a:ext cx="8587159" cy="430887"/>
              </a:xfrm>
              <a:prstGeom prst="rect">
                <a:avLst/>
              </a:prstGeom>
              <a:noFill/>
            </p:spPr>
            <p:txBody>
              <a:bodyPr wrap="none" rtlCol="0">
                <a:spAutoFit/>
              </a:bodyPr>
              <a:lstStyle/>
              <a:p>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𝒩</m:t>
                        </m:r>
                      </m:e>
                      <m:sub>
                        <m:r>
                          <a:rPr lang="en-US" sz="2200" b="0" i="1" smtClean="0">
                            <a:latin typeface="Cambria Math" panose="02040503050406030204" pitchFamily="18" charset="0"/>
                            <a:ea typeface="Cambria Math" panose="02040503050406030204" pitchFamily="18" charset="0"/>
                          </a:rPr>
                          <m:t>𝑇</m:t>
                        </m:r>
                      </m:sub>
                    </m:sSub>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e>
                    </m:d>
                    <m:r>
                      <a:rPr lang="en-US" sz="2200" b="0" i="1" smtClean="0">
                        <a:latin typeface="Cambria Math" panose="02040503050406030204" pitchFamily="18" charset="0"/>
                        <a:ea typeface="Cambria Math" panose="02040503050406030204" pitchFamily="18" charset="0"/>
                      </a:rPr>
                      <m:t>:</m:t>
                    </m:r>
                  </m:oMath>
                </a14:m>
                <a:r>
                  <a:rPr lang="en-US" sz="2200" dirty="0"/>
                  <a:t> K nearest neighbors of the embedding </a:t>
                </a:r>
                <a14:m>
                  <m:oMath xmlns:m="http://schemas.openxmlformats.org/officeDocument/2006/math">
                    <m:r>
                      <a:rPr lang="en-US" sz="2200" b="0" i="1" smtClean="0">
                        <a:latin typeface="Cambria Math" panose="02040503050406030204" pitchFamily="18" charset="0"/>
                      </a:rPr>
                      <m:t>𝑥</m:t>
                    </m:r>
                  </m:oMath>
                </a14:m>
                <a:r>
                  <a:rPr lang="en-US" sz="2200" dirty="0"/>
                  <a:t> in target language space </a:t>
                </a:r>
              </a:p>
            </p:txBody>
          </p:sp>
        </mc:Choice>
        <mc:Fallback xmlns="">
          <p:sp>
            <p:nvSpPr>
              <p:cNvPr id="5" name="TextBox 4">
                <a:extLst>
                  <a:ext uri="{FF2B5EF4-FFF2-40B4-BE49-F238E27FC236}">
                    <a16:creationId xmlns:a16="http://schemas.microsoft.com/office/drawing/2014/main" id="{A6C3E09C-BCB4-CD4F-A579-FEB928B3ACAF}"/>
                  </a:ext>
                </a:extLst>
              </p:cNvPr>
              <p:cNvSpPr txBox="1">
                <a:spLocks noRot="1" noChangeAspect="1" noMove="1" noResize="1" noEditPoints="1" noAdjustHandles="1" noChangeArrowheads="1" noChangeShapeType="1" noTextEdit="1"/>
              </p:cNvSpPr>
              <p:nvPr/>
            </p:nvSpPr>
            <p:spPr>
              <a:xfrm>
                <a:off x="1802418" y="2072107"/>
                <a:ext cx="8587159" cy="430887"/>
              </a:xfrm>
              <a:prstGeom prst="rect">
                <a:avLst/>
              </a:prstGeom>
              <a:blipFill>
                <a:blip r:embed="rId2"/>
                <a:stretch>
                  <a:fillRect t="-8571" b="-2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356CCD-501A-F24A-B4BC-38A16F3EA536}"/>
                  </a:ext>
                </a:extLst>
              </p:cNvPr>
              <p:cNvSpPr txBox="1"/>
              <p:nvPr/>
            </p:nvSpPr>
            <p:spPr>
              <a:xfrm>
                <a:off x="1053737" y="3801759"/>
                <a:ext cx="4441216" cy="1154355"/>
              </a:xfrm>
              <a:prstGeom prst="rect">
                <a:avLst/>
              </a:prstGeom>
              <a:noFill/>
              <a:ln>
                <a:solidFill>
                  <a:schemeClr val="tx1">
                    <a:lumMod val="95000"/>
                    <a:lumOff val="5000"/>
                  </a:schemeClr>
                </a:solidFill>
              </a:ln>
            </p:spPr>
            <p:txBody>
              <a:bodyPr wrap="none" rtlCol="0">
                <a:spAutoFit/>
              </a:bodyPr>
              <a:lstStyle/>
              <a:p>
                <a:r>
                  <a:rPr lang="en-US" dirty="0">
                    <a:ea typeface="Cambria Math" panose="02040503050406030204" pitchFamily="18" charset="0"/>
                  </a:rPr>
                  <a:t>Degree of hubness of a source embedding </a:t>
                </a:r>
                <a14:m>
                  <m:oMath xmlns:m="http://schemas.openxmlformats.org/officeDocument/2006/math">
                    <m:r>
                      <a:rPr lang="en-US" b="0" i="1" smtClean="0">
                        <a:latin typeface="Cambria Math" panose="02040503050406030204" pitchFamily="18" charset="0"/>
                        <a:ea typeface="Cambria Math" panose="02040503050406030204" pitchFamily="18" charset="0"/>
                      </a:rPr>
                      <m:t>𝑥</m:t>
                    </m:r>
                  </m:oMath>
                </a14:m>
                <a:r>
                  <a:rPr lang="en-US" dirty="0">
                    <a:ea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𝑇</m:t>
                          </m:r>
                        </m:sub>
                      </m:sSub>
                      <m:d>
                        <m:dPr>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𝐾</m:t>
                          </m:r>
                        </m:den>
                      </m:f>
                      <m:r>
                        <a:rPr lang="en-US" sz="2000" b="0" i="1" smtClean="0">
                          <a:latin typeface="Cambria Math" panose="02040503050406030204" pitchFamily="18" charset="0"/>
                          <a:ea typeface="Cambria Math" panose="02040503050406030204" pitchFamily="18" charset="0"/>
                        </a:rPr>
                        <m:t> </m:t>
                      </m:r>
                      <m:nary>
                        <m:naryPr>
                          <m:chr m:val="∑"/>
                          <m:supHide m:val="on"/>
                          <m:ctrlPr>
                            <a:rPr lang="en-US" sz="2000" b="0" i="1" smtClean="0">
                              <a:latin typeface="Cambria Math" panose="02040503050406030204" pitchFamily="18" charset="0"/>
                              <a:ea typeface="Cambria Math" panose="02040503050406030204" pitchFamily="18" charset="0"/>
                            </a:rPr>
                          </m:ctrlPr>
                        </m:naryPr>
                        <m:sub>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𝒩</m:t>
                              </m:r>
                            </m:e>
                            <m:sub>
                              <m:r>
                                <a:rPr lang="en-US" sz="2000" i="1">
                                  <a:latin typeface="Cambria Math" panose="02040503050406030204" pitchFamily="18" charset="0"/>
                                  <a:ea typeface="Cambria Math" panose="02040503050406030204" pitchFamily="18" charset="0"/>
                                </a:rPr>
                                <m:t>𝑇</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sub>
                        <m:sup/>
                        <m:e>
                          <m:r>
                            <m:rPr>
                              <m:sty m:val="p"/>
                            </m:rPr>
                            <a:rPr lang="en-US" sz="2000" b="0" i="0" smtClean="0">
                              <a:latin typeface="Cambria Math" panose="02040503050406030204" pitchFamily="18" charset="0"/>
                              <a:ea typeface="Cambria Math" panose="02040503050406030204" pitchFamily="18" charset="0"/>
                            </a:rPr>
                            <m:t>cos</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e>
                      </m:nary>
                      <m:r>
                        <a:rPr lang="en-US" sz="2000" b="0" i="1" smtClean="0">
                          <a:latin typeface="Cambria Math" panose="02040503050406030204" pitchFamily="18" charset="0"/>
                          <a:ea typeface="Cambria Math" panose="02040503050406030204" pitchFamily="18" charset="0"/>
                        </a:rPr>
                        <m:t> </m:t>
                      </m:r>
                    </m:oMath>
                  </m:oMathPara>
                </a14:m>
                <a:endParaRPr lang="en-US" sz="2000" dirty="0"/>
              </a:p>
            </p:txBody>
          </p:sp>
        </mc:Choice>
        <mc:Fallback xmlns="">
          <p:sp>
            <p:nvSpPr>
              <p:cNvPr id="7" name="TextBox 6">
                <a:extLst>
                  <a:ext uri="{FF2B5EF4-FFF2-40B4-BE49-F238E27FC236}">
                    <a16:creationId xmlns:a16="http://schemas.microsoft.com/office/drawing/2014/main" id="{FD356CCD-501A-F24A-B4BC-38A16F3EA536}"/>
                  </a:ext>
                </a:extLst>
              </p:cNvPr>
              <p:cNvSpPr txBox="1">
                <a:spLocks noRot="1" noChangeAspect="1" noMove="1" noResize="1" noEditPoints="1" noAdjustHandles="1" noChangeArrowheads="1" noChangeShapeType="1" noTextEdit="1"/>
              </p:cNvSpPr>
              <p:nvPr/>
            </p:nvSpPr>
            <p:spPr>
              <a:xfrm>
                <a:off x="1053737" y="3801759"/>
                <a:ext cx="4441216" cy="1154355"/>
              </a:xfrm>
              <a:prstGeom prst="rect">
                <a:avLst/>
              </a:prstGeom>
              <a:blipFill>
                <a:blip r:embed="rId3"/>
                <a:stretch>
                  <a:fillRect l="-1136" t="-66667" b="-120430"/>
                </a:stretch>
              </a:blipFill>
              <a:ln>
                <a:solidFill>
                  <a:schemeClr val="tx1">
                    <a:lumMod val="95000"/>
                    <a:lumOff val="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A4BD98-5469-BE47-AA4E-2605FA247507}"/>
                  </a:ext>
                </a:extLst>
              </p:cNvPr>
              <p:cNvSpPr txBox="1"/>
              <p:nvPr/>
            </p:nvSpPr>
            <p:spPr>
              <a:xfrm>
                <a:off x="6760461" y="3797862"/>
                <a:ext cx="4350871" cy="1156342"/>
              </a:xfrm>
              <a:prstGeom prst="rect">
                <a:avLst/>
              </a:prstGeom>
              <a:noFill/>
              <a:ln>
                <a:solidFill>
                  <a:schemeClr val="tx1">
                    <a:lumMod val="95000"/>
                    <a:lumOff val="5000"/>
                  </a:schemeClr>
                </a:solidFill>
              </a:ln>
            </p:spPr>
            <p:txBody>
              <a:bodyPr wrap="none" rtlCol="0">
                <a:spAutoFit/>
              </a:bodyPr>
              <a:lstStyle/>
              <a:p>
                <a:r>
                  <a:rPr lang="en-US" dirty="0">
                    <a:ea typeface="Cambria Math" panose="02040503050406030204" pitchFamily="18" charset="0"/>
                  </a:rPr>
                  <a:t>Degree of hubness of a target embedding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z</m:t>
                    </m:r>
                  </m:oMath>
                </a14:m>
                <a:r>
                  <a:rPr lang="en-US" dirty="0">
                    <a:ea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𝑆</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𝐾</m:t>
                          </m:r>
                        </m:den>
                      </m:f>
                      <m:r>
                        <a:rPr lang="en-US" sz="2000" b="0" i="1" smtClean="0">
                          <a:latin typeface="Cambria Math" panose="02040503050406030204" pitchFamily="18" charset="0"/>
                          <a:ea typeface="Cambria Math" panose="02040503050406030204" pitchFamily="18" charset="0"/>
                        </a:rPr>
                        <m:t> </m:t>
                      </m:r>
                      <m:nary>
                        <m:naryPr>
                          <m:chr m:val="∑"/>
                          <m:supHide m:val="on"/>
                          <m:ctrlPr>
                            <a:rPr lang="en-US" sz="2000" b="0" i="1" smtClean="0">
                              <a:latin typeface="Cambria Math" panose="02040503050406030204" pitchFamily="18" charset="0"/>
                              <a:ea typeface="Cambria Math" panose="02040503050406030204" pitchFamily="18" charset="0"/>
                            </a:rPr>
                          </m:ctrlPr>
                        </m:naryPr>
                        <m:sub>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𝒩</m:t>
                              </m:r>
                            </m:e>
                            <m:sub>
                              <m:r>
                                <a:rPr lang="en-US" sz="2000" b="0" i="1" smtClean="0">
                                  <a:latin typeface="Cambria Math" panose="02040503050406030204" pitchFamily="18" charset="0"/>
                                  <a:ea typeface="Cambria Math" panose="02040503050406030204" pitchFamily="18" charset="0"/>
                                </a:rPr>
                                <m:t>𝑆</m:t>
                              </m:r>
                            </m:sub>
                          </m:sSub>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sub>
                        <m:sup/>
                        <m:e>
                          <m:r>
                            <m:rPr>
                              <m:sty m:val="p"/>
                            </m:rPr>
                            <a:rPr lang="en-US" sz="2000" b="0" i="0" smtClean="0">
                              <a:latin typeface="Cambria Math" panose="02040503050406030204" pitchFamily="18" charset="0"/>
                              <a:ea typeface="Cambria Math" panose="02040503050406030204" pitchFamily="18" charset="0"/>
                            </a:rPr>
                            <m:t>cos</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e>
                      </m:nary>
                      <m:r>
                        <a:rPr lang="en-US" sz="2000" b="0" i="1" smtClean="0">
                          <a:latin typeface="Cambria Math" panose="02040503050406030204" pitchFamily="18" charset="0"/>
                          <a:ea typeface="Cambria Math" panose="02040503050406030204" pitchFamily="18" charset="0"/>
                        </a:rPr>
                        <m:t> </m:t>
                      </m:r>
                    </m:oMath>
                  </m:oMathPara>
                </a14:m>
                <a:endParaRPr lang="en-US" sz="2000" dirty="0"/>
              </a:p>
            </p:txBody>
          </p:sp>
        </mc:Choice>
        <mc:Fallback xmlns="">
          <p:sp>
            <p:nvSpPr>
              <p:cNvPr id="8" name="TextBox 7">
                <a:extLst>
                  <a:ext uri="{FF2B5EF4-FFF2-40B4-BE49-F238E27FC236}">
                    <a16:creationId xmlns:a16="http://schemas.microsoft.com/office/drawing/2014/main" id="{CFA4BD98-5469-BE47-AA4E-2605FA247507}"/>
                  </a:ext>
                </a:extLst>
              </p:cNvPr>
              <p:cNvSpPr txBox="1">
                <a:spLocks noRot="1" noChangeAspect="1" noMove="1" noResize="1" noEditPoints="1" noAdjustHandles="1" noChangeArrowheads="1" noChangeShapeType="1" noTextEdit="1"/>
              </p:cNvSpPr>
              <p:nvPr/>
            </p:nvSpPr>
            <p:spPr>
              <a:xfrm>
                <a:off x="6760461" y="3797862"/>
                <a:ext cx="4350871" cy="1156342"/>
              </a:xfrm>
              <a:prstGeom prst="rect">
                <a:avLst/>
              </a:prstGeom>
              <a:blipFill>
                <a:blip r:embed="rId4"/>
                <a:stretch>
                  <a:fillRect l="-870" t="-66667" b="-120430"/>
                </a:stretch>
              </a:blipFill>
              <a:ln>
                <a:solidFill>
                  <a:schemeClr val="tx1">
                    <a:lumMod val="95000"/>
                    <a:lumOff val="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4830F6F-5CF2-4F44-8D9B-ACFE644A6845}"/>
                  </a:ext>
                </a:extLst>
              </p:cNvPr>
              <p:cNvSpPr txBox="1"/>
              <p:nvPr/>
            </p:nvSpPr>
            <p:spPr>
              <a:xfrm>
                <a:off x="3134835" y="5258674"/>
                <a:ext cx="5922327"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𝐶𝑆𝐿𝑆</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𝑥</m:t>
                          </m:r>
                          <m:r>
                            <a:rPr lang="en-US" sz="2600" b="0" i="1" smtClean="0">
                              <a:latin typeface="Cambria Math" panose="02040503050406030204" pitchFamily="18" charset="0"/>
                            </a:rPr>
                            <m:t>,</m:t>
                          </m:r>
                          <m:r>
                            <a:rPr lang="en-US" sz="2600" b="0" i="1" smtClean="0">
                              <a:latin typeface="Cambria Math" panose="02040503050406030204" pitchFamily="18" charset="0"/>
                            </a:rPr>
                            <m:t>𝑧</m:t>
                          </m:r>
                        </m:e>
                      </m:d>
                      <m:r>
                        <a:rPr lang="en-US" sz="2600" b="0" i="1" smtClean="0">
                          <a:latin typeface="Cambria Math" panose="02040503050406030204" pitchFamily="18" charset="0"/>
                        </a:rPr>
                        <m:t>=2</m:t>
                      </m:r>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cos</m:t>
                          </m:r>
                        </m:fName>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𝑥</m:t>
                              </m:r>
                              <m:r>
                                <a:rPr lang="en-US" sz="2600" b="0" i="1" smtClean="0">
                                  <a:latin typeface="Cambria Math" panose="02040503050406030204" pitchFamily="18" charset="0"/>
                                </a:rPr>
                                <m:t>,</m:t>
                              </m:r>
                              <m:r>
                                <a:rPr lang="en-US" sz="2600" b="0" i="1" smtClean="0">
                                  <a:latin typeface="Cambria Math" panose="02040503050406030204" pitchFamily="18" charset="0"/>
                                </a:rPr>
                                <m:t>𝑧</m:t>
                              </m:r>
                            </m:e>
                          </m:d>
                        </m:e>
                      </m:func>
                      <m:r>
                        <a:rPr lang="en-US" sz="2600" b="0" i="1" smtClean="0">
                          <a:latin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𝑟</m:t>
                          </m:r>
                        </m:e>
                        <m:sub>
                          <m:r>
                            <a:rPr lang="en-US" sz="2600" i="1">
                              <a:latin typeface="Cambria Math" panose="02040503050406030204" pitchFamily="18" charset="0"/>
                              <a:ea typeface="Cambria Math" panose="02040503050406030204" pitchFamily="18" charset="0"/>
                            </a:rPr>
                            <m:t>𝑇</m:t>
                          </m:r>
                        </m:sub>
                      </m:sSub>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𝑥</m:t>
                          </m:r>
                        </m:e>
                      </m:d>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𝑟</m:t>
                          </m:r>
                        </m:e>
                        <m:sub>
                          <m:r>
                            <a:rPr lang="en-US" sz="2600" i="1">
                              <a:latin typeface="Cambria Math" panose="02040503050406030204" pitchFamily="18" charset="0"/>
                              <a:ea typeface="Cambria Math" panose="02040503050406030204" pitchFamily="18" charset="0"/>
                            </a:rPr>
                            <m:t>𝑆</m:t>
                          </m:r>
                        </m:sub>
                      </m:sSub>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𝑧</m:t>
                          </m:r>
                        </m:e>
                      </m:d>
                    </m:oMath>
                  </m:oMathPara>
                </a14:m>
                <a:endParaRPr lang="en-US" sz="2600" dirty="0"/>
              </a:p>
            </p:txBody>
          </p:sp>
        </mc:Choice>
        <mc:Fallback xmlns="">
          <p:sp>
            <p:nvSpPr>
              <p:cNvPr id="6" name="TextBox 5">
                <a:extLst>
                  <a:ext uri="{FF2B5EF4-FFF2-40B4-BE49-F238E27FC236}">
                    <a16:creationId xmlns:a16="http://schemas.microsoft.com/office/drawing/2014/main" id="{54830F6F-5CF2-4F44-8D9B-ACFE644A6845}"/>
                  </a:ext>
                </a:extLst>
              </p:cNvPr>
              <p:cNvSpPr txBox="1">
                <a:spLocks noRot="1" noChangeAspect="1" noMove="1" noResize="1" noEditPoints="1" noAdjustHandles="1" noChangeArrowheads="1" noChangeShapeType="1" noTextEdit="1"/>
              </p:cNvSpPr>
              <p:nvPr/>
            </p:nvSpPr>
            <p:spPr>
              <a:xfrm>
                <a:off x="3134835" y="5258674"/>
                <a:ext cx="5922327"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143F8F-DBE8-0B41-880F-87ED9749166A}"/>
                  </a:ext>
                </a:extLst>
              </p:cNvPr>
              <p:cNvSpPr txBox="1"/>
              <p:nvPr/>
            </p:nvSpPr>
            <p:spPr>
              <a:xfrm>
                <a:off x="1802418" y="2636352"/>
                <a:ext cx="8594340" cy="430887"/>
              </a:xfrm>
              <a:prstGeom prst="rect">
                <a:avLst/>
              </a:prstGeom>
              <a:noFill/>
            </p:spPr>
            <p:txBody>
              <a:bodyPr wrap="none" rtlCol="0">
                <a:spAutoFit/>
              </a:bodyPr>
              <a:lstStyle/>
              <a:p>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𝒩</m:t>
                        </m:r>
                      </m:e>
                      <m:sub>
                        <m:r>
                          <a:rPr lang="en-US" sz="2200" b="0" i="1" smtClean="0">
                            <a:latin typeface="Cambria Math" panose="02040503050406030204" pitchFamily="18" charset="0"/>
                            <a:ea typeface="Cambria Math" panose="02040503050406030204" pitchFamily="18" charset="0"/>
                          </a:rPr>
                          <m:t>𝑆</m:t>
                        </m:r>
                      </m:sub>
                    </m:sSub>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𝑧</m:t>
                        </m:r>
                      </m:e>
                    </m:d>
                    <m:r>
                      <a:rPr lang="en-US" sz="2200" b="0" i="1" smtClean="0">
                        <a:latin typeface="Cambria Math" panose="02040503050406030204" pitchFamily="18" charset="0"/>
                        <a:ea typeface="Cambria Math" panose="02040503050406030204" pitchFamily="18" charset="0"/>
                      </a:rPr>
                      <m:t>:</m:t>
                    </m:r>
                  </m:oMath>
                </a14:m>
                <a:r>
                  <a:rPr lang="en-US" sz="2200" dirty="0"/>
                  <a:t> K nearest neighbors of the embedding </a:t>
                </a:r>
                <a14:m>
                  <m:oMath xmlns:m="http://schemas.openxmlformats.org/officeDocument/2006/math">
                    <m:r>
                      <a:rPr lang="en-US" sz="2200" b="0" i="1" smtClean="0">
                        <a:latin typeface="Cambria Math" panose="02040503050406030204" pitchFamily="18" charset="0"/>
                      </a:rPr>
                      <m:t>𝑧</m:t>
                    </m:r>
                  </m:oMath>
                </a14:m>
                <a:r>
                  <a:rPr lang="en-US" sz="2200" dirty="0"/>
                  <a:t> in source language space </a:t>
                </a:r>
              </a:p>
            </p:txBody>
          </p:sp>
        </mc:Choice>
        <mc:Fallback xmlns="">
          <p:sp>
            <p:nvSpPr>
              <p:cNvPr id="10" name="TextBox 9">
                <a:extLst>
                  <a:ext uri="{FF2B5EF4-FFF2-40B4-BE49-F238E27FC236}">
                    <a16:creationId xmlns:a16="http://schemas.microsoft.com/office/drawing/2014/main" id="{19143F8F-DBE8-0B41-880F-87ED9749166A}"/>
                  </a:ext>
                </a:extLst>
              </p:cNvPr>
              <p:cNvSpPr txBox="1">
                <a:spLocks noRot="1" noChangeAspect="1" noMove="1" noResize="1" noEditPoints="1" noAdjustHandles="1" noChangeArrowheads="1" noChangeShapeType="1" noTextEdit="1"/>
              </p:cNvSpPr>
              <p:nvPr/>
            </p:nvSpPr>
            <p:spPr>
              <a:xfrm>
                <a:off x="1802418" y="2636352"/>
                <a:ext cx="8594340" cy="430887"/>
              </a:xfrm>
              <a:prstGeom prst="rect">
                <a:avLst/>
              </a:prstGeom>
              <a:blipFill>
                <a:blip r:embed="rId6"/>
                <a:stretch>
                  <a:fillRect t="-8571" b="-2571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0A5479A-915E-4D4C-85E4-7D68285BBBFE}"/>
              </a:ext>
            </a:extLst>
          </p:cNvPr>
          <p:cNvSpPr txBox="1"/>
          <p:nvPr/>
        </p:nvSpPr>
        <p:spPr>
          <a:xfrm>
            <a:off x="1802418" y="3200597"/>
            <a:ext cx="2261901" cy="369332"/>
          </a:xfrm>
          <a:prstGeom prst="rect">
            <a:avLst/>
          </a:prstGeom>
          <a:noFill/>
        </p:spPr>
        <p:txBody>
          <a:bodyPr wrap="none" rtlCol="0">
            <a:spAutoFit/>
          </a:bodyPr>
          <a:lstStyle/>
          <a:p>
            <a:r>
              <a:rPr lang="en-US" dirty="0"/>
              <a:t>Typically, K is set to 10</a:t>
            </a:r>
          </a:p>
        </p:txBody>
      </p:sp>
      <p:sp>
        <p:nvSpPr>
          <p:cNvPr id="11" name="TextBox 10">
            <a:extLst>
              <a:ext uri="{FF2B5EF4-FFF2-40B4-BE49-F238E27FC236}">
                <a16:creationId xmlns:a16="http://schemas.microsoft.com/office/drawing/2014/main" id="{E9655AC7-B08B-034E-9204-35B07F0476E5}"/>
              </a:ext>
            </a:extLst>
          </p:cNvPr>
          <p:cNvSpPr txBox="1"/>
          <p:nvPr/>
        </p:nvSpPr>
        <p:spPr>
          <a:xfrm>
            <a:off x="6760461" y="6193444"/>
            <a:ext cx="2329677" cy="369332"/>
          </a:xfrm>
          <a:prstGeom prst="rect">
            <a:avLst/>
          </a:prstGeom>
          <a:noFill/>
        </p:spPr>
        <p:txBody>
          <a:bodyPr wrap="none" rtlCol="0">
            <a:spAutoFit/>
          </a:bodyPr>
          <a:lstStyle/>
          <a:p>
            <a:r>
              <a:rPr lang="en-US" dirty="0"/>
              <a:t>Penalizing the hubness</a:t>
            </a:r>
          </a:p>
        </p:txBody>
      </p:sp>
      <p:cxnSp>
        <p:nvCxnSpPr>
          <p:cNvPr id="13" name="Straight Arrow Connector 12">
            <a:extLst>
              <a:ext uri="{FF2B5EF4-FFF2-40B4-BE49-F238E27FC236}">
                <a16:creationId xmlns:a16="http://schemas.microsoft.com/office/drawing/2014/main" id="{03982307-0BBB-4649-8CFD-484B94E0D598}"/>
              </a:ext>
            </a:extLst>
          </p:cNvPr>
          <p:cNvCxnSpPr>
            <a:stCxn id="11" idx="0"/>
          </p:cNvCxnSpPr>
          <p:nvPr/>
        </p:nvCxnSpPr>
        <p:spPr>
          <a:xfrm flipH="1" flipV="1">
            <a:off x="7271657" y="5738952"/>
            <a:ext cx="653643" cy="4544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3A7D9B-A213-B249-A446-B2961391493C}"/>
              </a:ext>
            </a:extLst>
          </p:cNvPr>
          <p:cNvCxnSpPr>
            <a:cxnSpLocks/>
            <a:stCxn id="11" idx="0"/>
          </p:cNvCxnSpPr>
          <p:nvPr/>
        </p:nvCxnSpPr>
        <p:spPr>
          <a:xfrm flipV="1">
            <a:off x="7925300" y="5713605"/>
            <a:ext cx="511196" cy="4798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634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1FB2-5B99-2D4D-8B1E-4E794E6AAFD3}"/>
              </a:ext>
            </a:extLst>
          </p:cNvPr>
          <p:cNvSpPr>
            <a:spLocks noGrp="1"/>
          </p:cNvSpPr>
          <p:nvPr>
            <p:ph type="ctrTitle"/>
          </p:nvPr>
        </p:nvSpPr>
        <p:spPr>
          <a:xfrm>
            <a:off x="1524000" y="1139780"/>
            <a:ext cx="9144000" cy="2387600"/>
          </a:xfrm>
        </p:spPr>
        <p:txBody>
          <a:bodyPr/>
          <a:lstStyle/>
          <a:p>
            <a:r>
              <a:rPr lang="en-US" dirty="0"/>
              <a:t>Empirical results</a:t>
            </a:r>
          </a:p>
        </p:txBody>
      </p:sp>
    </p:spTree>
    <p:extLst>
      <p:ext uri="{BB962C8B-B14F-4D97-AF65-F5344CB8AC3E}">
        <p14:creationId xmlns:p14="http://schemas.microsoft.com/office/powerpoint/2010/main" val="185102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8BAF3D4-AEC1-6E4C-A3C2-57CABF18460F}"/>
              </a:ext>
            </a:extLst>
          </p:cNvPr>
          <p:cNvSpPr/>
          <p:nvPr/>
        </p:nvSpPr>
        <p:spPr>
          <a:xfrm>
            <a:off x="3594363" y="1900573"/>
            <a:ext cx="572593" cy="369332"/>
          </a:xfrm>
          <a:prstGeom prst="rect">
            <a:avLst/>
          </a:prstGeom>
        </p:spPr>
        <p:txBody>
          <a:bodyPr wrap="none">
            <a:spAutoFit/>
          </a:bodyPr>
          <a:lstStyle/>
          <a:p>
            <a:r>
              <a:rPr lang="en-US" dirty="0"/>
              <a:t>king</a:t>
            </a:r>
          </a:p>
        </p:txBody>
      </p:sp>
      <p:sp>
        <p:nvSpPr>
          <p:cNvPr id="10" name="Rectangle 9">
            <a:extLst>
              <a:ext uri="{FF2B5EF4-FFF2-40B4-BE49-F238E27FC236}">
                <a16:creationId xmlns:a16="http://schemas.microsoft.com/office/drawing/2014/main" id="{544BCC4A-CA28-8645-8B89-1C6F5D70B657}"/>
              </a:ext>
            </a:extLst>
          </p:cNvPr>
          <p:cNvSpPr/>
          <p:nvPr/>
        </p:nvSpPr>
        <p:spPr>
          <a:xfrm>
            <a:off x="3637900" y="2608459"/>
            <a:ext cx="485518" cy="369332"/>
          </a:xfrm>
          <a:prstGeom prst="rect">
            <a:avLst/>
          </a:prstGeom>
        </p:spPr>
        <p:txBody>
          <a:bodyPr wrap="none">
            <a:spAutoFit/>
          </a:bodyPr>
          <a:lstStyle/>
          <a:p>
            <a:r>
              <a:rPr lang="en-US" dirty="0"/>
              <a:t>eat</a:t>
            </a:r>
          </a:p>
        </p:txBody>
      </p:sp>
      <p:sp>
        <p:nvSpPr>
          <p:cNvPr id="11" name="Rectangle 10">
            <a:extLst>
              <a:ext uri="{FF2B5EF4-FFF2-40B4-BE49-F238E27FC236}">
                <a16:creationId xmlns:a16="http://schemas.microsoft.com/office/drawing/2014/main" id="{E5D7272B-8F69-ED4C-94A0-F12F60BE93F1}"/>
              </a:ext>
            </a:extLst>
          </p:cNvPr>
          <p:cNvSpPr/>
          <p:nvPr/>
        </p:nvSpPr>
        <p:spPr>
          <a:xfrm>
            <a:off x="3621613" y="3316345"/>
            <a:ext cx="518091" cy="369332"/>
          </a:xfrm>
          <a:prstGeom prst="rect">
            <a:avLst/>
          </a:prstGeom>
        </p:spPr>
        <p:txBody>
          <a:bodyPr wrap="none">
            <a:spAutoFit/>
          </a:bodyPr>
          <a:lstStyle/>
          <a:p>
            <a:r>
              <a:rPr lang="en-US" dirty="0"/>
              <a:t>sun</a:t>
            </a:r>
          </a:p>
        </p:txBody>
      </p:sp>
      <p:sp>
        <p:nvSpPr>
          <p:cNvPr id="12" name="Rectangle 11">
            <a:extLst>
              <a:ext uri="{FF2B5EF4-FFF2-40B4-BE49-F238E27FC236}">
                <a16:creationId xmlns:a16="http://schemas.microsoft.com/office/drawing/2014/main" id="{A0D8AABD-308B-574C-AACE-37EA55CDEB29}"/>
              </a:ext>
            </a:extLst>
          </p:cNvPr>
          <p:cNvSpPr/>
          <p:nvPr/>
        </p:nvSpPr>
        <p:spPr>
          <a:xfrm>
            <a:off x="3517802" y="4024231"/>
            <a:ext cx="725711" cy="369332"/>
          </a:xfrm>
          <a:prstGeom prst="rect">
            <a:avLst/>
          </a:prstGeom>
        </p:spPr>
        <p:txBody>
          <a:bodyPr wrap="none">
            <a:spAutoFit/>
          </a:bodyPr>
          <a:lstStyle/>
          <a:p>
            <a:r>
              <a:rPr lang="en-US" dirty="0"/>
              <a:t>water</a:t>
            </a:r>
          </a:p>
        </p:txBody>
      </p:sp>
      <p:sp>
        <p:nvSpPr>
          <p:cNvPr id="13" name="Rectangle 12">
            <a:extLst>
              <a:ext uri="{FF2B5EF4-FFF2-40B4-BE49-F238E27FC236}">
                <a16:creationId xmlns:a16="http://schemas.microsoft.com/office/drawing/2014/main" id="{BFFBD631-B92F-554A-8D16-55E91B1C315A}"/>
              </a:ext>
            </a:extLst>
          </p:cNvPr>
          <p:cNvSpPr/>
          <p:nvPr/>
        </p:nvSpPr>
        <p:spPr>
          <a:xfrm>
            <a:off x="3759470" y="4456387"/>
            <a:ext cx="242374" cy="923330"/>
          </a:xfrm>
          <a:prstGeom prst="rect">
            <a:avLst/>
          </a:prstGeom>
        </p:spPr>
        <p:txBody>
          <a:bodyPr wrap="none">
            <a:spAutoFit/>
          </a:bodyPr>
          <a:lstStyle/>
          <a:p>
            <a:r>
              <a:rPr lang="en-US" dirty="0"/>
              <a:t>.</a:t>
            </a:r>
          </a:p>
          <a:p>
            <a:r>
              <a:rPr lang="en-US" dirty="0"/>
              <a:t>.</a:t>
            </a:r>
          </a:p>
          <a:p>
            <a:r>
              <a:rPr lang="en-US" dirty="0"/>
              <a:t>.</a:t>
            </a:r>
          </a:p>
        </p:txBody>
      </p:sp>
      <p:sp>
        <p:nvSpPr>
          <p:cNvPr id="16" name="Rectangle 15">
            <a:extLst>
              <a:ext uri="{FF2B5EF4-FFF2-40B4-BE49-F238E27FC236}">
                <a16:creationId xmlns:a16="http://schemas.microsoft.com/office/drawing/2014/main" id="{E550CB20-2DEE-DE4F-97D8-5641A07B2393}"/>
              </a:ext>
            </a:extLst>
          </p:cNvPr>
          <p:cNvSpPr/>
          <p:nvPr/>
        </p:nvSpPr>
        <p:spPr>
          <a:xfrm>
            <a:off x="7796908" y="1900573"/>
            <a:ext cx="596638" cy="369332"/>
          </a:xfrm>
          <a:prstGeom prst="rect">
            <a:avLst/>
          </a:prstGeom>
        </p:spPr>
        <p:txBody>
          <a:bodyPr wrap="none">
            <a:spAutoFit/>
          </a:bodyPr>
          <a:lstStyle/>
          <a:p>
            <a:r>
              <a:rPr lang="hi-IN"/>
              <a:t>पानी</a:t>
            </a:r>
            <a:endParaRPr lang="en-US" dirty="0"/>
          </a:p>
        </p:txBody>
      </p:sp>
      <p:sp>
        <p:nvSpPr>
          <p:cNvPr id="17" name="Rectangle 16">
            <a:extLst>
              <a:ext uri="{FF2B5EF4-FFF2-40B4-BE49-F238E27FC236}">
                <a16:creationId xmlns:a16="http://schemas.microsoft.com/office/drawing/2014/main" id="{575E15A6-7786-024B-B213-9E0C90401FB9}"/>
              </a:ext>
            </a:extLst>
          </p:cNvPr>
          <p:cNvSpPr/>
          <p:nvPr/>
        </p:nvSpPr>
        <p:spPr>
          <a:xfrm>
            <a:off x="7796908" y="2608459"/>
            <a:ext cx="596638" cy="369332"/>
          </a:xfrm>
          <a:prstGeom prst="rect">
            <a:avLst/>
          </a:prstGeom>
        </p:spPr>
        <p:txBody>
          <a:bodyPr wrap="none">
            <a:spAutoFit/>
          </a:bodyPr>
          <a:lstStyle/>
          <a:p>
            <a:pPr algn="ctr"/>
            <a:r>
              <a:rPr lang="hi-IN"/>
              <a:t>राजा</a:t>
            </a:r>
            <a:endParaRPr lang="en-US" dirty="0"/>
          </a:p>
        </p:txBody>
      </p:sp>
      <p:sp>
        <p:nvSpPr>
          <p:cNvPr id="18" name="Rectangle 17">
            <a:extLst>
              <a:ext uri="{FF2B5EF4-FFF2-40B4-BE49-F238E27FC236}">
                <a16:creationId xmlns:a16="http://schemas.microsoft.com/office/drawing/2014/main" id="{AB01807B-07A7-614E-B654-B938DC87CEF9}"/>
              </a:ext>
            </a:extLst>
          </p:cNvPr>
          <p:cNvSpPr/>
          <p:nvPr/>
        </p:nvSpPr>
        <p:spPr>
          <a:xfrm>
            <a:off x="7876257" y="3335774"/>
            <a:ext cx="437940" cy="369332"/>
          </a:xfrm>
          <a:prstGeom prst="rect">
            <a:avLst/>
          </a:prstGeom>
        </p:spPr>
        <p:txBody>
          <a:bodyPr wrap="none">
            <a:spAutoFit/>
          </a:bodyPr>
          <a:lstStyle/>
          <a:p>
            <a:pPr algn="ctr"/>
            <a:r>
              <a:rPr lang="hi-IN"/>
              <a:t>खा</a:t>
            </a:r>
            <a:endParaRPr lang="en-US" dirty="0"/>
          </a:p>
        </p:txBody>
      </p:sp>
      <p:sp>
        <p:nvSpPr>
          <p:cNvPr id="19" name="Rectangle 18">
            <a:extLst>
              <a:ext uri="{FF2B5EF4-FFF2-40B4-BE49-F238E27FC236}">
                <a16:creationId xmlns:a16="http://schemas.microsoft.com/office/drawing/2014/main" id="{C54DCD0C-FC7D-784D-A9DC-8BE687EA36F4}"/>
              </a:ext>
            </a:extLst>
          </p:cNvPr>
          <p:cNvSpPr/>
          <p:nvPr/>
        </p:nvSpPr>
        <p:spPr>
          <a:xfrm>
            <a:off x="7843394" y="4042399"/>
            <a:ext cx="503664" cy="369332"/>
          </a:xfrm>
          <a:prstGeom prst="rect">
            <a:avLst/>
          </a:prstGeom>
        </p:spPr>
        <p:txBody>
          <a:bodyPr wrap="none">
            <a:spAutoFit/>
          </a:bodyPr>
          <a:lstStyle/>
          <a:p>
            <a:r>
              <a:rPr lang="hi-IN"/>
              <a:t>रवि</a:t>
            </a:r>
            <a:endParaRPr lang="en-US" dirty="0"/>
          </a:p>
        </p:txBody>
      </p:sp>
      <p:sp>
        <p:nvSpPr>
          <p:cNvPr id="20" name="Rectangle 19">
            <a:extLst>
              <a:ext uri="{FF2B5EF4-FFF2-40B4-BE49-F238E27FC236}">
                <a16:creationId xmlns:a16="http://schemas.microsoft.com/office/drawing/2014/main" id="{EBBAE266-9362-AD4D-BD0D-A4844749473C}"/>
              </a:ext>
            </a:extLst>
          </p:cNvPr>
          <p:cNvSpPr/>
          <p:nvPr/>
        </p:nvSpPr>
        <p:spPr>
          <a:xfrm>
            <a:off x="7974039" y="4456387"/>
            <a:ext cx="242374" cy="923330"/>
          </a:xfrm>
          <a:prstGeom prst="rect">
            <a:avLst/>
          </a:prstGeom>
        </p:spPr>
        <p:txBody>
          <a:bodyPr wrap="none">
            <a:spAutoFit/>
          </a:bodyPr>
          <a:lstStyle/>
          <a:p>
            <a:r>
              <a:rPr lang="en-US" dirty="0"/>
              <a:t>.</a:t>
            </a:r>
          </a:p>
          <a:p>
            <a:r>
              <a:rPr lang="en-US" dirty="0"/>
              <a:t>.</a:t>
            </a:r>
          </a:p>
          <a:p>
            <a:r>
              <a:rPr lang="en-US" dirty="0"/>
              <a:t>.</a:t>
            </a:r>
          </a:p>
        </p:txBody>
      </p:sp>
      <p:pic>
        <p:nvPicPr>
          <p:cNvPr id="3" name="Graphic 2" descr="Question mark">
            <a:extLst>
              <a:ext uri="{FF2B5EF4-FFF2-40B4-BE49-F238E27FC236}">
                <a16:creationId xmlns:a16="http://schemas.microsoft.com/office/drawing/2014/main" id="{AEBB0E08-3394-F744-821B-C9269E9F91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6984" y="2418543"/>
            <a:ext cx="1118495" cy="1118495"/>
          </a:xfrm>
          <a:prstGeom prst="rect">
            <a:avLst/>
          </a:prstGeom>
        </p:spPr>
      </p:pic>
      <p:cxnSp>
        <p:nvCxnSpPr>
          <p:cNvPr id="23" name="Straight Arrow Connector 22">
            <a:extLst>
              <a:ext uri="{FF2B5EF4-FFF2-40B4-BE49-F238E27FC236}">
                <a16:creationId xmlns:a16="http://schemas.microsoft.com/office/drawing/2014/main" id="{8A59446B-47C2-3F46-89E2-9AFD67626E9F}"/>
              </a:ext>
            </a:extLst>
          </p:cNvPr>
          <p:cNvCxnSpPr>
            <a:cxnSpLocks/>
            <a:stCxn id="9" idx="3"/>
          </p:cNvCxnSpPr>
          <p:nvPr/>
        </p:nvCxnSpPr>
        <p:spPr>
          <a:xfrm>
            <a:off x="4166956" y="2085239"/>
            <a:ext cx="1872597" cy="52322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B8706A6-314C-C440-8280-9C32BA374639}"/>
              </a:ext>
            </a:extLst>
          </p:cNvPr>
          <p:cNvCxnSpPr>
            <a:cxnSpLocks/>
          </p:cNvCxnSpPr>
          <p:nvPr/>
        </p:nvCxnSpPr>
        <p:spPr>
          <a:xfrm>
            <a:off x="4123418" y="2763817"/>
            <a:ext cx="1950444" cy="1312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B66F38A-E878-5E4F-9BF4-5C3F9848ED4B}"/>
              </a:ext>
            </a:extLst>
          </p:cNvPr>
          <p:cNvCxnSpPr>
            <a:cxnSpLocks/>
          </p:cNvCxnSpPr>
          <p:nvPr/>
        </p:nvCxnSpPr>
        <p:spPr>
          <a:xfrm flipV="1">
            <a:off x="4103481" y="3201098"/>
            <a:ext cx="1970381" cy="34459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FA438A6-6DAE-6E42-A2B9-29805D999022}"/>
              </a:ext>
            </a:extLst>
          </p:cNvPr>
          <p:cNvCxnSpPr>
            <a:cxnSpLocks/>
          </p:cNvCxnSpPr>
          <p:nvPr/>
        </p:nvCxnSpPr>
        <p:spPr>
          <a:xfrm flipV="1">
            <a:off x="4243513" y="3520440"/>
            <a:ext cx="1928787" cy="70670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74AC0B0-B1D4-814E-91BB-84FB79554AD5}"/>
                  </a:ext>
                </a:extLst>
              </p:cNvPr>
              <p:cNvSpPr txBox="1"/>
              <p:nvPr/>
            </p:nvSpPr>
            <p:spPr>
              <a:xfrm>
                <a:off x="3697193"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B74AC0B0-B1D4-814E-91BB-84FB79554AD5}"/>
                  </a:ext>
                </a:extLst>
              </p:cNvPr>
              <p:cNvSpPr txBox="1">
                <a:spLocks noRot="1" noChangeAspect="1" noMove="1" noResize="1" noEditPoints="1" noAdjustHandles="1" noChangeArrowheads="1" noChangeShapeType="1" noTextEdit="1"/>
              </p:cNvSpPr>
              <p:nvPr/>
            </p:nvSpPr>
            <p:spPr>
              <a:xfrm>
                <a:off x="3697193" y="1121780"/>
                <a:ext cx="366934" cy="523220"/>
              </a:xfrm>
              <a:prstGeom prst="rect">
                <a:avLst/>
              </a:prstGeom>
              <a:blipFill>
                <a:blip r:embed="rId4"/>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547EBD0-63F3-C041-A669-E9A66AA9D537}"/>
                  </a:ext>
                </a:extLst>
              </p:cNvPr>
              <p:cNvSpPr txBox="1"/>
              <p:nvPr/>
            </p:nvSpPr>
            <p:spPr>
              <a:xfrm>
                <a:off x="7911760"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A547EBD0-63F3-C041-A669-E9A66AA9D537}"/>
                  </a:ext>
                </a:extLst>
              </p:cNvPr>
              <p:cNvSpPr txBox="1">
                <a:spLocks noRot="1" noChangeAspect="1" noMove="1" noResize="1" noEditPoints="1" noAdjustHandles="1" noChangeArrowheads="1" noChangeShapeType="1" noTextEdit="1"/>
              </p:cNvSpPr>
              <p:nvPr/>
            </p:nvSpPr>
            <p:spPr>
              <a:xfrm>
                <a:off x="7911760" y="1121780"/>
                <a:ext cx="366934" cy="523220"/>
              </a:xfrm>
              <a:prstGeom prst="rect">
                <a:avLst/>
              </a:prstGeom>
              <a:blipFill>
                <a:blip r:embed="rId5"/>
                <a:stretch>
                  <a:fillRect l="-6667" r="-13333"/>
                </a:stretch>
              </a:blipFill>
            </p:spPr>
            <p:txBody>
              <a:bodyPr/>
              <a:lstStyle/>
              <a:p>
                <a:r>
                  <a:rPr lang="en-US">
                    <a:noFill/>
                  </a:rPr>
                  <a:t> </a:t>
                </a:r>
              </a:p>
            </p:txBody>
          </p:sp>
        </mc:Fallback>
      </mc:AlternateContent>
      <p:sp>
        <p:nvSpPr>
          <p:cNvPr id="22" name="Title 1">
            <a:extLst>
              <a:ext uri="{FF2B5EF4-FFF2-40B4-BE49-F238E27FC236}">
                <a16:creationId xmlns:a16="http://schemas.microsoft.com/office/drawing/2014/main" id="{65F3C87E-B12C-984E-8E78-361E8CC20C7F}"/>
              </a:ext>
            </a:extLst>
          </p:cNvPr>
          <p:cNvSpPr>
            <a:spLocks noGrp="1"/>
          </p:cNvSpPr>
          <p:nvPr>
            <p:ph type="title"/>
          </p:nvPr>
        </p:nvSpPr>
        <p:spPr>
          <a:xfrm>
            <a:off x="838200" y="-4325"/>
            <a:ext cx="10515600" cy="1325563"/>
          </a:xfrm>
        </p:spPr>
        <p:txBody>
          <a:bodyPr/>
          <a:lstStyle/>
          <a:p>
            <a:r>
              <a:rPr lang="en-US" dirty="0"/>
              <a:t>Cross-lingual mapping problem: Applications</a:t>
            </a:r>
          </a:p>
        </p:txBody>
      </p:sp>
      <p:sp>
        <p:nvSpPr>
          <p:cNvPr id="27" name="Double Bracket 26">
            <a:extLst>
              <a:ext uri="{FF2B5EF4-FFF2-40B4-BE49-F238E27FC236}">
                <a16:creationId xmlns:a16="http://schemas.microsoft.com/office/drawing/2014/main" id="{51B01C7F-742D-D147-B4B3-687E78978723}"/>
              </a:ext>
            </a:extLst>
          </p:cNvPr>
          <p:cNvSpPr/>
          <p:nvPr/>
        </p:nvSpPr>
        <p:spPr>
          <a:xfrm>
            <a:off x="2561895" y="1562019"/>
            <a:ext cx="262371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Double Bracket 27">
            <a:extLst>
              <a:ext uri="{FF2B5EF4-FFF2-40B4-BE49-F238E27FC236}">
                <a16:creationId xmlns:a16="http://schemas.microsoft.com/office/drawing/2014/main" id="{742234A2-9335-844A-812A-B085A5B98A7F}"/>
              </a:ext>
            </a:extLst>
          </p:cNvPr>
          <p:cNvSpPr/>
          <p:nvPr/>
        </p:nvSpPr>
        <p:spPr>
          <a:xfrm>
            <a:off x="6787762" y="1562019"/>
            <a:ext cx="261222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149D076C-9BB2-3D46-8330-ED2E87577DCA}"/>
              </a:ext>
            </a:extLst>
          </p:cNvPr>
          <p:cNvSpPr txBox="1"/>
          <p:nvPr/>
        </p:nvSpPr>
        <p:spPr>
          <a:xfrm>
            <a:off x="632748" y="1801099"/>
            <a:ext cx="1825243" cy="369332"/>
          </a:xfrm>
          <a:prstGeom prst="rect">
            <a:avLst/>
          </a:prstGeom>
          <a:solidFill>
            <a:schemeClr val="accent2">
              <a:lumMod val="40000"/>
              <a:lumOff val="60000"/>
            </a:schemeClr>
          </a:solidFill>
          <a:ln>
            <a:noFill/>
          </a:ln>
        </p:spPr>
        <p:txBody>
          <a:bodyPr wrap="none" rtlCol="0">
            <a:spAutoFit/>
          </a:bodyPr>
          <a:lstStyle/>
          <a:p>
            <a:r>
              <a:rPr lang="en-US" dirty="0"/>
              <a:t>Query translation</a:t>
            </a:r>
          </a:p>
        </p:txBody>
      </p:sp>
      <p:sp>
        <p:nvSpPr>
          <p:cNvPr id="4" name="TextBox 3">
            <a:extLst>
              <a:ext uri="{FF2B5EF4-FFF2-40B4-BE49-F238E27FC236}">
                <a16:creationId xmlns:a16="http://schemas.microsoft.com/office/drawing/2014/main" id="{B05D727C-125D-CB4C-BED4-4092E32B2122}"/>
              </a:ext>
            </a:extLst>
          </p:cNvPr>
          <p:cNvSpPr txBox="1"/>
          <p:nvPr/>
        </p:nvSpPr>
        <p:spPr>
          <a:xfrm>
            <a:off x="612614" y="3245704"/>
            <a:ext cx="1845377" cy="646331"/>
          </a:xfrm>
          <a:prstGeom prst="rect">
            <a:avLst/>
          </a:prstGeom>
          <a:solidFill>
            <a:schemeClr val="accent2">
              <a:lumMod val="40000"/>
              <a:lumOff val="60000"/>
            </a:schemeClr>
          </a:solidFill>
        </p:spPr>
        <p:txBody>
          <a:bodyPr wrap="none" rtlCol="0">
            <a:spAutoFit/>
          </a:bodyPr>
          <a:lstStyle/>
          <a:p>
            <a:r>
              <a:rPr lang="en-US" dirty="0"/>
              <a:t>Building </a:t>
            </a:r>
            <a:r>
              <a:rPr lang="en-IN" dirty="0"/>
              <a:t>bilingual </a:t>
            </a:r>
          </a:p>
          <a:p>
            <a:r>
              <a:rPr lang="en-US" dirty="0"/>
              <a:t>dictionaries</a:t>
            </a:r>
          </a:p>
        </p:txBody>
      </p:sp>
      <p:sp>
        <p:nvSpPr>
          <p:cNvPr id="5" name="TextBox 4">
            <a:extLst>
              <a:ext uri="{FF2B5EF4-FFF2-40B4-BE49-F238E27FC236}">
                <a16:creationId xmlns:a16="http://schemas.microsoft.com/office/drawing/2014/main" id="{3086DF7B-EEFE-2045-B2DF-4816AD34C499}"/>
              </a:ext>
            </a:extLst>
          </p:cNvPr>
          <p:cNvSpPr txBox="1"/>
          <p:nvPr/>
        </p:nvSpPr>
        <p:spPr>
          <a:xfrm>
            <a:off x="628427" y="4918052"/>
            <a:ext cx="2135008" cy="1200329"/>
          </a:xfrm>
          <a:prstGeom prst="rect">
            <a:avLst/>
          </a:prstGeom>
          <a:solidFill>
            <a:schemeClr val="accent2">
              <a:lumMod val="40000"/>
              <a:lumOff val="60000"/>
            </a:schemeClr>
          </a:solidFill>
        </p:spPr>
        <p:txBody>
          <a:bodyPr wrap="none" rtlCol="0">
            <a:spAutoFit/>
          </a:bodyPr>
          <a:lstStyle/>
          <a:p>
            <a:r>
              <a:rPr lang="en-US" dirty="0"/>
              <a:t>Sharing annotated </a:t>
            </a:r>
          </a:p>
          <a:p>
            <a:r>
              <a:rPr lang="en-US" dirty="0"/>
              <a:t>data across </a:t>
            </a:r>
          </a:p>
          <a:p>
            <a:r>
              <a:rPr lang="en-US" dirty="0"/>
              <a:t>languages in various </a:t>
            </a:r>
          </a:p>
          <a:p>
            <a:r>
              <a:rPr lang="en-US" dirty="0"/>
              <a:t>NLP applications</a:t>
            </a:r>
          </a:p>
        </p:txBody>
      </p:sp>
      <p:sp>
        <p:nvSpPr>
          <p:cNvPr id="6" name="TextBox 5">
            <a:extLst>
              <a:ext uri="{FF2B5EF4-FFF2-40B4-BE49-F238E27FC236}">
                <a16:creationId xmlns:a16="http://schemas.microsoft.com/office/drawing/2014/main" id="{982D468F-3D15-E24D-AA37-3A343EB81D4B}"/>
              </a:ext>
            </a:extLst>
          </p:cNvPr>
          <p:cNvSpPr txBox="1"/>
          <p:nvPr/>
        </p:nvSpPr>
        <p:spPr>
          <a:xfrm>
            <a:off x="9608489" y="4918052"/>
            <a:ext cx="1813253" cy="369332"/>
          </a:xfrm>
          <a:prstGeom prst="rect">
            <a:avLst/>
          </a:prstGeom>
          <a:solidFill>
            <a:schemeClr val="accent2">
              <a:lumMod val="40000"/>
              <a:lumOff val="60000"/>
            </a:schemeClr>
          </a:solidFill>
        </p:spPr>
        <p:txBody>
          <a:bodyPr wrap="none" rtlCol="0">
            <a:spAutoFit/>
          </a:bodyPr>
          <a:lstStyle/>
          <a:p>
            <a:r>
              <a:rPr lang="en-US" dirty="0"/>
              <a:t>Text classification</a:t>
            </a:r>
          </a:p>
        </p:txBody>
      </p:sp>
      <p:sp>
        <p:nvSpPr>
          <p:cNvPr id="7" name="TextBox 6">
            <a:extLst>
              <a:ext uri="{FF2B5EF4-FFF2-40B4-BE49-F238E27FC236}">
                <a16:creationId xmlns:a16="http://schemas.microsoft.com/office/drawing/2014/main" id="{86C0B112-B66F-9741-8D57-1479B46D4CE4}"/>
              </a:ext>
            </a:extLst>
          </p:cNvPr>
          <p:cNvSpPr txBox="1"/>
          <p:nvPr/>
        </p:nvSpPr>
        <p:spPr>
          <a:xfrm>
            <a:off x="9608489" y="3244334"/>
            <a:ext cx="1935210" cy="369332"/>
          </a:xfrm>
          <a:prstGeom prst="rect">
            <a:avLst/>
          </a:prstGeom>
          <a:solidFill>
            <a:schemeClr val="accent2">
              <a:lumMod val="40000"/>
              <a:lumOff val="60000"/>
            </a:schemeClr>
          </a:solidFill>
        </p:spPr>
        <p:txBody>
          <a:bodyPr wrap="none" rtlCol="0">
            <a:spAutoFit/>
          </a:bodyPr>
          <a:lstStyle/>
          <a:p>
            <a:r>
              <a:rPr lang="en-US" dirty="0"/>
              <a:t>Sentiment analysis</a:t>
            </a:r>
          </a:p>
        </p:txBody>
      </p:sp>
      <p:sp>
        <p:nvSpPr>
          <p:cNvPr id="8" name="TextBox 7">
            <a:extLst>
              <a:ext uri="{FF2B5EF4-FFF2-40B4-BE49-F238E27FC236}">
                <a16:creationId xmlns:a16="http://schemas.microsoft.com/office/drawing/2014/main" id="{507D0371-5A1A-F94E-810D-F58890445474}"/>
              </a:ext>
            </a:extLst>
          </p:cNvPr>
          <p:cNvSpPr txBox="1"/>
          <p:nvPr/>
        </p:nvSpPr>
        <p:spPr>
          <a:xfrm>
            <a:off x="9581815" y="1801099"/>
            <a:ext cx="2064540" cy="369332"/>
          </a:xfrm>
          <a:prstGeom prst="rect">
            <a:avLst/>
          </a:prstGeom>
          <a:solidFill>
            <a:schemeClr val="accent2">
              <a:lumMod val="40000"/>
              <a:lumOff val="60000"/>
            </a:schemeClr>
          </a:solidFill>
        </p:spPr>
        <p:txBody>
          <a:bodyPr wrap="none" rtlCol="0">
            <a:spAutoFit/>
          </a:bodyPr>
          <a:lstStyle/>
          <a:p>
            <a:r>
              <a:rPr lang="en-US" dirty="0"/>
              <a:t>Machine translation</a:t>
            </a:r>
          </a:p>
        </p:txBody>
      </p:sp>
      <p:sp>
        <p:nvSpPr>
          <p:cNvPr id="31" name="TextBox 30">
            <a:extLst>
              <a:ext uri="{FF2B5EF4-FFF2-40B4-BE49-F238E27FC236}">
                <a16:creationId xmlns:a16="http://schemas.microsoft.com/office/drawing/2014/main" id="{D67C9E7C-B9BD-CB41-B8F8-28DFEC5E0DBD}"/>
              </a:ext>
            </a:extLst>
          </p:cNvPr>
          <p:cNvSpPr txBox="1"/>
          <p:nvPr/>
        </p:nvSpPr>
        <p:spPr>
          <a:xfrm>
            <a:off x="3759470" y="6047141"/>
            <a:ext cx="4545090" cy="461665"/>
          </a:xfrm>
          <a:prstGeom prst="rect">
            <a:avLst/>
          </a:prstGeom>
          <a:noFill/>
        </p:spPr>
        <p:txBody>
          <a:bodyPr wrap="none" rtlCol="0">
            <a:spAutoFit/>
          </a:bodyPr>
          <a:lstStyle/>
          <a:p>
            <a:r>
              <a:rPr lang="en-US" sz="2400" dirty="0"/>
              <a:t>Cross lingual mapping is unknown  </a:t>
            </a:r>
          </a:p>
        </p:txBody>
      </p:sp>
    </p:spTree>
    <p:extLst>
      <p:ext uri="{BB962C8B-B14F-4D97-AF65-F5344CB8AC3E}">
        <p14:creationId xmlns:p14="http://schemas.microsoft.com/office/powerpoint/2010/main" val="3906094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D877-2D39-E845-ABDB-6DAC0E1A78F2}"/>
              </a:ext>
            </a:extLst>
          </p:cNvPr>
          <p:cNvSpPr>
            <a:spLocks noGrp="1"/>
          </p:cNvSpPr>
          <p:nvPr>
            <p:ph type="title"/>
          </p:nvPr>
        </p:nvSpPr>
        <p:spPr/>
        <p:txBody>
          <a:bodyPr/>
          <a:lstStyle/>
          <a:p>
            <a:r>
              <a:rPr lang="en-IN" dirty="0"/>
              <a:t>Evaluation tasks </a:t>
            </a:r>
            <a:endParaRPr lang="en-US" dirty="0"/>
          </a:p>
        </p:txBody>
      </p:sp>
      <p:sp>
        <p:nvSpPr>
          <p:cNvPr id="3" name="Content Placeholder 2">
            <a:extLst>
              <a:ext uri="{FF2B5EF4-FFF2-40B4-BE49-F238E27FC236}">
                <a16:creationId xmlns:a16="http://schemas.microsoft.com/office/drawing/2014/main" id="{80BE7FB7-AE1B-1B46-93D4-FD1F1146938A}"/>
              </a:ext>
            </a:extLst>
          </p:cNvPr>
          <p:cNvSpPr>
            <a:spLocks noGrp="1"/>
          </p:cNvSpPr>
          <p:nvPr>
            <p:ph idx="1"/>
          </p:nvPr>
        </p:nvSpPr>
        <p:spPr/>
        <p:txBody>
          <a:bodyPr/>
          <a:lstStyle/>
          <a:p>
            <a:endParaRPr lang="en-US" dirty="0"/>
          </a:p>
          <a:p>
            <a:pPr>
              <a:buFont typeface="Wingdings" pitchFamily="2" charset="2"/>
              <a:buChar char="Ø"/>
            </a:pPr>
            <a:r>
              <a:rPr lang="en-IN" dirty="0"/>
              <a:t>Bilingual lexicon induction (BLI)</a:t>
            </a:r>
          </a:p>
          <a:p>
            <a:pPr lvl="1">
              <a:buFont typeface="Wingdings" pitchFamily="2" charset="2"/>
              <a:buChar char="Ø"/>
            </a:pPr>
            <a:r>
              <a:rPr lang="en-IN" dirty="0"/>
              <a:t>Word translation task</a:t>
            </a:r>
          </a:p>
          <a:p>
            <a:pPr lvl="1">
              <a:buFont typeface="Wingdings" pitchFamily="2" charset="2"/>
              <a:buChar char="Ø"/>
            </a:pPr>
            <a:r>
              <a:rPr lang="en-IN" dirty="0"/>
              <a:t>Comparison metric is precision</a:t>
            </a:r>
          </a:p>
          <a:p>
            <a:endParaRPr lang="en-IN" dirty="0"/>
          </a:p>
          <a:p>
            <a:pPr>
              <a:buFont typeface="Wingdings" pitchFamily="2" charset="2"/>
              <a:buChar char="Ø"/>
            </a:pPr>
            <a:r>
              <a:rPr lang="en-IN" dirty="0"/>
              <a:t>Indirect translation: one-hop translation (BLI) task</a:t>
            </a:r>
          </a:p>
          <a:p>
            <a:pPr lvl="1">
              <a:buFont typeface="Wingdings" pitchFamily="2" charset="2"/>
              <a:buChar char="Ø"/>
            </a:pPr>
            <a:r>
              <a:rPr lang="en-IN" dirty="0"/>
              <a:t>Source and target languages share a bilingual dictionary only with a pivot language</a:t>
            </a:r>
          </a:p>
          <a:p>
            <a:endParaRPr lang="en-US" dirty="0"/>
          </a:p>
        </p:txBody>
      </p:sp>
    </p:spTree>
    <p:extLst>
      <p:ext uri="{BB962C8B-B14F-4D97-AF65-F5344CB8AC3E}">
        <p14:creationId xmlns:p14="http://schemas.microsoft.com/office/powerpoint/2010/main" val="3146820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70C0-87BA-D844-B77A-334F89DE0803}"/>
              </a:ext>
            </a:extLst>
          </p:cNvPr>
          <p:cNvSpPr>
            <a:spLocks noGrp="1"/>
          </p:cNvSpPr>
          <p:nvPr>
            <p:ph type="title"/>
          </p:nvPr>
        </p:nvSpPr>
        <p:spPr/>
        <p:txBody>
          <a:bodyPr/>
          <a:lstStyle/>
          <a:p>
            <a:r>
              <a:rPr lang="en-IN" dirty="0"/>
              <a:t>Datasets</a:t>
            </a:r>
            <a:endParaRPr lang="en-US" dirty="0"/>
          </a:p>
        </p:txBody>
      </p:sp>
      <p:sp>
        <p:nvSpPr>
          <p:cNvPr id="3" name="Content Placeholder 2">
            <a:extLst>
              <a:ext uri="{FF2B5EF4-FFF2-40B4-BE49-F238E27FC236}">
                <a16:creationId xmlns:a16="http://schemas.microsoft.com/office/drawing/2014/main" id="{83916006-6B63-1A4B-8EEC-5D242CCDE400}"/>
              </a:ext>
            </a:extLst>
          </p:cNvPr>
          <p:cNvSpPr>
            <a:spLocks noGrp="1"/>
          </p:cNvSpPr>
          <p:nvPr>
            <p:ph idx="1"/>
          </p:nvPr>
        </p:nvSpPr>
        <p:spPr/>
        <p:txBody>
          <a:bodyPr>
            <a:normAutofit/>
          </a:bodyPr>
          <a:lstStyle/>
          <a:p>
            <a:pPr>
              <a:buFont typeface="Wingdings" pitchFamily="2" charset="2"/>
              <a:buChar char="Ø"/>
            </a:pPr>
            <a:r>
              <a:rPr lang="en-IN" dirty="0"/>
              <a:t>MUSE </a:t>
            </a:r>
            <a:r>
              <a:rPr lang="en-IN" sz="2400" dirty="0"/>
              <a:t>(Conneau et al., 2018)</a:t>
            </a:r>
          </a:p>
          <a:p>
            <a:pPr lvl="1">
              <a:buFont typeface="Wingdings" pitchFamily="2" charset="2"/>
              <a:buChar char="Ø"/>
            </a:pPr>
            <a:r>
              <a:rPr lang="en-IN" dirty="0"/>
              <a:t>Bilingual dictionaries from English to many languages such as Spanish (es), French (fr), German (de), Russian (ru), Chinese (zh), and vice versa</a:t>
            </a:r>
          </a:p>
          <a:p>
            <a:pPr lvl="1">
              <a:buFont typeface="Wingdings" pitchFamily="2" charset="2"/>
              <a:buChar char="Ø"/>
            </a:pPr>
            <a:endParaRPr lang="en-IN" dirty="0"/>
          </a:p>
          <a:p>
            <a:pPr>
              <a:buFont typeface="Wingdings" pitchFamily="2" charset="2"/>
              <a:buChar char="Ø"/>
            </a:pPr>
            <a:r>
              <a:rPr lang="en-IN" dirty="0"/>
              <a:t>VecMap </a:t>
            </a:r>
            <a:r>
              <a:rPr lang="en-IN" sz="2400" dirty="0"/>
              <a:t>(Dinu and Baroni, 2015, Artetxe et al., 2017, 2018a)</a:t>
            </a:r>
          </a:p>
          <a:p>
            <a:pPr lvl="1">
              <a:buFont typeface="Wingdings" pitchFamily="2" charset="2"/>
              <a:buChar char="Ø"/>
            </a:pPr>
            <a:r>
              <a:rPr lang="en-IN" dirty="0"/>
              <a:t>Bilingual dictionaries from English (en) to four languages: Italian (it), German (de), Finnish (fi) and Spanish (es)</a:t>
            </a:r>
          </a:p>
          <a:p>
            <a:pPr>
              <a:buFont typeface="Wingdings" pitchFamily="2" charset="2"/>
              <a:buChar char="Ø"/>
            </a:pPr>
            <a:endParaRPr lang="en-IN" dirty="0"/>
          </a:p>
          <a:p>
            <a:pPr>
              <a:buFont typeface="Wingdings" pitchFamily="2" charset="2"/>
              <a:buChar char="Ø"/>
            </a:pPr>
            <a:r>
              <a:rPr lang="en-IN" dirty="0"/>
              <a:t>In both datasets, the training sets contain around 5000 − 6000 pairs while the test sets contain around 1500 pairs</a:t>
            </a:r>
          </a:p>
        </p:txBody>
      </p:sp>
    </p:spTree>
    <p:extLst>
      <p:ext uri="{BB962C8B-B14F-4D97-AF65-F5344CB8AC3E}">
        <p14:creationId xmlns:p14="http://schemas.microsoft.com/office/powerpoint/2010/main" val="2699846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FA27-9CD9-6C44-89D9-4644EBD84E83}"/>
              </a:ext>
            </a:extLst>
          </p:cNvPr>
          <p:cNvSpPr>
            <a:spLocks noGrp="1"/>
          </p:cNvSpPr>
          <p:nvPr>
            <p:ph type="title"/>
          </p:nvPr>
        </p:nvSpPr>
        <p:spPr/>
        <p:txBody>
          <a:bodyPr>
            <a:normAutofit/>
          </a:bodyPr>
          <a:lstStyle/>
          <a:p>
            <a:r>
              <a:rPr lang="en-IN" dirty="0"/>
              <a:t>Direct translation: BLI task, MUSE X-En dataset</a:t>
            </a:r>
            <a:endParaRPr lang="en-US" dirty="0"/>
          </a:p>
        </p:txBody>
      </p:sp>
      <p:graphicFrame>
        <p:nvGraphicFramePr>
          <p:cNvPr id="6" name="Table 5">
            <a:extLst>
              <a:ext uri="{FF2B5EF4-FFF2-40B4-BE49-F238E27FC236}">
                <a16:creationId xmlns:a16="http://schemas.microsoft.com/office/drawing/2014/main" id="{C478CE3C-CEF0-8A47-BCF3-A62104682946}"/>
              </a:ext>
            </a:extLst>
          </p:cNvPr>
          <p:cNvGraphicFramePr>
            <a:graphicFrameLocks noGrp="1"/>
          </p:cNvGraphicFramePr>
          <p:nvPr>
            <p:extLst>
              <p:ext uri="{D42A27DB-BD31-4B8C-83A1-F6EECF244321}">
                <p14:modId xmlns:p14="http://schemas.microsoft.com/office/powerpoint/2010/main" val="1087400732"/>
              </p:ext>
            </p:extLst>
          </p:nvPr>
        </p:nvGraphicFramePr>
        <p:xfrm>
          <a:off x="1001601" y="2235008"/>
          <a:ext cx="7208473" cy="4472772"/>
        </p:xfrm>
        <a:graphic>
          <a:graphicData uri="http://schemas.openxmlformats.org/drawingml/2006/table">
            <a:tbl>
              <a:tblPr firstRow="1" bandRow="1">
                <a:tableStyleId>{5C22544A-7EE6-4342-B048-85BDC9FD1C3A}</a:tableStyleId>
              </a:tblPr>
              <a:tblGrid>
                <a:gridCol w="2460943">
                  <a:extLst>
                    <a:ext uri="{9D8B030D-6E8A-4147-A177-3AD203B41FA5}">
                      <a16:colId xmlns:a16="http://schemas.microsoft.com/office/drawing/2014/main" val="3398628240"/>
                    </a:ext>
                  </a:extLst>
                </a:gridCol>
                <a:gridCol w="791255">
                  <a:extLst>
                    <a:ext uri="{9D8B030D-6E8A-4147-A177-3AD203B41FA5}">
                      <a16:colId xmlns:a16="http://schemas.microsoft.com/office/drawing/2014/main" val="3174717582"/>
                    </a:ext>
                  </a:extLst>
                </a:gridCol>
                <a:gridCol w="791255">
                  <a:extLst>
                    <a:ext uri="{9D8B030D-6E8A-4147-A177-3AD203B41FA5}">
                      <a16:colId xmlns:a16="http://schemas.microsoft.com/office/drawing/2014/main" val="2418502441"/>
                    </a:ext>
                  </a:extLst>
                </a:gridCol>
                <a:gridCol w="791255">
                  <a:extLst>
                    <a:ext uri="{9D8B030D-6E8A-4147-A177-3AD203B41FA5}">
                      <a16:colId xmlns:a16="http://schemas.microsoft.com/office/drawing/2014/main" val="3925993059"/>
                    </a:ext>
                  </a:extLst>
                </a:gridCol>
                <a:gridCol w="791255">
                  <a:extLst>
                    <a:ext uri="{9D8B030D-6E8A-4147-A177-3AD203B41FA5}">
                      <a16:colId xmlns:a16="http://schemas.microsoft.com/office/drawing/2014/main" val="1786894330"/>
                    </a:ext>
                  </a:extLst>
                </a:gridCol>
                <a:gridCol w="791255">
                  <a:extLst>
                    <a:ext uri="{9D8B030D-6E8A-4147-A177-3AD203B41FA5}">
                      <a16:colId xmlns:a16="http://schemas.microsoft.com/office/drawing/2014/main" val="3944157282"/>
                    </a:ext>
                  </a:extLst>
                </a:gridCol>
                <a:gridCol w="791255">
                  <a:extLst>
                    <a:ext uri="{9D8B030D-6E8A-4147-A177-3AD203B41FA5}">
                      <a16:colId xmlns:a16="http://schemas.microsoft.com/office/drawing/2014/main" val="1607790777"/>
                    </a:ext>
                  </a:extLst>
                </a:gridCol>
              </a:tblGrid>
              <a:tr h="372731">
                <a:tc>
                  <a:txBody>
                    <a:bodyPr/>
                    <a:lstStyle/>
                    <a:p>
                      <a:r>
                        <a:rPr lang="en-US" dirty="0">
                          <a:solidFill>
                            <a:schemeClr val="tx1"/>
                          </a:solidFill>
                        </a:rPr>
                        <a:t>Method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es-en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fr-en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de-en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ru-en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zh-en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avg.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9998268"/>
                  </a:ext>
                </a:extLst>
              </a:tr>
              <a:tr h="372731">
                <a:tc>
                  <a:txBody>
                    <a:bodyPr/>
                    <a:lstStyle/>
                    <a:p>
                      <a:r>
                        <a:rPr lang="en-US" u="sng" dirty="0">
                          <a:solidFill>
                            <a:schemeClr val="tx1"/>
                          </a:solidFill>
                        </a:rPr>
                        <a:t>Supervised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8705665"/>
                  </a:ext>
                </a:extLst>
              </a:tr>
              <a:tr h="372731">
                <a:tc>
                  <a:txBody>
                    <a:bodyPr/>
                    <a:lstStyle/>
                    <a:p>
                      <a:r>
                        <a:rPr lang="en-US" b="1" dirty="0">
                          <a:solidFill>
                            <a:schemeClr val="tx1"/>
                          </a:solidFill>
                        </a:rPr>
                        <a:t>GeoMM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85.5</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84.2</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76.7</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67.6</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45.3</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chemeClr val="tx1"/>
                          </a:solidFill>
                        </a:rPr>
                        <a:t>71.9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574521"/>
                  </a:ext>
                </a:extLst>
              </a:tr>
              <a:tr h="372731">
                <a:tc>
                  <a:txBody>
                    <a:bodyPr/>
                    <a:lstStyle/>
                    <a:p>
                      <a:r>
                        <a:rPr lang="en-US" b="1" dirty="0">
                          <a:solidFill>
                            <a:schemeClr val="tx1"/>
                          </a:solidFill>
                        </a:rPr>
                        <a:t>GeoMM</a:t>
                      </a:r>
                      <a:r>
                        <a:rPr lang="en-US" b="1" baseline="-25000" dirty="0">
                          <a:solidFill>
                            <a:schemeClr val="tx1"/>
                          </a:solidFill>
                        </a:rPr>
                        <a:t>multi</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85.7</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83.9</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75.7</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67.2</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44.9</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71.5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2836530"/>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Procrustes</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82.9</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82.4</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72.4</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63.7</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36.7</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67.6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8862798"/>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Artetxe et al. (2018a)</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83.8</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83.1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73.5</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67.3</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43.4</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70.2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0080662"/>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u="sng" dirty="0">
                          <a:effectLst/>
                        </a:rPr>
                        <a:t>Unsupervised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0764344"/>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Artetxe et al. (2018b)</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84.7</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83.6</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74.3</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65.6</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61.6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6169427"/>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Conneau et al. (2018)</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83.3</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72.2</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59.1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31.4</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1710419"/>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Wasserstein Procrustes</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84.1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82.9</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73.3</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59.1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0514177"/>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effectLst/>
                        </a:rPr>
                        <a:t>Gromov</a:t>
                      </a:r>
                      <a:r>
                        <a:rPr lang="en-IN" dirty="0">
                          <a:effectLst/>
                        </a:rPr>
                        <a:t>-Wasserstein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78.9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72.8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43.7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err="1">
                          <a:solidFill>
                            <a:schemeClr val="tx1"/>
                          </a:solidFill>
                        </a:rPr>
                        <a:t>n.a.</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9993463"/>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Chen and Cardie (2018)</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83.7</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81.8</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72.9</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9942309"/>
                  </a:ext>
                </a:extLst>
              </a:tr>
            </a:tbl>
          </a:graphicData>
        </a:graphic>
      </p:graphicFrame>
      <p:sp>
        <p:nvSpPr>
          <p:cNvPr id="7" name="TextBox 6">
            <a:extLst>
              <a:ext uri="{FF2B5EF4-FFF2-40B4-BE49-F238E27FC236}">
                <a16:creationId xmlns:a16="http://schemas.microsoft.com/office/drawing/2014/main" id="{8D7CDD29-60C5-5044-85D6-17F0CE801663}"/>
              </a:ext>
            </a:extLst>
          </p:cNvPr>
          <p:cNvSpPr txBox="1"/>
          <p:nvPr/>
        </p:nvSpPr>
        <p:spPr>
          <a:xfrm>
            <a:off x="1469786" y="1804121"/>
            <a:ext cx="6272102" cy="430887"/>
          </a:xfrm>
          <a:prstGeom prst="rect">
            <a:avLst/>
          </a:prstGeom>
          <a:noFill/>
        </p:spPr>
        <p:txBody>
          <a:bodyPr wrap="none" rtlCol="0">
            <a:spAutoFit/>
          </a:bodyPr>
          <a:lstStyle/>
          <a:p>
            <a:r>
              <a:rPr lang="en-IN" sz="2200" dirty="0">
                <a:solidFill>
                  <a:srgbClr val="1004FA"/>
                </a:solidFill>
              </a:rPr>
              <a:t>Table:</a:t>
            </a:r>
            <a:r>
              <a:rPr lang="en-IN" sz="2200" dirty="0"/>
              <a:t> Precision@1 for BLI on the MUSE X-En dataset.</a:t>
            </a:r>
          </a:p>
        </p:txBody>
      </p:sp>
      <p:sp>
        <p:nvSpPr>
          <p:cNvPr id="9" name="TextBox 8">
            <a:extLst>
              <a:ext uri="{FF2B5EF4-FFF2-40B4-BE49-F238E27FC236}">
                <a16:creationId xmlns:a16="http://schemas.microsoft.com/office/drawing/2014/main" id="{55B07802-1F45-654D-B48E-B60D7E0E48EF}"/>
              </a:ext>
            </a:extLst>
          </p:cNvPr>
          <p:cNvSpPr txBox="1"/>
          <p:nvPr/>
        </p:nvSpPr>
        <p:spPr>
          <a:xfrm>
            <a:off x="8281851" y="1906466"/>
            <a:ext cx="3071949" cy="4801314"/>
          </a:xfrm>
          <a:prstGeom prst="rect">
            <a:avLst/>
          </a:prstGeom>
          <a:noFill/>
          <a:ln>
            <a:solidFill>
              <a:schemeClr val="accent1">
                <a:shade val="50000"/>
              </a:schemeClr>
            </a:solidFill>
          </a:ln>
        </p:spPr>
        <p:txBody>
          <a:bodyPr wrap="square" rtlCol="0">
            <a:spAutoFit/>
          </a:bodyPr>
          <a:lstStyle/>
          <a:p>
            <a:pPr marL="285750" indent="-285750">
              <a:buFont typeface="Wingdings" pitchFamily="2" charset="2"/>
              <a:buChar char="Ø"/>
            </a:pPr>
            <a:r>
              <a:rPr lang="en-US" sz="1700" dirty="0"/>
              <a:t>Performance of supervised methods is better than unsupervised methods, with </a:t>
            </a:r>
            <a:r>
              <a:rPr lang="en-US" sz="1700" dirty="0" err="1"/>
              <a:t>GeoMM</a:t>
            </a:r>
            <a:r>
              <a:rPr lang="en-US" sz="1700" dirty="0"/>
              <a:t> obtaining the best results</a:t>
            </a:r>
          </a:p>
          <a:p>
            <a:endParaRPr lang="en-US" sz="1700" dirty="0"/>
          </a:p>
          <a:p>
            <a:pPr marL="285750" indent="-285750">
              <a:buFont typeface="Wingdings" pitchFamily="2" charset="2"/>
              <a:buChar char="Ø"/>
            </a:pPr>
            <a:r>
              <a:rPr lang="en-US" sz="1700" dirty="0"/>
              <a:t>Unsupervised methods perform poorly on distant languages</a:t>
            </a:r>
          </a:p>
          <a:p>
            <a:pPr marL="742950" lvl="1" indent="-285750">
              <a:buFont typeface="Wingdings" pitchFamily="2" charset="2"/>
              <a:buChar char="Ø"/>
            </a:pPr>
            <a:r>
              <a:rPr lang="en-US" sz="1700" dirty="0"/>
              <a:t>Sometimes, the runs do not converge</a:t>
            </a:r>
          </a:p>
          <a:p>
            <a:endParaRPr lang="en-US" sz="1700" dirty="0"/>
          </a:p>
          <a:p>
            <a:pPr marL="285750" indent="-285750">
              <a:buFont typeface="Wingdings" pitchFamily="2" charset="2"/>
              <a:buChar char="Ø"/>
            </a:pPr>
            <a:r>
              <a:rPr lang="en-US" sz="1700" dirty="0" err="1"/>
              <a:t>GeoMM</a:t>
            </a:r>
            <a:r>
              <a:rPr lang="en-US" sz="1700" baseline="-25000" dirty="0" err="1"/>
              <a:t>multi</a:t>
            </a:r>
            <a:r>
              <a:rPr lang="en-US" sz="1700" dirty="0"/>
              <a:t> is robust in incorporating languages from diverse families</a:t>
            </a:r>
          </a:p>
          <a:p>
            <a:pPr marL="742950" lvl="1" indent="-285750">
              <a:buFont typeface="Wingdings" pitchFamily="2" charset="2"/>
              <a:buChar char="Ø"/>
            </a:pPr>
            <a:r>
              <a:rPr lang="en-IN" sz="1700" dirty="0"/>
              <a:t>Useful property for  downstream multilingual applications</a:t>
            </a:r>
          </a:p>
        </p:txBody>
      </p:sp>
    </p:spTree>
    <p:extLst>
      <p:ext uri="{BB962C8B-B14F-4D97-AF65-F5344CB8AC3E}">
        <p14:creationId xmlns:p14="http://schemas.microsoft.com/office/powerpoint/2010/main" val="2597177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FA27-9CD9-6C44-89D9-4644EBD84E83}"/>
              </a:ext>
            </a:extLst>
          </p:cNvPr>
          <p:cNvSpPr>
            <a:spLocks noGrp="1"/>
          </p:cNvSpPr>
          <p:nvPr>
            <p:ph type="title"/>
          </p:nvPr>
        </p:nvSpPr>
        <p:spPr/>
        <p:txBody>
          <a:bodyPr>
            <a:normAutofit/>
          </a:bodyPr>
          <a:lstStyle/>
          <a:p>
            <a:r>
              <a:rPr lang="en-IN" dirty="0"/>
              <a:t>Direct translation: BLI task, MUSE En-X dataset</a:t>
            </a:r>
            <a:endParaRPr lang="en-US" dirty="0"/>
          </a:p>
        </p:txBody>
      </p:sp>
      <p:graphicFrame>
        <p:nvGraphicFramePr>
          <p:cNvPr id="4" name="Table 3">
            <a:extLst>
              <a:ext uri="{FF2B5EF4-FFF2-40B4-BE49-F238E27FC236}">
                <a16:creationId xmlns:a16="http://schemas.microsoft.com/office/drawing/2014/main" id="{89E63CF0-F569-E745-91A7-285A0441D8F1}"/>
              </a:ext>
            </a:extLst>
          </p:cNvPr>
          <p:cNvGraphicFramePr>
            <a:graphicFrameLocks noGrp="1"/>
          </p:cNvGraphicFramePr>
          <p:nvPr>
            <p:extLst>
              <p:ext uri="{D42A27DB-BD31-4B8C-83A1-F6EECF244321}">
                <p14:modId xmlns:p14="http://schemas.microsoft.com/office/powerpoint/2010/main" val="4270576568"/>
              </p:ext>
            </p:extLst>
          </p:nvPr>
        </p:nvGraphicFramePr>
        <p:xfrm>
          <a:off x="1001601" y="2235008"/>
          <a:ext cx="7208473" cy="4472772"/>
        </p:xfrm>
        <a:graphic>
          <a:graphicData uri="http://schemas.openxmlformats.org/drawingml/2006/table">
            <a:tbl>
              <a:tblPr firstRow="1" bandRow="1">
                <a:tableStyleId>{5C22544A-7EE6-4342-B048-85BDC9FD1C3A}</a:tableStyleId>
              </a:tblPr>
              <a:tblGrid>
                <a:gridCol w="2460943">
                  <a:extLst>
                    <a:ext uri="{9D8B030D-6E8A-4147-A177-3AD203B41FA5}">
                      <a16:colId xmlns:a16="http://schemas.microsoft.com/office/drawing/2014/main" val="3398628240"/>
                    </a:ext>
                  </a:extLst>
                </a:gridCol>
                <a:gridCol w="791255">
                  <a:extLst>
                    <a:ext uri="{9D8B030D-6E8A-4147-A177-3AD203B41FA5}">
                      <a16:colId xmlns:a16="http://schemas.microsoft.com/office/drawing/2014/main" val="3174717582"/>
                    </a:ext>
                  </a:extLst>
                </a:gridCol>
                <a:gridCol w="791255">
                  <a:extLst>
                    <a:ext uri="{9D8B030D-6E8A-4147-A177-3AD203B41FA5}">
                      <a16:colId xmlns:a16="http://schemas.microsoft.com/office/drawing/2014/main" val="2418502441"/>
                    </a:ext>
                  </a:extLst>
                </a:gridCol>
                <a:gridCol w="791255">
                  <a:extLst>
                    <a:ext uri="{9D8B030D-6E8A-4147-A177-3AD203B41FA5}">
                      <a16:colId xmlns:a16="http://schemas.microsoft.com/office/drawing/2014/main" val="3925993059"/>
                    </a:ext>
                  </a:extLst>
                </a:gridCol>
                <a:gridCol w="791255">
                  <a:extLst>
                    <a:ext uri="{9D8B030D-6E8A-4147-A177-3AD203B41FA5}">
                      <a16:colId xmlns:a16="http://schemas.microsoft.com/office/drawing/2014/main" val="1786894330"/>
                    </a:ext>
                  </a:extLst>
                </a:gridCol>
                <a:gridCol w="791255">
                  <a:extLst>
                    <a:ext uri="{9D8B030D-6E8A-4147-A177-3AD203B41FA5}">
                      <a16:colId xmlns:a16="http://schemas.microsoft.com/office/drawing/2014/main" val="3944157282"/>
                    </a:ext>
                  </a:extLst>
                </a:gridCol>
                <a:gridCol w="791255">
                  <a:extLst>
                    <a:ext uri="{9D8B030D-6E8A-4147-A177-3AD203B41FA5}">
                      <a16:colId xmlns:a16="http://schemas.microsoft.com/office/drawing/2014/main" val="1607790777"/>
                    </a:ext>
                  </a:extLst>
                </a:gridCol>
              </a:tblGrid>
              <a:tr h="372731">
                <a:tc>
                  <a:txBody>
                    <a:bodyPr/>
                    <a:lstStyle/>
                    <a:p>
                      <a:r>
                        <a:rPr lang="en-US" dirty="0">
                          <a:solidFill>
                            <a:schemeClr val="tx1"/>
                          </a:solidFill>
                        </a:rPr>
                        <a:t>Method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en-es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en-fr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en-de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en-ru</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en-zh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avg.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9998268"/>
                  </a:ext>
                </a:extLst>
              </a:tr>
              <a:tr h="372731">
                <a:tc>
                  <a:txBody>
                    <a:bodyPr/>
                    <a:lstStyle/>
                    <a:p>
                      <a:r>
                        <a:rPr lang="en-US" u="sng" dirty="0">
                          <a:solidFill>
                            <a:schemeClr val="tx1"/>
                          </a:solidFill>
                        </a:rPr>
                        <a:t>Supervised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8705665"/>
                  </a:ext>
                </a:extLst>
              </a:tr>
              <a:tr h="372731">
                <a:tc>
                  <a:txBody>
                    <a:bodyPr/>
                    <a:lstStyle/>
                    <a:p>
                      <a:r>
                        <a:rPr lang="en-US" b="1" dirty="0">
                          <a:solidFill>
                            <a:schemeClr val="tx1"/>
                          </a:solidFill>
                        </a:rPr>
                        <a:t>GeoMM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81.9</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74.9</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52.8</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49.1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68.2</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574521"/>
                  </a:ext>
                </a:extLst>
              </a:tr>
              <a:tr h="372731">
                <a:tc>
                  <a:txBody>
                    <a:bodyPr/>
                    <a:lstStyle/>
                    <a:p>
                      <a:r>
                        <a:rPr lang="en-US" b="1" dirty="0">
                          <a:solidFill>
                            <a:schemeClr val="tx1"/>
                          </a:solidFill>
                        </a:rPr>
                        <a:t>GeoMM</a:t>
                      </a:r>
                      <a:r>
                        <a:rPr lang="en-US" b="1" baseline="-25000" dirty="0">
                          <a:solidFill>
                            <a:schemeClr val="tx1"/>
                          </a:solidFill>
                        </a:rPr>
                        <a:t>multi</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kern="1200" dirty="0">
                          <a:solidFill>
                            <a:schemeClr val="dk1"/>
                          </a:solidFill>
                          <a:effectLst/>
                          <a:latin typeface="+mn-lt"/>
                          <a:ea typeface="+mn-ea"/>
                          <a:cs typeface="+mn-cs"/>
                        </a:rPr>
                        <a:t>81.0</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81.9</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75.1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51.7</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49.4</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67.8</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2836530"/>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Procrustes</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81.4</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81.1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73.5</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51.7</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42.7</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66.1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8862798"/>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Artetxe et al. (2018a)</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80.5</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80.5</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73.5</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50.5</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32.3</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63.5</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0080662"/>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u="sng" dirty="0">
                          <a:effectLst/>
                        </a:rPr>
                        <a:t>Unsupervised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0764344"/>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Artetxe et al. (2018b)</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82.3</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82.3</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75.1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49.2</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57.8</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6169427"/>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Conneau et al. (2018)</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81.7</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82.3</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74.0</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44.0</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32.5</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62.9</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1710419"/>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Wasserstein Procrustes</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82.8</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1" kern="1200" dirty="0">
                          <a:solidFill>
                            <a:schemeClr val="dk1"/>
                          </a:solidFill>
                          <a:effectLst/>
                          <a:latin typeface="+mn-lt"/>
                          <a:ea typeface="+mn-ea"/>
                          <a:cs typeface="+mn-cs"/>
                        </a:rPr>
                        <a:t>82.6</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75.4</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43.7</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0514177"/>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effectLst/>
                        </a:rPr>
                        <a:t>Gromov</a:t>
                      </a:r>
                      <a:r>
                        <a:rPr lang="en-IN" dirty="0">
                          <a:effectLst/>
                        </a:rPr>
                        <a:t>-Wasserstein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81.7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81.3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71.9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45.1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err="1">
                          <a:solidFill>
                            <a:schemeClr val="tx1"/>
                          </a:solidFill>
                        </a:rPr>
                        <a:t>n.a.</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054704"/>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Chen and Cardie (2018)</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82.5</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82.4</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74.8</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9942309"/>
                  </a:ext>
                </a:extLst>
              </a:tr>
            </a:tbl>
          </a:graphicData>
        </a:graphic>
      </p:graphicFrame>
      <p:sp>
        <p:nvSpPr>
          <p:cNvPr id="5" name="TextBox 4">
            <a:extLst>
              <a:ext uri="{FF2B5EF4-FFF2-40B4-BE49-F238E27FC236}">
                <a16:creationId xmlns:a16="http://schemas.microsoft.com/office/drawing/2014/main" id="{8C763A7B-9957-2A4B-AFB7-C4F49650CAF6}"/>
              </a:ext>
            </a:extLst>
          </p:cNvPr>
          <p:cNvSpPr txBox="1"/>
          <p:nvPr/>
        </p:nvSpPr>
        <p:spPr>
          <a:xfrm>
            <a:off x="1469786" y="1804121"/>
            <a:ext cx="6272102" cy="430887"/>
          </a:xfrm>
          <a:prstGeom prst="rect">
            <a:avLst/>
          </a:prstGeom>
          <a:noFill/>
        </p:spPr>
        <p:txBody>
          <a:bodyPr wrap="none" rtlCol="0">
            <a:spAutoFit/>
          </a:bodyPr>
          <a:lstStyle/>
          <a:p>
            <a:r>
              <a:rPr lang="en-IN" sz="2200" dirty="0">
                <a:solidFill>
                  <a:srgbClr val="1004FA"/>
                </a:solidFill>
              </a:rPr>
              <a:t>Table:</a:t>
            </a:r>
            <a:r>
              <a:rPr lang="en-IN" sz="2200" dirty="0"/>
              <a:t> Precision@1 for BLI on the MUSE En-X dataset.</a:t>
            </a:r>
          </a:p>
        </p:txBody>
      </p:sp>
      <p:sp>
        <p:nvSpPr>
          <p:cNvPr id="8" name="TextBox 7">
            <a:extLst>
              <a:ext uri="{FF2B5EF4-FFF2-40B4-BE49-F238E27FC236}">
                <a16:creationId xmlns:a16="http://schemas.microsoft.com/office/drawing/2014/main" id="{FC60C33F-A99E-F240-BDDA-D4A9F2CE2815}"/>
              </a:ext>
            </a:extLst>
          </p:cNvPr>
          <p:cNvSpPr txBox="1"/>
          <p:nvPr/>
        </p:nvSpPr>
        <p:spPr>
          <a:xfrm>
            <a:off x="8281851" y="1906466"/>
            <a:ext cx="3071949" cy="4801314"/>
          </a:xfrm>
          <a:prstGeom prst="rect">
            <a:avLst/>
          </a:prstGeom>
          <a:noFill/>
          <a:ln>
            <a:solidFill>
              <a:schemeClr val="accent1">
                <a:shade val="50000"/>
              </a:schemeClr>
            </a:solidFill>
          </a:ln>
        </p:spPr>
        <p:txBody>
          <a:bodyPr wrap="square" rtlCol="0">
            <a:spAutoFit/>
          </a:bodyPr>
          <a:lstStyle/>
          <a:p>
            <a:pPr marL="285750" indent="-285750">
              <a:buFont typeface="Wingdings" pitchFamily="2" charset="2"/>
              <a:buChar char="Ø"/>
            </a:pPr>
            <a:r>
              <a:rPr lang="en-US" sz="1700" dirty="0"/>
              <a:t>Performance of supervised methods is better than unsupervised methods, with </a:t>
            </a:r>
            <a:r>
              <a:rPr lang="en-US" sz="1700" dirty="0" err="1"/>
              <a:t>GeoMM</a:t>
            </a:r>
            <a:r>
              <a:rPr lang="en-US" sz="1700" dirty="0"/>
              <a:t> obtaining the best results</a:t>
            </a:r>
          </a:p>
          <a:p>
            <a:endParaRPr lang="en-US" sz="1700" dirty="0"/>
          </a:p>
          <a:p>
            <a:pPr marL="285750" indent="-285750">
              <a:buFont typeface="Wingdings" pitchFamily="2" charset="2"/>
              <a:buChar char="Ø"/>
            </a:pPr>
            <a:r>
              <a:rPr lang="en-US" sz="1700" dirty="0"/>
              <a:t>Unsupervised methods perform poorly on distant languages</a:t>
            </a:r>
          </a:p>
          <a:p>
            <a:pPr marL="742950" lvl="1" indent="-285750">
              <a:buFont typeface="Wingdings" pitchFamily="2" charset="2"/>
              <a:buChar char="Ø"/>
            </a:pPr>
            <a:r>
              <a:rPr lang="en-US" sz="1700" dirty="0"/>
              <a:t>Sometimes, the runs do not converge</a:t>
            </a:r>
          </a:p>
          <a:p>
            <a:endParaRPr lang="en-US" sz="1700" dirty="0"/>
          </a:p>
          <a:p>
            <a:pPr marL="285750" indent="-285750">
              <a:buFont typeface="Wingdings" pitchFamily="2" charset="2"/>
              <a:buChar char="Ø"/>
            </a:pPr>
            <a:r>
              <a:rPr lang="en-US" sz="1700" dirty="0" err="1"/>
              <a:t>GeoMM</a:t>
            </a:r>
            <a:r>
              <a:rPr lang="en-US" sz="1700" baseline="-25000" dirty="0" err="1"/>
              <a:t>multi</a:t>
            </a:r>
            <a:r>
              <a:rPr lang="en-US" sz="1700" dirty="0"/>
              <a:t> is robust in incorporating languages from diverse families</a:t>
            </a:r>
          </a:p>
          <a:p>
            <a:pPr marL="742950" lvl="1" indent="-285750">
              <a:buFont typeface="Wingdings" pitchFamily="2" charset="2"/>
              <a:buChar char="Ø"/>
            </a:pPr>
            <a:r>
              <a:rPr lang="en-IN" sz="1700" dirty="0"/>
              <a:t>Useful property for  downstream multilingual applications</a:t>
            </a:r>
          </a:p>
        </p:txBody>
      </p:sp>
    </p:spTree>
    <p:extLst>
      <p:ext uri="{BB962C8B-B14F-4D97-AF65-F5344CB8AC3E}">
        <p14:creationId xmlns:p14="http://schemas.microsoft.com/office/powerpoint/2010/main" val="4150624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26BC-30C6-5447-999A-F252313FE9EC}"/>
              </a:ext>
            </a:extLst>
          </p:cNvPr>
          <p:cNvSpPr>
            <a:spLocks noGrp="1"/>
          </p:cNvSpPr>
          <p:nvPr>
            <p:ph type="title"/>
          </p:nvPr>
        </p:nvSpPr>
        <p:spPr>
          <a:xfrm>
            <a:off x="838200" y="365125"/>
            <a:ext cx="10515600" cy="1325563"/>
          </a:xfrm>
        </p:spPr>
        <p:txBody>
          <a:bodyPr>
            <a:normAutofit/>
          </a:bodyPr>
          <a:lstStyle/>
          <a:p>
            <a:r>
              <a:rPr lang="en-IN" dirty="0"/>
              <a:t>Direct translation: BLI task, VecMap dataset</a:t>
            </a:r>
            <a:endParaRPr lang="en-US" dirty="0"/>
          </a:p>
        </p:txBody>
      </p:sp>
      <p:graphicFrame>
        <p:nvGraphicFramePr>
          <p:cNvPr id="4" name="Table 3">
            <a:extLst>
              <a:ext uri="{FF2B5EF4-FFF2-40B4-BE49-F238E27FC236}">
                <a16:creationId xmlns:a16="http://schemas.microsoft.com/office/drawing/2014/main" id="{E6DB8098-846E-824B-882E-1244D73B3483}"/>
              </a:ext>
            </a:extLst>
          </p:cNvPr>
          <p:cNvGraphicFramePr>
            <a:graphicFrameLocks noGrp="1"/>
          </p:cNvGraphicFramePr>
          <p:nvPr>
            <p:extLst>
              <p:ext uri="{D42A27DB-BD31-4B8C-83A1-F6EECF244321}">
                <p14:modId xmlns:p14="http://schemas.microsoft.com/office/powerpoint/2010/main" val="972034938"/>
              </p:ext>
            </p:extLst>
          </p:nvPr>
        </p:nvGraphicFramePr>
        <p:xfrm>
          <a:off x="2326516" y="2027703"/>
          <a:ext cx="7538966" cy="4450080"/>
        </p:xfrm>
        <a:graphic>
          <a:graphicData uri="http://schemas.openxmlformats.org/drawingml/2006/table">
            <a:tbl>
              <a:tblPr firstRow="1" bandRow="1">
                <a:tableStyleId>{5C22544A-7EE6-4342-B048-85BDC9FD1C3A}</a:tableStyleId>
              </a:tblPr>
              <a:tblGrid>
                <a:gridCol w="3176461">
                  <a:extLst>
                    <a:ext uri="{9D8B030D-6E8A-4147-A177-3AD203B41FA5}">
                      <a16:colId xmlns:a16="http://schemas.microsoft.com/office/drawing/2014/main" val="3398628240"/>
                    </a:ext>
                  </a:extLst>
                </a:gridCol>
                <a:gridCol w="872501">
                  <a:extLst>
                    <a:ext uri="{9D8B030D-6E8A-4147-A177-3AD203B41FA5}">
                      <a16:colId xmlns:a16="http://schemas.microsoft.com/office/drawing/2014/main" val="3174717582"/>
                    </a:ext>
                  </a:extLst>
                </a:gridCol>
                <a:gridCol w="872501">
                  <a:extLst>
                    <a:ext uri="{9D8B030D-6E8A-4147-A177-3AD203B41FA5}">
                      <a16:colId xmlns:a16="http://schemas.microsoft.com/office/drawing/2014/main" val="2418502441"/>
                    </a:ext>
                  </a:extLst>
                </a:gridCol>
                <a:gridCol w="872501">
                  <a:extLst>
                    <a:ext uri="{9D8B030D-6E8A-4147-A177-3AD203B41FA5}">
                      <a16:colId xmlns:a16="http://schemas.microsoft.com/office/drawing/2014/main" val="3925993059"/>
                    </a:ext>
                  </a:extLst>
                </a:gridCol>
                <a:gridCol w="872501">
                  <a:extLst>
                    <a:ext uri="{9D8B030D-6E8A-4147-A177-3AD203B41FA5}">
                      <a16:colId xmlns:a16="http://schemas.microsoft.com/office/drawing/2014/main" val="1786894330"/>
                    </a:ext>
                  </a:extLst>
                </a:gridCol>
                <a:gridCol w="872501">
                  <a:extLst>
                    <a:ext uri="{9D8B030D-6E8A-4147-A177-3AD203B41FA5}">
                      <a16:colId xmlns:a16="http://schemas.microsoft.com/office/drawing/2014/main" val="1607790777"/>
                    </a:ext>
                  </a:extLst>
                </a:gridCol>
              </a:tblGrid>
              <a:tr h="370840">
                <a:tc>
                  <a:txBody>
                    <a:bodyPr/>
                    <a:lstStyle/>
                    <a:p>
                      <a:r>
                        <a:rPr lang="en-US" dirty="0">
                          <a:solidFill>
                            <a:schemeClr val="tx1"/>
                          </a:solidFill>
                        </a:rPr>
                        <a:t>Method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en-it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en-de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en-fi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en-es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avg.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9998268"/>
                  </a:ext>
                </a:extLst>
              </a:tr>
              <a:tr h="370840">
                <a:tc>
                  <a:txBody>
                    <a:bodyPr/>
                    <a:lstStyle/>
                    <a:p>
                      <a:r>
                        <a:rPr lang="en-US" u="sng" dirty="0">
                          <a:solidFill>
                            <a:schemeClr val="tx1"/>
                          </a:solidFill>
                        </a:rPr>
                        <a:t>Supervised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8705665"/>
                  </a:ext>
                </a:extLst>
              </a:tr>
              <a:tr h="370840">
                <a:tc>
                  <a:txBody>
                    <a:bodyPr/>
                    <a:lstStyle/>
                    <a:p>
                      <a:r>
                        <a:rPr lang="en-US" b="1" dirty="0">
                          <a:solidFill>
                            <a:schemeClr val="tx1"/>
                          </a:solidFill>
                        </a:rPr>
                        <a:t>GeoMM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kern="1200" dirty="0">
                          <a:solidFill>
                            <a:schemeClr val="dk1"/>
                          </a:solidFill>
                          <a:effectLst/>
                          <a:latin typeface="+mn-lt"/>
                          <a:ea typeface="+mn-ea"/>
                          <a:cs typeface="+mn-cs"/>
                        </a:rPr>
                        <a:t>48.3</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49.3 </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36.1 </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39.3 </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43.3 </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574521"/>
                  </a:ext>
                </a:extLst>
              </a:tr>
              <a:tr h="370840">
                <a:tc>
                  <a:txBody>
                    <a:bodyPr/>
                    <a:lstStyle/>
                    <a:p>
                      <a:r>
                        <a:rPr lang="en-US" b="1" dirty="0">
                          <a:solidFill>
                            <a:schemeClr val="tx1"/>
                          </a:solidFill>
                        </a:rPr>
                        <a:t>GeoMM</a:t>
                      </a:r>
                      <a:r>
                        <a:rPr lang="en-US" b="1" baseline="-25000" dirty="0">
                          <a:solidFill>
                            <a:schemeClr val="tx1"/>
                          </a:solidFill>
                        </a:rPr>
                        <a:t>multi</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48.7</a:t>
                      </a: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49.1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36.0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39.0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43.2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28365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Procrustes</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kern="1200" dirty="0">
                          <a:solidFill>
                            <a:schemeClr val="dk1"/>
                          </a:solidFill>
                          <a:effectLst/>
                          <a:latin typeface="+mn-lt"/>
                          <a:ea typeface="+mn-ea"/>
                          <a:cs typeface="+mn-cs"/>
                        </a:rPr>
                        <a:t>44.9</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46.5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33.5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35.1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40.0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88627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Artetxe et al. (2018a)</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kern="1200" dirty="0">
                          <a:solidFill>
                            <a:schemeClr val="dk1"/>
                          </a:solidFill>
                          <a:effectLst/>
                          <a:latin typeface="+mn-lt"/>
                          <a:ea typeface="+mn-ea"/>
                          <a:cs typeface="+mn-cs"/>
                        </a:rPr>
                        <a:t>47.7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47.5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35.4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38.7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42.3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00806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Doval et al. (2018)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48.4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47.7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34.7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38.9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42.4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07643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Kementchedjhieva et al. (2018)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45.3</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48.5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31.4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n.a.</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61694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u="sng" dirty="0">
                          <a:effectLst/>
                        </a:rPr>
                        <a:t>Unsupervised</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17104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Artetxe et al. (2018b)</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kern="1200" dirty="0">
                          <a:solidFill>
                            <a:schemeClr val="dk1"/>
                          </a:solidFill>
                          <a:effectLst/>
                          <a:latin typeface="+mn-lt"/>
                          <a:ea typeface="+mn-ea"/>
                          <a:cs typeface="+mn-cs"/>
                        </a:rPr>
                        <a:t>48.1</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48.2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32.6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37.3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kern="1200" dirty="0">
                          <a:solidFill>
                            <a:schemeClr val="dk1"/>
                          </a:solidFill>
                          <a:effectLst/>
                          <a:latin typeface="+mn-lt"/>
                          <a:ea typeface="+mn-ea"/>
                          <a:cs typeface="+mn-cs"/>
                        </a:rPr>
                        <a:t>41.6</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05141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Conneau et al. (2018)</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kern="1200" dirty="0">
                          <a:solidFill>
                            <a:schemeClr val="dk1"/>
                          </a:solidFill>
                          <a:effectLst/>
                          <a:latin typeface="+mn-lt"/>
                          <a:ea typeface="+mn-ea"/>
                          <a:cs typeface="+mn-cs"/>
                        </a:rPr>
                        <a:t>45.2</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46.8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0.4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35.4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31.9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99423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effectLst/>
                        </a:rPr>
                        <a:t>Gromov</a:t>
                      </a:r>
                      <a:r>
                        <a:rPr lang="en-IN" dirty="0">
                          <a:effectLst/>
                        </a:rPr>
                        <a:t>-Wasserstein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a:effectLst/>
                        </a:rPr>
                        <a:t>44.4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37.8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6.8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12.5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25.4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238"/>
                  </a:ext>
                </a:extLst>
              </a:tr>
            </a:tbl>
          </a:graphicData>
        </a:graphic>
      </p:graphicFrame>
      <p:sp>
        <p:nvSpPr>
          <p:cNvPr id="5" name="TextBox 4">
            <a:extLst>
              <a:ext uri="{FF2B5EF4-FFF2-40B4-BE49-F238E27FC236}">
                <a16:creationId xmlns:a16="http://schemas.microsoft.com/office/drawing/2014/main" id="{F8E670F8-172F-2441-8FF4-8E0AFF31862B}"/>
              </a:ext>
            </a:extLst>
          </p:cNvPr>
          <p:cNvSpPr txBox="1"/>
          <p:nvPr/>
        </p:nvSpPr>
        <p:spPr>
          <a:xfrm>
            <a:off x="2834754" y="1475244"/>
            <a:ext cx="6522491" cy="430887"/>
          </a:xfrm>
          <a:prstGeom prst="rect">
            <a:avLst/>
          </a:prstGeom>
          <a:noFill/>
        </p:spPr>
        <p:txBody>
          <a:bodyPr wrap="none" rtlCol="0">
            <a:spAutoFit/>
          </a:bodyPr>
          <a:lstStyle/>
          <a:p>
            <a:r>
              <a:rPr lang="en-IN" sz="2200" dirty="0">
                <a:solidFill>
                  <a:srgbClr val="1004FA"/>
                </a:solidFill>
              </a:rPr>
              <a:t>Table:</a:t>
            </a:r>
            <a:r>
              <a:rPr lang="en-IN" sz="2200" dirty="0"/>
              <a:t> Precision@1 for BLI on the VecMap En-X dataset.</a:t>
            </a:r>
          </a:p>
        </p:txBody>
      </p:sp>
    </p:spTree>
    <p:extLst>
      <p:ext uri="{BB962C8B-B14F-4D97-AF65-F5344CB8AC3E}">
        <p14:creationId xmlns:p14="http://schemas.microsoft.com/office/powerpoint/2010/main" val="2997558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4E37-2910-8C4E-BC40-F9AA7B6AF23B}"/>
              </a:ext>
            </a:extLst>
          </p:cNvPr>
          <p:cNvSpPr>
            <a:spLocks noGrp="1"/>
          </p:cNvSpPr>
          <p:nvPr>
            <p:ph type="title"/>
          </p:nvPr>
        </p:nvSpPr>
        <p:spPr/>
        <p:txBody>
          <a:bodyPr/>
          <a:lstStyle/>
          <a:p>
            <a:r>
              <a:rPr lang="en-IN" dirty="0"/>
              <a:t>Indirect translation: Baselines </a:t>
            </a:r>
            <a:endParaRPr lang="en-US" dirty="0"/>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8392D51-0C74-B046-99DA-76C8256230A4}"/>
                  </a:ext>
                </a:extLst>
              </p:cNvPr>
              <p:cNvSpPr/>
              <p:nvPr/>
            </p:nvSpPr>
            <p:spPr>
              <a:xfrm>
                <a:off x="1554225" y="2565497"/>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14" name="Rectangle 13">
                <a:extLst>
                  <a:ext uri="{FF2B5EF4-FFF2-40B4-BE49-F238E27FC236}">
                    <a16:creationId xmlns:a16="http://schemas.microsoft.com/office/drawing/2014/main" id="{58392D51-0C74-B046-99DA-76C8256230A4}"/>
                  </a:ext>
                </a:extLst>
              </p:cNvPr>
              <p:cNvSpPr>
                <a:spLocks noRot="1" noChangeAspect="1" noMove="1" noResize="1" noEditPoints="1" noAdjustHandles="1" noChangeArrowheads="1" noChangeShapeType="1" noTextEdit="1"/>
              </p:cNvSpPr>
              <p:nvPr/>
            </p:nvSpPr>
            <p:spPr>
              <a:xfrm>
                <a:off x="1554225" y="2565497"/>
                <a:ext cx="460767"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4AE249A-709E-B141-A38D-04333166901B}"/>
                  </a:ext>
                </a:extLst>
              </p:cNvPr>
              <p:cNvSpPr/>
              <p:nvPr/>
            </p:nvSpPr>
            <p:spPr>
              <a:xfrm>
                <a:off x="1546344" y="3264478"/>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15" name="Rectangle 14">
                <a:extLst>
                  <a:ext uri="{FF2B5EF4-FFF2-40B4-BE49-F238E27FC236}">
                    <a16:creationId xmlns:a16="http://schemas.microsoft.com/office/drawing/2014/main" id="{F4AE249A-709E-B141-A38D-04333166901B}"/>
                  </a:ext>
                </a:extLst>
              </p:cNvPr>
              <p:cNvSpPr>
                <a:spLocks noRot="1" noChangeAspect="1" noMove="1" noResize="1" noEditPoints="1" noAdjustHandles="1" noChangeArrowheads="1" noChangeShapeType="1" noTextEdit="1"/>
              </p:cNvSpPr>
              <p:nvPr/>
            </p:nvSpPr>
            <p:spPr>
              <a:xfrm>
                <a:off x="1546344" y="3264478"/>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5B74FD8-B88E-CE4A-8B0C-E8F108997699}"/>
                  </a:ext>
                </a:extLst>
              </p:cNvPr>
              <p:cNvSpPr/>
              <p:nvPr/>
            </p:nvSpPr>
            <p:spPr>
              <a:xfrm>
                <a:off x="1530057" y="3972364"/>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6" name="Rectangle 15">
                <a:extLst>
                  <a:ext uri="{FF2B5EF4-FFF2-40B4-BE49-F238E27FC236}">
                    <a16:creationId xmlns:a16="http://schemas.microsoft.com/office/drawing/2014/main" id="{F5B74FD8-B88E-CE4A-8B0C-E8F108997699}"/>
                  </a:ext>
                </a:extLst>
              </p:cNvPr>
              <p:cNvSpPr>
                <a:spLocks noRot="1" noChangeAspect="1" noMove="1" noResize="1" noEditPoints="1" noAdjustHandles="1" noChangeArrowheads="1" noChangeShapeType="1" noTextEdit="1"/>
              </p:cNvSpPr>
              <p:nvPr/>
            </p:nvSpPr>
            <p:spPr>
              <a:xfrm>
                <a:off x="1530057" y="3972364"/>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4B26D2B-A15E-BA46-A85A-A0ACCB87A546}"/>
                  </a:ext>
                </a:extLst>
              </p:cNvPr>
              <p:cNvSpPr/>
              <p:nvPr/>
            </p:nvSpPr>
            <p:spPr>
              <a:xfrm>
                <a:off x="1535753" y="4668251"/>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17" name="Rectangle 16">
                <a:extLst>
                  <a:ext uri="{FF2B5EF4-FFF2-40B4-BE49-F238E27FC236}">
                    <a16:creationId xmlns:a16="http://schemas.microsoft.com/office/drawing/2014/main" id="{14B26D2B-A15E-BA46-A85A-A0ACCB87A546}"/>
                  </a:ext>
                </a:extLst>
              </p:cNvPr>
              <p:cNvSpPr>
                <a:spLocks noRot="1" noChangeAspect="1" noMove="1" noResize="1" noEditPoints="1" noAdjustHandles="1" noChangeArrowheads="1" noChangeShapeType="1" noTextEdit="1"/>
              </p:cNvSpPr>
              <p:nvPr/>
            </p:nvSpPr>
            <p:spPr>
              <a:xfrm>
                <a:off x="1535753" y="4668251"/>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76E0F85-D93A-8E4F-8831-6C1E9DB27902}"/>
                  </a:ext>
                </a:extLst>
              </p:cNvPr>
              <p:cNvSpPr/>
              <p:nvPr/>
            </p:nvSpPr>
            <p:spPr>
              <a:xfrm>
                <a:off x="6659309" y="2565497"/>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m:oMathPara>
                </a14:m>
                <a:endParaRPr lang="en-US" dirty="0"/>
              </a:p>
            </p:txBody>
          </p:sp>
        </mc:Choice>
        <mc:Fallback xmlns="">
          <p:sp>
            <p:nvSpPr>
              <p:cNvPr id="18" name="Rectangle 17">
                <a:extLst>
                  <a:ext uri="{FF2B5EF4-FFF2-40B4-BE49-F238E27FC236}">
                    <a16:creationId xmlns:a16="http://schemas.microsoft.com/office/drawing/2014/main" id="{376E0F85-D93A-8E4F-8831-6C1E9DB27902}"/>
                  </a:ext>
                </a:extLst>
              </p:cNvPr>
              <p:cNvSpPr>
                <a:spLocks noRot="1" noChangeAspect="1" noMove="1" noResize="1" noEditPoints="1" noAdjustHandles="1" noChangeArrowheads="1" noChangeShapeType="1" noTextEdit="1"/>
              </p:cNvSpPr>
              <p:nvPr/>
            </p:nvSpPr>
            <p:spPr>
              <a:xfrm>
                <a:off x="6659309" y="2565497"/>
                <a:ext cx="46076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963D3C92-C8B7-5645-86C8-72C053A3D340}"/>
                  </a:ext>
                </a:extLst>
              </p:cNvPr>
              <p:cNvSpPr/>
              <p:nvPr/>
            </p:nvSpPr>
            <p:spPr>
              <a:xfrm>
                <a:off x="6665132" y="3267028"/>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m:oMathPara>
                </a14:m>
                <a:endParaRPr lang="en-US" dirty="0"/>
              </a:p>
            </p:txBody>
          </p:sp>
        </mc:Choice>
        <mc:Fallback xmlns="">
          <p:sp>
            <p:nvSpPr>
              <p:cNvPr id="19" name="Rectangle 18">
                <a:extLst>
                  <a:ext uri="{FF2B5EF4-FFF2-40B4-BE49-F238E27FC236}">
                    <a16:creationId xmlns:a16="http://schemas.microsoft.com/office/drawing/2014/main" id="{963D3C92-C8B7-5645-86C8-72C053A3D340}"/>
                  </a:ext>
                </a:extLst>
              </p:cNvPr>
              <p:cNvSpPr>
                <a:spLocks noRot="1" noChangeAspect="1" noMove="1" noResize="1" noEditPoints="1" noAdjustHandles="1" noChangeArrowheads="1" noChangeShapeType="1" noTextEdit="1"/>
              </p:cNvSpPr>
              <p:nvPr/>
            </p:nvSpPr>
            <p:spPr>
              <a:xfrm>
                <a:off x="6665132" y="3267028"/>
                <a:ext cx="4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3912733-D64C-C840-8297-0160D3908074}"/>
                  </a:ext>
                </a:extLst>
              </p:cNvPr>
              <p:cNvSpPr/>
              <p:nvPr/>
            </p:nvSpPr>
            <p:spPr>
              <a:xfrm>
                <a:off x="6673193" y="4000698"/>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oMath>
                  </m:oMathPara>
                </a14:m>
                <a:endParaRPr lang="en-US" dirty="0"/>
              </a:p>
            </p:txBody>
          </p:sp>
        </mc:Choice>
        <mc:Fallback xmlns="">
          <p:sp>
            <p:nvSpPr>
              <p:cNvPr id="20" name="Rectangle 19">
                <a:extLst>
                  <a:ext uri="{FF2B5EF4-FFF2-40B4-BE49-F238E27FC236}">
                    <a16:creationId xmlns:a16="http://schemas.microsoft.com/office/drawing/2014/main" id="{43912733-D64C-C840-8297-0160D3908074}"/>
                  </a:ext>
                </a:extLst>
              </p:cNvPr>
              <p:cNvSpPr>
                <a:spLocks noRot="1" noChangeAspect="1" noMove="1" noResize="1" noEditPoints="1" noAdjustHandles="1" noChangeArrowheads="1" noChangeShapeType="1" noTextEdit="1"/>
              </p:cNvSpPr>
              <p:nvPr/>
            </p:nvSpPr>
            <p:spPr>
              <a:xfrm>
                <a:off x="6673193" y="4000698"/>
                <a:ext cx="45146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08ACDB3-FB5C-0C4B-A11E-36F8442A825F}"/>
                  </a:ext>
                </a:extLst>
              </p:cNvPr>
              <p:cNvSpPr/>
              <p:nvPr/>
            </p:nvSpPr>
            <p:spPr>
              <a:xfrm>
                <a:off x="6665132" y="4686113"/>
                <a:ext cx="4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4</m:t>
                          </m:r>
                        </m:sub>
                      </m:sSub>
                    </m:oMath>
                  </m:oMathPara>
                </a14:m>
                <a:endParaRPr lang="en-US" dirty="0"/>
              </a:p>
            </p:txBody>
          </p:sp>
        </mc:Choice>
        <mc:Fallback xmlns="">
          <p:sp>
            <p:nvSpPr>
              <p:cNvPr id="21" name="Rectangle 20">
                <a:extLst>
                  <a:ext uri="{FF2B5EF4-FFF2-40B4-BE49-F238E27FC236}">
                    <a16:creationId xmlns:a16="http://schemas.microsoft.com/office/drawing/2014/main" id="{308ACDB3-FB5C-0C4B-A11E-36F8442A825F}"/>
                  </a:ext>
                </a:extLst>
              </p:cNvPr>
              <p:cNvSpPr>
                <a:spLocks noRot="1" noChangeAspect="1" noMove="1" noResize="1" noEditPoints="1" noAdjustHandles="1" noChangeArrowheads="1" noChangeShapeType="1" noTextEdit="1"/>
              </p:cNvSpPr>
              <p:nvPr/>
            </p:nvSpPr>
            <p:spPr>
              <a:xfrm>
                <a:off x="6665132" y="4686113"/>
                <a:ext cx="45146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9C80FD5-221B-124D-BC27-70F3239835F7}"/>
                  </a:ext>
                </a:extLst>
              </p:cNvPr>
              <p:cNvSpPr txBox="1"/>
              <p:nvPr/>
            </p:nvSpPr>
            <p:spPr>
              <a:xfrm>
                <a:off x="1600831" y="1999467"/>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89C80FD5-221B-124D-BC27-70F3239835F7}"/>
                  </a:ext>
                </a:extLst>
              </p:cNvPr>
              <p:cNvSpPr txBox="1">
                <a:spLocks noRot="1" noChangeAspect="1" noMove="1" noResize="1" noEditPoints="1" noAdjustHandles="1" noChangeArrowheads="1" noChangeShapeType="1" noTextEdit="1"/>
              </p:cNvSpPr>
              <p:nvPr/>
            </p:nvSpPr>
            <p:spPr>
              <a:xfrm>
                <a:off x="1600831" y="1999467"/>
                <a:ext cx="366934" cy="523220"/>
              </a:xfrm>
              <a:prstGeom prst="rect">
                <a:avLst/>
              </a:prstGeom>
              <a:blipFill>
                <a:blip r:embed="rId10"/>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EB6670D-540D-1441-B17F-DAD4AE98A292}"/>
                  </a:ext>
                </a:extLst>
              </p:cNvPr>
              <p:cNvSpPr txBox="1"/>
              <p:nvPr/>
            </p:nvSpPr>
            <p:spPr>
              <a:xfrm>
                <a:off x="6728452" y="1999467"/>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FEB6670D-540D-1441-B17F-DAD4AE98A292}"/>
                  </a:ext>
                </a:extLst>
              </p:cNvPr>
              <p:cNvSpPr txBox="1">
                <a:spLocks noRot="1" noChangeAspect="1" noMove="1" noResize="1" noEditPoints="1" noAdjustHandles="1" noChangeArrowheads="1" noChangeShapeType="1" noTextEdit="1"/>
              </p:cNvSpPr>
              <p:nvPr/>
            </p:nvSpPr>
            <p:spPr>
              <a:xfrm>
                <a:off x="6728452" y="1999467"/>
                <a:ext cx="366934" cy="523220"/>
              </a:xfrm>
              <a:prstGeom prst="rect">
                <a:avLst/>
              </a:prstGeom>
              <a:blipFill>
                <a:blip r:embed="rId11"/>
                <a:stretch>
                  <a:fillRect l="-6667" r="-13333"/>
                </a:stretch>
              </a:blipFill>
            </p:spPr>
            <p:txBody>
              <a:bodyPr/>
              <a:lstStyle/>
              <a:p>
                <a:r>
                  <a:rPr lang="en-US">
                    <a:noFill/>
                  </a:rPr>
                  <a:t> </a:t>
                </a:r>
              </a:p>
            </p:txBody>
          </p:sp>
        </mc:Fallback>
      </mc:AlternateContent>
      <p:sp>
        <p:nvSpPr>
          <p:cNvPr id="24" name="Double Bracket 23">
            <a:extLst>
              <a:ext uri="{FF2B5EF4-FFF2-40B4-BE49-F238E27FC236}">
                <a16:creationId xmlns:a16="http://schemas.microsoft.com/office/drawing/2014/main" id="{279AF627-DB7E-634A-B2DA-60ED8DACF7BE}"/>
              </a:ext>
            </a:extLst>
          </p:cNvPr>
          <p:cNvSpPr/>
          <p:nvPr/>
        </p:nvSpPr>
        <p:spPr>
          <a:xfrm>
            <a:off x="1365380" y="2439706"/>
            <a:ext cx="848114"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Double Bracket 24">
            <a:extLst>
              <a:ext uri="{FF2B5EF4-FFF2-40B4-BE49-F238E27FC236}">
                <a16:creationId xmlns:a16="http://schemas.microsoft.com/office/drawing/2014/main" id="{8A894A8F-D7DF-4843-8568-B27A13FED354}"/>
              </a:ext>
            </a:extLst>
          </p:cNvPr>
          <p:cNvSpPr/>
          <p:nvPr/>
        </p:nvSpPr>
        <p:spPr>
          <a:xfrm>
            <a:off x="6487862" y="2439706"/>
            <a:ext cx="848114"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0C0A811C-D090-8442-BA7E-5A9AC961F15C}"/>
                  </a:ext>
                </a:extLst>
              </p:cNvPr>
              <p:cNvSpPr/>
              <p:nvPr/>
            </p:nvSpPr>
            <p:spPr>
              <a:xfrm>
                <a:off x="4112896" y="2565497"/>
                <a:ext cx="4605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p:txBody>
          </p:sp>
        </mc:Choice>
        <mc:Fallback xmlns="">
          <p:sp>
            <p:nvSpPr>
              <p:cNvPr id="38" name="Rectangle 37">
                <a:extLst>
                  <a:ext uri="{FF2B5EF4-FFF2-40B4-BE49-F238E27FC236}">
                    <a16:creationId xmlns:a16="http://schemas.microsoft.com/office/drawing/2014/main" id="{0C0A811C-D090-8442-BA7E-5A9AC961F15C}"/>
                  </a:ext>
                </a:extLst>
              </p:cNvPr>
              <p:cNvSpPr>
                <a:spLocks noRot="1" noChangeAspect="1" noMove="1" noResize="1" noEditPoints="1" noAdjustHandles="1" noChangeArrowheads="1" noChangeShapeType="1" noTextEdit="1"/>
              </p:cNvSpPr>
              <p:nvPr/>
            </p:nvSpPr>
            <p:spPr>
              <a:xfrm>
                <a:off x="4112896" y="2565497"/>
                <a:ext cx="460511" cy="369332"/>
              </a:xfrm>
              <a:prstGeom prst="rect">
                <a:avLst/>
              </a:prstGeom>
              <a:blipFill>
                <a:blip r:embed="rId1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85B0FE73-924D-E044-B79A-2DF3901D7719}"/>
                  </a:ext>
                </a:extLst>
              </p:cNvPr>
              <p:cNvSpPr/>
              <p:nvPr/>
            </p:nvSpPr>
            <p:spPr>
              <a:xfrm>
                <a:off x="4105015" y="3264478"/>
                <a:ext cx="4658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m:oMathPara>
                </a14:m>
                <a:endParaRPr lang="en-US" dirty="0"/>
              </a:p>
            </p:txBody>
          </p:sp>
        </mc:Choice>
        <mc:Fallback xmlns="">
          <p:sp>
            <p:nvSpPr>
              <p:cNvPr id="39" name="Rectangle 38">
                <a:extLst>
                  <a:ext uri="{FF2B5EF4-FFF2-40B4-BE49-F238E27FC236}">
                    <a16:creationId xmlns:a16="http://schemas.microsoft.com/office/drawing/2014/main" id="{85B0FE73-924D-E044-B79A-2DF3901D7719}"/>
                  </a:ext>
                </a:extLst>
              </p:cNvPr>
              <p:cNvSpPr>
                <a:spLocks noRot="1" noChangeAspect="1" noMove="1" noResize="1" noEditPoints="1" noAdjustHandles="1" noChangeArrowheads="1" noChangeShapeType="1" noTextEdit="1"/>
              </p:cNvSpPr>
              <p:nvPr/>
            </p:nvSpPr>
            <p:spPr>
              <a:xfrm>
                <a:off x="4105015" y="3264478"/>
                <a:ext cx="465832" cy="369332"/>
              </a:xfrm>
              <a:prstGeom prst="rect">
                <a:avLst/>
              </a:prstGeom>
              <a:blipFill>
                <a:blip r:embed="rId1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98A64AD6-A9D7-6F43-970D-2CAFBAB3D3AF}"/>
                  </a:ext>
                </a:extLst>
              </p:cNvPr>
              <p:cNvSpPr/>
              <p:nvPr/>
            </p:nvSpPr>
            <p:spPr>
              <a:xfrm>
                <a:off x="4088728" y="3972364"/>
                <a:ext cx="4658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oMath>
                  </m:oMathPara>
                </a14:m>
                <a:endParaRPr lang="en-US" dirty="0"/>
              </a:p>
            </p:txBody>
          </p:sp>
        </mc:Choice>
        <mc:Fallback xmlns="">
          <p:sp>
            <p:nvSpPr>
              <p:cNvPr id="40" name="Rectangle 39">
                <a:extLst>
                  <a:ext uri="{FF2B5EF4-FFF2-40B4-BE49-F238E27FC236}">
                    <a16:creationId xmlns:a16="http://schemas.microsoft.com/office/drawing/2014/main" id="{98A64AD6-A9D7-6F43-970D-2CAFBAB3D3AF}"/>
                  </a:ext>
                </a:extLst>
              </p:cNvPr>
              <p:cNvSpPr>
                <a:spLocks noRot="1" noChangeAspect="1" noMove="1" noResize="1" noEditPoints="1" noAdjustHandles="1" noChangeArrowheads="1" noChangeShapeType="1" noTextEdit="1"/>
              </p:cNvSpPr>
              <p:nvPr/>
            </p:nvSpPr>
            <p:spPr>
              <a:xfrm>
                <a:off x="4088728" y="3972364"/>
                <a:ext cx="465832"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A9F552E1-746A-4544-998B-027D32CEC88B}"/>
                  </a:ext>
                </a:extLst>
              </p:cNvPr>
              <p:cNvSpPr/>
              <p:nvPr/>
            </p:nvSpPr>
            <p:spPr>
              <a:xfrm>
                <a:off x="4094424" y="4668251"/>
                <a:ext cx="4641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4</m:t>
                          </m:r>
                        </m:sub>
                      </m:sSub>
                    </m:oMath>
                  </m:oMathPara>
                </a14:m>
                <a:endParaRPr lang="en-US" dirty="0"/>
              </a:p>
            </p:txBody>
          </p:sp>
        </mc:Choice>
        <mc:Fallback xmlns="">
          <p:sp>
            <p:nvSpPr>
              <p:cNvPr id="41" name="Rectangle 40">
                <a:extLst>
                  <a:ext uri="{FF2B5EF4-FFF2-40B4-BE49-F238E27FC236}">
                    <a16:creationId xmlns:a16="http://schemas.microsoft.com/office/drawing/2014/main" id="{A9F552E1-746A-4544-998B-027D32CEC88B}"/>
                  </a:ext>
                </a:extLst>
              </p:cNvPr>
              <p:cNvSpPr>
                <a:spLocks noRot="1" noChangeAspect="1" noMove="1" noResize="1" noEditPoints="1" noAdjustHandles="1" noChangeArrowheads="1" noChangeShapeType="1" noTextEdit="1"/>
              </p:cNvSpPr>
              <p:nvPr/>
            </p:nvSpPr>
            <p:spPr>
              <a:xfrm>
                <a:off x="4094424" y="4668251"/>
                <a:ext cx="464101" cy="369332"/>
              </a:xfrm>
              <a:prstGeom prst="rect">
                <a:avLst/>
              </a:prstGeom>
              <a:blipFill>
                <a:blip r:embed="rId1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F980B3F-AC23-A047-AF0D-4B539C1D6B7E}"/>
                  </a:ext>
                </a:extLst>
              </p:cNvPr>
              <p:cNvSpPr txBox="1"/>
              <p:nvPr/>
            </p:nvSpPr>
            <p:spPr>
              <a:xfrm>
                <a:off x="4159502" y="1999467"/>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𝑃</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42" name="TextBox 41">
                <a:extLst>
                  <a:ext uri="{FF2B5EF4-FFF2-40B4-BE49-F238E27FC236}">
                    <a16:creationId xmlns:a16="http://schemas.microsoft.com/office/drawing/2014/main" id="{3F980B3F-AC23-A047-AF0D-4B539C1D6B7E}"/>
                  </a:ext>
                </a:extLst>
              </p:cNvPr>
              <p:cNvSpPr txBox="1">
                <a:spLocks noRot="1" noChangeAspect="1" noMove="1" noResize="1" noEditPoints="1" noAdjustHandles="1" noChangeArrowheads="1" noChangeShapeType="1" noTextEdit="1"/>
              </p:cNvSpPr>
              <p:nvPr/>
            </p:nvSpPr>
            <p:spPr>
              <a:xfrm>
                <a:off x="4159502" y="1999467"/>
                <a:ext cx="366934" cy="523220"/>
              </a:xfrm>
              <a:prstGeom prst="rect">
                <a:avLst/>
              </a:prstGeom>
              <a:blipFill>
                <a:blip r:embed="rId16"/>
                <a:stretch>
                  <a:fillRect l="-10345" r="-17241"/>
                </a:stretch>
              </a:blipFill>
            </p:spPr>
            <p:txBody>
              <a:bodyPr/>
              <a:lstStyle/>
              <a:p>
                <a:r>
                  <a:rPr lang="en-US">
                    <a:noFill/>
                  </a:rPr>
                  <a:t> </a:t>
                </a:r>
              </a:p>
            </p:txBody>
          </p:sp>
        </mc:Fallback>
      </mc:AlternateContent>
      <p:sp>
        <p:nvSpPr>
          <p:cNvPr id="43" name="Double Bracket 42">
            <a:extLst>
              <a:ext uri="{FF2B5EF4-FFF2-40B4-BE49-F238E27FC236}">
                <a16:creationId xmlns:a16="http://schemas.microsoft.com/office/drawing/2014/main" id="{A9EDCAB3-C7C4-9942-8AD1-25A67A7EADA3}"/>
              </a:ext>
            </a:extLst>
          </p:cNvPr>
          <p:cNvSpPr/>
          <p:nvPr/>
        </p:nvSpPr>
        <p:spPr>
          <a:xfrm>
            <a:off x="3924051" y="2439706"/>
            <a:ext cx="848114" cy="32307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04F06281-B186-6947-9919-8784E521CB89}"/>
              </a:ext>
            </a:extLst>
          </p:cNvPr>
          <p:cNvSpPr txBox="1"/>
          <p:nvPr/>
        </p:nvSpPr>
        <p:spPr>
          <a:xfrm>
            <a:off x="2458494" y="2579777"/>
            <a:ext cx="1200521" cy="646331"/>
          </a:xfrm>
          <a:prstGeom prst="rect">
            <a:avLst/>
          </a:prstGeom>
          <a:noFill/>
        </p:spPr>
        <p:txBody>
          <a:bodyPr wrap="none" rtlCol="0">
            <a:spAutoFit/>
          </a:bodyPr>
          <a:lstStyle/>
          <a:p>
            <a:pPr algn="ctr"/>
            <a:r>
              <a:rPr lang="en-US" dirty="0"/>
              <a:t>Dictionary </a:t>
            </a:r>
          </a:p>
          <a:p>
            <a:pPr algn="ctr"/>
            <a:r>
              <a:rPr lang="en-US" dirty="0"/>
              <a:t>available</a:t>
            </a:r>
          </a:p>
        </p:txBody>
      </p:sp>
      <p:sp>
        <p:nvSpPr>
          <p:cNvPr id="50" name="TextBox 49">
            <a:extLst>
              <a:ext uri="{FF2B5EF4-FFF2-40B4-BE49-F238E27FC236}">
                <a16:creationId xmlns:a16="http://schemas.microsoft.com/office/drawing/2014/main" id="{9CBFF6F7-00E6-BB4A-B5E8-9F435DC04317}"/>
              </a:ext>
            </a:extLst>
          </p:cNvPr>
          <p:cNvSpPr txBox="1"/>
          <p:nvPr/>
        </p:nvSpPr>
        <p:spPr>
          <a:xfrm>
            <a:off x="5037201" y="2574085"/>
            <a:ext cx="1200521" cy="646331"/>
          </a:xfrm>
          <a:prstGeom prst="rect">
            <a:avLst/>
          </a:prstGeom>
          <a:noFill/>
        </p:spPr>
        <p:txBody>
          <a:bodyPr wrap="none" rtlCol="0">
            <a:spAutoFit/>
          </a:bodyPr>
          <a:lstStyle/>
          <a:p>
            <a:pPr algn="ctr"/>
            <a:r>
              <a:rPr lang="en-US" dirty="0"/>
              <a:t>Dictionary </a:t>
            </a:r>
          </a:p>
          <a:p>
            <a:pPr algn="ctr"/>
            <a:r>
              <a:rPr lang="en-US" dirty="0"/>
              <a:t>available</a:t>
            </a:r>
          </a:p>
        </p:txBody>
      </p:sp>
      <p:sp>
        <p:nvSpPr>
          <p:cNvPr id="54" name="Left-right Arrow 53">
            <a:extLst>
              <a:ext uri="{FF2B5EF4-FFF2-40B4-BE49-F238E27FC236}">
                <a16:creationId xmlns:a16="http://schemas.microsoft.com/office/drawing/2014/main" id="{68634806-5081-6A4C-90AE-D9E93A2AA646}"/>
              </a:ext>
            </a:extLst>
          </p:cNvPr>
          <p:cNvSpPr/>
          <p:nvPr/>
        </p:nvSpPr>
        <p:spPr>
          <a:xfrm>
            <a:off x="2388862" y="3160860"/>
            <a:ext cx="1306073" cy="320675"/>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Left-right Arrow 54">
            <a:extLst>
              <a:ext uri="{FF2B5EF4-FFF2-40B4-BE49-F238E27FC236}">
                <a16:creationId xmlns:a16="http://schemas.microsoft.com/office/drawing/2014/main" id="{1AD115DB-4AA5-8842-87D4-507404FB17F7}"/>
              </a:ext>
            </a:extLst>
          </p:cNvPr>
          <p:cNvSpPr/>
          <p:nvPr/>
        </p:nvSpPr>
        <p:spPr>
          <a:xfrm>
            <a:off x="4976977" y="3160860"/>
            <a:ext cx="1306073" cy="320675"/>
          </a:xfrm>
          <a:prstGeom prst="lef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Arrow Connector 56">
            <a:extLst>
              <a:ext uri="{FF2B5EF4-FFF2-40B4-BE49-F238E27FC236}">
                <a16:creationId xmlns:a16="http://schemas.microsoft.com/office/drawing/2014/main" id="{57F404E3-CCD0-2441-A9AF-CC173DE3C942}"/>
              </a:ext>
            </a:extLst>
          </p:cNvPr>
          <p:cNvCxnSpPr/>
          <p:nvPr/>
        </p:nvCxnSpPr>
        <p:spPr>
          <a:xfrm>
            <a:off x="2376468" y="4574036"/>
            <a:ext cx="1422125"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56F41F2-5AEC-AD4C-AB6F-945D93853DA8}"/>
                  </a:ext>
                </a:extLst>
              </p:cNvPr>
              <p:cNvSpPr txBox="1"/>
              <p:nvPr/>
            </p:nvSpPr>
            <p:spPr>
              <a:xfrm>
                <a:off x="2848083" y="4124812"/>
                <a:ext cx="452496"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𝑓</m:t>
                      </m:r>
                    </m:oMath>
                  </m:oMathPara>
                </a14:m>
                <a:endParaRPr lang="en-US" sz="2600" dirty="0"/>
              </a:p>
            </p:txBody>
          </p:sp>
        </mc:Choice>
        <mc:Fallback xmlns="">
          <p:sp>
            <p:nvSpPr>
              <p:cNvPr id="59" name="TextBox 58">
                <a:extLst>
                  <a:ext uri="{FF2B5EF4-FFF2-40B4-BE49-F238E27FC236}">
                    <a16:creationId xmlns:a16="http://schemas.microsoft.com/office/drawing/2014/main" id="{B56F41F2-5AEC-AD4C-AB6F-945D93853DA8}"/>
                  </a:ext>
                </a:extLst>
              </p:cNvPr>
              <p:cNvSpPr txBox="1">
                <a:spLocks noRot="1" noChangeAspect="1" noMove="1" noResize="1" noEditPoints="1" noAdjustHandles="1" noChangeArrowheads="1" noChangeShapeType="1" noTextEdit="1"/>
              </p:cNvSpPr>
              <p:nvPr/>
            </p:nvSpPr>
            <p:spPr>
              <a:xfrm>
                <a:off x="2848083" y="4124812"/>
                <a:ext cx="452496" cy="492443"/>
              </a:xfrm>
              <a:prstGeom prst="rect">
                <a:avLst/>
              </a:prstGeom>
              <a:blipFill>
                <a:blip r:embed="rId17"/>
                <a:stretch>
                  <a:fillRect l="-2703" r="-2703" b="-15000"/>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0165936E-58C4-4E4E-A883-917143628C87}"/>
              </a:ext>
            </a:extLst>
          </p:cNvPr>
          <p:cNvCxnSpPr/>
          <p:nvPr/>
        </p:nvCxnSpPr>
        <p:spPr>
          <a:xfrm>
            <a:off x="4881872" y="4574036"/>
            <a:ext cx="1422125" cy="0"/>
          </a:xfrm>
          <a:prstGeom prst="straightConnector1">
            <a:avLst/>
          </a:prstGeom>
          <a:ln w="25400">
            <a:solidFill>
              <a:srgbClr val="1004FA"/>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6D4C4F0-BD25-7048-94DA-225131D0834E}"/>
                  </a:ext>
                </a:extLst>
              </p:cNvPr>
              <p:cNvSpPr txBox="1"/>
              <p:nvPr/>
            </p:nvSpPr>
            <p:spPr>
              <a:xfrm>
                <a:off x="5410639" y="4123131"/>
                <a:ext cx="469295"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𝑔</m:t>
                      </m:r>
                    </m:oMath>
                  </m:oMathPara>
                </a14:m>
                <a:endParaRPr lang="en-US" sz="2600" dirty="0"/>
              </a:p>
            </p:txBody>
          </p:sp>
        </mc:Choice>
        <mc:Fallback xmlns="">
          <p:sp>
            <p:nvSpPr>
              <p:cNvPr id="63" name="TextBox 62">
                <a:extLst>
                  <a:ext uri="{FF2B5EF4-FFF2-40B4-BE49-F238E27FC236}">
                    <a16:creationId xmlns:a16="http://schemas.microsoft.com/office/drawing/2014/main" id="{26D4C4F0-BD25-7048-94DA-225131D0834E}"/>
                  </a:ext>
                </a:extLst>
              </p:cNvPr>
              <p:cNvSpPr txBox="1">
                <a:spLocks noRot="1" noChangeAspect="1" noMove="1" noResize="1" noEditPoints="1" noAdjustHandles="1" noChangeArrowheads="1" noChangeShapeType="1" noTextEdit="1"/>
              </p:cNvSpPr>
              <p:nvPr/>
            </p:nvSpPr>
            <p:spPr>
              <a:xfrm>
                <a:off x="5410639" y="4123131"/>
                <a:ext cx="469295" cy="492443"/>
              </a:xfrm>
              <a:prstGeom prst="rect">
                <a:avLst/>
              </a:prstGeom>
              <a:blipFill>
                <a:blip r:embed="rId18"/>
                <a:stretch>
                  <a:fillRect b="-10256"/>
                </a:stretch>
              </a:blipFill>
            </p:spPr>
            <p:txBody>
              <a:bodyPr/>
              <a:lstStyle/>
              <a:p>
                <a:r>
                  <a:rPr lang="en-US">
                    <a:noFill/>
                  </a:rPr>
                  <a:t> </a:t>
                </a:r>
              </a:p>
            </p:txBody>
          </p:sp>
        </mc:Fallback>
      </mc:AlternateContent>
      <p:sp>
        <p:nvSpPr>
          <p:cNvPr id="64" name="Arc 63">
            <a:extLst>
              <a:ext uri="{FF2B5EF4-FFF2-40B4-BE49-F238E27FC236}">
                <a16:creationId xmlns:a16="http://schemas.microsoft.com/office/drawing/2014/main" id="{8DD91FB5-90CA-5F4A-ADCA-90BA9C726FC8}"/>
              </a:ext>
            </a:extLst>
          </p:cNvPr>
          <p:cNvSpPr/>
          <p:nvPr/>
        </p:nvSpPr>
        <p:spPr>
          <a:xfrm>
            <a:off x="1968465" y="5396476"/>
            <a:ext cx="4716018" cy="771546"/>
          </a:xfrm>
          <a:prstGeom prst="arc">
            <a:avLst>
              <a:gd name="adj1" fmla="val 21303"/>
              <a:gd name="adj2" fmla="val 10759016"/>
            </a:avLst>
          </a:prstGeom>
          <a:ln w="25400">
            <a:solidFill>
              <a:srgbClr val="F805F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817806C-7597-4D49-8692-B585A77AAC80}"/>
                  </a:ext>
                </a:extLst>
              </p:cNvPr>
              <p:cNvSpPr txBox="1"/>
              <p:nvPr/>
            </p:nvSpPr>
            <p:spPr>
              <a:xfrm>
                <a:off x="4179639" y="6123543"/>
                <a:ext cx="450059"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h</m:t>
                      </m:r>
                    </m:oMath>
                  </m:oMathPara>
                </a14:m>
                <a:endParaRPr lang="en-US" sz="2600" dirty="0"/>
              </a:p>
            </p:txBody>
          </p:sp>
        </mc:Choice>
        <mc:Fallback xmlns="">
          <p:sp>
            <p:nvSpPr>
              <p:cNvPr id="65" name="TextBox 64">
                <a:extLst>
                  <a:ext uri="{FF2B5EF4-FFF2-40B4-BE49-F238E27FC236}">
                    <a16:creationId xmlns:a16="http://schemas.microsoft.com/office/drawing/2014/main" id="{5817806C-7597-4D49-8692-B585A77AAC80}"/>
                  </a:ext>
                </a:extLst>
              </p:cNvPr>
              <p:cNvSpPr txBox="1">
                <a:spLocks noRot="1" noChangeAspect="1" noMove="1" noResize="1" noEditPoints="1" noAdjustHandles="1" noChangeArrowheads="1" noChangeShapeType="1" noTextEdit="1"/>
              </p:cNvSpPr>
              <p:nvPr/>
            </p:nvSpPr>
            <p:spPr>
              <a:xfrm>
                <a:off x="4179639" y="6123543"/>
                <a:ext cx="450059" cy="49244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76674DC-7B8C-474E-9475-86F5F3392B0C}"/>
                  </a:ext>
                </a:extLst>
              </p:cNvPr>
              <p:cNvSpPr txBox="1"/>
              <p:nvPr/>
            </p:nvSpPr>
            <p:spPr>
              <a:xfrm>
                <a:off x="7586116" y="2077359"/>
                <a:ext cx="3519856" cy="38164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2200" dirty="0"/>
                  <a:t>Composition (cmp): composition of transformations: </a:t>
                </a:r>
                <a14:m>
                  <m:oMath xmlns:m="http://schemas.openxmlformats.org/officeDocument/2006/math">
                    <m:r>
                      <a:rPr lang="en-US" sz="2200" b="1" i="1" smtClean="0">
                        <a:latin typeface="Cambria Math" panose="02040503050406030204" pitchFamily="18" charset="0"/>
                      </a:rPr>
                      <m:t>𝒈</m:t>
                    </m:r>
                    <m:r>
                      <a:rPr lang="en-US" sz="2200" b="1" i="1">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𝒇</m:t>
                    </m:r>
                  </m:oMath>
                </a14:m>
                <a:endParaRPr lang="en-US" sz="2200" b="1"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Pipeline (pip): </a:t>
                </a:r>
                <a:r>
                  <a:rPr lang="en-IN" sz="2200" dirty="0"/>
                  <a:t>composition of transformations with an inference step in between: </a:t>
                </a:r>
                <a14:m>
                  <m:oMath xmlns:m="http://schemas.openxmlformats.org/officeDocument/2006/math">
                    <m:r>
                      <a:rPr lang="en-US" sz="2200" b="1" i="1">
                        <a:latin typeface="Cambria Math" panose="02040503050406030204" pitchFamily="18" charset="0"/>
                      </a:rPr>
                      <m:t>𝒈</m:t>
                    </m:r>
                    <m:r>
                      <a:rPr lang="en-US" sz="2200" b="1" i="1">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𝑰𝒏𝒇𝒆𝒓𝒆𝒏𝒄</m:t>
                    </m:r>
                    <m:sSub>
                      <m:sSubPr>
                        <m:ctrlPr>
                          <a:rPr lang="en-US" sz="2200" b="1" i="1" smtClean="0">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𝒆</m:t>
                        </m:r>
                      </m:e>
                      <m:sub>
                        <m:r>
                          <a:rPr lang="en-US" sz="2200" b="1" i="1" smtClean="0">
                            <a:latin typeface="Cambria Math" panose="02040503050406030204" pitchFamily="18" charset="0"/>
                            <a:ea typeface="Cambria Math" panose="02040503050406030204" pitchFamily="18" charset="0"/>
                          </a:rPr>
                          <m:t>𝑷</m:t>
                        </m:r>
                      </m:sub>
                    </m:sSub>
                    <m:r>
                      <a:rPr lang="en-US" sz="2200" b="1" i="1">
                        <a:latin typeface="Cambria Math" panose="02040503050406030204" pitchFamily="18" charset="0"/>
                        <a:ea typeface="Cambria Math" panose="02040503050406030204" pitchFamily="18" charset="0"/>
                      </a:rPr>
                      <m:t>∘</m:t>
                    </m:r>
                    <m:r>
                      <a:rPr lang="en-US" sz="2200" b="1" i="1">
                        <a:latin typeface="Cambria Math" panose="02040503050406030204" pitchFamily="18" charset="0"/>
                        <a:ea typeface="Cambria Math" panose="02040503050406030204" pitchFamily="18" charset="0"/>
                      </a:rPr>
                      <m:t>𝒇</m:t>
                    </m:r>
                  </m:oMath>
                </a14:m>
                <a:r>
                  <a:rPr lang="en-IN" sz="2200" dirty="0"/>
                  <a:t>,</a:t>
                </a:r>
                <a:br>
                  <a:rPr lang="en-IN" sz="2200" dirty="0"/>
                </a:br>
                <a:r>
                  <a:rPr lang="en-IN" sz="2200" dirty="0"/>
                  <a:t>where </a:t>
                </a:r>
                <a14:m>
                  <m:oMath xmlns:m="http://schemas.openxmlformats.org/officeDocument/2006/math">
                    <m:r>
                      <a:rPr lang="en-US" sz="2200" b="0" i="1" smtClean="0">
                        <a:latin typeface="Cambria Math" panose="02040503050406030204" pitchFamily="18" charset="0"/>
                      </a:rPr>
                      <m:t>𝐼𝑛𝑓𝑒𝑟𝑒𝑛𝑐</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𝑃</m:t>
                        </m:r>
                      </m:sub>
                    </m:sSub>
                  </m:oMath>
                </a14:m>
                <a:r>
                  <a:rPr lang="en-IN" sz="2200" dirty="0"/>
                  <a:t> is performed in the pivot language space. </a:t>
                </a:r>
              </a:p>
            </p:txBody>
          </p:sp>
        </mc:Choice>
        <mc:Fallback xmlns="">
          <p:sp>
            <p:nvSpPr>
              <p:cNvPr id="66" name="TextBox 65">
                <a:extLst>
                  <a:ext uri="{FF2B5EF4-FFF2-40B4-BE49-F238E27FC236}">
                    <a16:creationId xmlns:a16="http://schemas.microsoft.com/office/drawing/2014/main" id="{976674DC-7B8C-474E-9475-86F5F3392B0C}"/>
                  </a:ext>
                </a:extLst>
              </p:cNvPr>
              <p:cNvSpPr txBox="1">
                <a:spLocks noRot="1" noChangeAspect="1" noMove="1" noResize="1" noEditPoints="1" noAdjustHandles="1" noChangeArrowheads="1" noChangeShapeType="1" noTextEdit="1"/>
              </p:cNvSpPr>
              <p:nvPr/>
            </p:nvSpPr>
            <p:spPr>
              <a:xfrm>
                <a:off x="7586116" y="2077359"/>
                <a:ext cx="3519856" cy="3816429"/>
              </a:xfrm>
              <a:prstGeom prst="rect">
                <a:avLst/>
              </a:prstGeom>
              <a:blipFill>
                <a:blip r:embed="rId20"/>
                <a:stretch>
                  <a:fillRect l="-1792" t="-993" r="-3226" b="-1987"/>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65320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3" grpId="0"/>
      <p:bldP spid="64" grpId="0" animBg="1"/>
      <p:bldP spid="65" grpId="0"/>
      <p:bldP spid="6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A3BF-3531-A548-9380-E776850486BF}"/>
              </a:ext>
            </a:extLst>
          </p:cNvPr>
          <p:cNvSpPr>
            <a:spLocks noGrp="1"/>
          </p:cNvSpPr>
          <p:nvPr>
            <p:ph type="title"/>
          </p:nvPr>
        </p:nvSpPr>
        <p:spPr/>
        <p:txBody>
          <a:bodyPr>
            <a:normAutofit/>
          </a:bodyPr>
          <a:lstStyle/>
          <a:p>
            <a:r>
              <a:rPr lang="en-IN" dirty="0"/>
              <a:t>Indirect translation: BLI task, MUSE dataset </a:t>
            </a:r>
            <a:endParaRPr lang="en-US" dirty="0"/>
          </a:p>
        </p:txBody>
      </p:sp>
      <p:graphicFrame>
        <p:nvGraphicFramePr>
          <p:cNvPr id="4" name="Table 3">
            <a:extLst>
              <a:ext uri="{FF2B5EF4-FFF2-40B4-BE49-F238E27FC236}">
                <a16:creationId xmlns:a16="http://schemas.microsoft.com/office/drawing/2014/main" id="{BA1A2930-64F8-6546-94E8-D8ED8D58ABFF}"/>
              </a:ext>
            </a:extLst>
          </p:cNvPr>
          <p:cNvGraphicFramePr>
            <a:graphicFrameLocks noGrp="1"/>
          </p:cNvGraphicFramePr>
          <p:nvPr>
            <p:extLst>
              <p:ext uri="{D42A27DB-BD31-4B8C-83A1-F6EECF244321}">
                <p14:modId xmlns:p14="http://schemas.microsoft.com/office/powerpoint/2010/main" val="3026822343"/>
              </p:ext>
            </p:extLst>
          </p:nvPr>
        </p:nvGraphicFramePr>
        <p:xfrm>
          <a:off x="995082" y="1906585"/>
          <a:ext cx="6592817" cy="4820920"/>
        </p:xfrm>
        <a:graphic>
          <a:graphicData uri="http://schemas.openxmlformats.org/drawingml/2006/table">
            <a:tbl>
              <a:tblPr firstRow="1" bandRow="1">
                <a:tableStyleId>{5C22544A-7EE6-4342-B048-85BDC9FD1C3A}</a:tableStyleId>
              </a:tblPr>
              <a:tblGrid>
                <a:gridCol w="2520429">
                  <a:extLst>
                    <a:ext uri="{9D8B030D-6E8A-4147-A177-3AD203B41FA5}">
                      <a16:colId xmlns:a16="http://schemas.microsoft.com/office/drawing/2014/main" val="3398628240"/>
                    </a:ext>
                  </a:extLst>
                </a:gridCol>
                <a:gridCol w="1018097">
                  <a:extLst>
                    <a:ext uri="{9D8B030D-6E8A-4147-A177-3AD203B41FA5}">
                      <a16:colId xmlns:a16="http://schemas.microsoft.com/office/drawing/2014/main" val="3174717582"/>
                    </a:ext>
                  </a:extLst>
                </a:gridCol>
                <a:gridCol w="1018097">
                  <a:extLst>
                    <a:ext uri="{9D8B030D-6E8A-4147-A177-3AD203B41FA5}">
                      <a16:colId xmlns:a16="http://schemas.microsoft.com/office/drawing/2014/main" val="2418502441"/>
                    </a:ext>
                  </a:extLst>
                </a:gridCol>
                <a:gridCol w="1018097">
                  <a:extLst>
                    <a:ext uri="{9D8B030D-6E8A-4147-A177-3AD203B41FA5}">
                      <a16:colId xmlns:a16="http://schemas.microsoft.com/office/drawing/2014/main" val="3925993059"/>
                    </a:ext>
                  </a:extLst>
                </a:gridCol>
                <a:gridCol w="1018097">
                  <a:extLst>
                    <a:ext uri="{9D8B030D-6E8A-4147-A177-3AD203B41FA5}">
                      <a16:colId xmlns:a16="http://schemas.microsoft.com/office/drawing/2014/main" val="1607790777"/>
                    </a:ext>
                  </a:extLst>
                </a:gridCol>
              </a:tblGrid>
              <a:tr h="370840">
                <a:tc>
                  <a:txBody>
                    <a:bodyPr/>
                    <a:lstStyle/>
                    <a:p>
                      <a:r>
                        <a:rPr lang="en-US" dirty="0">
                          <a:solidFill>
                            <a:schemeClr val="tx1"/>
                          </a:solidFill>
                        </a:rPr>
                        <a:t>Method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fr-it-pt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it-de-es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es-pt-fr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avg.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9998268"/>
                  </a:ext>
                </a:extLst>
              </a:tr>
              <a:tr h="741680">
                <a:tc>
                  <a:txBody>
                    <a:bodyPr/>
                    <a:lstStyle/>
                    <a:p>
                      <a:pPr algn="l"/>
                      <a:r>
                        <a:rPr lang="en-US" b="1" dirty="0">
                          <a:solidFill>
                            <a:schemeClr val="tx1"/>
                          </a:solidFill>
                        </a:rPr>
                        <a:t>GeoMM</a:t>
                      </a:r>
                      <a:r>
                        <a:rPr lang="en-US" b="1" baseline="-25000" dirty="0">
                          <a:solidFill>
                            <a:schemeClr val="tx1"/>
                          </a:solidFill>
                        </a:rPr>
                        <a:t>multi</a:t>
                      </a:r>
                      <a:endParaRPr lang="en-US"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80.1 </a:t>
                      </a:r>
                      <a:endParaRPr lang="en-IN"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86.8 </a:t>
                      </a:r>
                      <a:r>
                        <a:rPr lang="en-IN" sz="1800" b="1" kern="1200" dirty="0">
                          <a:solidFill>
                            <a:schemeClr val="dk1"/>
                          </a:solidFill>
                          <a:effectLst/>
                          <a:latin typeface="+mn-lt"/>
                          <a:ea typeface="+mn-ea"/>
                          <a:cs typeface="+mn-cs"/>
                        </a:rPr>
                        <a:t> </a:t>
                      </a:r>
                      <a:endParaRPr lang="en-IN" b="1"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85.6 </a:t>
                      </a:r>
                      <a:r>
                        <a:rPr lang="en-IN" sz="1800" b="1" kern="1200" dirty="0">
                          <a:solidFill>
                            <a:schemeClr val="dk1"/>
                          </a:solidFill>
                          <a:effectLst/>
                          <a:latin typeface="+mn-lt"/>
                          <a:ea typeface="+mn-ea"/>
                          <a:cs typeface="+mn-cs"/>
                        </a:rPr>
                        <a:t> </a:t>
                      </a:r>
                      <a:endParaRPr lang="en-IN" b="1"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84.2 </a:t>
                      </a:r>
                      <a:r>
                        <a:rPr lang="en-IN" sz="1800" b="1" kern="1200" dirty="0">
                          <a:solidFill>
                            <a:schemeClr val="dk1"/>
                          </a:solidFill>
                          <a:effectLst/>
                          <a:latin typeface="+mn-lt"/>
                          <a:ea typeface="+mn-ea"/>
                          <a:cs typeface="+mn-cs"/>
                        </a:rPr>
                        <a:t> </a:t>
                      </a:r>
                      <a:endParaRPr lang="en-IN" b="1"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87056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sng" kern="1200" dirty="0">
                          <a:solidFill>
                            <a:schemeClr val="dk1"/>
                          </a:solidFill>
                          <a:effectLst/>
                          <a:latin typeface="+mn-lt"/>
                          <a:ea typeface="+mn-ea"/>
                          <a:cs typeface="+mn-cs"/>
                        </a:rPr>
                        <a:t>Composition</a:t>
                      </a:r>
                      <a:r>
                        <a:rPr lang="en-IN" sz="1800" kern="1200" dirty="0">
                          <a:solidFill>
                            <a:schemeClr val="dk1"/>
                          </a:solidFill>
                          <a:effectLst/>
                          <a:latin typeface="+mn-lt"/>
                          <a:ea typeface="+mn-ea"/>
                          <a:cs typeface="+mn-cs"/>
                        </a:rPr>
                        <a:t>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b="1"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828365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Procrustes</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74.2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81.9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82.5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79.5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488627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Artetxe et al. (2018a)</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75.3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81.9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82.7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80.0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1000806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GeoMM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77.7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84.1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84.3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82.0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20764344"/>
                  </a:ext>
                </a:extLst>
              </a:tr>
              <a:tr h="370840">
                <a:tc>
                  <a:txBody>
                    <a:bodyPr/>
                    <a:lstStyle/>
                    <a:p>
                      <a:r>
                        <a:rPr lang="en-IN" sz="1800" u="sng" kern="1200" dirty="0">
                          <a:solidFill>
                            <a:schemeClr val="dk1"/>
                          </a:solidFill>
                          <a:effectLst/>
                          <a:latin typeface="+mn-lt"/>
                          <a:ea typeface="+mn-ea"/>
                          <a:cs typeface="+mn-cs"/>
                        </a:rPr>
                        <a:t>Pipeline</a:t>
                      </a:r>
                      <a:r>
                        <a:rPr lang="en-IN" sz="1800" kern="1200" dirty="0">
                          <a:solidFill>
                            <a:schemeClr val="dk1"/>
                          </a:solidFill>
                          <a:effectLst/>
                          <a:latin typeface="+mn-lt"/>
                          <a:ea typeface="+mn-ea"/>
                          <a:cs typeface="+mn-cs"/>
                        </a:rPr>
                        <a:t>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661694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Procrustes</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72.5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61.6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79.9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71.3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1217104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Artetxe et al. (2018a)</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IN" sz="1800" kern="1200" dirty="0">
                          <a:solidFill>
                            <a:schemeClr val="dk1"/>
                          </a:solidFill>
                          <a:effectLst/>
                          <a:latin typeface="+mn-lt"/>
                          <a:ea typeface="+mn-ea"/>
                          <a:cs typeface="+mn-cs"/>
                        </a:rPr>
                        <a:t>75.9</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IN" sz="1800" kern="1200" dirty="0">
                          <a:solidFill>
                            <a:schemeClr val="dk1"/>
                          </a:solidFill>
                          <a:effectLst/>
                          <a:latin typeface="+mn-lt"/>
                          <a:ea typeface="+mn-ea"/>
                          <a:cs typeface="+mn-cs"/>
                        </a:rPr>
                        <a:t>64.5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82.5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74.3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4005141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GeoMM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75.9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IN" sz="1800" kern="1200" dirty="0">
                          <a:solidFill>
                            <a:schemeClr val="dk1"/>
                          </a:solidFill>
                          <a:effectLst/>
                          <a:latin typeface="+mn-lt"/>
                          <a:ea typeface="+mn-ea"/>
                          <a:cs typeface="+mn-cs"/>
                        </a:rPr>
                        <a:t>62.5</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81.7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73.4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8899423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u="sng" dirty="0">
                          <a:effectLst/>
                        </a:rPr>
                        <a:t>Unsupervised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7728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Artetxe et al. (2018b)</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74.1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86.4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84.6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81.7 </a:t>
                      </a:r>
                      <a:endParaRPr lang="en-IN"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7524532"/>
                  </a:ext>
                </a:extLst>
              </a:tr>
            </a:tbl>
          </a:graphicData>
        </a:graphic>
      </p:graphicFrame>
      <p:sp>
        <p:nvSpPr>
          <p:cNvPr id="5" name="TextBox 4">
            <a:extLst>
              <a:ext uri="{FF2B5EF4-FFF2-40B4-BE49-F238E27FC236}">
                <a16:creationId xmlns:a16="http://schemas.microsoft.com/office/drawing/2014/main" id="{2EC3DF33-4C55-8641-9758-DFACB6A4BBAC}"/>
              </a:ext>
            </a:extLst>
          </p:cNvPr>
          <p:cNvSpPr txBox="1"/>
          <p:nvPr/>
        </p:nvSpPr>
        <p:spPr>
          <a:xfrm>
            <a:off x="1458022" y="1475244"/>
            <a:ext cx="5666936" cy="430887"/>
          </a:xfrm>
          <a:prstGeom prst="rect">
            <a:avLst/>
          </a:prstGeom>
          <a:noFill/>
        </p:spPr>
        <p:txBody>
          <a:bodyPr wrap="none" rtlCol="0">
            <a:spAutoFit/>
          </a:bodyPr>
          <a:lstStyle/>
          <a:p>
            <a:r>
              <a:rPr lang="en-IN" sz="2200" dirty="0">
                <a:solidFill>
                  <a:srgbClr val="1004FA"/>
                </a:solidFill>
              </a:rPr>
              <a:t>Table:</a:t>
            </a:r>
            <a:r>
              <a:rPr lang="en-IN" sz="2200" dirty="0"/>
              <a:t> One-hop translation: Precision@1 for BLI.</a:t>
            </a:r>
          </a:p>
        </p:txBody>
      </p:sp>
      <p:sp>
        <p:nvSpPr>
          <p:cNvPr id="6" name="TextBox 5">
            <a:extLst>
              <a:ext uri="{FF2B5EF4-FFF2-40B4-BE49-F238E27FC236}">
                <a16:creationId xmlns:a16="http://schemas.microsoft.com/office/drawing/2014/main" id="{ADE1CC5F-6D01-9D4D-A427-E3FF05F2F650}"/>
              </a:ext>
            </a:extLst>
          </p:cNvPr>
          <p:cNvSpPr txBox="1"/>
          <p:nvPr/>
        </p:nvSpPr>
        <p:spPr>
          <a:xfrm>
            <a:off x="7826630" y="2747384"/>
            <a:ext cx="3370288" cy="3139321"/>
          </a:xfrm>
          <a:prstGeom prst="rect">
            <a:avLst/>
          </a:prstGeom>
          <a:noFill/>
          <a:ln>
            <a:solidFill>
              <a:schemeClr val="accent1">
                <a:shade val="50000"/>
              </a:schemeClr>
            </a:solidFill>
          </a:ln>
        </p:spPr>
        <p:txBody>
          <a:bodyPr wrap="square" rtlCol="0">
            <a:spAutoFit/>
          </a:bodyPr>
          <a:lstStyle/>
          <a:p>
            <a:pPr marL="285750" indent="-285750">
              <a:buFont typeface="Wingdings" pitchFamily="2" charset="2"/>
              <a:buChar char="Ø"/>
            </a:pPr>
            <a:r>
              <a:rPr lang="en-US" dirty="0"/>
              <a:t>GeoMM</a:t>
            </a:r>
            <a:r>
              <a:rPr lang="en-US" baseline="-25000" dirty="0"/>
              <a:t>multi</a:t>
            </a:r>
            <a:r>
              <a:rPr lang="en-US" dirty="0"/>
              <a:t> outperforms pivoting methods (composition and pipeline)</a:t>
            </a:r>
          </a:p>
          <a:p>
            <a:pPr marL="285750" indent="-285750">
              <a:buFont typeface="Wingdings" pitchFamily="2" charset="2"/>
              <a:buChar char="Ø"/>
            </a:pPr>
            <a:endParaRPr lang="en-US" dirty="0"/>
          </a:p>
          <a:p>
            <a:pPr marL="285750" indent="-285750">
              <a:buFont typeface="Wingdings" pitchFamily="2" charset="2"/>
              <a:buChar char="Ø"/>
            </a:pPr>
            <a:r>
              <a:rPr lang="en-US" dirty="0"/>
              <a:t>Pivoting methods may lead to cascading of errors in solution</a:t>
            </a:r>
          </a:p>
          <a:p>
            <a:pPr marL="285750" indent="-285750">
              <a:buFont typeface="Wingdings" pitchFamily="2" charset="2"/>
              <a:buChar char="Ø"/>
            </a:pPr>
            <a:endParaRPr lang="en-US" dirty="0"/>
          </a:p>
          <a:p>
            <a:pPr marL="285750" indent="-285750">
              <a:buFont typeface="Wingdings" pitchFamily="2" charset="2"/>
              <a:buChar char="Ø"/>
            </a:pPr>
            <a:r>
              <a:rPr lang="en-US" dirty="0"/>
              <a:t>Though unsupervised baseline performed better than pivoting methods, GeoMM</a:t>
            </a:r>
            <a:r>
              <a:rPr lang="en-US" baseline="-25000" dirty="0"/>
              <a:t>multi</a:t>
            </a:r>
            <a:r>
              <a:rPr lang="en-US" dirty="0"/>
              <a:t> betters it as well</a:t>
            </a:r>
            <a:endParaRPr lang="en-IN" dirty="0"/>
          </a:p>
        </p:txBody>
      </p:sp>
    </p:spTree>
    <p:extLst>
      <p:ext uri="{BB962C8B-B14F-4D97-AF65-F5344CB8AC3E}">
        <p14:creationId xmlns:p14="http://schemas.microsoft.com/office/powerpoint/2010/main" val="1234118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5098-B5DA-9B47-9CF1-456BBBEFEBAB}"/>
              </a:ext>
            </a:extLst>
          </p:cNvPr>
          <p:cNvSpPr>
            <a:spLocks noGrp="1"/>
          </p:cNvSpPr>
          <p:nvPr>
            <p:ph type="title"/>
          </p:nvPr>
        </p:nvSpPr>
        <p:spPr/>
        <p:txBody>
          <a:bodyPr/>
          <a:lstStyle/>
          <a:p>
            <a:r>
              <a:rPr lang="en-IN" dirty="0"/>
              <a:t>Summary</a:t>
            </a:r>
            <a:endParaRPr lang="en-US" dirty="0"/>
          </a:p>
        </p:txBody>
      </p:sp>
      <p:sp>
        <p:nvSpPr>
          <p:cNvPr id="3" name="Content Placeholder 2">
            <a:extLst>
              <a:ext uri="{FF2B5EF4-FFF2-40B4-BE49-F238E27FC236}">
                <a16:creationId xmlns:a16="http://schemas.microsoft.com/office/drawing/2014/main" id="{022B80F3-9EBE-B24A-B215-47253F41E2BD}"/>
              </a:ext>
            </a:extLst>
          </p:cNvPr>
          <p:cNvSpPr>
            <a:spLocks noGrp="1"/>
          </p:cNvSpPr>
          <p:nvPr>
            <p:ph idx="1"/>
          </p:nvPr>
        </p:nvSpPr>
        <p:spPr/>
        <p:txBody>
          <a:bodyPr>
            <a:normAutofit fontScale="77500" lnSpcReduction="20000"/>
          </a:bodyPr>
          <a:lstStyle/>
          <a:p>
            <a:pPr>
              <a:buFont typeface="Wingdings" pitchFamily="2" charset="2"/>
              <a:buChar char="Ø"/>
            </a:pPr>
            <a:r>
              <a:rPr lang="en-IN" dirty="0"/>
              <a:t>Cross-lingual mapping problem: lot of interest recently </a:t>
            </a:r>
          </a:p>
          <a:p>
            <a:pPr>
              <a:buFont typeface="Wingdings" pitchFamily="2" charset="2"/>
              <a:buChar char="Ø"/>
            </a:pPr>
            <a:endParaRPr lang="en-IN" dirty="0"/>
          </a:p>
          <a:p>
            <a:pPr>
              <a:buFont typeface="Wingdings" pitchFamily="2" charset="2"/>
              <a:buChar char="Ø"/>
            </a:pPr>
            <a:r>
              <a:rPr lang="en-IN" dirty="0"/>
              <a:t>Modelling the translation of embeddings from one language to another as a series of geometrical transformations is useful</a:t>
            </a:r>
          </a:p>
          <a:p>
            <a:pPr lvl="1">
              <a:buFont typeface="Wingdings" pitchFamily="2" charset="2"/>
              <a:buChar char="Ø"/>
            </a:pPr>
            <a:r>
              <a:rPr lang="en-IN" dirty="0">
                <a:effectLst/>
              </a:rPr>
              <a:t>Allows generalization to multilingual setting</a:t>
            </a:r>
          </a:p>
          <a:p>
            <a:pPr lvl="1">
              <a:buFont typeface="Wingdings" pitchFamily="2" charset="2"/>
              <a:buChar char="Ø"/>
            </a:pPr>
            <a:r>
              <a:rPr lang="en-IN" dirty="0">
                <a:effectLst/>
              </a:rPr>
              <a:t>Paper </a:t>
            </a:r>
            <a:r>
              <a:rPr lang="en-IN">
                <a:effectLst/>
              </a:rPr>
              <a:t>and code of </a:t>
            </a:r>
            <a:r>
              <a:rPr lang="en-IN" dirty="0" err="1">
                <a:effectLst/>
              </a:rPr>
              <a:t>GeoMM</a:t>
            </a:r>
            <a:r>
              <a:rPr lang="en-IN" dirty="0"/>
              <a:t>: https://</a:t>
            </a:r>
            <a:r>
              <a:rPr lang="en-IN" dirty="0" err="1"/>
              <a:t>pratikjawanpuria.com</a:t>
            </a:r>
            <a:r>
              <a:rPr lang="en-IN" dirty="0"/>
              <a:t>/</a:t>
            </a:r>
            <a:endParaRPr lang="en-IN" dirty="0">
              <a:effectLst/>
            </a:endParaRPr>
          </a:p>
          <a:p>
            <a:pPr>
              <a:buFont typeface="Wingdings" pitchFamily="2" charset="2"/>
              <a:buChar char="Ø"/>
            </a:pPr>
            <a:endParaRPr lang="en-US" dirty="0"/>
          </a:p>
          <a:p>
            <a:pPr>
              <a:buFont typeface="Wingdings" pitchFamily="2" charset="2"/>
              <a:buChar char="Ø"/>
            </a:pPr>
            <a:r>
              <a:rPr lang="en-IN" dirty="0"/>
              <a:t>Supervised vs unsupervised methods on language pairs not from the same family: gap in performance</a:t>
            </a:r>
            <a:endParaRPr lang="en-IN" dirty="0">
              <a:effectLst/>
            </a:endParaRPr>
          </a:p>
          <a:p>
            <a:pPr lvl="1">
              <a:buFont typeface="Wingdings" pitchFamily="2" charset="2"/>
              <a:buChar char="Ø"/>
            </a:pPr>
            <a:r>
              <a:rPr lang="en-IN" dirty="0"/>
              <a:t>“On the Limitations of Unsupervised Bilingual Dictionary Induction” (</a:t>
            </a:r>
            <a:r>
              <a:rPr lang="en-IN" dirty="0" err="1"/>
              <a:t>Søgaard</a:t>
            </a:r>
            <a:r>
              <a:rPr lang="en-IN" dirty="0"/>
              <a:t> et al., 2018)</a:t>
            </a:r>
          </a:p>
          <a:p>
            <a:pPr lvl="1">
              <a:buFont typeface="Wingdings" pitchFamily="2" charset="2"/>
              <a:buChar char="Ø"/>
            </a:pPr>
            <a:r>
              <a:rPr lang="en-IN" dirty="0"/>
              <a:t>Can some easily available weak/distant supervision help?</a:t>
            </a:r>
          </a:p>
          <a:p>
            <a:pPr lvl="1">
              <a:buFont typeface="Wingdings" pitchFamily="2" charset="2"/>
              <a:buChar char="Ø"/>
            </a:pPr>
            <a:endParaRPr lang="en-IN" dirty="0">
              <a:effectLst/>
            </a:endParaRPr>
          </a:p>
          <a:p>
            <a:pPr>
              <a:buFont typeface="Wingdings" pitchFamily="2" charset="2"/>
              <a:buChar char="Ø"/>
            </a:pPr>
            <a:r>
              <a:rPr lang="en-IN" dirty="0"/>
              <a:t>Unsupervised methods based on the theory of optimal transport: interesting direction, results can improve</a:t>
            </a:r>
          </a:p>
        </p:txBody>
      </p:sp>
    </p:spTree>
    <p:extLst>
      <p:ext uri="{BB962C8B-B14F-4D97-AF65-F5344CB8AC3E}">
        <p14:creationId xmlns:p14="http://schemas.microsoft.com/office/powerpoint/2010/main" val="2552579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AD92-A101-0A49-8EB3-C52D007D3ECE}"/>
              </a:ext>
            </a:extLst>
          </p:cNvPr>
          <p:cNvSpPr>
            <a:spLocks noGrp="1"/>
          </p:cNvSpPr>
          <p:nvPr>
            <p:ph type="ctrTitle"/>
          </p:nvPr>
        </p:nvSpPr>
        <p:spPr>
          <a:xfrm>
            <a:off x="1524000" y="952034"/>
            <a:ext cx="9144000" cy="2387600"/>
          </a:xfrm>
          <a:solidFill>
            <a:schemeClr val="accent2">
              <a:lumMod val="20000"/>
              <a:lumOff val="80000"/>
            </a:schemeClr>
          </a:solidFill>
          <a:ln>
            <a:noFill/>
          </a:ln>
        </p:spPr>
        <p:txBody>
          <a:bodyPr anchor="ctr">
            <a:normAutofit/>
          </a:bodyPr>
          <a:lstStyle/>
          <a:p>
            <a:r>
              <a:rPr lang="en-IN" sz="5400" b="1" dirty="0"/>
              <a:t>Learning cross-lingual mappings of word embeddings</a:t>
            </a:r>
            <a:endParaRPr lang="en-US" sz="5000" dirty="0"/>
          </a:p>
        </p:txBody>
      </p:sp>
      <p:sp>
        <p:nvSpPr>
          <p:cNvPr id="3" name="Subtitle 2">
            <a:extLst>
              <a:ext uri="{FF2B5EF4-FFF2-40B4-BE49-F238E27FC236}">
                <a16:creationId xmlns:a16="http://schemas.microsoft.com/office/drawing/2014/main" id="{5AF1E6AF-137C-F242-B6BF-79DF8C512858}"/>
              </a:ext>
            </a:extLst>
          </p:cNvPr>
          <p:cNvSpPr>
            <a:spLocks noGrp="1"/>
          </p:cNvSpPr>
          <p:nvPr>
            <p:ph type="subTitle" idx="1"/>
          </p:nvPr>
        </p:nvSpPr>
        <p:spPr>
          <a:xfrm>
            <a:off x="1524000" y="3791415"/>
            <a:ext cx="9144000" cy="1382751"/>
          </a:xfrm>
        </p:spPr>
        <p:txBody>
          <a:bodyPr anchor="ctr">
            <a:normAutofit/>
          </a:bodyPr>
          <a:lstStyle/>
          <a:p>
            <a:r>
              <a:rPr lang="en-IN" sz="3000" dirty="0"/>
              <a:t>Pratik Jawanpuria</a:t>
            </a:r>
          </a:p>
        </p:txBody>
      </p:sp>
      <p:pic>
        <p:nvPicPr>
          <p:cNvPr id="5" name="Picture 4">
            <a:extLst>
              <a:ext uri="{FF2B5EF4-FFF2-40B4-BE49-F238E27FC236}">
                <a16:creationId xmlns:a16="http://schemas.microsoft.com/office/drawing/2014/main" id="{7DE82435-1891-4F4B-849C-1A7CFE433FD6}"/>
              </a:ext>
            </a:extLst>
          </p:cNvPr>
          <p:cNvPicPr>
            <a:picLocks noChangeAspect="1"/>
          </p:cNvPicPr>
          <p:nvPr/>
        </p:nvPicPr>
        <p:blipFill>
          <a:blip r:embed="rId3"/>
          <a:stretch>
            <a:fillRect/>
          </a:stretch>
        </p:blipFill>
        <p:spPr>
          <a:xfrm>
            <a:off x="4513580" y="5625947"/>
            <a:ext cx="3164840" cy="677473"/>
          </a:xfrm>
          <a:prstGeom prst="rect">
            <a:avLst/>
          </a:prstGeom>
        </p:spPr>
      </p:pic>
    </p:spTree>
    <p:extLst>
      <p:ext uri="{BB962C8B-B14F-4D97-AF65-F5344CB8AC3E}">
        <p14:creationId xmlns:p14="http://schemas.microsoft.com/office/powerpoint/2010/main" val="232373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87823E11-5B66-314C-A758-A0C923DA1C65}"/>
              </a:ext>
            </a:extLst>
          </p:cNvPr>
          <p:cNvSpPr>
            <a:spLocks noGrp="1"/>
          </p:cNvSpPr>
          <p:nvPr>
            <p:ph type="title"/>
          </p:nvPr>
        </p:nvSpPr>
        <p:spPr>
          <a:xfrm>
            <a:off x="838200" y="-4325"/>
            <a:ext cx="10515600" cy="1325563"/>
          </a:xfrm>
        </p:spPr>
        <p:txBody>
          <a:bodyPr/>
          <a:lstStyle/>
          <a:p>
            <a:r>
              <a:rPr lang="en-US" dirty="0"/>
              <a:t>Cross-lingual mapping problem: Goal</a:t>
            </a:r>
          </a:p>
        </p:txBody>
      </p:sp>
      <p:sp>
        <p:nvSpPr>
          <p:cNvPr id="28" name="Rectangle 27">
            <a:extLst>
              <a:ext uri="{FF2B5EF4-FFF2-40B4-BE49-F238E27FC236}">
                <a16:creationId xmlns:a16="http://schemas.microsoft.com/office/drawing/2014/main" id="{F497403A-130C-AD4C-B536-79CE6F9B0677}"/>
              </a:ext>
            </a:extLst>
          </p:cNvPr>
          <p:cNvSpPr/>
          <p:nvPr/>
        </p:nvSpPr>
        <p:spPr>
          <a:xfrm>
            <a:off x="3594363" y="1900573"/>
            <a:ext cx="572593" cy="369332"/>
          </a:xfrm>
          <a:prstGeom prst="rect">
            <a:avLst/>
          </a:prstGeom>
        </p:spPr>
        <p:txBody>
          <a:bodyPr wrap="none">
            <a:spAutoFit/>
          </a:bodyPr>
          <a:lstStyle/>
          <a:p>
            <a:r>
              <a:rPr lang="en-US" dirty="0"/>
              <a:t>king</a:t>
            </a:r>
          </a:p>
        </p:txBody>
      </p:sp>
      <p:sp>
        <p:nvSpPr>
          <p:cNvPr id="29" name="Rectangle 28">
            <a:extLst>
              <a:ext uri="{FF2B5EF4-FFF2-40B4-BE49-F238E27FC236}">
                <a16:creationId xmlns:a16="http://schemas.microsoft.com/office/drawing/2014/main" id="{14C14950-2907-F745-B1DF-E19572254465}"/>
              </a:ext>
            </a:extLst>
          </p:cNvPr>
          <p:cNvSpPr/>
          <p:nvPr/>
        </p:nvSpPr>
        <p:spPr>
          <a:xfrm>
            <a:off x="3637900" y="2608459"/>
            <a:ext cx="485518" cy="369332"/>
          </a:xfrm>
          <a:prstGeom prst="rect">
            <a:avLst/>
          </a:prstGeom>
        </p:spPr>
        <p:txBody>
          <a:bodyPr wrap="none">
            <a:spAutoFit/>
          </a:bodyPr>
          <a:lstStyle/>
          <a:p>
            <a:r>
              <a:rPr lang="en-US" dirty="0"/>
              <a:t>eat</a:t>
            </a:r>
          </a:p>
        </p:txBody>
      </p:sp>
      <p:sp>
        <p:nvSpPr>
          <p:cNvPr id="30" name="Rectangle 29">
            <a:extLst>
              <a:ext uri="{FF2B5EF4-FFF2-40B4-BE49-F238E27FC236}">
                <a16:creationId xmlns:a16="http://schemas.microsoft.com/office/drawing/2014/main" id="{1134373D-28C1-E248-9C54-B90DCD71816B}"/>
              </a:ext>
            </a:extLst>
          </p:cNvPr>
          <p:cNvSpPr/>
          <p:nvPr/>
        </p:nvSpPr>
        <p:spPr>
          <a:xfrm>
            <a:off x="3621613" y="3316345"/>
            <a:ext cx="518091" cy="369332"/>
          </a:xfrm>
          <a:prstGeom prst="rect">
            <a:avLst/>
          </a:prstGeom>
        </p:spPr>
        <p:txBody>
          <a:bodyPr wrap="none">
            <a:spAutoFit/>
          </a:bodyPr>
          <a:lstStyle/>
          <a:p>
            <a:r>
              <a:rPr lang="en-US" dirty="0"/>
              <a:t>sun</a:t>
            </a:r>
          </a:p>
        </p:txBody>
      </p:sp>
      <p:sp>
        <p:nvSpPr>
          <p:cNvPr id="34" name="Rectangle 33">
            <a:extLst>
              <a:ext uri="{FF2B5EF4-FFF2-40B4-BE49-F238E27FC236}">
                <a16:creationId xmlns:a16="http://schemas.microsoft.com/office/drawing/2014/main" id="{D35B0DDA-B1D8-F943-9871-2FE5BF2E0E53}"/>
              </a:ext>
            </a:extLst>
          </p:cNvPr>
          <p:cNvSpPr/>
          <p:nvPr/>
        </p:nvSpPr>
        <p:spPr>
          <a:xfrm>
            <a:off x="3517802" y="4024231"/>
            <a:ext cx="725711" cy="369332"/>
          </a:xfrm>
          <a:prstGeom prst="rect">
            <a:avLst/>
          </a:prstGeom>
        </p:spPr>
        <p:txBody>
          <a:bodyPr wrap="none">
            <a:spAutoFit/>
          </a:bodyPr>
          <a:lstStyle/>
          <a:p>
            <a:r>
              <a:rPr lang="en-US" dirty="0"/>
              <a:t>water</a:t>
            </a:r>
          </a:p>
        </p:txBody>
      </p:sp>
      <p:sp>
        <p:nvSpPr>
          <p:cNvPr id="35" name="Rectangle 34">
            <a:extLst>
              <a:ext uri="{FF2B5EF4-FFF2-40B4-BE49-F238E27FC236}">
                <a16:creationId xmlns:a16="http://schemas.microsoft.com/office/drawing/2014/main" id="{0B2D433C-FAF1-0F4C-B386-8E37E16E81BC}"/>
              </a:ext>
            </a:extLst>
          </p:cNvPr>
          <p:cNvSpPr/>
          <p:nvPr/>
        </p:nvSpPr>
        <p:spPr>
          <a:xfrm>
            <a:off x="3759470" y="4456387"/>
            <a:ext cx="242374" cy="923330"/>
          </a:xfrm>
          <a:prstGeom prst="rect">
            <a:avLst/>
          </a:prstGeom>
        </p:spPr>
        <p:txBody>
          <a:bodyPr wrap="none">
            <a:spAutoFit/>
          </a:bodyPr>
          <a:lstStyle/>
          <a:p>
            <a:r>
              <a:rPr lang="en-US" dirty="0"/>
              <a:t>.</a:t>
            </a:r>
          </a:p>
          <a:p>
            <a:r>
              <a:rPr lang="en-US" dirty="0"/>
              <a:t>.</a:t>
            </a:r>
          </a:p>
          <a:p>
            <a:r>
              <a:rPr lang="en-US" dirty="0"/>
              <a:t>.</a:t>
            </a:r>
          </a:p>
        </p:txBody>
      </p:sp>
      <p:sp>
        <p:nvSpPr>
          <p:cNvPr id="36" name="Rectangle 35">
            <a:extLst>
              <a:ext uri="{FF2B5EF4-FFF2-40B4-BE49-F238E27FC236}">
                <a16:creationId xmlns:a16="http://schemas.microsoft.com/office/drawing/2014/main" id="{DDE70AF5-F3E2-B44B-A2E2-748789185F03}"/>
              </a:ext>
            </a:extLst>
          </p:cNvPr>
          <p:cNvSpPr/>
          <p:nvPr/>
        </p:nvSpPr>
        <p:spPr>
          <a:xfrm>
            <a:off x="7796908" y="1900573"/>
            <a:ext cx="596638" cy="369332"/>
          </a:xfrm>
          <a:prstGeom prst="rect">
            <a:avLst/>
          </a:prstGeom>
        </p:spPr>
        <p:txBody>
          <a:bodyPr wrap="none">
            <a:spAutoFit/>
          </a:bodyPr>
          <a:lstStyle/>
          <a:p>
            <a:r>
              <a:rPr lang="hi-IN"/>
              <a:t>पानी</a:t>
            </a:r>
            <a:endParaRPr lang="en-US" dirty="0"/>
          </a:p>
        </p:txBody>
      </p:sp>
      <p:sp>
        <p:nvSpPr>
          <p:cNvPr id="37" name="Rectangle 36">
            <a:extLst>
              <a:ext uri="{FF2B5EF4-FFF2-40B4-BE49-F238E27FC236}">
                <a16:creationId xmlns:a16="http://schemas.microsoft.com/office/drawing/2014/main" id="{B0B7BF34-D688-9B44-8576-0872B4D01FF1}"/>
              </a:ext>
            </a:extLst>
          </p:cNvPr>
          <p:cNvSpPr/>
          <p:nvPr/>
        </p:nvSpPr>
        <p:spPr>
          <a:xfrm>
            <a:off x="7796908" y="2608459"/>
            <a:ext cx="596638" cy="369332"/>
          </a:xfrm>
          <a:prstGeom prst="rect">
            <a:avLst/>
          </a:prstGeom>
        </p:spPr>
        <p:txBody>
          <a:bodyPr wrap="none">
            <a:spAutoFit/>
          </a:bodyPr>
          <a:lstStyle/>
          <a:p>
            <a:pPr algn="ctr"/>
            <a:r>
              <a:rPr lang="hi-IN"/>
              <a:t>राजा</a:t>
            </a:r>
            <a:endParaRPr lang="en-US" dirty="0"/>
          </a:p>
        </p:txBody>
      </p:sp>
      <p:sp>
        <p:nvSpPr>
          <p:cNvPr id="38" name="Rectangle 37">
            <a:extLst>
              <a:ext uri="{FF2B5EF4-FFF2-40B4-BE49-F238E27FC236}">
                <a16:creationId xmlns:a16="http://schemas.microsoft.com/office/drawing/2014/main" id="{9085A6E5-9CBA-764A-B9D8-7848894409C6}"/>
              </a:ext>
            </a:extLst>
          </p:cNvPr>
          <p:cNvSpPr/>
          <p:nvPr/>
        </p:nvSpPr>
        <p:spPr>
          <a:xfrm>
            <a:off x="7876257" y="3335774"/>
            <a:ext cx="437940" cy="369332"/>
          </a:xfrm>
          <a:prstGeom prst="rect">
            <a:avLst/>
          </a:prstGeom>
        </p:spPr>
        <p:txBody>
          <a:bodyPr wrap="none">
            <a:spAutoFit/>
          </a:bodyPr>
          <a:lstStyle/>
          <a:p>
            <a:pPr algn="ctr"/>
            <a:r>
              <a:rPr lang="hi-IN"/>
              <a:t>खा</a:t>
            </a:r>
            <a:endParaRPr lang="en-US" dirty="0"/>
          </a:p>
        </p:txBody>
      </p:sp>
      <p:sp>
        <p:nvSpPr>
          <p:cNvPr id="39" name="Rectangle 38">
            <a:extLst>
              <a:ext uri="{FF2B5EF4-FFF2-40B4-BE49-F238E27FC236}">
                <a16:creationId xmlns:a16="http://schemas.microsoft.com/office/drawing/2014/main" id="{FB13ADB8-BC28-FA4E-885B-8DF352BC4400}"/>
              </a:ext>
            </a:extLst>
          </p:cNvPr>
          <p:cNvSpPr/>
          <p:nvPr/>
        </p:nvSpPr>
        <p:spPr>
          <a:xfrm>
            <a:off x="7843394" y="4042399"/>
            <a:ext cx="503664" cy="369332"/>
          </a:xfrm>
          <a:prstGeom prst="rect">
            <a:avLst/>
          </a:prstGeom>
        </p:spPr>
        <p:txBody>
          <a:bodyPr wrap="none">
            <a:spAutoFit/>
          </a:bodyPr>
          <a:lstStyle/>
          <a:p>
            <a:r>
              <a:rPr lang="hi-IN"/>
              <a:t>रवि</a:t>
            </a:r>
            <a:endParaRPr lang="en-US" dirty="0"/>
          </a:p>
        </p:txBody>
      </p:sp>
      <p:sp>
        <p:nvSpPr>
          <p:cNvPr id="40" name="Rectangle 39">
            <a:extLst>
              <a:ext uri="{FF2B5EF4-FFF2-40B4-BE49-F238E27FC236}">
                <a16:creationId xmlns:a16="http://schemas.microsoft.com/office/drawing/2014/main" id="{596B6CDF-04B9-B240-8A0D-A40960A6EDC3}"/>
              </a:ext>
            </a:extLst>
          </p:cNvPr>
          <p:cNvSpPr/>
          <p:nvPr/>
        </p:nvSpPr>
        <p:spPr>
          <a:xfrm>
            <a:off x="7974039" y="4456387"/>
            <a:ext cx="242374" cy="923330"/>
          </a:xfrm>
          <a:prstGeom prst="rect">
            <a:avLst/>
          </a:prstGeom>
        </p:spPr>
        <p:txBody>
          <a:bodyPr wrap="none">
            <a:spAutoFit/>
          </a:bodyPr>
          <a:lstStyle/>
          <a:p>
            <a:r>
              <a:rPr lang="en-US" dirty="0"/>
              <a:t>.</a:t>
            </a:r>
          </a:p>
          <a:p>
            <a:r>
              <a:rPr lang="en-US" dirty="0"/>
              <a:t>.</a:t>
            </a:r>
          </a:p>
          <a:p>
            <a:r>
              <a:rPr lang="en-US" dirty="0"/>
              <a:t>.</a:t>
            </a:r>
          </a:p>
        </p:txBody>
      </p:sp>
      <p:cxnSp>
        <p:nvCxnSpPr>
          <p:cNvPr id="41" name="Straight Arrow Connector 40">
            <a:extLst>
              <a:ext uri="{FF2B5EF4-FFF2-40B4-BE49-F238E27FC236}">
                <a16:creationId xmlns:a16="http://schemas.microsoft.com/office/drawing/2014/main" id="{68DCB57D-D624-6649-8366-BD106D48984C}"/>
              </a:ext>
            </a:extLst>
          </p:cNvPr>
          <p:cNvCxnSpPr>
            <a:cxnSpLocks/>
            <a:stCxn id="28" idx="3"/>
            <a:endCxn id="37" idx="1"/>
          </p:cNvCxnSpPr>
          <p:nvPr/>
        </p:nvCxnSpPr>
        <p:spPr>
          <a:xfrm>
            <a:off x="4166956" y="2085239"/>
            <a:ext cx="3629952" cy="70788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36901B-0496-8C4E-94B8-024F8BA48E64}"/>
              </a:ext>
            </a:extLst>
          </p:cNvPr>
          <p:cNvCxnSpPr>
            <a:cxnSpLocks/>
            <a:stCxn id="29" idx="3"/>
            <a:endCxn id="38" idx="1"/>
          </p:cNvCxnSpPr>
          <p:nvPr/>
        </p:nvCxnSpPr>
        <p:spPr>
          <a:xfrm>
            <a:off x="4123418" y="2793125"/>
            <a:ext cx="3752839" cy="72731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50FBADE-7565-2D43-8CAC-8B8596668858}"/>
              </a:ext>
            </a:extLst>
          </p:cNvPr>
          <p:cNvCxnSpPr>
            <a:cxnSpLocks/>
            <a:stCxn id="30" idx="3"/>
            <a:endCxn id="39" idx="1"/>
          </p:cNvCxnSpPr>
          <p:nvPr/>
        </p:nvCxnSpPr>
        <p:spPr>
          <a:xfrm>
            <a:off x="4139704" y="3501011"/>
            <a:ext cx="3703690" cy="72605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430AB4-284A-8F46-AB53-A812C51C3F54}"/>
              </a:ext>
            </a:extLst>
          </p:cNvPr>
          <p:cNvCxnSpPr>
            <a:cxnSpLocks/>
            <a:stCxn id="34" idx="3"/>
            <a:endCxn id="36" idx="1"/>
          </p:cNvCxnSpPr>
          <p:nvPr/>
        </p:nvCxnSpPr>
        <p:spPr>
          <a:xfrm flipV="1">
            <a:off x="4243513" y="2085239"/>
            <a:ext cx="3553395" cy="212365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41B45F4-218A-E943-884F-643D283BCA3E}"/>
                  </a:ext>
                </a:extLst>
              </p:cNvPr>
              <p:cNvSpPr txBox="1"/>
              <p:nvPr/>
            </p:nvSpPr>
            <p:spPr>
              <a:xfrm>
                <a:off x="3697193"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45" name="TextBox 44">
                <a:extLst>
                  <a:ext uri="{FF2B5EF4-FFF2-40B4-BE49-F238E27FC236}">
                    <a16:creationId xmlns:a16="http://schemas.microsoft.com/office/drawing/2014/main" id="{541B45F4-218A-E943-884F-643D283BCA3E}"/>
                  </a:ext>
                </a:extLst>
              </p:cNvPr>
              <p:cNvSpPr txBox="1">
                <a:spLocks noRot="1" noChangeAspect="1" noMove="1" noResize="1" noEditPoints="1" noAdjustHandles="1" noChangeArrowheads="1" noChangeShapeType="1" noTextEdit="1"/>
              </p:cNvSpPr>
              <p:nvPr/>
            </p:nvSpPr>
            <p:spPr>
              <a:xfrm>
                <a:off x="3697193" y="1121780"/>
                <a:ext cx="366934" cy="523220"/>
              </a:xfrm>
              <a:prstGeom prst="rect">
                <a:avLst/>
              </a:prstGeom>
              <a:blipFill>
                <a:blip r:embed="rId2"/>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7D013DF-04EE-4041-85B6-3382414D9442}"/>
                  </a:ext>
                </a:extLst>
              </p:cNvPr>
              <p:cNvSpPr txBox="1"/>
              <p:nvPr/>
            </p:nvSpPr>
            <p:spPr>
              <a:xfrm>
                <a:off x="7911760"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46" name="TextBox 45">
                <a:extLst>
                  <a:ext uri="{FF2B5EF4-FFF2-40B4-BE49-F238E27FC236}">
                    <a16:creationId xmlns:a16="http://schemas.microsoft.com/office/drawing/2014/main" id="{37D013DF-04EE-4041-85B6-3382414D9442}"/>
                  </a:ext>
                </a:extLst>
              </p:cNvPr>
              <p:cNvSpPr txBox="1">
                <a:spLocks noRot="1" noChangeAspect="1" noMove="1" noResize="1" noEditPoints="1" noAdjustHandles="1" noChangeArrowheads="1" noChangeShapeType="1" noTextEdit="1"/>
              </p:cNvSpPr>
              <p:nvPr/>
            </p:nvSpPr>
            <p:spPr>
              <a:xfrm>
                <a:off x="7911760" y="1121780"/>
                <a:ext cx="366934" cy="523220"/>
              </a:xfrm>
              <a:prstGeom prst="rect">
                <a:avLst/>
              </a:prstGeom>
              <a:blipFill>
                <a:blip r:embed="rId3"/>
                <a:stretch>
                  <a:fillRect l="-6667" r="-13333"/>
                </a:stretch>
              </a:blipFill>
            </p:spPr>
            <p:txBody>
              <a:bodyPr/>
              <a:lstStyle/>
              <a:p>
                <a:r>
                  <a:rPr lang="en-US">
                    <a:noFill/>
                  </a:rPr>
                  <a:t> </a:t>
                </a:r>
              </a:p>
            </p:txBody>
          </p:sp>
        </mc:Fallback>
      </mc:AlternateContent>
      <p:sp>
        <p:nvSpPr>
          <p:cNvPr id="47" name="Double Bracket 46">
            <a:extLst>
              <a:ext uri="{FF2B5EF4-FFF2-40B4-BE49-F238E27FC236}">
                <a16:creationId xmlns:a16="http://schemas.microsoft.com/office/drawing/2014/main" id="{E0DB9CF8-0109-6B44-9753-82BA2B9A1CAF}"/>
              </a:ext>
            </a:extLst>
          </p:cNvPr>
          <p:cNvSpPr/>
          <p:nvPr/>
        </p:nvSpPr>
        <p:spPr>
          <a:xfrm>
            <a:off x="2561895" y="1562019"/>
            <a:ext cx="262371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Double Bracket 47">
            <a:extLst>
              <a:ext uri="{FF2B5EF4-FFF2-40B4-BE49-F238E27FC236}">
                <a16:creationId xmlns:a16="http://schemas.microsoft.com/office/drawing/2014/main" id="{AD3E5E86-6D24-A04B-A327-AD2DACEDC58C}"/>
              </a:ext>
            </a:extLst>
          </p:cNvPr>
          <p:cNvSpPr/>
          <p:nvPr/>
        </p:nvSpPr>
        <p:spPr>
          <a:xfrm>
            <a:off x="6787762" y="1562019"/>
            <a:ext cx="261222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2E839D54-1C78-A948-8B12-6BDB82001BED}"/>
              </a:ext>
            </a:extLst>
          </p:cNvPr>
          <p:cNvSpPr txBox="1"/>
          <p:nvPr/>
        </p:nvSpPr>
        <p:spPr>
          <a:xfrm>
            <a:off x="3383913" y="6041270"/>
            <a:ext cx="5196038" cy="461665"/>
          </a:xfrm>
          <a:prstGeom prst="rect">
            <a:avLst/>
          </a:prstGeom>
          <a:noFill/>
        </p:spPr>
        <p:txBody>
          <a:bodyPr wrap="none" rtlCol="0">
            <a:spAutoFit/>
          </a:bodyPr>
          <a:lstStyle/>
          <a:p>
            <a:r>
              <a:rPr lang="en-US" sz="2400" dirty="0"/>
              <a:t>Goal: Learn a mapping between the sets</a:t>
            </a:r>
          </a:p>
        </p:txBody>
      </p:sp>
    </p:spTree>
    <p:extLst>
      <p:ext uri="{BB962C8B-B14F-4D97-AF65-F5344CB8AC3E}">
        <p14:creationId xmlns:p14="http://schemas.microsoft.com/office/powerpoint/2010/main" val="379025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8DD29D6-426F-1A4F-B068-DBB3638D148D}"/>
              </a:ext>
            </a:extLst>
          </p:cNvPr>
          <p:cNvSpPr txBox="1"/>
          <p:nvPr/>
        </p:nvSpPr>
        <p:spPr>
          <a:xfrm>
            <a:off x="3383913" y="6041270"/>
            <a:ext cx="5196038" cy="461665"/>
          </a:xfrm>
          <a:prstGeom prst="rect">
            <a:avLst/>
          </a:prstGeom>
          <a:noFill/>
        </p:spPr>
        <p:txBody>
          <a:bodyPr wrap="none" rtlCol="0">
            <a:spAutoFit/>
          </a:bodyPr>
          <a:lstStyle/>
          <a:p>
            <a:r>
              <a:rPr lang="en-US" sz="2400" dirty="0"/>
              <a:t>Goal: Learn a mapping between the sets</a:t>
            </a:r>
          </a:p>
        </p:txBody>
      </p:sp>
      <p:sp>
        <p:nvSpPr>
          <p:cNvPr id="28" name="Freeform 27">
            <a:extLst>
              <a:ext uri="{FF2B5EF4-FFF2-40B4-BE49-F238E27FC236}">
                <a16:creationId xmlns:a16="http://schemas.microsoft.com/office/drawing/2014/main" id="{50A7A302-DAD3-0D4D-B19F-530988F78855}"/>
              </a:ext>
            </a:extLst>
          </p:cNvPr>
          <p:cNvSpPr/>
          <p:nvPr/>
        </p:nvSpPr>
        <p:spPr>
          <a:xfrm>
            <a:off x="6176519" y="6409069"/>
            <a:ext cx="204281" cy="183027"/>
          </a:xfrm>
          <a:custGeom>
            <a:avLst/>
            <a:gdLst>
              <a:gd name="connsiteX0" fmla="*/ 0 w 593388"/>
              <a:gd name="connsiteY0" fmla="*/ 642025 h 642025"/>
              <a:gd name="connsiteX1" fmla="*/ 340469 w 593388"/>
              <a:gd name="connsiteY1" fmla="*/ 0 h 642025"/>
              <a:gd name="connsiteX2" fmla="*/ 593388 w 593388"/>
              <a:gd name="connsiteY2" fmla="*/ 642025 h 642025"/>
            </a:gdLst>
            <a:ahLst/>
            <a:cxnLst>
              <a:cxn ang="0">
                <a:pos x="connsiteX0" y="connsiteY0"/>
              </a:cxn>
              <a:cxn ang="0">
                <a:pos x="connsiteX1" y="connsiteY1"/>
              </a:cxn>
              <a:cxn ang="0">
                <a:pos x="connsiteX2" y="connsiteY2"/>
              </a:cxn>
            </a:cxnLst>
            <a:rect l="l" t="t" r="r" b="b"/>
            <a:pathLst>
              <a:path w="593388" h="642025">
                <a:moveTo>
                  <a:pt x="0" y="642025"/>
                </a:moveTo>
                <a:cubicBezTo>
                  <a:pt x="120785" y="321012"/>
                  <a:pt x="241571" y="0"/>
                  <a:pt x="340469" y="0"/>
                </a:cubicBezTo>
                <a:cubicBezTo>
                  <a:pt x="439367" y="0"/>
                  <a:pt x="582039" y="486382"/>
                  <a:pt x="593388" y="642025"/>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6EC2409-802E-054A-85E3-DAED07AD765D}"/>
              </a:ext>
            </a:extLst>
          </p:cNvPr>
          <p:cNvSpPr txBox="1"/>
          <p:nvPr/>
        </p:nvSpPr>
        <p:spPr>
          <a:xfrm>
            <a:off x="5706178" y="5796685"/>
            <a:ext cx="1309974" cy="369332"/>
          </a:xfrm>
          <a:prstGeom prst="rect">
            <a:avLst/>
          </a:prstGeom>
          <a:noFill/>
        </p:spPr>
        <p:txBody>
          <a:bodyPr wrap="none" rtlCol="0">
            <a:spAutoFit/>
          </a:bodyPr>
          <a:lstStyle/>
          <a:p>
            <a:r>
              <a:rPr lang="en-US" dirty="0">
                <a:solidFill>
                  <a:srgbClr val="FF0000"/>
                </a:solidFill>
                <a:latin typeface="Lucida Handwriting" panose="03010101010101010101" pitchFamily="66" charset="77"/>
                <a:ea typeface="Noteworthy Light" panose="02000400000000000000" pitchFamily="2" charset="77"/>
                <a:cs typeface="Apple Chancery" panose="03020702040506060504" pitchFamily="66" charset="-79"/>
              </a:rPr>
              <a:t>function</a:t>
            </a:r>
          </a:p>
        </p:txBody>
      </p:sp>
      <p:sp>
        <p:nvSpPr>
          <p:cNvPr id="31" name="Title 1">
            <a:extLst>
              <a:ext uri="{FF2B5EF4-FFF2-40B4-BE49-F238E27FC236}">
                <a16:creationId xmlns:a16="http://schemas.microsoft.com/office/drawing/2014/main" id="{BAD891E6-9AC3-214C-8347-C415493339A3}"/>
              </a:ext>
            </a:extLst>
          </p:cNvPr>
          <p:cNvSpPr>
            <a:spLocks noGrp="1"/>
          </p:cNvSpPr>
          <p:nvPr>
            <p:ph type="title"/>
          </p:nvPr>
        </p:nvSpPr>
        <p:spPr>
          <a:xfrm>
            <a:off x="838200" y="-4325"/>
            <a:ext cx="10515600" cy="1325563"/>
          </a:xfrm>
        </p:spPr>
        <p:txBody>
          <a:bodyPr/>
          <a:lstStyle/>
          <a:p>
            <a:r>
              <a:rPr lang="en-US" dirty="0"/>
              <a:t>Cross-lingual mapping problem: Goal</a:t>
            </a:r>
          </a:p>
        </p:txBody>
      </p:sp>
      <p:sp>
        <p:nvSpPr>
          <p:cNvPr id="35" name="Rectangle 34">
            <a:extLst>
              <a:ext uri="{FF2B5EF4-FFF2-40B4-BE49-F238E27FC236}">
                <a16:creationId xmlns:a16="http://schemas.microsoft.com/office/drawing/2014/main" id="{D841593D-3328-6747-872F-FA855BA2A8DA}"/>
              </a:ext>
            </a:extLst>
          </p:cNvPr>
          <p:cNvSpPr/>
          <p:nvPr/>
        </p:nvSpPr>
        <p:spPr>
          <a:xfrm>
            <a:off x="3594363" y="1900573"/>
            <a:ext cx="572593" cy="369332"/>
          </a:xfrm>
          <a:prstGeom prst="rect">
            <a:avLst/>
          </a:prstGeom>
        </p:spPr>
        <p:txBody>
          <a:bodyPr wrap="none">
            <a:spAutoFit/>
          </a:bodyPr>
          <a:lstStyle/>
          <a:p>
            <a:r>
              <a:rPr lang="en-US" dirty="0"/>
              <a:t>king</a:t>
            </a:r>
          </a:p>
        </p:txBody>
      </p:sp>
      <p:sp>
        <p:nvSpPr>
          <p:cNvPr id="36" name="Rectangle 35">
            <a:extLst>
              <a:ext uri="{FF2B5EF4-FFF2-40B4-BE49-F238E27FC236}">
                <a16:creationId xmlns:a16="http://schemas.microsoft.com/office/drawing/2014/main" id="{3DAA3F4A-83C9-3547-9CE2-7BED29430CDE}"/>
              </a:ext>
            </a:extLst>
          </p:cNvPr>
          <p:cNvSpPr/>
          <p:nvPr/>
        </p:nvSpPr>
        <p:spPr>
          <a:xfrm>
            <a:off x="3637900" y="2608459"/>
            <a:ext cx="485518" cy="369332"/>
          </a:xfrm>
          <a:prstGeom prst="rect">
            <a:avLst/>
          </a:prstGeom>
        </p:spPr>
        <p:txBody>
          <a:bodyPr wrap="none">
            <a:spAutoFit/>
          </a:bodyPr>
          <a:lstStyle/>
          <a:p>
            <a:r>
              <a:rPr lang="en-US" dirty="0"/>
              <a:t>eat</a:t>
            </a:r>
          </a:p>
        </p:txBody>
      </p:sp>
      <p:sp>
        <p:nvSpPr>
          <p:cNvPr id="37" name="Rectangle 36">
            <a:extLst>
              <a:ext uri="{FF2B5EF4-FFF2-40B4-BE49-F238E27FC236}">
                <a16:creationId xmlns:a16="http://schemas.microsoft.com/office/drawing/2014/main" id="{2C79F20A-DE72-5B47-B638-7F27FB2A27A2}"/>
              </a:ext>
            </a:extLst>
          </p:cNvPr>
          <p:cNvSpPr/>
          <p:nvPr/>
        </p:nvSpPr>
        <p:spPr>
          <a:xfrm>
            <a:off x="3621613" y="3316345"/>
            <a:ext cx="518091" cy="369332"/>
          </a:xfrm>
          <a:prstGeom prst="rect">
            <a:avLst/>
          </a:prstGeom>
        </p:spPr>
        <p:txBody>
          <a:bodyPr wrap="none">
            <a:spAutoFit/>
          </a:bodyPr>
          <a:lstStyle/>
          <a:p>
            <a:r>
              <a:rPr lang="en-US" dirty="0"/>
              <a:t>sun</a:t>
            </a:r>
          </a:p>
        </p:txBody>
      </p:sp>
      <p:sp>
        <p:nvSpPr>
          <p:cNvPr id="38" name="Rectangle 37">
            <a:extLst>
              <a:ext uri="{FF2B5EF4-FFF2-40B4-BE49-F238E27FC236}">
                <a16:creationId xmlns:a16="http://schemas.microsoft.com/office/drawing/2014/main" id="{E26B06AE-AFA9-7142-B008-28DA949E0789}"/>
              </a:ext>
            </a:extLst>
          </p:cNvPr>
          <p:cNvSpPr/>
          <p:nvPr/>
        </p:nvSpPr>
        <p:spPr>
          <a:xfrm>
            <a:off x="3517802" y="4024231"/>
            <a:ext cx="725711" cy="369332"/>
          </a:xfrm>
          <a:prstGeom prst="rect">
            <a:avLst/>
          </a:prstGeom>
        </p:spPr>
        <p:txBody>
          <a:bodyPr wrap="none">
            <a:spAutoFit/>
          </a:bodyPr>
          <a:lstStyle/>
          <a:p>
            <a:r>
              <a:rPr lang="en-US" dirty="0"/>
              <a:t>water</a:t>
            </a:r>
          </a:p>
        </p:txBody>
      </p:sp>
      <p:sp>
        <p:nvSpPr>
          <p:cNvPr id="39" name="Rectangle 38">
            <a:extLst>
              <a:ext uri="{FF2B5EF4-FFF2-40B4-BE49-F238E27FC236}">
                <a16:creationId xmlns:a16="http://schemas.microsoft.com/office/drawing/2014/main" id="{1C3DD617-E263-6444-8204-7079C33D4BEE}"/>
              </a:ext>
            </a:extLst>
          </p:cNvPr>
          <p:cNvSpPr/>
          <p:nvPr/>
        </p:nvSpPr>
        <p:spPr>
          <a:xfrm>
            <a:off x="3759470" y="4456387"/>
            <a:ext cx="242374" cy="923330"/>
          </a:xfrm>
          <a:prstGeom prst="rect">
            <a:avLst/>
          </a:prstGeom>
        </p:spPr>
        <p:txBody>
          <a:bodyPr wrap="none">
            <a:spAutoFit/>
          </a:bodyPr>
          <a:lstStyle/>
          <a:p>
            <a:r>
              <a:rPr lang="en-US" dirty="0"/>
              <a:t>.</a:t>
            </a:r>
          </a:p>
          <a:p>
            <a:r>
              <a:rPr lang="en-US" dirty="0"/>
              <a:t>.</a:t>
            </a:r>
          </a:p>
          <a:p>
            <a:r>
              <a:rPr lang="en-US" dirty="0"/>
              <a:t>.</a:t>
            </a:r>
          </a:p>
        </p:txBody>
      </p:sp>
      <p:sp>
        <p:nvSpPr>
          <p:cNvPr id="40" name="Rectangle 39">
            <a:extLst>
              <a:ext uri="{FF2B5EF4-FFF2-40B4-BE49-F238E27FC236}">
                <a16:creationId xmlns:a16="http://schemas.microsoft.com/office/drawing/2014/main" id="{907F3D44-11EF-964F-9027-50C94F558FDF}"/>
              </a:ext>
            </a:extLst>
          </p:cNvPr>
          <p:cNvSpPr/>
          <p:nvPr/>
        </p:nvSpPr>
        <p:spPr>
          <a:xfrm>
            <a:off x="7796908" y="1900573"/>
            <a:ext cx="596638" cy="369332"/>
          </a:xfrm>
          <a:prstGeom prst="rect">
            <a:avLst/>
          </a:prstGeom>
        </p:spPr>
        <p:txBody>
          <a:bodyPr wrap="none">
            <a:spAutoFit/>
          </a:bodyPr>
          <a:lstStyle/>
          <a:p>
            <a:r>
              <a:rPr lang="hi-IN"/>
              <a:t>पानी</a:t>
            </a:r>
            <a:endParaRPr lang="en-US" dirty="0"/>
          </a:p>
        </p:txBody>
      </p:sp>
      <p:sp>
        <p:nvSpPr>
          <p:cNvPr id="41" name="Rectangle 40">
            <a:extLst>
              <a:ext uri="{FF2B5EF4-FFF2-40B4-BE49-F238E27FC236}">
                <a16:creationId xmlns:a16="http://schemas.microsoft.com/office/drawing/2014/main" id="{B112871A-F8F4-964A-9A4A-D306BA89BF28}"/>
              </a:ext>
            </a:extLst>
          </p:cNvPr>
          <p:cNvSpPr/>
          <p:nvPr/>
        </p:nvSpPr>
        <p:spPr>
          <a:xfrm>
            <a:off x="7796908" y="2608459"/>
            <a:ext cx="596638" cy="369332"/>
          </a:xfrm>
          <a:prstGeom prst="rect">
            <a:avLst/>
          </a:prstGeom>
        </p:spPr>
        <p:txBody>
          <a:bodyPr wrap="none">
            <a:spAutoFit/>
          </a:bodyPr>
          <a:lstStyle/>
          <a:p>
            <a:pPr algn="ctr"/>
            <a:r>
              <a:rPr lang="hi-IN"/>
              <a:t>राजा</a:t>
            </a:r>
            <a:endParaRPr lang="en-US" dirty="0"/>
          </a:p>
        </p:txBody>
      </p:sp>
      <p:sp>
        <p:nvSpPr>
          <p:cNvPr id="42" name="Rectangle 41">
            <a:extLst>
              <a:ext uri="{FF2B5EF4-FFF2-40B4-BE49-F238E27FC236}">
                <a16:creationId xmlns:a16="http://schemas.microsoft.com/office/drawing/2014/main" id="{0CAF9ED3-635C-1841-A22D-AD15EF7C04FB}"/>
              </a:ext>
            </a:extLst>
          </p:cNvPr>
          <p:cNvSpPr/>
          <p:nvPr/>
        </p:nvSpPr>
        <p:spPr>
          <a:xfrm>
            <a:off x="7876257" y="3335774"/>
            <a:ext cx="437940" cy="369332"/>
          </a:xfrm>
          <a:prstGeom prst="rect">
            <a:avLst/>
          </a:prstGeom>
        </p:spPr>
        <p:txBody>
          <a:bodyPr wrap="none">
            <a:spAutoFit/>
          </a:bodyPr>
          <a:lstStyle/>
          <a:p>
            <a:pPr algn="ctr"/>
            <a:r>
              <a:rPr lang="hi-IN"/>
              <a:t>खा</a:t>
            </a:r>
            <a:endParaRPr lang="en-US" dirty="0"/>
          </a:p>
        </p:txBody>
      </p:sp>
      <p:sp>
        <p:nvSpPr>
          <p:cNvPr id="43" name="Rectangle 42">
            <a:extLst>
              <a:ext uri="{FF2B5EF4-FFF2-40B4-BE49-F238E27FC236}">
                <a16:creationId xmlns:a16="http://schemas.microsoft.com/office/drawing/2014/main" id="{662C49A5-4994-B845-A428-39A5833F7B62}"/>
              </a:ext>
            </a:extLst>
          </p:cNvPr>
          <p:cNvSpPr/>
          <p:nvPr/>
        </p:nvSpPr>
        <p:spPr>
          <a:xfrm>
            <a:off x="7843394" y="4042399"/>
            <a:ext cx="503664" cy="369332"/>
          </a:xfrm>
          <a:prstGeom prst="rect">
            <a:avLst/>
          </a:prstGeom>
        </p:spPr>
        <p:txBody>
          <a:bodyPr wrap="none">
            <a:spAutoFit/>
          </a:bodyPr>
          <a:lstStyle/>
          <a:p>
            <a:r>
              <a:rPr lang="hi-IN"/>
              <a:t>रवि</a:t>
            </a:r>
            <a:endParaRPr lang="en-US" dirty="0"/>
          </a:p>
        </p:txBody>
      </p:sp>
      <p:sp>
        <p:nvSpPr>
          <p:cNvPr id="44" name="Rectangle 43">
            <a:extLst>
              <a:ext uri="{FF2B5EF4-FFF2-40B4-BE49-F238E27FC236}">
                <a16:creationId xmlns:a16="http://schemas.microsoft.com/office/drawing/2014/main" id="{55FB5B1D-16DC-204A-A2E7-D5166EDEE825}"/>
              </a:ext>
            </a:extLst>
          </p:cNvPr>
          <p:cNvSpPr/>
          <p:nvPr/>
        </p:nvSpPr>
        <p:spPr>
          <a:xfrm>
            <a:off x="7974039" y="4456387"/>
            <a:ext cx="242374" cy="923330"/>
          </a:xfrm>
          <a:prstGeom prst="rect">
            <a:avLst/>
          </a:prstGeom>
        </p:spPr>
        <p:txBody>
          <a:bodyPr wrap="none">
            <a:spAutoFit/>
          </a:bodyPr>
          <a:lstStyle/>
          <a:p>
            <a:r>
              <a:rPr lang="en-US" dirty="0"/>
              <a:t>.</a:t>
            </a:r>
          </a:p>
          <a:p>
            <a:r>
              <a:rPr lang="en-US" dirty="0"/>
              <a:t>.</a:t>
            </a:r>
          </a:p>
          <a:p>
            <a:r>
              <a:rPr lang="en-US" dirty="0"/>
              <a:t>.</a:t>
            </a:r>
          </a:p>
        </p:txBody>
      </p:sp>
      <p:cxnSp>
        <p:nvCxnSpPr>
          <p:cNvPr id="45" name="Straight Arrow Connector 44">
            <a:extLst>
              <a:ext uri="{FF2B5EF4-FFF2-40B4-BE49-F238E27FC236}">
                <a16:creationId xmlns:a16="http://schemas.microsoft.com/office/drawing/2014/main" id="{924902EE-23A4-914B-A4F2-94EF9168B993}"/>
              </a:ext>
            </a:extLst>
          </p:cNvPr>
          <p:cNvCxnSpPr>
            <a:cxnSpLocks/>
            <a:stCxn id="35" idx="3"/>
            <a:endCxn id="41" idx="1"/>
          </p:cNvCxnSpPr>
          <p:nvPr/>
        </p:nvCxnSpPr>
        <p:spPr>
          <a:xfrm>
            <a:off x="4166956" y="2085239"/>
            <a:ext cx="3629952" cy="70788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C8F5CC9-DBC6-6D45-8CBE-12758BF61C4E}"/>
              </a:ext>
            </a:extLst>
          </p:cNvPr>
          <p:cNvCxnSpPr>
            <a:cxnSpLocks/>
            <a:stCxn id="36" idx="3"/>
            <a:endCxn id="42" idx="1"/>
          </p:cNvCxnSpPr>
          <p:nvPr/>
        </p:nvCxnSpPr>
        <p:spPr>
          <a:xfrm>
            <a:off x="4123418" y="2793125"/>
            <a:ext cx="3752839" cy="72731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8E3129C-675A-474A-A52F-16EB13903227}"/>
              </a:ext>
            </a:extLst>
          </p:cNvPr>
          <p:cNvCxnSpPr>
            <a:cxnSpLocks/>
            <a:stCxn id="37" idx="3"/>
            <a:endCxn id="43" idx="1"/>
          </p:cNvCxnSpPr>
          <p:nvPr/>
        </p:nvCxnSpPr>
        <p:spPr>
          <a:xfrm>
            <a:off x="4139704" y="3501011"/>
            <a:ext cx="3703690" cy="72605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AB6EF56-AFBA-344B-9A9E-FC55355F61CE}"/>
              </a:ext>
            </a:extLst>
          </p:cNvPr>
          <p:cNvCxnSpPr>
            <a:cxnSpLocks/>
            <a:stCxn id="38" idx="3"/>
            <a:endCxn id="40" idx="1"/>
          </p:cNvCxnSpPr>
          <p:nvPr/>
        </p:nvCxnSpPr>
        <p:spPr>
          <a:xfrm flipV="1">
            <a:off x="4243513" y="2085239"/>
            <a:ext cx="3553395" cy="212365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875FF92-5AC5-4944-B73B-EC25B49F33A9}"/>
                  </a:ext>
                </a:extLst>
              </p:cNvPr>
              <p:cNvSpPr txBox="1"/>
              <p:nvPr/>
            </p:nvSpPr>
            <p:spPr>
              <a:xfrm>
                <a:off x="3697193"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49" name="TextBox 48">
                <a:extLst>
                  <a:ext uri="{FF2B5EF4-FFF2-40B4-BE49-F238E27FC236}">
                    <a16:creationId xmlns:a16="http://schemas.microsoft.com/office/drawing/2014/main" id="{3875FF92-5AC5-4944-B73B-EC25B49F33A9}"/>
                  </a:ext>
                </a:extLst>
              </p:cNvPr>
              <p:cNvSpPr txBox="1">
                <a:spLocks noRot="1" noChangeAspect="1" noMove="1" noResize="1" noEditPoints="1" noAdjustHandles="1" noChangeArrowheads="1" noChangeShapeType="1" noTextEdit="1"/>
              </p:cNvSpPr>
              <p:nvPr/>
            </p:nvSpPr>
            <p:spPr>
              <a:xfrm>
                <a:off x="3697193" y="1121780"/>
                <a:ext cx="366934" cy="523220"/>
              </a:xfrm>
              <a:prstGeom prst="rect">
                <a:avLst/>
              </a:prstGeom>
              <a:blipFill>
                <a:blip r:embed="rId2"/>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060B99C-7504-574F-8C99-EB2591565E85}"/>
                  </a:ext>
                </a:extLst>
              </p:cNvPr>
              <p:cNvSpPr txBox="1"/>
              <p:nvPr/>
            </p:nvSpPr>
            <p:spPr>
              <a:xfrm>
                <a:off x="7911760"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0" name="TextBox 49">
                <a:extLst>
                  <a:ext uri="{FF2B5EF4-FFF2-40B4-BE49-F238E27FC236}">
                    <a16:creationId xmlns:a16="http://schemas.microsoft.com/office/drawing/2014/main" id="{9060B99C-7504-574F-8C99-EB2591565E85}"/>
                  </a:ext>
                </a:extLst>
              </p:cNvPr>
              <p:cNvSpPr txBox="1">
                <a:spLocks noRot="1" noChangeAspect="1" noMove="1" noResize="1" noEditPoints="1" noAdjustHandles="1" noChangeArrowheads="1" noChangeShapeType="1" noTextEdit="1"/>
              </p:cNvSpPr>
              <p:nvPr/>
            </p:nvSpPr>
            <p:spPr>
              <a:xfrm>
                <a:off x="7911760" y="1121780"/>
                <a:ext cx="366934" cy="523220"/>
              </a:xfrm>
              <a:prstGeom prst="rect">
                <a:avLst/>
              </a:prstGeom>
              <a:blipFill>
                <a:blip r:embed="rId3"/>
                <a:stretch>
                  <a:fillRect l="-6667" r="-13333"/>
                </a:stretch>
              </a:blipFill>
            </p:spPr>
            <p:txBody>
              <a:bodyPr/>
              <a:lstStyle/>
              <a:p>
                <a:r>
                  <a:rPr lang="en-US">
                    <a:noFill/>
                  </a:rPr>
                  <a:t> </a:t>
                </a:r>
              </a:p>
            </p:txBody>
          </p:sp>
        </mc:Fallback>
      </mc:AlternateContent>
      <p:sp>
        <p:nvSpPr>
          <p:cNvPr id="51" name="Double Bracket 50">
            <a:extLst>
              <a:ext uri="{FF2B5EF4-FFF2-40B4-BE49-F238E27FC236}">
                <a16:creationId xmlns:a16="http://schemas.microsoft.com/office/drawing/2014/main" id="{7ECDDFEF-86E8-FA4D-976A-9B466867ADFE}"/>
              </a:ext>
            </a:extLst>
          </p:cNvPr>
          <p:cNvSpPr/>
          <p:nvPr/>
        </p:nvSpPr>
        <p:spPr>
          <a:xfrm>
            <a:off x="2561895" y="1562019"/>
            <a:ext cx="262371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Double Bracket 51">
            <a:extLst>
              <a:ext uri="{FF2B5EF4-FFF2-40B4-BE49-F238E27FC236}">
                <a16:creationId xmlns:a16="http://schemas.microsoft.com/office/drawing/2014/main" id="{77ADC9FF-FD7B-1B43-A3D7-948B1971309B}"/>
              </a:ext>
            </a:extLst>
          </p:cNvPr>
          <p:cNvSpPr/>
          <p:nvPr/>
        </p:nvSpPr>
        <p:spPr>
          <a:xfrm>
            <a:off x="6787762" y="1562019"/>
            <a:ext cx="261222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07689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a:extLst>
              <a:ext uri="{FF2B5EF4-FFF2-40B4-BE49-F238E27FC236}">
                <a16:creationId xmlns:a16="http://schemas.microsoft.com/office/drawing/2014/main" id="{C74B4C30-E38E-914E-8FE2-F6190CE121A2}"/>
              </a:ext>
            </a:extLst>
          </p:cNvPr>
          <p:cNvSpPr/>
          <p:nvPr/>
        </p:nvSpPr>
        <p:spPr>
          <a:xfrm>
            <a:off x="2561895" y="1562019"/>
            <a:ext cx="262371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Double Bracket 5">
            <a:extLst>
              <a:ext uri="{FF2B5EF4-FFF2-40B4-BE49-F238E27FC236}">
                <a16:creationId xmlns:a16="http://schemas.microsoft.com/office/drawing/2014/main" id="{40049E99-2653-A14B-8788-EF178F1DAC07}"/>
              </a:ext>
            </a:extLst>
          </p:cNvPr>
          <p:cNvSpPr/>
          <p:nvPr/>
        </p:nvSpPr>
        <p:spPr>
          <a:xfrm>
            <a:off x="6787762" y="1562019"/>
            <a:ext cx="2612229" cy="41100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AF3D4-AEC1-6E4C-A3C2-57CABF18460F}"/>
              </a:ext>
            </a:extLst>
          </p:cNvPr>
          <p:cNvSpPr/>
          <p:nvPr/>
        </p:nvSpPr>
        <p:spPr>
          <a:xfrm>
            <a:off x="1857309" y="1900573"/>
            <a:ext cx="572593" cy="369332"/>
          </a:xfrm>
          <a:prstGeom prst="rect">
            <a:avLst/>
          </a:prstGeom>
        </p:spPr>
        <p:txBody>
          <a:bodyPr wrap="none">
            <a:spAutoFit/>
          </a:bodyPr>
          <a:lstStyle/>
          <a:p>
            <a:r>
              <a:rPr lang="en-US" dirty="0"/>
              <a:t>king</a:t>
            </a:r>
          </a:p>
        </p:txBody>
      </p:sp>
      <p:sp>
        <p:nvSpPr>
          <p:cNvPr id="10" name="Rectangle 9">
            <a:extLst>
              <a:ext uri="{FF2B5EF4-FFF2-40B4-BE49-F238E27FC236}">
                <a16:creationId xmlns:a16="http://schemas.microsoft.com/office/drawing/2014/main" id="{544BCC4A-CA28-8645-8B89-1C6F5D70B657}"/>
              </a:ext>
            </a:extLst>
          </p:cNvPr>
          <p:cNvSpPr/>
          <p:nvPr/>
        </p:nvSpPr>
        <p:spPr>
          <a:xfrm>
            <a:off x="1900846" y="2608459"/>
            <a:ext cx="485518" cy="369332"/>
          </a:xfrm>
          <a:prstGeom prst="rect">
            <a:avLst/>
          </a:prstGeom>
        </p:spPr>
        <p:txBody>
          <a:bodyPr wrap="none">
            <a:spAutoFit/>
          </a:bodyPr>
          <a:lstStyle/>
          <a:p>
            <a:r>
              <a:rPr lang="en-US" dirty="0"/>
              <a:t>eat</a:t>
            </a:r>
          </a:p>
        </p:txBody>
      </p:sp>
      <p:sp>
        <p:nvSpPr>
          <p:cNvPr id="11" name="Rectangle 10">
            <a:extLst>
              <a:ext uri="{FF2B5EF4-FFF2-40B4-BE49-F238E27FC236}">
                <a16:creationId xmlns:a16="http://schemas.microsoft.com/office/drawing/2014/main" id="{E5D7272B-8F69-ED4C-94A0-F12F60BE93F1}"/>
              </a:ext>
            </a:extLst>
          </p:cNvPr>
          <p:cNvSpPr/>
          <p:nvPr/>
        </p:nvSpPr>
        <p:spPr>
          <a:xfrm>
            <a:off x="1884559" y="3316345"/>
            <a:ext cx="518091" cy="369332"/>
          </a:xfrm>
          <a:prstGeom prst="rect">
            <a:avLst/>
          </a:prstGeom>
        </p:spPr>
        <p:txBody>
          <a:bodyPr wrap="none">
            <a:spAutoFit/>
          </a:bodyPr>
          <a:lstStyle/>
          <a:p>
            <a:r>
              <a:rPr lang="en-US" dirty="0"/>
              <a:t>sun</a:t>
            </a:r>
          </a:p>
        </p:txBody>
      </p:sp>
      <p:sp>
        <p:nvSpPr>
          <p:cNvPr id="12" name="Rectangle 11">
            <a:extLst>
              <a:ext uri="{FF2B5EF4-FFF2-40B4-BE49-F238E27FC236}">
                <a16:creationId xmlns:a16="http://schemas.microsoft.com/office/drawing/2014/main" id="{A0D8AABD-308B-574C-AACE-37EA55CDEB29}"/>
              </a:ext>
            </a:extLst>
          </p:cNvPr>
          <p:cNvSpPr/>
          <p:nvPr/>
        </p:nvSpPr>
        <p:spPr>
          <a:xfrm>
            <a:off x="1780748" y="4024231"/>
            <a:ext cx="725711" cy="369332"/>
          </a:xfrm>
          <a:prstGeom prst="rect">
            <a:avLst/>
          </a:prstGeom>
        </p:spPr>
        <p:txBody>
          <a:bodyPr wrap="none">
            <a:spAutoFit/>
          </a:bodyPr>
          <a:lstStyle/>
          <a:p>
            <a:r>
              <a:rPr lang="en-US" dirty="0"/>
              <a:t>water</a:t>
            </a:r>
          </a:p>
        </p:txBody>
      </p:sp>
      <p:sp>
        <p:nvSpPr>
          <p:cNvPr id="13" name="Rectangle 12">
            <a:extLst>
              <a:ext uri="{FF2B5EF4-FFF2-40B4-BE49-F238E27FC236}">
                <a16:creationId xmlns:a16="http://schemas.microsoft.com/office/drawing/2014/main" id="{BFFBD631-B92F-554A-8D16-55E91B1C315A}"/>
              </a:ext>
            </a:extLst>
          </p:cNvPr>
          <p:cNvSpPr/>
          <p:nvPr/>
        </p:nvSpPr>
        <p:spPr>
          <a:xfrm>
            <a:off x="2022416" y="4456387"/>
            <a:ext cx="242374" cy="923330"/>
          </a:xfrm>
          <a:prstGeom prst="rect">
            <a:avLst/>
          </a:prstGeom>
        </p:spPr>
        <p:txBody>
          <a:bodyPr wrap="none">
            <a:spAutoFit/>
          </a:bodyPr>
          <a:lstStyle/>
          <a:p>
            <a:r>
              <a:rPr lang="en-US" dirty="0"/>
              <a:t>.</a:t>
            </a:r>
          </a:p>
          <a:p>
            <a:r>
              <a:rPr lang="en-US" dirty="0"/>
              <a:t>.</a:t>
            </a:r>
          </a:p>
          <a:p>
            <a:r>
              <a:rPr lang="en-US" dirty="0"/>
              <a:t>.</a:t>
            </a:r>
          </a:p>
        </p:txBody>
      </p:sp>
      <p:sp>
        <p:nvSpPr>
          <p:cNvPr id="16" name="Rectangle 15">
            <a:extLst>
              <a:ext uri="{FF2B5EF4-FFF2-40B4-BE49-F238E27FC236}">
                <a16:creationId xmlns:a16="http://schemas.microsoft.com/office/drawing/2014/main" id="{E550CB20-2DEE-DE4F-97D8-5641A07B2393}"/>
              </a:ext>
            </a:extLst>
          </p:cNvPr>
          <p:cNvSpPr/>
          <p:nvPr/>
        </p:nvSpPr>
        <p:spPr>
          <a:xfrm>
            <a:off x="9542176" y="1963328"/>
            <a:ext cx="596638" cy="369332"/>
          </a:xfrm>
          <a:prstGeom prst="rect">
            <a:avLst/>
          </a:prstGeom>
        </p:spPr>
        <p:txBody>
          <a:bodyPr wrap="none">
            <a:spAutoFit/>
          </a:bodyPr>
          <a:lstStyle/>
          <a:p>
            <a:r>
              <a:rPr lang="hi-IN"/>
              <a:t>पानी</a:t>
            </a:r>
            <a:endParaRPr lang="en-US" dirty="0"/>
          </a:p>
        </p:txBody>
      </p:sp>
      <p:sp>
        <p:nvSpPr>
          <p:cNvPr id="17" name="Rectangle 16">
            <a:extLst>
              <a:ext uri="{FF2B5EF4-FFF2-40B4-BE49-F238E27FC236}">
                <a16:creationId xmlns:a16="http://schemas.microsoft.com/office/drawing/2014/main" id="{575E15A6-7786-024B-B213-9E0C90401FB9}"/>
              </a:ext>
            </a:extLst>
          </p:cNvPr>
          <p:cNvSpPr/>
          <p:nvPr/>
        </p:nvSpPr>
        <p:spPr>
          <a:xfrm>
            <a:off x="9542176" y="2671214"/>
            <a:ext cx="596638" cy="369332"/>
          </a:xfrm>
          <a:prstGeom prst="rect">
            <a:avLst/>
          </a:prstGeom>
        </p:spPr>
        <p:txBody>
          <a:bodyPr wrap="none">
            <a:spAutoFit/>
          </a:bodyPr>
          <a:lstStyle/>
          <a:p>
            <a:pPr algn="ctr"/>
            <a:r>
              <a:rPr lang="hi-IN"/>
              <a:t>राजा</a:t>
            </a:r>
            <a:endParaRPr lang="en-US" dirty="0"/>
          </a:p>
        </p:txBody>
      </p:sp>
      <p:sp>
        <p:nvSpPr>
          <p:cNvPr id="18" name="Rectangle 17">
            <a:extLst>
              <a:ext uri="{FF2B5EF4-FFF2-40B4-BE49-F238E27FC236}">
                <a16:creationId xmlns:a16="http://schemas.microsoft.com/office/drawing/2014/main" id="{AB01807B-07A7-614E-B654-B938DC87CEF9}"/>
              </a:ext>
            </a:extLst>
          </p:cNvPr>
          <p:cNvSpPr/>
          <p:nvPr/>
        </p:nvSpPr>
        <p:spPr>
          <a:xfrm>
            <a:off x="9621525" y="3398529"/>
            <a:ext cx="437940" cy="369332"/>
          </a:xfrm>
          <a:prstGeom prst="rect">
            <a:avLst/>
          </a:prstGeom>
        </p:spPr>
        <p:txBody>
          <a:bodyPr wrap="none">
            <a:spAutoFit/>
          </a:bodyPr>
          <a:lstStyle/>
          <a:p>
            <a:pPr algn="ctr"/>
            <a:r>
              <a:rPr lang="hi-IN"/>
              <a:t>खा</a:t>
            </a:r>
            <a:endParaRPr lang="en-US" dirty="0"/>
          </a:p>
        </p:txBody>
      </p:sp>
      <p:sp>
        <p:nvSpPr>
          <p:cNvPr id="19" name="Rectangle 18">
            <a:extLst>
              <a:ext uri="{FF2B5EF4-FFF2-40B4-BE49-F238E27FC236}">
                <a16:creationId xmlns:a16="http://schemas.microsoft.com/office/drawing/2014/main" id="{C54DCD0C-FC7D-784D-A9DC-8BE687EA36F4}"/>
              </a:ext>
            </a:extLst>
          </p:cNvPr>
          <p:cNvSpPr/>
          <p:nvPr/>
        </p:nvSpPr>
        <p:spPr>
          <a:xfrm>
            <a:off x="9588662" y="4105154"/>
            <a:ext cx="503664" cy="369332"/>
          </a:xfrm>
          <a:prstGeom prst="rect">
            <a:avLst/>
          </a:prstGeom>
        </p:spPr>
        <p:txBody>
          <a:bodyPr wrap="none">
            <a:spAutoFit/>
          </a:bodyPr>
          <a:lstStyle/>
          <a:p>
            <a:r>
              <a:rPr lang="hi-IN"/>
              <a:t>रवि</a:t>
            </a:r>
            <a:endParaRPr lang="en-US" dirty="0"/>
          </a:p>
        </p:txBody>
      </p:sp>
      <p:sp>
        <p:nvSpPr>
          <p:cNvPr id="20" name="Rectangle 19">
            <a:extLst>
              <a:ext uri="{FF2B5EF4-FFF2-40B4-BE49-F238E27FC236}">
                <a16:creationId xmlns:a16="http://schemas.microsoft.com/office/drawing/2014/main" id="{EBBAE266-9362-AD4D-BD0D-A4844749473C}"/>
              </a:ext>
            </a:extLst>
          </p:cNvPr>
          <p:cNvSpPr/>
          <p:nvPr/>
        </p:nvSpPr>
        <p:spPr>
          <a:xfrm>
            <a:off x="9719307" y="4519142"/>
            <a:ext cx="242374" cy="923330"/>
          </a:xfrm>
          <a:prstGeom prst="rect">
            <a:avLst/>
          </a:prstGeom>
        </p:spPr>
        <p:txBody>
          <a:bodyPr wrap="none">
            <a:spAutoFit/>
          </a:bodyPr>
          <a:lstStyle/>
          <a:p>
            <a:r>
              <a:rPr lang="en-US" dirty="0"/>
              <a:t>.</a:t>
            </a:r>
          </a:p>
          <a:p>
            <a:r>
              <a:rPr lang="en-US" dirty="0"/>
              <a:t>.</a:t>
            </a:r>
          </a:p>
          <a:p>
            <a:r>
              <a:rPr lang="en-US" dirty="0"/>
              <a:t>.</a:t>
            </a:r>
          </a:p>
        </p:txBody>
      </p:sp>
      <p:sp>
        <p:nvSpPr>
          <p:cNvPr id="2" name="Rectangle 1">
            <a:extLst>
              <a:ext uri="{FF2B5EF4-FFF2-40B4-BE49-F238E27FC236}">
                <a16:creationId xmlns:a16="http://schemas.microsoft.com/office/drawing/2014/main" id="{DA01508B-82AA-4543-9D4D-6C8446046577}"/>
              </a:ext>
            </a:extLst>
          </p:cNvPr>
          <p:cNvSpPr/>
          <p:nvPr/>
        </p:nvSpPr>
        <p:spPr>
          <a:xfrm>
            <a:off x="2703613" y="1953810"/>
            <a:ext cx="2354094" cy="262858"/>
          </a:xfrm>
          <a:prstGeom prst="rect">
            <a:avLst/>
          </a:prstGeom>
          <a:gradFill flip="none" rotWithShape="1">
            <a:gsLst>
              <a:gs pos="35000">
                <a:schemeClr val="accent2">
                  <a:lumMod val="0"/>
                  <a:lumOff val="100000"/>
                </a:schemeClr>
              </a:gs>
              <a:gs pos="100000">
                <a:schemeClr val="accent2">
                  <a:lumMod val="10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4F82DE-7818-0346-808C-2BFC79D00E2D}"/>
              </a:ext>
            </a:extLst>
          </p:cNvPr>
          <p:cNvSpPr/>
          <p:nvPr/>
        </p:nvSpPr>
        <p:spPr>
          <a:xfrm>
            <a:off x="2703613" y="2690106"/>
            <a:ext cx="2354094" cy="262858"/>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A8D5DAA5-4B88-6B40-9537-57A01C25623B}"/>
              </a:ext>
            </a:extLst>
          </p:cNvPr>
          <p:cNvSpPr/>
          <p:nvPr/>
        </p:nvSpPr>
        <p:spPr>
          <a:xfrm>
            <a:off x="2703613" y="3422819"/>
            <a:ext cx="2354094" cy="262858"/>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FE75B7-C0C0-0849-B3E5-DCE1329355D9}"/>
              </a:ext>
            </a:extLst>
          </p:cNvPr>
          <p:cNvSpPr/>
          <p:nvPr/>
        </p:nvSpPr>
        <p:spPr>
          <a:xfrm>
            <a:off x="2703613" y="4120606"/>
            <a:ext cx="2354094" cy="262858"/>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E16069D9-871B-6744-9F32-7990E87E251B}"/>
              </a:ext>
            </a:extLst>
          </p:cNvPr>
          <p:cNvSpPr/>
          <p:nvPr/>
        </p:nvSpPr>
        <p:spPr>
          <a:xfrm>
            <a:off x="6918180" y="4120606"/>
            <a:ext cx="2354094" cy="262858"/>
          </a:xfrm>
          <a:prstGeom prst="rect">
            <a:avLst/>
          </a:prstGeom>
          <a:gradFill flip="none" rotWithShape="1">
            <a:gsLst>
              <a:gs pos="0">
                <a:schemeClr val="accent2">
                  <a:lumMod val="40000"/>
                  <a:lumOff val="60000"/>
                </a:schemeClr>
              </a:gs>
              <a:gs pos="100000">
                <a:srgbClr val="ED01FE"/>
              </a:gs>
              <a:gs pos="100000">
                <a:schemeClr val="accent2">
                  <a:lumMod val="60000"/>
                </a:schemeClr>
              </a:gs>
            </a:gsLst>
            <a:path path="circle">
              <a:fillToRect l="50000" t="130000" r="50000" b="-3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7005013-4241-BB4F-8880-E4F8B255DA50}"/>
              </a:ext>
            </a:extLst>
          </p:cNvPr>
          <p:cNvSpPr/>
          <p:nvPr/>
        </p:nvSpPr>
        <p:spPr>
          <a:xfrm>
            <a:off x="6918180" y="3422819"/>
            <a:ext cx="2354094" cy="262858"/>
          </a:xfrm>
          <a:prstGeom prst="rect">
            <a:avLst/>
          </a:prstGeom>
          <a:gradFill flip="none" rotWithShape="1">
            <a:gsLst>
              <a:gs pos="0">
                <a:schemeClr val="accent2">
                  <a:lumMod val="40000"/>
                  <a:lumOff val="60000"/>
                </a:schemeClr>
              </a:gs>
              <a:gs pos="100000">
                <a:srgbClr val="002060"/>
              </a:gs>
              <a:gs pos="100000">
                <a:schemeClr val="accent2">
                  <a:lumMod val="60000"/>
                </a:schemeClr>
              </a:gs>
            </a:gsLst>
            <a:path path="circle">
              <a:fillToRect l="50000" t="130000" r="50000" b="-3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EB56DFF-621A-8249-BA0B-FBDB4F708B24}"/>
              </a:ext>
            </a:extLst>
          </p:cNvPr>
          <p:cNvSpPr/>
          <p:nvPr/>
        </p:nvSpPr>
        <p:spPr>
          <a:xfrm>
            <a:off x="6918180" y="2690106"/>
            <a:ext cx="2354094" cy="262858"/>
          </a:xfrm>
          <a:prstGeom prst="rect">
            <a:avLst/>
          </a:prstGeom>
          <a:gradFill flip="none" rotWithShape="1">
            <a:gsLst>
              <a:gs pos="0">
                <a:srgbClr val="FF0000"/>
              </a:gs>
              <a:gs pos="100000">
                <a:schemeClr val="accent6">
                  <a:lumMod val="0"/>
                  <a:lumOff val="100000"/>
                </a:schemeClr>
              </a:gs>
              <a:gs pos="100000">
                <a:schemeClr val="accent6">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DF08FC4-047A-194C-8BE5-BF7F45DACCC2}"/>
              </a:ext>
            </a:extLst>
          </p:cNvPr>
          <p:cNvSpPr/>
          <p:nvPr/>
        </p:nvSpPr>
        <p:spPr>
          <a:xfrm>
            <a:off x="6918180" y="1949269"/>
            <a:ext cx="2354094" cy="26285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shap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E6754A2-C5F3-634F-8889-4D05E9FAEA15}"/>
              </a:ext>
            </a:extLst>
          </p:cNvPr>
          <p:cNvSpPr txBox="1"/>
          <p:nvPr/>
        </p:nvSpPr>
        <p:spPr>
          <a:xfrm>
            <a:off x="666565" y="5876201"/>
            <a:ext cx="10858870" cy="461665"/>
          </a:xfrm>
          <a:prstGeom prst="rect">
            <a:avLst/>
          </a:prstGeom>
          <a:noFill/>
        </p:spPr>
        <p:txBody>
          <a:bodyPr wrap="none" rtlCol="0">
            <a:spAutoFit/>
          </a:bodyPr>
          <a:lstStyle/>
          <a:p>
            <a:r>
              <a:rPr lang="en-US" sz="2400" dirty="0"/>
              <a:t>Both English and Hindi words are represented via vectors known as </a:t>
            </a:r>
            <a:r>
              <a:rPr lang="en-US" sz="2400" b="1" i="1" dirty="0"/>
              <a:t>word embeddings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BC08660-A155-8345-BEA8-05A054CBA3D5}"/>
                  </a:ext>
                </a:extLst>
              </p:cNvPr>
              <p:cNvSpPr txBox="1"/>
              <p:nvPr/>
            </p:nvSpPr>
            <p:spPr>
              <a:xfrm>
                <a:off x="3697193"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𝑋</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6" name="TextBox 35">
                <a:extLst>
                  <a:ext uri="{FF2B5EF4-FFF2-40B4-BE49-F238E27FC236}">
                    <a16:creationId xmlns:a16="http://schemas.microsoft.com/office/drawing/2014/main" id="{BBC08660-A155-8345-BEA8-05A054CBA3D5}"/>
                  </a:ext>
                </a:extLst>
              </p:cNvPr>
              <p:cNvSpPr txBox="1">
                <a:spLocks noRot="1" noChangeAspect="1" noMove="1" noResize="1" noEditPoints="1" noAdjustHandles="1" noChangeArrowheads="1" noChangeShapeType="1" noTextEdit="1"/>
              </p:cNvSpPr>
              <p:nvPr/>
            </p:nvSpPr>
            <p:spPr>
              <a:xfrm>
                <a:off x="3697193" y="1121780"/>
                <a:ext cx="366934" cy="523220"/>
              </a:xfrm>
              <a:prstGeom prst="rect">
                <a:avLst/>
              </a:prstGeom>
              <a:blipFill>
                <a:blip r:embed="rId2"/>
                <a:stretch>
                  <a:fillRect l="-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8BD2BF9-9654-3146-9502-EE993D56196A}"/>
                  </a:ext>
                </a:extLst>
              </p:cNvPr>
              <p:cNvSpPr txBox="1"/>
              <p:nvPr/>
            </p:nvSpPr>
            <p:spPr>
              <a:xfrm>
                <a:off x="7911760" y="1121780"/>
                <a:ext cx="3669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𝑍</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C8BD2BF9-9654-3146-9502-EE993D56196A}"/>
                  </a:ext>
                </a:extLst>
              </p:cNvPr>
              <p:cNvSpPr txBox="1">
                <a:spLocks noRot="1" noChangeAspect="1" noMove="1" noResize="1" noEditPoints="1" noAdjustHandles="1" noChangeArrowheads="1" noChangeShapeType="1" noTextEdit="1"/>
              </p:cNvSpPr>
              <p:nvPr/>
            </p:nvSpPr>
            <p:spPr>
              <a:xfrm>
                <a:off x="7911760" y="1121780"/>
                <a:ext cx="366934" cy="523220"/>
              </a:xfrm>
              <a:prstGeom prst="rect">
                <a:avLst/>
              </a:prstGeom>
              <a:blipFill>
                <a:blip r:embed="rId3"/>
                <a:stretch>
                  <a:fillRect l="-6667" r="-13333"/>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E46E4224-880A-B146-B0D4-DD8E6C5D77BB}"/>
              </a:ext>
            </a:extLst>
          </p:cNvPr>
          <p:cNvCxnSpPr>
            <a:cxnSpLocks/>
          </p:cNvCxnSpPr>
          <p:nvPr/>
        </p:nvCxnSpPr>
        <p:spPr>
          <a:xfrm>
            <a:off x="4699107" y="4456387"/>
            <a:ext cx="4628218" cy="1462713"/>
          </a:xfrm>
          <a:prstGeom prst="straightConnector1">
            <a:avLst/>
          </a:prstGeom>
          <a:ln w="15875">
            <a:solidFill>
              <a:srgbClr val="C0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0DFF3E0-1768-A240-A14E-6399E69949ED}"/>
              </a:ext>
            </a:extLst>
          </p:cNvPr>
          <p:cNvCxnSpPr>
            <a:cxnSpLocks/>
          </p:cNvCxnSpPr>
          <p:nvPr/>
        </p:nvCxnSpPr>
        <p:spPr>
          <a:xfrm>
            <a:off x="9038910" y="4539368"/>
            <a:ext cx="1261269" cy="1400517"/>
          </a:xfrm>
          <a:prstGeom prst="straightConnector1">
            <a:avLst/>
          </a:prstGeom>
          <a:ln w="15875">
            <a:solidFill>
              <a:srgbClr val="C0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8CB9585C-6F8B-264D-BDBC-A2D323E9CB29}"/>
              </a:ext>
            </a:extLst>
          </p:cNvPr>
          <p:cNvSpPr>
            <a:spLocks noGrp="1"/>
          </p:cNvSpPr>
          <p:nvPr>
            <p:ph type="title"/>
          </p:nvPr>
        </p:nvSpPr>
        <p:spPr>
          <a:xfrm>
            <a:off x="838200" y="-4325"/>
            <a:ext cx="10515600" cy="1325563"/>
          </a:xfrm>
        </p:spPr>
        <p:txBody>
          <a:bodyPr>
            <a:normAutofit/>
          </a:bodyPr>
          <a:lstStyle/>
          <a:p>
            <a:r>
              <a:rPr lang="en-US" dirty="0"/>
              <a:t>Mapping cross-lingual word embeddings</a:t>
            </a:r>
          </a:p>
        </p:txBody>
      </p:sp>
    </p:spTree>
    <p:extLst>
      <p:ext uri="{BB962C8B-B14F-4D97-AF65-F5344CB8AC3E}">
        <p14:creationId xmlns:p14="http://schemas.microsoft.com/office/powerpoint/2010/main" val="38881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E689-9A8D-6944-B0D2-3F1A24ED9106}"/>
              </a:ext>
            </a:extLst>
          </p:cNvPr>
          <p:cNvSpPr>
            <a:spLocks noGrp="1"/>
          </p:cNvSpPr>
          <p:nvPr>
            <p:ph type="title"/>
          </p:nvPr>
        </p:nvSpPr>
        <p:spPr/>
        <p:txBody>
          <a:bodyPr>
            <a:normAutofit/>
          </a:bodyPr>
          <a:lstStyle/>
          <a:p>
            <a:r>
              <a:rPr lang="en-US" dirty="0"/>
              <a:t>Word embeddings: Representing words by their context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C70831-8DCE-C84E-B8F6-B9F6BFB2C8DF}"/>
                  </a:ext>
                </a:extLst>
              </p:cNvPr>
              <p:cNvSpPr>
                <a:spLocks noGrp="1"/>
              </p:cNvSpPr>
              <p:nvPr>
                <p:ph idx="1"/>
              </p:nvPr>
            </p:nvSpPr>
            <p:spPr>
              <a:solidFill>
                <a:schemeClr val="bg1"/>
              </a:solidFill>
            </p:spPr>
            <p:txBody>
              <a:bodyPr>
                <a:normAutofit fontScale="77500" lnSpcReduction="20000"/>
              </a:bodyPr>
              <a:lstStyle/>
              <a:p>
                <a:endParaRPr lang="en-US" dirty="0"/>
              </a:p>
              <a:p>
                <a:r>
                  <a:rPr lang="en-US" sz="3100" dirty="0"/>
                  <a:t>Key idea: </a:t>
                </a:r>
                <a:r>
                  <a:rPr lang="en-US" sz="3100" b="1" dirty="0"/>
                  <a:t>the meaning of the word can be determined by the company it keeps</a:t>
                </a:r>
                <a:r>
                  <a:rPr lang="en-US" sz="3100" dirty="0"/>
                  <a:t> </a:t>
                </a:r>
                <a:r>
                  <a:rPr lang="en-US" dirty="0"/>
                  <a:t>(</a:t>
                </a:r>
                <a:r>
                  <a:rPr lang="en-IN" dirty="0"/>
                  <a:t>Baroni and Zamparelli, 2010)</a:t>
                </a:r>
              </a:p>
              <a:p>
                <a:endParaRPr lang="en-IN" dirty="0"/>
              </a:p>
              <a:p>
                <a:r>
                  <a:rPr lang="en-IN" sz="3100" dirty="0"/>
                  <a:t>For a word </a:t>
                </a:r>
                <a14:m>
                  <m:oMath xmlns:m="http://schemas.openxmlformats.org/officeDocument/2006/math">
                    <m:r>
                      <a:rPr lang="en-US" sz="3100" b="0" i="1" smtClean="0">
                        <a:latin typeface="Cambria Math" panose="02040503050406030204" pitchFamily="18" charset="0"/>
                      </a:rPr>
                      <m:t>𝑤</m:t>
                    </m:r>
                    <m:r>
                      <a:rPr lang="en-US" sz="3100" b="0" i="1" smtClean="0">
                        <a:latin typeface="Cambria Math" panose="02040503050406030204" pitchFamily="18" charset="0"/>
                      </a:rPr>
                      <m:t>,</m:t>
                    </m:r>
                  </m:oMath>
                </a14:m>
                <a:r>
                  <a:rPr lang="en-IN" sz="3100" dirty="0"/>
                  <a:t> the </a:t>
                </a:r>
                <a:r>
                  <a:rPr lang="en-IN" sz="3100" b="1" dirty="0"/>
                  <a:t>context</a:t>
                </a:r>
                <a:r>
                  <a:rPr lang="en-IN" sz="3100" dirty="0"/>
                  <a:t> represents the set of words that appear nearby (within some fixed-size window) </a:t>
                </a:r>
              </a:p>
              <a:p>
                <a:endParaRPr lang="en-IN" dirty="0"/>
              </a:p>
              <a:p>
                <a:r>
                  <a:rPr lang="en-IN" sz="3100" dirty="0"/>
                  <a:t>Many contexts of </a:t>
                </a:r>
                <a14:m>
                  <m:oMath xmlns:m="http://schemas.openxmlformats.org/officeDocument/2006/math">
                    <m:r>
                      <a:rPr lang="en-US" sz="3100" b="0" i="1" smtClean="0">
                        <a:latin typeface="Cambria Math" panose="02040503050406030204" pitchFamily="18" charset="0"/>
                      </a:rPr>
                      <m:t>𝑤</m:t>
                    </m:r>
                  </m:oMath>
                </a14:m>
                <a:r>
                  <a:rPr lang="en-IN" sz="3100" dirty="0"/>
                  <a:t> are used to learn the representation of </a:t>
                </a:r>
                <a14:m>
                  <m:oMath xmlns:m="http://schemas.openxmlformats.org/officeDocument/2006/math">
                    <m:r>
                      <a:rPr lang="en-US" sz="3100" b="0" i="1" smtClean="0">
                        <a:latin typeface="Cambria Math" panose="02040503050406030204" pitchFamily="18" charset="0"/>
                      </a:rPr>
                      <m:t>𝑤</m:t>
                    </m:r>
                  </m:oMath>
                </a14:m>
                <a:r>
                  <a:rPr lang="en-US" sz="3100" dirty="0"/>
                  <a:t> </a:t>
                </a:r>
                <a:br>
                  <a:rPr lang="en-US" sz="2200" dirty="0"/>
                </a:br>
                <a:br>
                  <a:rPr lang="en-US" sz="2200" dirty="0"/>
                </a:br>
                <a:r>
                  <a:rPr lang="en-IN" sz="2200" dirty="0"/>
                  <a:t>… several banks and trading houses with </a:t>
                </a:r>
                <a:r>
                  <a:rPr lang="en-IN" sz="2200" dirty="0">
                    <a:solidFill>
                      <a:srgbClr val="1004FA"/>
                    </a:solidFill>
                  </a:rPr>
                  <a:t>banking</a:t>
                </a:r>
                <a:r>
                  <a:rPr lang="en-IN" sz="2200" dirty="0"/>
                  <a:t> privileges were incorporated by …</a:t>
                </a:r>
                <a:br>
                  <a:rPr lang="en-IN" sz="2200" dirty="0"/>
                </a:br>
                <a:r>
                  <a:rPr lang="en-IN" sz="2200" dirty="0"/>
                  <a:t>… the deficit is to be financed by borrowing from the domestic </a:t>
                </a:r>
                <a:r>
                  <a:rPr lang="en-IN" sz="2200" dirty="0">
                    <a:solidFill>
                      <a:srgbClr val="1004FA"/>
                    </a:solidFill>
                  </a:rPr>
                  <a:t>banking</a:t>
                </a:r>
                <a:r>
                  <a:rPr lang="en-IN" sz="2200" dirty="0"/>
                  <a:t> system …</a:t>
                </a:r>
                <a:br>
                  <a:rPr lang="en-IN" sz="2200" dirty="0"/>
                </a:br>
                <a:r>
                  <a:rPr lang="en-IN" sz="2200" dirty="0"/>
                  <a:t>… in most countries </a:t>
                </a:r>
                <a:r>
                  <a:rPr lang="en-IN" sz="2200" dirty="0">
                    <a:solidFill>
                      <a:srgbClr val="1004FA"/>
                    </a:solidFill>
                  </a:rPr>
                  <a:t>banking</a:t>
                </a:r>
                <a:r>
                  <a:rPr lang="en-IN" sz="2200" dirty="0"/>
                  <a:t> activity is subject to taxation (personal and corporate income taxes) …</a:t>
                </a:r>
              </a:p>
              <a:p>
                <a:endParaRPr lang="en-IN" dirty="0"/>
              </a:p>
              <a:p>
                <a:r>
                  <a:rPr lang="en-IN" sz="3100" dirty="0"/>
                  <a:t>Similar words have similar context</a:t>
                </a:r>
                <a:endParaRPr lang="en-US" sz="3100" dirty="0"/>
              </a:p>
            </p:txBody>
          </p:sp>
        </mc:Choice>
        <mc:Fallback xmlns="">
          <p:sp>
            <p:nvSpPr>
              <p:cNvPr id="3" name="Content Placeholder 2">
                <a:extLst>
                  <a:ext uri="{FF2B5EF4-FFF2-40B4-BE49-F238E27FC236}">
                    <a16:creationId xmlns:a16="http://schemas.microsoft.com/office/drawing/2014/main" id="{2AC70831-8DCE-C84E-B8F6-B9F6BFB2C8DF}"/>
                  </a:ext>
                </a:extLst>
              </p:cNvPr>
              <p:cNvSpPr>
                <a:spLocks noGrp="1" noRot="1" noChangeAspect="1" noMove="1" noResize="1" noEditPoints="1" noAdjustHandles="1" noChangeArrowheads="1" noChangeShapeType="1" noTextEdit="1"/>
              </p:cNvSpPr>
              <p:nvPr>
                <p:ph idx="1"/>
              </p:nvPr>
            </p:nvSpPr>
            <p:spPr>
              <a:blipFill>
                <a:blip r:embed="rId2"/>
                <a:stretch>
                  <a:fillRect l="-724" r="-72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ABCBBDA-174D-BB45-9B7A-DC6AFCC11F0F}"/>
              </a:ext>
            </a:extLst>
          </p:cNvPr>
          <p:cNvSpPr txBox="1"/>
          <p:nvPr/>
        </p:nvSpPr>
        <p:spPr>
          <a:xfrm>
            <a:off x="1117600" y="4601885"/>
            <a:ext cx="9944847" cy="646331"/>
          </a:xfrm>
          <a:prstGeom prst="rect">
            <a:avLst/>
          </a:prstGeom>
          <a:solidFill>
            <a:schemeClr val="accent2">
              <a:lumMod val="40000"/>
              <a:lumOff val="60000"/>
              <a:alpha val="22000"/>
            </a:schemeClr>
          </a:solid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250504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798C-3260-FA4D-A797-322B3DB470D0}"/>
              </a:ext>
            </a:extLst>
          </p:cNvPr>
          <p:cNvSpPr>
            <a:spLocks noGrp="1"/>
          </p:cNvSpPr>
          <p:nvPr>
            <p:ph type="title"/>
          </p:nvPr>
        </p:nvSpPr>
        <p:spPr/>
        <p:txBody>
          <a:bodyPr>
            <a:normAutofit/>
          </a:bodyPr>
          <a:lstStyle/>
          <a:p>
            <a:r>
              <a:rPr lang="en-US" dirty="0"/>
              <a:t>Word embeddings: Representing words as (dense) vectors</a:t>
            </a:r>
          </a:p>
        </p:txBody>
      </p:sp>
      <p:sp>
        <p:nvSpPr>
          <p:cNvPr id="11" name="Content Placeholder 2">
            <a:extLst>
              <a:ext uri="{FF2B5EF4-FFF2-40B4-BE49-F238E27FC236}">
                <a16:creationId xmlns:a16="http://schemas.microsoft.com/office/drawing/2014/main" id="{A7C71C12-8442-2B45-B652-5A27CEFA9718}"/>
              </a:ext>
            </a:extLst>
          </p:cNvPr>
          <p:cNvSpPr>
            <a:spLocks noGrp="1"/>
          </p:cNvSpPr>
          <p:nvPr>
            <p:ph idx="1"/>
          </p:nvPr>
        </p:nvSpPr>
        <p:spPr>
          <a:xfrm>
            <a:off x="838199" y="4904509"/>
            <a:ext cx="3809371" cy="1588365"/>
          </a:xfrm>
        </p:spPr>
        <p:txBody>
          <a:bodyPr>
            <a:noAutofit/>
          </a:bodyPr>
          <a:lstStyle/>
          <a:p>
            <a:pPr marL="0" indent="0">
              <a:buNone/>
            </a:pPr>
            <a:r>
              <a:rPr lang="en-US" sz="1800" dirty="0"/>
              <a:t>Popular embeddings:</a:t>
            </a:r>
          </a:p>
          <a:p>
            <a:r>
              <a:rPr lang="en-US" sz="1800" dirty="0"/>
              <a:t>Word2Vec </a:t>
            </a:r>
            <a:r>
              <a:rPr lang="en-IN" sz="1800" dirty="0"/>
              <a:t>(Mikolov et al., 2013a)</a:t>
            </a:r>
          </a:p>
          <a:p>
            <a:r>
              <a:rPr lang="en-IN" sz="1800" dirty="0"/>
              <a:t>GloVe (Pennington et al., 2014)</a:t>
            </a:r>
          </a:p>
          <a:p>
            <a:r>
              <a:rPr lang="en-IN" sz="1800" dirty="0"/>
              <a:t>FastText (Bojanowski et al., 2017)</a:t>
            </a:r>
            <a:endParaRPr lang="en-US" sz="1800" dirty="0"/>
          </a:p>
        </p:txBody>
      </p:sp>
      <p:sp>
        <p:nvSpPr>
          <p:cNvPr id="4" name="Double Bracket 3">
            <a:extLst>
              <a:ext uri="{FF2B5EF4-FFF2-40B4-BE49-F238E27FC236}">
                <a16:creationId xmlns:a16="http://schemas.microsoft.com/office/drawing/2014/main" id="{23DC7538-B9B9-F644-874F-3964CCC8AA18}"/>
              </a:ext>
            </a:extLst>
          </p:cNvPr>
          <p:cNvSpPr/>
          <p:nvPr/>
        </p:nvSpPr>
        <p:spPr>
          <a:xfrm>
            <a:off x="2531602" y="2091406"/>
            <a:ext cx="1012641" cy="267518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D2E352-97C4-4143-B415-D3BEA3027DF7}"/>
                  </a:ext>
                </a:extLst>
              </p:cNvPr>
              <p:cNvSpPr txBox="1"/>
              <p:nvPr/>
            </p:nvSpPr>
            <p:spPr>
              <a:xfrm>
                <a:off x="926995" y="3183130"/>
                <a:ext cx="1641796" cy="491738"/>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𝑏𝑎𝑛𝑘𝑖𝑛𝑔</m:t>
                        </m:r>
                      </m:sub>
                    </m:sSub>
                  </m:oMath>
                </a14:m>
                <a:r>
                  <a:rPr lang="en-US" sz="2400" dirty="0"/>
                  <a:t> = </a:t>
                </a:r>
              </a:p>
            </p:txBody>
          </p:sp>
        </mc:Choice>
        <mc:Fallback xmlns="">
          <p:sp>
            <p:nvSpPr>
              <p:cNvPr id="5" name="TextBox 4">
                <a:extLst>
                  <a:ext uri="{FF2B5EF4-FFF2-40B4-BE49-F238E27FC236}">
                    <a16:creationId xmlns:a16="http://schemas.microsoft.com/office/drawing/2014/main" id="{00D2E352-97C4-4143-B415-D3BEA3027DF7}"/>
                  </a:ext>
                </a:extLst>
              </p:cNvPr>
              <p:cNvSpPr txBox="1">
                <a:spLocks noRot="1" noChangeAspect="1" noMove="1" noResize="1" noEditPoints="1" noAdjustHandles="1" noChangeArrowheads="1" noChangeShapeType="1" noTextEdit="1"/>
              </p:cNvSpPr>
              <p:nvPr/>
            </p:nvSpPr>
            <p:spPr>
              <a:xfrm>
                <a:off x="926995" y="3183130"/>
                <a:ext cx="1641796" cy="491738"/>
              </a:xfrm>
              <a:prstGeom prst="rect">
                <a:avLst/>
              </a:prstGeom>
              <a:blipFill>
                <a:blip r:embed="rId2"/>
                <a:stretch>
                  <a:fillRect t="-7692" r="-4615" b="-2307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34C67CF-6005-184F-991F-A116A824BD79}"/>
              </a:ext>
            </a:extLst>
          </p:cNvPr>
          <p:cNvSpPr txBox="1"/>
          <p:nvPr/>
        </p:nvSpPr>
        <p:spPr>
          <a:xfrm>
            <a:off x="2568791" y="2138076"/>
            <a:ext cx="898003" cy="2585323"/>
          </a:xfrm>
          <a:prstGeom prst="rect">
            <a:avLst/>
          </a:prstGeom>
          <a:noFill/>
        </p:spPr>
        <p:txBody>
          <a:bodyPr wrap="none" rtlCol="0">
            <a:spAutoFit/>
          </a:bodyPr>
          <a:lstStyle/>
          <a:p>
            <a:pPr algn="r"/>
            <a:r>
              <a:rPr lang="en-US" dirty="0"/>
              <a:t>0.1896</a:t>
            </a:r>
          </a:p>
          <a:p>
            <a:pPr algn="r"/>
            <a:r>
              <a:rPr lang="en-US" dirty="0"/>
              <a:t>-0.1002</a:t>
            </a:r>
          </a:p>
          <a:p>
            <a:pPr algn="r"/>
            <a:r>
              <a:rPr lang="en-US" dirty="0"/>
              <a:t>-1.9648</a:t>
            </a:r>
          </a:p>
          <a:p>
            <a:pPr algn="r"/>
            <a:r>
              <a:rPr lang="en-US" dirty="0"/>
              <a:t>0.1246</a:t>
            </a:r>
          </a:p>
          <a:p>
            <a:pPr algn="r"/>
            <a:r>
              <a:rPr lang="en-US" dirty="0"/>
              <a:t>1.5183</a:t>
            </a:r>
          </a:p>
          <a:p>
            <a:pPr algn="r"/>
            <a:r>
              <a:rPr lang="en-US" dirty="0"/>
              <a:t>1.7752</a:t>
            </a:r>
          </a:p>
          <a:p>
            <a:pPr algn="r"/>
            <a:r>
              <a:rPr lang="en-US" dirty="0"/>
              <a:t>-0.4021</a:t>
            </a:r>
          </a:p>
          <a:p>
            <a:pPr algn="r"/>
            <a:r>
              <a:rPr lang="en-US" dirty="0"/>
              <a:t>0.6291</a:t>
            </a:r>
          </a:p>
          <a:p>
            <a:pPr algn="r"/>
            <a:r>
              <a:rPr lang="en-US" dirty="0"/>
              <a:t>0.1940</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3AAC190-7138-784C-9222-45B178A56A82}"/>
                  </a:ext>
                </a:extLst>
              </p:cNvPr>
              <p:cNvSpPr txBox="1"/>
              <p:nvPr/>
            </p:nvSpPr>
            <p:spPr>
              <a:xfrm>
                <a:off x="4521051" y="2089516"/>
                <a:ext cx="6743954" cy="3693319"/>
              </a:xfrm>
              <a:prstGeom prst="rect">
                <a:avLst/>
              </a:prstGeom>
              <a:noFill/>
              <a:ln>
                <a:solidFill>
                  <a:srgbClr val="002060"/>
                </a:solidFill>
              </a:ln>
            </p:spPr>
            <p:txBody>
              <a:bodyPr wrap="square" rtlCol="0">
                <a:spAutoFit/>
              </a:bodyPr>
              <a:lstStyle/>
              <a:p>
                <a:r>
                  <a:rPr lang="en-US" sz="2600" dirty="0"/>
                  <a:t>Linear algebra framework</a:t>
                </a:r>
              </a:p>
              <a:p>
                <a:endParaRPr lang="en-US" sz="1000" dirty="0"/>
              </a:p>
              <a:p>
                <a:pPr marL="457200" indent="-457200">
                  <a:buFont typeface="Arial" panose="020B0604020202020204" pitchFamily="34" charset="0"/>
                  <a:buChar char="•"/>
                </a:pPr>
                <a:r>
                  <a:rPr lang="en-US" sz="2200" dirty="0"/>
                  <a:t>Can perform vector operations such as addition, subtraction and dot products</a:t>
                </a:r>
              </a:p>
              <a:p>
                <a:pPr marL="457200" indent="-457200">
                  <a:buFont typeface="Arial" panose="020B0604020202020204" pitchFamily="34" charset="0"/>
                  <a:buChar char="•"/>
                </a:pPr>
                <a:endParaRPr lang="en-US" sz="2200" dirty="0"/>
              </a:p>
              <a:p>
                <a:pPr marL="457200" indent="-457200">
                  <a:buFont typeface="Arial" panose="020B0604020202020204" pitchFamily="34" charset="0"/>
                  <a:buChar char="•"/>
                </a:pPr>
                <a:r>
                  <a:rPr lang="en-US" sz="2200" dirty="0"/>
                  <a:t>Cosine similarity between two embeddings:</a:t>
                </a:r>
              </a:p>
              <a:p>
                <a:pPr marL="914400" lvl="1" indent="-457200">
                  <a:buFont typeface="Arial" panose="020B0604020202020204" pitchFamily="34" charset="0"/>
                  <a:buChar char="•"/>
                </a:pPr>
                <a14:m>
                  <m:oMath xmlns:m="http://schemas.openxmlformats.org/officeDocument/2006/math">
                    <m:r>
                      <a:rPr lang="en-US" sz="2200" b="0" i="1" smtClean="0">
                        <a:latin typeface="Cambria Math" panose="02040503050406030204" pitchFamily="18" charset="0"/>
                      </a:rPr>
                      <m:t>𝑐𝑜𝑠</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𝑎</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𝑏</m:t>
                            </m:r>
                          </m:sub>
                        </m:sSub>
                      </m:e>
                    </m:d>
                    <m:r>
                      <a:rPr lang="en-US" sz="2200" b="0" i="1" smtClean="0">
                        <a:latin typeface="Cambria Math" panose="02040503050406030204" pitchFamily="18" charset="0"/>
                      </a:rPr>
                      <m:t>=</m:t>
                    </m:r>
                    <m:f>
                      <m:fPr>
                        <m:type m:val="lin"/>
                        <m:ctrlPr>
                          <a:rPr lang="en-US" sz="2200" b="0" i="1" smtClean="0">
                            <a:latin typeface="Cambria Math" panose="02040503050406030204" pitchFamily="18" charset="0"/>
                          </a:rPr>
                        </m:ctrlPr>
                      </m:fPr>
                      <m:num>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𝑎</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𝑏</m:t>
                                </m:r>
                              </m:sub>
                            </m:sSub>
                          </m:e>
                        </m:d>
                      </m:num>
                      <m:den>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𝑎</m:t>
                                </m:r>
                              </m:sub>
                            </m:sSub>
                          </m:e>
                        </m:d>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𝑏</m:t>
                                </m:r>
                              </m:sub>
                            </m:sSub>
                          </m:e>
                        </m:d>
                      </m:den>
                    </m:f>
                  </m:oMath>
                </a14:m>
                <a:endParaRPr lang="en-US" sz="2200" dirty="0"/>
              </a:p>
              <a:p>
                <a:pPr marL="1371600" lvl="2" indent="-457200">
                  <a:buFont typeface="Arial" panose="020B0604020202020204" pitchFamily="34" charset="0"/>
                  <a:buChar char="•"/>
                </a:pPr>
                <a:r>
                  <a:rPr lang="en-US" sz="2200" dirty="0"/>
                  <a:t>If embeddings are unit normalized, </a:t>
                </a:r>
                <a:br>
                  <a:rPr lang="en-US" sz="2200" dirty="0"/>
                </a:br>
                <a14:m>
                  <m:oMath xmlns:m="http://schemas.openxmlformats.org/officeDocument/2006/math">
                    <m:r>
                      <a:rPr lang="en-US" sz="2200" b="0" i="1" smtClean="0">
                        <a:latin typeface="Cambria Math" panose="02040503050406030204" pitchFamily="18" charset="0"/>
                      </a:rPr>
                      <m:t>𝑐𝑜𝑠</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𝑎</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𝑏</m:t>
                            </m:r>
                          </m:sub>
                        </m:sSub>
                      </m:e>
                    </m:d>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𝑎</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𝑏</m:t>
                            </m:r>
                          </m:sub>
                        </m:sSub>
                      </m:e>
                    </m:d>
                  </m:oMath>
                </a14:m>
                <a:endParaRPr lang="en-US" sz="2200" dirty="0"/>
              </a:p>
              <a:p>
                <a:pPr marL="914400" lvl="1" indent="-457200">
                  <a:buFont typeface="Arial" panose="020B0604020202020204" pitchFamily="34" charset="0"/>
                  <a:buChar char="•"/>
                </a:pPr>
                <a:r>
                  <a:rPr lang="en-US" sz="2200" dirty="0"/>
                  <a:t>Value in the range </a:t>
                </a:r>
                <a14:m>
                  <m:oMath xmlns:m="http://schemas.openxmlformats.org/officeDocument/2006/math">
                    <m:d>
                      <m:dPr>
                        <m:begChr m:val="["/>
                        <m:endChr m:val="]"/>
                        <m:ctrlPr>
                          <a:rPr lang="en-US" sz="2200" i="1" smtClean="0">
                            <a:latin typeface="Cambria Math" panose="02040503050406030204" pitchFamily="18" charset="0"/>
                          </a:rPr>
                        </m:ctrlPr>
                      </m:dPr>
                      <m:e>
                        <m:r>
                          <a:rPr lang="en-US" sz="2200" b="0" i="1" smtClean="0">
                            <a:latin typeface="Cambria Math" panose="02040503050406030204" pitchFamily="18" charset="0"/>
                          </a:rPr>
                          <m:t>−1,1</m:t>
                        </m:r>
                      </m:e>
                    </m:d>
                  </m:oMath>
                </a14:m>
                <a:endParaRPr lang="en-US" sz="2200" dirty="0"/>
              </a:p>
              <a:p>
                <a:pPr marL="914400" lvl="1" indent="-457200">
                  <a:buFont typeface="Arial" panose="020B0604020202020204" pitchFamily="34" charset="0"/>
                  <a:buChar char="•"/>
                </a:pPr>
                <a:r>
                  <a:rPr lang="en-US" sz="2200" dirty="0"/>
                  <a:t>Higher value implies higher similarity</a:t>
                </a:r>
              </a:p>
            </p:txBody>
          </p:sp>
        </mc:Choice>
        <mc:Fallback>
          <p:sp>
            <p:nvSpPr>
              <p:cNvPr id="13" name="TextBox 12">
                <a:extLst>
                  <a:ext uri="{FF2B5EF4-FFF2-40B4-BE49-F238E27FC236}">
                    <a16:creationId xmlns:a16="http://schemas.microsoft.com/office/drawing/2014/main" id="{A3AAC190-7138-784C-9222-45B178A56A82}"/>
                  </a:ext>
                </a:extLst>
              </p:cNvPr>
              <p:cNvSpPr txBox="1">
                <a:spLocks noRot="1" noChangeAspect="1" noMove="1" noResize="1" noEditPoints="1" noAdjustHandles="1" noChangeArrowheads="1" noChangeShapeType="1" noTextEdit="1"/>
              </p:cNvSpPr>
              <p:nvPr/>
            </p:nvSpPr>
            <p:spPr>
              <a:xfrm>
                <a:off x="4521051" y="2089516"/>
                <a:ext cx="6743954" cy="3693319"/>
              </a:xfrm>
              <a:prstGeom prst="rect">
                <a:avLst/>
              </a:prstGeom>
              <a:blipFill>
                <a:blip r:embed="rId3"/>
                <a:stretch>
                  <a:fillRect l="-1501" t="-1370" b="-2055"/>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3268630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4276</TotalTime>
  <Words>2723</Words>
  <Application>Microsoft Macintosh PowerPoint</Application>
  <PresentationFormat>Widescreen</PresentationFormat>
  <Paragraphs>841</Paragraphs>
  <Slides>48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Calibri Light</vt:lpstr>
      <vt:lpstr>Cambria Math</vt:lpstr>
      <vt:lpstr>Chalkboard</vt:lpstr>
      <vt:lpstr>Lucida Handwriting</vt:lpstr>
      <vt:lpstr>Times New Roman</vt:lpstr>
      <vt:lpstr>Wingdings</vt:lpstr>
      <vt:lpstr>Office Theme</vt:lpstr>
      <vt:lpstr>Learning cross-lingual mappings of word embeddings</vt:lpstr>
      <vt:lpstr>Cross-lingual mapping problem: Introduction</vt:lpstr>
      <vt:lpstr>Cross-lingual mapping problem: Introduction</vt:lpstr>
      <vt:lpstr>Cross-lingual mapping problem: Applications</vt:lpstr>
      <vt:lpstr>Cross-lingual mapping problem: Goal</vt:lpstr>
      <vt:lpstr>Cross-lingual mapping problem: Goal</vt:lpstr>
      <vt:lpstr>Mapping cross-lingual word embeddings</vt:lpstr>
      <vt:lpstr>Word embeddings: Representing words by their context</vt:lpstr>
      <vt:lpstr>Word embeddings: Representing words as (dense) vectors</vt:lpstr>
      <vt:lpstr>Word embeddings: Representing words as (dense) vectors</vt:lpstr>
      <vt:lpstr>Cross-lingual mapping problem</vt:lpstr>
      <vt:lpstr>Mapping cross-lingual word embeddings</vt:lpstr>
      <vt:lpstr>Supervised cross-lingual mapping problem</vt:lpstr>
      <vt:lpstr>Unsupervised cross-lingual mapping problem</vt:lpstr>
      <vt:lpstr>Supervised cross-lingual mapping </vt:lpstr>
      <vt:lpstr>Is it possible to learn a good mapping? </vt:lpstr>
      <vt:lpstr>Linear relationship between languages</vt:lpstr>
      <vt:lpstr>Linear relationship between languages</vt:lpstr>
      <vt:lpstr>Linear model for cross-lingual mapping</vt:lpstr>
      <vt:lpstr>Linear model for cross-lingual mapping</vt:lpstr>
      <vt:lpstr>Preserving self consistency and monolingual quality of transformed embeddings</vt:lpstr>
      <vt:lpstr>Inference: Nearest neighbor (NN) search</vt:lpstr>
      <vt:lpstr>Mapping both the source and target language word embeddings to a latent space (J. et al., 2019)</vt:lpstr>
      <vt:lpstr>Latent space interpretation of the proposed model (J. et al., 2019)</vt:lpstr>
      <vt:lpstr>Latent space interpretation of the proposed model (J. et al., 2019)</vt:lpstr>
      <vt:lpstr>Cross-lingual mapping as a classification problem (J. et al., 2019)</vt:lpstr>
      <vt:lpstr>Optimization algorithm for GeoMM </vt:lpstr>
      <vt:lpstr>Generalizing GeoMM to Multilingual Setting </vt:lpstr>
      <vt:lpstr>Latent space in GeoMMmulti </vt:lpstr>
      <vt:lpstr>Unsupervised cross-lingual mapping </vt:lpstr>
      <vt:lpstr>Unsupervised Orthogonal Procrustes</vt:lpstr>
      <vt:lpstr>Self-learning algorithm (Artetxe et al., 2018b)</vt:lpstr>
      <vt:lpstr>Wasserstein Procrustes (Grave et al., 2019)</vt:lpstr>
      <vt:lpstr>Gromov-Wasserstein alignment of word embedding spaces (Alvarez-Melis and Jaakkola, 2018)</vt:lpstr>
      <vt:lpstr>More on Inference</vt:lpstr>
      <vt:lpstr>Inference: How to produce more reliable matching than Nearest neighbor search?</vt:lpstr>
      <vt:lpstr>Inference: How to produce more reliable matching than Nearest neighbor search?</vt:lpstr>
      <vt:lpstr>Cross-domain similarity local scaling (Conneau et al., 2018a; Joulin et al., 2018)</vt:lpstr>
      <vt:lpstr>Empirical results</vt:lpstr>
      <vt:lpstr>Evaluation tasks </vt:lpstr>
      <vt:lpstr>Datasets</vt:lpstr>
      <vt:lpstr>Direct translation: BLI task, MUSE X-En dataset</vt:lpstr>
      <vt:lpstr>Direct translation: BLI task, MUSE En-X dataset</vt:lpstr>
      <vt:lpstr>Direct translation: BLI task, VecMap dataset</vt:lpstr>
      <vt:lpstr>Indirect translation: Baselines </vt:lpstr>
      <vt:lpstr>Indirect translation: BLI task, MUSE dataset </vt:lpstr>
      <vt:lpstr>Summary</vt:lpstr>
      <vt:lpstr>Learning cross-lingual mappings of word embeddings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Kumar Jawanpuria</dc:creator>
  <cp:lastModifiedBy>Pratik Kumar Jawanpuria</cp:lastModifiedBy>
  <cp:revision>693</cp:revision>
  <dcterms:created xsi:type="dcterms:W3CDTF">2019-07-07T13:17:19Z</dcterms:created>
  <dcterms:modified xsi:type="dcterms:W3CDTF">2019-07-12T06:17:02Z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2019-07-07T13:17:20+0530</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ab1c7661-7bc6-408d-8223-0000b5b8dde4</vt:lpwstr>
  </property>
  <property fmtid="{D5CDD505-2E9C-101B-9397-08002B2CF9AE}" pid="8" name="MSIP_Label_f42aa342-8706-4288-bd11-ebb85995028c_ContentBits">
    <vt:lpwstr>0</vt:lpwstr>
  </property>
</Properties>
</file>