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Anton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0sDpaFga30hn8NG4iYEOdXBET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Ant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1692d137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1692d1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692d137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1692d13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1692d137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1692d13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-7783898">
            <a:off x="10597736" y="-1180692"/>
            <a:ext cx="10175809" cy="19952881"/>
            <a:chOff x="0" y="-38100"/>
            <a:chExt cx="2680048" cy="525508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680048" cy="5216980"/>
            </a:xfrm>
            <a:custGeom>
              <a:rect b="b" l="l" r="r" t="t"/>
              <a:pathLst>
                <a:path extrusionOk="0" h="5216980" w="2680048">
                  <a:moveTo>
                    <a:pt x="0" y="0"/>
                  </a:moveTo>
                  <a:lnTo>
                    <a:pt x="2680048" y="0"/>
                  </a:lnTo>
                  <a:lnTo>
                    <a:pt x="2680048" y="5216980"/>
                  </a:lnTo>
                  <a:lnTo>
                    <a:pt x="0" y="5216980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2680048" cy="5255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flipH="1">
            <a:off x="14607588" y="6606588"/>
            <a:ext cx="2651712" cy="2651712"/>
          </a:xfrm>
          <a:custGeom>
            <a:rect b="b" l="l" r="r" t="t"/>
            <a:pathLst>
              <a:path extrusionOk="0" h="2651712" w="2651712">
                <a:moveTo>
                  <a:pt x="2651712" y="0"/>
                </a:moveTo>
                <a:lnTo>
                  <a:pt x="0" y="0"/>
                </a:lnTo>
                <a:lnTo>
                  <a:pt x="0" y="2651712"/>
                </a:lnTo>
                <a:lnTo>
                  <a:pt x="2651712" y="2651712"/>
                </a:lnTo>
                <a:lnTo>
                  <a:pt x="265171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"/>
          <p:cNvGrpSpPr/>
          <p:nvPr/>
        </p:nvGrpSpPr>
        <p:grpSpPr>
          <a:xfrm>
            <a:off x="149611" y="898466"/>
            <a:ext cx="13486779" cy="9276655"/>
            <a:chOff x="-390539" y="-1133600"/>
            <a:chExt cx="17982372" cy="1236887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41333" y="-1133600"/>
              <a:ext cx="17350500" cy="57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650" u="none" cap="none" strike="noStrike">
                  <a:solidFill>
                    <a:srgbClr val="F5EFE7"/>
                  </a:solidFill>
                  <a:latin typeface="Anton"/>
                  <a:ea typeface="Anton"/>
                  <a:cs typeface="Anton"/>
                  <a:sym typeface="Anton"/>
                </a:rPr>
                <a:t>Animal Image Classification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-390539" y="4066174"/>
              <a:ext cx="7451400" cy="71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717" u="none" cap="none" strike="noStrike">
                  <a:solidFill>
                    <a:srgbClr val="F5EFE7"/>
                  </a:solidFill>
                  <a:latin typeface="Arial"/>
                  <a:ea typeface="Arial"/>
                  <a:cs typeface="Arial"/>
                  <a:sym typeface="Arial"/>
                </a:rPr>
                <a:t>Alex Castillo</a:t>
              </a:r>
              <a:endParaRPr/>
            </a:p>
            <a:p>
              <a:pPr indent="0" lvl="0" marL="0" marR="0" rtl="0" algn="ct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717" u="none" cap="none" strike="noStrike">
                  <a:solidFill>
                    <a:srgbClr val="F5EFE7"/>
                  </a:solidFill>
                  <a:latin typeface="Arial"/>
                  <a:ea typeface="Arial"/>
                  <a:cs typeface="Arial"/>
                  <a:sym typeface="Arial"/>
                </a:rPr>
                <a:t>Victor Rivera</a:t>
              </a:r>
              <a:endParaRPr/>
            </a:p>
            <a:p>
              <a:pPr indent="0" lvl="0" marL="0" marR="0" rtl="0" algn="ct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717" u="none" cap="none" strike="noStrike">
                  <a:solidFill>
                    <a:srgbClr val="F5EFE7"/>
                  </a:solidFill>
                  <a:latin typeface="Arial"/>
                  <a:ea typeface="Arial"/>
                  <a:cs typeface="Arial"/>
                  <a:sym typeface="Arial"/>
                </a:rPr>
                <a:t>Gerardo Gonzalez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21692d137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18921099" cy="101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2423216"/>
            <a:ext cx="12537322" cy="6460559"/>
          </a:xfrm>
          <a:custGeom>
            <a:rect b="b" l="l" r="r" t="t"/>
            <a:pathLst>
              <a:path extrusionOk="0"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8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8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8"/>
          <p:cNvGrpSpPr/>
          <p:nvPr/>
        </p:nvGrpSpPr>
        <p:grpSpPr>
          <a:xfrm>
            <a:off x="1906660" y="54967"/>
            <a:ext cx="14474679" cy="10232033"/>
            <a:chOff x="0" y="-228600"/>
            <a:chExt cx="19299572" cy="13642711"/>
          </a:xfrm>
        </p:grpSpPr>
        <p:sp>
          <p:nvSpPr>
            <p:cNvPr id="184" name="Google Shape;184;p8"/>
            <p:cNvSpPr/>
            <p:nvPr/>
          </p:nvSpPr>
          <p:spPr>
            <a:xfrm>
              <a:off x="0" y="5501286"/>
              <a:ext cx="19299572" cy="7912825"/>
            </a:xfrm>
            <a:custGeom>
              <a:rect b="b" l="l" r="r" t="t"/>
              <a:pathLst>
                <a:path extrusionOk="0" h="7912825" w="19299572">
                  <a:moveTo>
                    <a:pt x="0" y="0"/>
                  </a:moveTo>
                  <a:lnTo>
                    <a:pt x="19299572" y="0"/>
                  </a:lnTo>
                  <a:lnTo>
                    <a:pt x="19299572" y="7912825"/>
                  </a:lnTo>
                  <a:lnTo>
                    <a:pt x="0" y="79128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5" name="Google Shape;185;p8"/>
            <p:cNvSpPr txBox="1"/>
            <p:nvPr/>
          </p:nvSpPr>
          <p:spPr>
            <a:xfrm>
              <a:off x="3651202" y="-228600"/>
              <a:ext cx="11997167" cy="5345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650" u="none" cap="none" strike="noStrike">
                  <a:solidFill>
                    <a:srgbClr val="F5EFE7"/>
                  </a:solidFill>
                  <a:latin typeface="Anton"/>
                  <a:ea typeface="Anton"/>
                  <a:cs typeface="Anton"/>
                  <a:sym typeface="Anton"/>
                </a:rPr>
                <a:t>Conclusion and Insights</a:t>
              </a:r>
              <a:endParaRPr/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2963483" y="6024309"/>
            <a:ext cx="13251039" cy="253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9544" lvl="1" marL="619088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2867"/>
              <a:buFont typeface="Arial"/>
              <a:buChar char="•"/>
            </a:pPr>
            <a:r>
              <a:rPr b="0" i="0" lang="en-US" sz="2867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whether your initial hypothesis was supported or refuted.</a:t>
            </a:r>
            <a:endParaRPr/>
          </a:p>
          <a:p>
            <a:pPr indent="-309544" lvl="1" marL="619088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2867"/>
              <a:buFont typeface="Arial"/>
              <a:buChar char="•"/>
            </a:pPr>
            <a:r>
              <a:rPr b="0" i="0" lang="en-US" sz="2867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Share main learnings and any surprising insights or findings.</a:t>
            </a:r>
            <a:endParaRPr/>
          </a:p>
          <a:p>
            <a:pPr indent="-309544" lvl="1" marL="619088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2867"/>
              <a:buFont typeface="Arial"/>
              <a:buChar char="•"/>
            </a:pPr>
            <a:r>
              <a:rPr b="0" i="0" lang="en-US" sz="2867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potential implications of your findings.</a:t>
            </a:r>
            <a:endParaRPr/>
          </a:p>
          <a:p>
            <a:pPr indent="-309544" lvl="1" marL="619088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2867"/>
              <a:buFont typeface="Arial"/>
              <a:buChar char="•"/>
            </a:pPr>
            <a:r>
              <a:rPr b="0" i="0" lang="en-US" sz="2867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Where there any questions you couldn’t answer?</a:t>
            </a:r>
            <a:endParaRPr/>
          </a:p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67" u="none" cap="none" strike="noStrike">
              <a:solidFill>
                <a:srgbClr val="213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1753579"/>
            <a:ext cx="19466561" cy="10031238"/>
          </a:xfrm>
          <a:custGeom>
            <a:rect b="b" l="l" r="r" t="t"/>
            <a:pathLst>
              <a:path extrusionOk="0" h="10031238" w="19466561">
                <a:moveTo>
                  <a:pt x="0" y="0"/>
                </a:moveTo>
                <a:lnTo>
                  <a:pt x="19466561" y="0"/>
                </a:lnTo>
                <a:lnTo>
                  <a:pt x="19466561" y="10031238"/>
                </a:lnTo>
                <a:lnTo>
                  <a:pt x="0" y="10031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9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9"/>
          <p:cNvSpPr/>
          <p:nvPr/>
        </p:nvSpPr>
        <p:spPr>
          <a:xfrm flipH="1">
            <a:off x="14607588" y="6606588"/>
            <a:ext cx="2651712" cy="2651712"/>
          </a:xfrm>
          <a:custGeom>
            <a:rect b="b" l="l" r="r" t="t"/>
            <a:pathLst>
              <a:path extrusionOk="0" h="2651712" w="2651712">
                <a:moveTo>
                  <a:pt x="2651712" y="0"/>
                </a:moveTo>
                <a:lnTo>
                  <a:pt x="0" y="0"/>
                </a:lnTo>
                <a:lnTo>
                  <a:pt x="0" y="2651712"/>
                </a:lnTo>
                <a:lnTo>
                  <a:pt x="2651712" y="2651712"/>
                </a:lnTo>
                <a:lnTo>
                  <a:pt x="265171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9"/>
          <p:cNvSpPr txBox="1"/>
          <p:nvPr/>
        </p:nvSpPr>
        <p:spPr>
          <a:xfrm>
            <a:off x="4148885" y="3550707"/>
            <a:ext cx="9990231" cy="2871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20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2423216"/>
            <a:ext cx="12537322" cy="6460559"/>
          </a:xfrm>
          <a:custGeom>
            <a:rect b="b" l="l" r="r" t="t"/>
            <a:pathLst>
              <a:path extrusionOk="0"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9" name="Google Shape;99;p2"/>
          <p:cNvGrpSpPr/>
          <p:nvPr/>
        </p:nvGrpSpPr>
        <p:grpSpPr>
          <a:xfrm>
            <a:off x="2301513" y="2641595"/>
            <a:ext cx="13684974" cy="5993807"/>
            <a:chOff x="0" y="-38100"/>
            <a:chExt cx="3604273" cy="1578616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3604273" cy="1540516"/>
            </a:xfrm>
            <a:custGeom>
              <a:rect b="b" l="l" r="r" t="t"/>
              <a:pathLst>
                <a:path extrusionOk="0" h="1540516" w="3604273">
                  <a:moveTo>
                    <a:pt x="28852" y="0"/>
                  </a:moveTo>
                  <a:lnTo>
                    <a:pt x="3575421" y="0"/>
                  </a:lnTo>
                  <a:cubicBezTo>
                    <a:pt x="3583073" y="0"/>
                    <a:pt x="3590412" y="3040"/>
                    <a:pt x="3595822" y="8451"/>
                  </a:cubicBezTo>
                  <a:cubicBezTo>
                    <a:pt x="3601233" y="13861"/>
                    <a:pt x="3604273" y="21200"/>
                    <a:pt x="3604273" y="28852"/>
                  </a:cubicBezTo>
                  <a:lnTo>
                    <a:pt x="3604273" y="1511664"/>
                  </a:lnTo>
                  <a:cubicBezTo>
                    <a:pt x="3604273" y="1519316"/>
                    <a:pt x="3601233" y="1526654"/>
                    <a:pt x="3595822" y="1532065"/>
                  </a:cubicBezTo>
                  <a:cubicBezTo>
                    <a:pt x="3590412" y="1537476"/>
                    <a:pt x="3583073" y="1540516"/>
                    <a:pt x="3575421" y="1540516"/>
                  </a:cubicBezTo>
                  <a:lnTo>
                    <a:pt x="28852" y="1540516"/>
                  </a:lnTo>
                  <a:cubicBezTo>
                    <a:pt x="21200" y="1540516"/>
                    <a:pt x="13861" y="1537476"/>
                    <a:pt x="8451" y="1532065"/>
                  </a:cubicBezTo>
                  <a:cubicBezTo>
                    <a:pt x="3040" y="1526654"/>
                    <a:pt x="0" y="1519316"/>
                    <a:pt x="0" y="1511664"/>
                  </a:cubicBezTo>
                  <a:lnTo>
                    <a:pt x="0" y="28852"/>
                  </a:lnTo>
                  <a:cubicBezTo>
                    <a:pt x="0" y="21200"/>
                    <a:pt x="3040" y="13861"/>
                    <a:pt x="8451" y="8451"/>
                  </a:cubicBezTo>
                  <a:cubicBezTo>
                    <a:pt x="13861" y="3040"/>
                    <a:pt x="21200" y="0"/>
                    <a:pt x="28852" y="0"/>
                  </a:cubicBezTo>
                  <a:close/>
                </a:path>
              </a:pathLst>
            </a:custGeom>
            <a:solidFill>
              <a:srgbClr val="F5EFE7">
                <a:alpha val="8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3604273" cy="157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4119323" y="398547"/>
            <a:ext cx="10049354" cy="199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650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3482507" y="3263467"/>
            <a:ext cx="113229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0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Since the dataset didn</a:t>
            </a:r>
            <a:r>
              <a:rPr lang="en-US" sz="3390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b="0" i="0" lang="en-US" sz="3390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t give us any </a:t>
            </a:r>
            <a:r>
              <a:rPr lang="en-US" sz="3390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b="0" i="0" lang="en-US" sz="3390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oblem we didn</a:t>
            </a:r>
            <a:r>
              <a:rPr lang="en-US" sz="3390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b="0" i="0" lang="en-US" sz="3390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t have to clean, the only things we’ve change are the names of the animals from scientific names to english names.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2423216"/>
            <a:ext cx="12537322" cy="6460559"/>
          </a:xfrm>
          <a:custGeom>
            <a:rect b="b" l="l" r="r" t="t"/>
            <a:pathLst>
              <a:path extrusionOk="0"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3940204" y="0"/>
            <a:ext cx="10440776" cy="10287000"/>
          </a:xfrm>
          <a:custGeom>
            <a:rect b="b" l="l" r="r" t="t"/>
            <a:pathLst>
              <a:path extrusionOk="0" h="10287000" w="10440776">
                <a:moveTo>
                  <a:pt x="0" y="0"/>
                </a:moveTo>
                <a:lnTo>
                  <a:pt x="10440776" y="0"/>
                </a:lnTo>
                <a:lnTo>
                  <a:pt x="104407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32" l="0" r="0" t="-132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8" name="Google Shape;118;p4"/>
          <p:cNvGrpSpPr/>
          <p:nvPr/>
        </p:nvGrpSpPr>
        <p:grpSpPr>
          <a:xfrm>
            <a:off x="2301513" y="2641595"/>
            <a:ext cx="13684974" cy="5993807"/>
            <a:chOff x="0" y="-38100"/>
            <a:chExt cx="3604273" cy="1578616"/>
          </a:xfrm>
        </p:grpSpPr>
        <p:sp>
          <p:nvSpPr>
            <p:cNvPr id="119" name="Google Shape;119;p4"/>
            <p:cNvSpPr/>
            <p:nvPr/>
          </p:nvSpPr>
          <p:spPr>
            <a:xfrm>
              <a:off x="0" y="0"/>
              <a:ext cx="3604273" cy="1540516"/>
            </a:xfrm>
            <a:custGeom>
              <a:rect b="b" l="l" r="r" t="t"/>
              <a:pathLst>
                <a:path extrusionOk="0" h="1540516" w="3604273">
                  <a:moveTo>
                    <a:pt x="28852" y="0"/>
                  </a:moveTo>
                  <a:lnTo>
                    <a:pt x="3575421" y="0"/>
                  </a:lnTo>
                  <a:cubicBezTo>
                    <a:pt x="3583073" y="0"/>
                    <a:pt x="3590412" y="3040"/>
                    <a:pt x="3595822" y="8451"/>
                  </a:cubicBezTo>
                  <a:cubicBezTo>
                    <a:pt x="3601233" y="13861"/>
                    <a:pt x="3604273" y="21200"/>
                    <a:pt x="3604273" y="28852"/>
                  </a:cubicBezTo>
                  <a:lnTo>
                    <a:pt x="3604273" y="1511664"/>
                  </a:lnTo>
                  <a:cubicBezTo>
                    <a:pt x="3604273" y="1519316"/>
                    <a:pt x="3601233" y="1526654"/>
                    <a:pt x="3595822" y="1532065"/>
                  </a:cubicBezTo>
                  <a:cubicBezTo>
                    <a:pt x="3590412" y="1537476"/>
                    <a:pt x="3583073" y="1540516"/>
                    <a:pt x="3575421" y="1540516"/>
                  </a:cubicBezTo>
                  <a:lnTo>
                    <a:pt x="28852" y="1540516"/>
                  </a:lnTo>
                  <a:cubicBezTo>
                    <a:pt x="21200" y="1540516"/>
                    <a:pt x="13861" y="1537476"/>
                    <a:pt x="8451" y="1532065"/>
                  </a:cubicBezTo>
                  <a:cubicBezTo>
                    <a:pt x="3040" y="1526654"/>
                    <a:pt x="0" y="1519316"/>
                    <a:pt x="0" y="1511664"/>
                  </a:cubicBezTo>
                  <a:lnTo>
                    <a:pt x="0" y="28852"/>
                  </a:lnTo>
                  <a:cubicBezTo>
                    <a:pt x="0" y="21200"/>
                    <a:pt x="3040" y="13861"/>
                    <a:pt x="8451" y="8451"/>
                  </a:cubicBezTo>
                  <a:cubicBezTo>
                    <a:pt x="13861" y="3040"/>
                    <a:pt x="21200" y="0"/>
                    <a:pt x="28852" y="0"/>
                  </a:cubicBezTo>
                  <a:close/>
                </a:path>
              </a:pathLst>
            </a:custGeom>
            <a:solidFill>
              <a:srgbClr val="F5EFE7">
                <a:alpha val="8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0" y="-38100"/>
              <a:ext cx="3604273" cy="157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4"/>
          <p:cNvSpPr/>
          <p:nvPr/>
        </p:nvSpPr>
        <p:spPr>
          <a:xfrm>
            <a:off x="2885545" y="3703466"/>
            <a:ext cx="12305710" cy="2880060"/>
          </a:xfrm>
          <a:custGeom>
            <a:rect b="b" l="l" r="r" t="t"/>
            <a:pathLst>
              <a:path extrusionOk="0" h="2880060" w="12305710">
                <a:moveTo>
                  <a:pt x="0" y="0"/>
                </a:moveTo>
                <a:lnTo>
                  <a:pt x="12305710" y="0"/>
                </a:lnTo>
                <a:lnTo>
                  <a:pt x="12305710" y="2880060"/>
                </a:lnTo>
                <a:lnTo>
                  <a:pt x="0" y="2880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4"/>
          <p:cNvSpPr txBox="1"/>
          <p:nvPr/>
        </p:nvSpPr>
        <p:spPr>
          <a:xfrm>
            <a:off x="0" y="398547"/>
            <a:ext cx="18288000" cy="199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650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Data Wrangling and Cleaning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885545" y="7154670"/>
            <a:ext cx="123057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7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We loaded the folders with the images into a dataset and then separated into the X and Y, the class labels was used as the target.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21692d137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88" y="152400"/>
            <a:ext cx="14828882" cy="101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 txBox="1"/>
          <p:nvPr/>
        </p:nvSpPr>
        <p:spPr>
          <a:xfrm>
            <a:off x="1739843" y="398547"/>
            <a:ext cx="151038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650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Exploratory Data Analysis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0" y="2423216"/>
            <a:ext cx="12537322" cy="6460559"/>
          </a:xfrm>
          <a:custGeom>
            <a:rect b="b" l="l" r="r" t="t"/>
            <a:pathLst>
              <a:path extrusionOk="0"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5"/>
          <p:cNvSpPr txBox="1"/>
          <p:nvPr/>
        </p:nvSpPr>
        <p:spPr>
          <a:xfrm>
            <a:off x="12466048" y="4356190"/>
            <a:ext cx="4296600" cy="5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Vivamus sed vestibulum nunc, eget aliquam felis. Sed nunc purus, accumsan sit amet dictum in, ornare in dui.</a:t>
            </a:r>
            <a:endParaRPr/>
          </a:p>
        </p:txBody>
      </p:sp>
      <p:grpSp>
        <p:nvGrpSpPr>
          <p:cNvPr id="137" name="Google Shape;137;p5"/>
          <p:cNvGrpSpPr/>
          <p:nvPr/>
        </p:nvGrpSpPr>
        <p:grpSpPr>
          <a:xfrm>
            <a:off x="2568544" y="2588725"/>
            <a:ext cx="13123365" cy="6756963"/>
            <a:chOff x="0" y="-38100"/>
            <a:chExt cx="1208146" cy="1779600"/>
          </a:xfrm>
        </p:grpSpPr>
        <p:sp>
          <p:nvSpPr>
            <p:cNvPr id="138" name="Google Shape;138;p5"/>
            <p:cNvSpPr/>
            <p:nvPr/>
          </p:nvSpPr>
          <p:spPr>
            <a:xfrm>
              <a:off x="0" y="0"/>
              <a:ext cx="1208146" cy="1741366"/>
            </a:xfrm>
            <a:custGeom>
              <a:rect b="b" l="l" r="r" t="t"/>
              <a:pathLst>
                <a:path extrusionOk="0" h="1741366" w="1208146">
                  <a:moveTo>
                    <a:pt x="86074" y="0"/>
                  </a:moveTo>
                  <a:lnTo>
                    <a:pt x="1122072" y="0"/>
                  </a:lnTo>
                  <a:cubicBezTo>
                    <a:pt x="1169610" y="0"/>
                    <a:pt x="1208146" y="38537"/>
                    <a:pt x="1208146" y="86074"/>
                  </a:cubicBezTo>
                  <a:lnTo>
                    <a:pt x="1208146" y="1655292"/>
                  </a:lnTo>
                  <a:cubicBezTo>
                    <a:pt x="1208146" y="1678120"/>
                    <a:pt x="1199078" y="1700014"/>
                    <a:pt x="1182936" y="1716156"/>
                  </a:cubicBezTo>
                  <a:cubicBezTo>
                    <a:pt x="1166794" y="1732298"/>
                    <a:pt x="1144900" y="1741366"/>
                    <a:pt x="1122072" y="1741366"/>
                  </a:cubicBezTo>
                  <a:lnTo>
                    <a:pt x="86074" y="1741366"/>
                  </a:lnTo>
                  <a:cubicBezTo>
                    <a:pt x="38537" y="1741366"/>
                    <a:pt x="0" y="1702830"/>
                    <a:pt x="0" y="1655292"/>
                  </a:cubicBezTo>
                  <a:lnTo>
                    <a:pt x="0" y="86074"/>
                  </a:lnTo>
                  <a:cubicBezTo>
                    <a:pt x="0" y="38537"/>
                    <a:pt x="38537" y="0"/>
                    <a:pt x="86074" y="0"/>
                  </a:cubicBezTo>
                  <a:close/>
                </a:path>
              </a:pathLst>
            </a:custGeom>
            <a:solidFill>
              <a:srgbClr val="F5EFE7">
                <a:alpha val="8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0" y="-38100"/>
              <a:ext cx="1208100" cy="17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5"/>
          <p:cNvSpPr txBox="1"/>
          <p:nvPr/>
        </p:nvSpPr>
        <p:spPr>
          <a:xfrm>
            <a:off x="10020299" y="3418537"/>
            <a:ext cx="28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4577119" y="3418537"/>
            <a:ext cx="28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5464665" y="3418537"/>
            <a:ext cx="28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3519500" y="4356200"/>
            <a:ext cx="106794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7625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●"/>
            </a:pPr>
            <a:r>
              <a:rPr lang="en-US" sz="3900">
                <a:solidFill>
                  <a:schemeClr val="dk1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the exploratory data analysis methods you used.</a:t>
            </a:r>
            <a:endParaRPr sz="3900">
              <a:solidFill>
                <a:schemeClr val="dk1"/>
              </a:solidFill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●"/>
            </a:pPr>
            <a:r>
              <a:rPr lang="en-US" sz="3900">
                <a:solidFill>
                  <a:schemeClr val="dk1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Share insights and interesting patterns you found.</a:t>
            </a:r>
            <a:endParaRPr sz="3900">
              <a:solidFill>
                <a:schemeClr val="dk1"/>
              </a:solidFill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9326675" y="3670325"/>
            <a:ext cx="8688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321692d137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8425"/>
            <a:ext cx="19957724" cy="93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6"/>
          <p:cNvSpPr txBox="1"/>
          <p:nvPr/>
        </p:nvSpPr>
        <p:spPr>
          <a:xfrm>
            <a:off x="1515640" y="3525600"/>
            <a:ext cx="15709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7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Teamwork &amp; Project 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0" y="2423216"/>
            <a:ext cx="12537322" cy="6460559"/>
          </a:xfrm>
          <a:custGeom>
            <a:rect b="b" l="l" r="r" t="t"/>
            <a:pathLst>
              <a:path extrusionOk="0" h="6460559" w="12537322">
                <a:moveTo>
                  <a:pt x="0" y="0"/>
                </a:moveTo>
                <a:lnTo>
                  <a:pt x="12537322" y="0"/>
                </a:lnTo>
                <a:lnTo>
                  <a:pt x="12537322" y="6460559"/>
                </a:lnTo>
                <a:lnTo>
                  <a:pt x="0" y="646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7"/>
          <p:cNvSpPr/>
          <p:nvPr/>
        </p:nvSpPr>
        <p:spPr>
          <a:xfrm>
            <a:off x="-550500" y="-499285"/>
            <a:ext cx="2290342" cy="2252864"/>
          </a:xfrm>
          <a:custGeom>
            <a:rect b="b" l="l" r="r" t="t"/>
            <a:pathLst>
              <a:path extrusionOk="0" h="2252864" w="2290342">
                <a:moveTo>
                  <a:pt x="0" y="0"/>
                </a:moveTo>
                <a:lnTo>
                  <a:pt x="2290343" y="0"/>
                </a:lnTo>
                <a:lnTo>
                  <a:pt x="2290343" y="2252864"/>
                </a:lnTo>
                <a:lnTo>
                  <a:pt x="0" y="2252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7"/>
          <p:cNvSpPr/>
          <p:nvPr/>
        </p:nvSpPr>
        <p:spPr>
          <a:xfrm flipH="1">
            <a:off x="16214522" y="8197444"/>
            <a:ext cx="2089556" cy="2089556"/>
          </a:xfrm>
          <a:custGeom>
            <a:rect b="b" l="l" r="r" t="t"/>
            <a:pathLst>
              <a:path extrusionOk="0" h="2089556" w="2089556">
                <a:moveTo>
                  <a:pt x="2089556" y="0"/>
                </a:moveTo>
                <a:lnTo>
                  <a:pt x="0" y="0"/>
                </a:lnTo>
                <a:lnTo>
                  <a:pt x="0" y="2089556"/>
                </a:lnTo>
                <a:lnTo>
                  <a:pt x="2089556" y="2089556"/>
                </a:lnTo>
                <a:lnTo>
                  <a:pt x="208955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p7"/>
          <p:cNvGrpSpPr/>
          <p:nvPr/>
        </p:nvGrpSpPr>
        <p:grpSpPr>
          <a:xfrm>
            <a:off x="2301513" y="2693206"/>
            <a:ext cx="6842487" cy="6353013"/>
            <a:chOff x="0" y="-38100"/>
            <a:chExt cx="1802137" cy="1673221"/>
          </a:xfrm>
        </p:grpSpPr>
        <p:sp>
          <p:nvSpPr>
            <p:cNvPr id="164" name="Google Shape;164;p7"/>
            <p:cNvSpPr/>
            <p:nvPr/>
          </p:nvSpPr>
          <p:spPr>
            <a:xfrm>
              <a:off x="0" y="0"/>
              <a:ext cx="1802137" cy="1635121"/>
            </a:xfrm>
            <a:custGeom>
              <a:rect b="b" l="l" r="r" t="t"/>
              <a:pathLst>
                <a:path extrusionOk="0" h="1635121" w="1802137">
                  <a:moveTo>
                    <a:pt x="57704" y="0"/>
                  </a:moveTo>
                  <a:lnTo>
                    <a:pt x="1744433" y="0"/>
                  </a:lnTo>
                  <a:cubicBezTo>
                    <a:pt x="1759737" y="0"/>
                    <a:pt x="1774414" y="6079"/>
                    <a:pt x="1785235" y="16901"/>
                  </a:cubicBezTo>
                  <a:cubicBezTo>
                    <a:pt x="1796057" y="27723"/>
                    <a:pt x="1802137" y="42400"/>
                    <a:pt x="1802137" y="57704"/>
                  </a:cubicBezTo>
                  <a:lnTo>
                    <a:pt x="1802137" y="1577417"/>
                  </a:lnTo>
                  <a:cubicBezTo>
                    <a:pt x="1802137" y="1592721"/>
                    <a:pt x="1796057" y="1607398"/>
                    <a:pt x="1785235" y="1618219"/>
                  </a:cubicBezTo>
                  <a:cubicBezTo>
                    <a:pt x="1774414" y="1629041"/>
                    <a:pt x="1759737" y="1635121"/>
                    <a:pt x="1744433" y="1635121"/>
                  </a:cubicBezTo>
                  <a:lnTo>
                    <a:pt x="57704" y="1635121"/>
                  </a:lnTo>
                  <a:cubicBezTo>
                    <a:pt x="42400" y="1635121"/>
                    <a:pt x="27723" y="1629041"/>
                    <a:pt x="16901" y="1618219"/>
                  </a:cubicBezTo>
                  <a:cubicBezTo>
                    <a:pt x="6079" y="1607398"/>
                    <a:pt x="0" y="1592721"/>
                    <a:pt x="0" y="1577417"/>
                  </a:cubicBezTo>
                  <a:lnTo>
                    <a:pt x="0" y="57704"/>
                  </a:lnTo>
                  <a:cubicBezTo>
                    <a:pt x="0" y="42400"/>
                    <a:pt x="6079" y="27723"/>
                    <a:pt x="16901" y="16901"/>
                  </a:cubicBezTo>
                  <a:cubicBezTo>
                    <a:pt x="27723" y="6079"/>
                    <a:pt x="42400" y="0"/>
                    <a:pt x="57704" y="0"/>
                  </a:cubicBezTo>
                  <a:close/>
                </a:path>
              </a:pathLst>
            </a:custGeom>
            <a:solidFill>
              <a:srgbClr val="F5EFE7">
                <a:alpha val="8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0" y="-38100"/>
              <a:ext cx="1802137" cy="167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7"/>
          <p:cNvGrpSpPr/>
          <p:nvPr/>
        </p:nvGrpSpPr>
        <p:grpSpPr>
          <a:xfrm>
            <a:off x="9144000" y="2693206"/>
            <a:ext cx="6842487" cy="6353013"/>
            <a:chOff x="0" y="-38100"/>
            <a:chExt cx="1802137" cy="1673221"/>
          </a:xfrm>
        </p:grpSpPr>
        <p:sp>
          <p:nvSpPr>
            <p:cNvPr id="167" name="Google Shape;167;p7"/>
            <p:cNvSpPr/>
            <p:nvPr/>
          </p:nvSpPr>
          <p:spPr>
            <a:xfrm>
              <a:off x="0" y="0"/>
              <a:ext cx="1802137" cy="1635121"/>
            </a:xfrm>
            <a:custGeom>
              <a:rect b="b" l="l" r="r" t="t"/>
              <a:pathLst>
                <a:path extrusionOk="0" h="1635121" w="1802137">
                  <a:moveTo>
                    <a:pt x="57704" y="0"/>
                  </a:moveTo>
                  <a:lnTo>
                    <a:pt x="1744433" y="0"/>
                  </a:lnTo>
                  <a:cubicBezTo>
                    <a:pt x="1759737" y="0"/>
                    <a:pt x="1774414" y="6079"/>
                    <a:pt x="1785235" y="16901"/>
                  </a:cubicBezTo>
                  <a:cubicBezTo>
                    <a:pt x="1796057" y="27723"/>
                    <a:pt x="1802137" y="42400"/>
                    <a:pt x="1802137" y="57704"/>
                  </a:cubicBezTo>
                  <a:lnTo>
                    <a:pt x="1802137" y="1577417"/>
                  </a:lnTo>
                  <a:cubicBezTo>
                    <a:pt x="1802137" y="1592721"/>
                    <a:pt x="1796057" y="1607398"/>
                    <a:pt x="1785235" y="1618219"/>
                  </a:cubicBezTo>
                  <a:cubicBezTo>
                    <a:pt x="1774414" y="1629041"/>
                    <a:pt x="1759737" y="1635121"/>
                    <a:pt x="1744433" y="1635121"/>
                  </a:cubicBezTo>
                  <a:lnTo>
                    <a:pt x="57704" y="1635121"/>
                  </a:lnTo>
                  <a:cubicBezTo>
                    <a:pt x="42400" y="1635121"/>
                    <a:pt x="27723" y="1629041"/>
                    <a:pt x="16901" y="1618219"/>
                  </a:cubicBezTo>
                  <a:cubicBezTo>
                    <a:pt x="6079" y="1607398"/>
                    <a:pt x="0" y="1592721"/>
                    <a:pt x="0" y="1577417"/>
                  </a:cubicBezTo>
                  <a:lnTo>
                    <a:pt x="0" y="57704"/>
                  </a:lnTo>
                  <a:cubicBezTo>
                    <a:pt x="0" y="42400"/>
                    <a:pt x="6079" y="27723"/>
                    <a:pt x="16901" y="16901"/>
                  </a:cubicBezTo>
                  <a:cubicBezTo>
                    <a:pt x="27723" y="6079"/>
                    <a:pt x="42400" y="0"/>
                    <a:pt x="57704" y="0"/>
                  </a:cubicBezTo>
                  <a:close/>
                </a:path>
              </a:pathLst>
            </a:custGeom>
            <a:solidFill>
              <a:srgbClr val="F5EFE7">
                <a:alpha val="8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0" y="-38100"/>
              <a:ext cx="1802137" cy="167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7"/>
          <p:cNvSpPr txBox="1"/>
          <p:nvPr/>
        </p:nvSpPr>
        <p:spPr>
          <a:xfrm>
            <a:off x="3054141" y="4005376"/>
            <a:ext cx="11869248" cy="325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2035" lvl="1" marL="664069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3075"/>
              <a:buFont typeface="Arial"/>
              <a:buChar char="•"/>
            </a:pPr>
            <a:r>
              <a:rPr b="0" i="0" lang="en-US" sz="3075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Discuss the biggest obstacle or mistake you encountered during this project.</a:t>
            </a:r>
            <a:endParaRPr/>
          </a:p>
          <a:p>
            <a:pPr indent="-332035" lvl="1" marL="664069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3075"/>
              <a:buFont typeface="Arial"/>
              <a:buChar char="•"/>
            </a:pPr>
            <a:r>
              <a:rPr b="0" i="0" lang="en-US" sz="3075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Share what you learned from it and how it influenced your project.</a:t>
            </a:r>
            <a:endParaRPr/>
          </a:p>
          <a:p>
            <a:pPr indent="-332035" lvl="1" marL="664069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3075"/>
              <a:buFont typeface="Arial"/>
              <a:buChar char="•"/>
            </a:pPr>
            <a:r>
              <a:rPr b="0" i="0" lang="en-US" sz="3075" u="none" cap="none" strike="noStrike">
                <a:solidFill>
                  <a:srgbClr val="213555"/>
                </a:solidFill>
                <a:latin typeface="Open Sans"/>
                <a:ea typeface="Open Sans"/>
                <a:cs typeface="Open Sans"/>
                <a:sym typeface="Open Sans"/>
              </a:rPr>
              <a:t>Is there anything you would do differently in hindsight?</a:t>
            </a:r>
            <a:endParaRPr/>
          </a:p>
          <a:p>
            <a:pPr indent="0" lvl="0" marL="0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75" u="none" cap="none" strike="noStrike">
              <a:solidFill>
                <a:srgbClr val="213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4645062" y="398547"/>
            <a:ext cx="8997875" cy="199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650" u="none" cap="none" strike="noStrike">
                <a:solidFill>
                  <a:srgbClr val="F5EFE7"/>
                </a:solidFill>
                <a:latin typeface="Anton"/>
                <a:ea typeface="Anton"/>
                <a:cs typeface="Anton"/>
                <a:sym typeface="Anton"/>
              </a:rPr>
              <a:t>Major Obstacle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