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Acorn" charset="1" panose="00000500000000000000"/>
      <p:regular r:id="rId16"/>
    </p:embeddedFont>
    <p:embeddedFont>
      <p:font typeface="Open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7783898">
            <a:off x="10653362" y="-1154595"/>
            <a:ext cx="10175809" cy="19808220"/>
            <a:chOff x="0" y="0"/>
            <a:chExt cx="2680048" cy="5216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0048" cy="5216980"/>
            </a:xfrm>
            <a:custGeom>
              <a:avLst/>
              <a:gdLst/>
              <a:ahLst/>
              <a:cxnLst/>
              <a:rect r="r" b="b" t="t" l="l"/>
              <a:pathLst>
                <a:path h="5216980" w="2680048">
                  <a:moveTo>
                    <a:pt x="0" y="0"/>
                  </a:moveTo>
                  <a:lnTo>
                    <a:pt x="2680048" y="0"/>
                  </a:lnTo>
                  <a:lnTo>
                    <a:pt x="2680048" y="5216980"/>
                  </a:lnTo>
                  <a:lnTo>
                    <a:pt x="0" y="5216980"/>
                  </a:lnTo>
                  <a:close/>
                </a:path>
              </a:pathLst>
            </a:custGeom>
            <a:solidFill>
              <a:srgbClr val="F5EF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80048" cy="525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145365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607588" y="6606588"/>
            <a:ext cx="2651712" cy="2651712"/>
          </a:xfrm>
          <a:custGeom>
            <a:avLst/>
            <a:gdLst/>
            <a:ahLst/>
            <a:cxnLst/>
            <a:rect r="r" b="b" t="t" l="l"/>
            <a:pathLst>
              <a:path h="2651712" w="2651712">
                <a:moveTo>
                  <a:pt x="2651712" y="0"/>
                </a:moveTo>
                <a:lnTo>
                  <a:pt x="0" y="0"/>
                </a:lnTo>
                <a:lnTo>
                  <a:pt x="0" y="2651712"/>
                </a:lnTo>
                <a:lnTo>
                  <a:pt x="2651712" y="2651712"/>
                </a:lnTo>
                <a:lnTo>
                  <a:pt x="26517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42515" y="1748666"/>
            <a:ext cx="13012844" cy="7239172"/>
            <a:chOff x="0" y="0"/>
            <a:chExt cx="17350459" cy="9652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28600"/>
              <a:ext cx="17350459" cy="5345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310"/>
                </a:lnSpc>
              </a:pPr>
              <a:r>
                <a:rPr lang="en-US" sz="11650">
                  <a:solidFill>
                    <a:srgbClr val="F5EFE7"/>
                  </a:solidFill>
                  <a:latin typeface="Anton"/>
                  <a:ea typeface="Anton"/>
                  <a:cs typeface="Anton"/>
                  <a:sym typeface="Anton"/>
                </a:rPr>
                <a:t>Animal Image Classification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84261" y="4850541"/>
              <a:ext cx="7451411" cy="4801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05"/>
                </a:lnSpc>
              </a:pPr>
              <a:r>
                <a:rPr lang="en-US" sz="6717">
                  <a:solidFill>
                    <a:srgbClr val="F5EFE7"/>
                  </a:solidFill>
                  <a:latin typeface="Acorn"/>
                  <a:ea typeface="Acorn"/>
                  <a:cs typeface="Acorn"/>
                  <a:sym typeface="Acorn"/>
                </a:rPr>
                <a:t>Alex Castillo</a:t>
              </a:r>
            </a:p>
            <a:p>
              <a:pPr algn="ctr">
                <a:lnSpc>
                  <a:spcPts val="9405"/>
                </a:lnSpc>
              </a:pPr>
              <a:r>
                <a:rPr lang="en-US" sz="6717">
                  <a:solidFill>
                    <a:srgbClr val="F5EFE7"/>
                  </a:solidFill>
                  <a:latin typeface="Acorn"/>
                  <a:ea typeface="Acorn"/>
                  <a:cs typeface="Acorn"/>
                  <a:sym typeface="Acorn"/>
                </a:rPr>
                <a:t>Victor Rivera</a:t>
              </a:r>
            </a:p>
            <a:p>
              <a:pPr algn="ctr">
                <a:lnSpc>
                  <a:spcPts val="9405"/>
                </a:lnSpc>
              </a:pPr>
              <a:r>
                <a:rPr lang="en-US" sz="6717">
                  <a:solidFill>
                    <a:srgbClr val="F5EFE7"/>
                  </a:solidFill>
                  <a:latin typeface="Acorn"/>
                  <a:ea typeface="Acorn"/>
                  <a:cs typeface="Acorn"/>
                  <a:sym typeface="Acorn"/>
                </a:rPr>
                <a:t>Gerardo Gonzalez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01513" y="2786256"/>
            <a:ext cx="13684974" cy="5849146"/>
            <a:chOff x="0" y="0"/>
            <a:chExt cx="3604273" cy="1540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4273" cy="1540516"/>
            </a:xfrm>
            <a:custGeom>
              <a:avLst/>
              <a:gdLst/>
              <a:ahLst/>
              <a:cxnLst/>
              <a:rect r="r" b="b" t="t" l="l"/>
              <a:pathLst>
                <a:path h="1540516" w="3604273">
                  <a:moveTo>
                    <a:pt x="28852" y="0"/>
                  </a:moveTo>
                  <a:lnTo>
                    <a:pt x="3575421" y="0"/>
                  </a:lnTo>
                  <a:cubicBezTo>
                    <a:pt x="3583073" y="0"/>
                    <a:pt x="3590412" y="3040"/>
                    <a:pt x="3595822" y="8451"/>
                  </a:cubicBezTo>
                  <a:cubicBezTo>
                    <a:pt x="3601233" y="13861"/>
                    <a:pt x="3604273" y="21200"/>
                    <a:pt x="3604273" y="28852"/>
                  </a:cubicBezTo>
                  <a:lnTo>
                    <a:pt x="3604273" y="1511664"/>
                  </a:lnTo>
                  <a:cubicBezTo>
                    <a:pt x="3604273" y="1519316"/>
                    <a:pt x="3601233" y="1526654"/>
                    <a:pt x="3595822" y="1532065"/>
                  </a:cubicBezTo>
                  <a:cubicBezTo>
                    <a:pt x="3590412" y="1537476"/>
                    <a:pt x="3583073" y="1540516"/>
                    <a:pt x="3575421" y="1540516"/>
                  </a:cubicBezTo>
                  <a:lnTo>
                    <a:pt x="28852" y="1540516"/>
                  </a:lnTo>
                  <a:cubicBezTo>
                    <a:pt x="21200" y="1540516"/>
                    <a:pt x="13861" y="1537476"/>
                    <a:pt x="8451" y="1532065"/>
                  </a:cubicBezTo>
                  <a:cubicBezTo>
                    <a:pt x="3040" y="1526654"/>
                    <a:pt x="0" y="1519316"/>
                    <a:pt x="0" y="1511664"/>
                  </a:cubicBezTo>
                  <a:lnTo>
                    <a:pt x="0" y="28852"/>
                  </a:lnTo>
                  <a:cubicBezTo>
                    <a:pt x="0" y="21200"/>
                    <a:pt x="3040" y="13861"/>
                    <a:pt x="8451" y="8451"/>
                  </a:cubicBezTo>
                  <a:cubicBezTo>
                    <a:pt x="13861" y="3040"/>
                    <a:pt x="21200" y="0"/>
                    <a:pt x="28852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04273" cy="1578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19323" y="398547"/>
            <a:ext cx="10049354" cy="199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10"/>
              </a:lnSpc>
            </a:pPr>
            <a:r>
              <a:rPr lang="en-US" sz="11650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82507" y="3263467"/>
            <a:ext cx="11322986" cy="239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6"/>
              </a:lnSpc>
            </a:pPr>
            <a:r>
              <a:rPr lang="en-US" sz="3390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Since the dataset didnt give u any rpoblem we didnt have to clean, the only things we’ve change are the names of the animals from cientific names to english names.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40204" y="0"/>
            <a:ext cx="10440776" cy="10287000"/>
          </a:xfrm>
          <a:custGeom>
            <a:avLst/>
            <a:gdLst/>
            <a:ahLst/>
            <a:cxnLst/>
            <a:rect r="r" b="b" t="t" l="l"/>
            <a:pathLst>
              <a:path h="10287000" w="10440776">
                <a:moveTo>
                  <a:pt x="0" y="0"/>
                </a:moveTo>
                <a:lnTo>
                  <a:pt x="10440776" y="0"/>
                </a:lnTo>
                <a:lnTo>
                  <a:pt x="104407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3" r="0" b="-13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01513" y="2786256"/>
            <a:ext cx="13684974" cy="5849146"/>
            <a:chOff x="0" y="0"/>
            <a:chExt cx="3604273" cy="1540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4273" cy="1540516"/>
            </a:xfrm>
            <a:custGeom>
              <a:avLst/>
              <a:gdLst/>
              <a:ahLst/>
              <a:cxnLst/>
              <a:rect r="r" b="b" t="t" l="l"/>
              <a:pathLst>
                <a:path h="1540516" w="3604273">
                  <a:moveTo>
                    <a:pt x="28852" y="0"/>
                  </a:moveTo>
                  <a:lnTo>
                    <a:pt x="3575421" y="0"/>
                  </a:lnTo>
                  <a:cubicBezTo>
                    <a:pt x="3583073" y="0"/>
                    <a:pt x="3590412" y="3040"/>
                    <a:pt x="3595822" y="8451"/>
                  </a:cubicBezTo>
                  <a:cubicBezTo>
                    <a:pt x="3601233" y="13861"/>
                    <a:pt x="3604273" y="21200"/>
                    <a:pt x="3604273" y="28852"/>
                  </a:cubicBezTo>
                  <a:lnTo>
                    <a:pt x="3604273" y="1511664"/>
                  </a:lnTo>
                  <a:cubicBezTo>
                    <a:pt x="3604273" y="1519316"/>
                    <a:pt x="3601233" y="1526654"/>
                    <a:pt x="3595822" y="1532065"/>
                  </a:cubicBezTo>
                  <a:cubicBezTo>
                    <a:pt x="3590412" y="1537476"/>
                    <a:pt x="3583073" y="1540516"/>
                    <a:pt x="3575421" y="1540516"/>
                  </a:cubicBezTo>
                  <a:lnTo>
                    <a:pt x="28852" y="1540516"/>
                  </a:lnTo>
                  <a:cubicBezTo>
                    <a:pt x="21200" y="1540516"/>
                    <a:pt x="13861" y="1537476"/>
                    <a:pt x="8451" y="1532065"/>
                  </a:cubicBezTo>
                  <a:cubicBezTo>
                    <a:pt x="3040" y="1526654"/>
                    <a:pt x="0" y="1519316"/>
                    <a:pt x="0" y="1511664"/>
                  </a:cubicBezTo>
                  <a:lnTo>
                    <a:pt x="0" y="28852"/>
                  </a:lnTo>
                  <a:cubicBezTo>
                    <a:pt x="0" y="21200"/>
                    <a:pt x="3040" y="13861"/>
                    <a:pt x="8451" y="8451"/>
                  </a:cubicBezTo>
                  <a:cubicBezTo>
                    <a:pt x="13861" y="3040"/>
                    <a:pt x="21200" y="0"/>
                    <a:pt x="28852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04273" cy="1578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91145" y="2423216"/>
            <a:ext cx="12305710" cy="2880060"/>
          </a:xfrm>
          <a:custGeom>
            <a:avLst/>
            <a:gdLst/>
            <a:ahLst/>
            <a:cxnLst/>
            <a:rect r="r" b="b" t="t" l="l"/>
            <a:pathLst>
              <a:path h="2880060" w="12305710">
                <a:moveTo>
                  <a:pt x="0" y="0"/>
                </a:moveTo>
                <a:lnTo>
                  <a:pt x="12305710" y="0"/>
                </a:lnTo>
                <a:lnTo>
                  <a:pt x="12305710" y="2880060"/>
                </a:lnTo>
                <a:lnTo>
                  <a:pt x="0" y="28800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398547"/>
            <a:ext cx="18288000" cy="199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10"/>
              </a:lnSpc>
            </a:pPr>
            <a:r>
              <a:rPr lang="en-US" sz="11650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Data Wrangling and Cleaning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91145" y="5528920"/>
            <a:ext cx="12305710" cy="104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2"/>
              </a:lnSpc>
            </a:pPr>
            <a:r>
              <a:rPr lang="en-US" sz="2987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We loaded the folders with the images into a dataset and then separated into the X and Y, the class labels was used as the target.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66048" y="4356190"/>
            <a:ext cx="4296484" cy="509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1"/>
              </a:lnSpc>
            </a:pPr>
            <a:r>
              <a:rPr lang="en-US" sz="3201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6439" y="2838967"/>
            <a:ext cx="4587180" cy="6611751"/>
            <a:chOff x="0" y="0"/>
            <a:chExt cx="1208146" cy="1741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8146" cy="1741366"/>
            </a:xfrm>
            <a:custGeom>
              <a:avLst/>
              <a:gdLst/>
              <a:ahLst/>
              <a:cxnLst/>
              <a:rect r="r" b="b" t="t" l="l"/>
              <a:pathLst>
                <a:path h="1741366" w="1208146">
                  <a:moveTo>
                    <a:pt x="86074" y="0"/>
                  </a:moveTo>
                  <a:lnTo>
                    <a:pt x="1122072" y="0"/>
                  </a:lnTo>
                  <a:cubicBezTo>
                    <a:pt x="1169610" y="0"/>
                    <a:pt x="1208146" y="38537"/>
                    <a:pt x="1208146" y="86074"/>
                  </a:cubicBezTo>
                  <a:lnTo>
                    <a:pt x="1208146" y="1655292"/>
                  </a:lnTo>
                  <a:cubicBezTo>
                    <a:pt x="1208146" y="1678120"/>
                    <a:pt x="1199078" y="1700014"/>
                    <a:pt x="1182936" y="1716156"/>
                  </a:cubicBezTo>
                  <a:cubicBezTo>
                    <a:pt x="1166794" y="1732298"/>
                    <a:pt x="1144900" y="1741366"/>
                    <a:pt x="1122072" y="1741366"/>
                  </a:cubicBezTo>
                  <a:lnTo>
                    <a:pt x="86074" y="1741366"/>
                  </a:lnTo>
                  <a:cubicBezTo>
                    <a:pt x="38537" y="1741366"/>
                    <a:pt x="0" y="1702830"/>
                    <a:pt x="0" y="1655292"/>
                  </a:cubicBezTo>
                  <a:lnTo>
                    <a:pt x="0" y="86074"/>
                  </a:lnTo>
                  <a:cubicBezTo>
                    <a:pt x="0" y="38537"/>
                    <a:pt x="38537" y="0"/>
                    <a:pt x="86074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8146" cy="177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04444" y="2838967"/>
            <a:ext cx="4587180" cy="6611751"/>
            <a:chOff x="0" y="0"/>
            <a:chExt cx="1208146" cy="17413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8146" cy="1741366"/>
            </a:xfrm>
            <a:custGeom>
              <a:avLst/>
              <a:gdLst/>
              <a:ahLst/>
              <a:cxnLst/>
              <a:rect r="r" b="b" t="t" l="l"/>
              <a:pathLst>
                <a:path h="1741366" w="1208146">
                  <a:moveTo>
                    <a:pt x="86074" y="0"/>
                  </a:moveTo>
                  <a:lnTo>
                    <a:pt x="1122072" y="0"/>
                  </a:lnTo>
                  <a:cubicBezTo>
                    <a:pt x="1169610" y="0"/>
                    <a:pt x="1208146" y="38537"/>
                    <a:pt x="1208146" y="86074"/>
                  </a:cubicBezTo>
                  <a:lnTo>
                    <a:pt x="1208146" y="1655292"/>
                  </a:lnTo>
                  <a:cubicBezTo>
                    <a:pt x="1208146" y="1678120"/>
                    <a:pt x="1199078" y="1700014"/>
                    <a:pt x="1182936" y="1716156"/>
                  </a:cubicBezTo>
                  <a:cubicBezTo>
                    <a:pt x="1166794" y="1732298"/>
                    <a:pt x="1144900" y="1741366"/>
                    <a:pt x="1122072" y="1741366"/>
                  </a:cubicBezTo>
                  <a:lnTo>
                    <a:pt x="86074" y="1741366"/>
                  </a:lnTo>
                  <a:cubicBezTo>
                    <a:pt x="38537" y="1741366"/>
                    <a:pt x="0" y="1702830"/>
                    <a:pt x="0" y="1655292"/>
                  </a:cubicBezTo>
                  <a:lnTo>
                    <a:pt x="0" y="86074"/>
                  </a:lnTo>
                  <a:cubicBezTo>
                    <a:pt x="0" y="38537"/>
                    <a:pt x="38537" y="0"/>
                    <a:pt x="86074" y="0"/>
                  </a:cubicBezTo>
                  <a:close/>
                </a:path>
              </a:pathLst>
            </a:custGeom>
            <a:solidFill>
              <a:srgbClr val="7A95B7">
                <a:alpha val="85882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8146" cy="177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60078" y="2838967"/>
            <a:ext cx="4587180" cy="6611751"/>
            <a:chOff x="0" y="0"/>
            <a:chExt cx="1208146" cy="17413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8146" cy="1741366"/>
            </a:xfrm>
            <a:custGeom>
              <a:avLst/>
              <a:gdLst/>
              <a:ahLst/>
              <a:cxnLst/>
              <a:rect r="r" b="b" t="t" l="l"/>
              <a:pathLst>
                <a:path h="1741366" w="1208146">
                  <a:moveTo>
                    <a:pt x="86074" y="0"/>
                  </a:moveTo>
                  <a:lnTo>
                    <a:pt x="1122072" y="0"/>
                  </a:lnTo>
                  <a:cubicBezTo>
                    <a:pt x="1169610" y="0"/>
                    <a:pt x="1208146" y="38537"/>
                    <a:pt x="1208146" y="86074"/>
                  </a:cubicBezTo>
                  <a:lnTo>
                    <a:pt x="1208146" y="1655292"/>
                  </a:lnTo>
                  <a:cubicBezTo>
                    <a:pt x="1208146" y="1678120"/>
                    <a:pt x="1199078" y="1700014"/>
                    <a:pt x="1182936" y="1716156"/>
                  </a:cubicBezTo>
                  <a:cubicBezTo>
                    <a:pt x="1166794" y="1732298"/>
                    <a:pt x="1144900" y="1741366"/>
                    <a:pt x="1122072" y="1741366"/>
                  </a:cubicBezTo>
                  <a:lnTo>
                    <a:pt x="86074" y="1741366"/>
                  </a:lnTo>
                  <a:cubicBezTo>
                    <a:pt x="38537" y="1741366"/>
                    <a:pt x="0" y="1702830"/>
                    <a:pt x="0" y="1655292"/>
                  </a:cubicBezTo>
                  <a:lnTo>
                    <a:pt x="0" y="86074"/>
                  </a:lnTo>
                  <a:cubicBezTo>
                    <a:pt x="0" y="38537"/>
                    <a:pt x="38537" y="0"/>
                    <a:pt x="86074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08146" cy="177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716898" y="2838967"/>
            <a:ext cx="4587180" cy="6611751"/>
            <a:chOff x="0" y="0"/>
            <a:chExt cx="1208146" cy="17413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8146" cy="1741366"/>
            </a:xfrm>
            <a:custGeom>
              <a:avLst/>
              <a:gdLst/>
              <a:ahLst/>
              <a:cxnLst/>
              <a:rect r="r" b="b" t="t" l="l"/>
              <a:pathLst>
                <a:path h="1741366" w="1208146">
                  <a:moveTo>
                    <a:pt x="86074" y="0"/>
                  </a:moveTo>
                  <a:lnTo>
                    <a:pt x="1122072" y="0"/>
                  </a:lnTo>
                  <a:cubicBezTo>
                    <a:pt x="1169610" y="0"/>
                    <a:pt x="1208146" y="38537"/>
                    <a:pt x="1208146" y="86074"/>
                  </a:cubicBezTo>
                  <a:lnTo>
                    <a:pt x="1208146" y="1655292"/>
                  </a:lnTo>
                  <a:cubicBezTo>
                    <a:pt x="1208146" y="1678120"/>
                    <a:pt x="1199078" y="1700014"/>
                    <a:pt x="1182936" y="1716156"/>
                  </a:cubicBezTo>
                  <a:cubicBezTo>
                    <a:pt x="1166794" y="1732298"/>
                    <a:pt x="1144900" y="1741366"/>
                    <a:pt x="1122072" y="1741366"/>
                  </a:cubicBezTo>
                  <a:lnTo>
                    <a:pt x="86074" y="1741366"/>
                  </a:lnTo>
                  <a:cubicBezTo>
                    <a:pt x="38537" y="1741366"/>
                    <a:pt x="0" y="1702830"/>
                    <a:pt x="0" y="1655292"/>
                  </a:cubicBezTo>
                  <a:lnTo>
                    <a:pt x="0" y="86074"/>
                  </a:lnTo>
                  <a:cubicBezTo>
                    <a:pt x="0" y="38537"/>
                    <a:pt x="38537" y="0"/>
                    <a:pt x="86074" y="0"/>
                  </a:cubicBezTo>
                  <a:close/>
                </a:path>
              </a:pathLst>
            </a:custGeom>
            <a:solidFill>
              <a:srgbClr val="7A95B7">
                <a:alpha val="85882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08146" cy="177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06660" y="3418537"/>
            <a:ext cx="2866738" cy="52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688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20299" y="3418537"/>
            <a:ext cx="2866738" cy="52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688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77119" y="3418537"/>
            <a:ext cx="2866738" cy="52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688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64665" y="3418537"/>
            <a:ext cx="2866738" cy="52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688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9843" y="398547"/>
            <a:ext cx="15103828" cy="199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10"/>
              </a:lnSpc>
            </a:pPr>
            <a:r>
              <a:rPr lang="en-US" sz="11650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66048" y="4356190"/>
            <a:ext cx="4296484" cy="509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1"/>
              </a:lnSpc>
            </a:pPr>
            <a:r>
              <a:rPr lang="en-US" sz="3201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5602" y="3034256"/>
            <a:ext cx="16076795" cy="6207966"/>
            <a:chOff x="0" y="0"/>
            <a:chExt cx="21435727" cy="827728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717864" cy="4138644"/>
              <a:chOff x="0" y="0"/>
              <a:chExt cx="2117109" cy="8175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17109" cy="817510"/>
              </a:xfrm>
              <a:custGeom>
                <a:avLst/>
                <a:gdLst/>
                <a:ahLst/>
                <a:cxnLst/>
                <a:rect r="r" b="b" t="t" l="l"/>
                <a:pathLst>
                  <a:path h="817510" w="2117109">
                    <a:moveTo>
                      <a:pt x="49119" y="0"/>
                    </a:moveTo>
                    <a:lnTo>
                      <a:pt x="2067990" y="0"/>
                    </a:lnTo>
                    <a:cubicBezTo>
                      <a:pt x="2095118" y="0"/>
                      <a:pt x="2117109" y="21991"/>
                      <a:pt x="2117109" y="49119"/>
                    </a:cubicBezTo>
                    <a:lnTo>
                      <a:pt x="2117109" y="768391"/>
                    </a:lnTo>
                    <a:cubicBezTo>
                      <a:pt x="2117109" y="795519"/>
                      <a:pt x="2095118" y="817510"/>
                      <a:pt x="2067990" y="817510"/>
                    </a:cubicBezTo>
                    <a:lnTo>
                      <a:pt x="49119" y="817510"/>
                    </a:lnTo>
                    <a:cubicBezTo>
                      <a:pt x="21991" y="817510"/>
                      <a:pt x="0" y="795519"/>
                      <a:pt x="0" y="768391"/>
                    </a:cubicBezTo>
                    <a:lnTo>
                      <a:pt x="0" y="49119"/>
                    </a:lnTo>
                    <a:cubicBezTo>
                      <a:pt x="0" y="21991"/>
                      <a:pt x="21991" y="0"/>
                      <a:pt x="49119" y="0"/>
                    </a:cubicBezTo>
                    <a:close/>
                  </a:path>
                </a:pathLst>
              </a:custGeom>
              <a:solidFill>
                <a:srgbClr val="F5EFE7">
                  <a:alpha val="85882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117109" cy="8556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138644"/>
              <a:ext cx="10717864" cy="4138644"/>
              <a:chOff x="0" y="0"/>
              <a:chExt cx="2117109" cy="8175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17109" cy="817510"/>
              </a:xfrm>
              <a:custGeom>
                <a:avLst/>
                <a:gdLst/>
                <a:ahLst/>
                <a:cxnLst/>
                <a:rect r="r" b="b" t="t" l="l"/>
                <a:pathLst>
                  <a:path h="817510" w="2117109">
                    <a:moveTo>
                      <a:pt x="49119" y="0"/>
                    </a:moveTo>
                    <a:lnTo>
                      <a:pt x="2067990" y="0"/>
                    </a:lnTo>
                    <a:cubicBezTo>
                      <a:pt x="2095118" y="0"/>
                      <a:pt x="2117109" y="21991"/>
                      <a:pt x="2117109" y="49119"/>
                    </a:cubicBezTo>
                    <a:lnTo>
                      <a:pt x="2117109" y="768391"/>
                    </a:lnTo>
                    <a:cubicBezTo>
                      <a:pt x="2117109" y="795519"/>
                      <a:pt x="2095118" y="817510"/>
                      <a:pt x="2067990" y="817510"/>
                    </a:cubicBezTo>
                    <a:lnTo>
                      <a:pt x="49119" y="817510"/>
                    </a:lnTo>
                    <a:cubicBezTo>
                      <a:pt x="21991" y="817510"/>
                      <a:pt x="0" y="795519"/>
                      <a:pt x="0" y="768391"/>
                    </a:cubicBezTo>
                    <a:lnTo>
                      <a:pt x="0" y="49119"/>
                    </a:lnTo>
                    <a:cubicBezTo>
                      <a:pt x="0" y="21991"/>
                      <a:pt x="21991" y="0"/>
                      <a:pt x="49119" y="0"/>
                    </a:cubicBezTo>
                    <a:close/>
                  </a:path>
                </a:pathLst>
              </a:custGeom>
              <a:solidFill>
                <a:srgbClr val="7A95B7">
                  <a:alpha val="85882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117109" cy="8556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717864" y="4138644"/>
              <a:ext cx="10717864" cy="4138644"/>
              <a:chOff x="0" y="0"/>
              <a:chExt cx="2117109" cy="8175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17109" cy="817510"/>
              </a:xfrm>
              <a:custGeom>
                <a:avLst/>
                <a:gdLst/>
                <a:ahLst/>
                <a:cxnLst/>
                <a:rect r="r" b="b" t="t" l="l"/>
                <a:pathLst>
                  <a:path h="817510" w="2117109">
                    <a:moveTo>
                      <a:pt x="49119" y="0"/>
                    </a:moveTo>
                    <a:lnTo>
                      <a:pt x="2067990" y="0"/>
                    </a:lnTo>
                    <a:cubicBezTo>
                      <a:pt x="2095118" y="0"/>
                      <a:pt x="2117109" y="21991"/>
                      <a:pt x="2117109" y="49119"/>
                    </a:cubicBezTo>
                    <a:lnTo>
                      <a:pt x="2117109" y="768391"/>
                    </a:lnTo>
                    <a:cubicBezTo>
                      <a:pt x="2117109" y="795519"/>
                      <a:pt x="2095118" y="817510"/>
                      <a:pt x="2067990" y="817510"/>
                    </a:cubicBezTo>
                    <a:lnTo>
                      <a:pt x="49119" y="817510"/>
                    </a:lnTo>
                    <a:cubicBezTo>
                      <a:pt x="21991" y="817510"/>
                      <a:pt x="0" y="795519"/>
                      <a:pt x="0" y="768391"/>
                    </a:cubicBezTo>
                    <a:lnTo>
                      <a:pt x="0" y="49119"/>
                    </a:lnTo>
                    <a:cubicBezTo>
                      <a:pt x="0" y="21991"/>
                      <a:pt x="21991" y="0"/>
                      <a:pt x="49119" y="0"/>
                    </a:cubicBezTo>
                    <a:close/>
                  </a:path>
                </a:pathLst>
              </a:custGeom>
              <a:solidFill>
                <a:srgbClr val="F5EFE7">
                  <a:alpha val="85882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117109" cy="8556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0717864" y="0"/>
              <a:ext cx="10717864" cy="4138644"/>
              <a:chOff x="0" y="0"/>
              <a:chExt cx="2117109" cy="81751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117109" cy="817510"/>
              </a:xfrm>
              <a:custGeom>
                <a:avLst/>
                <a:gdLst/>
                <a:ahLst/>
                <a:cxnLst/>
                <a:rect r="r" b="b" t="t" l="l"/>
                <a:pathLst>
                  <a:path h="817510" w="2117109">
                    <a:moveTo>
                      <a:pt x="49119" y="0"/>
                    </a:moveTo>
                    <a:lnTo>
                      <a:pt x="2067990" y="0"/>
                    </a:lnTo>
                    <a:cubicBezTo>
                      <a:pt x="2095118" y="0"/>
                      <a:pt x="2117109" y="21991"/>
                      <a:pt x="2117109" y="49119"/>
                    </a:cubicBezTo>
                    <a:lnTo>
                      <a:pt x="2117109" y="768391"/>
                    </a:lnTo>
                    <a:cubicBezTo>
                      <a:pt x="2117109" y="795519"/>
                      <a:pt x="2095118" y="817510"/>
                      <a:pt x="2067990" y="817510"/>
                    </a:cubicBezTo>
                    <a:lnTo>
                      <a:pt x="49119" y="817510"/>
                    </a:lnTo>
                    <a:cubicBezTo>
                      <a:pt x="21991" y="817510"/>
                      <a:pt x="0" y="795519"/>
                      <a:pt x="0" y="768391"/>
                    </a:cubicBezTo>
                    <a:lnTo>
                      <a:pt x="0" y="49119"/>
                    </a:lnTo>
                    <a:cubicBezTo>
                      <a:pt x="0" y="21991"/>
                      <a:pt x="21991" y="0"/>
                      <a:pt x="49119" y="0"/>
                    </a:cubicBezTo>
                    <a:close/>
                  </a:path>
                </a:pathLst>
              </a:custGeom>
              <a:solidFill>
                <a:srgbClr val="7A95B7">
                  <a:alpha val="85882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2117109" cy="8556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1578576" y="3744689"/>
            <a:ext cx="14862313" cy="313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7580" indent="-383790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Did you follow your workflow plan or did you add something after starting the project?</a:t>
            </a:r>
          </a:p>
          <a:p>
            <a:pPr algn="just" marL="767580" indent="-383790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What worked well in your teamwork and what could be improved?</a:t>
            </a:r>
          </a:p>
          <a:p>
            <a:pPr algn="just" marL="767580" indent="-383790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Did you think about the risk management?</a:t>
            </a:r>
          </a:p>
          <a:p>
            <a:pPr algn="just">
              <a:lnSpc>
                <a:spcPts val="497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89415" y="-200025"/>
            <a:ext cx="15709170" cy="349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0"/>
              </a:lnSpc>
            </a:pPr>
            <a:r>
              <a:rPr lang="en-US" sz="10007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Teamwork &amp; Project Management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01513" y="2837867"/>
            <a:ext cx="6842487" cy="6208348"/>
            <a:chOff x="0" y="0"/>
            <a:chExt cx="1802137" cy="1635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2137" cy="1635121"/>
            </a:xfrm>
            <a:custGeom>
              <a:avLst/>
              <a:gdLst/>
              <a:ahLst/>
              <a:cxnLst/>
              <a:rect r="r" b="b" t="t" l="l"/>
              <a:pathLst>
                <a:path h="1635121" w="1802137">
                  <a:moveTo>
                    <a:pt x="57704" y="0"/>
                  </a:moveTo>
                  <a:lnTo>
                    <a:pt x="1744433" y="0"/>
                  </a:lnTo>
                  <a:cubicBezTo>
                    <a:pt x="1759737" y="0"/>
                    <a:pt x="1774414" y="6079"/>
                    <a:pt x="1785235" y="16901"/>
                  </a:cubicBezTo>
                  <a:cubicBezTo>
                    <a:pt x="1796057" y="27723"/>
                    <a:pt x="1802137" y="42400"/>
                    <a:pt x="1802137" y="57704"/>
                  </a:cubicBezTo>
                  <a:lnTo>
                    <a:pt x="1802137" y="1577417"/>
                  </a:lnTo>
                  <a:cubicBezTo>
                    <a:pt x="1802137" y="1592721"/>
                    <a:pt x="1796057" y="1607398"/>
                    <a:pt x="1785235" y="1618219"/>
                  </a:cubicBezTo>
                  <a:cubicBezTo>
                    <a:pt x="1774414" y="1629041"/>
                    <a:pt x="1759737" y="1635121"/>
                    <a:pt x="1744433" y="1635121"/>
                  </a:cubicBezTo>
                  <a:lnTo>
                    <a:pt x="57704" y="1635121"/>
                  </a:lnTo>
                  <a:cubicBezTo>
                    <a:pt x="42400" y="1635121"/>
                    <a:pt x="27723" y="1629041"/>
                    <a:pt x="16901" y="1618219"/>
                  </a:cubicBezTo>
                  <a:cubicBezTo>
                    <a:pt x="6079" y="1607398"/>
                    <a:pt x="0" y="1592721"/>
                    <a:pt x="0" y="1577417"/>
                  </a:cubicBezTo>
                  <a:lnTo>
                    <a:pt x="0" y="57704"/>
                  </a:lnTo>
                  <a:cubicBezTo>
                    <a:pt x="0" y="42400"/>
                    <a:pt x="6079" y="27723"/>
                    <a:pt x="16901" y="16901"/>
                  </a:cubicBezTo>
                  <a:cubicBezTo>
                    <a:pt x="27723" y="6079"/>
                    <a:pt x="42400" y="0"/>
                    <a:pt x="57704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02137" cy="1673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2837867"/>
            <a:ext cx="6842487" cy="6208348"/>
            <a:chOff x="0" y="0"/>
            <a:chExt cx="1802137" cy="1635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2137" cy="1635121"/>
            </a:xfrm>
            <a:custGeom>
              <a:avLst/>
              <a:gdLst/>
              <a:ahLst/>
              <a:cxnLst/>
              <a:rect r="r" b="b" t="t" l="l"/>
              <a:pathLst>
                <a:path h="1635121" w="1802137">
                  <a:moveTo>
                    <a:pt x="57704" y="0"/>
                  </a:moveTo>
                  <a:lnTo>
                    <a:pt x="1744433" y="0"/>
                  </a:lnTo>
                  <a:cubicBezTo>
                    <a:pt x="1759737" y="0"/>
                    <a:pt x="1774414" y="6079"/>
                    <a:pt x="1785235" y="16901"/>
                  </a:cubicBezTo>
                  <a:cubicBezTo>
                    <a:pt x="1796057" y="27723"/>
                    <a:pt x="1802137" y="42400"/>
                    <a:pt x="1802137" y="57704"/>
                  </a:cubicBezTo>
                  <a:lnTo>
                    <a:pt x="1802137" y="1577417"/>
                  </a:lnTo>
                  <a:cubicBezTo>
                    <a:pt x="1802137" y="1592721"/>
                    <a:pt x="1796057" y="1607398"/>
                    <a:pt x="1785235" y="1618219"/>
                  </a:cubicBezTo>
                  <a:cubicBezTo>
                    <a:pt x="1774414" y="1629041"/>
                    <a:pt x="1759737" y="1635121"/>
                    <a:pt x="1744433" y="1635121"/>
                  </a:cubicBezTo>
                  <a:lnTo>
                    <a:pt x="57704" y="1635121"/>
                  </a:lnTo>
                  <a:cubicBezTo>
                    <a:pt x="42400" y="1635121"/>
                    <a:pt x="27723" y="1629041"/>
                    <a:pt x="16901" y="1618219"/>
                  </a:cubicBezTo>
                  <a:cubicBezTo>
                    <a:pt x="6079" y="1607398"/>
                    <a:pt x="0" y="1592721"/>
                    <a:pt x="0" y="1577417"/>
                  </a:cubicBezTo>
                  <a:lnTo>
                    <a:pt x="0" y="57704"/>
                  </a:lnTo>
                  <a:cubicBezTo>
                    <a:pt x="0" y="42400"/>
                    <a:pt x="6079" y="27723"/>
                    <a:pt x="16901" y="16901"/>
                  </a:cubicBezTo>
                  <a:cubicBezTo>
                    <a:pt x="27723" y="6079"/>
                    <a:pt x="42400" y="0"/>
                    <a:pt x="57704" y="0"/>
                  </a:cubicBezTo>
                  <a:close/>
                </a:path>
              </a:pathLst>
            </a:custGeom>
            <a:solidFill>
              <a:srgbClr val="F5EFE7">
                <a:alpha val="8588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02137" cy="1673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54141" y="4005376"/>
            <a:ext cx="11869248" cy="325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4069" indent="-332035" lvl="1">
              <a:lnSpc>
                <a:spcPts val="4306"/>
              </a:lnSpc>
              <a:buFont typeface="Arial"/>
              <a:buChar char="•"/>
            </a:pPr>
            <a:r>
              <a:rPr lang="en-US" sz="307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the biggest obstacle or mistake you encountered during this project.</a:t>
            </a:r>
          </a:p>
          <a:p>
            <a:pPr algn="just" marL="664069" indent="-332035" lvl="1">
              <a:lnSpc>
                <a:spcPts val="4306"/>
              </a:lnSpc>
              <a:buFont typeface="Arial"/>
              <a:buChar char="•"/>
            </a:pPr>
            <a:r>
              <a:rPr lang="en-US" sz="307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Share what you learned from it and how it influenced your project.</a:t>
            </a:r>
          </a:p>
          <a:p>
            <a:pPr algn="just" marL="664069" indent="-332035" lvl="1">
              <a:lnSpc>
                <a:spcPts val="4306"/>
              </a:lnSpc>
              <a:buFont typeface="Arial"/>
              <a:buChar char="•"/>
            </a:pPr>
            <a:r>
              <a:rPr lang="en-US" sz="3075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Is there anything you would do differently in hindsight?</a:t>
            </a:r>
          </a:p>
          <a:p>
            <a:pPr algn="just">
              <a:lnSpc>
                <a:spcPts val="430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645062" y="398547"/>
            <a:ext cx="8997875" cy="199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10"/>
              </a:lnSpc>
            </a:pPr>
            <a:r>
              <a:rPr lang="en-US" sz="11650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Major Obstacle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3216"/>
            <a:ext cx="12537322" cy="6460559"/>
          </a:xfrm>
          <a:custGeom>
            <a:avLst/>
            <a:gdLst/>
            <a:ahLst/>
            <a:cxnLst/>
            <a:rect r="r" b="b" t="t" l="l"/>
            <a:pathLst>
              <a:path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14522" y="8197444"/>
            <a:ext cx="2089556" cy="2089556"/>
          </a:xfrm>
          <a:custGeom>
            <a:avLst/>
            <a:gdLst/>
            <a:ahLst/>
            <a:cxnLst/>
            <a:rect r="r" b="b" t="t" l="l"/>
            <a:pathLst>
              <a:path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06660" y="226417"/>
            <a:ext cx="14474679" cy="10060583"/>
            <a:chOff x="0" y="0"/>
            <a:chExt cx="19299572" cy="134141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501286"/>
              <a:ext cx="19299572" cy="7912825"/>
            </a:xfrm>
            <a:custGeom>
              <a:avLst/>
              <a:gdLst/>
              <a:ahLst/>
              <a:cxnLst/>
              <a:rect r="r" b="b" t="t" l="l"/>
              <a:pathLst>
                <a:path h="7912825" w="19299572">
                  <a:moveTo>
                    <a:pt x="0" y="0"/>
                  </a:moveTo>
                  <a:lnTo>
                    <a:pt x="19299572" y="0"/>
                  </a:lnTo>
                  <a:lnTo>
                    <a:pt x="19299572" y="7912825"/>
                  </a:lnTo>
                  <a:lnTo>
                    <a:pt x="0" y="791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651202" y="-228600"/>
              <a:ext cx="11997167" cy="5345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310"/>
                </a:lnSpc>
              </a:pPr>
              <a:r>
                <a:rPr lang="en-US" sz="11650">
                  <a:solidFill>
                    <a:srgbClr val="F5EFE7"/>
                  </a:solidFill>
                  <a:latin typeface="Anton"/>
                  <a:ea typeface="Anton"/>
                  <a:cs typeface="Anton"/>
                  <a:sym typeface="Anton"/>
                </a:rPr>
                <a:t>Conclusion and Insights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63483" y="6024309"/>
            <a:ext cx="13251039" cy="253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9088" indent="-309544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whether your initial hypothesis was supported or refuted.</a:t>
            </a:r>
          </a:p>
          <a:p>
            <a:pPr algn="just" marL="619088" indent="-309544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Share main learnings and any surprising insights or findings.</a:t>
            </a:r>
          </a:p>
          <a:p>
            <a:pPr algn="just" marL="619088" indent="-309544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potential implications of your findings.</a:t>
            </a:r>
          </a:p>
          <a:p>
            <a:pPr algn="just" marL="619088" indent="-309544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Where there any questions you couldn’t answer?</a:t>
            </a:r>
          </a:p>
          <a:p>
            <a:pPr algn="just">
              <a:lnSpc>
                <a:spcPts val="401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5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53579"/>
            <a:ext cx="19466561" cy="10031238"/>
          </a:xfrm>
          <a:custGeom>
            <a:avLst/>
            <a:gdLst/>
            <a:ahLst/>
            <a:cxnLst/>
            <a:rect r="r" b="b" t="t" l="l"/>
            <a:pathLst>
              <a:path h="10031238" w="19466561">
                <a:moveTo>
                  <a:pt x="0" y="0"/>
                </a:moveTo>
                <a:lnTo>
                  <a:pt x="19466561" y="0"/>
                </a:lnTo>
                <a:lnTo>
                  <a:pt x="19466561" y="10031238"/>
                </a:lnTo>
                <a:lnTo>
                  <a:pt x="0" y="10031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0500" y="-499285"/>
            <a:ext cx="2290342" cy="2252864"/>
          </a:xfrm>
          <a:custGeom>
            <a:avLst/>
            <a:gdLst/>
            <a:ahLst/>
            <a:cxnLst/>
            <a:rect r="r" b="b" t="t" l="l"/>
            <a:pathLst>
              <a:path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07588" y="6606588"/>
            <a:ext cx="2651712" cy="2651712"/>
          </a:xfrm>
          <a:custGeom>
            <a:avLst/>
            <a:gdLst/>
            <a:ahLst/>
            <a:cxnLst/>
            <a:rect r="r" b="b" t="t" l="l"/>
            <a:pathLst>
              <a:path h="2651712" w="2651712">
                <a:moveTo>
                  <a:pt x="2651712" y="0"/>
                </a:moveTo>
                <a:lnTo>
                  <a:pt x="0" y="0"/>
                </a:lnTo>
                <a:lnTo>
                  <a:pt x="0" y="2651712"/>
                </a:lnTo>
                <a:lnTo>
                  <a:pt x="2651712" y="2651712"/>
                </a:lnTo>
                <a:lnTo>
                  <a:pt x="26517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8885" y="3550707"/>
            <a:ext cx="9990231" cy="2871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48"/>
              </a:lnSpc>
            </a:pPr>
            <a:r>
              <a:rPr lang="en-US" sz="16820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DAGZ1xaDHLM</dc:identifier>
  <dcterms:modified xsi:type="dcterms:W3CDTF">2011-08-01T06:04:30Z</dcterms:modified>
  <cp:revision>1</cp:revision>
  <dc:title>Navy Black Simple Minimalist Project Presentation</dc:title>
</cp:coreProperties>
</file>