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6" r:id="rId8"/>
    <p:sldId id="261" r:id="rId9"/>
    <p:sldId id="263" r:id="rId10"/>
    <p:sldId id="264" r:id="rId11"/>
    <p:sldId id="267" r:id="rId12"/>
    <p:sldId id="265"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y Valentin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9-04T10:13:32.591" idx="1">
    <p:pos x="2040" y="870"/>
    <p:text>Change me</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DB32461A-250E-4A29-9E9B-599CA3838FA1}" type="datetime1">
              <a:rPr lang="en-US" smtClean="0"/>
              <a:pPr/>
              <a:t>9/6/2012</a:t>
            </a:fld>
            <a:endParaRPr lang="en-US" dirty="0"/>
          </a:p>
        </p:txBody>
      </p:sp>
      <p:sp>
        <p:nvSpPr>
          <p:cNvPr id="5" name="Footer Placeholder 4"/>
          <p:cNvSpPr>
            <a:spLocks noGrp="1"/>
          </p:cNvSpPr>
          <p:nvPr>
            <p:ph type="ftr" sz="quarter" idx="11"/>
          </p:nvPr>
        </p:nvSpPr>
        <p:spPr bwMode="white"/>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97E24-FFB9-4C73-8C6D-E02A7AD33DB8}" type="datetime1">
              <a:rPr lang="en-US" smtClean="0"/>
              <a:pPr/>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1AD66C-382E-48AD-8F4C-E87C4D4A8B28}" type="datetime1">
              <a:rPr lang="en-US" smtClean="0"/>
              <a:pPr/>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F4ADA4-35DF-4BD1-8C53-4246F035229A}" type="datetime1">
              <a:rPr lang="en-US" smtClean="0"/>
              <a:pPr/>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59F63ED-02B1-490A-8EAD-E0CB136D5388}" type="datetime1">
              <a:rPr lang="en-US" smtClean="0"/>
              <a:pPr/>
              <a:t>9/6/2012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F771BB6-685D-4518-8FAD-1882B9671546}" type="datetime1">
              <a:rPr lang="en-US" smtClean="0"/>
              <a:pPr/>
              <a:t>9/6/2012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FFBFE-5C08-4E0E-AF38-FB925F0B4D71}" type="datetime1">
              <a:rPr lang="en-US" smtClean="0"/>
              <a:pPr/>
              <a:t>9/6/2012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23242C-D747-4ADD-80D8-99421268E3A8}" type="datetime1">
              <a:rPr lang="en-US" smtClean="0"/>
              <a:pPr/>
              <a:t>9/6/2012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9/6/2012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9/6/2012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3823242C-D747-4ADD-80D8-99421268E3A8}" type="datetime1">
              <a:rPr lang="en-US" smtClean="0"/>
              <a:pPr/>
              <a:t>9/6/2012</a:t>
            </a:fld>
            <a:endParaRPr lang="en-US" dirty="0"/>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CF40B41D-FD10-4A38-B39B-626510BD49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38250"/>
            <a:ext cx="6400800" cy="1916430"/>
          </a:xfrm>
        </p:spPr>
        <p:txBody>
          <a:bodyPr>
            <a:normAutofit/>
          </a:bodyPr>
          <a:lstStyle/>
          <a:p>
            <a:r>
              <a:rPr lang="en-US" dirty="0" smtClean="0"/>
              <a:t>QWERTY, NHST, Nonparametric Statistics, and OOM</a:t>
            </a:r>
            <a:endParaRPr lang="en-US" dirty="0"/>
          </a:p>
        </p:txBody>
      </p:sp>
      <p:sp>
        <p:nvSpPr>
          <p:cNvPr id="3" name="Subtitle 2"/>
          <p:cNvSpPr>
            <a:spLocks noGrp="1"/>
          </p:cNvSpPr>
          <p:nvPr>
            <p:ph type="subTitle" idx="1"/>
          </p:nvPr>
        </p:nvSpPr>
        <p:spPr/>
        <p:txBody>
          <a:bodyPr/>
          <a:lstStyle/>
          <a:p>
            <a:r>
              <a:rPr lang="en-US" dirty="0" smtClean="0"/>
              <a:t>By Katy Valentine</a:t>
            </a:r>
            <a:endParaRPr lang="en-US" dirty="0"/>
          </a:p>
        </p:txBody>
      </p:sp>
    </p:spTree>
    <p:extLst>
      <p:ext uri="{BB962C8B-B14F-4D97-AF65-F5344CB8AC3E}">
        <p14:creationId xmlns:p14="http://schemas.microsoft.com/office/powerpoint/2010/main" val="615185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53456"/>
            <a:ext cx="6400800" cy="685800"/>
          </a:xfrm>
        </p:spPr>
        <p:txBody>
          <a:bodyPr>
            <a:normAutofit fontScale="90000"/>
          </a:bodyPr>
          <a:lstStyle/>
          <a:p>
            <a:r>
              <a:rPr lang="en-US" dirty="0" smtClean="0"/>
              <a:t>Nonparametric statistics</a:t>
            </a:r>
            <a:endParaRPr lang="en-US" dirty="0"/>
          </a:p>
        </p:txBody>
      </p:sp>
      <p:sp>
        <p:nvSpPr>
          <p:cNvPr id="3" name="Content Placeholder 2"/>
          <p:cNvSpPr>
            <a:spLocks noGrp="1"/>
          </p:cNvSpPr>
          <p:nvPr>
            <p:ph idx="1"/>
          </p:nvPr>
        </p:nvSpPr>
        <p:spPr>
          <a:xfrm>
            <a:off x="1371600" y="2612571"/>
            <a:ext cx="6400800" cy="2569029"/>
          </a:xfrm>
        </p:spPr>
        <p:txBody>
          <a:bodyPr/>
          <a:lstStyle/>
          <a:p>
            <a:r>
              <a:rPr lang="en-US" dirty="0"/>
              <a:t>P</a:t>
            </a:r>
            <a:r>
              <a:rPr lang="en-US" dirty="0" smtClean="0"/>
              <a:t>lace </a:t>
            </a:r>
            <a:r>
              <a:rPr lang="en-US" dirty="0"/>
              <a:t>less emphasis on </a:t>
            </a:r>
            <a:r>
              <a:rPr lang="en-US" dirty="0" smtClean="0"/>
              <a:t>assumptions</a:t>
            </a:r>
          </a:p>
          <a:p>
            <a:r>
              <a:rPr lang="en-US" dirty="0"/>
              <a:t>U</a:t>
            </a:r>
            <a:r>
              <a:rPr lang="en-US" dirty="0" smtClean="0"/>
              <a:t>se </a:t>
            </a:r>
            <a:r>
              <a:rPr lang="en-US" dirty="0"/>
              <a:t>simpler models which require less </a:t>
            </a:r>
            <a:r>
              <a:rPr lang="en-US" dirty="0" smtClean="0"/>
              <a:t>calculation</a:t>
            </a:r>
          </a:p>
          <a:p>
            <a:r>
              <a:rPr lang="en-US" dirty="0" smtClean="0"/>
              <a:t>Are </a:t>
            </a:r>
            <a:r>
              <a:rPr lang="en-US" dirty="0"/>
              <a:t>based on simpler theories which allows a researcher to assess their data and choose the correct </a:t>
            </a:r>
            <a:r>
              <a:rPr lang="en-US" dirty="0" smtClean="0"/>
              <a:t>analysis</a:t>
            </a:r>
          </a:p>
          <a:p>
            <a:r>
              <a:rPr lang="en-US" dirty="0"/>
              <a:t>A</a:t>
            </a:r>
            <a:r>
              <a:rPr lang="en-US" dirty="0" smtClean="0"/>
              <a:t>re </a:t>
            </a:r>
            <a:r>
              <a:rPr lang="en-US" dirty="0"/>
              <a:t>frequently more powerful than parametric statistics </a:t>
            </a:r>
          </a:p>
        </p:txBody>
      </p:sp>
    </p:spTree>
    <p:extLst>
      <p:ext uri="{BB962C8B-B14F-4D97-AF65-F5344CB8AC3E}">
        <p14:creationId xmlns:p14="http://schemas.microsoft.com/office/powerpoint/2010/main" val="2674534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59541"/>
            <a:ext cx="6400800" cy="1037771"/>
          </a:xfrm>
        </p:spPr>
        <p:txBody>
          <a:bodyPr>
            <a:normAutofit fontScale="90000"/>
          </a:bodyPr>
          <a:lstStyle/>
          <a:p>
            <a:r>
              <a:rPr lang="en-US" dirty="0"/>
              <a:t>Nonparametric statistics</a:t>
            </a:r>
          </a:p>
        </p:txBody>
      </p:sp>
      <p:sp>
        <p:nvSpPr>
          <p:cNvPr id="3" name="Content Placeholder 2"/>
          <p:cNvSpPr>
            <a:spLocks noGrp="1"/>
          </p:cNvSpPr>
          <p:nvPr>
            <p:ph idx="1"/>
          </p:nvPr>
        </p:nvSpPr>
        <p:spPr>
          <a:xfrm>
            <a:off x="885371" y="2206172"/>
            <a:ext cx="7213599" cy="3541486"/>
          </a:xfrm>
        </p:spPr>
        <p:txBody>
          <a:bodyPr>
            <a:normAutofit/>
          </a:bodyPr>
          <a:lstStyle/>
          <a:p>
            <a:r>
              <a:rPr lang="en-US" dirty="0" smtClean="0"/>
              <a:t>For this set of data with </a:t>
            </a:r>
            <a:r>
              <a:rPr lang="en-US" dirty="0"/>
              <a:t>several related samples </a:t>
            </a:r>
            <a:r>
              <a:rPr lang="en-US" dirty="0" smtClean="0"/>
              <a:t> we would use a </a:t>
            </a:r>
            <a:r>
              <a:rPr lang="en-US" dirty="0" err="1" smtClean="0"/>
              <a:t>Quade</a:t>
            </a:r>
            <a:r>
              <a:rPr lang="en-US" dirty="0" smtClean="0"/>
              <a:t> test to analyze the effect of </a:t>
            </a:r>
            <a:r>
              <a:rPr lang="en-US" dirty="0" err="1" smtClean="0"/>
              <a:t>typability</a:t>
            </a:r>
            <a:r>
              <a:rPr lang="en-US" dirty="0" smtClean="0"/>
              <a:t> on pleasantness rating. </a:t>
            </a:r>
          </a:p>
          <a:p>
            <a:r>
              <a:rPr lang="en-US" dirty="0" smtClean="0"/>
              <a:t>Only has 3 assumptions which must be met</a:t>
            </a:r>
          </a:p>
          <a:p>
            <a:pPr lvl="1"/>
            <a:r>
              <a:rPr lang="en-US" dirty="0" smtClean="0"/>
              <a:t>1</a:t>
            </a:r>
            <a:r>
              <a:rPr lang="en-US" dirty="0"/>
              <a:t>. Variables are mutually </a:t>
            </a:r>
            <a:r>
              <a:rPr lang="en-US" dirty="0" smtClean="0"/>
              <a:t>independent,</a:t>
            </a:r>
          </a:p>
          <a:p>
            <a:pPr lvl="1"/>
            <a:r>
              <a:rPr lang="en-US" dirty="0" smtClean="0"/>
              <a:t>2</a:t>
            </a:r>
            <a:r>
              <a:rPr lang="en-US" dirty="0"/>
              <a:t>. Observations </a:t>
            </a:r>
            <a:r>
              <a:rPr lang="en-US" dirty="0" smtClean="0"/>
              <a:t>for </a:t>
            </a:r>
            <a:r>
              <a:rPr lang="en-US" dirty="0"/>
              <a:t>each </a:t>
            </a:r>
            <a:r>
              <a:rPr lang="en-US" dirty="0" smtClean="0"/>
              <a:t>participant </a:t>
            </a:r>
            <a:r>
              <a:rPr lang="en-US" dirty="0"/>
              <a:t>may be ranked according to some </a:t>
            </a:r>
            <a:r>
              <a:rPr lang="en-US" dirty="0" smtClean="0"/>
              <a:t>criterion</a:t>
            </a:r>
          </a:p>
          <a:p>
            <a:pPr lvl="1"/>
            <a:r>
              <a:rPr lang="en-US" dirty="0" smtClean="0"/>
              <a:t>3</a:t>
            </a:r>
            <a:r>
              <a:rPr lang="en-US" dirty="0"/>
              <a:t>. A sample range is capable of being determined within each block so they may be ranked. </a:t>
            </a:r>
            <a:endParaRPr lang="en-US" dirty="0" smtClean="0"/>
          </a:p>
          <a:p>
            <a:r>
              <a:rPr lang="en-US" dirty="0" smtClean="0"/>
              <a:t>The </a:t>
            </a:r>
            <a:r>
              <a:rPr lang="en-US" dirty="0"/>
              <a:t>test focuses on the ranked observations within each block and the average participant rank for the different word types in this study </a:t>
            </a:r>
          </a:p>
        </p:txBody>
      </p:sp>
    </p:spTree>
    <p:extLst>
      <p:ext uri="{BB962C8B-B14F-4D97-AF65-F5344CB8AC3E}">
        <p14:creationId xmlns:p14="http://schemas.microsoft.com/office/powerpoint/2010/main" val="767605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82484"/>
            <a:ext cx="6400800" cy="685800"/>
          </a:xfrm>
        </p:spPr>
        <p:txBody>
          <a:bodyPr>
            <a:normAutofit fontScale="90000"/>
          </a:bodyPr>
          <a:lstStyle/>
          <a:p>
            <a:r>
              <a:rPr lang="en-US" dirty="0" smtClean="0"/>
              <a:t>Observation oriented modeling</a:t>
            </a:r>
            <a:endParaRPr lang="en-US" dirty="0"/>
          </a:p>
        </p:txBody>
      </p:sp>
      <p:sp>
        <p:nvSpPr>
          <p:cNvPr id="3" name="Content Placeholder 2"/>
          <p:cNvSpPr>
            <a:spLocks noGrp="1"/>
          </p:cNvSpPr>
          <p:nvPr>
            <p:ph idx="1"/>
          </p:nvPr>
        </p:nvSpPr>
        <p:spPr/>
        <p:txBody>
          <a:bodyPr>
            <a:normAutofit/>
          </a:bodyPr>
          <a:lstStyle/>
          <a:p>
            <a:r>
              <a:rPr lang="en-US" dirty="0" smtClean="0"/>
              <a:t>The new paradigm:</a:t>
            </a:r>
          </a:p>
          <a:p>
            <a:pPr lvl="1"/>
            <a:r>
              <a:rPr lang="en-US" dirty="0" smtClean="0"/>
              <a:t>Basically no assumptions!</a:t>
            </a:r>
          </a:p>
          <a:p>
            <a:pPr lvl="1"/>
            <a:r>
              <a:rPr lang="en-US" dirty="0" smtClean="0"/>
              <a:t>Shift </a:t>
            </a:r>
            <a:r>
              <a:rPr lang="en-US" dirty="0" smtClean="0"/>
              <a:t>from positivism to realism</a:t>
            </a:r>
            <a:endParaRPr lang="en-US" dirty="0"/>
          </a:p>
          <a:p>
            <a:pPr lvl="1"/>
            <a:r>
              <a:rPr lang="en-US" dirty="0" smtClean="0"/>
              <a:t>Move away from population parameters and towards the individual</a:t>
            </a:r>
          </a:p>
          <a:p>
            <a:pPr lvl="1"/>
            <a:r>
              <a:rPr lang="en-US" dirty="0" smtClean="0"/>
              <a:t>Need for integrated models with detailed framework</a:t>
            </a:r>
          </a:p>
        </p:txBody>
      </p:sp>
    </p:spTree>
    <p:extLst>
      <p:ext uri="{BB962C8B-B14F-4D97-AF65-F5344CB8AC3E}">
        <p14:creationId xmlns:p14="http://schemas.microsoft.com/office/powerpoint/2010/main" val="1037154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82484"/>
            <a:ext cx="6400800" cy="685800"/>
          </a:xfrm>
        </p:spPr>
        <p:txBody>
          <a:bodyPr>
            <a:normAutofit fontScale="90000"/>
          </a:bodyPr>
          <a:lstStyle/>
          <a:p>
            <a:r>
              <a:rPr lang="en-US" dirty="0" smtClean="0"/>
              <a:t>Observation Oriented modeling</a:t>
            </a:r>
            <a:endParaRPr lang="en-US" dirty="0"/>
          </a:p>
        </p:txBody>
      </p:sp>
      <p:sp>
        <p:nvSpPr>
          <p:cNvPr id="3" name="Content Placeholder 2"/>
          <p:cNvSpPr>
            <a:spLocks noGrp="1"/>
          </p:cNvSpPr>
          <p:nvPr>
            <p:ph idx="1"/>
          </p:nvPr>
        </p:nvSpPr>
        <p:spPr>
          <a:xfrm>
            <a:off x="827313" y="2068285"/>
            <a:ext cx="7373257" cy="3751944"/>
          </a:xfrm>
        </p:spPr>
        <p:txBody>
          <a:bodyPr>
            <a:normAutofit/>
          </a:bodyPr>
          <a:lstStyle/>
          <a:p>
            <a:r>
              <a:rPr lang="en-US" sz="2000" dirty="0"/>
              <a:t>The program:</a:t>
            </a:r>
          </a:p>
          <a:p>
            <a:pPr lvl="1"/>
            <a:r>
              <a:rPr lang="en-US" sz="1800" dirty="0"/>
              <a:t>Data for each individual is entered and broken into a binary code </a:t>
            </a:r>
            <a:r>
              <a:rPr lang="en-US" sz="1800" dirty="0" smtClean="0"/>
              <a:t>where </a:t>
            </a:r>
            <a:r>
              <a:rPr lang="en-US" sz="1800" dirty="0"/>
              <a:t>it can be analyzed using various types of </a:t>
            </a:r>
            <a:r>
              <a:rPr lang="en-US" sz="1800" dirty="0" smtClean="0"/>
              <a:t>matrix </a:t>
            </a:r>
            <a:r>
              <a:rPr lang="en-US" sz="1800" dirty="0"/>
              <a:t>algebra (with a specific focus on binary </a:t>
            </a:r>
            <a:r>
              <a:rPr lang="en-US" sz="1800" dirty="0" err="1"/>
              <a:t>procrustes</a:t>
            </a:r>
            <a:r>
              <a:rPr lang="en-US" sz="1800" dirty="0"/>
              <a:t> rotation)</a:t>
            </a:r>
          </a:p>
          <a:p>
            <a:pPr lvl="1"/>
            <a:r>
              <a:rPr lang="en-US" sz="1800" dirty="0"/>
              <a:t>Then an expected </a:t>
            </a:r>
            <a:r>
              <a:rPr lang="en-US" sz="1800" dirty="0" smtClean="0"/>
              <a:t>pattern is </a:t>
            </a:r>
            <a:r>
              <a:rPr lang="en-US" sz="1800" dirty="0"/>
              <a:t>modeled. Based on this pattern the program compares each participant to see if they match the pattern partially (PC) or completely (PCC). </a:t>
            </a:r>
          </a:p>
          <a:p>
            <a:pPr lvl="1"/>
            <a:r>
              <a:rPr lang="en-US" sz="1800" dirty="0"/>
              <a:t>Based on these matches in the sample a c-value is </a:t>
            </a:r>
            <a:r>
              <a:rPr lang="en-US" sz="1800" dirty="0" smtClean="0"/>
              <a:t>computed </a:t>
            </a:r>
            <a:r>
              <a:rPr lang="en-US" sz="1800" dirty="0"/>
              <a:t>based on </a:t>
            </a:r>
            <a:r>
              <a:rPr lang="en-US" sz="1800" dirty="0" smtClean="0"/>
              <a:t>bootstrapping. This </a:t>
            </a:r>
            <a:r>
              <a:rPr lang="en-US" sz="1800" dirty="0"/>
              <a:t>value is not a p-value with a cut-off, but rather a secondary form of confirmation for the researcher that their results are distinctive</a:t>
            </a:r>
          </a:p>
          <a:p>
            <a:endParaRPr lang="en-US" dirty="0"/>
          </a:p>
        </p:txBody>
      </p:sp>
    </p:spTree>
    <p:extLst>
      <p:ext uri="{BB962C8B-B14F-4D97-AF65-F5344CB8AC3E}">
        <p14:creationId xmlns:p14="http://schemas.microsoft.com/office/powerpoint/2010/main" val="2122523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67970"/>
            <a:ext cx="6400800" cy="685800"/>
          </a:xfrm>
        </p:spPr>
        <p:txBody>
          <a:bodyPr>
            <a:normAutofit fontScale="90000"/>
          </a:bodyPr>
          <a:lstStyle/>
          <a:p>
            <a:r>
              <a:rPr lang="en-US" dirty="0"/>
              <a:t>Observation Oriented modeling</a:t>
            </a:r>
          </a:p>
        </p:txBody>
      </p:sp>
      <p:sp>
        <p:nvSpPr>
          <p:cNvPr id="3" name="Content Placeholder 2"/>
          <p:cNvSpPr>
            <a:spLocks noGrp="1"/>
          </p:cNvSpPr>
          <p:nvPr>
            <p:ph idx="1"/>
          </p:nvPr>
        </p:nvSpPr>
        <p:spPr/>
        <p:txBody>
          <a:bodyPr>
            <a:normAutofit/>
          </a:bodyPr>
          <a:lstStyle/>
          <a:p>
            <a:r>
              <a:rPr lang="en-US" sz="2000" dirty="0" smtClean="0"/>
              <a:t>For the data in the QWERTY experiment an ordinal pattern analysis would be used to determine how participants rated the types of words in relation to each other. </a:t>
            </a:r>
            <a:endParaRPr lang="en-US" sz="2000" dirty="0"/>
          </a:p>
        </p:txBody>
      </p:sp>
    </p:spTree>
    <p:extLst>
      <p:ext uri="{BB962C8B-B14F-4D97-AF65-F5344CB8AC3E}">
        <p14:creationId xmlns:p14="http://schemas.microsoft.com/office/powerpoint/2010/main" val="1437822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Data Analysis</a:t>
            </a:r>
            <a:endParaRPr lang="en-US" dirty="0"/>
          </a:p>
        </p:txBody>
      </p:sp>
      <p:sp>
        <p:nvSpPr>
          <p:cNvPr id="3" name="Content Placeholder 2"/>
          <p:cNvSpPr>
            <a:spLocks noGrp="1"/>
          </p:cNvSpPr>
          <p:nvPr>
            <p:ph idx="1"/>
          </p:nvPr>
        </p:nvSpPr>
        <p:spPr>
          <a:xfrm>
            <a:off x="885371" y="2206171"/>
            <a:ext cx="7387772" cy="3526971"/>
          </a:xfrm>
        </p:spPr>
        <p:txBody>
          <a:bodyPr>
            <a:normAutofit/>
          </a:bodyPr>
          <a:lstStyle/>
          <a:p>
            <a:r>
              <a:rPr lang="en-US" sz="2000" dirty="0" smtClean="0"/>
              <a:t>NHST</a:t>
            </a:r>
          </a:p>
          <a:p>
            <a:pPr lvl="1"/>
            <a:r>
              <a:rPr lang="en-US" sz="1800" dirty="0" smtClean="0"/>
              <a:t>Run a repeated measures ANOVA with post-hoc tests and effect size </a:t>
            </a:r>
          </a:p>
          <a:p>
            <a:r>
              <a:rPr lang="en-US" sz="2000" dirty="0" smtClean="0"/>
              <a:t>Nonparametric Statistics</a:t>
            </a:r>
          </a:p>
          <a:p>
            <a:pPr lvl="1"/>
            <a:r>
              <a:rPr lang="en-US" sz="1800" dirty="0" smtClean="0"/>
              <a:t>Run a </a:t>
            </a:r>
            <a:r>
              <a:rPr lang="en-US" sz="1800" dirty="0" err="1" smtClean="0"/>
              <a:t>Quade</a:t>
            </a:r>
            <a:r>
              <a:rPr lang="en-US" sz="1800" dirty="0" smtClean="0"/>
              <a:t> test with appropriate post-hoc tests</a:t>
            </a:r>
          </a:p>
          <a:p>
            <a:pPr lvl="1"/>
            <a:r>
              <a:rPr lang="en-US" sz="1800" dirty="0" smtClean="0"/>
              <a:t>Compare NHST procedure and </a:t>
            </a:r>
            <a:r>
              <a:rPr lang="en-US" sz="1800" dirty="0" err="1" smtClean="0"/>
              <a:t>Quade</a:t>
            </a:r>
            <a:r>
              <a:rPr lang="en-US" sz="1800" dirty="0" smtClean="0"/>
              <a:t> test using G*Power to assess A.R.E.</a:t>
            </a:r>
          </a:p>
          <a:p>
            <a:r>
              <a:rPr lang="en-US" sz="2000" dirty="0" smtClean="0"/>
              <a:t>Observation Oriented Modeling</a:t>
            </a:r>
          </a:p>
          <a:p>
            <a:pPr lvl="1"/>
            <a:r>
              <a:rPr lang="en-US" sz="1800" dirty="0" smtClean="0"/>
              <a:t>Run an ordinal pattern analysis</a:t>
            </a:r>
          </a:p>
          <a:p>
            <a:pPr lvl="1"/>
            <a:r>
              <a:rPr lang="en-US" sz="1800" dirty="0" smtClean="0"/>
              <a:t>Describe how these results differ from the previous two methods. </a:t>
            </a:r>
            <a:endParaRPr lang="en-US" sz="1800" dirty="0"/>
          </a:p>
        </p:txBody>
      </p:sp>
    </p:spTree>
    <p:extLst>
      <p:ext uri="{BB962C8B-B14F-4D97-AF65-F5344CB8AC3E}">
        <p14:creationId xmlns:p14="http://schemas.microsoft.com/office/powerpoint/2010/main" val="735262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indent="0" algn="ctr">
              <a:buNone/>
            </a:pPr>
            <a:r>
              <a:rPr lang="en-US" sz="12000" dirty="0" smtClean="0">
                <a:latin typeface="Cooper Black" pitchFamily="18" charset="0"/>
              </a:rPr>
              <a:t>?</a:t>
            </a:r>
            <a:r>
              <a:rPr lang="en-US" sz="12000" dirty="0" smtClean="0"/>
              <a:t>?</a:t>
            </a:r>
            <a:r>
              <a:rPr lang="en-US" sz="12000" dirty="0" smtClean="0">
                <a:latin typeface="Algerian" pitchFamily="82" charset="0"/>
              </a:rPr>
              <a:t>?</a:t>
            </a:r>
            <a:endParaRPr lang="en-US" sz="12000" dirty="0">
              <a:latin typeface="Algerian" pitchFamily="82" charset="0"/>
            </a:endParaRPr>
          </a:p>
        </p:txBody>
      </p:sp>
    </p:spTree>
    <p:extLst>
      <p:ext uri="{BB962C8B-B14F-4D97-AF65-F5344CB8AC3E}">
        <p14:creationId xmlns:p14="http://schemas.microsoft.com/office/powerpoint/2010/main" val="133582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Prospectus</a:t>
            </a:r>
            <a:endParaRPr lang="en-US" dirty="0"/>
          </a:p>
        </p:txBody>
      </p:sp>
      <p:sp>
        <p:nvSpPr>
          <p:cNvPr id="3" name="Content Placeholder 2"/>
          <p:cNvSpPr>
            <a:spLocks noGrp="1"/>
          </p:cNvSpPr>
          <p:nvPr>
            <p:ph idx="1"/>
          </p:nvPr>
        </p:nvSpPr>
        <p:spPr>
          <a:xfrm>
            <a:off x="2625725" y="2174875"/>
            <a:ext cx="4232275" cy="3540125"/>
          </a:xfrm>
        </p:spPr>
        <p:txBody>
          <a:bodyPr>
            <a:normAutofit/>
          </a:bodyPr>
          <a:lstStyle/>
          <a:p>
            <a:r>
              <a:rPr lang="en-US" dirty="0" smtClean="0"/>
              <a:t>What is NHST?</a:t>
            </a:r>
          </a:p>
          <a:p>
            <a:pPr lvl="1"/>
            <a:r>
              <a:rPr lang="en-US" dirty="0" smtClean="0"/>
              <a:t>Where did NHST come from?</a:t>
            </a:r>
          </a:p>
          <a:p>
            <a:r>
              <a:rPr lang="en-US" dirty="0" smtClean="0"/>
              <a:t>What is the QWERTY Effect?</a:t>
            </a:r>
          </a:p>
          <a:p>
            <a:r>
              <a:rPr lang="en-US" dirty="0" smtClean="0"/>
              <a:t>What are alternatives to NHST?</a:t>
            </a:r>
          </a:p>
          <a:p>
            <a:pPr lvl="1"/>
            <a:r>
              <a:rPr lang="en-US" dirty="0"/>
              <a:t>Nonparametric Statistics</a:t>
            </a:r>
          </a:p>
          <a:p>
            <a:pPr lvl="1"/>
            <a:r>
              <a:rPr lang="en-US" dirty="0"/>
              <a:t>Observation Oriented </a:t>
            </a:r>
            <a:r>
              <a:rPr lang="en-US" dirty="0" smtClean="0"/>
              <a:t>Modeling</a:t>
            </a:r>
          </a:p>
          <a:p>
            <a:r>
              <a:rPr lang="en-US" dirty="0" smtClean="0"/>
              <a:t>How can we apply these?</a:t>
            </a:r>
          </a:p>
          <a:p>
            <a:pPr lvl="1"/>
            <a:endParaRPr lang="en-US" dirty="0" smtClean="0"/>
          </a:p>
        </p:txBody>
      </p:sp>
    </p:spTree>
    <p:extLst>
      <p:ext uri="{BB962C8B-B14F-4D97-AF65-F5344CB8AC3E}">
        <p14:creationId xmlns:p14="http://schemas.microsoft.com/office/powerpoint/2010/main" val="1265121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nhst</a:t>
            </a:r>
            <a:r>
              <a:rPr lang="en-US" dirty="0" smtClean="0"/>
              <a:t>?</a:t>
            </a:r>
            <a:endParaRPr lang="en-US" dirty="0"/>
          </a:p>
        </p:txBody>
      </p:sp>
      <p:sp>
        <p:nvSpPr>
          <p:cNvPr id="3" name="Content Placeholder 2"/>
          <p:cNvSpPr>
            <a:spLocks noGrp="1"/>
          </p:cNvSpPr>
          <p:nvPr>
            <p:ph idx="1"/>
          </p:nvPr>
        </p:nvSpPr>
        <p:spPr/>
        <p:txBody>
          <a:bodyPr/>
          <a:lstStyle/>
          <a:p>
            <a:r>
              <a:rPr lang="en-US" dirty="0" smtClean="0"/>
              <a:t>NHST is a ritual in statistics whereby the researcher defines:</a:t>
            </a:r>
          </a:p>
          <a:p>
            <a:pPr lvl="1"/>
            <a:r>
              <a:rPr lang="en-US" dirty="0" smtClean="0"/>
              <a:t>A null hypothesis (A = B)</a:t>
            </a:r>
          </a:p>
          <a:p>
            <a:pPr lvl="1"/>
            <a:r>
              <a:rPr lang="en-US" dirty="0" smtClean="0"/>
              <a:t>And an omnibus binary decision criteria of p &lt; .05</a:t>
            </a:r>
          </a:p>
          <a:p>
            <a:pPr lvl="1"/>
            <a:endParaRPr lang="en-US" dirty="0"/>
          </a:p>
        </p:txBody>
      </p:sp>
    </p:spTree>
    <p:extLst>
      <p:ext uri="{BB962C8B-B14F-4D97-AF65-F5344CB8AC3E}">
        <p14:creationId xmlns:p14="http://schemas.microsoft.com/office/powerpoint/2010/main" val="861735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36625"/>
            <a:ext cx="6400800" cy="1108075"/>
          </a:xfrm>
        </p:spPr>
        <p:txBody>
          <a:bodyPr>
            <a:normAutofit fontScale="90000"/>
          </a:bodyPr>
          <a:lstStyle/>
          <a:p>
            <a:r>
              <a:rPr lang="en-US" dirty="0" smtClean="0"/>
              <a:t>Where did </a:t>
            </a:r>
            <a:r>
              <a:rPr lang="en-US" dirty="0" err="1" smtClean="0"/>
              <a:t>nhst</a:t>
            </a:r>
            <a:r>
              <a:rPr lang="en-US" dirty="0" smtClean="0"/>
              <a:t> come from?	</a:t>
            </a:r>
            <a:endParaRPr lang="en-US" dirty="0"/>
          </a:p>
        </p:txBody>
      </p:sp>
      <p:sp>
        <p:nvSpPr>
          <p:cNvPr id="3" name="Content Placeholder 2"/>
          <p:cNvSpPr>
            <a:spLocks noGrp="1"/>
          </p:cNvSpPr>
          <p:nvPr>
            <p:ph idx="1"/>
          </p:nvPr>
        </p:nvSpPr>
        <p:spPr>
          <a:xfrm>
            <a:off x="1371599" y="2438400"/>
            <a:ext cx="6708775" cy="3435350"/>
          </a:xfrm>
        </p:spPr>
        <p:txBody>
          <a:bodyPr/>
          <a:lstStyle/>
          <a:p>
            <a:r>
              <a:rPr lang="en-US" dirty="0" smtClean="0"/>
              <a:t>Fisher created a procedure for hypothesis testing whereby a hypothesis to be “nullified” was stated (</a:t>
            </a:r>
            <a:r>
              <a:rPr lang="en-US" dirty="0"/>
              <a:t>ρ</a:t>
            </a:r>
            <a:r>
              <a:rPr lang="en-US" dirty="0" smtClean="0"/>
              <a:t> = .20) and an exact p-value was to be reported. This procedure was only to be used as a last resort. </a:t>
            </a:r>
          </a:p>
          <a:p>
            <a:r>
              <a:rPr lang="en-US" dirty="0" err="1" smtClean="0"/>
              <a:t>Neyman</a:t>
            </a:r>
            <a:r>
              <a:rPr lang="en-US" dirty="0" smtClean="0"/>
              <a:t>-Pearson worked off this to create their decision theory where they implemented an alternative hypothesis, and discussed the necessary and adjustable alpha and beta levels. They emphasized the role of the researcher in the decision making process. </a:t>
            </a:r>
            <a:endParaRPr lang="en-US" dirty="0"/>
          </a:p>
        </p:txBody>
      </p:sp>
    </p:spTree>
    <p:extLst>
      <p:ext uri="{BB962C8B-B14F-4D97-AF65-F5344CB8AC3E}">
        <p14:creationId xmlns:p14="http://schemas.microsoft.com/office/powerpoint/2010/main" val="3268645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qwerty effect</a:t>
            </a:r>
            <a:endParaRPr lang="en-US" dirty="0"/>
          </a:p>
        </p:txBody>
      </p:sp>
      <p:sp>
        <p:nvSpPr>
          <p:cNvPr id="3" name="Content Placeholder 2"/>
          <p:cNvSpPr>
            <a:spLocks noGrp="1"/>
          </p:cNvSpPr>
          <p:nvPr>
            <p:ph idx="1"/>
          </p:nvPr>
        </p:nvSpPr>
        <p:spPr>
          <a:xfrm>
            <a:off x="1371599" y="2190750"/>
            <a:ext cx="6518275" cy="2397125"/>
          </a:xfrm>
        </p:spPr>
        <p:txBody>
          <a:bodyPr>
            <a:normAutofit/>
          </a:bodyPr>
          <a:lstStyle/>
          <a:p>
            <a:r>
              <a:rPr lang="en-US" sz="2000" dirty="0" smtClean="0"/>
              <a:t>The phenomenon whereby words with more letters on the right side of the QWERTY keyboard are seen as more pleasant. </a:t>
            </a:r>
          </a:p>
          <a:p>
            <a:r>
              <a:rPr lang="en-US" sz="2000" dirty="0" smtClean="0"/>
              <a:t>We wanted to take this a step further and look to see if pleasantness extended to other aspects of “</a:t>
            </a:r>
            <a:r>
              <a:rPr lang="en-US" sz="2000" dirty="0" err="1" smtClean="0"/>
              <a:t>typability</a:t>
            </a:r>
            <a:r>
              <a:rPr lang="en-US" sz="2000" dirty="0" smtClean="0"/>
              <a:t>” </a:t>
            </a:r>
          </a:p>
        </p:txBody>
      </p:sp>
    </p:spTree>
    <p:extLst>
      <p:ext uri="{BB962C8B-B14F-4D97-AF65-F5344CB8AC3E}">
        <p14:creationId xmlns:p14="http://schemas.microsoft.com/office/powerpoint/2010/main" val="224732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qwerty effect	</a:t>
            </a:r>
            <a:endParaRPr lang="en-US" dirty="0"/>
          </a:p>
        </p:txBody>
      </p:sp>
      <p:sp>
        <p:nvSpPr>
          <p:cNvPr id="3" name="Content Placeholder 2"/>
          <p:cNvSpPr>
            <a:spLocks noGrp="1"/>
          </p:cNvSpPr>
          <p:nvPr>
            <p:ph idx="1"/>
          </p:nvPr>
        </p:nvSpPr>
        <p:spPr>
          <a:xfrm>
            <a:off x="1480456" y="2438400"/>
            <a:ext cx="6154057" cy="2307771"/>
          </a:xfrm>
        </p:spPr>
        <p:txBody>
          <a:bodyPr>
            <a:normAutofit fontScale="92500"/>
          </a:bodyPr>
          <a:lstStyle/>
          <a:p>
            <a:r>
              <a:rPr lang="en-US" dirty="0"/>
              <a:t>To observe this we created a list of words that fell into one of three categories: repeated keystrokes not paired together (RN), repeated keystrokes together (RY), and not repeated with different fingers (DN). </a:t>
            </a:r>
            <a:r>
              <a:rPr lang="en-US" dirty="0" smtClean="0"/>
              <a:t>and </a:t>
            </a:r>
            <a:r>
              <a:rPr lang="en-US" dirty="0"/>
              <a:t>then had students rate 120 of these 240 words on pleasantness. </a:t>
            </a:r>
            <a:r>
              <a:rPr lang="en-US" dirty="0" smtClean="0"/>
              <a:t>Half of these words were real words and half were pseudo words. </a:t>
            </a:r>
          </a:p>
          <a:p>
            <a:endParaRPr lang="en-US" dirty="0"/>
          </a:p>
        </p:txBody>
      </p:sp>
    </p:spTree>
    <p:extLst>
      <p:ext uri="{BB962C8B-B14F-4D97-AF65-F5344CB8AC3E}">
        <p14:creationId xmlns:p14="http://schemas.microsoft.com/office/powerpoint/2010/main" val="974432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type examples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2697762"/>
              </p:ext>
            </p:extLst>
          </p:nvPr>
        </p:nvGraphicFramePr>
        <p:xfrm>
          <a:off x="1074057" y="2419634"/>
          <a:ext cx="7170057" cy="2781200"/>
        </p:xfrm>
        <a:graphic>
          <a:graphicData uri="http://schemas.openxmlformats.org/drawingml/2006/table">
            <a:tbl>
              <a:tblPr firstRow="1" firstCol="1" bandRow="1">
                <a:tableStyleId>{5C22544A-7EE6-4342-B048-85BDC9FD1C3A}</a:tableStyleId>
              </a:tblPr>
              <a:tblGrid>
                <a:gridCol w="3002097"/>
                <a:gridCol w="1777941"/>
                <a:gridCol w="2390019"/>
              </a:tblGrid>
              <a:tr h="664210">
                <a:tc gridSpan="3">
                  <a:txBody>
                    <a:bodyPr/>
                    <a:lstStyle/>
                    <a:p>
                      <a:pPr marL="0" marR="0">
                        <a:spcBef>
                          <a:spcPts val="0"/>
                        </a:spcBef>
                        <a:spcAft>
                          <a:spcPts val="0"/>
                        </a:spcAft>
                      </a:pPr>
                      <a:r>
                        <a:rPr lang="en-US" sz="1800" dirty="0">
                          <a:effectLst/>
                        </a:rPr>
                        <a:t>Table 1</a:t>
                      </a:r>
                    </a:p>
                    <a:p>
                      <a:pPr marL="0" marR="0">
                        <a:spcBef>
                          <a:spcPts val="0"/>
                        </a:spcBef>
                        <a:spcAft>
                          <a:spcPts val="0"/>
                        </a:spcAft>
                      </a:pPr>
                      <a:r>
                        <a:rPr lang="en-US" sz="1800" dirty="0">
                          <a:effectLst/>
                        </a:rPr>
                        <a:t>Examples of word types.</a:t>
                      </a:r>
                      <a:endParaRPr lang="en-US" sz="1800" dirty="0">
                        <a:effectLst/>
                        <a:latin typeface="Cambria"/>
                        <a:ea typeface="MS Mincho"/>
                        <a:cs typeface="Times New Roman"/>
                      </a:endParaRPr>
                    </a:p>
                  </a:txBody>
                  <a:tcPr marL="68580" marR="68580" marT="0" marB="0"/>
                </a:tc>
                <a:tc hMerge="1">
                  <a:txBody>
                    <a:bodyPr/>
                    <a:lstStyle/>
                    <a:p>
                      <a:endParaRPr lang="en-US"/>
                    </a:p>
                  </a:txBody>
                  <a:tcPr/>
                </a:tc>
                <a:tc hMerge="1">
                  <a:txBody>
                    <a:bodyPr/>
                    <a:lstStyle/>
                    <a:p>
                      <a:endParaRPr lang="en-US"/>
                    </a:p>
                  </a:txBody>
                  <a:tcPr/>
                </a:tc>
              </a:tr>
              <a:tr h="392088">
                <a:tc>
                  <a:txBody>
                    <a:bodyPr/>
                    <a:lstStyle/>
                    <a:p>
                      <a:pPr marL="0" marR="0">
                        <a:spcBef>
                          <a:spcPts val="0"/>
                        </a:spcBef>
                        <a:spcAft>
                          <a:spcPts val="0"/>
                        </a:spcAft>
                      </a:pPr>
                      <a:r>
                        <a:rPr lang="en-US" sz="1800">
                          <a:effectLst/>
                        </a:rPr>
                        <a:t>Word Type</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Real words</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Pseudowords</a:t>
                      </a:r>
                      <a:endParaRPr lang="en-US" sz="1800">
                        <a:effectLst/>
                        <a:latin typeface="Cambria"/>
                        <a:ea typeface="MS Mincho"/>
                        <a:cs typeface="Times New Roman"/>
                      </a:endParaRPr>
                    </a:p>
                  </a:txBody>
                  <a:tcPr marL="68580" marR="68580" marT="0" marB="0"/>
                </a:tc>
              </a:tr>
              <a:tr h="486332">
                <a:tc>
                  <a:txBody>
                    <a:bodyPr/>
                    <a:lstStyle/>
                    <a:p>
                      <a:pPr marL="0" marR="0">
                        <a:spcBef>
                          <a:spcPts val="0"/>
                        </a:spcBef>
                        <a:spcAft>
                          <a:spcPts val="0"/>
                        </a:spcAft>
                      </a:pPr>
                      <a:r>
                        <a:rPr lang="en-US" sz="1800">
                          <a:effectLst/>
                        </a:rPr>
                        <a:t>Repeated keystrokes not together</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milk</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tofe</a:t>
                      </a:r>
                      <a:endParaRPr lang="en-US" sz="1800">
                        <a:effectLst/>
                        <a:latin typeface="Cambria"/>
                        <a:ea typeface="MS Mincho"/>
                        <a:cs typeface="Times New Roman"/>
                      </a:endParaRPr>
                    </a:p>
                  </a:txBody>
                  <a:tcPr marL="68580" marR="68580" marT="0" marB="0"/>
                </a:tc>
              </a:tr>
              <a:tr h="392088">
                <a:tc>
                  <a:txBody>
                    <a:bodyPr/>
                    <a:lstStyle/>
                    <a:p>
                      <a:pPr marL="0" marR="0">
                        <a:spcBef>
                          <a:spcPts val="0"/>
                        </a:spcBef>
                        <a:spcAft>
                          <a:spcPts val="0"/>
                        </a:spcAft>
                      </a:pPr>
                      <a:r>
                        <a:rPr lang="en-US" sz="1800">
                          <a:effectLst/>
                        </a:rPr>
                        <a:t>Repeated keystrokes together</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kin</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poom</a:t>
                      </a:r>
                      <a:endParaRPr lang="en-US" sz="1800">
                        <a:effectLst/>
                        <a:latin typeface="Cambria"/>
                        <a:ea typeface="MS Mincho"/>
                        <a:cs typeface="Times New Roman"/>
                      </a:endParaRPr>
                    </a:p>
                  </a:txBody>
                  <a:tcPr marL="68580" marR="68580" marT="0" marB="0"/>
                </a:tc>
              </a:tr>
              <a:tr h="784174">
                <a:tc>
                  <a:txBody>
                    <a:bodyPr/>
                    <a:lstStyle/>
                    <a:p>
                      <a:pPr marL="0" marR="0">
                        <a:spcBef>
                          <a:spcPts val="0"/>
                        </a:spcBef>
                        <a:spcAft>
                          <a:spcPts val="0"/>
                        </a:spcAft>
                      </a:pPr>
                      <a:r>
                        <a:rPr lang="en-US" sz="1800" dirty="0">
                          <a:effectLst/>
                        </a:rPr>
                        <a:t>Not repeated with different fingers</a:t>
                      </a:r>
                      <a:endParaRPr lang="en-US" sz="1800" dirty="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dirty="0" smtClean="0">
                          <a:effectLst/>
                        </a:rPr>
                        <a:t>mop</a:t>
                      </a:r>
                      <a:endParaRPr lang="en-US" sz="1800" dirty="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dirty="0" err="1" smtClean="0">
                          <a:effectLst/>
                        </a:rPr>
                        <a:t>hok</a:t>
                      </a:r>
                      <a:endParaRPr lang="en-US" sz="1800" dirty="0">
                        <a:effectLst/>
                        <a:latin typeface="Cambria"/>
                        <a:ea typeface="MS Mincho"/>
                        <a:cs typeface="Times New Roman"/>
                      </a:endParaRPr>
                    </a:p>
                  </a:txBody>
                  <a:tcPr marL="68580" marR="68580" marT="0" marB="0"/>
                </a:tc>
              </a:tr>
            </a:tbl>
          </a:graphicData>
        </a:graphic>
      </p:graphicFrame>
    </p:spTree>
    <p:extLst>
      <p:ext uri="{BB962C8B-B14F-4D97-AF65-F5344CB8AC3E}">
        <p14:creationId xmlns:p14="http://schemas.microsoft.com/office/powerpoint/2010/main" val="330547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451428" y="624114"/>
            <a:ext cx="6284685" cy="5486400"/>
          </a:xfrm>
          <a:prstGeom prst="rect">
            <a:avLst/>
          </a:prstGeom>
        </p:spPr>
      </p:pic>
    </p:spTree>
    <p:extLst>
      <p:ext uri="{BB962C8B-B14F-4D97-AF65-F5344CB8AC3E}">
        <p14:creationId xmlns:p14="http://schemas.microsoft.com/office/powerpoint/2010/main" val="2909576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analyze in </a:t>
            </a:r>
            <a:r>
              <a:rPr lang="en-US" dirty="0" err="1" smtClean="0"/>
              <a:t>nhst</a:t>
            </a:r>
            <a:endParaRPr lang="en-US" dirty="0"/>
          </a:p>
        </p:txBody>
      </p:sp>
      <p:sp>
        <p:nvSpPr>
          <p:cNvPr id="3" name="Content Placeholder 2"/>
          <p:cNvSpPr>
            <a:spLocks noGrp="1"/>
          </p:cNvSpPr>
          <p:nvPr>
            <p:ph idx="1"/>
          </p:nvPr>
        </p:nvSpPr>
        <p:spPr/>
        <p:txBody>
          <a:bodyPr/>
          <a:lstStyle/>
          <a:p>
            <a:pPr marL="285750" indent="-285750"/>
            <a:r>
              <a:rPr lang="en-US" dirty="0" smtClean="0"/>
              <a:t>A repeated measures ANOVA would be run on this data for the 3 levels of </a:t>
            </a:r>
            <a:r>
              <a:rPr lang="en-US" dirty="0" err="1" smtClean="0"/>
              <a:t>typability</a:t>
            </a:r>
            <a:r>
              <a:rPr lang="en-US" dirty="0" smtClean="0"/>
              <a:t>. </a:t>
            </a:r>
          </a:p>
          <a:p>
            <a:pPr marL="285750" indent="-285750"/>
            <a:r>
              <a:rPr lang="en-US" dirty="0" smtClean="0"/>
              <a:t>But first, a number of assumptions must be checked. </a:t>
            </a:r>
          </a:p>
          <a:p>
            <a:pPr marL="1028700" lvl="1" indent="-285750"/>
            <a:r>
              <a:rPr lang="en-US" dirty="0" smtClean="0"/>
              <a:t>Accuracy, Missing Data, Outliers, Normality, Linearity, </a:t>
            </a:r>
            <a:r>
              <a:rPr lang="en-US" dirty="0" err="1"/>
              <a:t>M</a:t>
            </a:r>
            <a:r>
              <a:rPr lang="en-US" dirty="0" err="1" smtClean="0"/>
              <a:t>ulticollinearity</a:t>
            </a:r>
            <a:r>
              <a:rPr lang="en-US" dirty="0" smtClean="0"/>
              <a:t>, Homogeneity, and </a:t>
            </a:r>
            <a:r>
              <a:rPr lang="en-US" dirty="0" err="1" smtClean="0"/>
              <a:t>Sphericity</a:t>
            </a:r>
            <a:endParaRPr lang="en-US" dirty="0" smtClean="0"/>
          </a:p>
          <a:p>
            <a:pPr marL="285750" indent="-285750"/>
            <a:r>
              <a:rPr lang="en-US" dirty="0" smtClean="0"/>
              <a:t>But, there are alternatives!</a:t>
            </a:r>
            <a:endParaRPr lang="en-US" dirty="0"/>
          </a:p>
        </p:txBody>
      </p:sp>
    </p:spTree>
    <p:extLst>
      <p:ext uri="{BB962C8B-B14F-4D97-AF65-F5344CB8AC3E}">
        <p14:creationId xmlns:p14="http://schemas.microsoft.com/office/powerpoint/2010/main" val="4207916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Couture.thmx</Template>
  <TotalTime>64</TotalTime>
  <Words>744</Words>
  <Application>Microsoft Office PowerPoint</Application>
  <PresentationFormat>On-screen Show (4:3)</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Couture</vt:lpstr>
      <vt:lpstr>QWERTY, NHST, Nonparametric Statistics, and OOM</vt:lpstr>
      <vt:lpstr>Prospectus</vt:lpstr>
      <vt:lpstr>What is nhst?</vt:lpstr>
      <vt:lpstr>Where did nhst come from? </vt:lpstr>
      <vt:lpstr>The qwerty effect</vt:lpstr>
      <vt:lpstr>The qwerty effect </vt:lpstr>
      <vt:lpstr>Word type examples</vt:lpstr>
      <vt:lpstr>PowerPoint Presentation</vt:lpstr>
      <vt:lpstr>How to analyze in nhst</vt:lpstr>
      <vt:lpstr>Nonparametric statistics</vt:lpstr>
      <vt:lpstr>Nonparametric statistics</vt:lpstr>
      <vt:lpstr>Observation oriented modeling</vt:lpstr>
      <vt:lpstr>Observation Oriented modeling</vt:lpstr>
      <vt:lpstr>Observation Oriented modeling</vt:lpstr>
      <vt:lpstr>Proposed Data Analysis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QWERTY and NHST: Acronyms for a changing environment</dc:title>
  <dc:creator>Katy Valentine</dc:creator>
  <cp:lastModifiedBy>RM-CHHS-IAN</cp:lastModifiedBy>
  <cp:revision>11</cp:revision>
  <dcterms:created xsi:type="dcterms:W3CDTF">2012-09-04T14:53:48Z</dcterms:created>
  <dcterms:modified xsi:type="dcterms:W3CDTF">2012-09-06T16:39:03Z</dcterms:modified>
</cp:coreProperties>
</file>