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1pPr>
    <a:lvl2pPr marL="4572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2pPr>
    <a:lvl3pPr marL="9144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3pPr>
    <a:lvl4pPr marL="13716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4pPr>
    <a:lvl5pPr marL="18288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A302F"/>
    <a:srgbClr val="77251C"/>
    <a:srgbClr val="0044FE"/>
    <a:srgbClr val="E06934"/>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68" autoAdjust="0"/>
    <p:restoredTop sz="91797" autoAdjust="0"/>
  </p:normalViewPr>
  <p:slideViewPr>
    <p:cSldViewPr>
      <p:cViewPr>
        <p:scale>
          <a:sx n="33" d="100"/>
          <a:sy n="33" d="100"/>
        </p:scale>
        <p:origin x="-3054" y="-112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43D7A-167B-4D1B-8238-B31E320746FF}" type="datetimeFigureOut">
              <a:rPr lang="en-US"/>
              <a:pPr/>
              <a:t>3/27/2018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18D6F-41CF-4BCA-9E68-1D7429ABF81C}" type="slidenum">
              <a:rPr lang="en-US"/>
              <a:pPr/>
              <a:t>‹#›</a:t>
            </a:fld>
            <a:endParaRPr lang="en-US"/>
          </a:p>
        </p:txBody>
      </p:sp>
    </p:spTree>
    <p:extLst>
      <p:ext uri="{BB962C8B-B14F-4D97-AF65-F5344CB8AC3E}">
        <p14:creationId xmlns:p14="http://schemas.microsoft.com/office/powerpoint/2010/main" val="41976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418D6F-41CF-4BCA-9E68-1D7429ABF81C}" type="slidenum">
              <a:rPr lang="en-US"/>
              <a:pPr/>
              <a:t>1</a:t>
            </a:fld>
            <a:endParaRPr lang="en-US"/>
          </a:p>
        </p:txBody>
      </p:sp>
    </p:spTree>
    <p:extLst>
      <p:ext uri="{BB962C8B-B14F-4D97-AF65-F5344CB8AC3E}">
        <p14:creationId xmlns:p14="http://schemas.microsoft.com/office/powerpoint/2010/main" val="147428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43B-EA5F-4ADD-9460-941A8C1EBC78}" type="slidenum">
              <a:rPr lang="en-US" smtClean="0"/>
              <a:pPr/>
              <a:t>‹#›</a:t>
            </a:fld>
            <a:endParaRPr lang="en-US"/>
          </a:p>
        </p:txBody>
      </p:sp>
    </p:spTree>
    <p:extLst>
      <p:ext uri="{BB962C8B-B14F-4D97-AF65-F5344CB8AC3E}">
        <p14:creationId xmlns:p14="http://schemas.microsoft.com/office/powerpoint/2010/main" val="361414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52B7B-E9B7-4454-B0E5-3D59F7AA3E32}" type="slidenum">
              <a:rPr lang="en-US" smtClean="0"/>
              <a:pPr/>
              <a:t>‹#›</a:t>
            </a:fld>
            <a:endParaRPr lang="en-US"/>
          </a:p>
        </p:txBody>
      </p:sp>
    </p:spTree>
    <p:extLst>
      <p:ext uri="{BB962C8B-B14F-4D97-AF65-F5344CB8AC3E}">
        <p14:creationId xmlns:p14="http://schemas.microsoft.com/office/powerpoint/2010/main" val="160121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19E96-6FCD-4F9D-8F89-514B47A9C5CD}" type="slidenum">
              <a:rPr lang="en-US" smtClean="0"/>
              <a:pPr/>
              <a:t>‹#›</a:t>
            </a:fld>
            <a:endParaRPr lang="en-US"/>
          </a:p>
        </p:txBody>
      </p:sp>
    </p:spTree>
    <p:extLst>
      <p:ext uri="{BB962C8B-B14F-4D97-AF65-F5344CB8AC3E}">
        <p14:creationId xmlns:p14="http://schemas.microsoft.com/office/powerpoint/2010/main" val="353717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59801-7B5A-400E-B335-3A64EBB55A7D}" type="slidenum">
              <a:rPr lang="en-US" smtClean="0"/>
              <a:pPr/>
              <a:t>‹#›</a:t>
            </a:fld>
            <a:endParaRPr lang="en-US"/>
          </a:p>
        </p:txBody>
      </p:sp>
    </p:spTree>
    <p:extLst>
      <p:ext uri="{BB962C8B-B14F-4D97-AF65-F5344CB8AC3E}">
        <p14:creationId xmlns:p14="http://schemas.microsoft.com/office/powerpoint/2010/main" val="185312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79F8-D3CD-4F84-8ABE-D8B7DBD32689}"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69C8C-A819-431E-9D13-9C81427D3D78}" type="slidenum">
              <a:rPr lang="en-US" smtClean="0"/>
              <a:pPr/>
              <a:t>‹#›</a:t>
            </a:fld>
            <a:endParaRPr lang="en-US"/>
          </a:p>
        </p:txBody>
      </p:sp>
    </p:spTree>
    <p:extLst>
      <p:ext uri="{BB962C8B-B14F-4D97-AF65-F5344CB8AC3E}">
        <p14:creationId xmlns:p14="http://schemas.microsoft.com/office/powerpoint/2010/main" val="422781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379F8-D3CD-4F84-8ABE-D8B7DBD32689}"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EE697-DFC7-48AF-886D-639558809EF2}" type="slidenum">
              <a:rPr lang="en-US" smtClean="0"/>
              <a:pPr/>
              <a:t>‹#›</a:t>
            </a:fld>
            <a:endParaRPr lang="en-US"/>
          </a:p>
        </p:txBody>
      </p:sp>
    </p:spTree>
    <p:extLst>
      <p:ext uri="{BB962C8B-B14F-4D97-AF65-F5344CB8AC3E}">
        <p14:creationId xmlns:p14="http://schemas.microsoft.com/office/powerpoint/2010/main" val="323106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379F8-D3CD-4F84-8ABE-D8B7DBD32689}" type="datetimeFigureOut">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FD30B-62B3-49B3-90D3-C12BFD3E4534}" type="slidenum">
              <a:rPr lang="en-US" smtClean="0"/>
              <a:pPr/>
              <a:t>‹#›</a:t>
            </a:fld>
            <a:endParaRPr lang="en-US"/>
          </a:p>
        </p:txBody>
      </p:sp>
    </p:spTree>
    <p:extLst>
      <p:ext uri="{BB962C8B-B14F-4D97-AF65-F5344CB8AC3E}">
        <p14:creationId xmlns:p14="http://schemas.microsoft.com/office/powerpoint/2010/main" val="189310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379F8-D3CD-4F84-8ABE-D8B7DBD32689}"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FA167-9D40-4397-8A22-C598A3318095}" type="slidenum">
              <a:rPr lang="en-US" smtClean="0"/>
              <a:pPr/>
              <a:t>‹#›</a:t>
            </a:fld>
            <a:endParaRPr lang="en-US"/>
          </a:p>
        </p:txBody>
      </p:sp>
    </p:spTree>
    <p:extLst>
      <p:ext uri="{BB962C8B-B14F-4D97-AF65-F5344CB8AC3E}">
        <p14:creationId xmlns:p14="http://schemas.microsoft.com/office/powerpoint/2010/main" val="252039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379F8-D3CD-4F84-8ABE-D8B7DBD32689}" type="datetimeFigureOut">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69EFD-54AA-411B-ABB0-DBDB9944F712}" type="slidenum">
              <a:rPr lang="en-US" smtClean="0"/>
              <a:pPr/>
              <a:t>‹#›</a:t>
            </a:fld>
            <a:endParaRPr lang="en-US"/>
          </a:p>
        </p:txBody>
      </p:sp>
    </p:spTree>
    <p:extLst>
      <p:ext uri="{BB962C8B-B14F-4D97-AF65-F5344CB8AC3E}">
        <p14:creationId xmlns:p14="http://schemas.microsoft.com/office/powerpoint/2010/main" val="428985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056D9-60D3-4E39-BDA5-F9140AF54CEC}" type="slidenum">
              <a:rPr lang="en-US" smtClean="0"/>
              <a:pPr/>
              <a:t>‹#›</a:t>
            </a:fld>
            <a:endParaRPr lang="en-US"/>
          </a:p>
        </p:txBody>
      </p:sp>
    </p:spTree>
    <p:extLst>
      <p:ext uri="{BB962C8B-B14F-4D97-AF65-F5344CB8AC3E}">
        <p14:creationId xmlns:p14="http://schemas.microsoft.com/office/powerpoint/2010/main" val="306577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1B3A4-0D33-4155-AF48-49EB80A73D68}" type="slidenum">
              <a:rPr lang="en-US" smtClean="0"/>
              <a:pPr/>
              <a:t>‹#›</a:t>
            </a:fld>
            <a:endParaRPr lang="en-US"/>
          </a:p>
        </p:txBody>
      </p:sp>
    </p:spTree>
    <p:extLst>
      <p:ext uri="{BB962C8B-B14F-4D97-AF65-F5344CB8AC3E}">
        <p14:creationId xmlns:p14="http://schemas.microsoft.com/office/powerpoint/2010/main" val="662082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63379F8-D3CD-4F84-8ABE-D8B7DBD32689}" type="datetimeFigureOut">
              <a:rPr lang="en-US" smtClean="0"/>
              <a:t>3/27/2018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FD8FEC7-2C5D-45DE-84FB-9C36ADEAE2EE}" type="slidenum">
              <a:rPr lang="en-US" smtClean="0"/>
              <a:pPr/>
              <a:t>‹#›</a:t>
            </a:fld>
            <a:endParaRPr lang="en-US"/>
          </a:p>
        </p:txBody>
      </p:sp>
    </p:spTree>
    <p:extLst>
      <p:ext uri="{BB962C8B-B14F-4D97-AF65-F5344CB8AC3E}">
        <p14:creationId xmlns:p14="http://schemas.microsoft.com/office/powerpoint/2010/main" val="16339181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0" name="Rectangle 3"/>
          <p:cNvSpPr>
            <a:spLocks/>
          </p:cNvSpPr>
          <p:nvPr/>
        </p:nvSpPr>
        <p:spPr bwMode="auto">
          <a:xfrm>
            <a:off x="1827152" y="1550516"/>
            <a:ext cx="40082848" cy="3291205"/>
          </a:xfrm>
          <a:prstGeom prst="rect">
            <a:avLst/>
          </a:prstGeom>
          <a:solidFill>
            <a:srgbClr val="7A302F"/>
          </a:solidFill>
          <a:ln>
            <a:solidFill>
              <a:schemeClr val="tx1">
                <a:lumMod val="95000"/>
                <a:lumOff val="5000"/>
              </a:schemeClr>
            </a:solidFill>
          </a:ln>
          <a:extLst/>
        </p:spPr>
        <p:style>
          <a:lnRef idx="1">
            <a:schemeClr val="accent3"/>
          </a:lnRef>
          <a:fillRef idx="2">
            <a:schemeClr val="accent3"/>
          </a:fillRef>
          <a:effectRef idx="1">
            <a:schemeClr val="accent3"/>
          </a:effectRef>
          <a:fontRef idx="minor">
            <a:schemeClr val="dk1"/>
          </a:fontRef>
        </p:style>
        <p:txBody>
          <a:bodyPr lIns="38100" tIns="38100" rIns="38100" bIns="38100" anchor="ctr"/>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5800" b="1" dirty="0">
                <a:solidFill>
                  <a:schemeClr val="bg1"/>
                </a:solidFill>
                <a:latin typeface="Times New Roman"/>
                <a:ea typeface="MS PGothic" panose="020B0600070205080204" pitchFamily="34" charset="-128"/>
                <a:cs typeface="Times New Roman"/>
                <a:sym typeface="Minion Pro" pitchFamily="18" charset="0"/>
              </a:rPr>
              <a:t>Modeling Memory: Exploring the Interaction Between Associative, Thematic, and Semantic Overlap</a:t>
            </a:r>
          </a:p>
          <a:p>
            <a:pPr algn="ctr" eaLnBrk="1" hangingPunct="1"/>
            <a:r>
              <a:rPr lang="en-US" sz="5800" b="1" dirty="0">
                <a:solidFill>
                  <a:schemeClr val="bg1"/>
                </a:solidFill>
                <a:latin typeface="Times New Roman"/>
                <a:ea typeface="MS PGothic" panose="020B0600070205080204" pitchFamily="34" charset="-128"/>
                <a:cs typeface="Times New Roman"/>
                <a:sym typeface="Minion Pro" pitchFamily="18" charset="0"/>
              </a:rPr>
              <a:t>When Predicting Judgments and Recall</a:t>
            </a:r>
          </a:p>
          <a:p>
            <a:pPr algn="ctr" eaLnBrk="1" hangingPunct="1"/>
            <a:r>
              <a:rPr lang="en-US" sz="5000" dirty="0">
                <a:solidFill>
                  <a:schemeClr val="bg1"/>
                </a:solidFill>
                <a:latin typeface="Times New Roman"/>
                <a:ea typeface="MS PGothic" panose="020B0600070205080204" pitchFamily="34" charset="-128"/>
                <a:cs typeface="Times New Roman"/>
                <a:sym typeface="Minion Pro" pitchFamily="18" charset="0"/>
              </a:rPr>
              <a:t>Nicholas P. Maxwell &amp; Erin M. Buchanan, Missouri State University</a:t>
            </a:r>
          </a:p>
        </p:txBody>
      </p:sp>
      <p:sp>
        <p:nvSpPr>
          <p:cNvPr id="13314" name="Line 4"/>
          <p:cNvSpPr>
            <a:spLocks noChangeShapeType="1"/>
          </p:cNvSpPr>
          <p:nvPr/>
        </p:nvSpPr>
        <p:spPr bwMode="auto">
          <a:xfrm>
            <a:off x="1827212" y="4804270"/>
            <a:ext cx="64920" cy="26763168"/>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5" name="Line 5"/>
          <p:cNvSpPr>
            <a:spLocks noChangeShapeType="1"/>
          </p:cNvSpPr>
          <p:nvPr/>
        </p:nvSpPr>
        <p:spPr bwMode="auto">
          <a:xfrm flipH="1">
            <a:off x="42039104" y="1550516"/>
            <a:ext cx="23296" cy="30072484"/>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6" name="Line 6"/>
          <p:cNvSpPr>
            <a:spLocks noChangeShapeType="1"/>
          </p:cNvSpPr>
          <p:nvPr/>
        </p:nvSpPr>
        <p:spPr bwMode="auto">
          <a:xfrm rot="10800000" flipH="1">
            <a:off x="1905000" y="31546800"/>
            <a:ext cx="40157400" cy="76200"/>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2054" name="Rectangle 7"/>
          <p:cNvSpPr>
            <a:spLocks/>
          </p:cNvSpPr>
          <p:nvPr/>
        </p:nvSpPr>
        <p:spPr bwMode="auto">
          <a:xfrm>
            <a:off x="2075657" y="4841721"/>
            <a:ext cx="13258800" cy="88813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rgbClr val="7A302F"/>
                </a:solidFill>
                <a:latin typeface="Times New Roman"/>
                <a:ea typeface="MS PGothic" panose="020B0600070205080204" pitchFamily="34" charset="-128"/>
                <a:cs typeface="Times New Roman"/>
                <a:sym typeface="Times New Roman Bold" panose="02020803070505020304" pitchFamily="18" charset="0"/>
              </a:rPr>
              <a:t>Abstract</a:t>
            </a:r>
          </a:p>
          <a:p>
            <a:pPr marL="0" marR="0">
              <a:lnSpc>
                <a:spcPct val="107000"/>
              </a:lnSpc>
              <a:spcBef>
                <a:spcPts val="0"/>
              </a:spcBef>
              <a:spcAft>
                <a:spcPts val="800"/>
              </a:spcAft>
            </a:pPr>
            <a:r>
              <a:rPr lang="en-US" sz="3500" dirty="0">
                <a:latin typeface="Calibri" panose="020F0502020204030204" pitchFamily="34" charset="0"/>
                <a:ea typeface="Calibri" panose="020F0502020204030204" pitchFamily="34" charset="0"/>
                <a:cs typeface="Times New Roman" panose="02020603050405020304" pitchFamily="18" charset="0"/>
              </a:rPr>
              <a:t>Previous work conducted on judgments of associative memory (JAM) has shown these judgments to be highly stable and that they generalize well across different contexts (Maki, 2007a; Maki, 2007b; Valentine and Buchanan, 2013). While traditionally JAM studies have focused on judgments of associative memory, the present study builds upon this work by extending the JAM paradigm to include semantic and thematic judgments, while controlling for several types of single word norms. </a:t>
            </a:r>
            <a:r>
              <a:rPr lang="en-US" sz="3500" dirty="0">
                <a:latin typeface="Calibri" panose="020F0502020204030204" pitchFamily="34" charset="0"/>
                <a:ea typeface="Calibri" panose="020F0502020204030204" pitchFamily="34" charset="0"/>
                <a:cs typeface="Calibri" panose="020F0502020204030204" pitchFamily="34" charset="0"/>
              </a:rPr>
              <a:t>Judgment ability and recall performance were predicted by the three-way interaction of semantic, thematic, and associative word-pair norms, but the type of judgment did not affect recall or judgments. Additionally, we explored which single word norms best predict recall and judgments.</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322" name="Rectangle 14"/>
          <p:cNvSpPr>
            <a:spLocks/>
          </p:cNvSpPr>
          <p:nvPr/>
        </p:nvSpPr>
        <p:spPr bwMode="auto">
          <a:xfrm>
            <a:off x="29565801" y="24554693"/>
            <a:ext cx="12496599" cy="52521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txBody>
          <a:bodyPr lIns="38100" tIns="38100" rIns="38100" bIns="38100"/>
          <a:lstStyle>
            <a:lvl1pPr marL="342900" indent="-342900" eaLnBrk="0" hangingPunct="0">
              <a:defRPr sz="1200">
                <a:solidFill>
                  <a:srgbClr val="000000"/>
                </a:solidFill>
                <a:latin typeface="Gill Sans" pitchFamily="-84" charset="0"/>
                <a:ea typeface="ヒラギノ角ゴ ProN W3" pitchFamily="-84" charset="-128"/>
                <a:sym typeface="Gill Sans" pitchFamily="-84" charset="0"/>
              </a:defRPr>
            </a:lvl1pPr>
            <a:lvl2pPr marL="800100" indent="-3429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marL="0" indent="0" eaLnBrk="1" hangingPunct="1"/>
            <a:r>
              <a:rPr lang="en-US" sz="3400" dirty="0">
                <a:latin typeface="Times New Roman" panose="02020603050405020304" pitchFamily="18" charset="0"/>
                <a:cs typeface="Times New Roman" panose="02020603050405020304" pitchFamily="18" charset="0"/>
              </a:rPr>
              <a:t> </a:t>
            </a:r>
            <a:endParaRPr lang="en-US" sz="3400" b="1" dirty="0">
              <a:latin typeface="Times New Roman" panose="02020603050405020304" pitchFamily="18" charset="0"/>
              <a:cs typeface="Times New Roman" panose="02020603050405020304" pitchFamily="18" charset="0"/>
            </a:endParaRPr>
          </a:p>
        </p:txBody>
      </p:sp>
      <p:sp>
        <p:nvSpPr>
          <p:cNvPr id="39" name="Rectangle 13"/>
          <p:cNvSpPr>
            <a:spLocks/>
          </p:cNvSpPr>
          <p:nvPr/>
        </p:nvSpPr>
        <p:spPr bwMode="auto">
          <a:xfrm>
            <a:off x="1899655" y="11908010"/>
            <a:ext cx="13589541" cy="195840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rgbClr val="7A302F"/>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Method</a:t>
            </a:r>
          </a:p>
          <a:p>
            <a:pPr eaLnBrk="1" hangingPunct="1"/>
            <a:r>
              <a:rPr lang="en-US" sz="30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Participants</a:t>
            </a:r>
          </a:p>
          <a:p>
            <a:pPr marL="571500" indent="-571500" eaLnBrk="1" hangingPunct="1">
              <a:buFont typeface="Arial" panose="020B0604020202020204" pitchFamily="34" charset="0"/>
              <a:buChar char="•"/>
            </a:pPr>
            <a:r>
              <a:rPr lang="en-US" sz="3000" dirty="0">
                <a:solidFill>
                  <a:prstClr val="black"/>
                </a:solidFill>
                <a:latin typeface="Times New Roman"/>
                <a:ea typeface="Calibri"/>
                <a:cs typeface="Times New Roman"/>
              </a:rPr>
              <a:t>221 participants were recruited from Amazon’s Mechanical Turk.</a:t>
            </a:r>
          </a:p>
          <a:p>
            <a:pPr marL="571500" indent="-571500" eaLnBrk="1" hangingPunct="1">
              <a:buFont typeface="Arial" panose="020B0604020202020204" pitchFamily="34" charset="0"/>
              <a:buChar char="•"/>
            </a:pPr>
            <a:endParaRPr lang="en-US" sz="3000" dirty="0">
              <a:solidFill>
                <a:prstClr val="black"/>
              </a:solidFill>
              <a:latin typeface="Times New Roman"/>
              <a:ea typeface="Calibri"/>
              <a:cs typeface="Times New Roman"/>
            </a:endParaRPr>
          </a:p>
          <a:p>
            <a:pPr>
              <a:lnSpc>
                <a:spcPct val="60000"/>
              </a:lnSpc>
            </a:pPr>
            <a:endParaRPr lang="en-US" sz="30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a:lnSpc>
                <a:spcPct val="60000"/>
              </a:lnSpc>
            </a:pPr>
            <a:r>
              <a:rPr lang="en-US" sz="30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Stimuli</a:t>
            </a:r>
            <a:endParaRPr lang="en-US" sz="3000" dirty="0">
              <a:solidFill>
                <a:srgbClr val="7A302F"/>
              </a:solidFill>
              <a:latin typeface="Times New Roman"/>
              <a:cs typeface="Times New Roman"/>
            </a:endParaRPr>
          </a:p>
          <a:p>
            <a:pPr marL="457200" indent="-457200">
              <a:buFont typeface="Arial" charset="0"/>
              <a:buChar char="•"/>
            </a:pPr>
            <a:r>
              <a:rPr lang="en-US" sz="3000" dirty="0">
                <a:solidFill>
                  <a:prstClr val="black"/>
                </a:solidFill>
                <a:latin typeface="Times New Roman"/>
                <a:ea typeface="MS PGothic" panose="020B0600070205080204" pitchFamily="34" charset="-128"/>
                <a:cs typeface="Times New Roman"/>
                <a:sym typeface="Times New Roman Bold" panose="02020803070505020304" pitchFamily="18" charset="0"/>
              </a:rPr>
              <a:t>63 word pairs of varying associative, semantic, and thematic relatedness were created from the Buchanan et al. (2013) word norm database. Forward Strength (FSG) was used to measure association, semantic overlap was measured with Cosine (COS), and thematic relations were measured with Latent Semantic Analysis (LSA).</a:t>
            </a:r>
          </a:p>
          <a:p>
            <a:pPr marL="457200" indent="-457200">
              <a:buFont typeface="Arial" charset="0"/>
              <a:buChar char="•"/>
            </a:pPr>
            <a:endParaRPr lang="en-US" sz="30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pPr marL="457200" indent="-457200">
              <a:buFont typeface="Arial" charset="0"/>
              <a:buChar char="•"/>
            </a:pPr>
            <a:r>
              <a:rPr lang="en-US" sz="3000" dirty="0">
                <a:solidFill>
                  <a:prstClr val="black"/>
                </a:solidFill>
                <a:latin typeface="Times New Roman"/>
                <a:ea typeface="MS PGothic" panose="020B0600070205080204" pitchFamily="34" charset="-128"/>
                <a:cs typeface="Times New Roman"/>
                <a:sym typeface="Times New Roman Bold" panose="02020803070505020304" pitchFamily="18" charset="0"/>
              </a:rPr>
              <a:t>Single word norms were grouped into three classes: Lexical information (i.e., word length, POS, morphemes, syllables), neighborhood connections (i.e., orthographic and phonographic neighborhoods), and rated properties (i.e., age of acquisition, familiarity, valence).</a:t>
            </a:r>
          </a:p>
          <a:p>
            <a:pPr marL="457200" indent="-457200">
              <a:buFont typeface="Arial" charset="0"/>
              <a:buChar char="•"/>
            </a:pPr>
            <a:endParaRPr lang="en-US" sz="30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r>
              <a:rPr lang="en-US" sz="30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Procedure</a:t>
            </a:r>
          </a:p>
          <a:p>
            <a:pPr marL="571500" indent="-571500">
              <a:buFont typeface="Arial" panose="020B0604020202020204" pitchFamily="34" charset="0"/>
              <a:buChar char="•"/>
            </a:pPr>
            <a:r>
              <a:rPr lang="en-US" sz="3000" dirty="0">
                <a:solidFill>
                  <a:prstClr val="black"/>
                </a:solidFill>
                <a:latin typeface="Times New Roman"/>
                <a:ea typeface="MS PGothic" panose="020B0600070205080204" pitchFamily="34" charset="-128"/>
                <a:cs typeface="Times New Roman"/>
                <a:sym typeface="Times New Roman Bold" panose="02020803070505020304" pitchFamily="18" charset="0"/>
              </a:rPr>
              <a:t>First, participants were presented with word pairs and were ask to judge how related they believed each word pair to be based on its associative, semantic, or thematic relatedness. This section was divided into three blocks, with each block beginning with a set of instructions explaining the type of relationship to be judged. Judgments were made on a scale of zero to 100, with zero indicating no relationship between items. Each block focused on one of the three types of judgments, and the order of instructions and judgment blocks was counterbalanced, resulting in each word-pair receiving judgments for each of the three types of relationships. Participants then completed a short distractor task before moving on to a cued recall task.</a:t>
            </a:r>
          </a:p>
          <a:p>
            <a:pPr marL="571500" indent="-571500">
              <a:buFont typeface="Arial" panose="020B0604020202020204" pitchFamily="34" charset="0"/>
              <a:buChar char="•"/>
            </a:pPr>
            <a:endParaRPr lang="en-US" sz="30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pPr lvl="0"/>
            <a:r>
              <a:rPr lang="en-US" sz="30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Analysis </a:t>
            </a:r>
            <a:endParaRPr lang="en-US" sz="3000" dirty="0">
              <a:solidFill>
                <a:srgbClr val="7A302F"/>
              </a:solidFill>
              <a:latin typeface="Times New Roman" charset="0"/>
              <a:ea typeface="Times New Roman" charset="0"/>
              <a:cs typeface="Times New Roman" charset="0"/>
            </a:endParaRPr>
          </a:p>
          <a:p>
            <a:pPr marL="457200" indent="-457200">
              <a:buFont typeface="Arial" charset="0"/>
              <a:buChar char="•"/>
            </a:pPr>
            <a:r>
              <a:rPr lang="en-US" sz="3000" dirty="0">
                <a:latin typeface="Times New Roman"/>
                <a:ea typeface="Times New Roman" charset="0"/>
                <a:cs typeface="Times New Roman"/>
              </a:rPr>
              <a:t>Maximum likelihood multilevel modeling was used to test the interaction between FSG, COS, and LSA when predicting participant judgments and recall while controlling for type of judgment. These models were chosen because they retain all data points and control for error correlations between participants. When analyzing recall, a logistic regression was incorporated into the model to account for the binary nature of recall.</a:t>
            </a:r>
          </a:p>
          <a:p>
            <a:pPr marL="457200" indent="-457200">
              <a:buFont typeface="Arial" charset="0"/>
              <a:buChar char="•"/>
            </a:pPr>
            <a:endParaRPr lang="en-US" sz="3000" dirty="0">
              <a:latin typeface="Times New Roman"/>
              <a:ea typeface="Times New Roman" charset="0"/>
              <a:cs typeface="Times New Roman"/>
            </a:endParaRPr>
          </a:p>
          <a:p>
            <a:pPr marL="457200" indent="-457200">
              <a:buFont typeface="Arial" charset="0"/>
              <a:buChar char="•"/>
            </a:pPr>
            <a:r>
              <a:rPr lang="en-US" sz="3000" dirty="0">
                <a:latin typeface="Times New Roman"/>
                <a:ea typeface="Times New Roman" charset="0"/>
                <a:cs typeface="Times New Roman"/>
              </a:rPr>
              <a:t>Single word norms were entered into the models in a series of steps. The first model used lexical information as the IVs. Model 2 added rated properties, Model 3 added in neighborhood connections, and Model 4 added in the original network norms.</a:t>
            </a:r>
          </a:p>
          <a:p>
            <a:pPr marL="457200" indent="-457200">
              <a:buFont typeface="Arial" charset="0"/>
              <a:buChar char="•"/>
            </a:pPr>
            <a:endParaRPr lang="en-US" sz="3000" dirty="0">
              <a:latin typeface="Times New Roman"/>
              <a:ea typeface="Times New Roman" charset="0"/>
              <a:cs typeface="Times New Roman"/>
            </a:endParaRPr>
          </a:p>
          <a:p>
            <a:pPr marL="457200" indent="-457200">
              <a:buFont typeface="Arial" charset="0"/>
              <a:buChar char="•"/>
            </a:pPr>
            <a:r>
              <a:rPr lang="en-US" sz="3000" dirty="0">
                <a:latin typeface="Times New Roman"/>
                <a:ea typeface="Times New Roman" charset="0"/>
                <a:cs typeface="Times New Roman"/>
              </a:rPr>
              <a:t>Significant three-way interactions were found between FSG, COS, and LSA when predicting judgments. This interaction replicated when predicting judgments while controlling for single word norms and when predicting recall while controlling for single word norms.</a:t>
            </a:r>
          </a:p>
        </p:txBody>
      </p:sp>
      <p:sp>
        <p:nvSpPr>
          <p:cNvPr id="68" name="Rectangle 7"/>
          <p:cNvSpPr>
            <a:spLocks/>
          </p:cNvSpPr>
          <p:nvPr/>
        </p:nvSpPr>
        <p:spPr bwMode="auto">
          <a:xfrm>
            <a:off x="15652417" y="4891928"/>
            <a:ext cx="14268314" cy="10266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chemeClr val="tx1"/>
                </a:solidFill>
                <a:latin typeface="Times New Roman"/>
                <a:ea typeface="MS PGothic" panose="020B0600070205080204" pitchFamily="34" charset="-128"/>
                <a:cs typeface="Times New Roman"/>
                <a:sym typeface="Times New Roman Bold" panose="02020803070505020304" pitchFamily="18" charset="0"/>
              </a:rPr>
              <a:t>Results</a:t>
            </a:r>
            <a:endParaRPr lang="en-US" sz="3600" dirty="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endParaRPr lang="en-US" sz="4400" b="1" dirty="0">
              <a:latin typeface="Gill Sans"/>
            </a:endParaRPr>
          </a:p>
          <a:p>
            <a:pPr marL="0" marR="0">
              <a:lnSpc>
                <a:spcPct val="115000"/>
              </a:lnSpc>
              <a:spcBef>
                <a:spcPts val="0"/>
              </a:spcBef>
              <a:spcAft>
                <a:spcPts val="0"/>
              </a:spcAft>
            </a:pPr>
            <a:endParaRPr lang="en-US" sz="3600" dirty="0">
              <a:latin typeface="Calibri"/>
              <a:ea typeface="Calibri"/>
              <a:cs typeface="Times New Roman"/>
            </a:endParaRPr>
          </a:p>
          <a:p>
            <a:pP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26" name="TextBox 25"/>
          <p:cNvSpPr txBox="1"/>
          <p:nvPr/>
        </p:nvSpPr>
        <p:spPr>
          <a:xfrm>
            <a:off x="29830755" y="23899857"/>
            <a:ext cx="12035031" cy="769441"/>
          </a:xfrm>
          <a:prstGeom prst="rect">
            <a:avLst/>
          </a:prstGeom>
          <a:noFill/>
        </p:spPr>
        <p:txBody>
          <a:bodyPr wrap="square" rtlCol="0">
            <a:spAutoFit/>
          </a:bodyPr>
          <a:lstStyle/>
          <a:p>
            <a:pPr algn="ctr" eaLnBrk="1" hangingPunct="1"/>
            <a:r>
              <a:rPr lang="en-US" sz="4400" b="1" dirty="0">
                <a:solidFill>
                  <a:srgbClr val="7A302F"/>
                </a:solidFill>
                <a:latin typeface="Times New Roman"/>
                <a:ea typeface="MS PGothic" panose="020B0600070205080204" pitchFamily="34" charset="-128"/>
                <a:cs typeface="Times New Roman"/>
                <a:sym typeface="Times New Roman Bold" panose="02020803070505020304" pitchFamily="18" charset="0"/>
              </a:rPr>
              <a:t>Discussion</a:t>
            </a:r>
          </a:p>
        </p:txBody>
      </p:sp>
      <p:sp>
        <p:nvSpPr>
          <p:cNvPr id="28" name="TextBox 27"/>
          <p:cNvSpPr txBox="1"/>
          <p:nvPr/>
        </p:nvSpPr>
        <p:spPr>
          <a:xfrm>
            <a:off x="15652418" y="5742725"/>
            <a:ext cx="14268313" cy="830997"/>
          </a:xfrm>
          <a:prstGeom prst="rect">
            <a:avLst/>
          </a:prstGeom>
          <a:noFill/>
        </p:spPr>
        <p:txBody>
          <a:bodyPr wrap="square" rtlCol="0">
            <a:spAutoFit/>
          </a:bodyPr>
          <a:lstStyle/>
          <a:p>
            <a:pPr algn="ctr"/>
            <a:r>
              <a:rPr lang="en-US" sz="36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Recall </a:t>
            </a:r>
            <a:endParaRPr lang="en-US" sz="3600" dirty="0">
              <a:solidFill>
                <a:srgbClr val="7A302F"/>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15" name="TextBox 14"/>
          <p:cNvSpPr txBox="1"/>
          <p:nvPr/>
        </p:nvSpPr>
        <p:spPr>
          <a:xfrm>
            <a:off x="29660536" y="4742982"/>
            <a:ext cx="12031933" cy="1754326"/>
          </a:xfrm>
          <a:prstGeom prst="rect">
            <a:avLst/>
          </a:prstGeom>
          <a:noFill/>
        </p:spPr>
        <p:txBody>
          <a:bodyPr wrap="square" rtlCol="0">
            <a:spAutoFit/>
          </a:bodyPr>
          <a:lstStyle/>
          <a:p>
            <a:endParaRPr lang="en-US" sz="3600" i="1" dirty="0">
              <a:latin typeface="Times New Roman" charset="0"/>
              <a:ea typeface="Times New Roman" charset="0"/>
              <a:cs typeface="Times New Roman" charset="0"/>
            </a:endParaRPr>
          </a:p>
          <a:p>
            <a:pPr algn="ctr"/>
            <a:r>
              <a:rPr lang="en-US" sz="3600" b="1" i="1" dirty="0">
                <a:solidFill>
                  <a:srgbClr val="7A302F"/>
                </a:solidFill>
                <a:latin typeface="Times New Roman" charset="0"/>
                <a:ea typeface="Times New Roman" charset="0"/>
                <a:cs typeface="Times New Roman" charset="0"/>
              </a:rPr>
              <a:t>Interactions </a:t>
            </a:r>
            <a:r>
              <a:rPr lang="mr-IN" sz="3600" b="1" i="1" dirty="0">
                <a:solidFill>
                  <a:srgbClr val="7A302F"/>
                </a:solidFill>
                <a:latin typeface="Times New Roman" charset="0"/>
                <a:ea typeface="Times New Roman" charset="0"/>
                <a:cs typeface="Times New Roman" charset="0"/>
              </a:rPr>
              <a:t>–</a:t>
            </a:r>
            <a:r>
              <a:rPr lang="en-US" sz="3600" b="1" i="1" dirty="0">
                <a:solidFill>
                  <a:srgbClr val="7A302F"/>
                </a:solidFill>
                <a:latin typeface="Times New Roman" charset="0"/>
                <a:ea typeface="Times New Roman" charset="0"/>
                <a:cs typeface="Times New Roman" charset="0"/>
              </a:rPr>
              <a:t> Simple Slopes Recall</a:t>
            </a:r>
            <a:endParaRPr lang="en-US" sz="3600" dirty="0">
              <a:solidFill>
                <a:srgbClr val="7A302F"/>
              </a:solidFill>
              <a:latin typeface="Times New Roman" charset="0"/>
              <a:ea typeface="Times New Roman" charset="0"/>
              <a:cs typeface="Times New Roman" charset="0"/>
            </a:endParaRPr>
          </a:p>
          <a:p>
            <a:endParaRPr lang="en-US" sz="3600" b="1" i="1" dirty="0">
              <a:latin typeface="Times New Roman" charset="0"/>
              <a:ea typeface="Times New Roman" charset="0"/>
              <a:cs typeface="Times New Roman"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73853931"/>
              </p:ext>
            </p:extLst>
          </p:nvPr>
        </p:nvGraphicFramePr>
        <p:xfrm>
          <a:off x="15630790" y="10619710"/>
          <a:ext cx="13565317" cy="4242696"/>
        </p:xfrm>
        <a:graphic>
          <a:graphicData uri="http://schemas.openxmlformats.org/drawingml/2006/table">
            <a:tbl>
              <a:tblPr firstRow="1" bandRow="1">
                <a:tableStyleId>{5C22544A-7EE6-4342-B048-85BDC9FD1C3A}</a:tableStyleId>
              </a:tblPr>
              <a:tblGrid>
                <a:gridCol w="3038210">
                  <a:extLst>
                    <a:ext uri="{9D8B030D-6E8A-4147-A177-3AD203B41FA5}">
                      <a16:colId xmlns:a16="http://schemas.microsoft.com/office/drawing/2014/main" val="20000"/>
                    </a:ext>
                  </a:extLst>
                </a:gridCol>
                <a:gridCol w="3128101">
                  <a:extLst>
                    <a:ext uri="{9D8B030D-6E8A-4147-A177-3AD203B41FA5}">
                      <a16:colId xmlns:a16="http://schemas.microsoft.com/office/drawing/2014/main" val="20001"/>
                    </a:ext>
                  </a:extLst>
                </a:gridCol>
                <a:gridCol w="3699503">
                  <a:extLst>
                    <a:ext uri="{9D8B030D-6E8A-4147-A177-3AD203B41FA5}">
                      <a16:colId xmlns:a16="http://schemas.microsoft.com/office/drawing/2014/main" val="20002"/>
                    </a:ext>
                  </a:extLst>
                </a:gridCol>
                <a:gridCol w="3699503">
                  <a:extLst>
                    <a:ext uri="{9D8B030D-6E8A-4147-A177-3AD203B41FA5}">
                      <a16:colId xmlns:a16="http://schemas.microsoft.com/office/drawing/2014/main" val="20003"/>
                    </a:ext>
                  </a:extLst>
                </a:gridCol>
              </a:tblGrid>
              <a:tr h="707116">
                <a:tc>
                  <a:txBody>
                    <a:bodyPr/>
                    <a:lstStyle/>
                    <a:p>
                      <a:r>
                        <a:rPr lang="en-US" sz="3600" dirty="0">
                          <a:solidFill>
                            <a:schemeClr val="tx1"/>
                          </a:solidFill>
                          <a:latin typeface="Times New Roman" charset="0"/>
                          <a:ea typeface="Times New Roman" charset="0"/>
                          <a:cs typeface="Times New Roman" charset="0"/>
                        </a:rPr>
                        <a:t>Predictor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3600" i="1" dirty="0">
                          <a:solidFill>
                            <a:schemeClr val="tx1"/>
                          </a:solidFill>
                          <a:latin typeface="Times New Roman" charset="0"/>
                          <a:ea typeface="Times New Roman" charset="0"/>
                          <a:cs typeface="Times New Roman" charset="0"/>
                        </a:rPr>
                        <a:t>β</a:t>
                      </a:r>
                      <a:r>
                        <a:rPr lang="en-US" sz="3600" i="1" dirty="0">
                          <a:solidFill>
                            <a:schemeClr val="tx1"/>
                          </a:solidFill>
                          <a:latin typeface="Times New Roman" charset="0"/>
                          <a:ea typeface="Times New Roman" charset="0"/>
                          <a:cs typeface="Times New Roman" charset="0"/>
                        </a:rPr>
                        <a:t> (SE)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707116">
                <a:tc>
                  <a:txBody>
                    <a:bodyPr/>
                    <a:lstStyle/>
                    <a:p>
                      <a:r>
                        <a:rPr lang="en-US" sz="3600" b="0" dirty="0">
                          <a:solidFill>
                            <a:schemeClr val="tx1"/>
                          </a:solidFill>
                          <a:latin typeface="Times New Roman" charset="0"/>
                          <a:ea typeface="Times New Roman" charset="0"/>
                          <a:cs typeface="Times New Roman" charset="0"/>
                        </a:rPr>
                        <a:t>FSG</a:t>
                      </a:r>
                    </a:p>
                  </a:txBody>
                  <a:tcPr>
                    <a:lnT w="12700" cap="flat" cmpd="sng" algn="ctr">
                      <a:solidFill>
                        <a:schemeClr val="tx1"/>
                      </a:solidFill>
                      <a:prstDash val="solid"/>
                      <a:round/>
                      <a:headEnd type="none" w="med" len="med"/>
                      <a:tailEnd type="none" w="med" len="med"/>
                    </a:lnT>
                    <a:noFill/>
                  </a:tcPr>
                </a:tc>
                <a:tc>
                  <a:txBody>
                    <a:bodyPr/>
                    <a:lstStyle/>
                    <a:p>
                      <a:pPr algn="ctr"/>
                      <a:r>
                        <a:rPr lang="en-US" sz="3600" b="0" dirty="0">
                          <a:solidFill>
                            <a:schemeClr val="tx1"/>
                          </a:solidFill>
                          <a:latin typeface="Times New Roman" charset="0"/>
                          <a:ea typeface="Times New Roman" charset="0"/>
                          <a:cs typeface="Times New Roman" charset="0"/>
                        </a:rPr>
                        <a:t>0.293 (0.029)</a:t>
                      </a:r>
                    </a:p>
                  </a:txBody>
                  <a:tcPr>
                    <a:lnT w="12700" cap="flat" cmpd="sng" algn="ctr">
                      <a:solidFill>
                        <a:schemeClr val="tx1"/>
                      </a:solidFill>
                      <a:prstDash val="solid"/>
                      <a:round/>
                      <a:headEnd type="none" w="med" len="med"/>
                      <a:tailEnd type="none" w="med" len="med"/>
                    </a:lnT>
                    <a:noFill/>
                  </a:tcPr>
                </a:tc>
                <a:tc>
                  <a:txBody>
                    <a:bodyPr/>
                    <a:lstStyle/>
                    <a:p>
                      <a:pPr algn="ctr"/>
                      <a:r>
                        <a:rPr lang="en-US" sz="3600" b="0" dirty="0">
                          <a:solidFill>
                            <a:schemeClr val="tx1"/>
                          </a:solidFill>
                          <a:latin typeface="Times New Roman" charset="0"/>
                          <a:ea typeface="Times New Roman" charset="0"/>
                          <a:cs typeface="Times New Roman" charset="0"/>
                        </a:rPr>
                        <a:t>10.066</a:t>
                      </a:r>
                    </a:p>
                  </a:txBody>
                  <a:tcPr>
                    <a:lnT w="12700" cap="flat" cmpd="sng" algn="ctr">
                      <a:solidFill>
                        <a:schemeClr val="tx1"/>
                      </a:solidFill>
                      <a:prstDash val="solid"/>
                      <a:round/>
                      <a:headEnd type="none" w="med" len="med"/>
                      <a:tailEnd type="none" w="med" len="med"/>
                    </a:lnT>
                    <a:noFill/>
                  </a:tcPr>
                </a:tc>
                <a:tc>
                  <a:txBody>
                    <a:bodyPr/>
                    <a:lstStyle/>
                    <a:p>
                      <a:pPr algn="ctr"/>
                      <a:r>
                        <a:rPr lang="en-US" sz="3600" b="0" dirty="0">
                          <a:solidFill>
                            <a:schemeClr val="tx1"/>
                          </a:solidFill>
                          <a:latin typeface="Times New Roman" charset="0"/>
                          <a:ea typeface="Times New Roman" charset="0"/>
                          <a:cs typeface="Times New Roman" charset="0"/>
                        </a:rPr>
                        <a:t>&lt; 0.001</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707116">
                <a:tc>
                  <a:txBody>
                    <a:bodyPr/>
                    <a:lstStyle/>
                    <a:p>
                      <a:r>
                        <a:rPr lang="en-US" sz="3600" dirty="0">
                          <a:solidFill>
                            <a:schemeClr val="tx1"/>
                          </a:solidFill>
                          <a:latin typeface="Times New Roman" charset="0"/>
                          <a:ea typeface="Times New Roman" charset="0"/>
                          <a:cs typeface="Times New Roman" charset="0"/>
                        </a:rPr>
                        <a:t>COS</a:t>
                      </a:r>
                    </a:p>
                  </a:txBody>
                  <a:tcPr>
                    <a:noFill/>
                  </a:tcPr>
                </a:tc>
                <a:tc>
                  <a:txBody>
                    <a:bodyPr/>
                    <a:lstStyle/>
                    <a:p>
                      <a:pPr algn="ctr"/>
                      <a:r>
                        <a:rPr lang="en-US" sz="3600" i="0" dirty="0">
                          <a:solidFill>
                            <a:schemeClr val="tx1"/>
                          </a:solidFill>
                          <a:latin typeface="Times New Roman" charset="0"/>
                          <a:ea typeface="Times New Roman" charset="0"/>
                          <a:cs typeface="Times New Roman" charset="0"/>
                        </a:rPr>
                        <a:t>0.178 (0.015)</a:t>
                      </a:r>
                    </a:p>
                  </a:txBody>
                  <a:tcPr>
                    <a:noFill/>
                  </a:tcPr>
                </a:tc>
                <a:tc>
                  <a:txBody>
                    <a:bodyPr/>
                    <a:lstStyle/>
                    <a:p>
                      <a:pPr algn="ctr"/>
                      <a:r>
                        <a:rPr lang="en-US" sz="3600" dirty="0">
                          <a:solidFill>
                            <a:schemeClr val="tx1"/>
                          </a:solidFill>
                          <a:latin typeface="Times New Roman" charset="0"/>
                          <a:ea typeface="Times New Roman" charset="0"/>
                          <a:cs typeface="Times New Roman" charset="0"/>
                        </a:rPr>
                        <a:t>11.972</a:t>
                      </a:r>
                    </a:p>
                  </a:txBody>
                  <a:tcPr>
                    <a:noFill/>
                  </a:tcPr>
                </a:tc>
                <a:tc>
                  <a:txBody>
                    <a:bodyPr/>
                    <a:lstStyle/>
                    <a:p>
                      <a:pPr algn="ctr"/>
                      <a:r>
                        <a:rPr lang="en-US" sz="3600" dirty="0">
                          <a:solidFill>
                            <a:schemeClr val="tx1"/>
                          </a:solidFill>
                          <a:latin typeface="Times New Roman" charset="0"/>
                          <a:ea typeface="Times New Roman" charset="0"/>
                          <a:cs typeface="Times New Roman" charset="0"/>
                        </a:rPr>
                        <a:t>&lt; 0.001</a:t>
                      </a:r>
                    </a:p>
                  </a:txBody>
                  <a:tcPr>
                    <a:noFill/>
                  </a:tcPr>
                </a:tc>
                <a:extLst>
                  <a:ext uri="{0D108BD9-81ED-4DB2-BD59-A6C34878D82A}">
                    <a16:rowId xmlns:a16="http://schemas.microsoft.com/office/drawing/2014/main" val="10002"/>
                  </a:ext>
                </a:extLst>
              </a:tr>
              <a:tr h="707116">
                <a:tc>
                  <a:txBody>
                    <a:bodyPr/>
                    <a:lstStyle/>
                    <a:p>
                      <a:r>
                        <a:rPr lang="en-US" sz="3600" b="0" dirty="0">
                          <a:solidFill>
                            <a:schemeClr val="tx1"/>
                          </a:solidFill>
                          <a:latin typeface="Times New Roman" charset="0"/>
                          <a:ea typeface="Times New Roman" charset="0"/>
                          <a:cs typeface="Times New Roman" charset="0"/>
                        </a:rPr>
                        <a:t>LSA</a:t>
                      </a:r>
                    </a:p>
                  </a:txBody>
                  <a:tcPr>
                    <a:lnB w="12700" cap="flat" cmpd="sng" algn="ctr">
                      <a:noFill/>
                      <a:prstDash val="solid"/>
                      <a:round/>
                      <a:headEnd type="none" w="med" len="med"/>
                      <a:tailEnd type="none" w="med" len="med"/>
                    </a:lnB>
                    <a:noFill/>
                  </a:tcPr>
                </a:tc>
                <a:tc>
                  <a:txBody>
                    <a:bodyPr/>
                    <a:lstStyle/>
                    <a:p>
                      <a:pPr algn="ctr"/>
                      <a:r>
                        <a:rPr lang="en-US" sz="3600" b="0" i="0" dirty="0">
                          <a:solidFill>
                            <a:schemeClr val="tx1"/>
                          </a:solidFill>
                          <a:latin typeface="Times New Roman" charset="0"/>
                          <a:ea typeface="Times New Roman" charset="0"/>
                          <a:cs typeface="Times New Roman" charset="0"/>
                        </a:rPr>
                        <a:t>0.091 (0.024)</a:t>
                      </a:r>
                    </a:p>
                  </a:txBody>
                  <a:tcPr>
                    <a:lnB w="12700" cap="flat" cmpd="sng" algn="ctr">
                      <a:no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3.819</a:t>
                      </a:r>
                    </a:p>
                  </a:txBody>
                  <a:tcPr>
                    <a:lnB w="12700" cap="flat" cmpd="sng" algn="ctr">
                      <a:no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&lt; 0.001</a:t>
                      </a:r>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707116">
                <a:tc>
                  <a:txBody>
                    <a:bodyPr/>
                    <a:lstStyle/>
                    <a:p>
                      <a:r>
                        <a:rPr lang="en-US" sz="3600" b="0" dirty="0">
                          <a:solidFill>
                            <a:schemeClr val="tx1"/>
                          </a:solidFill>
                          <a:latin typeface="Times New Roman" charset="0"/>
                          <a:ea typeface="Times New Roman" charset="0"/>
                          <a:cs typeface="Times New Roman" charset="0"/>
                        </a:rPr>
                        <a:t>FSG:COS:LAS</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b="0" i="0" dirty="0">
                          <a:solidFill>
                            <a:schemeClr val="tx1"/>
                          </a:solidFill>
                          <a:latin typeface="Times New Roman" charset="0"/>
                          <a:ea typeface="Times New Roman" charset="0"/>
                          <a:cs typeface="Times New Roman" charset="0"/>
                        </a:rPr>
                        <a:t>2.629 (0.606)</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4.337</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&lt; 0.001</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6162150"/>
                  </a:ext>
                </a:extLst>
              </a:tr>
              <a:tr h="707116">
                <a:tc>
                  <a:txBody>
                    <a:bodyPr/>
                    <a:lstStyle/>
                    <a:p>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360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4"/>
                  </a:ext>
                </a:extLst>
              </a:tr>
            </a:tbl>
          </a:graphicData>
        </a:graphic>
      </p:graphicFrame>
      <p:sp>
        <p:nvSpPr>
          <p:cNvPr id="35" name="TextBox 34"/>
          <p:cNvSpPr txBox="1"/>
          <p:nvPr/>
        </p:nvSpPr>
        <p:spPr>
          <a:xfrm>
            <a:off x="15698903" y="30592599"/>
            <a:ext cx="13554832" cy="1508105"/>
          </a:xfrm>
          <a:prstGeom prst="rect">
            <a:avLst/>
          </a:prstGeom>
          <a:noFill/>
        </p:spPr>
        <p:txBody>
          <a:bodyPr wrap="square" rtlCol="0">
            <a:spAutoFit/>
          </a:bodyPr>
          <a:lstStyle/>
          <a:p>
            <a:r>
              <a:rPr lang="en-US" sz="2800" i="1" dirty="0">
                <a:latin typeface="Times New Roman" charset="0"/>
                <a:ea typeface="Times New Roman" charset="0"/>
                <a:cs typeface="Times New Roman" charset="0"/>
              </a:rPr>
              <a:t>Note: </a:t>
            </a:r>
            <a:r>
              <a:rPr lang="en-US" sz="2800" dirty="0">
                <a:latin typeface="Times New Roman" charset="0"/>
                <a:ea typeface="Times New Roman" charset="0"/>
                <a:cs typeface="Times New Roman" charset="0"/>
              </a:rPr>
              <a:t>Judgment scores have been divided by 100 so as to place them on the same scale as recall.</a:t>
            </a:r>
            <a:r>
              <a:rPr lang="en-US" sz="2800" i="1" dirty="0">
                <a:latin typeface="Times New Roman" charset="0"/>
                <a:ea typeface="Times New Roman" charset="0"/>
                <a:cs typeface="Times New Roman" charset="0"/>
              </a:rPr>
              <a:t>  </a:t>
            </a:r>
          </a:p>
          <a:p>
            <a:endParaRPr lang="en-US" sz="3600" dirty="0">
              <a:latin typeface="Times New Roman" charset="0"/>
              <a:ea typeface="Times New Roman" charset="0"/>
              <a:cs typeface="Times New Roman" charset="0"/>
            </a:endParaRPr>
          </a:p>
        </p:txBody>
      </p:sp>
      <p:sp>
        <p:nvSpPr>
          <p:cNvPr id="24" name="TextBox 23">
            <a:extLst>
              <a:ext uri="{FF2B5EF4-FFF2-40B4-BE49-F238E27FC236}">
                <a16:creationId xmlns:a16="http://schemas.microsoft.com/office/drawing/2014/main" id="{A4B95261-DB08-4B1D-A80A-6CC11E308175}"/>
              </a:ext>
            </a:extLst>
          </p:cNvPr>
          <p:cNvSpPr txBox="1"/>
          <p:nvPr/>
        </p:nvSpPr>
        <p:spPr>
          <a:xfrm>
            <a:off x="15271184" y="9818759"/>
            <a:ext cx="14311089" cy="830997"/>
          </a:xfrm>
          <a:prstGeom prst="rect">
            <a:avLst/>
          </a:prstGeom>
          <a:noFill/>
        </p:spPr>
        <p:txBody>
          <a:bodyPr wrap="square" rtlCol="0">
            <a:spAutoFit/>
          </a:bodyPr>
          <a:lstStyle/>
          <a:p>
            <a:pPr algn="ctr"/>
            <a:r>
              <a:rPr lang="en-US" sz="36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Judgments </a:t>
            </a:r>
            <a:endParaRPr lang="en-US" sz="3600" dirty="0">
              <a:solidFill>
                <a:srgbClr val="7A302F"/>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graphicFrame>
        <p:nvGraphicFramePr>
          <p:cNvPr id="25" name="Table 24">
            <a:extLst>
              <a:ext uri="{FF2B5EF4-FFF2-40B4-BE49-F238E27FC236}">
                <a16:creationId xmlns:a16="http://schemas.microsoft.com/office/drawing/2014/main" id="{6257BD78-C0EB-4251-A83C-53AA0917F68F}"/>
              </a:ext>
            </a:extLst>
          </p:cNvPr>
          <p:cNvGraphicFramePr>
            <a:graphicFrameLocks noGrp="1"/>
          </p:cNvGraphicFramePr>
          <p:nvPr>
            <p:extLst>
              <p:ext uri="{D42A27DB-BD31-4B8C-83A1-F6EECF244321}">
                <p14:modId xmlns:p14="http://schemas.microsoft.com/office/powerpoint/2010/main" val="3729231110"/>
              </p:ext>
            </p:extLst>
          </p:nvPr>
        </p:nvGraphicFramePr>
        <p:xfrm>
          <a:off x="15730970" y="6434842"/>
          <a:ext cx="13582932" cy="3928358"/>
        </p:xfrm>
        <a:graphic>
          <a:graphicData uri="http://schemas.openxmlformats.org/drawingml/2006/table">
            <a:tbl>
              <a:tblPr firstRow="1" bandRow="1">
                <a:tableStyleId>{5C22544A-7EE6-4342-B048-85BDC9FD1C3A}</a:tableStyleId>
              </a:tblPr>
              <a:tblGrid>
                <a:gridCol w="3090430">
                  <a:extLst>
                    <a:ext uri="{9D8B030D-6E8A-4147-A177-3AD203B41FA5}">
                      <a16:colId xmlns:a16="http://schemas.microsoft.com/office/drawing/2014/main" val="20000"/>
                    </a:ext>
                  </a:extLst>
                </a:gridCol>
                <a:gridCol w="3083886">
                  <a:extLst>
                    <a:ext uri="{9D8B030D-6E8A-4147-A177-3AD203B41FA5}">
                      <a16:colId xmlns:a16="http://schemas.microsoft.com/office/drawing/2014/main" val="20001"/>
                    </a:ext>
                  </a:extLst>
                </a:gridCol>
                <a:gridCol w="3704308">
                  <a:extLst>
                    <a:ext uri="{9D8B030D-6E8A-4147-A177-3AD203B41FA5}">
                      <a16:colId xmlns:a16="http://schemas.microsoft.com/office/drawing/2014/main" val="20002"/>
                    </a:ext>
                  </a:extLst>
                </a:gridCol>
                <a:gridCol w="3704308">
                  <a:extLst>
                    <a:ext uri="{9D8B030D-6E8A-4147-A177-3AD203B41FA5}">
                      <a16:colId xmlns:a16="http://schemas.microsoft.com/office/drawing/2014/main" val="20003"/>
                    </a:ext>
                  </a:extLst>
                </a:gridCol>
              </a:tblGrid>
              <a:tr h="727958">
                <a:tc>
                  <a:txBody>
                    <a:bodyPr/>
                    <a:lstStyle/>
                    <a:p>
                      <a:r>
                        <a:rPr lang="en-US" sz="3600" dirty="0">
                          <a:solidFill>
                            <a:schemeClr val="tx1"/>
                          </a:solidFill>
                          <a:latin typeface="Times New Roman" charset="0"/>
                          <a:ea typeface="Times New Roman" charset="0"/>
                          <a:cs typeface="Times New Roman" charset="0"/>
                        </a:rPr>
                        <a:t>Predictor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3600" i="1" dirty="0">
                          <a:solidFill>
                            <a:schemeClr val="tx1"/>
                          </a:solidFill>
                          <a:latin typeface="Times New Roman" charset="0"/>
                          <a:ea typeface="Times New Roman" charset="0"/>
                          <a:cs typeface="Times New Roman" charset="0"/>
                        </a:rPr>
                        <a:t>β</a:t>
                      </a:r>
                      <a:r>
                        <a:rPr lang="en-US" sz="3600" i="1" dirty="0">
                          <a:solidFill>
                            <a:schemeClr val="tx1"/>
                          </a:solidFill>
                          <a:latin typeface="Times New Roman" charset="0"/>
                          <a:ea typeface="Times New Roman" charset="0"/>
                          <a:cs typeface="Times New Roman" charset="0"/>
                        </a:rPr>
                        <a:t> (SE)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z</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79546">
                <a:tc>
                  <a:txBody>
                    <a:bodyPr/>
                    <a:lstStyle/>
                    <a:p>
                      <a:r>
                        <a:rPr lang="en-US" sz="3600" b="0" dirty="0">
                          <a:solidFill>
                            <a:schemeClr val="tx1"/>
                          </a:solidFill>
                          <a:latin typeface="Times New Roman" charset="0"/>
                          <a:ea typeface="Times New Roman" charset="0"/>
                          <a:cs typeface="Times New Roman" charset="0"/>
                        </a:rPr>
                        <a:t>FSG</a:t>
                      </a:r>
                    </a:p>
                  </a:txBody>
                  <a:tcPr>
                    <a:lnT w="12700" cap="flat" cmpd="sng" algn="ctr">
                      <a:solidFill>
                        <a:schemeClr val="tx1"/>
                      </a:solidFill>
                      <a:prstDash val="solid"/>
                      <a:round/>
                      <a:headEnd type="none" w="med" len="med"/>
                      <a:tailEnd type="none" w="med" len="med"/>
                    </a:lnT>
                    <a:noFill/>
                  </a:tcPr>
                </a:tc>
                <a:tc>
                  <a:txBody>
                    <a:bodyPr/>
                    <a:lstStyle/>
                    <a:p>
                      <a:pPr algn="ctr"/>
                      <a:r>
                        <a:rPr lang="en-US" sz="3600" b="0" dirty="0">
                          <a:solidFill>
                            <a:schemeClr val="tx1"/>
                          </a:solidFill>
                          <a:latin typeface="Times New Roman" charset="0"/>
                          <a:ea typeface="Times New Roman" charset="0"/>
                          <a:cs typeface="Times New Roman" charset="0"/>
                        </a:rPr>
                        <a:t>1.956 (0.271)</a:t>
                      </a:r>
                    </a:p>
                  </a:txBody>
                  <a:tcPr>
                    <a:lnT w="12700" cap="flat" cmpd="sng" algn="ctr">
                      <a:solidFill>
                        <a:schemeClr val="tx1"/>
                      </a:solidFill>
                      <a:prstDash val="solid"/>
                      <a:round/>
                      <a:headEnd type="none" w="med" len="med"/>
                      <a:tailEnd type="none" w="med" len="med"/>
                    </a:lnT>
                    <a:noFill/>
                  </a:tcPr>
                </a:tc>
                <a:tc>
                  <a:txBody>
                    <a:bodyPr/>
                    <a:lstStyle/>
                    <a:p>
                      <a:pPr algn="ctr"/>
                      <a:r>
                        <a:rPr lang="en-US" sz="3600" b="0" dirty="0">
                          <a:solidFill>
                            <a:schemeClr val="tx1"/>
                          </a:solidFill>
                          <a:latin typeface="Times New Roman" charset="0"/>
                          <a:ea typeface="Times New Roman" charset="0"/>
                          <a:cs typeface="Times New Roman" charset="0"/>
                        </a:rPr>
                        <a:t>7.223</a:t>
                      </a:r>
                    </a:p>
                  </a:txBody>
                  <a:tcPr>
                    <a:lnT w="12700" cap="flat" cmpd="sng" algn="ctr">
                      <a:solidFill>
                        <a:schemeClr val="tx1"/>
                      </a:solidFill>
                      <a:prstDash val="solid"/>
                      <a:round/>
                      <a:headEnd type="none" w="med" len="med"/>
                      <a:tailEnd type="none" w="med" len="med"/>
                    </a:lnT>
                    <a:noFill/>
                  </a:tcPr>
                </a:tc>
                <a:tc>
                  <a:txBody>
                    <a:bodyPr/>
                    <a:lstStyle/>
                    <a:p>
                      <a:pPr algn="ctr"/>
                      <a:r>
                        <a:rPr lang="en-US" sz="3600" b="0" dirty="0">
                          <a:solidFill>
                            <a:schemeClr val="tx1"/>
                          </a:solidFill>
                          <a:latin typeface="Times New Roman" charset="0"/>
                          <a:ea typeface="Times New Roman" charset="0"/>
                          <a:cs typeface="Times New Roman" charset="0"/>
                        </a:rPr>
                        <a:t>&lt; 0.001</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509255">
                <a:tc>
                  <a:txBody>
                    <a:bodyPr/>
                    <a:lstStyle/>
                    <a:p>
                      <a:r>
                        <a:rPr lang="en-US" sz="3600" dirty="0">
                          <a:solidFill>
                            <a:schemeClr val="tx1"/>
                          </a:solidFill>
                          <a:latin typeface="Times New Roman" charset="0"/>
                          <a:ea typeface="Times New Roman" charset="0"/>
                          <a:cs typeface="Times New Roman" charset="0"/>
                        </a:rPr>
                        <a:t>COS</a:t>
                      </a:r>
                    </a:p>
                  </a:txBody>
                  <a:tcPr>
                    <a:noFill/>
                  </a:tcPr>
                </a:tc>
                <a:tc>
                  <a:txBody>
                    <a:bodyPr/>
                    <a:lstStyle/>
                    <a:p>
                      <a:pPr algn="ctr"/>
                      <a:r>
                        <a:rPr lang="en-US" sz="3600" i="0" dirty="0">
                          <a:solidFill>
                            <a:schemeClr val="tx1"/>
                          </a:solidFill>
                          <a:latin typeface="Times New Roman" charset="0"/>
                          <a:ea typeface="Times New Roman" charset="0"/>
                          <a:cs typeface="Times New Roman" charset="0"/>
                        </a:rPr>
                        <a:t>0.097 (0.137)</a:t>
                      </a:r>
                    </a:p>
                  </a:txBody>
                  <a:tcPr>
                    <a:noFill/>
                  </a:tcPr>
                </a:tc>
                <a:tc>
                  <a:txBody>
                    <a:bodyPr/>
                    <a:lstStyle/>
                    <a:p>
                      <a:pPr algn="ctr"/>
                      <a:r>
                        <a:rPr lang="en-US" sz="3600" dirty="0">
                          <a:solidFill>
                            <a:schemeClr val="tx1"/>
                          </a:solidFill>
                          <a:latin typeface="Times New Roman" charset="0"/>
                          <a:ea typeface="Times New Roman" charset="0"/>
                          <a:cs typeface="Times New Roman" charset="0"/>
                        </a:rPr>
                        <a:t>0.706</a:t>
                      </a:r>
                    </a:p>
                  </a:txBody>
                  <a:tcPr>
                    <a:noFill/>
                  </a:tcPr>
                </a:tc>
                <a:tc>
                  <a:txBody>
                    <a:bodyPr/>
                    <a:lstStyle/>
                    <a:p>
                      <a:pPr algn="ctr"/>
                      <a:r>
                        <a:rPr lang="en-US" sz="3600" dirty="0">
                          <a:solidFill>
                            <a:schemeClr val="tx1"/>
                          </a:solidFill>
                          <a:latin typeface="Times New Roman" charset="0"/>
                          <a:ea typeface="Times New Roman" charset="0"/>
                          <a:cs typeface="Times New Roman" charset="0"/>
                        </a:rPr>
                        <a:t>0.480</a:t>
                      </a:r>
                    </a:p>
                  </a:txBody>
                  <a:tcPr>
                    <a:noFill/>
                  </a:tcPr>
                </a:tc>
                <a:extLst>
                  <a:ext uri="{0D108BD9-81ED-4DB2-BD59-A6C34878D82A}">
                    <a16:rowId xmlns:a16="http://schemas.microsoft.com/office/drawing/2014/main" val="10002"/>
                  </a:ext>
                </a:extLst>
              </a:tr>
              <a:tr h="509255">
                <a:tc>
                  <a:txBody>
                    <a:bodyPr/>
                    <a:lstStyle/>
                    <a:p>
                      <a:r>
                        <a:rPr lang="en-US" sz="3600" b="0" dirty="0">
                          <a:solidFill>
                            <a:schemeClr val="tx1"/>
                          </a:solidFill>
                          <a:latin typeface="Times New Roman" charset="0"/>
                          <a:ea typeface="Times New Roman" charset="0"/>
                          <a:cs typeface="Times New Roman" charset="0"/>
                        </a:rPr>
                        <a:t>LSA</a:t>
                      </a:r>
                    </a:p>
                  </a:txBody>
                  <a:tcPr>
                    <a:lnB w="12700" cap="flat" cmpd="sng" algn="ctr">
                      <a:noFill/>
                      <a:prstDash val="solid"/>
                      <a:round/>
                      <a:headEnd type="none" w="med" len="med"/>
                      <a:tailEnd type="none" w="med" len="med"/>
                    </a:lnB>
                    <a:noFill/>
                  </a:tcPr>
                </a:tc>
                <a:tc>
                  <a:txBody>
                    <a:bodyPr/>
                    <a:lstStyle/>
                    <a:p>
                      <a:pPr algn="ctr"/>
                      <a:r>
                        <a:rPr lang="en-US" sz="3600" b="0" i="0" dirty="0">
                          <a:solidFill>
                            <a:schemeClr val="tx1"/>
                          </a:solidFill>
                          <a:latin typeface="Times New Roman" charset="0"/>
                          <a:ea typeface="Times New Roman" charset="0"/>
                          <a:cs typeface="Times New Roman" charset="0"/>
                        </a:rPr>
                        <a:t>0.656 (0.220)</a:t>
                      </a:r>
                    </a:p>
                  </a:txBody>
                  <a:tcPr>
                    <a:lnB w="12700" cap="flat" cmpd="sng" algn="ctr">
                      <a:no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2.976</a:t>
                      </a:r>
                    </a:p>
                  </a:txBody>
                  <a:tcPr>
                    <a:lnB w="12700" cap="flat" cmpd="sng" algn="ctr">
                      <a:no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0.003</a:t>
                      </a:r>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509255">
                <a:tc>
                  <a:txBody>
                    <a:bodyPr/>
                    <a:lstStyle/>
                    <a:p>
                      <a:r>
                        <a:rPr lang="en-US" sz="3600" b="0" dirty="0">
                          <a:solidFill>
                            <a:schemeClr val="tx1"/>
                          </a:solidFill>
                          <a:latin typeface="Times New Roman" charset="0"/>
                          <a:ea typeface="Times New Roman" charset="0"/>
                          <a:cs typeface="Times New Roman" charset="0"/>
                        </a:rPr>
                        <a:t>FSG:COS:LSA</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b="0" i="0" dirty="0">
                          <a:solidFill>
                            <a:schemeClr val="tx1"/>
                          </a:solidFill>
                          <a:latin typeface="Times New Roman" charset="0"/>
                          <a:ea typeface="Times New Roman" charset="0"/>
                          <a:cs typeface="Times New Roman" charset="0"/>
                        </a:rPr>
                        <a:t>-15.473 (5.002)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-3.093</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0.002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5409343"/>
                  </a:ext>
                </a:extLst>
              </a:tr>
              <a:tr h="564334">
                <a:tc>
                  <a:txBody>
                    <a:bodyPr/>
                    <a:lstStyle/>
                    <a:p>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360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4"/>
                  </a:ext>
                </a:extLst>
              </a:tr>
            </a:tbl>
          </a:graphicData>
        </a:graphic>
      </p:graphicFrame>
      <p:sp>
        <p:nvSpPr>
          <p:cNvPr id="31" name="TextBox 30">
            <a:extLst>
              <a:ext uri="{FF2B5EF4-FFF2-40B4-BE49-F238E27FC236}">
                <a16:creationId xmlns:a16="http://schemas.microsoft.com/office/drawing/2014/main" id="{DD2F1BF9-7999-484D-A05F-FF47E1D782C4}"/>
              </a:ext>
            </a:extLst>
          </p:cNvPr>
          <p:cNvSpPr txBox="1"/>
          <p:nvPr/>
        </p:nvSpPr>
        <p:spPr>
          <a:xfrm>
            <a:off x="15609791" y="14084475"/>
            <a:ext cx="13518655" cy="1569660"/>
          </a:xfrm>
          <a:prstGeom prst="rect">
            <a:avLst/>
          </a:prstGeom>
          <a:noFill/>
        </p:spPr>
        <p:txBody>
          <a:bodyPr wrap="square" rtlCol="0">
            <a:spAutoFit/>
          </a:bodyPr>
          <a:lstStyle/>
          <a:p>
            <a:r>
              <a:rPr lang="en-US" sz="2800" i="1" dirty="0">
                <a:solidFill>
                  <a:prstClr val="black"/>
                </a:solidFill>
                <a:latin typeface="Times New Roman"/>
                <a:ea typeface="MS PGothic" panose="020B0600070205080204" pitchFamily="34" charset="-128"/>
                <a:cs typeface="Times New Roman"/>
                <a:sym typeface="Times New Roman Bold" panose="02020803070505020304" pitchFamily="18" charset="0"/>
              </a:rPr>
              <a:t>Note: </a:t>
            </a:r>
            <a:r>
              <a:rPr lang="en-US" sz="2800" dirty="0">
                <a:solidFill>
                  <a:prstClr val="black"/>
                </a:solidFill>
                <a:latin typeface="Times New Roman"/>
                <a:ea typeface="MS PGothic" panose="020B0600070205080204" pitchFamily="34" charset="-128"/>
                <a:cs typeface="Times New Roman"/>
                <a:sym typeface="Times New Roman Bold" panose="02020803070505020304" pitchFamily="18" charset="0"/>
              </a:rPr>
              <a:t>All variables were mean centered. Three-way interactions are between FSG, COS, and LSA for recall and judgments. Main effects and interactions shown are for single word models.</a:t>
            </a:r>
          </a:p>
          <a:p>
            <a:endParaRPr lang="en-US" dirty="0"/>
          </a:p>
        </p:txBody>
      </p:sp>
      <p:sp>
        <p:nvSpPr>
          <p:cNvPr id="32" name="Line 4">
            <a:extLst>
              <a:ext uri="{FF2B5EF4-FFF2-40B4-BE49-F238E27FC236}">
                <a16:creationId xmlns:a16="http://schemas.microsoft.com/office/drawing/2014/main" id="{FE500164-93BE-4036-A331-867116C89241}"/>
              </a:ext>
            </a:extLst>
          </p:cNvPr>
          <p:cNvSpPr>
            <a:spLocks noChangeShapeType="1"/>
          </p:cNvSpPr>
          <p:nvPr/>
        </p:nvSpPr>
        <p:spPr bwMode="auto">
          <a:xfrm flipH="1">
            <a:off x="15544164" y="4866968"/>
            <a:ext cx="636" cy="26772071"/>
          </a:xfrm>
          <a:prstGeom prst="line">
            <a:avLst/>
          </a:prstGeom>
          <a:ln>
            <a:headEnd/>
            <a:tailEnd/>
          </a:ln>
          <a:extLst>
            <a:ext uri="{909E8E84-426E-40dd-AFC4-6F175D3DCCD1}">
              <a14:hiddenFill xmlns:a14="http://schemas.microsoft.com/office/drawing/2010/main" xmlns="">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33" name="Line 4">
            <a:extLst>
              <a:ext uri="{FF2B5EF4-FFF2-40B4-BE49-F238E27FC236}">
                <a16:creationId xmlns:a16="http://schemas.microsoft.com/office/drawing/2014/main" id="{B42C8CB2-93C0-4B02-AFB6-3095955D609A}"/>
              </a:ext>
            </a:extLst>
          </p:cNvPr>
          <p:cNvSpPr>
            <a:spLocks noChangeShapeType="1"/>
          </p:cNvSpPr>
          <p:nvPr/>
        </p:nvSpPr>
        <p:spPr bwMode="auto">
          <a:xfrm>
            <a:off x="29285803" y="4912964"/>
            <a:ext cx="28099" cy="26677602"/>
          </a:xfrm>
          <a:prstGeom prst="line">
            <a:avLst/>
          </a:prstGeom>
          <a:ln>
            <a:headEnd/>
            <a:tailEnd/>
          </a:ln>
          <a:extLst>
            <a:ext uri="{909E8E84-426E-40dd-AFC4-6F175D3DCCD1}">
              <a14:hiddenFill xmlns:a14="http://schemas.microsoft.com/office/drawing/2010/main" xmlns="">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36" name="TextBox 35">
            <a:extLst>
              <a:ext uri="{FF2B5EF4-FFF2-40B4-BE49-F238E27FC236}">
                <a16:creationId xmlns:a16="http://schemas.microsoft.com/office/drawing/2014/main" id="{B2BEDBAD-30C8-4B7E-8A4E-0030C70E86EC}"/>
              </a:ext>
            </a:extLst>
          </p:cNvPr>
          <p:cNvSpPr txBox="1"/>
          <p:nvPr/>
        </p:nvSpPr>
        <p:spPr>
          <a:xfrm>
            <a:off x="15982636" y="20393041"/>
            <a:ext cx="13317216" cy="954107"/>
          </a:xfrm>
          <a:prstGeom prst="rect">
            <a:avLst/>
          </a:prstGeom>
          <a:noFill/>
        </p:spPr>
        <p:txBody>
          <a:bodyPr wrap="square" rtlCol="0">
            <a:spAutoFit/>
          </a:bodyPr>
          <a:lstStyle/>
          <a:p>
            <a:pPr algn="ctr"/>
            <a:r>
              <a:rPr lang="en-US" sz="4400" b="1" dirty="0">
                <a:solidFill>
                  <a:srgbClr val="7A302F"/>
                </a:solidFill>
                <a:latin typeface="Times New Roman"/>
                <a:ea typeface="MS PGothic" panose="020B0600070205080204" pitchFamily="34" charset="-128"/>
                <a:cs typeface="Times New Roman"/>
                <a:sym typeface="Times New Roman Bold" panose="02020803070505020304" pitchFamily="18" charset="0"/>
              </a:rPr>
              <a:t>Mean Judgment and Recall Scores</a:t>
            </a:r>
            <a:endParaRPr lang="en-US" sz="4400" dirty="0">
              <a:solidFill>
                <a:srgbClr val="7A302F"/>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37" name="TextBox 36">
            <a:extLst>
              <a:ext uri="{FF2B5EF4-FFF2-40B4-BE49-F238E27FC236}">
                <a16:creationId xmlns:a16="http://schemas.microsoft.com/office/drawing/2014/main" id="{82971F34-625C-406D-99A9-57BFBC8BAE58}"/>
              </a:ext>
            </a:extLst>
          </p:cNvPr>
          <p:cNvSpPr txBox="1"/>
          <p:nvPr/>
        </p:nvSpPr>
        <p:spPr>
          <a:xfrm>
            <a:off x="29717138" y="13894793"/>
            <a:ext cx="12021765" cy="1754326"/>
          </a:xfrm>
          <a:prstGeom prst="rect">
            <a:avLst/>
          </a:prstGeom>
          <a:noFill/>
        </p:spPr>
        <p:txBody>
          <a:bodyPr wrap="square" rtlCol="0">
            <a:spAutoFit/>
          </a:bodyPr>
          <a:lstStyle/>
          <a:p>
            <a:endParaRPr lang="en-US" sz="3600" i="1" dirty="0">
              <a:latin typeface="Times New Roman" charset="0"/>
              <a:ea typeface="Times New Roman" charset="0"/>
              <a:cs typeface="Times New Roman" charset="0"/>
            </a:endParaRPr>
          </a:p>
          <a:p>
            <a:pPr algn="ctr"/>
            <a:r>
              <a:rPr lang="en-US" sz="3600" b="1" i="1" dirty="0">
                <a:solidFill>
                  <a:srgbClr val="7A302F"/>
                </a:solidFill>
                <a:latin typeface="Times New Roman" charset="0"/>
                <a:ea typeface="Times New Roman" charset="0"/>
                <a:cs typeface="Times New Roman" charset="0"/>
              </a:rPr>
              <a:t>Interactions </a:t>
            </a:r>
            <a:r>
              <a:rPr lang="mr-IN" sz="3600" b="1" i="1" dirty="0">
                <a:solidFill>
                  <a:srgbClr val="7A302F"/>
                </a:solidFill>
                <a:latin typeface="Times New Roman" charset="0"/>
                <a:ea typeface="Times New Roman" charset="0"/>
                <a:cs typeface="Times New Roman" charset="0"/>
              </a:rPr>
              <a:t>–</a:t>
            </a:r>
            <a:r>
              <a:rPr lang="en-US" sz="3600" b="1" i="1" dirty="0">
                <a:solidFill>
                  <a:srgbClr val="7A302F"/>
                </a:solidFill>
                <a:latin typeface="Times New Roman" charset="0"/>
                <a:ea typeface="Times New Roman" charset="0"/>
                <a:cs typeface="Times New Roman" charset="0"/>
              </a:rPr>
              <a:t> Simple Slopes Judgments</a:t>
            </a:r>
            <a:endParaRPr lang="en-US" sz="3600" b="1" dirty="0">
              <a:solidFill>
                <a:srgbClr val="7A302F"/>
              </a:solidFill>
              <a:latin typeface="Times New Roman" charset="0"/>
              <a:ea typeface="Times New Roman" charset="0"/>
              <a:cs typeface="Times New Roman" charset="0"/>
            </a:endParaRPr>
          </a:p>
          <a:p>
            <a:endParaRPr lang="en-US" sz="3600" b="1" i="1" dirty="0">
              <a:latin typeface="Times New Roman" charset="0"/>
              <a:ea typeface="Times New Roman" charset="0"/>
              <a:cs typeface="Times New Roman" charset="0"/>
            </a:endParaRPr>
          </a:p>
        </p:txBody>
      </p:sp>
      <p:pic>
        <p:nvPicPr>
          <p:cNvPr id="41" name="Picture 2" descr="Image result for missouri state university">
            <a:extLst>
              <a:ext uri="{FF2B5EF4-FFF2-40B4-BE49-F238E27FC236}">
                <a16:creationId xmlns:a16="http://schemas.microsoft.com/office/drawing/2014/main" id="{A8FF1BAD-B80B-406A-8FFC-E40CD94C6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76201" y="1479273"/>
            <a:ext cx="3938218" cy="393821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age result for missouri state university">
            <a:extLst>
              <a:ext uri="{FF2B5EF4-FFF2-40B4-BE49-F238E27FC236}">
                <a16:creationId xmlns:a16="http://schemas.microsoft.com/office/drawing/2014/main" id="{66AD5F89-DAB4-4427-885F-F166EDD1F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767" y="1520276"/>
            <a:ext cx="3994098" cy="3994098"/>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980F49A8-D623-4198-8030-FEE678411177}"/>
              </a:ext>
            </a:extLst>
          </p:cNvPr>
          <p:cNvSpPr txBox="1"/>
          <p:nvPr/>
        </p:nvSpPr>
        <p:spPr>
          <a:xfrm>
            <a:off x="29622606" y="30117130"/>
            <a:ext cx="12548618" cy="769441"/>
          </a:xfrm>
          <a:prstGeom prst="rect">
            <a:avLst/>
          </a:prstGeom>
          <a:noFill/>
        </p:spPr>
        <p:txBody>
          <a:bodyPr wrap="square" rtlCol="0">
            <a:spAutoFit/>
          </a:bodyPr>
          <a:lstStyle/>
          <a:p>
            <a:r>
              <a:rPr lang="en-US" sz="3200" b="1" dirty="0">
                <a:solidFill>
                  <a:srgbClr val="7A302F"/>
                </a:solidFill>
                <a:latin typeface="Times New Roman"/>
                <a:ea typeface="MS PGothic" panose="020B0600070205080204" pitchFamily="34" charset="-128"/>
                <a:cs typeface="Times New Roman"/>
                <a:sym typeface="Times New Roman Bold" panose="02020803070505020304" pitchFamily="18" charset="0"/>
              </a:rPr>
              <a:t>Contact: </a:t>
            </a:r>
            <a:r>
              <a:rPr lang="en-US" sz="3200" dirty="0">
                <a:solidFill>
                  <a:schemeClr val="tx1"/>
                </a:solidFill>
                <a:latin typeface="Times New Roman"/>
                <a:ea typeface="MS PGothic" panose="020B0600070205080204" pitchFamily="34" charset="-128"/>
                <a:cs typeface="Times New Roman"/>
                <a:sym typeface="Times New Roman Bold" panose="02020803070505020304" pitchFamily="18" charset="0"/>
              </a:rPr>
              <a:t>Nicholas Maxwell (maxwell270@live.missouristate.edu)</a:t>
            </a:r>
            <a:endParaRPr lang="en-US" sz="3200" dirty="0">
              <a:solidFill>
                <a:srgbClr val="7A302F"/>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44" name="TextBox 43">
            <a:extLst>
              <a:ext uri="{FF2B5EF4-FFF2-40B4-BE49-F238E27FC236}">
                <a16:creationId xmlns:a16="http://schemas.microsoft.com/office/drawing/2014/main" id="{D72C0C69-04EA-483E-90ED-D5D58DFD1814}"/>
              </a:ext>
            </a:extLst>
          </p:cNvPr>
          <p:cNvSpPr txBox="1"/>
          <p:nvPr/>
        </p:nvSpPr>
        <p:spPr>
          <a:xfrm>
            <a:off x="29660536" y="30752112"/>
            <a:ext cx="14594302" cy="769441"/>
          </a:xfrm>
          <a:prstGeom prst="rect">
            <a:avLst/>
          </a:prstGeom>
          <a:noFill/>
        </p:spPr>
        <p:txBody>
          <a:bodyPr wrap="square" rtlCol="0">
            <a:spAutoFit/>
          </a:bodyPr>
          <a:lstStyle/>
          <a:p>
            <a:r>
              <a:rPr lang="en-US" sz="3200" b="1" dirty="0">
                <a:solidFill>
                  <a:srgbClr val="7A302F"/>
                </a:solidFill>
                <a:latin typeface="Times New Roman"/>
                <a:ea typeface="MS PGothic" panose="020B0600070205080204" pitchFamily="34" charset="-128"/>
                <a:cs typeface="Times New Roman"/>
                <a:sym typeface="Times New Roman Bold" panose="02020803070505020304" pitchFamily="18" charset="0"/>
              </a:rPr>
              <a:t>R code available at: </a:t>
            </a:r>
            <a:r>
              <a:rPr lang="en-US" sz="3200" dirty="0">
                <a:solidFill>
                  <a:schemeClr val="tx1"/>
                </a:solidFill>
                <a:latin typeface="Times New Roman"/>
                <a:ea typeface="MS PGothic" panose="020B0600070205080204" pitchFamily="34" charset="-128"/>
                <a:cs typeface="Times New Roman"/>
                <a:sym typeface="Times New Roman Bold" panose="02020803070505020304" pitchFamily="18" charset="0"/>
              </a:rPr>
              <a:t>https://osf.io/y8h7v/  </a:t>
            </a:r>
          </a:p>
          <a:p>
            <a:endParaRPr lang="en-US" dirty="0"/>
          </a:p>
        </p:txBody>
      </p:sp>
      <p:graphicFrame>
        <p:nvGraphicFramePr>
          <p:cNvPr id="45" name="Table 44">
            <a:extLst>
              <a:ext uri="{FF2B5EF4-FFF2-40B4-BE49-F238E27FC236}">
                <a16:creationId xmlns:a16="http://schemas.microsoft.com/office/drawing/2014/main" id="{21E6DE99-A13C-4F51-BDEA-078A34DF0DAA}"/>
              </a:ext>
            </a:extLst>
          </p:cNvPr>
          <p:cNvGraphicFramePr>
            <a:graphicFrameLocks noGrp="1"/>
          </p:cNvGraphicFramePr>
          <p:nvPr>
            <p:extLst>
              <p:ext uri="{D42A27DB-BD31-4B8C-83A1-F6EECF244321}">
                <p14:modId xmlns:p14="http://schemas.microsoft.com/office/powerpoint/2010/main" val="308555669"/>
              </p:ext>
            </p:extLst>
          </p:nvPr>
        </p:nvGraphicFramePr>
        <p:xfrm>
          <a:off x="15598020" y="16052653"/>
          <a:ext cx="13492759" cy="3839675"/>
        </p:xfrm>
        <a:graphic>
          <a:graphicData uri="http://schemas.openxmlformats.org/drawingml/2006/table">
            <a:tbl>
              <a:tblPr firstRow="1" bandRow="1">
                <a:tableStyleId>{5C22544A-7EE6-4342-B048-85BDC9FD1C3A}</a:tableStyleId>
              </a:tblPr>
              <a:tblGrid>
                <a:gridCol w="1623180">
                  <a:extLst>
                    <a:ext uri="{9D8B030D-6E8A-4147-A177-3AD203B41FA5}">
                      <a16:colId xmlns:a16="http://schemas.microsoft.com/office/drawing/2014/main" val="20000"/>
                    </a:ext>
                  </a:extLst>
                </a:gridCol>
                <a:gridCol w="2528986">
                  <a:extLst>
                    <a:ext uri="{9D8B030D-6E8A-4147-A177-3AD203B41FA5}">
                      <a16:colId xmlns:a16="http://schemas.microsoft.com/office/drawing/2014/main" val="3286202372"/>
                    </a:ext>
                  </a:extLst>
                </a:gridCol>
                <a:gridCol w="3113531">
                  <a:extLst>
                    <a:ext uri="{9D8B030D-6E8A-4147-A177-3AD203B41FA5}">
                      <a16:colId xmlns:a16="http://schemas.microsoft.com/office/drawing/2014/main" val="20001"/>
                    </a:ext>
                  </a:extLst>
                </a:gridCol>
                <a:gridCol w="3113531">
                  <a:extLst>
                    <a:ext uri="{9D8B030D-6E8A-4147-A177-3AD203B41FA5}">
                      <a16:colId xmlns:a16="http://schemas.microsoft.com/office/drawing/2014/main" val="20002"/>
                    </a:ext>
                  </a:extLst>
                </a:gridCol>
                <a:gridCol w="3113531">
                  <a:extLst>
                    <a:ext uri="{9D8B030D-6E8A-4147-A177-3AD203B41FA5}">
                      <a16:colId xmlns:a16="http://schemas.microsoft.com/office/drawing/2014/main" val="20003"/>
                    </a:ext>
                  </a:extLst>
                </a:gridCol>
              </a:tblGrid>
              <a:tr h="635147">
                <a:tc>
                  <a:txBody>
                    <a:bodyPr/>
                    <a:lstStyle/>
                    <a:p>
                      <a:r>
                        <a:rPr lang="en-US" sz="2800" dirty="0">
                          <a:solidFill>
                            <a:schemeClr val="tx1"/>
                          </a:solidFill>
                          <a:latin typeface="Times New Roman" charset="0"/>
                          <a:ea typeface="Times New Roman" charset="0"/>
                          <a:cs typeface="Times New Roman" charset="0"/>
                        </a:rPr>
                        <a:t>Task</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chemeClr val="tx1"/>
                          </a:solidFill>
                          <a:latin typeface="Times New Roman" charset="0"/>
                          <a:ea typeface="Times New Roman" charset="0"/>
                          <a:cs typeface="Times New Roman" charset="0"/>
                        </a:rPr>
                        <a:t>Predictor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2800" i="1" dirty="0">
                          <a:solidFill>
                            <a:schemeClr val="tx1"/>
                          </a:solidFill>
                          <a:latin typeface="Times New Roman" charset="0"/>
                          <a:ea typeface="Times New Roman" charset="0"/>
                          <a:cs typeface="Times New Roman" charset="0"/>
                        </a:rPr>
                        <a:t>β</a:t>
                      </a:r>
                      <a:r>
                        <a:rPr lang="en-US" sz="2800" i="1" dirty="0">
                          <a:solidFill>
                            <a:schemeClr val="tx1"/>
                          </a:solidFill>
                          <a:latin typeface="Times New Roman" charset="0"/>
                          <a:ea typeface="Times New Roman" charset="0"/>
                          <a:cs typeface="Times New Roman" charset="0"/>
                        </a:rPr>
                        <a:t> (SE)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i="1" dirty="0">
                          <a:solidFill>
                            <a:schemeClr val="tx1"/>
                          </a:solidFill>
                          <a:latin typeface="Times New Roman" charset="0"/>
                          <a:ea typeface="Times New Roman" charset="0"/>
                          <a:cs typeface="Times New Roman" charset="0"/>
                        </a:rPr>
                        <a:t>Test Statistic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i="1" dirty="0">
                          <a:solidFill>
                            <a:schemeClr val="tx1"/>
                          </a:solidFill>
                          <a:latin typeface="Times New Roman" charset="0"/>
                          <a:ea typeface="Times New Roman" charset="0"/>
                          <a:cs typeface="Times New Roman" charset="0"/>
                        </a:rPr>
                        <a:t>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34088">
                <a:tc>
                  <a:txBody>
                    <a:bodyPr/>
                    <a:lstStyle/>
                    <a:p>
                      <a:r>
                        <a:rPr lang="en-US" sz="2800" b="0" dirty="0">
                          <a:solidFill>
                            <a:schemeClr val="tx1"/>
                          </a:solidFill>
                          <a:latin typeface="Times New Roman" charset="0"/>
                          <a:ea typeface="Times New Roman" charset="0"/>
                          <a:cs typeface="Times New Roman" charset="0"/>
                        </a:rPr>
                        <a:t>Recall</a:t>
                      </a:r>
                    </a:p>
                  </a:txBody>
                  <a:tcPr>
                    <a:lnT w="12700" cap="flat" cmpd="sng" algn="ctr">
                      <a:solidFill>
                        <a:schemeClr val="tx1"/>
                      </a:solidFill>
                      <a:prstDash val="solid"/>
                      <a:round/>
                      <a:headEnd type="none" w="med" len="med"/>
                      <a:tailEnd type="none" w="med" len="med"/>
                    </a:lnT>
                    <a:noFill/>
                  </a:tcPr>
                </a:tc>
                <a:tc>
                  <a:txBody>
                    <a:bodyPr/>
                    <a:lstStyle/>
                    <a:p>
                      <a:endParaRPr lang="en-US" sz="28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28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28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28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534088">
                <a:tc>
                  <a:txBody>
                    <a:bodyPr/>
                    <a:lstStyle/>
                    <a:p>
                      <a:endParaRPr lang="en-US" sz="2800" dirty="0">
                        <a:solidFill>
                          <a:schemeClr val="tx1"/>
                        </a:solidFill>
                        <a:latin typeface="Times New Roman" charset="0"/>
                        <a:ea typeface="Times New Roman" charset="0"/>
                        <a:cs typeface="Times New Roman" charset="0"/>
                      </a:endParaRPr>
                    </a:p>
                  </a:txBody>
                  <a:tcPr>
                    <a:noFill/>
                  </a:tcPr>
                </a:tc>
                <a:tc>
                  <a:txBody>
                    <a:bodyPr/>
                    <a:lstStyle/>
                    <a:p>
                      <a:endParaRPr lang="en-US" sz="28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i="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noFill/>
                  </a:tcPr>
                </a:tc>
                <a:extLst>
                  <a:ext uri="{0D108BD9-81ED-4DB2-BD59-A6C34878D82A}">
                    <a16:rowId xmlns:a16="http://schemas.microsoft.com/office/drawing/2014/main" val="10002"/>
                  </a:ext>
                </a:extLst>
              </a:tr>
              <a:tr h="534088">
                <a:tc>
                  <a:txBody>
                    <a:bodyPr/>
                    <a:lstStyle/>
                    <a:p>
                      <a:endParaRPr lang="en-US" sz="2800" dirty="0">
                        <a:solidFill>
                          <a:schemeClr val="tx1"/>
                        </a:solidFill>
                        <a:latin typeface="Times New Roman" charset="0"/>
                        <a:ea typeface="Times New Roman" charset="0"/>
                        <a:cs typeface="Times New Roman" charset="0"/>
                      </a:endParaRPr>
                    </a:p>
                  </a:txBody>
                  <a:tcPr>
                    <a:noFill/>
                  </a:tcPr>
                </a:tc>
                <a:tc>
                  <a:txBody>
                    <a:bodyPr/>
                    <a:lstStyle/>
                    <a:p>
                      <a:endParaRPr lang="en-US" sz="28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i="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noFill/>
                  </a:tcPr>
                </a:tc>
                <a:extLst>
                  <a:ext uri="{0D108BD9-81ED-4DB2-BD59-A6C34878D82A}">
                    <a16:rowId xmlns:a16="http://schemas.microsoft.com/office/drawing/2014/main" val="3040852337"/>
                  </a:ext>
                </a:extLst>
              </a:tr>
              <a:tr h="534088">
                <a:tc>
                  <a:txBody>
                    <a:bodyPr/>
                    <a:lstStyle/>
                    <a:p>
                      <a:r>
                        <a:rPr lang="en-US" sz="2800" dirty="0">
                          <a:solidFill>
                            <a:schemeClr val="tx1"/>
                          </a:solidFill>
                          <a:latin typeface="Times New Roman" charset="0"/>
                          <a:ea typeface="Times New Roman" charset="0"/>
                          <a:cs typeface="Times New Roman" charset="0"/>
                        </a:rPr>
                        <a:t>Judgment</a:t>
                      </a:r>
                    </a:p>
                  </a:txBody>
                  <a:tcPr>
                    <a:noFill/>
                  </a:tcPr>
                </a:tc>
                <a:tc>
                  <a:txBody>
                    <a:bodyPr/>
                    <a:lstStyle/>
                    <a:p>
                      <a:endParaRPr lang="en-US" sz="28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i="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noFill/>
                  </a:tcPr>
                </a:tc>
                <a:extLst>
                  <a:ext uri="{0D108BD9-81ED-4DB2-BD59-A6C34878D82A}">
                    <a16:rowId xmlns:a16="http://schemas.microsoft.com/office/drawing/2014/main" val="3649747252"/>
                  </a:ext>
                </a:extLst>
              </a:tr>
              <a:tr h="534088">
                <a:tc>
                  <a:txBody>
                    <a:bodyPr/>
                    <a:lstStyle/>
                    <a:p>
                      <a:endParaRPr lang="en-US" sz="2800" dirty="0">
                        <a:solidFill>
                          <a:schemeClr val="tx1"/>
                        </a:solidFill>
                        <a:latin typeface="Times New Roman" charset="0"/>
                        <a:ea typeface="Times New Roman" charset="0"/>
                        <a:cs typeface="Times New Roman" charset="0"/>
                      </a:endParaRPr>
                    </a:p>
                  </a:txBody>
                  <a:tcPr>
                    <a:noFill/>
                  </a:tcPr>
                </a:tc>
                <a:tc>
                  <a:txBody>
                    <a:bodyPr/>
                    <a:lstStyle/>
                    <a:p>
                      <a:endParaRPr lang="en-US" sz="28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i="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noFill/>
                  </a:tcPr>
                </a:tc>
                <a:extLst>
                  <a:ext uri="{0D108BD9-81ED-4DB2-BD59-A6C34878D82A}">
                    <a16:rowId xmlns:a16="http://schemas.microsoft.com/office/drawing/2014/main" val="106743395"/>
                  </a:ext>
                </a:extLst>
              </a:tr>
              <a:tr h="534088">
                <a:tc>
                  <a:txBody>
                    <a:bodyPr/>
                    <a:lstStyle/>
                    <a:p>
                      <a:endParaRPr lang="en-US" sz="28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endParaRPr lang="en-US" sz="28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endParaRPr lang="en-US" sz="2800" i="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2450628"/>
                  </a:ext>
                </a:extLst>
              </a:tr>
            </a:tbl>
          </a:graphicData>
        </a:graphic>
      </p:graphicFrame>
      <p:sp>
        <p:nvSpPr>
          <p:cNvPr id="46" name="TextBox 45">
            <a:extLst>
              <a:ext uri="{FF2B5EF4-FFF2-40B4-BE49-F238E27FC236}">
                <a16:creationId xmlns:a16="http://schemas.microsoft.com/office/drawing/2014/main" id="{71E72570-BF48-4050-B800-1F5FAC63E793}"/>
              </a:ext>
            </a:extLst>
          </p:cNvPr>
          <p:cNvSpPr txBox="1"/>
          <p:nvPr/>
        </p:nvSpPr>
        <p:spPr>
          <a:xfrm>
            <a:off x="15050977" y="15182630"/>
            <a:ext cx="14278419" cy="646331"/>
          </a:xfrm>
          <a:prstGeom prst="rect">
            <a:avLst/>
          </a:prstGeom>
          <a:noFill/>
        </p:spPr>
        <p:txBody>
          <a:bodyPr wrap="square" rtlCol="0">
            <a:spAutoFit/>
          </a:bodyPr>
          <a:lstStyle/>
          <a:p>
            <a:pPr algn="ctr"/>
            <a:r>
              <a:rPr lang="en-US" sz="36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Single Word Norms</a:t>
            </a:r>
            <a:endParaRPr lang="en-US" dirty="0"/>
          </a:p>
        </p:txBody>
      </p:sp>
      <p:sp>
        <p:nvSpPr>
          <p:cNvPr id="38" name="TextBox 37">
            <a:extLst>
              <a:ext uri="{FF2B5EF4-FFF2-40B4-BE49-F238E27FC236}">
                <a16:creationId xmlns:a16="http://schemas.microsoft.com/office/drawing/2014/main" id="{F14D341D-0C05-47B0-A67E-5DCA48840FA4}"/>
              </a:ext>
            </a:extLst>
          </p:cNvPr>
          <p:cNvSpPr txBox="1"/>
          <p:nvPr/>
        </p:nvSpPr>
        <p:spPr>
          <a:xfrm>
            <a:off x="15609791" y="19802538"/>
            <a:ext cx="13518655" cy="707886"/>
          </a:xfrm>
          <a:prstGeom prst="rect">
            <a:avLst/>
          </a:prstGeom>
          <a:noFill/>
        </p:spPr>
        <p:txBody>
          <a:bodyPr wrap="square" rtlCol="0">
            <a:spAutoFit/>
          </a:bodyPr>
          <a:lstStyle/>
          <a:p>
            <a:r>
              <a:rPr lang="en-US" sz="2800" i="1" dirty="0">
                <a:solidFill>
                  <a:prstClr val="black"/>
                </a:solidFill>
                <a:latin typeface="Times New Roman"/>
                <a:ea typeface="MS PGothic" panose="020B0600070205080204" pitchFamily="34" charset="-128"/>
                <a:cs typeface="Times New Roman"/>
                <a:sym typeface="Times New Roman Bold" panose="02020803070505020304" pitchFamily="18" charset="0"/>
              </a:rPr>
              <a:t>Note: </a:t>
            </a:r>
            <a:r>
              <a:rPr lang="en-US" sz="2800" dirty="0">
                <a:solidFill>
                  <a:prstClr val="black"/>
                </a:solidFill>
                <a:latin typeface="Times New Roman"/>
                <a:ea typeface="MS PGothic" panose="020B0600070205080204" pitchFamily="34" charset="-128"/>
                <a:cs typeface="Times New Roman"/>
                <a:sym typeface="Times New Roman Bold" panose="02020803070505020304" pitchFamily="18" charset="0"/>
              </a:rPr>
              <a:t>All variables were mean centered. Top three single word norm predictors for each task.</a:t>
            </a:r>
          </a:p>
          <a:p>
            <a:endParaRPr lang="en-US" dirty="0"/>
          </a:p>
        </p:txBody>
      </p:sp>
      <p:pic>
        <p:nvPicPr>
          <p:cNvPr id="3" name="Picture 2">
            <a:extLst>
              <a:ext uri="{FF2B5EF4-FFF2-40B4-BE49-F238E27FC236}">
                <a16:creationId xmlns:a16="http://schemas.microsoft.com/office/drawing/2014/main" id="{B597DEB9-8B76-44A0-B82E-16FABC076C59}"/>
              </a:ext>
            </a:extLst>
          </p:cNvPr>
          <p:cNvPicPr>
            <a:picLocks noChangeAspect="1"/>
          </p:cNvPicPr>
          <p:nvPr/>
        </p:nvPicPr>
        <p:blipFill>
          <a:blip r:embed="rId4"/>
          <a:stretch>
            <a:fillRect/>
          </a:stretch>
        </p:blipFill>
        <p:spPr>
          <a:xfrm>
            <a:off x="16137072" y="21100927"/>
            <a:ext cx="12241285" cy="9484585"/>
          </a:xfrm>
          <a:prstGeom prst="rect">
            <a:avLst/>
          </a:prstGeom>
        </p:spPr>
      </p:pic>
    </p:spTree>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6443</TotalTime>
  <Pages>0</Pages>
  <Words>795</Words>
  <Characters>0</Characters>
  <Application>Microsoft Office PowerPoint</Application>
  <PresentationFormat>Custom</PresentationFormat>
  <Lines>0</Lines>
  <Paragraphs>89</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MS PGothic</vt:lpstr>
      <vt:lpstr>Arial</vt:lpstr>
      <vt:lpstr>Calibri</vt:lpstr>
      <vt:lpstr>Calibri Light</vt:lpstr>
      <vt:lpstr>Gill Sans</vt:lpstr>
      <vt:lpstr>Minion Pro</vt:lpstr>
      <vt:lpstr>Times New Roman</vt:lpstr>
      <vt:lpstr>Times New Roman Bold</vt:lpstr>
      <vt:lpstr>ヒラギノ角ゴ ProN W3</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Nick Maxwell</cp:lastModifiedBy>
  <cp:revision>426</cp:revision>
  <cp:lastPrinted>2016-11-15T16:57:56Z</cp:lastPrinted>
  <dcterms:modified xsi:type="dcterms:W3CDTF">2018-03-27T17:59:54Z</dcterms:modified>
</cp:coreProperties>
</file>