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A302F"/>
    <a:srgbClr val="77251C"/>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88430" autoAdjust="0"/>
  </p:normalViewPr>
  <p:slideViewPr>
    <p:cSldViewPr>
      <p:cViewPr>
        <p:scale>
          <a:sx n="33" d="100"/>
          <a:sy n="33" d="100"/>
        </p:scale>
        <p:origin x="-1284" y="-420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3/29/2018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3/29/2018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97DEB9-8B76-44A0-B82E-16FABC076C59}"/>
              </a:ext>
            </a:extLst>
          </p:cNvPr>
          <p:cNvPicPr>
            <a:picLocks noChangeAspect="1"/>
          </p:cNvPicPr>
          <p:nvPr/>
        </p:nvPicPr>
        <p:blipFill>
          <a:blip r:embed="rId3"/>
          <a:stretch>
            <a:fillRect/>
          </a:stretch>
        </p:blipFill>
        <p:spPr>
          <a:xfrm>
            <a:off x="15586131" y="6000018"/>
            <a:ext cx="13182042" cy="10213486"/>
          </a:xfrm>
          <a:prstGeom prst="rect">
            <a:avLst/>
          </a:prstGeom>
        </p:spPr>
      </p:pic>
      <p:sp>
        <p:nvSpPr>
          <p:cNvPr id="35" name="TextBox 34"/>
          <p:cNvSpPr txBox="1"/>
          <p:nvPr/>
        </p:nvSpPr>
        <p:spPr>
          <a:xfrm>
            <a:off x="15560997" y="16031421"/>
            <a:ext cx="13554832" cy="1508105"/>
          </a:xfrm>
          <a:prstGeom prst="rect">
            <a:avLst/>
          </a:prstGeom>
          <a:noFill/>
        </p:spPr>
        <p:txBody>
          <a:bodyPr wrap="square" rtlCol="0">
            <a:spAutoFit/>
          </a:bodyPr>
          <a:lstStyle/>
          <a:p>
            <a:r>
              <a:rPr lang="en-US" sz="2800" i="1" dirty="0">
                <a:latin typeface="Times New Roman" charset="0"/>
                <a:ea typeface="Times New Roman" charset="0"/>
                <a:cs typeface="Times New Roman" charset="0"/>
              </a:rPr>
              <a:t>Note: </a:t>
            </a:r>
            <a:r>
              <a:rPr lang="en-US" sz="2800" dirty="0">
                <a:latin typeface="Times New Roman" charset="0"/>
                <a:ea typeface="Times New Roman" charset="0"/>
                <a:cs typeface="Times New Roman" charset="0"/>
              </a:rPr>
              <a:t>Judgment scores have been divided by 100 so as to place them on the same scale as recall.</a:t>
            </a:r>
            <a:r>
              <a:rPr lang="en-US" sz="2800" i="1" dirty="0">
                <a:latin typeface="Times New Roman" charset="0"/>
                <a:ea typeface="Times New Roman" charset="0"/>
                <a:cs typeface="Times New Roman" charset="0"/>
              </a:rPr>
              <a:t>  </a:t>
            </a:r>
          </a:p>
          <a:p>
            <a:endParaRPr lang="en-US" sz="3600" dirty="0">
              <a:latin typeface="Times New Roman" charset="0"/>
              <a:ea typeface="Times New Roman" charset="0"/>
              <a:cs typeface="Times New Roman" charset="0"/>
            </a:endParaRPr>
          </a:p>
        </p:txBody>
      </p:sp>
      <p:sp>
        <p:nvSpPr>
          <p:cNvPr id="13330" name="Rectangle 3"/>
          <p:cNvSpPr>
            <a:spLocks/>
          </p:cNvSpPr>
          <p:nvPr/>
        </p:nvSpPr>
        <p:spPr bwMode="auto">
          <a:xfrm>
            <a:off x="1827152" y="1550516"/>
            <a:ext cx="40082848" cy="3291205"/>
          </a:xfrm>
          <a:prstGeom prst="rect">
            <a:avLst/>
          </a:prstGeom>
          <a:solidFill>
            <a:srgbClr val="7A302F"/>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5800" b="1" dirty="0">
                <a:solidFill>
                  <a:schemeClr val="bg1"/>
                </a:solidFill>
                <a:latin typeface="Times New Roman"/>
                <a:ea typeface="MS PGothic" panose="020B0600070205080204" pitchFamily="34" charset="-128"/>
                <a:cs typeface="Times New Roman"/>
                <a:sym typeface="Minion Pro" pitchFamily="18" charset="0"/>
              </a:rPr>
              <a:t>Modeling Memory: Exploring the Interaction Between Associative, Thematic, and Semantic Overlap</a:t>
            </a:r>
          </a:p>
          <a:p>
            <a:pPr algn="ctr" eaLnBrk="1" hangingPunct="1"/>
            <a:r>
              <a:rPr lang="en-US" sz="5800" b="1" dirty="0">
                <a:solidFill>
                  <a:schemeClr val="bg1"/>
                </a:solidFill>
                <a:latin typeface="Times New Roman"/>
                <a:ea typeface="MS PGothic" panose="020B0600070205080204" pitchFamily="34" charset="-128"/>
                <a:cs typeface="Times New Roman"/>
                <a:sym typeface="Minion Pro" pitchFamily="18" charset="0"/>
              </a:rPr>
              <a:t>When Predicting Judgments and Recall</a:t>
            </a:r>
          </a:p>
          <a:p>
            <a:pPr algn="ctr" eaLnBrk="1" hangingPunct="1"/>
            <a:r>
              <a:rPr lang="en-US" sz="5000" dirty="0">
                <a:solidFill>
                  <a:schemeClr val="bg1"/>
                </a:solidFill>
                <a:latin typeface="Times New Roman"/>
                <a:ea typeface="MS PGothic" panose="020B0600070205080204" pitchFamily="34" charset="-128"/>
                <a:cs typeface="Times New Roman"/>
                <a:sym typeface="Minion Pro" pitchFamily="18" charset="0"/>
              </a:rPr>
              <a:t>Nicholas P. Maxwell &amp; Erin M. Buchanan, Missouri State University</a:t>
            </a:r>
          </a:p>
        </p:txBody>
      </p:sp>
      <p:sp>
        <p:nvSpPr>
          <p:cNvPr id="13314" name="Line 4"/>
          <p:cNvSpPr>
            <a:spLocks noChangeShapeType="1"/>
          </p:cNvSpPr>
          <p:nvPr/>
        </p:nvSpPr>
        <p:spPr bwMode="auto">
          <a:xfrm>
            <a:off x="1827212" y="4804270"/>
            <a:ext cx="64920" cy="26763168"/>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flipH="1">
            <a:off x="42039104" y="1550516"/>
            <a:ext cx="23296" cy="30072484"/>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379717" y="5191690"/>
            <a:ext cx="12719533" cy="8881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Abstract</a:t>
            </a:r>
          </a:p>
          <a:p>
            <a:pPr marL="0" marR="0">
              <a:lnSpc>
                <a:spcPct val="107000"/>
              </a:lnSpc>
              <a:spcBef>
                <a:spcPts val="0"/>
              </a:spcBef>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Previous work conducted on judgments of associative memory (JAM) has shown these judgments to be highly stable and that they generalize well across different contexts (Maki, 2007a; Maki, 2007b; Valentine and Buchanan, 2013). In a pilot study, the JAM paradigm was expanded to include semantic and thematic judgments, and found that judgment and recall could be predicted by the three way interaction between the network norms. The present study seeks to replicate these interaction findings while controlling for several types of single word norms. Additionally, this study seeks to explore which single word norms are the strongest predictors of judgment and recall ability.</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322" name="Rectangle 14"/>
          <p:cNvSpPr>
            <a:spLocks/>
          </p:cNvSpPr>
          <p:nvPr/>
        </p:nvSpPr>
        <p:spPr bwMode="auto">
          <a:xfrm>
            <a:off x="29368551" y="21380663"/>
            <a:ext cx="12496599" cy="87364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457200" indent="-457200" eaLnBrk="1" hangingPunct="1">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Overall, </a:t>
            </a:r>
            <a:r>
              <a:rPr lang="en-US" sz="3400" dirty="0">
                <a:latin typeface="Times New Roman" panose="02020603050405020304" pitchFamily="18" charset="0"/>
                <a:ea typeface="Calibri" panose="020F0502020204030204" pitchFamily="34" charset="0"/>
                <a:cs typeface="Times New Roman" panose="02020603050405020304" pitchFamily="18" charset="0"/>
              </a:rPr>
              <a:t>Recall was predicted by the three-way interaction of semantic, thematic, and associative word-pair norms. Consistent with previous findings, Forward Strength was the strongest predictor for each DV.</a:t>
            </a:r>
          </a:p>
          <a:p>
            <a:pPr marL="457200" indent="-457200" eaLnBrk="1" hangingPunct="1">
              <a:buFont typeface="Arial" panose="020B0604020202020204" pitchFamily="34" charset="0"/>
              <a:buChar char="•"/>
            </a:pPr>
            <a:endParaRPr lang="en-US" sz="3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eaLnBrk="1" hangingPunct="1">
              <a:buFont typeface="Arial" panose="020B0604020202020204" pitchFamily="34" charset="0"/>
              <a:buChar char="•"/>
            </a:pPr>
            <a:r>
              <a:rPr lang="en-US" sz="3400" dirty="0">
                <a:latin typeface="Times New Roman" panose="02020603050405020304" pitchFamily="18" charset="0"/>
                <a:ea typeface="Calibri" panose="020F0502020204030204" pitchFamily="34" charset="0"/>
                <a:cs typeface="Times New Roman" panose="02020603050405020304" pitchFamily="18" charset="0"/>
              </a:rPr>
              <a:t>Cue familiarity, concreteness, and frequency were each strong negative predictors of recall ability. While initially these results seem counter intuitive, unfamiliar and less frequently used words may be less prone to interference, and thus easier to recall. </a:t>
            </a:r>
          </a:p>
          <a:p>
            <a:pPr marL="457200" indent="-457200" eaLnBrk="1" hangingPunct="1">
              <a:buFont typeface="Arial" panose="020B0604020202020204" pitchFamily="34" charset="0"/>
              <a:buChar char="•"/>
            </a:pPr>
            <a:endParaRPr lang="en-US" sz="3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eaLnBrk="1" hangingPunct="1">
              <a:buFont typeface="Arial" panose="020B0604020202020204" pitchFamily="34" charset="0"/>
              <a:buChar char="•"/>
            </a:pPr>
            <a:r>
              <a:rPr lang="en-US" sz="3400" dirty="0">
                <a:latin typeface="Times New Roman" panose="02020603050405020304" pitchFamily="18" charset="0"/>
                <a:ea typeface="Calibri" panose="020F0502020204030204" pitchFamily="34" charset="0"/>
                <a:cs typeface="Times New Roman" panose="02020603050405020304" pitchFamily="18" charset="0"/>
              </a:rPr>
              <a:t>Familiarity of cue and target item were the strongest predictors of judgment ratings. Generally, the more familiar participants were with the cue item, the higher they rated the relationship. Familiarity with the target item was found to have the inverse effect.</a:t>
            </a:r>
            <a:endParaRPr lang="en-US" sz="34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endParaRPr lang="en-US" sz="3400" dirty="0">
              <a:latin typeface="Times New Roman" panose="02020603050405020304" pitchFamily="18" charset="0"/>
              <a:cs typeface="Times New Roman" panose="02020603050405020304" pitchFamily="18" charset="0"/>
            </a:endParaRPr>
          </a:p>
          <a:p>
            <a:pPr marL="0" indent="0" eaLnBrk="1" hangingPunct="1"/>
            <a:endParaRPr lang="en-US" sz="3400" dirty="0">
              <a:latin typeface="Times New Roman" panose="02020603050405020304" pitchFamily="18" charset="0"/>
              <a:cs typeface="Times New Roman" panose="02020603050405020304" pitchFamily="18" charset="0"/>
            </a:endParaRPr>
          </a:p>
          <a:p>
            <a:pPr marL="0" indent="0" eaLnBrk="1" hangingPunct="1"/>
            <a:endParaRPr lang="en-US" sz="34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016990" y="10673342"/>
            <a:ext cx="13380909" cy="20917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7A302F"/>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2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Participants</a:t>
            </a:r>
          </a:p>
          <a:p>
            <a:pPr marL="571500" indent="-571500" eaLnBrk="1" hangingPunct="1">
              <a:buFont typeface="Arial" panose="020B0604020202020204" pitchFamily="34" charset="0"/>
              <a:buChar char="•"/>
            </a:pPr>
            <a:r>
              <a:rPr lang="en-US" sz="3200" dirty="0">
                <a:solidFill>
                  <a:prstClr val="black"/>
                </a:solidFill>
                <a:latin typeface="Times New Roman"/>
                <a:ea typeface="Calibri"/>
                <a:cs typeface="Times New Roman"/>
              </a:rPr>
              <a:t>221 participants were recruited from Amazon’s Mechanical Turk.</a:t>
            </a:r>
          </a:p>
          <a:p>
            <a:pPr marL="571500" indent="-571500" eaLnBrk="1" hangingPunct="1">
              <a:buFont typeface="Arial" panose="020B0604020202020204" pitchFamily="34" charset="0"/>
              <a:buChar char="•"/>
            </a:pPr>
            <a:endParaRPr lang="en-US" sz="1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r>
              <a:rPr lang="en-US" sz="32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Stimuli</a:t>
            </a:r>
            <a:endParaRPr lang="en-US" sz="3200" dirty="0">
              <a:solidFill>
                <a:srgbClr val="7A302F"/>
              </a:solidFill>
              <a:latin typeface="Times New Roman"/>
              <a:cs typeface="Times New Roman"/>
            </a:endParaRPr>
          </a:p>
          <a:p>
            <a:pPr marL="457200" indent="-457200">
              <a:buFont typeface="Arial" charset="0"/>
              <a:buChar char="•"/>
            </a:pPr>
            <a:r>
              <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rPr>
              <a:t>63 word pairs of varying associative, semantic, and thematic relatedness were created from the Buchanan et al. (2013) word norm database. Forward Strength (FSG) was used to measure association, semantic overlap was measured with Cosine (COS), and thematic relations were measured with Latent Semantic Analysis (LSA).</a:t>
            </a:r>
          </a:p>
          <a:p>
            <a:pPr marL="457200" indent="-457200">
              <a:buFont typeface="Arial" charset="0"/>
              <a:buChar char="•"/>
            </a:pPr>
            <a:endParaRPr lang="en-US" sz="16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pPr marL="457200" indent="-457200">
              <a:buFont typeface="Arial" charset="0"/>
              <a:buChar char="•"/>
            </a:pPr>
            <a:r>
              <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rPr>
              <a:t>Single word norms were grouped into three classes: Lexical information (i.e., word length, POS, morphemes, syllables), neighborhood connections (i.e., orthographic and phonographic neighborhoods), and rated properties (i.e., age of acquisition, familiarity, valence).</a:t>
            </a:r>
          </a:p>
          <a:p>
            <a:pPr marL="457200" indent="-457200">
              <a:buFont typeface="Arial" charset="0"/>
              <a:buChar char="•"/>
            </a:pPr>
            <a:endParaRPr lang="en-US" sz="16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r>
              <a:rPr lang="en-US" sz="32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Procedure</a:t>
            </a:r>
          </a:p>
          <a:p>
            <a:pPr marL="571500" indent="-571500">
              <a:buFont typeface="Arial" panose="020B0604020202020204" pitchFamily="34" charset="0"/>
              <a:buChar char="•"/>
            </a:pPr>
            <a:r>
              <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rPr>
              <a:t>First, participants were presented with word pairs and were ask to judge how related they believed each word pair to be based on its associative, semantic, or thematic relatedness. This section was divided into three blocks, with each block beginning with a set of instructions explaining the type of relationship to be judged. Judgments were made on a scale of zero to 100, with zero indicating no relationship between items. Each block focused on one of the three types of judgments, and the order of instructions and judgment blocks was counterbalanced, resulting in each word-pair receiving judgments for each of the three types of relationships. Participants then completed a short distractor task before moving on to a cued recall task. Data was then combined with results from the pilot study, leading to 333 participants making judgments across 126 stimuli pairs.</a:t>
            </a:r>
          </a:p>
          <a:p>
            <a:pPr marL="571500" indent="-571500">
              <a:buFont typeface="Arial" panose="020B0604020202020204" pitchFamily="34" charset="0"/>
              <a:buChar char="•"/>
            </a:pPr>
            <a:endParaRPr lang="en-US" sz="16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pPr lvl="0"/>
            <a:r>
              <a:rPr lang="en-US" sz="32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Analysis </a:t>
            </a:r>
            <a:endParaRPr lang="en-US" sz="3200" dirty="0">
              <a:solidFill>
                <a:srgbClr val="7A302F"/>
              </a:solidFill>
              <a:latin typeface="Times New Roman" charset="0"/>
              <a:ea typeface="Times New Roman" charset="0"/>
              <a:cs typeface="Times New Roman" charset="0"/>
            </a:endParaRPr>
          </a:p>
          <a:p>
            <a:pPr marL="457200" indent="-457200">
              <a:buFont typeface="Arial" charset="0"/>
              <a:buChar char="•"/>
            </a:pPr>
            <a:r>
              <a:rPr lang="en-US" sz="3200" dirty="0">
                <a:latin typeface="Times New Roman"/>
                <a:ea typeface="Times New Roman" charset="0"/>
                <a:cs typeface="Times New Roman"/>
              </a:rPr>
              <a:t>Maximum likelihood multilevel modeling was used to test the interaction between FSG, COS, and LSA when predicting participant judgments and recall while controlling for type of judgment. These models were chosen because they retain all data points and control for error correlations between participants. When analyzing recall, a logistic regression was incorporated into the model to account for the binary nature of recall.</a:t>
            </a:r>
          </a:p>
          <a:p>
            <a:pPr marL="457200" indent="-457200">
              <a:buFont typeface="Arial" charset="0"/>
              <a:buChar char="•"/>
            </a:pPr>
            <a:endParaRPr lang="en-US" sz="1600" dirty="0">
              <a:latin typeface="Times New Roman"/>
              <a:ea typeface="Times New Roman" charset="0"/>
              <a:cs typeface="Times New Roman"/>
            </a:endParaRPr>
          </a:p>
          <a:p>
            <a:pPr marL="457200" indent="-457200">
              <a:buFont typeface="Arial" charset="0"/>
              <a:buChar char="•"/>
            </a:pPr>
            <a:r>
              <a:rPr lang="en-US" sz="3200" dirty="0">
                <a:latin typeface="Times New Roman"/>
                <a:ea typeface="Times New Roman" charset="0"/>
                <a:cs typeface="Times New Roman"/>
              </a:rPr>
              <a:t>Single word norms were entered into the models in a series of steps. The first model used lexical information as the IVs. Model 2 added rated properties, Model 3 added in neighborhood connections, and Model 4 added in the original network norms.</a:t>
            </a:r>
          </a:p>
          <a:p>
            <a:pPr marL="457200" indent="-457200">
              <a:buFont typeface="Arial" charset="0"/>
              <a:buChar char="•"/>
            </a:pPr>
            <a:endParaRPr lang="en-US" sz="1600" dirty="0">
              <a:latin typeface="Times New Roman"/>
              <a:ea typeface="Times New Roman" charset="0"/>
              <a:cs typeface="Times New Roman"/>
            </a:endParaRPr>
          </a:p>
          <a:p>
            <a:pPr marL="457200" indent="-457200">
              <a:buFont typeface="Arial" charset="0"/>
              <a:buChar char="•"/>
            </a:pPr>
            <a:r>
              <a:rPr lang="en-US" sz="3200" dirty="0">
                <a:latin typeface="Times New Roman"/>
                <a:ea typeface="Times New Roman" charset="0"/>
                <a:cs typeface="Times New Roman"/>
              </a:rPr>
              <a:t>Stepwise regression modeling was used to select which predictors were used at each step of the model.</a:t>
            </a:r>
          </a:p>
        </p:txBody>
      </p:sp>
      <p:sp>
        <p:nvSpPr>
          <p:cNvPr id="68" name="Rectangle 7"/>
          <p:cNvSpPr>
            <a:spLocks/>
          </p:cNvSpPr>
          <p:nvPr/>
        </p:nvSpPr>
        <p:spPr bwMode="auto">
          <a:xfrm>
            <a:off x="15546622" y="5124558"/>
            <a:ext cx="14268314" cy="10266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tx1"/>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26" name="TextBox 25"/>
          <p:cNvSpPr txBox="1"/>
          <p:nvPr/>
        </p:nvSpPr>
        <p:spPr>
          <a:xfrm>
            <a:off x="29313902" y="20595185"/>
            <a:ext cx="12725202" cy="769441"/>
          </a:xfrm>
          <a:prstGeom prst="rect">
            <a:avLst/>
          </a:prstGeom>
          <a:noFill/>
        </p:spPr>
        <p:txBody>
          <a:bodyPr wrap="square" rtlCol="0">
            <a:spAutoFit/>
          </a:bodyPr>
          <a:lstStyle/>
          <a:p>
            <a:pPr algn="ctr" eaLnBrk="1" hangingPunct="1"/>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Summary and Discussion</a:t>
            </a:r>
          </a:p>
        </p:txBody>
      </p:sp>
      <p:sp>
        <p:nvSpPr>
          <p:cNvPr id="28" name="TextBox 27"/>
          <p:cNvSpPr txBox="1"/>
          <p:nvPr/>
        </p:nvSpPr>
        <p:spPr>
          <a:xfrm>
            <a:off x="15794814" y="16923515"/>
            <a:ext cx="13681688" cy="830997"/>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Recall – Final Model </a:t>
            </a:r>
            <a:endParaRPr lang="en-US" sz="36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24" name="TextBox 23">
            <a:extLst>
              <a:ext uri="{FF2B5EF4-FFF2-40B4-BE49-F238E27FC236}">
                <a16:creationId xmlns:a16="http://schemas.microsoft.com/office/drawing/2014/main" id="{A4B95261-DB08-4B1D-A80A-6CC11E308175}"/>
              </a:ext>
            </a:extLst>
          </p:cNvPr>
          <p:cNvSpPr txBox="1"/>
          <p:nvPr/>
        </p:nvSpPr>
        <p:spPr>
          <a:xfrm>
            <a:off x="28346402" y="5080408"/>
            <a:ext cx="14311089" cy="830997"/>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Judgment – Final Model </a:t>
            </a:r>
            <a:endParaRPr lang="en-US" sz="36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31" name="TextBox 30">
            <a:extLst>
              <a:ext uri="{FF2B5EF4-FFF2-40B4-BE49-F238E27FC236}">
                <a16:creationId xmlns:a16="http://schemas.microsoft.com/office/drawing/2014/main" id="{DD2F1BF9-7999-484D-A05F-FF47E1D782C4}"/>
              </a:ext>
            </a:extLst>
          </p:cNvPr>
          <p:cNvSpPr txBox="1"/>
          <p:nvPr/>
        </p:nvSpPr>
        <p:spPr>
          <a:xfrm>
            <a:off x="29393282" y="19761801"/>
            <a:ext cx="12610182" cy="707886"/>
          </a:xfrm>
          <a:prstGeom prst="rect">
            <a:avLst/>
          </a:prstGeom>
          <a:noFill/>
        </p:spPr>
        <p:txBody>
          <a:bodyPr wrap="square" rtlCol="0">
            <a:spAutoFit/>
          </a:bodyPr>
          <a:lstStyle/>
          <a:p>
            <a:r>
              <a:rPr lang="en-US" sz="2800" i="1" dirty="0">
                <a:solidFill>
                  <a:prstClr val="black"/>
                </a:solidFill>
                <a:latin typeface="Times New Roman"/>
                <a:ea typeface="MS PGothic" panose="020B0600070205080204" pitchFamily="34" charset="-128"/>
                <a:cs typeface="Times New Roman"/>
                <a:sym typeface="Times New Roman Bold" panose="02020803070505020304" pitchFamily="18" charset="0"/>
              </a:rPr>
              <a:t>Note: FSG, COS, and LSA were mean centered. 1 = Cue item, 2 = Target Item</a:t>
            </a:r>
            <a:endParaRPr lang="en-US" sz="28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32" name="Line 4">
            <a:extLst>
              <a:ext uri="{FF2B5EF4-FFF2-40B4-BE49-F238E27FC236}">
                <a16:creationId xmlns:a16="http://schemas.microsoft.com/office/drawing/2014/main" id="{FE500164-93BE-4036-A331-867116C89241}"/>
              </a:ext>
            </a:extLst>
          </p:cNvPr>
          <p:cNvSpPr>
            <a:spLocks noChangeShapeType="1"/>
          </p:cNvSpPr>
          <p:nvPr/>
        </p:nvSpPr>
        <p:spPr bwMode="auto">
          <a:xfrm flipH="1">
            <a:off x="15544164" y="4866968"/>
            <a:ext cx="636" cy="26772071"/>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33" name="Line 4">
            <a:extLst>
              <a:ext uri="{FF2B5EF4-FFF2-40B4-BE49-F238E27FC236}">
                <a16:creationId xmlns:a16="http://schemas.microsoft.com/office/drawing/2014/main" id="{B42C8CB2-93C0-4B02-AFB6-3095955D609A}"/>
              </a:ext>
            </a:extLst>
          </p:cNvPr>
          <p:cNvSpPr>
            <a:spLocks noChangeShapeType="1"/>
          </p:cNvSpPr>
          <p:nvPr/>
        </p:nvSpPr>
        <p:spPr bwMode="auto">
          <a:xfrm>
            <a:off x="29285803" y="4912964"/>
            <a:ext cx="28099" cy="26677602"/>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36" name="TextBox 35">
            <a:extLst>
              <a:ext uri="{FF2B5EF4-FFF2-40B4-BE49-F238E27FC236}">
                <a16:creationId xmlns:a16="http://schemas.microsoft.com/office/drawing/2014/main" id="{B2BEDBAD-30C8-4B7E-8A4E-0030C70E86EC}"/>
              </a:ext>
            </a:extLst>
          </p:cNvPr>
          <p:cNvSpPr txBox="1"/>
          <p:nvPr/>
        </p:nvSpPr>
        <p:spPr>
          <a:xfrm>
            <a:off x="15632215" y="5919831"/>
            <a:ext cx="13651766" cy="954107"/>
          </a:xfrm>
          <a:prstGeom prst="rect">
            <a:avLst/>
          </a:prstGeom>
          <a:noFill/>
        </p:spPr>
        <p:txBody>
          <a:bodyPr wrap="square" rtlCol="0">
            <a:spAutoFit/>
          </a:bodyPr>
          <a:lstStyle/>
          <a:p>
            <a:pPr algn="ctr"/>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Mean Judgment and Recall Scores</a:t>
            </a:r>
            <a:endParaRPr lang="en-US" sz="44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pic>
        <p:nvPicPr>
          <p:cNvPr id="41" name="Picture 2" descr="Image result for missouri state university">
            <a:extLst>
              <a:ext uri="{FF2B5EF4-FFF2-40B4-BE49-F238E27FC236}">
                <a16:creationId xmlns:a16="http://schemas.microsoft.com/office/drawing/2014/main" id="{A8FF1BAD-B80B-406A-8FFC-E40CD94C6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6201" y="1479273"/>
            <a:ext cx="3938218" cy="39382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missouri state university">
            <a:extLst>
              <a:ext uri="{FF2B5EF4-FFF2-40B4-BE49-F238E27FC236}">
                <a16:creationId xmlns:a16="http://schemas.microsoft.com/office/drawing/2014/main" id="{66AD5F89-DAB4-4427-885F-F166EDD1F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767" y="1520276"/>
            <a:ext cx="3994098" cy="399409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80F49A8-D623-4198-8030-FEE678411177}"/>
              </a:ext>
            </a:extLst>
          </p:cNvPr>
          <p:cNvSpPr txBox="1"/>
          <p:nvPr/>
        </p:nvSpPr>
        <p:spPr>
          <a:xfrm>
            <a:off x="29622606" y="30117130"/>
            <a:ext cx="12548618" cy="738664"/>
          </a:xfrm>
          <a:prstGeom prst="rect">
            <a:avLst/>
          </a:prstGeom>
          <a:noFill/>
        </p:spPr>
        <p:txBody>
          <a:bodyPr wrap="square" rtlCol="0">
            <a:spAutoFit/>
          </a:bodyPr>
          <a:lstStyle/>
          <a:p>
            <a:r>
              <a:rPr lang="en-US" sz="3000" b="1" dirty="0">
                <a:solidFill>
                  <a:srgbClr val="7A302F"/>
                </a:solidFill>
                <a:latin typeface="Times New Roman"/>
                <a:ea typeface="MS PGothic" panose="020B0600070205080204" pitchFamily="34" charset="-128"/>
                <a:cs typeface="Times New Roman"/>
                <a:sym typeface="Times New Roman Bold" panose="02020803070505020304" pitchFamily="18" charset="0"/>
              </a:rPr>
              <a:t>Contact: </a:t>
            </a:r>
            <a:r>
              <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rPr>
              <a:t>Nicholas Maxwell (maxwell270@live.missouristate.edu)</a:t>
            </a:r>
            <a:endParaRPr lang="en-US" sz="30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44" name="TextBox 43">
            <a:extLst>
              <a:ext uri="{FF2B5EF4-FFF2-40B4-BE49-F238E27FC236}">
                <a16:creationId xmlns:a16="http://schemas.microsoft.com/office/drawing/2014/main" id="{D72C0C69-04EA-483E-90ED-D5D58DFD1814}"/>
              </a:ext>
            </a:extLst>
          </p:cNvPr>
          <p:cNvSpPr txBox="1"/>
          <p:nvPr/>
        </p:nvSpPr>
        <p:spPr>
          <a:xfrm>
            <a:off x="29660536" y="30752112"/>
            <a:ext cx="14594302" cy="738664"/>
          </a:xfrm>
          <a:prstGeom prst="rect">
            <a:avLst/>
          </a:prstGeom>
          <a:noFill/>
        </p:spPr>
        <p:txBody>
          <a:bodyPr wrap="square" rtlCol="0">
            <a:spAutoFit/>
          </a:bodyPr>
          <a:lstStyle/>
          <a:p>
            <a:r>
              <a:rPr lang="en-US" sz="3000" b="1" dirty="0">
                <a:solidFill>
                  <a:srgbClr val="7A302F"/>
                </a:solidFill>
                <a:latin typeface="Times New Roman"/>
                <a:ea typeface="MS PGothic" panose="020B0600070205080204" pitchFamily="34" charset="-128"/>
                <a:cs typeface="Times New Roman"/>
                <a:sym typeface="Times New Roman Bold" panose="02020803070505020304" pitchFamily="18" charset="0"/>
              </a:rPr>
              <a:t>R code available at</a:t>
            </a:r>
            <a:r>
              <a:rPr lang="en-US" sz="3000" b="1">
                <a:solidFill>
                  <a:srgbClr val="7A302F"/>
                </a:solidFill>
                <a:latin typeface="Times New Roman"/>
                <a:ea typeface="MS PGothic" panose="020B0600070205080204" pitchFamily="34" charset="-128"/>
                <a:cs typeface="Times New Roman"/>
                <a:sym typeface="Times New Roman Bold" panose="02020803070505020304" pitchFamily="18" charset="0"/>
              </a:rPr>
              <a:t>: </a:t>
            </a:r>
            <a:r>
              <a:rPr lang="en-US" sz="3000">
                <a:solidFill>
                  <a:schemeClr val="tx1"/>
                </a:solidFill>
                <a:latin typeface="Times New Roman"/>
                <a:ea typeface="MS PGothic" panose="020B0600070205080204" pitchFamily="34" charset="-128"/>
                <a:cs typeface="Times New Roman"/>
                <a:sym typeface="Times New Roman Bold" panose="02020803070505020304" pitchFamily="18" charset="0"/>
              </a:rPr>
              <a:t>https://osf.io/j7qtc//  </a:t>
            </a:r>
            <a:endPar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graphicFrame>
        <p:nvGraphicFramePr>
          <p:cNvPr id="34" name="Table 33">
            <a:extLst>
              <a:ext uri="{FF2B5EF4-FFF2-40B4-BE49-F238E27FC236}">
                <a16:creationId xmlns:a16="http://schemas.microsoft.com/office/drawing/2014/main" id="{745DF35C-1204-44F4-B6AC-0D5907219513}"/>
              </a:ext>
            </a:extLst>
          </p:cNvPr>
          <p:cNvGraphicFramePr>
            <a:graphicFrameLocks noGrp="1"/>
          </p:cNvGraphicFramePr>
          <p:nvPr>
            <p:extLst>
              <p:ext uri="{D42A27DB-BD31-4B8C-83A1-F6EECF244321}">
                <p14:modId xmlns:p14="http://schemas.microsoft.com/office/powerpoint/2010/main" val="3994181017"/>
              </p:ext>
            </p:extLst>
          </p:nvPr>
        </p:nvGraphicFramePr>
        <p:xfrm>
          <a:off x="15691065" y="17807839"/>
          <a:ext cx="13440386" cy="13716000"/>
        </p:xfrm>
        <a:graphic>
          <a:graphicData uri="http://schemas.openxmlformats.org/drawingml/2006/table">
            <a:tbl>
              <a:tblPr firstRow="1" bandRow="1">
                <a:tableStyleId>{5C22544A-7EE6-4342-B048-85BDC9FD1C3A}</a:tableStyleId>
              </a:tblPr>
              <a:tblGrid>
                <a:gridCol w="3010229">
                  <a:extLst>
                    <a:ext uri="{9D8B030D-6E8A-4147-A177-3AD203B41FA5}">
                      <a16:colId xmlns:a16="http://schemas.microsoft.com/office/drawing/2014/main" val="20000"/>
                    </a:ext>
                  </a:extLst>
                </a:gridCol>
                <a:gridCol w="3099293">
                  <a:extLst>
                    <a:ext uri="{9D8B030D-6E8A-4147-A177-3AD203B41FA5}">
                      <a16:colId xmlns:a16="http://schemas.microsoft.com/office/drawing/2014/main" val="20001"/>
                    </a:ext>
                  </a:extLst>
                </a:gridCol>
                <a:gridCol w="3665432">
                  <a:extLst>
                    <a:ext uri="{9D8B030D-6E8A-4147-A177-3AD203B41FA5}">
                      <a16:colId xmlns:a16="http://schemas.microsoft.com/office/drawing/2014/main" val="20002"/>
                    </a:ext>
                  </a:extLst>
                </a:gridCol>
                <a:gridCol w="3665432">
                  <a:extLst>
                    <a:ext uri="{9D8B030D-6E8A-4147-A177-3AD203B41FA5}">
                      <a16:colId xmlns:a16="http://schemas.microsoft.com/office/drawing/2014/main" val="20003"/>
                    </a:ext>
                  </a:extLst>
                </a:gridCol>
              </a:tblGrid>
              <a:tr h="244369">
                <a:tc>
                  <a:txBody>
                    <a:bodyPr/>
                    <a:lstStyle/>
                    <a:p>
                      <a:r>
                        <a:rPr lang="en-US" sz="30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3000" i="1" dirty="0">
                          <a:solidFill>
                            <a:schemeClr val="tx1"/>
                          </a:solidFill>
                          <a:latin typeface="Times New Roman" charset="0"/>
                          <a:ea typeface="Times New Roman" charset="0"/>
                          <a:cs typeface="Times New Roman" charset="0"/>
                        </a:rPr>
                        <a:t>β</a:t>
                      </a:r>
                      <a:r>
                        <a:rPr lang="en-US" sz="30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latin typeface="Times New Roman" charset="0"/>
                          <a:ea typeface="Times New Roman" charset="0"/>
                          <a:cs typeface="Times New Roman" charset="0"/>
                        </a:rPr>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4369">
                <a:tc>
                  <a:txBody>
                    <a:bodyPr/>
                    <a:lstStyle/>
                    <a:p>
                      <a:r>
                        <a:rPr lang="en-US" sz="3000" dirty="0">
                          <a:solidFill>
                            <a:schemeClr val="tx1"/>
                          </a:solidFill>
                          <a:latin typeface="Times New Roman" charset="0"/>
                          <a:ea typeface="Times New Roman" charset="0"/>
                          <a:cs typeface="Times New Roman" charset="0"/>
                        </a:rPr>
                        <a:t>SUBTLEX 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-.346 (.054)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-6.419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6289088"/>
                  </a:ext>
                </a:extLst>
              </a:tr>
              <a:tr h="244369">
                <a:tc>
                  <a:txBody>
                    <a:bodyPr/>
                    <a:lstStyle/>
                    <a:p>
                      <a:r>
                        <a:rPr lang="en-US" sz="3000" dirty="0">
                          <a:solidFill>
                            <a:schemeClr val="tx1"/>
                          </a:solidFill>
                          <a:latin typeface="Times New Roman" charset="0"/>
                          <a:ea typeface="Times New Roman" charset="0"/>
                          <a:cs typeface="Times New Roman" charset="0"/>
                        </a:rPr>
                        <a:t>SUBTLEX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.008 (.054)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.141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.888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3572862"/>
                  </a:ext>
                </a:extLst>
              </a:tr>
              <a:tr h="244369">
                <a:tc>
                  <a:txBody>
                    <a:bodyPr/>
                    <a:lstStyle/>
                    <a:p>
                      <a:r>
                        <a:rPr lang="en-US" sz="3000" b="0" dirty="0">
                          <a:solidFill>
                            <a:schemeClr val="tx1"/>
                          </a:solidFill>
                          <a:latin typeface="Times New Roman" charset="0"/>
                          <a:ea typeface="Times New Roman" charset="0"/>
                          <a:cs typeface="Times New Roman" charset="0"/>
                        </a:rPr>
                        <a:t>Length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.198 (.025)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7.815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&lt;. 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4369">
                <a:tc>
                  <a:txBody>
                    <a:bodyPr/>
                    <a:lstStyle/>
                    <a:p>
                      <a:r>
                        <a:rPr lang="en-US" sz="3000" b="0" dirty="0">
                          <a:solidFill>
                            <a:schemeClr val="tx1"/>
                          </a:solidFill>
                          <a:latin typeface="Times New Roman" charset="0"/>
                          <a:ea typeface="Times New Roman" charset="0"/>
                          <a:cs typeface="Times New Roman" charset="0"/>
                        </a:rPr>
                        <a:t>Length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-.104 (.023)</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-4.590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&lt;. 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2092112"/>
                  </a:ext>
                </a:extLst>
              </a:tr>
              <a:tr h="244369">
                <a:tc>
                  <a:txBody>
                    <a:bodyPr/>
                    <a:lstStyle/>
                    <a:p>
                      <a:r>
                        <a:rPr lang="en-US" sz="3000" dirty="0">
                          <a:solidFill>
                            <a:schemeClr val="tx1"/>
                          </a:solidFill>
                          <a:latin typeface="Times New Roman" charset="0"/>
                          <a:ea typeface="Times New Roman" charset="0"/>
                          <a:cs typeface="Times New Roman" charset="0"/>
                        </a:rPr>
                        <a:t>AOA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-.080 (.020)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-4.093</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44369">
                <a:tc>
                  <a:txBody>
                    <a:bodyPr/>
                    <a:lstStyle/>
                    <a:p>
                      <a:r>
                        <a:rPr lang="en-US" sz="3000" b="0" dirty="0">
                          <a:solidFill>
                            <a:schemeClr val="tx1"/>
                          </a:solidFill>
                          <a:latin typeface="Times New Roman" charset="0"/>
                          <a:ea typeface="Times New Roman" charset="0"/>
                          <a:cs typeface="Times New Roman" charset="0"/>
                        </a:rPr>
                        <a:t>AOA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.033 (.025)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1.299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.194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44369">
                <a:tc>
                  <a:txBody>
                    <a:bodyPr/>
                    <a:lstStyle/>
                    <a:p>
                      <a:r>
                        <a:rPr lang="en-US" sz="3000" b="0" dirty="0">
                          <a:solidFill>
                            <a:schemeClr val="tx1"/>
                          </a:solidFill>
                          <a:latin typeface="Times New Roman" charset="0"/>
                          <a:ea typeface="Times New Roman" charset="0"/>
                          <a:cs typeface="Times New Roman" charset="0"/>
                        </a:rPr>
                        <a:t>Familiarity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-.415 (.129)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-3.230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6162150"/>
                  </a:ext>
                </a:extLst>
              </a:tr>
              <a:tr h="244369">
                <a:tc>
                  <a:txBody>
                    <a:bodyPr/>
                    <a:lstStyle/>
                    <a:p>
                      <a:r>
                        <a:rPr lang="en-US" sz="3000" b="0" dirty="0">
                          <a:solidFill>
                            <a:schemeClr val="tx1"/>
                          </a:solidFill>
                          <a:latin typeface="Times New Roman" charset="0"/>
                          <a:ea typeface="Times New Roman" charset="0"/>
                          <a:cs typeface="Times New Roman" charset="0"/>
                        </a:rPr>
                        <a:t>Familiarity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-.163 (.109)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-1.498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.134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62721"/>
                  </a:ext>
                </a:extLst>
              </a:tr>
              <a:tr h="244369">
                <a:tc>
                  <a:txBody>
                    <a:bodyPr/>
                    <a:lstStyle/>
                    <a:p>
                      <a:r>
                        <a:rPr lang="en-US" sz="3000" b="0" dirty="0">
                          <a:solidFill>
                            <a:schemeClr val="tx1"/>
                          </a:solidFill>
                          <a:latin typeface="Times New Roman" charset="0"/>
                          <a:ea typeface="Times New Roman" charset="0"/>
                          <a:cs typeface="Times New Roman" charset="0"/>
                        </a:rPr>
                        <a:t>Valence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-.152 (.021)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-7.180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b="0" i="0" dirty="0">
                          <a:solidFill>
                            <a:schemeClr val="tx1"/>
                          </a:solidFill>
                          <a:latin typeface="Times New Roman" charset="0"/>
                          <a:ea typeface="Times New Roman" charset="0"/>
                          <a:cs typeface="Times New Roman" charset="0"/>
                        </a:rPr>
                        <a:t>&lt; .001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164716"/>
                  </a:ext>
                </a:extLst>
              </a:tr>
              <a:tr h="244369">
                <a:tc>
                  <a:txBody>
                    <a:bodyPr/>
                    <a:lstStyle/>
                    <a:p>
                      <a:r>
                        <a:rPr lang="en-US" sz="3000" dirty="0">
                          <a:solidFill>
                            <a:schemeClr val="tx1"/>
                          </a:solidFill>
                          <a:latin typeface="Times New Roman" charset="0"/>
                          <a:ea typeface="Times New Roman" charset="0"/>
                          <a:cs typeface="Times New Roman" charset="0"/>
                        </a:rPr>
                        <a:t>Valence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.056 (.022)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2.542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.011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4369">
                <a:tc>
                  <a:txBody>
                    <a:bodyPr/>
                    <a:lstStyle/>
                    <a:p>
                      <a:r>
                        <a:rPr lang="en-US" sz="3000" dirty="0">
                          <a:solidFill>
                            <a:schemeClr val="tx1"/>
                          </a:solidFill>
                          <a:latin typeface="Times New Roman" charset="0"/>
                          <a:ea typeface="Times New Roman" charset="0"/>
                          <a:cs typeface="Times New Roman" charset="0"/>
                        </a:rPr>
                        <a:t>Imageability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.052 (.036)</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1.429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.153</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0550827"/>
                  </a:ext>
                </a:extLst>
              </a:tr>
              <a:tr h="244369">
                <a:tc>
                  <a:txBody>
                    <a:bodyPr/>
                    <a:lstStyle/>
                    <a:p>
                      <a:r>
                        <a:rPr lang="en-US" sz="3000" dirty="0">
                          <a:solidFill>
                            <a:schemeClr val="tx1"/>
                          </a:solidFill>
                          <a:latin typeface="Times New Roman" charset="0"/>
                          <a:ea typeface="Times New Roman" charset="0"/>
                          <a:cs typeface="Times New Roman" charset="0"/>
                        </a:rPr>
                        <a:t>Concreteness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-.204 (.030)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-6.733</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346336"/>
                  </a:ext>
                </a:extLst>
              </a:tr>
              <a:tr h="244369">
                <a:tc>
                  <a:txBody>
                    <a:bodyPr/>
                    <a:lstStyle/>
                    <a:p>
                      <a:r>
                        <a:rPr lang="en-US" sz="3000" dirty="0">
                          <a:solidFill>
                            <a:schemeClr val="tx1"/>
                          </a:solidFill>
                          <a:latin typeface="Times New Roman" charset="0"/>
                          <a:ea typeface="Times New Roman" charset="0"/>
                          <a:cs typeface="Times New Roman" charset="0"/>
                        </a:rPr>
                        <a:t>QSS</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.003 (.004)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.925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.355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811040"/>
                  </a:ext>
                </a:extLst>
              </a:tr>
              <a:tr h="244369">
                <a:tc>
                  <a:txBody>
                    <a:bodyPr/>
                    <a:lstStyle/>
                    <a:p>
                      <a:r>
                        <a:rPr lang="en-US" sz="3000" dirty="0">
                          <a:solidFill>
                            <a:schemeClr val="tx1"/>
                          </a:solidFill>
                          <a:latin typeface="Times New Roman" charset="0"/>
                          <a:ea typeface="Times New Roman" charset="0"/>
                          <a:cs typeface="Times New Roman" charset="0"/>
                        </a:rPr>
                        <a:t>TSS</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-.003 (.005)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-.647</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.518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0523798"/>
                  </a:ext>
                </a:extLst>
              </a:tr>
              <a:tr h="244369">
                <a:tc>
                  <a:txBody>
                    <a:bodyPr/>
                    <a:lstStyle/>
                    <a:p>
                      <a:r>
                        <a:rPr lang="en-US" sz="3000" dirty="0">
                          <a:solidFill>
                            <a:schemeClr val="tx1"/>
                          </a:solidFill>
                          <a:latin typeface="Times New Roman" charset="0"/>
                          <a:ea typeface="Times New Roman" charset="0"/>
                          <a:cs typeface="Times New Roman" charset="0"/>
                        </a:rPr>
                        <a:t>FSS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-.008 (.002)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-3.418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199167"/>
                  </a:ext>
                </a:extLst>
              </a:tr>
              <a:tr h="244369">
                <a:tc>
                  <a:txBody>
                    <a:bodyPr/>
                    <a:lstStyle/>
                    <a:p>
                      <a:r>
                        <a:rPr lang="en-US" sz="3000" dirty="0">
                          <a:solidFill>
                            <a:schemeClr val="tx1"/>
                          </a:solidFill>
                          <a:latin typeface="Times New Roman" charset="0"/>
                          <a:ea typeface="Times New Roman" charset="0"/>
                          <a:cs typeface="Times New Roman" charset="0"/>
                        </a:rPr>
                        <a:t>FSS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.009 (.002)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4.259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3841214"/>
                  </a:ext>
                </a:extLst>
              </a:tr>
              <a:tr h="244369">
                <a:tc>
                  <a:txBody>
                    <a:bodyPr/>
                    <a:lstStyle/>
                    <a:p>
                      <a:r>
                        <a:rPr lang="en-US" sz="3000" dirty="0">
                          <a:solidFill>
                            <a:schemeClr val="tx1"/>
                          </a:solidFill>
                          <a:latin typeface="Times New Roman" charset="0"/>
                          <a:ea typeface="Times New Roman" charset="0"/>
                          <a:cs typeface="Times New Roman" charset="0"/>
                        </a:rPr>
                        <a:t>Ortho N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-.001 (.006)</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-.187</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.852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3251685"/>
                  </a:ext>
                </a:extLst>
              </a:tr>
              <a:tr h="244369">
                <a:tc>
                  <a:txBody>
                    <a:bodyPr/>
                    <a:lstStyle/>
                    <a:p>
                      <a:r>
                        <a:rPr lang="en-US" sz="3000" dirty="0">
                          <a:solidFill>
                            <a:schemeClr val="tx1"/>
                          </a:solidFill>
                          <a:latin typeface="Times New Roman" charset="0"/>
                          <a:ea typeface="Times New Roman" charset="0"/>
                          <a:cs typeface="Times New Roman" charset="0"/>
                        </a:rPr>
                        <a:t>Ortho N 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-.007 (.005)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-1.436</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.151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9526452"/>
                  </a:ext>
                </a:extLst>
              </a:tr>
              <a:tr h="244369">
                <a:tc>
                  <a:txBody>
                    <a:bodyPr/>
                    <a:lstStyle/>
                    <a:p>
                      <a:r>
                        <a:rPr lang="en-US" sz="3000" dirty="0">
                          <a:solidFill>
                            <a:schemeClr val="tx1"/>
                          </a:solidFill>
                          <a:latin typeface="Times New Roman" charset="0"/>
                          <a:ea typeface="Times New Roman" charset="0"/>
                          <a:cs typeface="Times New Roman" charset="0"/>
                        </a:rPr>
                        <a:t>Phono N 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i="0" dirty="0">
                          <a:solidFill>
                            <a:schemeClr val="tx1"/>
                          </a:solidFill>
                          <a:latin typeface="Times New Roman" charset="0"/>
                          <a:ea typeface="Times New Roman" charset="0"/>
                          <a:cs typeface="Times New Roman" charset="0"/>
                        </a:rPr>
                        <a:t>.001 (.002)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solidFill>
                            <a:schemeClr val="tx1"/>
                          </a:solidFill>
                          <a:latin typeface="Times New Roman" charset="0"/>
                          <a:ea typeface="Times New Roman" charset="0"/>
                          <a:cs typeface="Times New Roman" charset="0"/>
                        </a:rPr>
                        <a:t>.548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000" dirty="0">
                          <a:solidFill>
                            <a:schemeClr val="tx1"/>
                          </a:solidFill>
                          <a:latin typeface="Times New Roman" charset="0"/>
                          <a:ea typeface="Times New Roman" charset="0"/>
                          <a:cs typeface="Times New Roman" charset="0"/>
                        </a:rPr>
                        <a:t>.584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5386206"/>
                  </a:ext>
                </a:extLst>
              </a:tr>
              <a:tr h="244369">
                <a:tc>
                  <a:txBody>
                    <a:bodyPr/>
                    <a:lstStyle/>
                    <a:p>
                      <a:r>
                        <a:rPr lang="en-US" sz="3000" dirty="0">
                          <a:solidFill>
                            <a:schemeClr val="tx1"/>
                          </a:solidFill>
                          <a:latin typeface="Times New Roman" charset="0"/>
                          <a:ea typeface="Times New Roman" charset="0"/>
                          <a:cs typeface="Times New Roman" charset="0"/>
                        </a:rPr>
                        <a:t>Phono N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-.006 (.002)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-2.662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.008</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960408921"/>
                  </a:ext>
                </a:extLst>
              </a:tr>
              <a:tr h="244369">
                <a:tc>
                  <a:txBody>
                    <a:bodyPr/>
                    <a:lstStyle/>
                    <a:p>
                      <a:r>
                        <a:rPr lang="en-US" sz="3000" dirty="0">
                          <a:solidFill>
                            <a:schemeClr val="tx1"/>
                          </a:solidFill>
                          <a:latin typeface="Times New Roman" charset="0"/>
                          <a:ea typeface="Times New Roman" charset="0"/>
                          <a:cs typeface="Times New Roman" charset="0"/>
                        </a:rPr>
                        <a:t>FSG</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1.866 (.210)</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8.880</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0914959"/>
                  </a:ext>
                </a:extLst>
              </a:tr>
              <a:tr h="244369">
                <a:tc>
                  <a:txBody>
                    <a:bodyPr/>
                    <a:lstStyle/>
                    <a:p>
                      <a:r>
                        <a:rPr lang="en-US" sz="3000" dirty="0">
                          <a:solidFill>
                            <a:schemeClr val="tx1"/>
                          </a:solidFill>
                          <a:latin typeface="Times New Roman" charset="0"/>
                          <a:ea typeface="Times New Roman" charset="0"/>
                          <a:cs typeface="Times New Roman" charset="0"/>
                        </a:rPr>
                        <a:t>LSA</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.687 (.146)</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4.710</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68761299"/>
                  </a:ext>
                </a:extLst>
              </a:tr>
              <a:tr h="244369">
                <a:tc>
                  <a:txBody>
                    <a:bodyPr/>
                    <a:lstStyle/>
                    <a:p>
                      <a:r>
                        <a:rPr lang="en-US" sz="3000" dirty="0">
                          <a:solidFill>
                            <a:schemeClr val="tx1"/>
                          </a:solidFill>
                          <a:latin typeface="Times New Roman" charset="0"/>
                          <a:ea typeface="Times New Roman" charset="0"/>
                          <a:cs typeface="Times New Roman" charset="0"/>
                        </a:rPr>
                        <a:t>COS</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.277 (.102)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2.713</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.007</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54186996"/>
                  </a:ext>
                </a:extLst>
              </a:tr>
              <a:tr h="244369">
                <a:tc>
                  <a:txBody>
                    <a:bodyPr/>
                    <a:lstStyle/>
                    <a:p>
                      <a:r>
                        <a:rPr lang="en-US" sz="3000" dirty="0">
                          <a:solidFill>
                            <a:schemeClr val="tx1"/>
                          </a:solidFill>
                          <a:latin typeface="Times New Roman" charset="0"/>
                          <a:ea typeface="Times New Roman" charset="0"/>
                          <a:cs typeface="Times New Roman" charset="0"/>
                        </a:rPr>
                        <a:t>FSG:LSA:COS</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-8.808 (3.161)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-2.786</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latin typeface="Times New Roman" charset="0"/>
                          <a:ea typeface="Times New Roman" charset="0"/>
                          <a:cs typeface="Times New Roman" charset="0"/>
                        </a:rPr>
                        <a:t>.005</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520224"/>
                  </a:ext>
                </a:extLst>
              </a:tr>
            </a:tbl>
          </a:graphicData>
        </a:graphic>
      </p:graphicFrame>
      <p:graphicFrame>
        <p:nvGraphicFramePr>
          <p:cNvPr id="40" name="Table 39">
            <a:extLst>
              <a:ext uri="{FF2B5EF4-FFF2-40B4-BE49-F238E27FC236}">
                <a16:creationId xmlns:a16="http://schemas.microsoft.com/office/drawing/2014/main" id="{37863753-1CA9-4AAB-AA16-40A21A7EDFCC}"/>
              </a:ext>
            </a:extLst>
          </p:cNvPr>
          <p:cNvGraphicFramePr>
            <a:graphicFrameLocks noGrp="1"/>
          </p:cNvGraphicFramePr>
          <p:nvPr>
            <p:extLst>
              <p:ext uri="{D42A27DB-BD31-4B8C-83A1-F6EECF244321}">
                <p14:modId xmlns:p14="http://schemas.microsoft.com/office/powerpoint/2010/main" val="1395976589"/>
              </p:ext>
            </p:extLst>
          </p:nvPr>
        </p:nvGraphicFramePr>
        <p:xfrm>
          <a:off x="29476502" y="5945268"/>
          <a:ext cx="12475188" cy="13716000"/>
        </p:xfrm>
        <a:graphic>
          <a:graphicData uri="http://schemas.openxmlformats.org/drawingml/2006/table">
            <a:tbl>
              <a:tblPr firstRow="1" bandRow="1">
                <a:tableStyleId>{5C22544A-7EE6-4342-B048-85BDC9FD1C3A}</a:tableStyleId>
              </a:tblPr>
              <a:tblGrid>
                <a:gridCol w="2794054">
                  <a:extLst>
                    <a:ext uri="{9D8B030D-6E8A-4147-A177-3AD203B41FA5}">
                      <a16:colId xmlns:a16="http://schemas.microsoft.com/office/drawing/2014/main" val="20000"/>
                    </a:ext>
                  </a:extLst>
                </a:gridCol>
                <a:gridCol w="2876722">
                  <a:extLst>
                    <a:ext uri="{9D8B030D-6E8A-4147-A177-3AD203B41FA5}">
                      <a16:colId xmlns:a16="http://schemas.microsoft.com/office/drawing/2014/main" val="20001"/>
                    </a:ext>
                  </a:extLst>
                </a:gridCol>
                <a:gridCol w="3402206">
                  <a:extLst>
                    <a:ext uri="{9D8B030D-6E8A-4147-A177-3AD203B41FA5}">
                      <a16:colId xmlns:a16="http://schemas.microsoft.com/office/drawing/2014/main" val="20002"/>
                    </a:ext>
                  </a:extLst>
                </a:gridCol>
                <a:gridCol w="3402206">
                  <a:extLst>
                    <a:ext uri="{9D8B030D-6E8A-4147-A177-3AD203B41FA5}">
                      <a16:colId xmlns:a16="http://schemas.microsoft.com/office/drawing/2014/main" val="20003"/>
                    </a:ext>
                  </a:extLst>
                </a:gridCol>
              </a:tblGrid>
              <a:tr h="244369">
                <a:tc>
                  <a:txBody>
                    <a:bodyPr/>
                    <a:lstStyle/>
                    <a:p>
                      <a:r>
                        <a:rPr lang="en-US" sz="30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3000" i="1" dirty="0">
                          <a:solidFill>
                            <a:schemeClr val="tx1"/>
                          </a:solidFill>
                          <a:latin typeface="Times New Roman" charset="0"/>
                          <a:ea typeface="Times New Roman" charset="0"/>
                          <a:cs typeface="Times New Roman" charset="0"/>
                        </a:rPr>
                        <a:t>β</a:t>
                      </a:r>
                      <a:r>
                        <a:rPr lang="en-US" sz="30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latin typeface="Times New Roman" charset="0"/>
                          <a:ea typeface="Times New Roman" charset="0"/>
                          <a:cs typeface="Times New Roman" charset="0"/>
                        </a:rPr>
                        <a:t>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4369">
                <a:tc>
                  <a:txBody>
                    <a:bodyPr/>
                    <a:lstStyle/>
                    <a:p>
                      <a:r>
                        <a:rPr lang="en-US" sz="3000" dirty="0">
                          <a:solidFill>
                            <a:schemeClr val="tx1"/>
                          </a:solidFill>
                          <a:latin typeface="Times New Roman" charset="0"/>
                          <a:ea typeface="Times New Roman" charset="0"/>
                          <a:cs typeface="Times New Roman" charset="0"/>
                        </a:rPr>
                        <a:t>SUBTLEX 1</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.023 (.006)</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3.990</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86289088"/>
                  </a:ext>
                </a:extLst>
              </a:tr>
              <a:tr h="244369">
                <a:tc>
                  <a:txBody>
                    <a:bodyPr/>
                    <a:lstStyle/>
                    <a:p>
                      <a:r>
                        <a:rPr lang="en-US" sz="3000" dirty="0">
                          <a:solidFill>
                            <a:schemeClr val="tx1"/>
                          </a:solidFill>
                          <a:latin typeface="Times New Roman" charset="0"/>
                          <a:ea typeface="Times New Roman" charset="0"/>
                          <a:cs typeface="Times New Roman" charset="0"/>
                        </a:rPr>
                        <a:t>SUBTLEX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-.019 (.006)</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-3.212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783572862"/>
                  </a:ext>
                </a:extLst>
              </a:tr>
              <a:tr h="244369">
                <a:tc>
                  <a:txBody>
                    <a:bodyPr/>
                    <a:lstStyle/>
                    <a:p>
                      <a:r>
                        <a:rPr lang="en-US" sz="3000" b="0" dirty="0">
                          <a:solidFill>
                            <a:schemeClr val="tx1"/>
                          </a:solidFill>
                          <a:latin typeface="Times New Roman" charset="0"/>
                          <a:ea typeface="Times New Roman" charset="0"/>
                          <a:cs typeface="Times New Roman" charset="0"/>
                        </a:rPr>
                        <a:t>Length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-0.020 (.002)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-8.094</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244369">
                <a:tc>
                  <a:txBody>
                    <a:bodyPr/>
                    <a:lstStyle/>
                    <a:p>
                      <a:r>
                        <a:rPr lang="en-US" sz="3000" b="0" dirty="0">
                          <a:solidFill>
                            <a:schemeClr val="tx1"/>
                          </a:solidFill>
                          <a:latin typeface="Times New Roman" charset="0"/>
                          <a:ea typeface="Times New Roman" charset="0"/>
                          <a:cs typeface="Times New Roman" charset="0"/>
                        </a:rPr>
                        <a:t>Length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-.002 (.002)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-.958</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.338</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32092112"/>
                  </a:ext>
                </a:extLst>
              </a:tr>
              <a:tr h="244369">
                <a:tc>
                  <a:txBody>
                    <a:bodyPr/>
                    <a:lstStyle/>
                    <a:p>
                      <a:r>
                        <a:rPr lang="en-US" sz="3000" dirty="0">
                          <a:solidFill>
                            <a:schemeClr val="tx1"/>
                          </a:solidFill>
                          <a:latin typeface="Times New Roman" charset="0"/>
                          <a:ea typeface="Times New Roman" charset="0"/>
                          <a:cs typeface="Times New Roman" charset="0"/>
                        </a:rPr>
                        <a:t>AOA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.016 (.002)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7.662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244369">
                <a:tc>
                  <a:txBody>
                    <a:bodyPr/>
                    <a:lstStyle/>
                    <a:p>
                      <a:r>
                        <a:rPr lang="en-US" sz="3000" b="0" dirty="0">
                          <a:solidFill>
                            <a:schemeClr val="tx1"/>
                          </a:solidFill>
                          <a:latin typeface="Times New Roman" charset="0"/>
                          <a:ea typeface="Times New Roman" charset="0"/>
                          <a:cs typeface="Times New Roman" charset="0"/>
                        </a:rPr>
                        <a:t>AOA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-.013 (.002)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-4.749</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44369">
                <a:tc>
                  <a:txBody>
                    <a:bodyPr/>
                    <a:lstStyle/>
                    <a:p>
                      <a:r>
                        <a:rPr lang="en-US" sz="3000" b="0" dirty="0">
                          <a:solidFill>
                            <a:schemeClr val="tx1"/>
                          </a:solidFill>
                          <a:latin typeface="Times New Roman" charset="0"/>
                          <a:ea typeface="Times New Roman" charset="0"/>
                          <a:cs typeface="Times New Roman" charset="0"/>
                        </a:rPr>
                        <a:t>Familiarity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.085 (.014)</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6.082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96162150"/>
                  </a:ext>
                </a:extLst>
              </a:tr>
              <a:tr h="244369">
                <a:tc>
                  <a:txBody>
                    <a:bodyPr/>
                    <a:lstStyle/>
                    <a:p>
                      <a:r>
                        <a:rPr lang="en-US" sz="3000" b="0" dirty="0">
                          <a:solidFill>
                            <a:schemeClr val="tx1"/>
                          </a:solidFill>
                          <a:latin typeface="Times New Roman" charset="0"/>
                          <a:ea typeface="Times New Roman" charset="0"/>
                          <a:cs typeface="Times New Roman" charset="0"/>
                        </a:rPr>
                        <a:t>Familiarity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-.094 (.012)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-7.916</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462721"/>
                  </a:ext>
                </a:extLst>
              </a:tr>
              <a:tr h="244369">
                <a:tc>
                  <a:txBody>
                    <a:bodyPr/>
                    <a:lstStyle/>
                    <a:p>
                      <a:r>
                        <a:rPr lang="en-US" sz="3000" b="0" dirty="0">
                          <a:solidFill>
                            <a:schemeClr val="tx1"/>
                          </a:solidFill>
                          <a:latin typeface="Times New Roman" charset="0"/>
                          <a:ea typeface="Times New Roman" charset="0"/>
                          <a:cs typeface="Times New Roman" charset="0"/>
                        </a:rPr>
                        <a:t>Valence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.005 (.002)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2.076</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b="0" i="0" dirty="0">
                          <a:solidFill>
                            <a:schemeClr val="tx1"/>
                          </a:solidFill>
                          <a:latin typeface="Times New Roman" charset="0"/>
                          <a:ea typeface="Times New Roman" charset="0"/>
                          <a:cs typeface="Times New Roman" charset="0"/>
                        </a:rPr>
                        <a:t>.038</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36164716"/>
                  </a:ext>
                </a:extLst>
              </a:tr>
              <a:tr h="244369">
                <a:tc>
                  <a:txBody>
                    <a:bodyPr/>
                    <a:lstStyle/>
                    <a:p>
                      <a:r>
                        <a:rPr lang="en-US" sz="3000" dirty="0">
                          <a:solidFill>
                            <a:schemeClr val="tx1"/>
                          </a:solidFill>
                          <a:latin typeface="Times New Roman" charset="0"/>
                          <a:ea typeface="Times New Roman" charset="0"/>
                          <a:cs typeface="Times New Roman" charset="0"/>
                        </a:rPr>
                        <a:t>Valence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-.017 (.002) </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-7.813</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44369">
                <a:tc>
                  <a:txBody>
                    <a:bodyPr/>
                    <a:lstStyle/>
                    <a:p>
                      <a:r>
                        <a:rPr lang="en-US" sz="3000" dirty="0">
                          <a:solidFill>
                            <a:schemeClr val="tx1"/>
                          </a:solidFill>
                          <a:latin typeface="Times New Roman" charset="0"/>
                          <a:ea typeface="Times New Roman" charset="0"/>
                          <a:cs typeface="Times New Roman" charset="0"/>
                        </a:rPr>
                        <a:t>Imageability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.034 (.005)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6.289</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60550827"/>
                  </a:ext>
                </a:extLst>
              </a:tr>
              <a:tr h="244369">
                <a:tc>
                  <a:txBody>
                    <a:bodyPr/>
                    <a:lstStyle/>
                    <a:p>
                      <a:r>
                        <a:rPr lang="en-US" sz="3000" dirty="0">
                          <a:solidFill>
                            <a:schemeClr val="tx1"/>
                          </a:solidFill>
                          <a:latin typeface="Times New Roman" charset="0"/>
                          <a:ea typeface="Times New Roman" charset="0"/>
                          <a:cs typeface="Times New Roman" charset="0"/>
                        </a:rPr>
                        <a:t>Imageability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-.070 (.005)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-12.803</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198112348"/>
                  </a:ext>
                </a:extLst>
              </a:tr>
              <a:tr h="244369">
                <a:tc>
                  <a:txBody>
                    <a:bodyPr/>
                    <a:lstStyle/>
                    <a:p>
                      <a:r>
                        <a:rPr lang="en-US" sz="3000" dirty="0">
                          <a:solidFill>
                            <a:schemeClr val="tx1"/>
                          </a:solidFill>
                          <a:latin typeface="Times New Roman" charset="0"/>
                          <a:ea typeface="Times New Roman" charset="0"/>
                          <a:cs typeface="Times New Roman" charset="0"/>
                        </a:rPr>
                        <a:t>Concreteness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-.008 (.004)</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-2.218</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.027</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53502252"/>
                  </a:ext>
                </a:extLst>
              </a:tr>
              <a:tr h="244369">
                <a:tc>
                  <a:txBody>
                    <a:bodyPr/>
                    <a:lstStyle/>
                    <a:p>
                      <a:r>
                        <a:rPr lang="en-US" sz="3000" dirty="0">
                          <a:solidFill>
                            <a:schemeClr val="tx1"/>
                          </a:solidFill>
                          <a:latin typeface="Times New Roman" charset="0"/>
                          <a:ea typeface="Times New Roman" charset="0"/>
                          <a:cs typeface="Times New Roman" charset="0"/>
                        </a:rPr>
                        <a:t>Concreteness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.035 (.005)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7.649</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18346336"/>
                  </a:ext>
                </a:extLst>
              </a:tr>
              <a:tr h="244369">
                <a:tc>
                  <a:txBody>
                    <a:bodyPr/>
                    <a:lstStyle/>
                    <a:p>
                      <a:r>
                        <a:rPr lang="en-US" sz="3000" dirty="0">
                          <a:solidFill>
                            <a:schemeClr val="tx1"/>
                          </a:solidFill>
                          <a:latin typeface="Times New Roman" charset="0"/>
                          <a:ea typeface="Times New Roman" charset="0"/>
                          <a:cs typeface="Times New Roman" charset="0"/>
                        </a:rPr>
                        <a:t>QSS</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.004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6.775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19811040"/>
                  </a:ext>
                </a:extLst>
              </a:tr>
              <a:tr h="244369">
                <a:tc>
                  <a:txBody>
                    <a:bodyPr/>
                    <a:lstStyle/>
                    <a:p>
                      <a:r>
                        <a:rPr lang="en-US" sz="3000" dirty="0">
                          <a:solidFill>
                            <a:schemeClr val="tx1"/>
                          </a:solidFill>
                          <a:latin typeface="Times New Roman" charset="0"/>
                          <a:ea typeface="Times New Roman" charset="0"/>
                          <a:cs typeface="Times New Roman" charset="0"/>
                        </a:rPr>
                        <a:t>TSS</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-.001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-1.407</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.160</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70523798"/>
                  </a:ext>
                </a:extLst>
              </a:tr>
              <a:tr h="244369">
                <a:tc>
                  <a:txBody>
                    <a:bodyPr/>
                    <a:lstStyle/>
                    <a:p>
                      <a:r>
                        <a:rPr lang="en-US" sz="3000" dirty="0">
                          <a:solidFill>
                            <a:schemeClr val="tx1"/>
                          </a:solidFill>
                          <a:latin typeface="Times New Roman" charset="0"/>
                          <a:ea typeface="Times New Roman" charset="0"/>
                          <a:cs typeface="Times New Roman" charset="0"/>
                        </a:rPr>
                        <a:t>FSS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-.001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-5.278</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5199167"/>
                  </a:ext>
                </a:extLst>
              </a:tr>
              <a:tr h="244369">
                <a:tc>
                  <a:txBody>
                    <a:bodyPr/>
                    <a:lstStyle/>
                    <a:p>
                      <a:r>
                        <a:rPr lang="en-US" sz="3000" dirty="0">
                          <a:solidFill>
                            <a:schemeClr val="tx1"/>
                          </a:solidFill>
                          <a:latin typeface="Times New Roman" charset="0"/>
                          <a:ea typeface="Times New Roman" charset="0"/>
                          <a:cs typeface="Times New Roman" charset="0"/>
                        </a:rPr>
                        <a:t>FSS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.001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.419</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.675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33841214"/>
                  </a:ext>
                </a:extLst>
              </a:tr>
              <a:tr h="244369">
                <a:tc>
                  <a:txBody>
                    <a:bodyPr/>
                    <a:lstStyle/>
                    <a:p>
                      <a:r>
                        <a:rPr lang="en-US" sz="3000" dirty="0">
                          <a:solidFill>
                            <a:schemeClr val="tx1"/>
                          </a:solidFill>
                          <a:latin typeface="Times New Roman" charset="0"/>
                          <a:ea typeface="Times New Roman" charset="0"/>
                          <a:cs typeface="Times New Roman" charset="0"/>
                        </a:rPr>
                        <a:t>Ortho N 2</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.001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2.837</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89526452"/>
                  </a:ext>
                </a:extLst>
              </a:tr>
              <a:tr h="244369">
                <a:tc>
                  <a:txBody>
                    <a:bodyPr/>
                    <a:lstStyle/>
                    <a:p>
                      <a:r>
                        <a:rPr lang="en-US" sz="3000" dirty="0">
                          <a:solidFill>
                            <a:schemeClr val="tx1"/>
                          </a:solidFill>
                          <a:latin typeface="Times New Roman" charset="0"/>
                          <a:ea typeface="Times New Roman" charset="0"/>
                          <a:cs typeface="Times New Roman" charset="0"/>
                        </a:rPr>
                        <a:t>Phono N 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-.001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-5.975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65386206"/>
                  </a:ext>
                </a:extLst>
              </a:tr>
              <a:tr h="244369">
                <a:tc>
                  <a:txBody>
                    <a:bodyPr/>
                    <a:lstStyle/>
                    <a:p>
                      <a:r>
                        <a:rPr lang="en-US" sz="3000" dirty="0">
                          <a:solidFill>
                            <a:schemeClr val="tx1"/>
                          </a:solidFill>
                          <a:latin typeface="Times New Roman" charset="0"/>
                          <a:ea typeface="Times New Roman" charset="0"/>
                          <a:cs typeface="Times New Roman" charset="0"/>
                        </a:rPr>
                        <a:t>FSG</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.391 (.021)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18.186</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0914959"/>
                  </a:ext>
                </a:extLst>
              </a:tr>
              <a:tr h="244369">
                <a:tc>
                  <a:txBody>
                    <a:bodyPr/>
                    <a:lstStyle/>
                    <a:p>
                      <a:r>
                        <a:rPr lang="en-US" sz="3000" dirty="0">
                          <a:solidFill>
                            <a:schemeClr val="tx1"/>
                          </a:solidFill>
                          <a:latin typeface="Times New Roman" charset="0"/>
                          <a:ea typeface="Times New Roman" charset="0"/>
                          <a:cs typeface="Times New Roman" charset="0"/>
                        </a:rPr>
                        <a:t>LSA</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.123 (.015)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7.919</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&lt; .001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68761299"/>
                  </a:ext>
                </a:extLst>
              </a:tr>
              <a:tr h="244369">
                <a:tc>
                  <a:txBody>
                    <a:bodyPr/>
                    <a:lstStyle/>
                    <a:p>
                      <a:r>
                        <a:rPr lang="en-US" sz="3000" dirty="0">
                          <a:solidFill>
                            <a:schemeClr val="tx1"/>
                          </a:solidFill>
                          <a:latin typeface="Times New Roman" charset="0"/>
                          <a:ea typeface="Times New Roman" charset="0"/>
                          <a:cs typeface="Times New Roman" charset="0"/>
                        </a:rPr>
                        <a:t>COS</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.027 (.011)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2.429</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.015</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54186996"/>
                  </a:ext>
                </a:extLst>
              </a:tr>
              <a:tr h="244369">
                <a:tc>
                  <a:txBody>
                    <a:bodyPr/>
                    <a:lstStyle/>
                    <a:p>
                      <a:r>
                        <a:rPr lang="en-US" sz="3000" dirty="0">
                          <a:solidFill>
                            <a:schemeClr val="tx1"/>
                          </a:solidFill>
                          <a:latin typeface="Times New Roman" charset="0"/>
                          <a:ea typeface="Times New Roman" charset="0"/>
                          <a:cs typeface="Times New Roman" charset="0"/>
                        </a:rPr>
                        <a:t>FSG:LSA:COS</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.558 (.338)</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1.648</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0" dirty="0">
                          <a:solidFill>
                            <a:schemeClr val="tx1"/>
                          </a:solidFill>
                          <a:latin typeface="Times New Roman" charset="0"/>
                          <a:ea typeface="Times New Roman" charset="0"/>
                          <a:cs typeface="Times New Roman" charset="0"/>
                        </a:rPr>
                        <a:t>.099</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52022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7494</TotalTime>
  <Pages>0</Pages>
  <Words>1319</Words>
  <Characters>0</Characters>
  <Application>Microsoft Office PowerPoint</Application>
  <PresentationFormat>Custom</PresentationFormat>
  <Lines>0</Lines>
  <Paragraphs>240</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PGothic</vt:lpstr>
      <vt:lpstr>Arial</vt:lpstr>
      <vt:lpstr>Calibri</vt:lpstr>
      <vt:lpstr>Calibri Light</vt:lpstr>
      <vt:lpstr>Gill Sans</vt:lpstr>
      <vt:lpstr>Minion Pro</vt:lpstr>
      <vt:lpstr>Times New Roman</vt:lpstr>
      <vt:lpstr>Times New Roman Bold</vt:lpstr>
      <vt:lpstr>ヒラギノ角ゴ ProN W3</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Nick Maxwell</cp:lastModifiedBy>
  <cp:revision>453</cp:revision>
  <cp:lastPrinted>2016-11-15T16:57:56Z</cp:lastPrinted>
  <dcterms:modified xsi:type="dcterms:W3CDTF">2018-03-30T20:08:58Z</dcterms:modified>
</cp:coreProperties>
</file>