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3" r:id="rId1"/>
  </p:sldMasterIdLst>
  <p:notesMasterIdLst>
    <p:notesMasterId r:id="rId53"/>
  </p:notesMasterIdLst>
  <p:sldIdLst>
    <p:sldId id="256" r:id="rId2"/>
    <p:sldId id="292" r:id="rId3"/>
    <p:sldId id="262" r:id="rId4"/>
    <p:sldId id="263" r:id="rId5"/>
    <p:sldId id="293" r:id="rId6"/>
    <p:sldId id="288" r:id="rId7"/>
    <p:sldId id="289" r:id="rId8"/>
    <p:sldId id="290" r:id="rId9"/>
    <p:sldId id="296" r:id="rId10"/>
    <p:sldId id="266" r:id="rId11"/>
    <p:sldId id="287" r:id="rId12"/>
    <p:sldId id="278" r:id="rId13"/>
    <p:sldId id="271" r:id="rId14"/>
    <p:sldId id="283" r:id="rId15"/>
    <p:sldId id="294" r:id="rId16"/>
    <p:sldId id="314" r:id="rId17"/>
    <p:sldId id="315" r:id="rId18"/>
    <p:sldId id="316" r:id="rId19"/>
    <p:sldId id="322" r:id="rId20"/>
    <p:sldId id="285" r:id="rId21"/>
    <p:sldId id="324" r:id="rId22"/>
    <p:sldId id="291" r:id="rId23"/>
    <p:sldId id="325" r:id="rId24"/>
    <p:sldId id="326" r:id="rId25"/>
    <p:sldId id="329" r:id="rId26"/>
    <p:sldId id="277" r:id="rId27"/>
    <p:sldId id="297" r:id="rId28"/>
    <p:sldId id="299" r:id="rId29"/>
    <p:sldId id="300" r:id="rId30"/>
    <p:sldId id="281" r:id="rId31"/>
    <p:sldId id="274" r:id="rId32"/>
    <p:sldId id="286" r:id="rId33"/>
    <p:sldId id="279" r:id="rId34"/>
    <p:sldId id="331" r:id="rId35"/>
    <p:sldId id="298" r:id="rId36"/>
    <p:sldId id="301" r:id="rId37"/>
    <p:sldId id="310" r:id="rId38"/>
    <p:sldId id="311" r:id="rId39"/>
    <p:sldId id="312" r:id="rId40"/>
    <p:sldId id="321" r:id="rId41"/>
    <p:sldId id="313" r:id="rId42"/>
    <p:sldId id="305" r:id="rId43"/>
    <p:sldId id="319" r:id="rId44"/>
    <p:sldId id="306" r:id="rId45"/>
    <p:sldId id="320" r:id="rId46"/>
    <p:sldId id="307" r:id="rId47"/>
    <p:sldId id="308" r:id="rId48"/>
    <p:sldId id="317" r:id="rId49"/>
    <p:sldId id="318" r:id="rId50"/>
    <p:sldId id="327" r:id="rId51"/>
    <p:sldId id="309"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D5EA"/>
    <a:srgbClr val="E9EBF5"/>
    <a:srgbClr val="9EA3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AEBB4C1-1D17-4BEA-A66B-922B69A9520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28CF0A9-6856-41E2-9336-7E87AB4892CC}"/>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57B0B-431B-4099-961D-6A1939A97B0C}" type="datetimeFigureOut">
              <a:rPr lang="en-US" smtClean="0"/>
              <a:t>4/6/2018</a:t>
            </a:fld>
            <a:endParaRPr lang="en-US"/>
          </a:p>
        </p:txBody>
      </p:sp>
      <p:sp>
        <p:nvSpPr>
          <p:cNvPr id="4" name="Slide Image Placeholder 3">
            <a:extLst>
              <a:ext uri="{FF2B5EF4-FFF2-40B4-BE49-F238E27FC236}">
                <a16:creationId xmlns:a16="http://schemas.microsoft.com/office/drawing/2014/main" id="{0961C77D-4D39-4232-BDC5-7C8C18D71F40}"/>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64F88304-FA62-49DA-B4A2-28F5C470646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8A47FF84-15BA-4C74-9B7D-DF77A16FC147}"/>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353E4839-9DE9-4833-9009-912D5D789A43}"/>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9CA0A4-B2C1-4A7B-B924-F0E852AE0B8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 will be briefly sharing a research project that I have been conducting on the effects of word pair relationships and judgements of these relationships on recall task performance.</a:t>
            </a:r>
          </a:p>
        </p:txBody>
      </p:sp>
      <p:sp>
        <p:nvSpPr>
          <p:cNvPr id="4" name="Slide Number Placeholder 3"/>
          <p:cNvSpPr>
            <a:spLocks noGrp="1"/>
          </p:cNvSpPr>
          <p:nvPr>
            <p:ph type="sldNum" sz="quarter" idx="10"/>
          </p:nvPr>
        </p:nvSpPr>
        <p:spPr/>
        <p:txBody>
          <a:bodyPr/>
          <a:lstStyle/>
          <a:p>
            <a:fld id="{138894ED-2154-4FF6-9548-4D9D74B3FA49}" type="slidenum">
              <a:rPr lang="en-US" smtClean="0"/>
              <a:t>‹#›</a:t>
            </a:fld>
            <a:endParaRPr lang="en-US"/>
          </a:p>
        </p:txBody>
      </p:sp>
    </p:spTree>
    <p:extLst>
      <p:ext uri="{BB962C8B-B14F-4D97-AF65-F5344CB8AC3E}">
        <p14:creationId xmlns:p14="http://schemas.microsoft.com/office/powerpoint/2010/main" val="2219540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These results show that both FSG and COS strength significantly predict performance on the recall task.  The judged value that participants assigned to the word pairs was also a significant predictor of recall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FSG is the strongest predictor of recall, followed Judged Value and COS.  LSA is not a significant predictor.    These results suggest that how associatively related two words are plays a strong role in how likely an individual is to remember them.</a:t>
            </a:r>
            <a:endParaRPr lang="en-US" dirty="0"/>
          </a:p>
        </p:txBody>
      </p:sp>
      <p:sp>
        <p:nvSpPr>
          <p:cNvPr id="4" name="Slide Number Placeholder 3"/>
          <p:cNvSpPr>
            <a:spLocks noGrp="1"/>
          </p:cNvSpPr>
          <p:nvPr>
            <p:ph type="sldNum" sz="quarter" idx="10"/>
          </p:nvPr>
        </p:nvSpPr>
        <p:spPr/>
        <p:txBody>
          <a:bodyPr/>
          <a:lstStyle/>
          <a:p>
            <a:fld id="{138894ED-2154-4FF6-9548-4D9D74B3FA49}" type="slidenum">
              <a:rPr lang="en-US" smtClean="0"/>
              <a:t>‹#›</a:t>
            </a:fld>
            <a:endParaRPr lang="en-US"/>
          </a:p>
        </p:txBody>
      </p:sp>
    </p:spTree>
    <p:extLst>
      <p:ext uri="{BB962C8B-B14F-4D97-AF65-F5344CB8AC3E}">
        <p14:creationId xmlns:p14="http://schemas.microsoft.com/office/powerpoint/2010/main" val="3796627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These results show that both FSG and COS strength significantly predict performance on the recall task.  The judged value that participants assigned to the word pairs was also a significant predictor of recall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FSG is the strongest predictor of recall, followed Judged Value and COS.  LSA is not a significant predictor.    These results suggest that how associatively related two words are plays a strong role in how likely an individual is to remember them.</a:t>
            </a:r>
            <a:endParaRPr lang="en-US" dirty="0"/>
          </a:p>
        </p:txBody>
      </p:sp>
      <p:sp>
        <p:nvSpPr>
          <p:cNvPr id="4" name="Slide Number Placeholder 3"/>
          <p:cNvSpPr>
            <a:spLocks noGrp="1"/>
          </p:cNvSpPr>
          <p:nvPr>
            <p:ph type="sldNum" sz="quarter" idx="10"/>
          </p:nvPr>
        </p:nvSpPr>
        <p:spPr/>
        <p:txBody>
          <a:bodyPr/>
          <a:lstStyle/>
          <a:p>
            <a:fld id="{138894ED-2154-4FF6-9548-4D9D74B3FA49}" type="slidenum">
              <a:rPr lang="en-US" smtClean="0"/>
              <a:t>‹#›</a:t>
            </a:fld>
            <a:endParaRPr lang="en-US"/>
          </a:p>
        </p:txBody>
      </p:sp>
    </p:spTree>
    <p:extLst>
      <p:ext uri="{BB962C8B-B14F-4D97-AF65-F5344CB8AC3E}">
        <p14:creationId xmlns:p14="http://schemas.microsoft.com/office/powerpoint/2010/main" val="3375525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These results show that both FSG and COS strength significantly predict performance on the recall task.  The judged value that participants assigned to the word pairs was also a significant predictor of recall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FSG is the strongest predictor of recall, followed Judged Value and COS.  LSA is not a significant predictor.    These results suggest that how associatively related two words are plays a strong role in how likely an individual is to remember them.</a:t>
            </a:r>
            <a:endParaRPr lang="en-US" dirty="0"/>
          </a:p>
        </p:txBody>
      </p:sp>
      <p:sp>
        <p:nvSpPr>
          <p:cNvPr id="4" name="Slide Number Placeholder 3"/>
          <p:cNvSpPr>
            <a:spLocks noGrp="1"/>
          </p:cNvSpPr>
          <p:nvPr>
            <p:ph type="sldNum" sz="quarter" idx="10"/>
          </p:nvPr>
        </p:nvSpPr>
        <p:spPr/>
        <p:txBody>
          <a:bodyPr/>
          <a:lstStyle/>
          <a:p>
            <a:fld id="{138894ED-2154-4FF6-9548-4D9D74B3FA49}" type="slidenum">
              <a:rPr lang="en-US" smtClean="0"/>
              <a:t>‹#›</a:t>
            </a:fld>
            <a:endParaRPr lang="en-US"/>
          </a:p>
        </p:txBody>
      </p:sp>
    </p:spTree>
    <p:extLst>
      <p:ext uri="{BB962C8B-B14F-4D97-AF65-F5344CB8AC3E}">
        <p14:creationId xmlns:p14="http://schemas.microsoft.com/office/powerpoint/2010/main" val="3114195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These results show that both FSG and COS strength significantly predict performance on the recall task.  The judged value that participants assigned to the word pairs was also a significant predictor of recall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FSG is the strongest predictor of recall, followed Judged Value and COS.  LSA is not a significant predictor.    These results suggest that how associatively related two words are plays a strong role in how likely an individual is to remember them.</a:t>
            </a:r>
            <a:endParaRPr lang="en-US" dirty="0"/>
          </a:p>
        </p:txBody>
      </p:sp>
      <p:sp>
        <p:nvSpPr>
          <p:cNvPr id="4" name="Slide Number Placeholder 3"/>
          <p:cNvSpPr>
            <a:spLocks noGrp="1"/>
          </p:cNvSpPr>
          <p:nvPr>
            <p:ph type="sldNum" sz="quarter" idx="10"/>
          </p:nvPr>
        </p:nvSpPr>
        <p:spPr/>
        <p:txBody>
          <a:bodyPr/>
          <a:lstStyle/>
          <a:p>
            <a:fld id="{138894ED-2154-4FF6-9548-4D9D74B3FA49}" type="slidenum">
              <a:rPr lang="en-US" smtClean="0"/>
              <a:t>‹#›</a:t>
            </a:fld>
            <a:endParaRPr lang="en-US"/>
          </a:p>
        </p:txBody>
      </p:sp>
    </p:spTree>
    <p:extLst>
      <p:ext uri="{BB962C8B-B14F-4D97-AF65-F5344CB8AC3E}">
        <p14:creationId xmlns:p14="http://schemas.microsoft.com/office/powerpoint/2010/main" val="2129430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present study has participants making judgements of how related pairs of words are based on the following three measures of relatedness:</a:t>
            </a:r>
          </a:p>
          <a:p>
            <a:r>
              <a:rPr lang="en-US" dirty="0"/>
              <a:t>Associative</a:t>
            </a:r>
          </a:p>
          <a:p>
            <a:r>
              <a:rPr lang="en-US" dirty="0"/>
              <a:t>Semantic</a:t>
            </a:r>
          </a:p>
          <a:p>
            <a:r>
              <a:rPr lang="en-US" dirty="0"/>
              <a:t>Thematic</a:t>
            </a:r>
          </a:p>
        </p:txBody>
      </p:sp>
      <p:sp>
        <p:nvSpPr>
          <p:cNvPr id="4" name="Slide Number Placeholder 3"/>
          <p:cNvSpPr>
            <a:spLocks noGrp="1"/>
          </p:cNvSpPr>
          <p:nvPr>
            <p:ph type="sldNum" sz="quarter" idx="10"/>
          </p:nvPr>
        </p:nvSpPr>
        <p:spPr/>
        <p:txBody>
          <a:bodyPr/>
          <a:lstStyle/>
          <a:p>
            <a:fld id="{138894ED-2154-4FF6-9548-4D9D74B3FA49}" type="slidenum">
              <a:rPr lang="en-US" smtClean="0"/>
              <a:t>‹#›</a:t>
            </a:fld>
            <a:endParaRPr lang="en-US"/>
          </a:p>
        </p:txBody>
      </p:sp>
    </p:spTree>
    <p:extLst>
      <p:ext uri="{BB962C8B-B14F-4D97-AF65-F5344CB8AC3E}">
        <p14:creationId xmlns:p14="http://schemas.microsoft.com/office/powerpoint/2010/main" val="1434392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did we measures these relationships?</a:t>
            </a:r>
          </a:p>
          <a:p>
            <a:r>
              <a:rPr lang="en-US" dirty="0"/>
              <a:t>We used Forward Strength as an indicator of associative relatedness.   This is the probability that a cue word will elicit a particular target word.  For example, if the pair MOUSE-CHEESE has an </a:t>
            </a:r>
            <a:r>
              <a:rPr lang="en-US" dirty="0" err="1"/>
              <a:t>fsg</a:t>
            </a:r>
            <a:r>
              <a:rPr lang="en-US" dirty="0"/>
              <a:t> of .72, then the cue word MOUSE will elicit the response “CHEESE” approximately 72% of the time.</a:t>
            </a:r>
          </a:p>
          <a:p>
            <a:r>
              <a:rPr lang="en-US" dirty="0"/>
              <a:t>Semantic relatedness is being measured with Cosine.  A cosine value represents the amount of feature overlap between two concepts.  The higher the COS between two words, the more similar their dictionary definitions are to one another. Expanding</a:t>
            </a:r>
            <a:r>
              <a:rPr lang="en-US" baseline="0" dirty="0"/>
              <a:t> upon our earlier example, Mouse and Cheese have a cosine of only .01, suggesting zero feature overlap.</a:t>
            </a:r>
            <a:endParaRPr lang="en-US" dirty="0"/>
          </a:p>
          <a:p>
            <a:r>
              <a:rPr lang="en-US" dirty="0"/>
              <a:t>Thematic relatedness is being measured with Latent Semantic Analysis or LSA.  LSA calculates a value based on the co-occurrences of words together in a document with the overall meaning of a document.  This value can be viewed as a middle ground between association and semantics. </a:t>
            </a:r>
          </a:p>
        </p:txBody>
      </p:sp>
      <p:sp>
        <p:nvSpPr>
          <p:cNvPr id="4" name="Slide Number Placeholder 3"/>
          <p:cNvSpPr>
            <a:spLocks noGrp="1"/>
          </p:cNvSpPr>
          <p:nvPr>
            <p:ph type="sldNum" sz="quarter" idx="10"/>
          </p:nvPr>
        </p:nvSpPr>
        <p:spPr/>
        <p:txBody>
          <a:bodyPr/>
          <a:lstStyle/>
          <a:p>
            <a:fld id="{138894ED-2154-4FF6-9548-4D9D74B3FA49}" type="slidenum">
              <a:rPr lang="en-US" smtClean="0"/>
              <a:t>‹#›</a:t>
            </a:fld>
            <a:endParaRPr lang="en-US"/>
          </a:p>
        </p:txBody>
      </p:sp>
    </p:spTree>
    <p:extLst>
      <p:ext uri="{BB962C8B-B14F-4D97-AF65-F5344CB8AC3E}">
        <p14:creationId xmlns:p14="http://schemas.microsoft.com/office/powerpoint/2010/main" val="2934036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study, we recruited 100 participants from Amazon’s mechanical </a:t>
            </a:r>
            <a:r>
              <a:rPr lang="en-US" dirty="0" err="1"/>
              <a:t>turk</a:t>
            </a:r>
            <a:r>
              <a:rPr lang="en-US" dirty="0"/>
              <a:t>.  The study was conducted online via Qualtrics.  </a:t>
            </a:r>
          </a:p>
          <a:p>
            <a:endParaRPr lang="en-US" dirty="0"/>
          </a:p>
          <a:p>
            <a:r>
              <a:rPr lang="en-US" dirty="0"/>
              <a:t>63 word pairs were of varying associative, semantic, and thematic strengths were created from 3 normed databases.</a:t>
            </a:r>
          </a:p>
        </p:txBody>
      </p:sp>
      <p:sp>
        <p:nvSpPr>
          <p:cNvPr id="4" name="Slide Number Placeholder 3"/>
          <p:cNvSpPr>
            <a:spLocks noGrp="1"/>
          </p:cNvSpPr>
          <p:nvPr>
            <p:ph type="sldNum" sz="quarter" idx="10"/>
          </p:nvPr>
        </p:nvSpPr>
        <p:spPr/>
        <p:txBody>
          <a:bodyPr/>
          <a:lstStyle/>
          <a:p>
            <a:fld id="{138894ED-2154-4FF6-9548-4D9D74B3FA49}" type="slidenum">
              <a:rPr lang="en-US" smtClean="0"/>
              <a:t>‹#›</a:t>
            </a:fld>
            <a:endParaRPr lang="en-US"/>
          </a:p>
        </p:txBody>
      </p:sp>
    </p:spTree>
    <p:extLst>
      <p:ext uri="{BB962C8B-B14F-4D97-AF65-F5344CB8AC3E}">
        <p14:creationId xmlns:p14="http://schemas.microsoft.com/office/powerpoint/2010/main" val="3994071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Three Judgment blocks, 21 words per block (7 low strength, 7 medium strength, 7 high strength).  At the beginning of each block, participants receive instructions explaining associative, semantic, or thematic relationships and are asked to judge each word pair’s relatedness based on that criteria.  These judgements are made on a scale of 0 to 100.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picture is an example of the instructions participants receive for the associative judgment block.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There are three different versions of the study that rotate which instructions appear with which block and counter balance the order of the blocks.  The end result is that each word pair receives judgements based on all three criteria.</a:t>
            </a:r>
          </a:p>
          <a:p>
            <a:endParaRPr lang="en-US" dirty="0"/>
          </a:p>
        </p:txBody>
      </p:sp>
      <p:sp>
        <p:nvSpPr>
          <p:cNvPr id="4" name="Slide Number Placeholder 3"/>
          <p:cNvSpPr>
            <a:spLocks noGrp="1"/>
          </p:cNvSpPr>
          <p:nvPr>
            <p:ph type="sldNum" sz="quarter" idx="10"/>
          </p:nvPr>
        </p:nvSpPr>
        <p:spPr/>
        <p:txBody>
          <a:bodyPr/>
          <a:lstStyle/>
          <a:p>
            <a:fld id="{138894ED-2154-4FF6-9548-4D9D74B3FA49}" type="slidenum">
              <a:rPr lang="en-US" smtClean="0"/>
              <a:t>‹#›</a:t>
            </a:fld>
            <a:endParaRPr lang="en-US"/>
          </a:p>
        </p:txBody>
      </p:sp>
    </p:spTree>
    <p:extLst>
      <p:ext uri="{BB962C8B-B14F-4D97-AF65-F5344CB8AC3E}">
        <p14:creationId xmlns:p14="http://schemas.microsoft.com/office/powerpoint/2010/main" val="2516563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section of the study is a cued recall phase.  In this section participants are presented with each of the 63 cue words from the judgement blocks and are asked to respond with the correct target word.  The</a:t>
            </a:r>
            <a:r>
              <a:rPr lang="en-US" baseline="0" dirty="0"/>
              <a:t> cue words appear in a randomized order and participants are allowed to take as long as needed to complete </a:t>
            </a:r>
            <a:r>
              <a:rPr lang="en-US" baseline="0"/>
              <a:t>this section.</a:t>
            </a:r>
            <a:endParaRPr lang="en-US" dirty="0"/>
          </a:p>
        </p:txBody>
      </p:sp>
      <p:sp>
        <p:nvSpPr>
          <p:cNvPr id="4" name="Slide Number Placeholder 3"/>
          <p:cNvSpPr>
            <a:spLocks noGrp="1"/>
          </p:cNvSpPr>
          <p:nvPr>
            <p:ph type="sldNum" sz="quarter" idx="10"/>
          </p:nvPr>
        </p:nvSpPr>
        <p:spPr/>
        <p:txBody>
          <a:bodyPr/>
          <a:lstStyle/>
          <a:p>
            <a:fld id="{138894ED-2154-4FF6-9548-4D9D74B3FA49}" type="slidenum">
              <a:rPr lang="en-US" smtClean="0"/>
              <a:t>‹#›</a:t>
            </a:fld>
            <a:endParaRPr lang="en-US"/>
          </a:p>
        </p:txBody>
      </p:sp>
    </p:spTree>
    <p:extLst>
      <p:ext uri="{BB962C8B-B14F-4D97-AF65-F5344CB8AC3E}">
        <p14:creationId xmlns:p14="http://schemas.microsoft.com/office/powerpoint/2010/main" val="681088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was analyzed with a Multi-Level Model and Logistic Regression. </a:t>
            </a:r>
          </a:p>
          <a:p>
            <a:endParaRPr lang="en-US" dirty="0"/>
          </a:p>
          <a:p>
            <a:r>
              <a:rPr lang="en-US" dirty="0"/>
              <a:t>List IV’s and DV’s</a:t>
            </a:r>
          </a:p>
        </p:txBody>
      </p:sp>
      <p:sp>
        <p:nvSpPr>
          <p:cNvPr id="4" name="Slide Number Placeholder 3"/>
          <p:cNvSpPr>
            <a:spLocks noGrp="1"/>
          </p:cNvSpPr>
          <p:nvPr>
            <p:ph type="sldNum" sz="quarter" idx="10"/>
          </p:nvPr>
        </p:nvSpPr>
        <p:spPr/>
        <p:txBody>
          <a:bodyPr/>
          <a:lstStyle/>
          <a:p>
            <a:fld id="{138894ED-2154-4FF6-9548-4D9D74B3FA49}" type="slidenum">
              <a:rPr lang="en-US" smtClean="0"/>
              <a:t>‹#›</a:t>
            </a:fld>
            <a:endParaRPr lang="en-US"/>
          </a:p>
        </p:txBody>
      </p:sp>
    </p:spTree>
    <p:extLst>
      <p:ext uri="{BB962C8B-B14F-4D97-AF65-F5344CB8AC3E}">
        <p14:creationId xmlns:p14="http://schemas.microsoft.com/office/powerpoint/2010/main" val="3752881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was analyzed with a Multi-Level Model and Logistic Regression. </a:t>
            </a:r>
          </a:p>
          <a:p>
            <a:endParaRPr lang="en-US" dirty="0"/>
          </a:p>
          <a:p>
            <a:r>
              <a:rPr lang="en-US" dirty="0"/>
              <a:t>List IV’s and DV’s</a:t>
            </a:r>
          </a:p>
        </p:txBody>
      </p:sp>
      <p:sp>
        <p:nvSpPr>
          <p:cNvPr id="4" name="Slide Number Placeholder 3"/>
          <p:cNvSpPr>
            <a:spLocks noGrp="1"/>
          </p:cNvSpPr>
          <p:nvPr>
            <p:ph type="sldNum" sz="quarter" idx="10"/>
          </p:nvPr>
        </p:nvSpPr>
        <p:spPr/>
        <p:txBody>
          <a:bodyPr/>
          <a:lstStyle/>
          <a:p>
            <a:fld id="{138894ED-2154-4FF6-9548-4D9D74B3FA49}" type="slidenum">
              <a:rPr lang="en-US" smtClean="0"/>
              <a:t>‹#›</a:t>
            </a:fld>
            <a:endParaRPr lang="en-US"/>
          </a:p>
        </p:txBody>
      </p:sp>
    </p:spTree>
    <p:extLst>
      <p:ext uri="{BB962C8B-B14F-4D97-AF65-F5344CB8AC3E}">
        <p14:creationId xmlns:p14="http://schemas.microsoft.com/office/powerpoint/2010/main" val="611489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type of judgement being made did not effect recall.  The percent of word pairs correctly recalled hovered around 60% for each of the three types of judgements.  However, the type of judgement being made did have an effect on the relatedness values that participants assigned.  Participants were more likely to rate the thematic relationships as being more similar.  This may in part be due to the fact that </a:t>
            </a:r>
            <a:r>
              <a:rPr lang="en-US" dirty="0" err="1"/>
              <a:t>thematics</a:t>
            </a:r>
            <a:r>
              <a:rPr lang="en-US" dirty="0"/>
              <a:t> can be viewed as a combination of association and semantics, meaning that there is more information encoded in the word pairs for participants to work with.</a:t>
            </a:r>
          </a:p>
        </p:txBody>
      </p:sp>
      <p:sp>
        <p:nvSpPr>
          <p:cNvPr id="4" name="Slide Number Placeholder 3"/>
          <p:cNvSpPr>
            <a:spLocks noGrp="1"/>
          </p:cNvSpPr>
          <p:nvPr>
            <p:ph type="sldNum" sz="quarter" idx="10"/>
          </p:nvPr>
        </p:nvSpPr>
        <p:spPr/>
        <p:txBody>
          <a:bodyPr/>
          <a:lstStyle/>
          <a:p>
            <a:fld id="{138894ED-2154-4FF6-9548-4D9D74B3FA49}" type="slidenum">
              <a:rPr lang="en-US" smtClean="0"/>
              <a:t>‹#›</a:t>
            </a:fld>
            <a:endParaRPr lang="en-US"/>
          </a:p>
        </p:txBody>
      </p:sp>
    </p:spTree>
    <p:extLst>
      <p:ext uri="{BB962C8B-B14F-4D97-AF65-F5344CB8AC3E}">
        <p14:creationId xmlns:p14="http://schemas.microsoft.com/office/powerpoint/2010/main" val="9826564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E9462EF3-3C4F-43EE-ACEE-D4B806740EA3}" type="datetimeFigureOut">
              <a:rPr lang="en-US" smtClean="0"/>
              <a:pPr/>
              <a:t>4/6/2018</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r>
              <a:rPr lang="en-US"/>
              <a:t>
              </a:t>
            </a:r>
            <a:endParaRPr lang="en-US" dirty="0"/>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2949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343B39-165A-4B68-AA5C-581F5336313C}" type="datetimeFigureOut">
              <a:rPr lang="en-US" smtClean="0"/>
              <a:t>4/6/2018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2817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42C8C57-33F9-4259-AC4F-0E3F5BEC9B94}" type="datetimeFigureOut">
              <a:rPr lang="en-US" smtClean="0"/>
              <a:t>4/6/2018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8166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748772B-8FA2-401F-A0A1-A59855EDBC3E}" type="datetimeFigureOut">
              <a:rPr lang="en-US" smtClean="0"/>
              <a:t>4/6/2018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9239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3DD5BDE-5A90-4611-82E9-0FC5746D30C5}" type="datetimeFigureOut">
              <a:rPr lang="en-US" smtClean="0"/>
              <a:t>4/6/2018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1288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smtClean="0"/>
              <a:t>4/6/2018</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8514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smtClean="0"/>
              <a:t>4/6/2018</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8565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smtClean="0"/>
              <a:t>4/6/2018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8681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smtClean="0"/>
              <a:t>4/6/2018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6240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smtClean="0"/>
              <a:t>4/6/2018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5404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9472EB-AC54-4713-BFC2-BEB621108C63}" type="datetimeFigureOut">
              <a:rPr lang="en-US" smtClean="0"/>
              <a:t>4/6/2018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2093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smtClean="0"/>
              <a:t>4/6/2018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5741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smtClean="0"/>
              <a:t>4/6/2018</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901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smtClean="0"/>
              <a:t>4/6/2018</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4440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smtClean="0"/>
              <a:t>4/6/2018</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746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6ED06B6-C816-4861-964D-15A98395707D}" type="datetimeFigureOut">
              <a:rPr lang="en-US" smtClean="0"/>
              <a:t>4/6/2018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17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0B1A8AB-EA7C-4B1B-9D73-E2551851FABE}" type="datetimeFigureOut">
              <a:rPr lang="en-US" smtClean="0"/>
              <a:t>4/6/2018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4549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endParaRPr lang="en-US" dirty="0"/>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0786BE5-D2A3-4BF0-8B30-D7403E61B3DC}" type="datetimeFigureOut">
              <a:rPr lang="en-US" smtClean="0"/>
              <a:t>4/6/2018</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609935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7972" y="1316182"/>
            <a:ext cx="9914827" cy="2879308"/>
          </a:xfrm>
        </p:spPr>
        <p:txBody>
          <a:bodyPr/>
          <a:lstStyle/>
          <a:p>
            <a:r>
              <a:rPr lang="en-US" sz="4000" dirty="0"/>
              <a:t>Modeling Memory: Exploring the Relationship Between Word Overlap and Single Word Norms When Predicting Judgments and Recall</a:t>
            </a:r>
          </a:p>
        </p:txBody>
      </p:sp>
      <p:sp>
        <p:nvSpPr>
          <p:cNvPr id="3" name="Subtitle 2"/>
          <p:cNvSpPr>
            <a:spLocks noGrp="1"/>
          </p:cNvSpPr>
          <p:nvPr>
            <p:ph type="subTitle" idx="1"/>
          </p:nvPr>
        </p:nvSpPr>
        <p:spPr/>
        <p:txBody>
          <a:bodyPr>
            <a:noAutofit/>
          </a:bodyPr>
          <a:lstStyle/>
          <a:p>
            <a:r>
              <a:rPr lang="en-US" dirty="0">
                <a:solidFill>
                  <a:schemeClr val="bg1"/>
                </a:solidFill>
              </a:rPr>
              <a:t>Nicholas P. Maxwell</a:t>
            </a:r>
          </a:p>
        </p:txBody>
      </p:sp>
    </p:spTree>
    <p:extLst>
      <p:ext uri="{BB962C8B-B14F-4D97-AF65-F5344CB8AC3E}">
        <p14:creationId xmlns:p14="http://schemas.microsoft.com/office/powerpoint/2010/main" val="4150839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Participants and Stimuli – Experiment One</a:t>
            </a:r>
          </a:p>
        </p:txBody>
      </p:sp>
      <p:sp>
        <p:nvSpPr>
          <p:cNvPr id="3" name="Content Placeholder 2"/>
          <p:cNvSpPr>
            <a:spLocks noGrp="1"/>
          </p:cNvSpPr>
          <p:nvPr>
            <p:ph idx="1"/>
          </p:nvPr>
        </p:nvSpPr>
        <p:spPr/>
        <p:txBody>
          <a:bodyPr>
            <a:normAutofit/>
          </a:bodyPr>
          <a:lstStyle/>
          <a:p>
            <a:r>
              <a:rPr lang="en-US" sz="2400" dirty="0"/>
              <a:t>112 Participants were recruited from Amazon’s Mechanical Turk</a:t>
            </a:r>
          </a:p>
          <a:p>
            <a:r>
              <a:rPr lang="en-US" sz="2400" dirty="0"/>
              <a:t>Participants completed the study online via Qualtrics</a:t>
            </a:r>
          </a:p>
          <a:p>
            <a:r>
              <a:rPr lang="en-US" sz="2400" dirty="0"/>
              <a:t>63 Word pairs of varying associative, semantic, and thematic strengths were created from the Buchanan et al. (2013) word norms</a:t>
            </a:r>
          </a:p>
          <a:p>
            <a:pPr marL="457200" lvl="1" indent="0">
              <a:buNone/>
            </a:pPr>
            <a:endParaRPr lang="en-US" sz="2200" dirty="0"/>
          </a:p>
        </p:txBody>
      </p:sp>
    </p:spTree>
    <p:extLst>
      <p:ext uri="{BB962C8B-B14F-4D97-AF65-F5344CB8AC3E}">
        <p14:creationId xmlns:p14="http://schemas.microsoft.com/office/powerpoint/2010/main" val="653516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1889CF-39A5-411E-BAAD-9B89941CA0A8}"/>
              </a:ext>
            </a:extLst>
          </p:cNvPr>
          <p:cNvSpPr>
            <a:spLocks noGrp="1"/>
          </p:cNvSpPr>
          <p:nvPr>
            <p:ph type="title"/>
          </p:nvPr>
        </p:nvSpPr>
        <p:spPr>
          <a:xfrm>
            <a:off x="1154954" y="947920"/>
            <a:ext cx="8761413" cy="728480"/>
          </a:xfrm>
        </p:spPr>
        <p:txBody>
          <a:bodyPr/>
          <a:lstStyle/>
          <a:p>
            <a:r>
              <a:rPr lang="en-US" sz="3200" dirty="0"/>
              <a:t>Participants and Stimuli – Experiment Two</a:t>
            </a:r>
          </a:p>
        </p:txBody>
      </p:sp>
      <p:sp>
        <p:nvSpPr>
          <p:cNvPr id="6" name="Content Placeholder 5">
            <a:extLst>
              <a:ext uri="{FF2B5EF4-FFF2-40B4-BE49-F238E27FC236}">
                <a16:creationId xmlns:a16="http://schemas.microsoft.com/office/drawing/2014/main" id="{87E4B1A4-86CC-43B7-A3B3-32F3F83E0EA7}"/>
              </a:ext>
            </a:extLst>
          </p:cNvPr>
          <p:cNvSpPr>
            <a:spLocks noGrp="1"/>
          </p:cNvSpPr>
          <p:nvPr>
            <p:ph idx="1"/>
          </p:nvPr>
        </p:nvSpPr>
        <p:spPr/>
        <p:txBody>
          <a:bodyPr/>
          <a:lstStyle/>
          <a:p>
            <a:pPr lvl="0">
              <a:buClr>
                <a:srgbClr val="F5A408"/>
              </a:buClr>
            </a:pPr>
            <a:r>
              <a:rPr lang="en-US" sz="2400" dirty="0">
                <a:solidFill>
                  <a:prstClr val="black">
                    <a:lumMod val="75000"/>
                    <a:lumOff val="25000"/>
                  </a:prstClr>
                </a:solidFill>
              </a:rPr>
              <a:t>221 Participants were recruited from Amazon’s Mechanical Turk</a:t>
            </a:r>
          </a:p>
          <a:p>
            <a:pPr lvl="0">
              <a:buClr>
                <a:srgbClr val="F5A408"/>
              </a:buClr>
            </a:pPr>
            <a:r>
              <a:rPr lang="en-US" sz="2400" dirty="0">
                <a:solidFill>
                  <a:prstClr val="black">
                    <a:lumMod val="75000"/>
                    <a:lumOff val="25000"/>
                  </a:prstClr>
                </a:solidFill>
              </a:rPr>
              <a:t>63 new word pairs created from the same database</a:t>
            </a:r>
          </a:p>
          <a:p>
            <a:pPr lvl="0">
              <a:buClr>
                <a:srgbClr val="F5A408"/>
              </a:buClr>
            </a:pPr>
            <a:r>
              <a:rPr lang="en-US" sz="2400" dirty="0">
                <a:solidFill>
                  <a:prstClr val="black">
                    <a:lumMod val="75000"/>
                    <a:lumOff val="25000"/>
                  </a:prstClr>
                </a:solidFill>
              </a:rPr>
              <a:t>In addition to measures of associative, semantic, and thematic overlap, these pairs were also measured on various single word norms.</a:t>
            </a:r>
          </a:p>
          <a:p>
            <a:pPr marL="0" indent="0">
              <a:buNone/>
            </a:pPr>
            <a:endParaRPr lang="en-US" dirty="0"/>
          </a:p>
        </p:txBody>
      </p:sp>
    </p:spTree>
    <p:extLst>
      <p:ext uri="{BB962C8B-B14F-4D97-AF65-F5344CB8AC3E}">
        <p14:creationId xmlns:p14="http://schemas.microsoft.com/office/powerpoint/2010/main" val="2435996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Judgement Blocks</a:t>
            </a:r>
          </a:p>
        </p:txBody>
      </p:sp>
      <p:sp>
        <p:nvSpPr>
          <p:cNvPr id="9" name="Content Placeholder 8"/>
          <p:cNvSpPr>
            <a:spLocks noGrp="1"/>
          </p:cNvSpPr>
          <p:nvPr>
            <p:ph idx="1"/>
          </p:nvPr>
        </p:nvSpPr>
        <p:spPr>
          <a:xfrm>
            <a:off x="0" y="1844842"/>
            <a:ext cx="4636009" cy="5013158"/>
          </a:xfrm>
        </p:spPr>
        <p:txBody>
          <a:bodyPr anchor="ctr">
            <a:normAutofit fontScale="92500" lnSpcReduction="10000"/>
          </a:bodyPr>
          <a:lstStyle/>
          <a:p>
            <a:pPr lvl="1"/>
            <a:endParaRPr lang="en-US" sz="2400" dirty="0"/>
          </a:p>
          <a:p>
            <a:pPr lvl="1"/>
            <a:r>
              <a:rPr lang="en-US" sz="2400" dirty="0"/>
              <a:t>21 word pairs per block </a:t>
            </a:r>
          </a:p>
          <a:p>
            <a:pPr marL="457200" lvl="1" indent="0">
              <a:buNone/>
            </a:pPr>
            <a:endParaRPr lang="en-US" sz="2400" dirty="0"/>
          </a:p>
          <a:p>
            <a:pPr lvl="1"/>
            <a:r>
              <a:rPr lang="en-US" sz="2400" dirty="0"/>
              <a:t>The instructions at the start of each block explain one of the three types of relationships (Associative, Semantic, or Thematic), and the instructions change with each block.</a:t>
            </a:r>
          </a:p>
          <a:p>
            <a:pPr marL="457200" lvl="1" indent="0">
              <a:buNone/>
            </a:pPr>
            <a:endParaRPr lang="en-US" sz="2400" dirty="0"/>
          </a:p>
          <a:p>
            <a:pPr lvl="1"/>
            <a:r>
              <a:rPr lang="en-US" sz="2400" dirty="0"/>
              <a:t>Judgments made on a scale of 0 to 100, with 0 indicating no relationship and 100 indicating a perfect relationship</a:t>
            </a:r>
          </a:p>
          <a:p>
            <a:endParaRPr lang="en-US" sz="1600" dirty="0"/>
          </a:p>
        </p:txBody>
      </p:sp>
    </p:spTree>
    <p:extLst>
      <p:ext uri="{BB962C8B-B14F-4D97-AF65-F5344CB8AC3E}">
        <p14:creationId xmlns:p14="http://schemas.microsoft.com/office/powerpoint/2010/main" val="1423351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Recall Phase</a:t>
            </a:r>
          </a:p>
        </p:txBody>
      </p:sp>
      <p:sp>
        <p:nvSpPr>
          <p:cNvPr id="3" name="Content Placeholder 2"/>
          <p:cNvSpPr>
            <a:spLocks noGrp="1"/>
          </p:cNvSpPr>
          <p:nvPr>
            <p:ph idx="1"/>
          </p:nvPr>
        </p:nvSpPr>
        <p:spPr>
          <a:xfrm>
            <a:off x="0" y="2603499"/>
            <a:ext cx="4984956" cy="3668963"/>
          </a:xfrm>
        </p:spPr>
        <p:txBody>
          <a:bodyPr anchor="ctr">
            <a:normAutofit/>
          </a:bodyPr>
          <a:lstStyle/>
          <a:p>
            <a:pPr lvl="1"/>
            <a:r>
              <a:rPr lang="en-US" sz="2400" dirty="0"/>
              <a:t>Participants are presented with the first word from each of the pairs they previously judged and are asked to recall the target word it was paired with.</a:t>
            </a:r>
          </a:p>
          <a:p>
            <a:pPr lvl="1"/>
            <a:endParaRPr lang="en-US" dirty="0"/>
          </a:p>
          <a:p>
            <a:pPr lvl="1"/>
            <a:endParaRPr lang="en-US" dirty="0"/>
          </a:p>
        </p:txBody>
      </p:sp>
    </p:spTree>
    <p:extLst>
      <p:ext uri="{BB962C8B-B14F-4D97-AF65-F5344CB8AC3E}">
        <p14:creationId xmlns:p14="http://schemas.microsoft.com/office/powerpoint/2010/main" val="3599399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Study Design – Experiment One</a:t>
            </a:r>
          </a:p>
        </p:txBody>
      </p:sp>
      <p:sp>
        <p:nvSpPr>
          <p:cNvPr id="4" name="Text Placeholder 3"/>
          <p:cNvSpPr>
            <a:spLocks noGrp="1"/>
          </p:cNvSpPr>
          <p:nvPr>
            <p:ph type="body" idx="1"/>
          </p:nvPr>
        </p:nvSpPr>
        <p:spPr/>
        <p:txBody>
          <a:bodyPr/>
          <a:lstStyle/>
          <a:p>
            <a:r>
              <a:rPr lang="en-US" u="sng" dirty="0">
                <a:solidFill>
                  <a:schemeClr val="tx1"/>
                </a:solidFill>
              </a:rPr>
              <a:t>IVs</a:t>
            </a:r>
          </a:p>
        </p:txBody>
      </p:sp>
      <p:sp>
        <p:nvSpPr>
          <p:cNvPr id="3" name="Content Placeholder 2"/>
          <p:cNvSpPr>
            <a:spLocks noGrp="1"/>
          </p:cNvSpPr>
          <p:nvPr>
            <p:ph sz="half" idx="2"/>
          </p:nvPr>
        </p:nvSpPr>
        <p:spPr>
          <a:xfrm>
            <a:off x="386080" y="3198448"/>
            <a:ext cx="6400800" cy="2843784"/>
          </a:xfrm>
        </p:spPr>
        <p:txBody>
          <a:bodyPr>
            <a:normAutofit/>
          </a:bodyPr>
          <a:lstStyle/>
          <a:p>
            <a:pPr lvl="1"/>
            <a:r>
              <a:rPr lang="en-US" sz="2400" dirty="0"/>
              <a:t>Judgment type (control)</a:t>
            </a:r>
          </a:p>
          <a:p>
            <a:pPr lvl="1"/>
            <a:r>
              <a:rPr lang="en-US" sz="2400" dirty="0"/>
              <a:t>Associative Strength (FSG)</a:t>
            </a:r>
          </a:p>
          <a:p>
            <a:pPr lvl="1"/>
            <a:r>
              <a:rPr lang="en-US" sz="2400" dirty="0"/>
              <a:t>Semantic Strength (COS)</a:t>
            </a:r>
          </a:p>
          <a:p>
            <a:pPr lvl="1"/>
            <a:r>
              <a:rPr lang="en-US" sz="2400" dirty="0"/>
              <a:t>Thematic Strength (LSA)</a:t>
            </a:r>
          </a:p>
          <a:p>
            <a:pPr lvl="1"/>
            <a:r>
              <a:rPr lang="en-US" sz="2400" dirty="0"/>
              <a:t>Interactions</a:t>
            </a:r>
          </a:p>
        </p:txBody>
      </p:sp>
      <p:sp>
        <p:nvSpPr>
          <p:cNvPr id="5" name="Text Placeholder 4"/>
          <p:cNvSpPr>
            <a:spLocks noGrp="1"/>
          </p:cNvSpPr>
          <p:nvPr>
            <p:ph type="body" sz="quarter" idx="3"/>
          </p:nvPr>
        </p:nvSpPr>
        <p:spPr/>
        <p:txBody>
          <a:bodyPr/>
          <a:lstStyle/>
          <a:p>
            <a:r>
              <a:rPr lang="en-US" dirty="0">
                <a:solidFill>
                  <a:schemeClr val="tx1"/>
                </a:solidFill>
              </a:rPr>
              <a:t>	</a:t>
            </a:r>
            <a:r>
              <a:rPr lang="en-US" u="sng" dirty="0">
                <a:solidFill>
                  <a:schemeClr val="tx1"/>
                </a:solidFill>
              </a:rPr>
              <a:t>DVs</a:t>
            </a:r>
          </a:p>
        </p:txBody>
      </p:sp>
      <p:sp>
        <p:nvSpPr>
          <p:cNvPr id="6" name="Content Placeholder 5"/>
          <p:cNvSpPr>
            <a:spLocks noGrp="1"/>
          </p:cNvSpPr>
          <p:nvPr>
            <p:ph sz="quarter" idx="4"/>
          </p:nvPr>
        </p:nvSpPr>
        <p:spPr>
          <a:xfrm>
            <a:off x="5902960" y="3187921"/>
            <a:ext cx="5130911" cy="2854311"/>
          </a:xfrm>
        </p:spPr>
        <p:txBody>
          <a:bodyPr>
            <a:normAutofit/>
          </a:bodyPr>
          <a:lstStyle/>
          <a:p>
            <a:pPr lvl="1"/>
            <a:r>
              <a:rPr lang="en-US" sz="2400" dirty="0"/>
              <a:t>Recall Score</a:t>
            </a:r>
          </a:p>
          <a:p>
            <a:pPr lvl="1"/>
            <a:r>
              <a:rPr lang="en-US" sz="2400" dirty="0"/>
              <a:t>Judgment Value</a:t>
            </a:r>
          </a:p>
        </p:txBody>
      </p:sp>
    </p:spTree>
    <p:extLst>
      <p:ext uri="{BB962C8B-B14F-4D97-AF65-F5344CB8AC3E}">
        <p14:creationId xmlns:p14="http://schemas.microsoft.com/office/powerpoint/2010/main" val="3155803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Study Design – Experiment Two</a:t>
            </a:r>
          </a:p>
        </p:txBody>
      </p:sp>
      <p:sp>
        <p:nvSpPr>
          <p:cNvPr id="4" name="Text Placeholder 3"/>
          <p:cNvSpPr>
            <a:spLocks noGrp="1"/>
          </p:cNvSpPr>
          <p:nvPr>
            <p:ph type="body" idx="1"/>
          </p:nvPr>
        </p:nvSpPr>
        <p:spPr/>
        <p:txBody>
          <a:bodyPr/>
          <a:lstStyle/>
          <a:p>
            <a:r>
              <a:rPr lang="en-US" u="sng" dirty="0">
                <a:solidFill>
                  <a:schemeClr val="tx1"/>
                </a:solidFill>
              </a:rPr>
              <a:t>IVs</a:t>
            </a:r>
          </a:p>
        </p:txBody>
      </p:sp>
      <p:sp>
        <p:nvSpPr>
          <p:cNvPr id="3" name="Content Placeholder 2"/>
          <p:cNvSpPr>
            <a:spLocks noGrp="1"/>
          </p:cNvSpPr>
          <p:nvPr>
            <p:ph sz="half" idx="2"/>
          </p:nvPr>
        </p:nvSpPr>
        <p:spPr>
          <a:xfrm>
            <a:off x="386080" y="3198448"/>
            <a:ext cx="6400800" cy="2843784"/>
          </a:xfrm>
        </p:spPr>
        <p:txBody>
          <a:bodyPr>
            <a:normAutofit lnSpcReduction="10000"/>
          </a:bodyPr>
          <a:lstStyle/>
          <a:p>
            <a:pPr lvl="1"/>
            <a:r>
              <a:rPr lang="en-US" sz="2400" dirty="0"/>
              <a:t>Judgment type (control)</a:t>
            </a:r>
          </a:p>
          <a:p>
            <a:pPr lvl="1"/>
            <a:r>
              <a:rPr lang="en-US" sz="2400" dirty="0"/>
              <a:t>Associative Strength (FSG)</a:t>
            </a:r>
          </a:p>
          <a:p>
            <a:pPr lvl="1"/>
            <a:r>
              <a:rPr lang="en-US" sz="2400" dirty="0"/>
              <a:t>Semantic Strength (COS)</a:t>
            </a:r>
          </a:p>
          <a:p>
            <a:pPr lvl="1"/>
            <a:r>
              <a:rPr lang="en-US" sz="2400" dirty="0"/>
              <a:t>Thematic Strength (LSA)</a:t>
            </a:r>
          </a:p>
          <a:p>
            <a:pPr lvl="1"/>
            <a:r>
              <a:rPr lang="en-US" sz="2400" dirty="0"/>
              <a:t>Interactions</a:t>
            </a:r>
          </a:p>
          <a:p>
            <a:pPr lvl="1"/>
            <a:r>
              <a:rPr lang="en-US" sz="2400" b="1" dirty="0"/>
              <a:t>Single Word Norms</a:t>
            </a:r>
          </a:p>
        </p:txBody>
      </p:sp>
      <p:sp>
        <p:nvSpPr>
          <p:cNvPr id="5" name="Text Placeholder 4"/>
          <p:cNvSpPr>
            <a:spLocks noGrp="1"/>
          </p:cNvSpPr>
          <p:nvPr>
            <p:ph type="body" sz="quarter" idx="3"/>
          </p:nvPr>
        </p:nvSpPr>
        <p:spPr/>
        <p:txBody>
          <a:bodyPr/>
          <a:lstStyle/>
          <a:p>
            <a:r>
              <a:rPr lang="en-US" dirty="0">
                <a:solidFill>
                  <a:schemeClr val="tx1"/>
                </a:solidFill>
              </a:rPr>
              <a:t>	</a:t>
            </a:r>
            <a:r>
              <a:rPr lang="en-US" u="sng" dirty="0">
                <a:solidFill>
                  <a:schemeClr val="tx1"/>
                </a:solidFill>
              </a:rPr>
              <a:t>DVs</a:t>
            </a:r>
          </a:p>
        </p:txBody>
      </p:sp>
      <p:sp>
        <p:nvSpPr>
          <p:cNvPr id="6" name="Content Placeholder 5"/>
          <p:cNvSpPr>
            <a:spLocks noGrp="1"/>
          </p:cNvSpPr>
          <p:nvPr>
            <p:ph sz="quarter" idx="4"/>
          </p:nvPr>
        </p:nvSpPr>
        <p:spPr>
          <a:xfrm>
            <a:off x="5902960" y="3187921"/>
            <a:ext cx="5130911" cy="2854311"/>
          </a:xfrm>
        </p:spPr>
        <p:txBody>
          <a:bodyPr>
            <a:normAutofit lnSpcReduction="10000"/>
          </a:bodyPr>
          <a:lstStyle/>
          <a:p>
            <a:pPr lvl="1"/>
            <a:r>
              <a:rPr lang="en-US" sz="2400" dirty="0"/>
              <a:t>Recall Score</a:t>
            </a:r>
          </a:p>
          <a:p>
            <a:pPr lvl="1"/>
            <a:r>
              <a:rPr lang="en-US" sz="2400" dirty="0"/>
              <a:t>Judgment Value</a:t>
            </a:r>
          </a:p>
        </p:txBody>
      </p:sp>
    </p:spTree>
    <p:extLst>
      <p:ext uri="{BB962C8B-B14F-4D97-AF65-F5344CB8AC3E}">
        <p14:creationId xmlns:p14="http://schemas.microsoft.com/office/powerpoint/2010/main" val="1589908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F1F76-7011-420E-B060-6686B3B01E46}"/>
              </a:ext>
            </a:extLst>
          </p:cNvPr>
          <p:cNvSpPr>
            <a:spLocks noGrp="1"/>
          </p:cNvSpPr>
          <p:nvPr>
            <p:ph type="title"/>
          </p:nvPr>
        </p:nvSpPr>
        <p:spPr/>
        <p:txBody>
          <a:bodyPr/>
          <a:lstStyle/>
          <a:p>
            <a:r>
              <a:rPr lang="en-US" dirty="0"/>
              <a:t>Lexical Properties</a:t>
            </a:r>
          </a:p>
        </p:txBody>
      </p:sp>
      <p:sp>
        <p:nvSpPr>
          <p:cNvPr id="6" name="Content Placeholder 5">
            <a:extLst>
              <a:ext uri="{FF2B5EF4-FFF2-40B4-BE49-F238E27FC236}">
                <a16:creationId xmlns:a16="http://schemas.microsoft.com/office/drawing/2014/main" id="{181997E7-9C7E-479E-B8DE-672435FF8B78}"/>
              </a:ext>
            </a:extLst>
          </p:cNvPr>
          <p:cNvSpPr>
            <a:spLocks noGrp="1"/>
          </p:cNvSpPr>
          <p:nvPr>
            <p:ph idx="1"/>
          </p:nvPr>
        </p:nvSpPr>
        <p:spPr/>
        <p:txBody>
          <a:bodyPr/>
          <a:lstStyle/>
          <a:p>
            <a:pPr lvl="1"/>
            <a:r>
              <a:rPr lang="en-US" sz="2300" dirty="0"/>
              <a:t>Length</a:t>
            </a:r>
          </a:p>
          <a:p>
            <a:pPr lvl="1"/>
            <a:r>
              <a:rPr lang="en-US" sz="2300" dirty="0"/>
              <a:t>Frequency</a:t>
            </a:r>
          </a:p>
          <a:p>
            <a:pPr lvl="1"/>
            <a:r>
              <a:rPr lang="en-US" sz="2300" dirty="0"/>
              <a:t>Phonemes</a:t>
            </a:r>
          </a:p>
          <a:p>
            <a:pPr lvl="1"/>
            <a:r>
              <a:rPr lang="en-US" sz="2300" dirty="0"/>
              <a:t>Morphemes</a:t>
            </a:r>
          </a:p>
          <a:p>
            <a:pPr lvl="1"/>
            <a:r>
              <a:rPr lang="en-US" sz="2300" dirty="0"/>
              <a:t>Syllables</a:t>
            </a:r>
          </a:p>
          <a:p>
            <a:endParaRPr lang="en-US" dirty="0"/>
          </a:p>
        </p:txBody>
      </p:sp>
    </p:spTree>
    <p:extLst>
      <p:ext uri="{BB962C8B-B14F-4D97-AF65-F5344CB8AC3E}">
        <p14:creationId xmlns:p14="http://schemas.microsoft.com/office/powerpoint/2010/main" val="3754014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281D09-F553-4DF5-9EB5-4EB7619243FC}"/>
              </a:ext>
            </a:extLst>
          </p:cNvPr>
          <p:cNvSpPr>
            <a:spLocks noGrp="1"/>
          </p:cNvSpPr>
          <p:nvPr>
            <p:ph type="title"/>
          </p:nvPr>
        </p:nvSpPr>
        <p:spPr/>
        <p:txBody>
          <a:bodyPr/>
          <a:lstStyle/>
          <a:p>
            <a:r>
              <a:rPr lang="en-US" dirty="0"/>
              <a:t>Rated Properties</a:t>
            </a:r>
          </a:p>
        </p:txBody>
      </p:sp>
      <p:sp>
        <p:nvSpPr>
          <p:cNvPr id="6" name="Content Placeholder 5">
            <a:extLst>
              <a:ext uri="{FF2B5EF4-FFF2-40B4-BE49-F238E27FC236}">
                <a16:creationId xmlns:a16="http://schemas.microsoft.com/office/drawing/2014/main" id="{E7321E22-53CC-4E5C-A726-D21E72AE0DE3}"/>
              </a:ext>
            </a:extLst>
          </p:cNvPr>
          <p:cNvSpPr>
            <a:spLocks noGrp="1"/>
          </p:cNvSpPr>
          <p:nvPr>
            <p:ph idx="1"/>
          </p:nvPr>
        </p:nvSpPr>
        <p:spPr/>
        <p:txBody>
          <a:bodyPr/>
          <a:lstStyle/>
          <a:p>
            <a:pPr lvl="1"/>
            <a:r>
              <a:rPr lang="en-US" sz="2300" dirty="0"/>
              <a:t>Age of Acquisition</a:t>
            </a:r>
          </a:p>
          <a:p>
            <a:pPr lvl="1"/>
            <a:r>
              <a:rPr lang="en-US" sz="2300" dirty="0"/>
              <a:t>Imageability</a:t>
            </a:r>
          </a:p>
          <a:p>
            <a:pPr lvl="1"/>
            <a:r>
              <a:rPr lang="en-US" sz="2300" dirty="0"/>
              <a:t>Concreteness</a:t>
            </a:r>
          </a:p>
          <a:p>
            <a:pPr lvl="1"/>
            <a:r>
              <a:rPr lang="en-US" sz="2300" dirty="0"/>
              <a:t>Valence</a:t>
            </a:r>
          </a:p>
          <a:p>
            <a:pPr lvl="1"/>
            <a:r>
              <a:rPr lang="en-US" sz="2300" dirty="0"/>
              <a:t>Familiarity</a:t>
            </a:r>
          </a:p>
          <a:p>
            <a:endParaRPr lang="en-US" dirty="0"/>
          </a:p>
        </p:txBody>
      </p:sp>
    </p:spTree>
    <p:extLst>
      <p:ext uri="{BB962C8B-B14F-4D97-AF65-F5344CB8AC3E}">
        <p14:creationId xmlns:p14="http://schemas.microsoft.com/office/powerpoint/2010/main" val="1240364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1615474-6738-4D59-8B86-DB9E28AA579A}"/>
              </a:ext>
            </a:extLst>
          </p:cNvPr>
          <p:cNvSpPr>
            <a:spLocks noGrp="1"/>
          </p:cNvSpPr>
          <p:nvPr>
            <p:ph type="title"/>
          </p:nvPr>
        </p:nvSpPr>
        <p:spPr/>
        <p:txBody>
          <a:bodyPr/>
          <a:lstStyle/>
          <a:p>
            <a:r>
              <a:rPr lang="en-US" dirty="0"/>
              <a:t>Neighborhood Connections</a:t>
            </a:r>
          </a:p>
        </p:txBody>
      </p:sp>
      <p:sp>
        <p:nvSpPr>
          <p:cNvPr id="8" name="Content Placeholder 7">
            <a:extLst>
              <a:ext uri="{FF2B5EF4-FFF2-40B4-BE49-F238E27FC236}">
                <a16:creationId xmlns:a16="http://schemas.microsoft.com/office/drawing/2014/main" id="{CE598272-7682-4276-9B8D-607C3CCA1239}"/>
              </a:ext>
            </a:extLst>
          </p:cNvPr>
          <p:cNvSpPr>
            <a:spLocks noGrp="1"/>
          </p:cNvSpPr>
          <p:nvPr>
            <p:ph idx="1"/>
          </p:nvPr>
        </p:nvSpPr>
        <p:spPr/>
        <p:txBody>
          <a:bodyPr/>
          <a:lstStyle/>
          <a:p>
            <a:pPr lvl="1"/>
            <a:r>
              <a:rPr lang="en-US" sz="2300" dirty="0"/>
              <a:t>Cue and Target Set Sizes</a:t>
            </a:r>
          </a:p>
          <a:p>
            <a:pPr lvl="1"/>
            <a:r>
              <a:rPr lang="en-US" sz="2300" dirty="0"/>
              <a:t>Feature Set Size</a:t>
            </a:r>
          </a:p>
          <a:p>
            <a:pPr lvl="1"/>
            <a:r>
              <a:rPr lang="en-US" sz="2300" dirty="0"/>
              <a:t>Cosine Connectedness</a:t>
            </a:r>
          </a:p>
          <a:p>
            <a:pPr lvl="1"/>
            <a:r>
              <a:rPr lang="en-US" sz="2300" dirty="0"/>
              <a:t>Orthographic neighborhood</a:t>
            </a:r>
          </a:p>
          <a:p>
            <a:pPr lvl="1"/>
            <a:r>
              <a:rPr lang="en-US" sz="2300" dirty="0"/>
              <a:t>Phonographic neighborhood</a:t>
            </a:r>
          </a:p>
          <a:p>
            <a:endParaRPr lang="en-US" dirty="0"/>
          </a:p>
        </p:txBody>
      </p:sp>
    </p:spTree>
    <p:extLst>
      <p:ext uri="{BB962C8B-B14F-4D97-AF65-F5344CB8AC3E}">
        <p14:creationId xmlns:p14="http://schemas.microsoft.com/office/powerpoint/2010/main" val="3680324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4381B7-F517-47BF-9375-A74469732B62}"/>
              </a:ext>
            </a:extLst>
          </p:cNvPr>
          <p:cNvSpPr>
            <a:spLocks noGrp="1"/>
          </p:cNvSpPr>
          <p:nvPr>
            <p:ph type="ctrTitle"/>
          </p:nvPr>
        </p:nvSpPr>
        <p:spPr/>
        <p:txBody>
          <a:bodyPr/>
          <a:lstStyle/>
          <a:p>
            <a:r>
              <a:rPr lang="en-US" dirty="0"/>
              <a:t>Data Processing</a:t>
            </a:r>
          </a:p>
        </p:txBody>
      </p:sp>
      <p:sp>
        <p:nvSpPr>
          <p:cNvPr id="7" name="Subtitle 6">
            <a:extLst>
              <a:ext uri="{FF2B5EF4-FFF2-40B4-BE49-F238E27FC236}">
                <a16:creationId xmlns:a16="http://schemas.microsoft.com/office/drawing/2014/main" id="{663BF15A-373E-4C78-8380-190E891F8C37}"/>
              </a:ext>
            </a:extLst>
          </p:cNvPr>
          <p:cNvSpPr>
            <a:spLocks noGrp="1"/>
          </p:cNvSpPr>
          <p:nvPr>
            <p:ph type="subTitle" idx="1"/>
          </p:nvPr>
        </p:nvSpPr>
        <p:spPr/>
        <p:txBody>
          <a:bodyPr/>
          <a:lstStyle/>
          <a:p>
            <a:r>
              <a:rPr lang="en-US" dirty="0"/>
              <a:t>And descriptive statistics</a:t>
            </a:r>
          </a:p>
        </p:txBody>
      </p:sp>
    </p:spTree>
    <p:extLst>
      <p:ext uri="{BB962C8B-B14F-4D97-AF65-F5344CB8AC3E}">
        <p14:creationId xmlns:p14="http://schemas.microsoft.com/office/powerpoint/2010/main" val="1993088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40EEB8-ECDF-44A1-A64B-C7B45E06B7DD}"/>
              </a:ext>
            </a:extLst>
          </p:cNvPr>
          <p:cNvSpPr>
            <a:spLocks noGrp="1"/>
          </p:cNvSpPr>
          <p:nvPr>
            <p:ph type="title"/>
          </p:nvPr>
        </p:nvSpPr>
        <p:spPr/>
        <p:txBody>
          <a:bodyPr/>
          <a:lstStyle/>
          <a:p>
            <a:r>
              <a:rPr lang="en-US" dirty="0"/>
              <a:t>Overview</a:t>
            </a:r>
          </a:p>
        </p:txBody>
      </p:sp>
      <p:sp>
        <p:nvSpPr>
          <p:cNvPr id="7" name="Content Placeholder 6">
            <a:extLst>
              <a:ext uri="{FF2B5EF4-FFF2-40B4-BE49-F238E27FC236}">
                <a16:creationId xmlns:a16="http://schemas.microsoft.com/office/drawing/2014/main" id="{D9395F90-F0E5-48AA-80A9-1C52DF6792D1}"/>
              </a:ext>
            </a:extLst>
          </p:cNvPr>
          <p:cNvSpPr>
            <a:spLocks noGrp="1"/>
          </p:cNvSpPr>
          <p:nvPr>
            <p:ph idx="1"/>
          </p:nvPr>
        </p:nvSpPr>
        <p:spPr/>
        <p:txBody>
          <a:bodyPr/>
          <a:lstStyle/>
          <a:p>
            <a:r>
              <a:rPr lang="en-US" sz="2400" dirty="0"/>
              <a:t>Experiment One examined the effects of associative, semantic, and thematic word overlap on relatedness judgments and recall</a:t>
            </a:r>
          </a:p>
          <a:p>
            <a:r>
              <a:rPr lang="en-US" sz="2400" dirty="0"/>
              <a:t>Experiment Two attempted to replicate interaction findings from experiment two on a new stimuli set, control for single word norms, and extend the original analysis to include single word norms.</a:t>
            </a:r>
          </a:p>
          <a:p>
            <a:endParaRPr lang="en-US" dirty="0"/>
          </a:p>
          <a:p>
            <a:pPr marL="0" indent="0">
              <a:buNone/>
            </a:pPr>
            <a:endParaRPr lang="en-US" dirty="0"/>
          </a:p>
        </p:txBody>
      </p:sp>
    </p:spTree>
    <p:extLst>
      <p:ext uri="{BB962C8B-B14F-4D97-AF65-F5344CB8AC3E}">
        <p14:creationId xmlns:p14="http://schemas.microsoft.com/office/powerpoint/2010/main" val="2582658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C1590-7E3B-4D71-88F3-D4EED580062C}"/>
              </a:ext>
            </a:extLst>
          </p:cNvPr>
          <p:cNvSpPr>
            <a:spLocks noGrp="1"/>
          </p:cNvSpPr>
          <p:nvPr>
            <p:ph type="title"/>
          </p:nvPr>
        </p:nvSpPr>
        <p:spPr/>
        <p:txBody>
          <a:bodyPr/>
          <a:lstStyle/>
          <a:p>
            <a:r>
              <a:rPr lang="en-US" dirty="0"/>
              <a:t>Analysis – Experiment One</a:t>
            </a:r>
          </a:p>
        </p:txBody>
      </p:sp>
      <p:sp>
        <p:nvSpPr>
          <p:cNvPr id="3" name="Content Placeholder 2">
            <a:extLst>
              <a:ext uri="{FF2B5EF4-FFF2-40B4-BE49-F238E27FC236}">
                <a16:creationId xmlns:a16="http://schemas.microsoft.com/office/drawing/2014/main" id="{19AEE749-DE34-48F8-AF18-97A34208AA00}"/>
              </a:ext>
            </a:extLst>
          </p:cNvPr>
          <p:cNvSpPr>
            <a:spLocks noGrp="1"/>
          </p:cNvSpPr>
          <p:nvPr>
            <p:ph idx="1"/>
          </p:nvPr>
        </p:nvSpPr>
        <p:spPr/>
        <p:txBody>
          <a:bodyPr>
            <a:normAutofit/>
          </a:bodyPr>
          <a:lstStyle/>
          <a:p>
            <a:r>
              <a:rPr lang="en-US" sz="2000" dirty="0"/>
              <a:t>Multi-level modeling was used to analyze the data</a:t>
            </a:r>
          </a:p>
          <a:p>
            <a:r>
              <a:rPr lang="en-US" sz="2000" dirty="0"/>
              <a:t>Each participant’s individual judgment and recall ratings are treated as separate data points. </a:t>
            </a:r>
          </a:p>
          <a:p>
            <a:r>
              <a:rPr lang="en-US" sz="2000" dirty="0"/>
              <a:t>Missing data points were coded as NA, and one judgment score was removed for being out of range.</a:t>
            </a:r>
          </a:p>
          <a:p>
            <a:r>
              <a:rPr lang="en-US" sz="2000" dirty="0"/>
              <a:t>Participants who did not follow instructions were also removed (i.e., responding with words for item judgments)</a:t>
            </a:r>
          </a:p>
          <a:p>
            <a:r>
              <a:rPr lang="en-US" sz="2000" dirty="0"/>
              <a:t>In total, 787 data points were excluded, leading to 6,269 observations taken from 105 participants.</a:t>
            </a:r>
          </a:p>
        </p:txBody>
      </p:sp>
    </p:spTree>
    <p:extLst>
      <p:ext uri="{BB962C8B-B14F-4D97-AF65-F5344CB8AC3E}">
        <p14:creationId xmlns:p14="http://schemas.microsoft.com/office/powerpoint/2010/main" val="896559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178EB-B993-4263-B3DE-015883FE1712}"/>
              </a:ext>
            </a:extLst>
          </p:cNvPr>
          <p:cNvSpPr>
            <a:spLocks noGrp="1"/>
          </p:cNvSpPr>
          <p:nvPr>
            <p:ph type="title"/>
          </p:nvPr>
        </p:nvSpPr>
        <p:spPr/>
        <p:txBody>
          <a:bodyPr/>
          <a:lstStyle/>
          <a:p>
            <a:r>
              <a:rPr lang="en-US" dirty="0"/>
              <a:t>Analysis – Experiment Two</a:t>
            </a:r>
          </a:p>
        </p:txBody>
      </p:sp>
      <p:sp>
        <p:nvSpPr>
          <p:cNvPr id="3" name="Content Placeholder 2">
            <a:extLst>
              <a:ext uri="{FF2B5EF4-FFF2-40B4-BE49-F238E27FC236}">
                <a16:creationId xmlns:a16="http://schemas.microsoft.com/office/drawing/2014/main" id="{13E18F1C-2C99-497B-AD72-A105E71BE9D2}"/>
              </a:ext>
            </a:extLst>
          </p:cNvPr>
          <p:cNvSpPr>
            <a:spLocks noGrp="1"/>
          </p:cNvSpPr>
          <p:nvPr>
            <p:ph idx="1"/>
          </p:nvPr>
        </p:nvSpPr>
        <p:spPr/>
        <p:txBody>
          <a:bodyPr/>
          <a:lstStyle/>
          <a:p>
            <a:r>
              <a:rPr lang="en-US" dirty="0">
                <a:solidFill>
                  <a:srgbClr val="92D050"/>
                </a:solidFill>
              </a:rPr>
              <a:t>Talk about multilevel models used for replication on new dataset.</a:t>
            </a:r>
          </a:p>
          <a:p>
            <a:r>
              <a:rPr lang="en-US" dirty="0">
                <a:solidFill>
                  <a:schemeClr val="tx1"/>
                </a:solidFill>
              </a:rPr>
              <a:t>Nine out of range data points were coded as NA</a:t>
            </a:r>
          </a:p>
          <a:p>
            <a:r>
              <a:rPr lang="en-US" dirty="0">
                <a:solidFill>
                  <a:schemeClr val="tx1"/>
                </a:solidFill>
              </a:rPr>
              <a:t>Five outliers were removed</a:t>
            </a:r>
          </a:p>
          <a:p>
            <a:r>
              <a:rPr lang="en-US" dirty="0">
                <a:solidFill>
                  <a:srgbClr val="92D050"/>
                </a:solidFill>
              </a:rPr>
              <a:t>Total Data points excluded….</a:t>
            </a:r>
          </a:p>
          <a:p>
            <a:r>
              <a:rPr lang="en-US" dirty="0">
                <a:solidFill>
                  <a:srgbClr val="92D050"/>
                </a:solidFill>
              </a:rPr>
              <a:t>Discuss how multicollinearity between variables was addressed</a:t>
            </a:r>
          </a:p>
        </p:txBody>
      </p:sp>
    </p:spTree>
    <p:extLst>
      <p:ext uri="{BB962C8B-B14F-4D97-AF65-F5344CB8AC3E}">
        <p14:creationId xmlns:p14="http://schemas.microsoft.com/office/powerpoint/2010/main" val="2806264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E808A-B13B-4E6B-B96E-AA32CB7FB12B}"/>
              </a:ext>
            </a:extLst>
          </p:cNvPr>
          <p:cNvSpPr>
            <a:spLocks noGrp="1"/>
          </p:cNvSpPr>
          <p:nvPr>
            <p:ph type="title" idx="4294967295"/>
          </p:nvPr>
        </p:nvSpPr>
        <p:spPr>
          <a:xfrm>
            <a:off x="300446" y="0"/>
            <a:ext cx="8761413" cy="728662"/>
          </a:xfrm>
        </p:spPr>
        <p:txBody>
          <a:bodyPr/>
          <a:lstStyle/>
          <a:p>
            <a:r>
              <a:rPr lang="en-US" dirty="0">
                <a:solidFill>
                  <a:schemeClr val="tx1"/>
                </a:solidFill>
              </a:rPr>
              <a:t>Analysis – Experiment Two</a:t>
            </a:r>
          </a:p>
        </p:txBody>
      </p:sp>
      <p:sp>
        <p:nvSpPr>
          <p:cNvPr id="3" name="Content Placeholder 2">
            <a:extLst>
              <a:ext uri="{FF2B5EF4-FFF2-40B4-BE49-F238E27FC236}">
                <a16:creationId xmlns:a16="http://schemas.microsoft.com/office/drawing/2014/main" id="{C135F5AF-FCB4-45BC-8ADE-14E7B87F9689}"/>
              </a:ext>
            </a:extLst>
          </p:cNvPr>
          <p:cNvSpPr>
            <a:spLocks noGrp="1"/>
          </p:cNvSpPr>
          <p:nvPr>
            <p:ph sz="half" idx="4294967295"/>
          </p:nvPr>
        </p:nvSpPr>
        <p:spPr>
          <a:xfrm>
            <a:off x="-1" y="3213099"/>
            <a:ext cx="5697415" cy="3171675"/>
          </a:xfrm>
        </p:spPr>
        <p:txBody>
          <a:bodyPr>
            <a:normAutofit lnSpcReduction="10000"/>
          </a:bodyPr>
          <a:lstStyle/>
          <a:p>
            <a:pPr marL="0" indent="0">
              <a:buNone/>
            </a:pPr>
            <a:endParaRPr lang="en-US" sz="2000" dirty="0"/>
          </a:p>
          <a:p>
            <a:pPr lvl="1">
              <a:buClrTx/>
              <a:buFont typeface="Courier New" panose="02070309020205020404" pitchFamily="49" charset="0"/>
              <a:buChar char="o"/>
            </a:pPr>
            <a:r>
              <a:rPr lang="en-US" sz="1900" b="1" dirty="0"/>
              <a:t>Step 1:</a:t>
            </a:r>
            <a:r>
              <a:rPr lang="en-US" sz="1900" dirty="0"/>
              <a:t> Length 1, Length 2, Frequency 1, Frequency 2</a:t>
            </a:r>
          </a:p>
          <a:p>
            <a:pPr lvl="1">
              <a:buClrTx/>
              <a:buFont typeface="Courier New" panose="02070309020205020404" pitchFamily="49" charset="0"/>
              <a:buChar char="o"/>
            </a:pPr>
            <a:r>
              <a:rPr lang="en-US" sz="1900" b="1" dirty="0"/>
              <a:t>Step 2: </a:t>
            </a:r>
            <a:r>
              <a:rPr lang="en-US" sz="1900" dirty="0"/>
              <a:t>AOA 1, AOA2, Familiarity 1, Familiarity 2, Valence 1, Valence 2, Imageability 1, Imageability 2, Concreteness 1, Concreteness 2</a:t>
            </a:r>
          </a:p>
          <a:p>
            <a:pPr lvl="1">
              <a:buClrTx/>
              <a:buFont typeface="Courier New" panose="02070309020205020404" pitchFamily="49" charset="0"/>
              <a:buChar char="o"/>
            </a:pPr>
            <a:r>
              <a:rPr lang="en-US" sz="1900" b="1" dirty="0"/>
              <a:t>Step 3</a:t>
            </a:r>
            <a:r>
              <a:rPr lang="en-US" sz="1900" dirty="0"/>
              <a:t>: QSS, TSS, FSS 1, FSS 2,  COSC 2, Ortho 2, Phono 1</a:t>
            </a:r>
          </a:p>
          <a:p>
            <a:pPr lvl="1">
              <a:buClrTx/>
              <a:buFont typeface="Courier New" panose="02070309020205020404" pitchFamily="49" charset="0"/>
              <a:buChar char="o"/>
            </a:pPr>
            <a:r>
              <a:rPr lang="en-US" sz="1900" b="1" dirty="0"/>
              <a:t>Step 4</a:t>
            </a:r>
            <a:r>
              <a:rPr lang="en-US" sz="1900" dirty="0"/>
              <a:t>: FSG, COS, LSA</a:t>
            </a:r>
          </a:p>
        </p:txBody>
      </p:sp>
      <p:sp>
        <p:nvSpPr>
          <p:cNvPr id="4" name="Text Placeholder 3">
            <a:extLst>
              <a:ext uri="{FF2B5EF4-FFF2-40B4-BE49-F238E27FC236}">
                <a16:creationId xmlns:a16="http://schemas.microsoft.com/office/drawing/2014/main" id="{C227E9B7-79BE-4076-AAA1-06927D2D9BF2}"/>
              </a:ext>
            </a:extLst>
          </p:cNvPr>
          <p:cNvSpPr>
            <a:spLocks noGrp="1"/>
          </p:cNvSpPr>
          <p:nvPr>
            <p:ph type="body" idx="4294967295"/>
          </p:nvPr>
        </p:nvSpPr>
        <p:spPr>
          <a:xfrm>
            <a:off x="300445" y="1297889"/>
            <a:ext cx="6230983" cy="1205638"/>
          </a:xfrm>
        </p:spPr>
        <p:txBody>
          <a:bodyPr>
            <a:normAutofit/>
          </a:bodyPr>
          <a:lstStyle/>
          <a:p>
            <a:pPr marL="0" indent="0">
              <a:buNone/>
            </a:pPr>
            <a:r>
              <a:rPr lang="en-US" sz="2000" dirty="0">
                <a:solidFill>
                  <a:schemeClr val="tx1"/>
                </a:solidFill>
              </a:rPr>
              <a:t>Stepwise regression was used to select the strongest single word predictors for steps one, two, and three of the final model.</a:t>
            </a:r>
          </a:p>
        </p:txBody>
      </p:sp>
      <p:sp>
        <p:nvSpPr>
          <p:cNvPr id="7" name="Content Placeholder 2">
            <a:extLst>
              <a:ext uri="{FF2B5EF4-FFF2-40B4-BE49-F238E27FC236}">
                <a16:creationId xmlns:a16="http://schemas.microsoft.com/office/drawing/2014/main" id="{6AC98B3F-5B7A-4D5A-879A-1F0DDAB5DA62}"/>
              </a:ext>
            </a:extLst>
          </p:cNvPr>
          <p:cNvSpPr txBox="1">
            <a:spLocks/>
          </p:cNvSpPr>
          <p:nvPr/>
        </p:nvSpPr>
        <p:spPr>
          <a:xfrm>
            <a:off x="5997860" y="3306884"/>
            <a:ext cx="5509846" cy="307789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endParaRPr lang="en-US" sz="2000" dirty="0"/>
          </a:p>
          <a:p>
            <a:pPr lvl="1">
              <a:buClrTx/>
              <a:buFont typeface="Courier New" panose="02070309020205020404" pitchFamily="49" charset="0"/>
              <a:buChar char="o"/>
            </a:pPr>
            <a:r>
              <a:rPr lang="en-US" sz="1900" b="1" dirty="0"/>
              <a:t>Step 1: </a:t>
            </a:r>
            <a:r>
              <a:rPr lang="en-US" sz="1900" dirty="0"/>
              <a:t>Length 1, Length 2, Frequency 1, Frequency 2</a:t>
            </a:r>
          </a:p>
          <a:p>
            <a:pPr lvl="1">
              <a:buClrTx/>
              <a:buFont typeface="Courier New" panose="02070309020205020404" pitchFamily="49" charset="0"/>
              <a:buChar char="o"/>
            </a:pPr>
            <a:r>
              <a:rPr lang="en-US" sz="1900" b="1" dirty="0"/>
              <a:t>Step 2: </a:t>
            </a:r>
            <a:r>
              <a:rPr lang="en-US" sz="1900" dirty="0"/>
              <a:t>AOA 1, AOA 2, Familiarity 1,  Familiarity 2, Valence 1, Valence 2, Imageability 1, Concreteness 2</a:t>
            </a:r>
          </a:p>
          <a:p>
            <a:pPr lvl="1">
              <a:buClrTx/>
              <a:buFont typeface="Courier New" panose="02070309020205020404" pitchFamily="49" charset="0"/>
              <a:buChar char="o"/>
            </a:pPr>
            <a:r>
              <a:rPr lang="en-US" sz="1900" b="1" dirty="0"/>
              <a:t>Step 3: </a:t>
            </a:r>
            <a:r>
              <a:rPr lang="en-US" sz="1900" dirty="0"/>
              <a:t>QSS, TSS, FSS 1, FSS 2, Ortho 1, Ortho 2, Phono 1, Phono 2</a:t>
            </a:r>
          </a:p>
          <a:p>
            <a:pPr lvl="1">
              <a:buClrTx/>
              <a:buFont typeface="Courier New" panose="02070309020205020404" pitchFamily="49" charset="0"/>
              <a:buChar char="o"/>
            </a:pPr>
            <a:r>
              <a:rPr lang="en-US" sz="1900" b="1" dirty="0"/>
              <a:t>Step 4</a:t>
            </a:r>
            <a:r>
              <a:rPr lang="en-US" sz="1900" dirty="0"/>
              <a:t>: FSG, COS, LSA</a:t>
            </a:r>
          </a:p>
        </p:txBody>
      </p:sp>
      <p:sp>
        <p:nvSpPr>
          <p:cNvPr id="8" name="TextBox 7">
            <a:extLst>
              <a:ext uri="{FF2B5EF4-FFF2-40B4-BE49-F238E27FC236}">
                <a16:creationId xmlns:a16="http://schemas.microsoft.com/office/drawing/2014/main" id="{0A7323A7-5472-4A80-8B11-55259A140C61}"/>
              </a:ext>
            </a:extLst>
          </p:cNvPr>
          <p:cNvSpPr txBox="1"/>
          <p:nvPr/>
        </p:nvSpPr>
        <p:spPr>
          <a:xfrm>
            <a:off x="300445" y="3059668"/>
            <a:ext cx="3722915" cy="369332"/>
          </a:xfrm>
          <a:prstGeom prst="rect">
            <a:avLst/>
          </a:prstGeom>
          <a:noFill/>
        </p:spPr>
        <p:txBody>
          <a:bodyPr wrap="square" rtlCol="0">
            <a:spAutoFit/>
          </a:bodyPr>
          <a:lstStyle/>
          <a:p>
            <a:r>
              <a:rPr lang="en-US" b="1" dirty="0"/>
              <a:t>IVs for Final Judgment Model:</a:t>
            </a:r>
          </a:p>
        </p:txBody>
      </p:sp>
      <p:sp>
        <p:nvSpPr>
          <p:cNvPr id="10" name="TextBox 9">
            <a:extLst>
              <a:ext uri="{FF2B5EF4-FFF2-40B4-BE49-F238E27FC236}">
                <a16:creationId xmlns:a16="http://schemas.microsoft.com/office/drawing/2014/main" id="{C1F4C2E3-452F-4293-AFB0-EC49576F0F88}"/>
              </a:ext>
            </a:extLst>
          </p:cNvPr>
          <p:cNvSpPr txBox="1"/>
          <p:nvPr/>
        </p:nvSpPr>
        <p:spPr>
          <a:xfrm>
            <a:off x="6438814" y="3059668"/>
            <a:ext cx="3063242" cy="369332"/>
          </a:xfrm>
          <a:prstGeom prst="rect">
            <a:avLst/>
          </a:prstGeom>
          <a:noFill/>
        </p:spPr>
        <p:txBody>
          <a:bodyPr wrap="square" rtlCol="0">
            <a:spAutoFit/>
          </a:bodyPr>
          <a:lstStyle/>
          <a:p>
            <a:r>
              <a:rPr lang="en-US" b="1" dirty="0"/>
              <a:t>IVs for Final Recall Model:</a:t>
            </a:r>
          </a:p>
        </p:txBody>
      </p:sp>
      <p:sp>
        <p:nvSpPr>
          <p:cNvPr id="11" name="TextBox 10">
            <a:extLst>
              <a:ext uri="{FF2B5EF4-FFF2-40B4-BE49-F238E27FC236}">
                <a16:creationId xmlns:a16="http://schemas.microsoft.com/office/drawing/2014/main" id="{2B1C0EC2-EB84-4320-991A-D058C5086D4E}"/>
              </a:ext>
            </a:extLst>
          </p:cNvPr>
          <p:cNvSpPr txBox="1"/>
          <p:nvPr/>
        </p:nvSpPr>
        <p:spPr>
          <a:xfrm>
            <a:off x="3744517" y="6384775"/>
            <a:ext cx="4506686" cy="307777"/>
          </a:xfrm>
          <a:prstGeom prst="rect">
            <a:avLst/>
          </a:prstGeom>
          <a:noFill/>
        </p:spPr>
        <p:txBody>
          <a:bodyPr wrap="square" rtlCol="0">
            <a:spAutoFit/>
          </a:bodyPr>
          <a:lstStyle/>
          <a:p>
            <a:r>
              <a:rPr lang="en-US" sz="1400" dirty="0"/>
              <a:t>Note: 1 = Cue Item, 2 = Target Item</a:t>
            </a:r>
          </a:p>
        </p:txBody>
      </p:sp>
    </p:spTree>
    <p:extLst>
      <p:ext uri="{BB962C8B-B14F-4D97-AF65-F5344CB8AC3E}">
        <p14:creationId xmlns:p14="http://schemas.microsoft.com/office/powerpoint/2010/main" val="3555797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CE9380-8861-4043-9D13-D22644E44690}"/>
              </a:ext>
            </a:extLst>
          </p:cNvPr>
          <p:cNvSpPr>
            <a:spLocks noGrp="1"/>
          </p:cNvSpPr>
          <p:nvPr>
            <p:ph type="title"/>
          </p:nvPr>
        </p:nvSpPr>
        <p:spPr/>
        <p:txBody>
          <a:bodyPr/>
          <a:lstStyle/>
          <a:p>
            <a:r>
              <a:rPr lang="en-US" dirty="0"/>
              <a:t>Descriptive Statistics for Network Norms</a:t>
            </a:r>
          </a:p>
        </p:txBody>
      </p:sp>
      <p:sp>
        <p:nvSpPr>
          <p:cNvPr id="4" name="Text Placeholder 3">
            <a:extLst>
              <a:ext uri="{FF2B5EF4-FFF2-40B4-BE49-F238E27FC236}">
                <a16:creationId xmlns:a16="http://schemas.microsoft.com/office/drawing/2014/main" id="{337FAC3A-64AB-4D63-8F92-C70FAC39FF2E}"/>
              </a:ext>
            </a:extLst>
          </p:cNvPr>
          <p:cNvSpPr>
            <a:spLocks noGrp="1"/>
          </p:cNvSpPr>
          <p:nvPr>
            <p:ph type="body" idx="1"/>
          </p:nvPr>
        </p:nvSpPr>
        <p:spPr/>
        <p:txBody>
          <a:bodyPr/>
          <a:lstStyle/>
          <a:p>
            <a:pPr algn="ctr"/>
            <a:r>
              <a:rPr lang="en-US" dirty="0">
                <a:solidFill>
                  <a:schemeClr val="tx1"/>
                </a:solidFill>
              </a:rPr>
              <a:t>Experiment One</a:t>
            </a:r>
          </a:p>
        </p:txBody>
      </p:sp>
      <p:graphicFrame>
        <p:nvGraphicFramePr>
          <p:cNvPr id="8" name="Content Placeholder 7">
            <a:extLst>
              <a:ext uri="{FF2B5EF4-FFF2-40B4-BE49-F238E27FC236}">
                <a16:creationId xmlns:a16="http://schemas.microsoft.com/office/drawing/2014/main" id="{AC785684-8CED-47AD-9B73-62AFD3EF1EA9}"/>
              </a:ext>
            </a:extLst>
          </p:cNvPr>
          <p:cNvGraphicFramePr>
            <a:graphicFrameLocks noGrp="1"/>
          </p:cNvGraphicFramePr>
          <p:nvPr>
            <p:ph sz="half" idx="2"/>
            <p:extLst>
              <p:ext uri="{D42A27DB-BD31-4B8C-83A1-F6EECF244321}">
                <p14:modId xmlns:p14="http://schemas.microsoft.com/office/powerpoint/2010/main" val="802374762"/>
              </p:ext>
            </p:extLst>
          </p:nvPr>
        </p:nvGraphicFramePr>
        <p:xfrm>
          <a:off x="1155700" y="3213100"/>
          <a:ext cx="4824412" cy="1483360"/>
        </p:xfrm>
        <a:graphic>
          <a:graphicData uri="http://schemas.openxmlformats.org/drawingml/2006/table">
            <a:tbl>
              <a:tblPr firstRow="1" bandRow="1">
                <a:tableStyleId>{5C22544A-7EE6-4342-B048-85BDC9FD1C3A}</a:tableStyleId>
              </a:tblPr>
              <a:tblGrid>
                <a:gridCol w="1206103">
                  <a:extLst>
                    <a:ext uri="{9D8B030D-6E8A-4147-A177-3AD203B41FA5}">
                      <a16:colId xmlns:a16="http://schemas.microsoft.com/office/drawing/2014/main" val="710818160"/>
                    </a:ext>
                  </a:extLst>
                </a:gridCol>
                <a:gridCol w="1206103">
                  <a:extLst>
                    <a:ext uri="{9D8B030D-6E8A-4147-A177-3AD203B41FA5}">
                      <a16:colId xmlns:a16="http://schemas.microsoft.com/office/drawing/2014/main" val="3103361189"/>
                    </a:ext>
                  </a:extLst>
                </a:gridCol>
                <a:gridCol w="1206103">
                  <a:extLst>
                    <a:ext uri="{9D8B030D-6E8A-4147-A177-3AD203B41FA5}">
                      <a16:colId xmlns:a16="http://schemas.microsoft.com/office/drawing/2014/main" val="3719509419"/>
                    </a:ext>
                  </a:extLst>
                </a:gridCol>
                <a:gridCol w="1206103">
                  <a:extLst>
                    <a:ext uri="{9D8B030D-6E8A-4147-A177-3AD203B41FA5}">
                      <a16:colId xmlns:a16="http://schemas.microsoft.com/office/drawing/2014/main" val="3923865762"/>
                    </a:ext>
                  </a:extLst>
                </a:gridCol>
              </a:tblGrid>
              <a:tr h="370840">
                <a:tc>
                  <a:txBody>
                    <a:bodyPr/>
                    <a:lstStyle/>
                    <a:p>
                      <a:endParaRPr lang="en-US" dirty="0"/>
                    </a:p>
                  </a:txBody>
                  <a:tcPr>
                    <a:solidFill>
                      <a:srgbClr val="E9EBF5"/>
                    </a:solidFill>
                  </a:tcPr>
                </a:tc>
                <a:tc>
                  <a:txBody>
                    <a:bodyPr/>
                    <a:lstStyle/>
                    <a:p>
                      <a:pPr algn="ctr"/>
                      <a:r>
                        <a:rPr lang="en-US" i="1" dirty="0">
                          <a:solidFill>
                            <a:schemeClr val="tx1"/>
                          </a:solidFill>
                        </a:rPr>
                        <a:t>M </a:t>
                      </a:r>
                      <a:r>
                        <a:rPr lang="en-US" i="0" dirty="0">
                          <a:solidFill>
                            <a:schemeClr val="tx1"/>
                          </a:solidFill>
                        </a:rPr>
                        <a:t>(</a:t>
                      </a:r>
                      <a:r>
                        <a:rPr lang="en-US" i="1" dirty="0">
                          <a:solidFill>
                            <a:schemeClr val="tx1"/>
                          </a:solidFill>
                        </a:rPr>
                        <a:t>SD</a:t>
                      </a:r>
                      <a:r>
                        <a:rPr lang="en-US" i="0" dirty="0">
                          <a:solidFill>
                            <a:schemeClr val="tx1"/>
                          </a:solidFill>
                        </a:rPr>
                        <a:t>)</a:t>
                      </a:r>
                      <a:endParaRPr lang="en-US" i="1" dirty="0">
                        <a:solidFill>
                          <a:schemeClr val="tx1"/>
                        </a:solidFill>
                      </a:endParaRPr>
                    </a:p>
                  </a:txBody>
                  <a:tcPr>
                    <a:solidFill>
                      <a:srgbClr val="E9EBF5"/>
                    </a:solidFill>
                  </a:tcPr>
                </a:tc>
                <a:tc>
                  <a:txBody>
                    <a:bodyPr/>
                    <a:lstStyle/>
                    <a:p>
                      <a:pPr algn="ctr"/>
                      <a:r>
                        <a:rPr lang="en-US" dirty="0">
                          <a:solidFill>
                            <a:schemeClr val="tx1"/>
                          </a:solidFill>
                        </a:rPr>
                        <a:t>Min</a:t>
                      </a:r>
                    </a:p>
                  </a:txBody>
                  <a:tcPr>
                    <a:solidFill>
                      <a:srgbClr val="E9EBF5"/>
                    </a:solidFill>
                  </a:tcPr>
                </a:tc>
                <a:tc>
                  <a:txBody>
                    <a:bodyPr/>
                    <a:lstStyle/>
                    <a:p>
                      <a:pPr algn="ctr"/>
                      <a:r>
                        <a:rPr lang="en-US" dirty="0">
                          <a:solidFill>
                            <a:schemeClr val="tx1"/>
                          </a:solidFill>
                        </a:rPr>
                        <a:t>Max</a:t>
                      </a:r>
                    </a:p>
                  </a:txBody>
                  <a:tcPr>
                    <a:solidFill>
                      <a:srgbClr val="E9EBF5"/>
                    </a:solidFill>
                  </a:tcPr>
                </a:tc>
                <a:extLst>
                  <a:ext uri="{0D108BD9-81ED-4DB2-BD59-A6C34878D82A}">
                    <a16:rowId xmlns:a16="http://schemas.microsoft.com/office/drawing/2014/main" val="3511686690"/>
                  </a:ext>
                </a:extLst>
              </a:tr>
              <a:tr h="370840">
                <a:tc>
                  <a:txBody>
                    <a:bodyPr/>
                    <a:lstStyle/>
                    <a:p>
                      <a:r>
                        <a:rPr lang="en-US" b="1" dirty="0"/>
                        <a:t>FSG</a:t>
                      </a:r>
                    </a:p>
                  </a:txBody>
                  <a:tcPr/>
                </a:tc>
                <a:tc>
                  <a:txBody>
                    <a:bodyPr/>
                    <a:lstStyle/>
                    <a:p>
                      <a:pPr marL="0" marR="0" algn="ctr">
                        <a:lnSpc>
                          <a:spcPct val="150000"/>
                        </a:lnSpc>
                        <a:spcBef>
                          <a:spcPts val="0"/>
                        </a:spcBef>
                        <a:spcAft>
                          <a:spcPts val="0"/>
                        </a:spcAft>
                      </a:pPr>
                      <a:r>
                        <a:rPr lang="en-US" sz="1400" dirty="0">
                          <a:effectLst/>
                          <a:latin typeface="+mj-lt"/>
                          <a:ea typeface="Calibri" panose="020F0502020204030204" pitchFamily="34" charset="0"/>
                          <a:cs typeface="Times New Roman" panose="02020603050405020304" pitchFamily="18" charset="0"/>
                        </a:rPr>
                        <a:t>0.15 (0.19)</a:t>
                      </a:r>
                      <a:endParaRPr lang="en-US" sz="1400"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mj-lt"/>
                          <a:ea typeface="Calibri" panose="020F0502020204030204" pitchFamily="34" charset="0"/>
                          <a:cs typeface="Times New Roman" panose="02020603050405020304" pitchFamily="18" charset="0"/>
                        </a:rPr>
                        <a:t>0.01</a:t>
                      </a:r>
                      <a:endParaRPr lang="en-US" sz="1400"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mj-lt"/>
                          <a:ea typeface="Calibri" panose="020F0502020204030204" pitchFamily="34" charset="0"/>
                          <a:cs typeface="Times New Roman" panose="02020603050405020304" pitchFamily="18" charset="0"/>
                        </a:rPr>
                        <a:t>0.75</a:t>
                      </a:r>
                      <a:endParaRPr lang="en-US" sz="140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1189659"/>
                  </a:ext>
                </a:extLst>
              </a:tr>
              <a:tr h="370840">
                <a:tc>
                  <a:txBody>
                    <a:bodyPr/>
                    <a:lstStyle/>
                    <a:p>
                      <a:r>
                        <a:rPr lang="en-US" b="1" dirty="0"/>
                        <a:t>COS</a:t>
                      </a:r>
                    </a:p>
                  </a:txBody>
                  <a:tcPr>
                    <a:solidFill>
                      <a:srgbClr val="E9EBF5"/>
                    </a:solidFill>
                  </a:tcPr>
                </a:tc>
                <a:tc>
                  <a:txBody>
                    <a:bodyPr/>
                    <a:lstStyle/>
                    <a:p>
                      <a:pPr marL="0" marR="0" algn="ctr">
                        <a:lnSpc>
                          <a:spcPct val="150000"/>
                        </a:lnSpc>
                        <a:spcBef>
                          <a:spcPts val="0"/>
                        </a:spcBef>
                        <a:spcAft>
                          <a:spcPts val="0"/>
                        </a:spcAft>
                      </a:pPr>
                      <a:r>
                        <a:rPr lang="en-US" sz="1400">
                          <a:effectLst/>
                          <a:latin typeface="+mj-lt"/>
                          <a:ea typeface="Calibri" panose="020F0502020204030204" pitchFamily="34" charset="0"/>
                          <a:cs typeface="Times New Roman" panose="02020603050405020304" pitchFamily="18" charset="0"/>
                        </a:rPr>
                        <a:t>0.44 (0.28)</a:t>
                      </a:r>
                      <a:endParaRPr lang="en-US" sz="140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mj-lt"/>
                          <a:ea typeface="Calibri" panose="020F0502020204030204" pitchFamily="34" charset="0"/>
                          <a:cs typeface="Times New Roman" panose="02020603050405020304" pitchFamily="18" charset="0"/>
                        </a:rPr>
                        <a:t>0.00</a:t>
                      </a:r>
                      <a:endParaRPr lang="en-US" sz="140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mj-lt"/>
                          <a:ea typeface="Calibri" panose="020F0502020204030204" pitchFamily="34" charset="0"/>
                          <a:cs typeface="Times New Roman" panose="02020603050405020304" pitchFamily="18" charset="0"/>
                        </a:rPr>
                        <a:t>0.88</a:t>
                      </a:r>
                      <a:endParaRPr lang="en-US" sz="140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3859713"/>
                  </a:ext>
                </a:extLst>
              </a:tr>
              <a:tr h="370840">
                <a:tc>
                  <a:txBody>
                    <a:bodyPr/>
                    <a:lstStyle/>
                    <a:p>
                      <a:r>
                        <a:rPr lang="en-US" b="1" dirty="0"/>
                        <a:t>LSA</a:t>
                      </a:r>
                    </a:p>
                  </a:txBody>
                  <a:tcPr/>
                </a:tc>
                <a:tc>
                  <a:txBody>
                    <a:bodyPr/>
                    <a:lstStyle/>
                    <a:p>
                      <a:pPr marL="0" marR="0" algn="ctr">
                        <a:lnSpc>
                          <a:spcPct val="150000"/>
                        </a:lnSpc>
                        <a:spcBef>
                          <a:spcPts val="0"/>
                        </a:spcBef>
                        <a:spcAft>
                          <a:spcPts val="0"/>
                        </a:spcAft>
                      </a:pPr>
                      <a:r>
                        <a:rPr lang="en-US" sz="1400">
                          <a:effectLst/>
                          <a:latin typeface="+mj-lt"/>
                          <a:ea typeface="Calibri" panose="020F0502020204030204" pitchFamily="34" charset="0"/>
                          <a:cs typeface="Times New Roman" panose="02020603050405020304" pitchFamily="18" charset="0"/>
                        </a:rPr>
                        <a:t>0.36 (0.19)</a:t>
                      </a:r>
                      <a:endParaRPr lang="en-US" sz="140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mj-lt"/>
                          <a:ea typeface="Calibri" panose="020F0502020204030204" pitchFamily="34" charset="0"/>
                          <a:cs typeface="Times New Roman" panose="02020603050405020304" pitchFamily="18" charset="0"/>
                        </a:rPr>
                        <a:t>0.03</a:t>
                      </a:r>
                      <a:endParaRPr lang="en-US" sz="140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mj-lt"/>
                          <a:ea typeface="Calibri" panose="020F0502020204030204" pitchFamily="34" charset="0"/>
                          <a:cs typeface="Times New Roman" panose="02020603050405020304" pitchFamily="18" charset="0"/>
                        </a:rPr>
                        <a:t>0.90</a:t>
                      </a:r>
                      <a:endParaRPr lang="en-US" sz="1400" dirty="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30588208"/>
                  </a:ext>
                </a:extLst>
              </a:tr>
            </a:tbl>
          </a:graphicData>
        </a:graphic>
      </p:graphicFrame>
      <p:sp>
        <p:nvSpPr>
          <p:cNvPr id="6" name="Text Placeholder 5">
            <a:extLst>
              <a:ext uri="{FF2B5EF4-FFF2-40B4-BE49-F238E27FC236}">
                <a16:creationId xmlns:a16="http://schemas.microsoft.com/office/drawing/2014/main" id="{48D265A1-152D-4854-8DB0-C5C24A1016D9}"/>
              </a:ext>
            </a:extLst>
          </p:cNvPr>
          <p:cNvSpPr>
            <a:spLocks noGrp="1"/>
          </p:cNvSpPr>
          <p:nvPr>
            <p:ph type="body" sz="quarter" idx="3"/>
          </p:nvPr>
        </p:nvSpPr>
        <p:spPr/>
        <p:txBody>
          <a:bodyPr/>
          <a:lstStyle/>
          <a:p>
            <a:pPr algn="ctr"/>
            <a:r>
              <a:rPr lang="en-US" dirty="0">
                <a:solidFill>
                  <a:schemeClr val="tx1"/>
                </a:solidFill>
              </a:rPr>
              <a:t>Experiment Two</a:t>
            </a:r>
          </a:p>
        </p:txBody>
      </p:sp>
      <p:graphicFrame>
        <p:nvGraphicFramePr>
          <p:cNvPr id="9" name="Content Placeholder 8">
            <a:extLst>
              <a:ext uri="{FF2B5EF4-FFF2-40B4-BE49-F238E27FC236}">
                <a16:creationId xmlns:a16="http://schemas.microsoft.com/office/drawing/2014/main" id="{CD327A7F-5297-4BEC-A45F-F767F6795C2B}"/>
              </a:ext>
            </a:extLst>
          </p:cNvPr>
          <p:cNvGraphicFramePr>
            <a:graphicFrameLocks noGrp="1"/>
          </p:cNvGraphicFramePr>
          <p:nvPr>
            <p:ph sz="quarter" idx="4"/>
            <p:extLst>
              <p:ext uri="{D42A27DB-BD31-4B8C-83A1-F6EECF244321}">
                <p14:modId xmlns:p14="http://schemas.microsoft.com/office/powerpoint/2010/main" val="2560900641"/>
              </p:ext>
            </p:extLst>
          </p:nvPr>
        </p:nvGraphicFramePr>
        <p:xfrm>
          <a:off x="6208713" y="3213100"/>
          <a:ext cx="4824412" cy="1483360"/>
        </p:xfrm>
        <a:graphic>
          <a:graphicData uri="http://schemas.openxmlformats.org/drawingml/2006/table">
            <a:tbl>
              <a:tblPr firstRow="1" bandRow="1">
                <a:tableStyleId>{5C22544A-7EE6-4342-B048-85BDC9FD1C3A}</a:tableStyleId>
              </a:tblPr>
              <a:tblGrid>
                <a:gridCol w="1206103">
                  <a:extLst>
                    <a:ext uri="{9D8B030D-6E8A-4147-A177-3AD203B41FA5}">
                      <a16:colId xmlns:a16="http://schemas.microsoft.com/office/drawing/2014/main" val="1636440928"/>
                    </a:ext>
                  </a:extLst>
                </a:gridCol>
                <a:gridCol w="1206103">
                  <a:extLst>
                    <a:ext uri="{9D8B030D-6E8A-4147-A177-3AD203B41FA5}">
                      <a16:colId xmlns:a16="http://schemas.microsoft.com/office/drawing/2014/main" val="3712785185"/>
                    </a:ext>
                  </a:extLst>
                </a:gridCol>
                <a:gridCol w="1206103">
                  <a:extLst>
                    <a:ext uri="{9D8B030D-6E8A-4147-A177-3AD203B41FA5}">
                      <a16:colId xmlns:a16="http://schemas.microsoft.com/office/drawing/2014/main" val="2614388778"/>
                    </a:ext>
                  </a:extLst>
                </a:gridCol>
                <a:gridCol w="1206103">
                  <a:extLst>
                    <a:ext uri="{9D8B030D-6E8A-4147-A177-3AD203B41FA5}">
                      <a16:colId xmlns:a16="http://schemas.microsoft.com/office/drawing/2014/main" val="3889940403"/>
                    </a:ext>
                  </a:extLst>
                </a:gridCol>
              </a:tblGrid>
              <a:tr h="370840">
                <a:tc>
                  <a:txBody>
                    <a:bodyPr/>
                    <a:lstStyle/>
                    <a:p>
                      <a:endParaRPr lang="en-US" dirty="0"/>
                    </a:p>
                  </a:txBody>
                  <a:tcPr>
                    <a:solidFill>
                      <a:srgbClr val="E9EBF5"/>
                    </a:solidFill>
                  </a:tcPr>
                </a:tc>
                <a:tc>
                  <a:txBody>
                    <a:bodyPr/>
                    <a:lstStyle/>
                    <a:p>
                      <a:pPr algn="ctr"/>
                      <a:r>
                        <a:rPr lang="en-US" i="1" dirty="0">
                          <a:solidFill>
                            <a:schemeClr val="tx1"/>
                          </a:solidFill>
                        </a:rPr>
                        <a:t>M </a:t>
                      </a:r>
                      <a:r>
                        <a:rPr lang="en-US" i="0" dirty="0">
                          <a:solidFill>
                            <a:schemeClr val="tx1"/>
                          </a:solidFill>
                        </a:rPr>
                        <a:t>(</a:t>
                      </a:r>
                      <a:r>
                        <a:rPr lang="en-US" i="1" dirty="0">
                          <a:solidFill>
                            <a:schemeClr val="tx1"/>
                          </a:solidFill>
                        </a:rPr>
                        <a:t>SD</a:t>
                      </a:r>
                      <a:r>
                        <a:rPr lang="en-US" i="0" dirty="0">
                          <a:solidFill>
                            <a:schemeClr val="tx1"/>
                          </a:solidFill>
                        </a:rPr>
                        <a:t>)</a:t>
                      </a:r>
                      <a:endParaRPr lang="en-US" i="1" dirty="0">
                        <a:solidFill>
                          <a:schemeClr val="tx1"/>
                        </a:solidFill>
                      </a:endParaRPr>
                    </a:p>
                  </a:txBody>
                  <a:tcPr>
                    <a:solidFill>
                      <a:srgbClr val="E9EBF5"/>
                    </a:solidFill>
                  </a:tcPr>
                </a:tc>
                <a:tc>
                  <a:txBody>
                    <a:bodyPr/>
                    <a:lstStyle/>
                    <a:p>
                      <a:pPr algn="ctr"/>
                      <a:r>
                        <a:rPr lang="en-US" dirty="0">
                          <a:solidFill>
                            <a:schemeClr val="tx1"/>
                          </a:solidFill>
                        </a:rPr>
                        <a:t>Min</a:t>
                      </a:r>
                    </a:p>
                  </a:txBody>
                  <a:tcPr>
                    <a:solidFill>
                      <a:srgbClr val="E9EBF5"/>
                    </a:solidFill>
                  </a:tcPr>
                </a:tc>
                <a:tc>
                  <a:txBody>
                    <a:bodyPr/>
                    <a:lstStyle/>
                    <a:p>
                      <a:pPr algn="ctr"/>
                      <a:r>
                        <a:rPr lang="en-US" dirty="0">
                          <a:solidFill>
                            <a:schemeClr val="tx1"/>
                          </a:solidFill>
                        </a:rPr>
                        <a:t>Max</a:t>
                      </a:r>
                    </a:p>
                  </a:txBody>
                  <a:tcPr>
                    <a:solidFill>
                      <a:srgbClr val="E9EBF5"/>
                    </a:solidFill>
                  </a:tcPr>
                </a:tc>
                <a:extLst>
                  <a:ext uri="{0D108BD9-81ED-4DB2-BD59-A6C34878D82A}">
                    <a16:rowId xmlns:a16="http://schemas.microsoft.com/office/drawing/2014/main" val="2129078265"/>
                  </a:ext>
                </a:extLst>
              </a:tr>
              <a:tr h="370840">
                <a:tc>
                  <a:txBody>
                    <a:bodyPr/>
                    <a:lstStyle/>
                    <a:p>
                      <a:r>
                        <a:rPr lang="en-US" b="1" dirty="0"/>
                        <a:t>FSG</a:t>
                      </a:r>
                    </a:p>
                  </a:txBody>
                  <a:tcPr/>
                </a:tc>
                <a:tc>
                  <a:txBody>
                    <a:bodyPr/>
                    <a:lstStyle/>
                    <a:p>
                      <a:pPr marL="0" marR="0" algn="ctr">
                        <a:lnSpc>
                          <a:spcPct val="150000"/>
                        </a:lnSpc>
                        <a:spcBef>
                          <a:spcPts val="0"/>
                        </a:spcBef>
                        <a:spcAft>
                          <a:spcPts val="0"/>
                        </a:spcAft>
                      </a:pPr>
                      <a:r>
                        <a:rPr lang="en-US" sz="1400" dirty="0">
                          <a:effectLst/>
                          <a:latin typeface="+mj-lt"/>
                          <a:ea typeface="Calibri" panose="020F0502020204030204" pitchFamily="34" charset="0"/>
                          <a:cs typeface="Times New Roman" panose="02020603050405020304" pitchFamily="18" charset="0"/>
                        </a:rPr>
                        <a:t>0.13 (0.19)</a:t>
                      </a:r>
                      <a:endParaRPr lang="en-US" sz="1400"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mj-lt"/>
                          <a:ea typeface="Calibri" panose="020F0502020204030204" pitchFamily="34" charset="0"/>
                          <a:cs typeface="Times New Roman" panose="02020603050405020304" pitchFamily="18" charset="0"/>
                        </a:rPr>
                        <a:t>0.01</a:t>
                      </a:r>
                      <a:endParaRPr lang="en-US" sz="140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mj-lt"/>
                          <a:ea typeface="Calibri" panose="020F0502020204030204" pitchFamily="34" charset="0"/>
                          <a:cs typeface="Times New Roman" panose="02020603050405020304" pitchFamily="18" charset="0"/>
                        </a:rPr>
                        <a:t>0.83</a:t>
                      </a:r>
                      <a:endParaRPr lang="en-US" sz="140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3430306"/>
                  </a:ext>
                </a:extLst>
              </a:tr>
              <a:tr h="370840">
                <a:tc>
                  <a:txBody>
                    <a:bodyPr/>
                    <a:lstStyle/>
                    <a:p>
                      <a:r>
                        <a:rPr lang="en-US" b="1" dirty="0"/>
                        <a:t>COS</a:t>
                      </a:r>
                    </a:p>
                  </a:txBody>
                  <a:tcPr>
                    <a:solidFill>
                      <a:srgbClr val="E9EBF5"/>
                    </a:solidFill>
                  </a:tcPr>
                </a:tc>
                <a:tc>
                  <a:txBody>
                    <a:bodyPr/>
                    <a:lstStyle/>
                    <a:p>
                      <a:pPr marL="0" marR="0" algn="ctr">
                        <a:lnSpc>
                          <a:spcPct val="150000"/>
                        </a:lnSpc>
                        <a:spcBef>
                          <a:spcPts val="0"/>
                        </a:spcBef>
                        <a:spcAft>
                          <a:spcPts val="0"/>
                        </a:spcAft>
                      </a:pPr>
                      <a:r>
                        <a:rPr lang="en-US" sz="1400">
                          <a:effectLst/>
                          <a:latin typeface="+mj-lt"/>
                          <a:ea typeface="Calibri" panose="020F0502020204030204" pitchFamily="34" charset="0"/>
                          <a:cs typeface="Times New Roman" panose="02020603050405020304" pitchFamily="18" charset="0"/>
                        </a:rPr>
                        <a:t>0.42 (0.29)</a:t>
                      </a:r>
                      <a:endParaRPr lang="en-US" sz="1400">
                        <a:effectLst/>
                        <a:latin typeface="+mj-lt"/>
                        <a:ea typeface="Times New Roman" panose="02020603050405020304" pitchFamily="18" charset="0"/>
                        <a:cs typeface="Times New Roman" panose="02020603050405020304" pitchFamily="18" charset="0"/>
                      </a:endParaRPr>
                    </a:p>
                  </a:txBody>
                  <a:tcPr marL="68580" marR="68580" marT="0" marB="0">
                    <a:solidFill>
                      <a:srgbClr val="E9EBF5"/>
                    </a:solidFill>
                  </a:tcPr>
                </a:tc>
                <a:tc>
                  <a:txBody>
                    <a:bodyPr/>
                    <a:lstStyle/>
                    <a:p>
                      <a:pPr marL="0" marR="0" algn="ctr">
                        <a:lnSpc>
                          <a:spcPct val="150000"/>
                        </a:lnSpc>
                        <a:spcBef>
                          <a:spcPts val="0"/>
                        </a:spcBef>
                        <a:spcAft>
                          <a:spcPts val="0"/>
                        </a:spcAft>
                      </a:pPr>
                      <a:r>
                        <a:rPr lang="en-US" sz="1400">
                          <a:effectLst/>
                          <a:latin typeface="+mj-lt"/>
                          <a:ea typeface="Calibri" panose="020F0502020204030204" pitchFamily="34" charset="0"/>
                          <a:cs typeface="Times New Roman" panose="02020603050405020304" pitchFamily="18" charset="0"/>
                        </a:rPr>
                        <a:t>0.00</a:t>
                      </a:r>
                      <a:endParaRPr lang="en-US" sz="1400">
                        <a:effectLst/>
                        <a:latin typeface="+mj-lt"/>
                        <a:ea typeface="Times New Roman" panose="02020603050405020304" pitchFamily="18" charset="0"/>
                        <a:cs typeface="Times New Roman" panose="02020603050405020304" pitchFamily="18" charset="0"/>
                      </a:endParaRPr>
                    </a:p>
                  </a:txBody>
                  <a:tcPr marL="68580" marR="68580" marT="0" marB="0">
                    <a:solidFill>
                      <a:srgbClr val="E9EBF5"/>
                    </a:solidFill>
                  </a:tcPr>
                </a:tc>
                <a:tc>
                  <a:txBody>
                    <a:bodyPr/>
                    <a:lstStyle/>
                    <a:p>
                      <a:pPr marL="0" marR="0" algn="ctr">
                        <a:lnSpc>
                          <a:spcPct val="150000"/>
                        </a:lnSpc>
                        <a:spcBef>
                          <a:spcPts val="0"/>
                        </a:spcBef>
                        <a:spcAft>
                          <a:spcPts val="0"/>
                        </a:spcAft>
                      </a:pPr>
                      <a:r>
                        <a:rPr lang="en-US" sz="1400" dirty="0">
                          <a:effectLst/>
                          <a:latin typeface="+mj-lt"/>
                          <a:ea typeface="Calibri" panose="020F0502020204030204" pitchFamily="34" charset="0"/>
                          <a:cs typeface="Times New Roman" panose="02020603050405020304" pitchFamily="18" charset="0"/>
                        </a:rPr>
                        <a:t>0.84</a:t>
                      </a:r>
                      <a:endParaRPr lang="en-US" sz="1400" dirty="0">
                        <a:effectLst/>
                        <a:latin typeface="+mj-lt"/>
                        <a:ea typeface="Times New Roman" panose="02020603050405020304" pitchFamily="18" charset="0"/>
                        <a:cs typeface="Times New Roman" panose="02020603050405020304" pitchFamily="18" charset="0"/>
                      </a:endParaRPr>
                    </a:p>
                  </a:txBody>
                  <a:tcPr marL="68580" marR="68580" marT="0" marB="0">
                    <a:solidFill>
                      <a:srgbClr val="E9EBF5"/>
                    </a:solidFill>
                  </a:tcPr>
                </a:tc>
                <a:extLst>
                  <a:ext uri="{0D108BD9-81ED-4DB2-BD59-A6C34878D82A}">
                    <a16:rowId xmlns:a16="http://schemas.microsoft.com/office/drawing/2014/main" val="3464239869"/>
                  </a:ext>
                </a:extLst>
              </a:tr>
              <a:tr h="370840">
                <a:tc>
                  <a:txBody>
                    <a:bodyPr/>
                    <a:lstStyle/>
                    <a:p>
                      <a:r>
                        <a:rPr lang="en-US" b="1" dirty="0"/>
                        <a:t>LSA</a:t>
                      </a:r>
                    </a:p>
                  </a:txBody>
                  <a:tcPr/>
                </a:tc>
                <a:tc>
                  <a:txBody>
                    <a:bodyPr/>
                    <a:lstStyle/>
                    <a:p>
                      <a:pPr marL="0" marR="0" algn="ctr">
                        <a:lnSpc>
                          <a:spcPct val="150000"/>
                        </a:lnSpc>
                        <a:spcBef>
                          <a:spcPts val="0"/>
                        </a:spcBef>
                        <a:spcAft>
                          <a:spcPts val="0"/>
                        </a:spcAft>
                      </a:pPr>
                      <a:r>
                        <a:rPr lang="en-US" sz="1400" dirty="0">
                          <a:effectLst/>
                          <a:latin typeface="+mj-lt"/>
                          <a:ea typeface="Calibri" panose="020F0502020204030204" pitchFamily="34" charset="0"/>
                          <a:cs typeface="Times New Roman" panose="02020603050405020304" pitchFamily="18" charset="0"/>
                        </a:rPr>
                        <a:t>0.38 (0.20)</a:t>
                      </a:r>
                      <a:endParaRPr lang="en-US" sz="1400"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mj-lt"/>
                          <a:ea typeface="Calibri" panose="020F0502020204030204" pitchFamily="34" charset="0"/>
                          <a:cs typeface="Times New Roman" panose="02020603050405020304" pitchFamily="18" charset="0"/>
                        </a:rPr>
                        <a:t>0.05</a:t>
                      </a:r>
                      <a:endParaRPr lang="en-US" sz="1400"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mj-lt"/>
                          <a:ea typeface="Calibri" panose="020F0502020204030204" pitchFamily="34" charset="0"/>
                          <a:cs typeface="Times New Roman" panose="02020603050405020304" pitchFamily="18" charset="0"/>
                        </a:rPr>
                        <a:t>0.88</a:t>
                      </a:r>
                      <a:endParaRPr lang="en-US" sz="1400" dirty="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45768022"/>
                  </a:ext>
                </a:extLst>
              </a:tr>
            </a:tbl>
          </a:graphicData>
        </a:graphic>
      </p:graphicFrame>
    </p:spTree>
    <p:extLst>
      <p:ext uri="{BB962C8B-B14F-4D97-AF65-F5344CB8AC3E}">
        <p14:creationId xmlns:p14="http://schemas.microsoft.com/office/powerpoint/2010/main" val="2439378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A52F8B-D357-4787-9713-B6BB4B199B2A}"/>
              </a:ext>
            </a:extLst>
          </p:cNvPr>
          <p:cNvSpPr txBox="1"/>
          <p:nvPr/>
        </p:nvSpPr>
        <p:spPr>
          <a:xfrm>
            <a:off x="1638299" y="43092"/>
            <a:ext cx="8553994" cy="584775"/>
          </a:xfrm>
          <a:prstGeom prst="rect">
            <a:avLst/>
          </a:prstGeom>
          <a:noFill/>
        </p:spPr>
        <p:txBody>
          <a:bodyPr wrap="square" rtlCol="0">
            <a:spAutoFit/>
          </a:bodyPr>
          <a:lstStyle/>
          <a:p>
            <a:r>
              <a:rPr lang="en-US" sz="3200" dirty="0"/>
              <a:t>Descriptive Statistics for Single Word Norms</a:t>
            </a:r>
          </a:p>
        </p:txBody>
      </p:sp>
      <p:graphicFrame>
        <p:nvGraphicFramePr>
          <p:cNvPr id="4" name="Table 3">
            <a:extLst>
              <a:ext uri="{FF2B5EF4-FFF2-40B4-BE49-F238E27FC236}">
                <a16:creationId xmlns:a16="http://schemas.microsoft.com/office/drawing/2014/main" id="{EB35A651-DC12-4255-95CF-547677D69C50}"/>
              </a:ext>
            </a:extLst>
          </p:cNvPr>
          <p:cNvGraphicFramePr>
            <a:graphicFrameLocks noGrp="1"/>
          </p:cNvGraphicFramePr>
          <p:nvPr>
            <p:extLst>
              <p:ext uri="{D42A27DB-BD31-4B8C-83A1-F6EECF244321}">
                <p14:modId xmlns:p14="http://schemas.microsoft.com/office/powerpoint/2010/main" val="1120728581"/>
              </p:ext>
            </p:extLst>
          </p:nvPr>
        </p:nvGraphicFramePr>
        <p:xfrm>
          <a:off x="2090058" y="1101746"/>
          <a:ext cx="7363095" cy="5612960"/>
        </p:xfrm>
        <a:graphic>
          <a:graphicData uri="http://schemas.openxmlformats.org/drawingml/2006/table">
            <a:tbl>
              <a:tblPr firstRow="1" firstCol="1" bandRow="1">
                <a:tableStyleId>{5C22544A-7EE6-4342-B048-85BDC9FD1C3A}</a:tableStyleId>
              </a:tblPr>
              <a:tblGrid>
                <a:gridCol w="1632856">
                  <a:extLst>
                    <a:ext uri="{9D8B030D-6E8A-4147-A177-3AD203B41FA5}">
                      <a16:colId xmlns:a16="http://schemas.microsoft.com/office/drawing/2014/main" val="99617135"/>
                    </a:ext>
                  </a:extLst>
                </a:gridCol>
                <a:gridCol w="2090058">
                  <a:extLst>
                    <a:ext uri="{9D8B030D-6E8A-4147-A177-3AD203B41FA5}">
                      <a16:colId xmlns:a16="http://schemas.microsoft.com/office/drawing/2014/main" val="3963160135"/>
                    </a:ext>
                  </a:extLst>
                </a:gridCol>
                <a:gridCol w="1372330">
                  <a:extLst>
                    <a:ext uri="{9D8B030D-6E8A-4147-A177-3AD203B41FA5}">
                      <a16:colId xmlns:a16="http://schemas.microsoft.com/office/drawing/2014/main" val="1903090455"/>
                    </a:ext>
                  </a:extLst>
                </a:gridCol>
                <a:gridCol w="1058811">
                  <a:extLst>
                    <a:ext uri="{9D8B030D-6E8A-4147-A177-3AD203B41FA5}">
                      <a16:colId xmlns:a16="http://schemas.microsoft.com/office/drawing/2014/main" val="4011494160"/>
                    </a:ext>
                  </a:extLst>
                </a:gridCol>
                <a:gridCol w="1209040">
                  <a:extLst>
                    <a:ext uri="{9D8B030D-6E8A-4147-A177-3AD203B41FA5}">
                      <a16:colId xmlns:a16="http://schemas.microsoft.com/office/drawing/2014/main" val="879972539"/>
                    </a:ext>
                  </a:extLst>
                </a:gridCol>
              </a:tblGrid>
              <a:tr h="350810">
                <a:tc>
                  <a:txBody>
                    <a:bodyPr/>
                    <a:lstStyle/>
                    <a:p>
                      <a:pPr marL="0" marR="0" algn="ctr">
                        <a:lnSpc>
                          <a:spcPct val="150000"/>
                        </a:lnSpc>
                        <a:spcBef>
                          <a:spcPts val="0"/>
                        </a:spcBef>
                        <a:spcAft>
                          <a:spcPts val="0"/>
                        </a:spcAft>
                      </a:pPr>
                      <a:endParaRPr lang="en-US" sz="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E9EBF5"/>
                    </a:solidFill>
                  </a:tcPr>
                </a:tc>
                <a:tc>
                  <a:txBody>
                    <a:bodyPr/>
                    <a:lstStyle/>
                    <a:p>
                      <a:pPr marL="0" marR="0" algn="ctr">
                        <a:lnSpc>
                          <a:spcPct val="150000"/>
                        </a:lnSpc>
                        <a:spcBef>
                          <a:spcPts val="0"/>
                        </a:spcBef>
                        <a:spcAft>
                          <a:spcPts val="0"/>
                        </a:spcAft>
                      </a:pPr>
                      <a:r>
                        <a:rPr lang="en-US" sz="1600" dirty="0">
                          <a:solidFill>
                            <a:schemeClr val="tx1"/>
                          </a:solidFill>
                          <a:effectLst/>
                        </a:rPr>
                        <a:t>Citation</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E9EBF5"/>
                    </a:solidFill>
                  </a:tcPr>
                </a:tc>
                <a:tc>
                  <a:txBody>
                    <a:bodyPr/>
                    <a:lstStyle/>
                    <a:p>
                      <a:pPr marL="0" marR="0" algn="ctr">
                        <a:lnSpc>
                          <a:spcPct val="150000"/>
                        </a:lnSpc>
                        <a:spcBef>
                          <a:spcPts val="0"/>
                        </a:spcBef>
                        <a:spcAft>
                          <a:spcPts val="0"/>
                        </a:spcAft>
                      </a:pPr>
                      <a:r>
                        <a:rPr lang="en-US" sz="1600" dirty="0">
                          <a:solidFill>
                            <a:schemeClr val="tx1"/>
                          </a:solidFill>
                          <a:effectLst/>
                        </a:rPr>
                        <a:t>Mean (</a:t>
                      </a:r>
                      <a:r>
                        <a:rPr lang="en-US" sz="1600" i="1" dirty="0">
                          <a:solidFill>
                            <a:schemeClr val="tx1"/>
                          </a:solidFill>
                          <a:effectLst/>
                        </a:rPr>
                        <a:t>SD</a:t>
                      </a:r>
                      <a:r>
                        <a:rPr lang="en-US" sz="1600" dirty="0">
                          <a:solidFill>
                            <a:schemeClr val="tx1"/>
                          </a:solidFill>
                          <a:effectLst/>
                        </a:rPr>
                        <a:t>)</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E9EBF5"/>
                    </a:solidFill>
                  </a:tcPr>
                </a:tc>
                <a:tc>
                  <a:txBody>
                    <a:bodyPr/>
                    <a:lstStyle/>
                    <a:p>
                      <a:pPr marL="0" marR="0" algn="ctr">
                        <a:lnSpc>
                          <a:spcPct val="150000"/>
                        </a:lnSpc>
                        <a:spcBef>
                          <a:spcPts val="0"/>
                        </a:spcBef>
                        <a:spcAft>
                          <a:spcPts val="0"/>
                        </a:spcAft>
                      </a:pPr>
                      <a:r>
                        <a:rPr lang="en-US" sz="1600" dirty="0">
                          <a:solidFill>
                            <a:schemeClr val="tx1"/>
                          </a:solidFill>
                          <a:effectLst/>
                        </a:rPr>
                        <a:t>Minimum</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E9EBF5"/>
                    </a:solidFill>
                  </a:tcPr>
                </a:tc>
                <a:tc>
                  <a:txBody>
                    <a:bodyPr/>
                    <a:lstStyle/>
                    <a:p>
                      <a:pPr marL="0" marR="0" algn="ctr">
                        <a:lnSpc>
                          <a:spcPct val="150000"/>
                        </a:lnSpc>
                        <a:spcBef>
                          <a:spcPts val="0"/>
                        </a:spcBef>
                        <a:spcAft>
                          <a:spcPts val="0"/>
                        </a:spcAft>
                      </a:pPr>
                      <a:r>
                        <a:rPr lang="en-US" sz="1600" dirty="0">
                          <a:solidFill>
                            <a:schemeClr val="tx1"/>
                          </a:solidFill>
                          <a:effectLst/>
                        </a:rPr>
                        <a:t>Maximum</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E9EBF5"/>
                    </a:solidFill>
                  </a:tcPr>
                </a:tc>
                <a:extLst>
                  <a:ext uri="{0D108BD9-81ED-4DB2-BD59-A6C34878D82A}">
                    <a16:rowId xmlns:a16="http://schemas.microsoft.com/office/drawing/2014/main" val="883827210"/>
                  </a:ext>
                </a:extLst>
              </a:tr>
              <a:tr h="350810">
                <a:tc>
                  <a:txBody>
                    <a:bodyPr/>
                    <a:lstStyle/>
                    <a:p>
                      <a:pPr marL="0" marR="0" algn="ctr">
                        <a:lnSpc>
                          <a:spcPct val="150000"/>
                        </a:lnSpc>
                        <a:spcBef>
                          <a:spcPts val="0"/>
                        </a:spcBef>
                        <a:spcAft>
                          <a:spcPts val="0"/>
                        </a:spcAft>
                      </a:pPr>
                      <a:r>
                        <a:rPr lang="en-US" sz="1600" dirty="0">
                          <a:solidFill>
                            <a:schemeClr val="tx1"/>
                          </a:solidFill>
                          <a:effectLst/>
                        </a:rPr>
                        <a:t>QSS</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CFD5EA"/>
                    </a:solidFill>
                  </a:tcPr>
                </a:tc>
                <a:tc>
                  <a:txBody>
                    <a:bodyPr/>
                    <a:lstStyle/>
                    <a:p>
                      <a:pPr marL="0" marR="0" algn="ctr">
                        <a:lnSpc>
                          <a:spcPct val="150000"/>
                        </a:lnSpc>
                        <a:spcBef>
                          <a:spcPts val="0"/>
                        </a:spcBef>
                        <a:spcAft>
                          <a:spcPts val="0"/>
                        </a:spcAft>
                      </a:pPr>
                      <a:r>
                        <a:rPr lang="en-US" sz="1400" dirty="0">
                          <a:effectLst/>
                        </a:rPr>
                        <a:t>Nelson et al., 2004</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a:effectLst/>
                        </a:rPr>
                        <a:t>14.75 (4.49)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a:effectLst/>
                        </a:rPr>
                        <a:t>4.00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a:effectLst/>
                        </a:rPr>
                        <a:t>27.00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extLst>
                  <a:ext uri="{0D108BD9-81ED-4DB2-BD59-A6C34878D82A}">
                    <a16:rowId xmlns:a16="http://schemas.microsoft.com/office/drawing/2014/main" val="1192308660"/>
                  </a:ext>
                </a:extLst>
              </a:tr>
              <a:tr h="350810">
                <a:tc>
                  <a:txBody>
                    <a:bodyPr/>
                    <a:lstStyle/>
                    <a:p>
                      <a:pPr marL="0" marR="0" algn="ctr">
                        <a:lnSpc>
                          <a:spcPct val="150000"/>
                        </a:lnSpc>
                        <a:spcBef>
                          <a:spcPts val="0"/>
                        </a:spcBef>
                        <a:spcAft>
                          <a:spcPts val="0"/>
                        </a:spcAft>
                      </a:pPr>
                      <a:r>
                        <a:rPr lang="en-US" sz="1600" dirty="0">
                          <a:solidFill>
                            <a:schemeClr val="tx1"/>
                          </a:solidFill>
                          <a:effectLst/>
                        </a:rPr>
                        <a:t>Concreteness</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E9EBF5"/>
                    </a:solidFill>
                  </a:tcPr>
                </a:tc>
                <a:tc>
                  <a:txBody>
                    <a:bodyPr/>
                    <a:lstStyle/>
                    <a:p>
                      <a:pPr marL="0" marR="0" algn="ctr">
                        <a:lnSpc>
                          <a:spcPct val="150000"/>
                        </a:lnSpc>
                        <a:spcBef>
                          <a:spcPts val="0"/>
                        </a:spcBef>
                        <a:spcAft>
                          <a:spcPts val="0"/>
                        </a:spcAft>
                      </a:pPr>
                      <a:r>
                        <a:rPr lang="en-US" sz="1400" dirty="0">
                          <a:effectLst/>
                        </a:rPr>
                        <a:t>Nelson et al., 2004</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dirty="0">
                          <a:effectLst/>
                        </a:rPr>
                        <a:t>5.27 (1.09)</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a:effectLst/>
                        </a:rPr>
                        <a:t>1.98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a:effectLst/>
                        </a:rPr>
                        <a:t>7.00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extLst>
                  <a:ext uri="{0D108BD9-81ED-4DB2-BD59-A6C34878D82A}">
                    <a16:rowId xmlns:a16="http://schemas.microsoft.com/office/drawing/2014/main" val="461844399"/>
                  </a:ext>
                </a:extLst>
              </a:tr>
              <a:tr h="350810">
                <a:tc>
                  <a:txBody>
                    <a:bodyPr/>
                    <a:lstStyle/>
                    <a:p>
                      <a:pPr marL="0" marR="0" algn="ctr">
                        <a:lnSpc>
                          <a:spcPct val="150000"/>
                        </a:lnSpc>
                        <a:spcBef>
                          <a:spcPts val="0"/>
                        </a:spcBef>
                        <a:spcAft>
                          <a:spcPts val="0"/>
                        </a:spcAft>
                      </a:pPr>
                      <a:r>
                        <a:rPr lang="en-US" sz="1600" dirty="0">
                          <a:solidFill>
                            <a:schemeClr val="tx1"/>
                          </a:solidFill>
                          <a:effectLst/>
                        </a:rPr>
                        <a:t>SUBTLEX</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CFD5EA"/>
                    </a:solidFill>
                  </a:tcPr>
                </a:tc>
                <a:tc>
                  <a:txBody>
                    <a:bodyPr/>
                    <a:lstStyle/>
                    <a:p>
                      <a:pPr marL="0" marR="0" algn="ctr">
                        <a:lnSpc>
                          <a:spcPct val="150000"/>
                        </a:lnSpc>
                        <a:spcBef>
                          <a:spcPts val="0"/>
                        </a:spcBef>
                        <a:spcAft>
                          <a:spcPts val="0"/>
                        </a:spcAft>
                      </a:pPr>
                      <a:r>
                        <a:rPr lang="en-US" sz="1400" dirty="0" err="1">
                          <a:effectLst/>
                        </a:rPr>
                        <a:t>Brysbaert</a:t>
                      </a:r>
                      <a:r>
                        <a:rPr lang="en-US" sz="1400" dirty="0">
                          <a:effectLst/>
                        </a:rPr>
                        <a:t> &amp; New, 2009</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dirty="0">
                          <a:effectLst/>
                        </a:rPr>
                        <a:t>3.14 (0.77)</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a:effectLst/>
                        </a:rPr>
                        <a:t>1.34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a:effectLst/>
                        </a:rPr>
                        <a:t>5.35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extLst>
                  <a:ext uri="{0D108BD9-81ED-4DB2-BD59-A6C34878D82A}">
                    <a16:rowId xmlns:a16="http://schemas.microsoft.com/office/drawing/2014/main" val="2177915801"/>
                  </a:ext>
                </a:extLst>
              </a:tr>
              <a:tr h="350810">
                <a:tc>
                  <a:txBody>
                    <a:bodyPr/>
                    <a:lstStyle/>
                    <a:p>
                      <a:pPr marL="0" marR="0" algn="ctr">
                        <a:lnSpc>
                          <a:spcPct val="150000"/>
                        </a:lnSpc>
                        <a:spcBef>
                          <a:spcPts val="0"/>
                        </a:spcBef>
                        <a:spcAft>
                          <a:spcPts val="0"/>
                        </a:spcAft>
                      </a:pPr>
                      <a:r>
                        <a:rPr lang="en-US" sz="1600" dirty="0">
                          <a:solidFill>
                            <a:schemeClr val="tx1"/>
                          </a:solidFill>
                          <a:effectLst/>
                        </a:rPr>
                        <a:t>Length</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E9EBF5"/>
                    </a:solidFill>
                  </a:tcPr>
                </a:tc>
                <a:tc>
                  <a:txBody>
                    <a:bodyPr/>
                    <a:lstStyle/>
                    <a:p>
                      <a:pPr marL="0" marR="0" algn="ctr">
                        <a:lnSpc>
                          <a:spcPct val="150000"/>
                        </a:lnSpc>
                        <a:spcBef>
                          <a:spcPts val="0"/>
                        </a:spcBef>
                        <a:spcAft>
                          <a:spcPts val="0"/>
                        </a:spcAft>
                      </a:pPr>
                      <a:r>
                        <a:rPr lang="en-US" sz="1400" dirty="0">
                          <a:effectLst/>
                        </a:rPr>
                        <a:t>Buchanan et al., 2013</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a:effectLst/>
                        </a:rPr>
                        <a:t>5.07 (1.43)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dirty="0">
                          <a:effectLst/>
                        </a:rPr>
                        <a:t>3.00</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dirty="0">
                          <a:effectLst/>
                        </a:rPr>
                        <a:t>10.00</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extLst>
                  <a:ext uri="{0D108BD9-81ED-4DB2-BD59-A6C34878D82A}">
                    <a16:rowId xmlns:a16="http://schemas.microsoft.com/office/drawing/2014/main" val="930270782"/>
                  </a:ext>
                </a:extLst>
              </a:tr>
              <a:tr h="350810">
                <a:tc>
                  <a:txBody>
                    <a:bodyPr/>
                    <a:lstStyle/>
                    <a:p>
                      <a:pPr marL="0" marR="0" algn="ctr">
                        <a:lnSpc>
                          <a:spcPct val="150000"/>
                        </a:lnSpc>
                        <a:spcBef>
                          <a:spcPts val="0"/>
                        </a:spcBef>
                        <a:spcAft>
                          <a:spcPts val="0"/>
                        </a:spcAft>
                      </a:pPr>
                      <a:r>
                        <a:rPr lang="en-US" sz="1600" dirty="0">
                          <a:solidFill>
                            <a:schemeClr val="tx1"/>
                          </a:solidFill>
                          <a:effectLst/>
                        </a:rPr>
                        <a:t>Ortho N</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CFD5EA"/>
                    </a:solidFill>
                  </a:tcPr>
                </a:tc>
                <a:tc>
                  <a:txBody>
                    <a:bodyPr/>
                    <a:lstStyle/>
                    <a:p>
                      <a:pPr marL="0" marR="0" algn="ctr">
                        <a:lnSpc>
                          <a:spcPct val="150000"/>
                        </a:lnSpc>
                        <a:spcBef>
                          <a:spcPts val="0"/>
                        </a:spcBef>
                        <a:spcAft>
                          <a:spcPts val="0"/>
                        </a:spcAft>
                      </a:pPr>
                      <a:r>
                        <a:rPr lang="en-US" sz="1400" dirty="0">
                          <a:effectLst/>
                        </a:rPr>
                        <a:t>Buchanan et al., 2013</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a:effectLst/>
                        </a:rPr>
                        <a:t>6.44 (5.79)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a:effectLst/>
                        </a:rPr>
                        <a:t>0.00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a:effectLst/>
                        </a:rPr>
                        <a:t>20.00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extLst>
                  <a:ext uri="{0D108BD9-81ED-4DB2-BD59-A6C34878D82A}">
                    <a16:rowId xmlns:a16="http://schemas.microsoft.com/office/drawing/2014/main" val="582323214"/>
                  </a:ext>
                </a:extLst>
              </a:tr>
              <a:tr h="350810">
                <a:tc>
                  <a:txBody>
                    <a:bodyPr/>
                    <a:lstStyle/>
                    <a:p>
                      <a:pPr marL="0" marR="0" algn="ctr">
                        <a:lnSpc>
                          <a:spcPct val="150000"/>
                        </a:lnSpc>
                        <a:spcBef>
                          <a:spcPts val="0"/>
                        </a:spcBef>
                        <a:spcAft>
                          <a:spcPts val="0"/>
                        </a:spcAft>
                      </a:pPr>
                      <a:r>
                        <a:rPr lang="en-US" sz="1600" dirty="0">
                          <a:solidFill>
                            <a:schemeClr val="tx1"/>
                          </a:solidFill>
                          <a:effectLst/>
                        </a:rPr>
                        <a:t>Phono N</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E9EBF5"/>
                    </a:solidFill>
                  </a:tcPr>
                </a:tc>
                <a:tc>
                  <a:txBody>
                    <a:bodyPr/>
                    <a:lstStyle/>
                    <a:p>
                      <a:pPr marL="0" marR="0" algn="ctr">
                        <a:lnSpc>
                          <a:spcPct val="150000"/>
                        </a:lnSpc>
                        <a:spcBef>
                          <a:spcPts val="0"/>
                        </a:spcBef>
                        <a:spcAft>
                          <a:spcPts val="0"/>
                        </a:spcAft>
                      </a:pPr>
                      <a:r>
                        <a:rPr lang="en-US" sz="1400">
                          <a:effectLst/>
                        </a:rPr>
                        <a:t>Buchanan et al., 2013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dirty="0">
                          <a:effectLst/>
                        </a:rPr>
                        <a:t>16.55 (14.38)</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a:effectLst/>
                        </a:rPr>
                        <a:t>0.00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a:effectLst/>
                        </a:rPr>
                        <a:t>51.00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extLst>
                  <a:ext uri="{0D108BD9-81ED-4DB2-BD59-A6C34878D82A}">
                    <a16:rowId xmlns:a16="http://schemas.microsoft.com/office/drawing/2014/main" val="2917396145"/>
                  </a:ext>
                </a:extLst>
              </a:tr>
              <a:tr h="350810">
                <a:tc>
                  <a:txBody>
                    <a:bodyPr/>
                    <a:lstStyle/>
                    <a:p>
                      <a:pPr marL="0" marR="0" algn="ctr">
                        <a:lnSpc>
                          <a:spcPct val="150000"/>
                        </a:lnSpc>
                        <a:spcBef>
                          <a:spcPts val="0"/>
                        </a:spcBef>
                        <a:spcAft>
                          <a:spcPts val="0"/>
                        </a:spcAft>
                      </a:pPr>
                      <a:r>
                        <a:rPr lang="en-US" sz="1600" dirty="0">
                          <a:solidFill>
                            <a:schemeClr val="tx1"/>
                          </a:solidFill>
                          <a:effectLst/>
                        </a:rPr>
                        <a:t>Phonemes</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CFD5EA"/>
                    </a:solidFill>
                  </a:tcPr>
                </a:tc>
                <a:tc>
                  <a:txBody>
                    <a:bodyPr/>
                    <a:lstStyle/>
                    <a:p>
                      <a:pPr marL="0" marR="0" algn="ctr">
                        <a:lnSpc>
                          <a:spcPct val="150000"/>
                        </a:lnSpc>
                        <a:spcBef>
                          <a:spcPts val="0"/>
                        </a:spcBef>
                        <a:spcAft>
                          <a:spcPts val="0"/>
                        </a:spcAft>
                      </a:pPr>
                      <a:r>
                        <a:rPr lang="en-US" sz="1400">
                          <a:effectLst/>
                        </a:rPr>
                        <a:t>Buchanan et al., 2013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dirty="0">
                          <a:effectLst/>
                        </a:rPr>
                        <a:t>4.11 (1.32)</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a:effectLst/>
                        </a:rPr>
                        <a:t>2.00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a:effectLst/>
                        </a:rPr>
                        <a:t>9.00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extLst>
                  <a:ext uri="{0D108BD9-81ED-4DB2-BD59-A6C34878D82A}">
                    <a16:rowId xmlns:a16="http://schemas.microsoft.com/office/drawing/2014/main" val="3487590315"/>
                  </a:ext>
                </a:extLst>
              </a:tr>
              <a:tr h="350810">
                <a:tc>
                  <a:txBody>
                    <a:bodyPr/>
                    <a:lstStyle/>
                    <a:p>
                      <a:pPr marL="0" marR="0" algn="ctr">
                        <a:lnSpc>
                          <a:spcPct val="150000"/>
                        </a:lnSpc>
                        <a:spcBef>
                          <a:spcPts val="0"/>
                        </a:spcBef>
                        <a:spcAft>
                          <a:spcPts val="0"/>
                        </a:spcAft>
                      </a:pPr>
                      <a:r>
                        <a:rPr lang="en-US" sz="1600" dirty="0">
                          <a:solidFill>
                            <a:schemeClr val="tx1"/>
                          </a:solidFill>
                          <a:effectLst/>
                        </a:rPr>
                        <a:t>Syllables</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E9EBF5"/>
                    </a:solidFill>
                  </a:tcPr>
                </a:tc>
                <a:tc>
                  <a:txBody>
                    <a:bodyPr/>
                    <a:lstStyle/>
                    <a:p>
                      <a:pPr marL="0" marR="0" algn="ctr">
                        <a:lnSpc>
                          <a:spcPct val="150000"/>
                        </a:lnSpc>
                        <a:spcBef>
                          <a:spcPts val="0"/>
                        </a:spcBef>
                        <a:spcAft>
                          <a:spcPts val="0"/>
                        </a:spcAft>
                      </a:pPr>
                      <a:r>
                        <a:rPr lang="en-US" sz="1400">
                          <a:effectLst/>
                        </a:rPr>
                        <a:t>Buchanan et al., 2013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dirty="0">
                          <a:effectLst/>
                        </a:rPr>
                        <a:t>1.43 (0.67)</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a:effectLst/>
                        </a:rPr>
                        <a:t>1.00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a:effectLst/>
                        </a:rPr>
                        <a:t>4.00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extLst>
                  <a:ext uri="{0D108BD9-81ED-4DB2-BD59-A6C34878D82A}">
                    <a16:rowId xmlns:a16="http://schemas.microsoft.com/office/drawing/2014/main" val="1000942997"/>
                  </a:ext>
                </a:extLst>
              </a:tr>
              <a:tr h="350810">
                <a:tc>
                  <a:txBody>
                    <a:bodyPr/>
                    <a:lstStyle/>
                    <a:p>
                      <a:pPr marL="0" marR="0" algn="ctr">
                        <a:lnSpc>
                          <a:spcPct val="150000"/>
                        </a:lnSpc>
                        <a:spcBef>
                          <a:spcPts val="0"/>
                        </a:spcBef>
                        <a:spcAft>
                          <a:spcPts val="0"/>
                        </a:spcAft>
                      </a:pPr>
                      <a:r>
                        <a:rPr lang="en-US" sz="1600" dirty="0">
                          <a:solidFill>
                            <a:schemeClr val="tx1"/>
                          </a:solidFill>
                          <a:effectLst/>
                        </a:rPr>
                        <a:t>Morphemes</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CFD5EA"/>
                    </a:solidFill>
                  </a:tcPr>
                </a:tc>
                <a:tc>
                  <a:txBody>
                    <a:bodyPr/>
                    <a:lstStyle/>
                    <a:p>
                      <a:pPr marL="0" marR="0" algn="ctr">
                        <a:lnSpc>
                          <a:spcPct val="150000"/>
                        </a:lnSpc>
                        <a:spcBef>
                          <a:spcPts val="0"/>
                        </a:spcBef>
                        <a:spcAft>
                          <a:spcPts val="0"/>
                        </a:spcAft>
                      </a:pPr>
                      <a:r>
                        <a:rPr lang="en-US" sz="1400" dirty="0">
                          <a:effectLst/>
                        </a:rPr>
                        <a:t>Buchanan et al., 2013</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CFD5EA"/>
                    </a:solidFill>
                  </a:tcPr>
                </a:tc>
                <a:tc>
                  <a:txBody>
                    <a:bodyPr/>
                    <a:lstStyle/>
                    <a:p>
                      <a:pPr marL="0" marR="0" algn="ctr">
                        <a:lnSpc>
                          <a:spcPct val="150000"/>
                        </a:lnSpc>
                        <a:spcBef>
                          <a:spcPts val="0"/>
                        </a:spcBef>
                        <a:spcAft>
                          <a:spcPts val="0"/>
                        </a:spcAft>
                      </a:pPr>
                      <a:r>
                        <a:rPr lang="en-US" sz="1400" dirty="0">
                          <a:effectLst/>
                        </a:rPr>
                        <a:t>1.06 (0.24)</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a:effectLst/>
                        </a:rPr>
                        <a:t>1.00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a:effectLst/>
                        </a:rPr>
                        <a:t>2.00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extLst>
                  <a:ext uri="{0D108BD9-81ED-4DB2-BD59-A6C34878D82A}">
                    <a16:rowId xmlns:a16="http://schemas.microsoft.com/office/drawing/2014/main" val="1125002838"/>
                  </a:ext>
                </a:extLst>
              </a:tr>
              <a:tr h="350810">
                <a:tc>
                  <a:txBody>
                    <a:bodyPr/>
                    <a:lstStyle/>
                    <a:p>
                      <a:pPr marL="0" marR="0" algn="ctr">
                        <a:lnSpc>
                          <a:spcPct val="150000"/>
                        </a:lnSpc>
                        <a:spcBef>
                          <a:spcPts val="0"/>
                        </a:spcBef>
                        <a:spcAft>
                          <a:spcPts val="0"/>
                        </a:spcAft>
                      </a:pPr>
                      <a:r>
                        <a:rPr lang="en-US" sz="1600" dirty="0">
                          <a:solidFill>
                            <a:schemeClr val="tx1"/>
                          </a:solidFill>
                          <a:effectLst/>
                        </a:rPr>
                        <a:t>AOA</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E9EBF5"/>
                    </a:solidFill>
                  </a:tcPr>
                </a:tc>
                <a:tc>
                  <a:txBody>
                    <a:bodyPr/>
                    <a:lstStyle/>
                    <a:p>
                      <a:pPr marL="0" marR="0" algn="ctr">
                        <a:lnSpc>
                          <a:spcPct val="150000"/>
                        </a:lnSpc>
                        <a:spcBef>
                          <a:spcPts val="0"/>
                        </a:spcBef>
                        <a:spcAft>
                          <a:spcPts val="0"/>
                        </a:spcAft>
                      </a:pPr>
                      <a:r>
                        <a:rPr lang="en-US" sz="1400">
                          <a:effectLst/>
                        </a:rPr>
                        <a:t>Kuperman et al., 2012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dirty="0">
                          <a:effectLst/>
                        </a:rPr>
                        <a:t>5.50 (1.75)</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a:effectLst/>
                        </a:rPr>
                        <a:t>2.47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a:effectLst/>
                        </a:rPr>
                        <a:t>11.05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extLst>
                  <a:ext uri="{0D108BD9-81ED-4DB2-BD59-A6C34878D82A}">
                    <a16:rowId xmlns:a16="http://schemas.microsoft.com/office/drawing/2014/main" val="611623954"/>
                  </a:ext>
                </a:extLst>
              </a:tr>
              <a:tr h="350810">
                <a:tc>
                  <a:txBody>
                    <a:bodyPr/>
                    <a:lstStyle/>
                    <a:p>
                      <a:pPr marL="0" marR="0" algn="ctr">
                        <a:lnSpc>
                          <a:spcPct val="150000"/>
                        </a:lnSpc>
                        <a:spcBef>
                          <a:spcPts val="0"/>
                        </a:spcBef>
                        <a:spcAft>
                          <a:spcPts val="0"/>
                        </a:spcAft>
                      </a:pPr>
                      <a:r>
                        <a:rPr lang="en-US" sz="1600" dirty="0">
                          <a:solidFill>
                            <a:schemeClr val="tx1"/>
                          </a:solidFill>
                          <a:effectLst/>
                        </a:rPr>
                        <a:t>Valence</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CFD5EA"/>
                    </a:solidFill>
                  </a:tcPr>
                </a:tc>
                <a:tc>
                  <a:txBody>
                    <a:bodyPr/>
                    <a:lstStyle/>
                    <a:p>
                      <a:pPr marL="0" marR="0" algn="ctr">
                        <a:lnSpc>
                          <a:spcPct val="150000"/>
                        </a:lnSpc>
                        <a:spcBef>
                          <a:spcPts val="0"/>
                        </a:spcBef>
                        <a:spcAft>
                          <a:spcPts val="0"/>
                        </a:spcAft>
                      </a:pPr>
                      <a:r>
                        <a:rPr lang="en-US" sz="1400" dirty="0">
                          <a:effectLst/>
                        </a:rPr>
                        <a:t>Warriner et al., 2013</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CFD5EA"/>
                    </a:solidFill>
                  </a:tcPr>
                </a:tc>
                <a:tc>
                  <a:txBody>
                    <a:bodyPr/>
                    <a:lstStyle/>
                    <a:p>
                      <a:pPr marL="0" marR="0" algn="ctr">
                        <a:lnSpc>
                          <a:spcPct val="150000"/>
                        </a:lnSpc>
                        <a:spcBef>
                          <a:spcPts val="0"/>
                        </a:spcBef>
                        <a:spcAft>
                          <a:spcPts val="0"/>
                        </a:spcAft>
                      </a:pPr>
                      <a:r>
                        <a:rPr lang="en-US" sz="1400">
                          <a:effectLst/>
                        </a:rPr>
                        <a:t>5.69 (1.17)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dirty="0">
                          <a:effectLst/>
                        </a:rPr>
                        <a:t>1.91</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a:effectLst/>
                        </a:rPr>
                        <a:t>7.89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extLst>
                  <a:ext uri="{0D108BD9-81ED-4DB2-BD59-A6C34878D82A}">
                    <a16:rowId xmlns:a16="http://schemas.microsoft.com/office/drawing/2014/main" val="1147993341"/>
                  </a:ext>
                </a:extLst>
              </a:tr>
              <a:tr h="350810">
                <a:tc>
                  <a:txBody>
                    <a:bodyPr/>
                    <a:lstStyle/>
                    <a:p>
                      <a:pPr marL="0" marR="0" algn="ctr">
                        <a:lnSpc>
                          <a:spcPct val="150000"/>
                        </a:lnSpc>
                        <a:spcBef>
                          <a:spcPts val="0"/>
                        </a:spcBef>
                        <a:spcAft>
                          <a:spcPts val="0"/>
                        </a:spcAft>
                      </a:pPr>
                      <a:r>
                        <a:rPr lang="en-US" sz="1600" dirty="0">
                          <a:solidFill>
                            <a:schemeClr val="tx1"/>
                          </a:solidFill>
                          <a:effectLst/>
                        </a:rPr>
                        <a:t>Imageability</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E9EBF5"/>
                    </a:solidFill>
                  </a:tcPr>
                </a:tc>
                <a:tc>
                  <a:txBody>
                    <a:bodyPr/>
                    <a:lstStyle/>
                    <a:p>
                      <a:pPr marL="0" marR="0" algn="ctr">
                        <a:lnSpc>
                          <a:spcPct val="150000"/>
                        </a:lnSpc>
                        <a:spcBef>
                          <a:spcPts val="0"/>
                        </a:spcBef>
                        <a:spcAft>
                          <a:spcPts val="0"/>
                        </a:spcAft>
                      </a:pPr>
                      <a:r>
                        <a:rPr lang="en-US" sz="1400">
                          <a:effectLst/>
                        </a:rPr>
                        <a:t>Toglia &amp; Battig, 1978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a:effectLst/>
                        </a:rPr>
                        <a:t>5.41 (0.76)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dirty="0">
                          <a:effectLst/>
                        </a:rPr>
                        <a:t>3.02</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a:effectLst/>
                        </a:rPr>
                        <a:t>6.61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extLst>
                  <a:ext uri="{0D108BD9-81ED-4DB2-BD59-A6C34878D82A}">
                    <a16:rowId xmlns:a16="http://schemas.microsoft.com/office/drawing/2014/main" val="2753513149"/>
                  </a:ext>
                </a:extLst>
              </a:tr>
              <a:tr h="350810">
                <a:tc>
                  <a:txBody>
                    <a:bodyPr/>
                    <a:lstStyle/>
                    <a:p>
                      <a:pPr marL="0" marR="0" algn="ctr">
                        <a:lnSpc>
                          <a:spcPct val="150000"/>
                        </a:lnSpc>
                        <a:spcBef>
                          <a:spcPts val="0"/>
                        </a:spcBef>
                        <a:spcAft>
                          <a:spcPts val="0"/>
                        </a:spcAft>
                      </a:pPr>
                      <a:r>
                        <a:rPr lang="en-US" sz="1600" dirty="0">
                          <a:solidFill>
                            <a:schemeClr val="tx1"/>
                          </a:solidFill>
                          <a:effectLst/>
                        </a:rPr>
                        <a:t>Familiarity</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CFD5EA"/>
                    </a:solidFill>
                  </a:tcPr>
                </a:tc>
                <a:tc>
                  <a:txBody>
                    <a:bodyPr/>
                    <a:lstStyle/>
                    <a:p>
                      <a:pPr marL="0" marR="0" algn="ctr">
                        <a:lnSpc>
                          <a:spcPct val="150000"/>
                        </a:lnSpc>
                        <a:spcBef>
                          <a:spcPts val="0"/>
                        </a:spcBef>
                        <a:spcAft>
                          <a:spcPts val="0"/>
                        </a:spcAft>
                      </a:pPr>
                      <a:r>
                        <a:rPr lang="en-US" sz="1400" dirty="0" err="1">
                          <a:effectLst/>
                        </a:rPr>
                        <a:t>Toglia</a:t>
                      </a:r>
                      <a:r>
                        <a:rPr lang="en-US" sz="1400" dirty="0">
                          <a:effectLst/>
                        </a:rPr>
                        <a:t> &amp; </a:t>
                      </a:r>
                      <a:r>
                        <a:rPr lang="en-US" sz="1400" dirty="0" err="1">
                          <a:effectLst/>
                        </a:rPr>
                        <a:t>Battig</a:t>
                      </a:r>
                      <a:r>
                        <a:rPr lang="en-US" sz="1400" dirty="0">
                          <a:effectLst/>
                        </a:rPr>
                        <a:t>, 1978</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CFD5EA"/>
                    </a:solidFill>
                  </a:tcPr>
                </a:tc>
                <a:tc>
                  <a:txBody>
                    <a:bodyPr/>
                    <a:lstStyle/>
                    <a:p>
                      <a:pPr marL="0" marR="0" algn="ctr">
                        <a:lnSpc>
                          <a:spcPct val="150000"/>
                        </a:lnSpc>
                        <a:spcBef>
                          <a:spcPts val="0"/>
                        </a:spcBef>
                        <a:spcAft>
                          <a:spcPts val="0"/>
                        </a:spcAft>
                      </a:pPr>
                      <a:r>
                        <a:rPr lang="en-US" sz="1400">
                          <a:effectLst/>
                        </a:rPr>
                        <a:t>6.18 (0.29)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dirty="0">
                          <a:effectLst/>
                        </a:rPr>
                        <a:t>5.30</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a:effectLst/>
                        </a:rPr>
                        <a:t>6.79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extLst>
                  <a:ext uri="{0D108BD9-81ED-4DB2-BD59-A6C34878D82A}">
                    <a16:rowId xmlns:a16="http://schemas.microsoft.com/office/drawing/2014/main" val="2207837108"/>
                  </a:ext>
                </a:extLst>
              </a:tr>
              <a:tr h="350810">
                <a:tc>
                  <a:txBody>
                    <a:bodyPr/>
                    <a:lstStyle/>
                    <a:p>
                      <a:pPr marL="0" marR="0" algn="ctr">
                        <a:lnSpc>
                          <a:spcPct val="150000"/>
                        </a:lnSpc>
                        <a:spcBef>
                          <a:spcPts val="0"/>
                        </a:spcBef>
                        <a:spcAft>
                          <a:spcPts val="0"/>
                        </a:spcAft>
                      </a:pPr>
                      <a:r>
                        <a:rPr lang="en-US" sz="1600" dirty="0">
                          <a:solidFill>
                            <a:schemeClr val="tx1"/>
                          </a:solidFill>
                          <a:effectLst/>
                        </a:rPr>
                        <a:t>FSS</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E9EBF5"/>
                    </a:solidFill>
                  </a:tcPr>
                </a:tc>
                <a:tc>
                  <a:txBody>
                    <a:bodyPr/>
                    <a:lstStyle/>
                    <a:p>
                      <a:pPr marL="0" marR="0" algn="ctr">
                        <a:lnSpc>
                          <a:spcPct val="150000"/>
                        </a:lnSpc>
                        <a:spcBef>
                          <a:spcPts val="0"/>
                        </a:spcBef>
                        <a:spcAft>
                          <a:spcPts val="0"/>
                        </a:spcAft>
                      </a:pPr>
                      <a:r>
                        <a:rPr lang="en-US" sz="1400">
                          <a:effectLst/>
                        </a:rPr>
                        <a:t>Buchanan et al., 2013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dirty="0">
                          <a:effectLst/>
                        </a:rPr>
                        <a:t>15.04 (10.46)</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dirty="0">
                          <a:effectLst/>
                        </a:rPr>
                        <a:t>5.00</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dirty="0">
                          <a:effectLst/>
                        </a:rPr>
                        <a:t>57.00</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extLst>
                  <a:ext uri="{0D108BD9-81ED-4DB2-BD59-A6C34878D82A}">
                    <a16:rowId xmlns:a16="http://schemas.microsoft.com/office/drawing/2014/main" val="2456775686"/>
                  </a:ext>
                </a:extLst>
              </a:tr>
              <a:tr h="350810">
                <a:tc>
                  <a:txBody>
                    <a:bodyPr/>
                    <a:lstStyle/>
                    <a:p>
                      <a:pPr marL="0" marR="0" algn="ctr">
                        <a:lnSpc>
                          <a:spcPct val="150000"/>
                        </a:lnSpc>
                        <a:spcBef>
                          <a:spcPts val="0"/>
                        </a:spcBef>
                        <a:spcAft>
                          <a:spcPts val="0"/>
                        </a:spcAft>
                      </a:pPr>
                      <a:r>
                        <a:rPr lang="en-US" sz="1600" dirty="0">
                          <a:solidFill>
                            <a:schemeClr val="tx1"/>
                          </a:solidFill>
                          <a:effectLst/>
                        </a:rPr>
                        <a:t>COSC</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CFD5EA"/>
                    </a:solidFill>
                  </a:tcPr>
                </a:tc>
                <a:tc>
                  <a:txBody>
                    <a:bodyPr/>
                    <a:lstStyle/>
                    <a:p>
                      <a:pPr marL="0" marR="0" algn="ctr">
                        <a:lnSpc>
                          <a:spcPct val="150000"/>
                        </a:lnSpc>
                        <a:spcBef>
                          <a:spcPts val="0"/>
                        </a:spcBef>
                        <a:spcAft>
                          <a:spcPts val="0"/>
                        </a:spcAft>
                      </a:pPr>
                      <a:r>
                        <a:rPr lang="en-US" sz="1400" dirty="0">
                          <a:effectLst/>
                        </a:rPr>
                        <a:t>Buchanan et al., 2013</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a:effectLst/>
                        </a:rPr>
                        <a:t>81.94 (73.59)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a:effectLst/>
                        </a:rPr>
                        <a:t>1.00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dirty="0">
                          <a:effectLst/>
                        </a:rPr>
                        <a:t>347.00</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extLst>
                  <a:ext uri="{0D108BD9-81ED-4DB2-BD59-A6C34878D82A}">
                    <a16:rowId xmlns:a16="http://schemas.microsoft.com/office/drawing/2014/main" val="1997980793"/>
                  </a:ext>
                </a:extLst>
              </a:tr>
            </a:tbl>
          </a:graphicData>
        </a:graphic>
      </p:graphicFrame>
      <p:sp>
        <p:nvSpPr>
          <p:cNvPr id="6" name="TextBox 5">
            <a:extLst>
              <a:ext uri="{FF2B5EF4-FFF2-40B4-BE49-F238E27FC236}">
                <a16:creationId xmlns:a16="http://schemas.microsoft.com/office/drawing/2014/main" id="{6726A1C6-C9A7-48B5-B67E-5E1483D4B5DC}"/>
              </a:ext>
            </a:extLst>
          </p:cNvPr>
          <p:cNvSpPr txBox="1"/>
          <p:nvPr/>
        </p:nvSpPr>
        <p:spPr>
          <a:xfrm>
            <a:off x="4001587" y="627867"/>
            <a:ext cx="3540035" cy="430887"/>
          </a:xfrm>
          <a:prstGeom prst="rect">
            <a:avLst/>
          </a:prstGeom>
          <a:noFill/>
        </p:spPr>
        <p:txBody>
          <a:bodyPr wrap="square" rtlCol="0">
            <a:spAutoFit/>
          </a:bodyPr>
          <a:lstStyle/>
          <a:p>
            <a:pPr algn="ctr"/>
            <a:r>
              <a:rPr lang="en-US" sz="2200" b="1" dirty="0">
                <a:solidFill>
                  <a:schemeClr val="accent1"/>
                </a:solidFill>
              </a:rPr>
              <a:t>Cue Items</a:t>
            </a:r>
          </a:p>
        </p:txBody>
      </p:sp>
    </p:spTree>
    <p:extLst>
      <p:ext uri="{BB962C8B-B14F-4D97-AF65-F5344CB8AC3E}">
        <p14:creationId xmlns:p14="http://schemas.microsoft.com/office/powerpoint/2010/main" val="1013311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A52F8B-D357-4787-9713-B6BB4B199B2A}"/>
              </a:ext>
            </a:extLst>
          </p:cNvPr>
          <p:cNvSpPr txBox="1"/>
          <p:nvPr/>
        </p:nvSpPr>
        <p:spPr>
          <a:xfrm>
            <a:off x="1638299" y="43092"/>
            <a:ext cx="8553994" cy="584775"/>
          </a:xfrm>
          <a:prstGeom prst="rect">
            <a:avLst/>
          </a:prstGeom>
          <a:noFill/>
        </p:spPr>
        <p:txBody>
          <a:bodyPr wrap="square" rtlCol="0">
            <a:spAutoFit/>
          </a:bodyPr>
          <a:lstStyle/>
          <a:p>
            <a:r>
              <a:rPr lang="en-US" sz="3200" dirty="0"/>
              <a:t>Descriptive Statistics for Single Word Norms</a:t>
            </a:r>
          </a:p>
        </p:txBody>
      </p:sp>
      <p:graphicFrame>
        <p:nvGraphicFramePr>
          <p:cNvPr id="4" name="Table 3">
            <a:extLst>
              <a:ext uri="{FF2B5EF4-FFF2-40B4-BE49-F238E27FC236}">
                <a16:creationId xmlns:a16="http://schemas.microsoft.com/office/drawing/2014/main" id="{EB35A651-DC12-4255-95CF-547677D69C50}"/>
              </a:ext>
            </a:extLst>
          </p:cNvPr>
          <p:cNvGraphicFramePr>
            <a:graphicFrameLocks noGrp="1"/>
          </p:cNvGraphicFramePr>
          <p:nvPr>
            <p:extLst>
              <p:ext uri="{D42A27DB-BD31-4B8C-83A1-F6EECF244321}">
                <p14:modId xmlns:p14="http://schemas.microsoft.com/office/powerpoint/2010/main" val="3555303445"/>
              </p:ext>
            </p:extLst>
          </p:nvPr>
        </p:nvGraphicFramePr>
        <p:xfrm>
          <a:off x="2090058" y="1101743"/>
          <a:ext cx="7363095" cy="5585664"/>
        </p:xfrm>
        <a:graphic>
          <a:graphicData uri="http://schemas.openxmlformats.org/drawingml/2006/table">
            <a:tbl>
              <a:tblPr firstRow="1" firstCol="1" bandRow="1">
                <a:tableStyleId>{5C22544A-7EE6-4342-B048-85BDC9FD1C3A}</a:tableStyleId>
              </a:tblPr>
              <a:tblGrid>
                <a:gridCol w="1632856">
                  <a:extLst>
                    <a:ext uri="{9D8B030D-6E8A-4147-A177-3AD203B41FA5}">
                      <a16:colId xmlns:a16="http://schemas.microsoft.com/office/drawing/2014/main" val="99617135"/>
                    </a:ext>
                  </a:extLst>
                </a:gridCol>
                <a:gridCol w="2090058">
                  <a:extLst>
                    <a:ext uri="{9D8B030D-6E8A-4147-A177-3AD203B41FA5}">
                      <a16:colId xmlns:a16="http://schemas.microsoft.com/office/drawing/2014/main" val="3963160135"/>
                    </a:ext>
                  </a:extLst>
                </a:gridCol>
                <a:gridCol w="1372330">
                  <a:extLst>
                    <a:ext uri="{9D8B030D-6E8A-4147-A177-3AD203B41FA5}">
                      <a16:colId xmlns:a16="http://schemas.microsoft.com/office/drawing/2014/main" val="1903090455"/>
                    </a:ext>
                  </a:extLst>
                </a:gridCol>
                <a:gridCol w="1058811">
                  <a:extLst>
                    <a:ext uri="{9D8B030D-6E8A-4147-A177-3AD203B41FA5}">
                      <a16:colId xmlns:a16="http://schemas.microsoft.com/office/drawing/2014/main" val="4011494160"/>
                    </a:ext>
                  </a:extLst>
                </a:gridCol>
                <a:gridCol w="1209040">
                  <a:extLst>
                    <a:ext uri="{9D8B030D-6E8A-4147-A177-3AD203B41FA5}">
                      <a16:colId xmlns:a16="http://schemas.microsoft.com/office/drawing/2014/main" val="879972539"/>
                    </a:ext>
                  </a:extLst>
                </a:gridCol>
              </a:tblGrid>
              <a:tr h="349104">
                <a:tc>
                  <a:txBody>
                    <a:bodyPr/>
                    <a:lstStyle/>
                    <a:p>
                      <a:pPr marL="0" marR="0" algn="ctr">
                        <a:lnSpc>
                          <a:spcPct val="150000"/>
                        </a:lnSpc>
                        <a:spcBef>
                          <a:spcPts val="0"/>
                        </a:spcBef>
                        <a:spcAft>
                          <a:spcPts val="0"/>
                        </a:spcAft>
                      </a:pPr>
                      <a:endParaRPr lang="en-US" sz="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E9EBF5"/>
                    </a:solidFill>
                  </a:tcPr>
                </a:tc>
                <a:tc>
                  <a:txBody>
                    <a:bodyPr/>
                    <a:lstStyle/>
                    <a:p>
                      <a:pPr marL="0" marR="0" algn="ctr">
                        <a:lnSpc>
                          <a:spcPct val="150000"/>
                        </a:lnSpc>
                        <a:spcBef>
                          <a:spcPts val="0"/>
                        </a:spcBef>
                        <a:spcAft>
                          <a:spcPts val="0"/>
                        </a:spcAft>
                      </a:pPr>
                      <a:r>
                        <a:rPr lang="en-US" sz="1600" dirty="0">
                          <a:solidFill>
                            <a:schemeClr val="tx1"/>
                          </a:solidFill>
                          <a:effectLst/>
                        </a:rPr>
                        <a:t>Citation</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E9EBF5"/>
                    </a:solidFill>
                  </a:tcPr>
                </a:tc>
                <a:tc>
                  <a:txBody>
                    <a:bodyPr/>
                    <a:lstStyle/>
                    <a:p>
                      <a:pPr marL="0" marR="0" algn="ctr">
                        <a:lnSpc>
                          <a:spcPct val="150000"/>
                        </a:lnSpc>
                        <a:spcBef>
                          <a:spcPts val="0"/>
                        </a:spcBef>
                        <a:spcAft>
                          <a:spcPts val="0"/>
                        </a:spcAft>
                      </a:pPr>
                      <a:r>
                        <a:rPr lang="en-US" sz="1600" dirty="0">
                          <a:solidFill>
                            <a:schemeClr val="tx1"/>
                          </a:solidFill>
                          <a:effectLst/>
                        </a:rPr>
                        <a:t>Mean (</a:t>
                      </a:r>
                      <a:r>
                        <a:rPr lang="en-US" sz="1600" i="1" dirty="0">
                          <a:solidFill>
                            <a:schemeClr val="tx1"/>
                          </a:solidFill>
                          <a:effectLst/>
                        </a:rPr>
                        <a:t>SD</a:t>
                      </a:r>
                      <a:r>
                        <a:rPr lang="en-US" sz="1600" dirty="0">
                          <a:solidFill>
                            <a:schemeClr val="tx1"/>
                          </a:solidFill>
                          <a:effectLst/>
                        </a:rPr>
                        <a:t>)</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E9EBF5"/>
                    </a:solidFill>
                  </a:tcPr>
                </a:tc>
                <a:tc>
                  <a:txBody>
                    <a:bodyPr/>
                    <a:lstStyle/>
                    <a:p>
                      <a:pPr marL="0" marR="0" algn="ctr">
                        <a:lnSpc>
                          <a:spcPct val="150000"/>
                        </a:lnSpc>
                        <a:spcBef>
                          <a:spcPts val="0"/>
                        </a:spcBef>
                        <a:spcAft>
                          <a:spcPts val="0"/>
                        </a:spcAft>
                      </a:pPr>
                      <a:r>
                        <a:rPr lang="en-US" sz="1600" dirty="0">
                          <a:solidFill>
                            <a:schemeClr val="tx1"/>
                          </a:solidFill>
                          <a:effectLst/>
                        </a:rPr>
                        <a:t>Minimum</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E9EBF5"/>
                    </a:solidFill>
                  </a:tcPr>
                </a:tc>
                <a:tc>
                  <a:txBody>
                    <a:bodyPr/>
                    <a:lstStyle/>
                    <a:p>
                      <a:pPr marL="0" marR="0" algn="ctr">
                        <a:lnSpc>
                          <a:spcPct val="150000"/>
                        </a:lnSpc>
                        <a:spcBef>
                          <a:spcPts val="0"/>
                        </a:spcBef>
                        <a:spcAft>
                          <a:spcPts val="0"/>
                        </a:spcAft>
                      </a:pPr>
                      <a:r>
                        <a:rPr lang="en-US" sz="1600" dirty="0">
                          <a:solidFill>
                            <a:schemeClr val="tx1"/>
                          </a:solidFill>
                          <a:effectLst/>
                        </a:rPr>
                        <a:t>Maximum</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E9EBF5"/>
                    </a:solidFill>
                  </a:tcPr>
                </a:tc>
                <a:extLst>
                  <a:ext uri="{0D108BD9-81ED-4DB2-BD59-A6C34878D82A}">
                    <a16:rowId xmlns:a16="http://schemas.microsoft.com/office/drawing/2014/main" val="883827210"/>
                  </a:ext>
                </a:extLst>
              </a:tr>
              <a:tr h="349104">
                <a:tc>
                  <a:txBody>
                    <a:bodyPr/>
                    <a:lstStyle/>
                    <a:p>
                      <a:pPr marL="0" marR="0" algn="ctr">
                        <a:lnSpc>
                          <a:spcPct val="150000"/>
                        </a:lnSpc>
                        <a:spcBef>
                          <a:spcPts val="0"/>
                        </a:spcBef>
                        <a:spcAft>
                          <a:spcPts val="0"/>
                        </a:spcAft>
                      </a:pPr>
                      <a:r>
                        <a:rPr lang="en-US" sz="1600" dirty="0">
                          <a:solidFill>
                            <a:schemeClr val="tx1"/>
                          </a:solidFill>
                          <a:effectLst/>
                        </a:rPr>
                        <a:t>QSS</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CFD5EA"/>
                    </a:solidFill>
                  </a:tcPr>
                </a:tc>
                <a:tc>
                  <a:txBody>
                    <a:bodyPr/>
                    <a:lstStyle/>
                    <a:p>
                      <a:pPr marL="0" marR="0" algn="ctr">
                        <a:lnSpc>
                          <a:spcPct val="150000"/>
                        </a:lnSpc>
                        <a:spcBef>
                          <a:spcPts val="0"/>
                        </a:spcBef>
                        <a:spcAft>
                          <a:spcPts val="0"/>
                        </a:spcAft>
                      </a:pPr>
                      <a:r>
                        <a:rPr lang="en-US" sz="1400" dirty="0">
                          <a:effectLst/>
                        </a:rPr>
                        <a:t>Nelson et al., 2004</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14.79 (5.06)</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mn-lt"/>
                          <a:ea typeface="Calibri" panose="020F0502020204030204" pitchFamily="34" charset="0"/>
                          <a:cs typeface="Times New Roman" panose="02020603050405020304" pitchFamily="18" charset="0"/>
                        </a:rPr>
                        <a:t>5.00</a:t>
                      </a:r>
                      <a:endParaRPr lang="en-US" sz="14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mn-lt"/>
                          <a:ea typeface="Calibri" panose="020F0502020204030204" pitchFamily="34" charset="0"/>
                          <a:cs typeface="Times New Roman" panose="02020603050405020304" pitchFamily="18" charset="0"/>
                        </a:rPr>
                        <a:t>29.00</a:t>
                      </a:r>
                      <a:endParaRPr lang="en-US" sz="140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92308660"/>
                  </a:ext>
                </a:extLst>
              </a:tr>
              <a:tr h="349104">
                <a:tc>
                  <a:txBody>
                    <a:bodyPr/>
                    <a:lstStyle/>
                    <a:p>
                      <a:pPr marL="0" marR="0" algn="ctr">
                        <a:lnSpc>
                          <a:spcPct val="150000"/>
                        </a:lnSpc>
                        <a:spcBef>
                          <a:spcPts val="0"/>
                        </a:spcBef>
                        <a:spcAft>
                          <a:spcPts val="0"/>
                        </a:spcAft>
                      </a:pPr>
                      <a:r>
                        <a:rPr lang="en-US" sz="1600" dirty="0">
                          <a:solidFill>
                            <a:schemeClr val="tx1"/>
                          </a:solidFill>
                          <a:effectLst/>
                        </a:rPr>
                        <a:t>Concreteness</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E9EBF5"/>
                    </a:solidFill>
                  </a:tcPr>
                </a:tc>
                <a:tc>
                  <a:txBody>
                    <a:bodyPr/>
                    <a:lstStyle/>
                    <a:p>
                      <a:pPr marL="0" marR="0" algn="ctr">
                        <a:lnSpc>
                          <a:spcPct val="150000"/>
                        </a:lnSpc>
                        <a:spcBef>
                          <a:spcPts val="0"/>
                        </a:spcBef>
                        <a:spcAft>
                          <a:spcPts val="0"/>
                        </a:spcAft>
                      </a:pPr>
                      <a:r>
                        <a:rPr lang="en-US" sz="1400" dirty="0">
                          <a:effectLst/>
                        </a:rPr>
                        <a:t>Nelson et al., 2004</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5.34 (1.05)</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mn-lt"/>
                          <a:ea typeface="Calibri" panose="020F0502020204030204" pitchFamily="34" charset="0"/>
                          <a:cs typeface="Times New Roman" panose="02020603050405020304" pitchFamily="18" charset="0"/>
                        </a:rPr>
                        <a:t>1.28</a:t>
                      </a:r>
                      <a:endParaRPr lang="en-US" sz="14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mn-lt"/>
                          <a:ea typeface="Calibri" panose="020F0502020204030204" pitchFamily="34" charset="0"/>
                          <a:cs typeface="Times New Roman" panose="02020603050405020304" pitchFamily="18" charset="0"/>
                        </a:rPr>
                        <a:t>7.00</a:t>
                      </a:r>
                      <a:endParaRPr lang="en-US" sz="140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61844399"/>
                  </a:ext>
                </a:extLst>
              </a:tr>
              <a:tr h="349104">
                <a:tc>
                  <a:txBody>
                    <a:bodyPr/>
                    <a:lstStyle/>
                    <a:p>
                      <a:pPr marL="0" marR="0" algn="ctr">
                        <a:lnSpc>
                          <a:spcPct val="150000"/>
                        </a:lnSpc>
                        <a:spcBef>
                          <a:spcPts val="0"/>
                        </a:spcBef>
                        <a:spcAft>
                          <a:spcPts val="0"/>
                        </a:spcAft>
                      </a:pPr>
                      <a:r>
                        <a:rPr lang="en-US" sz="1600" dirty="0">
                          <a:solidFill>
                            <a:schemeClr val="tx1"/>
                          </a:solidFill>
                          <a:effectLst/>
                        </a:rPr>
                        <a:t>SUBTLEX</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CFD5EA"/>
                    </a:solidFill>
                  </a:tcPr>
                </a:tc>
                <a:tc>
                  <a:txBody>
                    <a:bodyPr/>
                    <a:lstStyle/>
                    <a:p>
                      <a:pPr marL="0" marR="0" algn="ctr">
                        <a:lnSpc>
                          <a:spcPct val="150000"/>
                        </a:lnSpc>
                        <a:spcBef>
                          <a:spcPts val="0"/>
                        </a:spcBef>
                        <a:spcAft>
                          <a:spcPts val="0"/>
                        </a:spcAft>
                      </a:pPr>
                      <a:r>
                        <a:rPr lang="en-US" sz="1400" dirty="0" err="1">
                          <a:effectLst/>
                        </a:rPr>
                        <a:t>Brysbaert</a:t>
                      </a:r>
                      <a:r>
                        <a:rPr lang="en-US" sz="1400" dirty="0">
                          <a:effectLst/>
                        </a:rPr>
                        <a:t> &amp; New, 2009</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a:effectLst/>
                          <a:latin typeface="+mn-lt"/>
                          <a:ea typeface="Calibri" panose="020F0502020204030204" pitchFamily="34" charset="0"/>
                          <a:cs typeface="Times New Roman" panose="02020603050405020304" pitchFamily="18" charset="0"/>
                        </a:rPr>
                        <a:t>3.34 (0.68)</a:t>
                      </a:r>
                      <a:endParaRPr lang="en-US" sz="14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1.59</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mn-lt"/>
                          <a:ea typeface="Calibri" panose="020F0502020204030204" pitchFamily="34" charset="0"/>
                          <a:cs typeface="Times New Roman" panose="02020603050405020304" pitchFamily="18" charset="0"/>
                        </a:rPr>
                        <a:t>5.36</a:t>
                      </a:r>
                      <a:endParaRPr lang="en-US" sz="140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77915801"/>
                  </a:ext>
                </a:extLst>
              </a:tr>
              <a:tr h="349104">
                <a:tc>
                  <a:txBody>
                    <a:bodyPr/>
                    <a:lstStyle/>
                    <a:p>
                      <a:pPr marL="0" marR="0" algn="ctr">
                        <a:lnSpc>
                          <a:spcPct val="150000"/>
                        </a:lnSpc>
                        <a:spcBef>
                          <a:spcPts val="0"/>
                        </a:spcBef>
                        <a:spcAft>
                          <a:spcPts val="0"/>
                        </a:spcAft>
                      </a:pPr>
                      <a:r>
                        <a:rPr lang="en-US" sz="1600" dirty="0">
                          <a:solidFill>
                            <a:schemeClr val="tx1"/>
                          </a:solidFill>
                          <a:effectLst/>
                        </a:rPr>
                        <a:t>Length</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E9EBF5"/>
                    </a:solidFill>
                  </a:tcPr>
                </a:tc>
                <a:tc>
                  <a:txBody>
                    <a:bodyPr/>
                    <a:lstStyle/>
                    <a:p>
                      <a:pPr marL="0" marR="0" algn="ctr">
                        <a:lnSpc>
                          <a:spcPct val="150000"/>
                        </a:lnSpc>
                        <a:spcBef>
                          <a:spcPts val="0"/>
                        </a:spcBef>
                        <a:spcAft>
                          <a:spcPts val="0"/>
                        </a:spcAft>
                      </a:pPr>
                      <a:r>
                        <a:rPr lang="en-US" sz="1400" dirty="0">
                          <a:effectLst/>
                        </a:rPr>
                        <a:t>Buchanan et al., 2013</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a:effectLst/>
                          <a:latin typeface="+mn-lt"/>
                          <a:ea typeface="Calibri" panose="020F0502020204030204" pitchFamily="34" charset="0"/>
                          <a:cs typeface="Times New Roman" panose="02020603050405020304" pitchFamily="18" charset="0"/>
                        </a:rPr>
                        <a:t>4.81 (1.68)</a:t>
                      </a:r>
                      <a:endParaRPr lang="en-US" sz="14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2.00</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mn-lt"/>
                          <a:ea typeface="Calibri" panose="020F0502020204030204" pitchFamily="34" charset="0"/>
                          <a:cs typeface="Times New Roman" panose="02020603050405020304" pitchFamily="18" charset="0"/>
                        </a:rPr>
                        <a:t>10.00</a:t>
                      </a:r>
                      <a:endParaRPr lang="en-US" sz="140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30270782"/>
                  </a:ext>
                </a:extLst>
              </a:tr>
              <a:tr h="349104">
                <a:tc>
                  <a:txBody>
                    <a:bodyPr/>
                    <a:lstStyle/>
                    <a:p>
                      <a:pPr marL="0" marR="0" algn="ctr">
                        <a:lnSpc>
                          <a:spcPct val="150000"/>
                        </a:lnSpc>
                        <a:spcBef>
                          <a:spcPts val="0"/>
                        </a:spcBef>
                        <a:spcAft>
                          <a:spcPts val="0"/>
                        </a:spcAft>
                      </a:pPr>
                      <a:r>
                        <a:rPr lang="en-US" sz="1600" dirty="0">
                          <a:solidFill>
                            <a:schemeClr val="tx1"/>
                          </a:solidFill>
                          <a:effectLst/>
                        </a:rPr>
                        <a:t>Ortho N</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CFD5EA"/>
                    </a:solidFill>
                  </a:tcPr>
                </a:tc>
                <a:tc>
                  <a:txBody>
                    <a:bodyPr/>
                    <a:lstStyle/>
                    <a:p>
                      <a:pPr marL="0" marR="0" algn="ctr">
                        <a:lnSpc>
                          <a:spcPct val="150000"/>
                        </a:lnSpc>
                        <a:spcBef>
                          <a:spcPts val="0"/>
                        </a:spcBef>
                        <a:spcAft>
                          <a:spcPts val="0"/>
                        </a:spcAft>
                      </a:pPr>
                      <a:r>
                        <a:rPr lang="en-US" sz="1400" dirty="0">
                          <a:effectLst/>
                        </a:rPr>
                        <a:t>Buchanan et al., 2013</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8.10 (7.47)</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0.00</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mn-lt"/>
                          <a:ea typeface="Calibri" panose="020F0502020204030204" pitchFamily="34" charset="0"/>
                          <a:cs typeface="Times New Roman" panose="02020603050405020304" pitchFamily="18" charset="0"/>
                        </a:rPr>
                        <a:t>29.00</a:t>
                      </a:r>
                      <a:endParaRPr lang="en-US" sz="140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82323214"/>
                  </a:ext>
                </a:extLst>
              </a:tr>
              <a:tr h="349104">
                <a:tc>
                  <a:txBody>
                    <a:bodyPr/>
                    <a:lstStyle/>
                    <a:p>
                      <a:pPr marL="0" marR="0" algn="ctr">
                        <a:lnSpc>
                          <a:spcPct val="150000"/>
                        </a:lnSpc>
                        <a:spcBef>
                          <a:spcPts val="0"/>
                        </a:spcBef>
                        <a:spcAft>
                          <a:spcPts val="0"/>
                        </a:spcAft>
                      </a:pPr>
                      <a:r>
                        <a:rPr lang="en-US" sz="1600" dirty="0">
                          <a:solidFill>
                            <a:schemeClr val="tx1"/>
                          </a:solidFill>
                          <a:effectLst/>
                        </a:rPr>
                        <a:t>Phono N</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E9EBF5"/>
                    </a:solidFill>
                  </a:tcPr>
                </a:tc>
                <a:tc>
                  <a:txBody>
                    <a:bodyPr/>
                    <a:lstStyle/>
                    <a:p>
                      <a:pPr marL="0" marR="0" algn="ctr">
                        <a:lnSpc>
                          <a:spcPct val="150000"/>
                        </a:lnSpc>
                        <a:spcBef>
                          <a:spcPts val="0"/>
                        </a:spcBef>
                        <a:spcAft>
                          <a:spcPts val="0"/>
                        </a:spcAft>
                      </a:pPr>
                      <a:r>
                        <a:rPr lang="en-US" sz="1400">
                          <a:effectLst/>
                        </a:rPr>
                        <a:t>Buchanan et al., 2013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a:effectLst/>
                          <a:latin typeface="+mn-lt"/>
                          <a:ea typeface="Calibri" panose="020F0502020204030204" pitchFamily="34" charset="0"/>
                          <a:cs typeface="Times New Roman" panose="02020603050405020304" pitchFamily="18" charset="0"/>
                        </a:rPr>
                        <a:t>19.16 (15.93)</a:t>
                      </a:r>
                      <a:endParaRPr lang="en-US" sz="14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0.00</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59.00</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17396145"/>
                  </a:ext>
                </a:extLst>
              </a:tr>
              <a:tr h="349104">
                <a:tc>
                  <a:txBody>
                    <a:bodyPr/>
                    <a:lstStyle/>
                    <a:p>
                      <a:pPr marL="0" marR="0" algn="ctr">
                        <a:lnSpc>
                          <a:spcPct val="150000"/>
                        </a:lnSpc>
                        <a:spcBef>
                          <a:spcPts val="0"/>
                        </a:spcBef>
                        <a:spcAft>
                          <a:spcPts val="0"/>
                        </a:spcAft>
                      </a:pPr>
                      <a:r>
                        <a:rPr lang="en-US" sz="1600" dirty="0">
                          <a:solidFill>
                            <a:schemeClr val="tx1"/>
                          </a:solidFill>
                          <a:effectLst/>
                        </a:rPr>
                        <a:t>Phonemes</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CFD5EA"/>
                    </a:solidFill>
                  </a:tcPr>
                </a:tc>
                <a:tc>
                  <a:txBody>
                    <a:bodyPr/>
                    <a:lstStyle/>
                    <a:p>
                      <a:pPr marL="0" marR="0" algn="ctr">
                        <a:lnSpc>
                          <a:spcPct val="150000"/>
                        </a:lnSpc>
                        <a:spcBef>
                          <a:spcPts val="0"/>
                        </a:spcBef>
                        <a:spcAft>
                          <a:spcPts val="0"/>
                        </a:spcAft>
                      </a:pPr>
                      <a:r>
                        <a:rPr lang="en-US" sz="1400">
                          <a:effectLst/>
                        </a:rPr>
                        <a:t>Buchanan et al., 2013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a:effectLst/>
                          <a:latin typeface="+mn-lt"/>
                          <a:ea typeface="Calibri" panose="020F0502020204030204" pitchFamily="34" charset="0"/>
                          <a:cs typeface="Times New Roman" panose="02020603050405020304" pitchFamily="18" charset="0"/>
                        </a:rPr>
                        <a:t>3.86 (1.50)</a:t>
                      </a:r>
                      <a:endParaRPr lang="en-US" sz="14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mn-lt"/>
                          <a:ea typeface="Calibri" panose="020F0502020204030204" pitchFamily="34" charset="0"/>
                          <a:cs typeface="Times New Roman" panose="02020603050405020304" pitchFamily="18" charset="0"/>
                        </a:rPr>
                        <a:t>1.00</a:t>
                      </a:r>
                      <a:endParaRPr lang="en-US" sz="14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10.00</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87590315"/>
                  </a:ext>
                </a:extLst>
              </a:tr>
              <a:tr h="349104">
                <a:tc>
                  <a:txBody>
                    <a:bodyPr/>
                    <a:lstStyle/>
                    <a:p>
                      <a:pPr marL="0" marR="0" algn="ctr">
                        <a:lnSpc>
                          <a:spcPct val="150000"/>
                        </a:lnSpc>
                        <a:spcBef>
                          <a:spcPts val="0"/>
                        </a:spcBef>
                        <a:spcAft>
                          <a:spcPts val="0"/>
                        </a:spcAft>
                      </a:pPr>
                      <a:r>
                        <a:rPr lang="en-US" sz="1600" dirty="0">
                          <a:solidFill>
                            <a:schemeClr val="tx1"/>
                          </a:solidFill>
                          <a:effectLst/>
                        </a:rPr>
                        <a:t>Syllables</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E9EBF5"/>
                    </a:solidFill>
                  </a:tcPr>
                </a:tc>
                <a:tc>
                  <a:txBody>
                    <a:bodyPr/>
                    <a:lstStyle/>
                    <a:p>
                      <a:pPr marL="0" marR="0" algn="ctr">
                        <a:lnSpc>
                          <a:spcPct val="150000"/>
                        </a:lnSpc>
                        <a:spcBef>
                          <a:spcPts val="0"/>
                        </a:spcBef>
                        <a:spcAft>
                          <a:spcPts val="0"/>
                        </a:spcAft>
                      </a:pPr>
                      <a:r>
                        <a:rPr lang="en-US" sz="1400">
                          <a:effectLst/>
                        </a:rPr>
                        <a:t>Buchanan et al., 2013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a:effectLst/>
                          <a:latin typeface="+mn-lt"/>
                          <a:ea typeface="Calibri" panose="020F0502020204030204" pitchFamily="34" charset="0"/>
                          <a:cs typeface="Times New Roman" panose="02020603050405020304" pitchFamily="18" charset="0"/>
                        </a:rPr>
                        <a:t>1.35 (0.65)</a:t>
                      </a:r>
                      <a:endParaRPr lang="en-US" sz="14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mn-lt"/>
                          <a:ea typeface="Calibri" panose="020F0502020204030204" pitchFamily="34" charset="0"/>
                          <a:cs typeface="Times New Roman" panose="02020603050405020304" pitchFamily="18" charset="0"/>
                        </a:rPr>
                        <a:t>1.00</a:t>
                      </a:r>
                      <a:endParaRPr lang="en-US" sz="14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4.00</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942997"/>
                  </a:ext>
                </a:extLst>
              </a:tr>
              <a:tr h="349104">
                <a:tc>
                  <a:txBody>
                    <a:bodyPr/>
                    <a:lstStyle/>
                    <a:p>
                      <a:pPr marL="0" marR="0" algn="ctr">
                        <a:lnSpc>
                          <a:spcPct val="150000"/>
                        </a:lnSpc>
                        <a:spcBef>
                          <a:spcPts val="0"/>
                        </a:spcBef>
                        <a:spcAft>
                          <a:spcPts val="0"/>
                        </a:spcAft>
                      </a:pPr>
                      <a:r>
                        <a:rPr lang="en-US" sz="1600" dirty="0">
                          <a:solidFill>
                            <a:schemeClr val="tx1"/>
                          </a:solidFill>
                          <a:effectLst/>
                        </a:rPr>
                        <a:t>Morphemes</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CFD5EA"/>
                    </a:solidFill>
                  </a:tcPr>
                </a:tc>
                <a:tc>
                  <a:txBody>
                    <a:bodyPr/>
                    <a:lstStyle/>
                    <a:p>
                      <a:pPr marL="0" marR="0" algn="ctr">
                        <a:lnSpc>
                          <a:spcPct val="150000"/>
                        </a:lnSpc>
                        <a:spcBef>
                          <a:spcPts val="0"/>
                        </a:spcBef>
                        <a:spcAft>
                          <a:spcPts val="0"/>
                        </a:spcAft>
                      </a:pPr>
                      <a:r>
                        <a:rPr lang="en-US" sz="1400">
                          <a:effectLst/>
                        </a:rPr>
                        <a:t>Buchanan et al., 2013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a:effectLst/>
                          <a:latin typeface="+mn-lt"/>
                          <a:ea typeface="Calibri" panose="020F0502020204030204" pitchFamily="34" charset="0"/>
                          <a:cs typeface="Times New Roman" panose="02020603050405020304" pitchFamily="18" charset="0"/>
                        </a:rPr>
                        <a:t>1.06 (0.23)</a:t>
                      </a:r>
                      <a:endParaRPr lang="en-US" sz="14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mn-lt"/>
                          <a:ea typeface="Calibri" panose="020F0502020204030204" pitchFamily="34" charset="0"/>
                          <a:cs typeface="Times New Roman" panose="02020603050405020304" pitchFamily="18" charset="0"/>
                        </a:rPr>
                        <a:t>1.00</a:t>
                      </a:r>
                      <a:endParaRPr lang="en-US" sz="14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2.00</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25002838"/>
                  </a:ext>
                </a:extLst>
              </a:tr>
              <a:tr h="349104">
                <a:tc>
                  <a:txBody>
                    <a:bodyPr/>
                    <a:lstStyle/>
                    <a:p>
                      <a:pPr marL="0" marR="0" algn="ctr">
                        <a:lnSpc>
                          <a:spcPct val="150000"/>
                        </a:lnSpc>
                        <a:spcBef>
                          <a:spcPts val="0"/>
                        </a:spcBef>
                        <a:spcAft>
                          <a:spcPts val="0"/>
                        </a:spcAft>
                      </a:pPr>
                      <a:r>
                        <a:rPr lang="en-US" sz="1600" dirty="0">
                          <a:solidFill>
                            <a:schemeClr val="tx1"/>
                          </a:solidFill>
                          <a:effectLst/>
                        </a:rPr>
                        <a:t>AOA</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E9EBF5"/>
                    </a:solidFill>
                  </a:tcPr>
                </a:tc>
                <a:tc>
                  <a:txBody>
                    <a:bodyPr/>
                    <a:lstStyle/>
                    <a:p>
                      <a:pPr marL="0" marR="0" algn="ctr">
                        <a:lnSpc>
                          <a:spcPct val="150000"/>
                        </a:lnSpc>
                        <a:spcBef>
                          <a:spcPts val="0"/>
                        </a:spcBef>
                        <a:spcAft>
                          <a:spcPts val="0"/>
                        </a:spcAft>
                      </a:pPr>
                      <a:r>
                        <a:rPr lang="en-US" sz="1400">
                          <a:effectLst/>
                        </a:rPr>
                        <a:t>Kuperman et al., 2012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a:effectLst/>
                          <a:latin typeface="+mn-lt"/>
                          <a:ea typeface="Calibri" panose="020F0502020204030204" pitchFamily="34" charset="0"/>
                          <a:cs typeface="Times New Roman" panose="02020603050405020304" pitchFamily="18" charset="0"/>
                        </a:rPr>
                        <a:t>4.92 (1.66)</a:t>
                      </a:r>
                      <a:endParaRPr lang="en-US" sz="14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mn-lt"/>
                          <a:ea typeface="Calibri" panose="020F0502020204030204" pitchFamily="34" charset="0"/>
                          <a:cs typeface="Times New Roman" panose="02020603050405020304" pitchFamily="18" charset="0"/>
                        </a:rPr>
                        <a:t>2.47</a:t>
                      </a:r>
                      <a:endParaRPr lang="en-US" sz="14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11.63</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11623954"/>
                  </a:ext>
                </a:extLst>
              </a:tr>
              <a:tr h="349104">
                <a:tc>
                  <a:txBody>
                    <a:bodyPr/>
                    <a:lstStyle/>
                    <a:p>
                      <a:pPr marL="0" marR="0" algn="ctr">
                        <a:lnSpc>
                          <a:spcPct val="150000"/>
                        </a:lnSpc>
                        <a:spcBef>
                          <a:spcPts val="0"/>
                        </a:spcBef>
                        <a:spcAft>
                          <a:spcPts val="0"/>
                        </a:spcAft>
                      </a:pPr>
                      <a:r>
                        <a:rPr lang="en-US" sz="1600" dirty="0">
                          <a:solidFill>
                            <a:schemeClr val="tx1"/>
                          </a:solidFill>
                          <a:effectLst/>
                        </a:rPr>
                        <a:t>Valence</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CFD5EA"/>
                    </a:solidFill>
                  </a:tcPr>
                </a:tc>
                <a:tc>
                  <a:txBody>
                    <a:bodyPr/>
                    <a:lstStyle/>
                    <a:p>
                      <a:pPr marL="0" marR="0" algn="ctr">
                        <a:lnSpc>
                          <a:spcPct val="150000"/>
                        </a:lnSpc>
                        <a:spcBef>
                          <a:spcPts val="0"/>
                        </a:spcBef>
                        <a:spcAft>
                          <a:spcPts val="0"/>
                        </a:spcAft>
                      </a:pPr>
                      <a:r>
                        <a:rPr lang="en-US" sz="1400">
                          <a:effectLst/>
                        </a:rPr>
                        <a:t>Warriner et al., 2013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5.81 (1.13)</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mn-lt"/>
                          <a:ea typeface="Calibri" panose="020F0502020204030204" pitchFamily="34" charset="0"/>
                          <a:cs typeface="Times New Roman" panose="02020603050405020304" pitchFamily="18" charset="0"/>
                        </a:rPr>
                        <a:t>1.95</a:t>
                      </a:r>
                      <a:endParaRPr lang="en-US" sz="14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7.89</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47993341"/>
                  </a:ext>
                </a:extLst>
              </a:tr>
              <a:tr h="349104">
                <a:tc>
                  <a:txBody>
                    <a:bodyPr/>
                    <a:lstStyle/>
                    <a:p>
                      <a:pPr marL="0" marR="0" algn="ctr">
                        <a:lnSpc>
                          <a:spcPct val="150000"/>
                        </a:lnSpc>
                        <a:spcBef>
                          <a:spcPts val="0"/>
                        </a:spcBef>
                        <a:spcAft>
                          <a:spcPts val="0"/>
                        </a:spcAft>
                      </a:pPr>
                      <a:r>
                        <a:rPr lang="en-US" sz="1600" dirty="0">
                          <a:solidFill>
                            <a:schemeClr val="tx1"/>
                          </a:solidFill>
                          <a:effectLst/>
                        </a:rPr>
                        <a:t>Imageability</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E9EBF5"/>
                    </a:solidFill>
                  </a:tcPr>
                </a:tc>
                <a:tc>
                  <a:txBody>
                    <a:bodyPr/>
                    <a:lstStyle/>
                    <a:p>
                      <a:pPr marL="0" marR="0" algn="ctr">
                        <a:lnSpc>
                          <a:spcPct val="150000"/>
                        </a:lnSpc>
                        <a:spcBef>
                          <a:spcPts val="0"/>
                        </a:spcBef>
                        <a:spcAft>
                          <a:spcPts val="0"/>
                        </a:spcAft>
                      </a:pPr>
                      <a:r>
                        <a:rPr lang="en-US" sz="1400">
                          <a:effectLst/>
                        </a:rPr>
                        <a:t>Toglia &amp; Battig, 1978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a:effectLst/>
                          <a:latin typeface="+mn-lt"/>
                          <a:ea typeface="Calibri" panose="020F0502020204030204" pitchFamily="34" charset="0"/>
                          <a:cs typeface="Times New Roman" panose="02020603050405020304" pitchFamily="18" charset="0"/>
                        </a:rPr>
                        <a:t>5.46 (0.75)</a:t>
                      </a:r>
                      <a:endParaRPr lang="en-US" sz="14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mn-lt"/>
                          <a:ea typeface="Calibri" panose="020F0502020204030204" pitchFamily="34" charset="0"/>
                          <a:cs typeface="Times New Roman" panose="02020603050405020304" pitchFamily="18" charset="0"/>
                        </a:rPr>
                        <a:t>2.95</a:t>
                      </a:r>
                      <a:endParaRPr lang="en-US" sz="14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6.45</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53513149"/>
                  </a:ext>
                </a:extLst>
              </a:tr>
              <a:tr h="349104">
                <a:tc>
                  <a:txBody>
                    <a:bodyPr/>
                    <a:lstStyle/>
                    <a:p>
                      <a:pPr marL="0" marR="0" algn="ctr">
                        <a:lnSpc>
                          <a:spcPct val="150000"/>
                        </a:lnSpc>
                        <a:spcBef>
                          <a:spcPts val="0"/>
                        </a:spcBef>
                        <a:spcAft>
                          <a:spcPts val="0"/>
                        </a:spcAft>
                      </a:pPr>
                      <a:r>
                        <a:rPr lang="en-US" sz="1600" dirty="0">
                          <a:solidFill>
                            <a:schemeClr val="tx1"/>
                          </a:solidFill>
                          <a:effectLst/>
                        </a:rPr>
                        <a:t>Familiarity</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CFD5EA"/>
                    </a:solidFill>
                  </a:tcPr>
                </a:tc>
                <a:tc>
                  <a:txBody>
                    <a:bodyPr/>
                    <a:lstStyle/>
                    <a:p>
                      <a:pPr marL="0" marR="0" algn="ctr">
                        <a:lnSpc>
                          <a:spcPct val="150000"/>
                        </a:lnSpc>
                        <a:spcBef>
                          <a:spcPts val="0"/>
                        </a:spcBef>
                        <a:spcAft>
                          <a:spcPts val="0"/>
                        </a:spcAft>
                      </a:pPr>
                      <a:r>
                        <a:rPr lang="en-US" sz="1400" dirty="0" err="1">
                          <a:effectLst/>
                        </a:rPr>
                        <a:t>Toglia</a:t>
                      </a:r>
                      <a:r>
                        <a:rPr lang="en-US" sz="1400" dirty="0">
                          <a:effectLst/>
                        </a:rPr>
                        <a:t> &amp; </a:t>
                      </a:r>
                      <a:r>
                        <a:rPr lang="en-US" sz="1400" dirty="0" err="1">
                          <a:effectLst/>
                        </a:rPr>
                        <a:t>Battig</a:t>
                      </a:r>
                      <a:r>
                        <a:rPr lang="en-US" sz="1400" dirty="0">
                          <a:effectLst/>
                        </a:rPr>
                        <a:t>, 1978</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CFD5EA"/>
                    </a:solidFill>
                  </a:tcPr>
                </a:tc>
                <a:tc>
                  <a:txBody>
                    <a:bodyPr/>
                    <a:lstStyle/>
                    <a:p>
                      <a:pPr marL="0" marR="0" algn="ctr">
                        <a:lnSpc>
                          <a:spcPct val="150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6.28 (0.29)</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solidFill>
                      <a:srgbClr val="CFD5EA"/>
                    </a:solidFill>
                  </a:tcPr>
                </a:tc>
                <a:tc>
                  <a:txBody>
                    <a:bodyPr/>
                    <a:lstStyle/>
                    <a:p>
                      <a:pPr marL="0" marR="0" algn="ctr">
                        <a:lnSpc>
                          <a:spcPct val="150000"/>
                        </a:lnSpc>
                        <a:spcBef>
                          <a:spcPts val="0"/>
                        </a:spcBef>
                        <a:spcAft>
                          <a:spcPts val="0"/>
                        </a:spcAft>
                      </a:pPr>
                      <a:r>
                        <a:rPr lang="en-US" sz="1400">
                          <a:effectLst/>
                          <a:latin typeface="+mn-lt"/>
                          <a:ea typeface="Calibri" panose="020F0502020204030204" pitchFamily="34" charset="0"/>
                          <a:cs typeface="Times New Roman" panose="02020603050405020304" pitchFamily="18" charset="0"/>
                        </a:rPr>
                        <a:t>5.19</a:t>
                      </a:r>
                      <a:endParaRPr lang="en-US" sz="14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6.85</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07837108"/>
                  </a:ext>
                </a:extLst>
              </a:tr>
              <a:tr h="349104">
                <a:tc>
                  <a:txBody>
                    <a:bodyPr/>
                    <a:lstStyle/>
                    <a:p>
                      <a:pPr marL="0" marR="0" algn="ctr">
                        <a:lnSpc>
                          <a:spcPct val="150000"/>
                        </a:lnSpc>
                        <a:spcBef>
                          <a:spcPts val="0"/>
                        </a:spcBef>
                        <a:spcAft>
                          <a:spcPts val="0"/>
                        </a:spcAft>
                      </a:pPr>
                      <a:r>
                        <a:rPr lang="en-US" sz="1600" dirty="0">
                          <a:solidFill>
                            <a:schemeClr val="tx1"/>
                          </a:solidFill>
                          <a:effectLst/>
                        </a:rPr>
                        <a:t>FSS</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E9EBF5"/>
                    </a:solidFill>
                  </a:tcPr>
                </a:tc>
                <a:tc>
                  <a:txBody>
                    <a:bodyPr/>
                    <a:lstStyle/>
                    <a:p>
                      <a:pPr marL="0" marR="0" algn="ctr">
                        <a:lnSpc>
                          <a:spcPct val="150000"/>
                        </a:lnSpc>
                        <a:spcBef>
                          <a:spcPts val="0"/>
                        </a:spcBef>
                        <a:spcAft>
                          <a:spcPts val="0"/>
                        </a:spcAft>
                      </a:pPr>
                      <a:r>
                        <a:rPr lang="en-US" sz="1400" dirty="0">
                          <a:effectLst/>
                        </a:rPr>
                        <a:t>Buchanan et al., 2013</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a:effectLst/>
                          <a:latin typeface="+mn-lt"/>
                          <a:ea typeface="Calibri" panose="020F0502020204030204" pitchFamily="34" charset="0"/>
                          <a:cs typeface="Times New Roman" panose="02020603050405020304" pitchFamily="18" charset="0"/>
                        </a:rPr>
                        <a:t>16.58 (12.95)</a:t>
                      </a:r>
                      <a:endParaRPr lang="en-US" sz="14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mn-lt"/>
                          <a:ea typeface="Calibri" panose="020F0502020204030204" pitchFamily="34" charset="0"/>
                          <a:cs typeface="Times New Roman" panose="02020603050405020304" pitchFamily="18" charset="0"/>
                        </a:rPr>
                        <a:t>5.00</a:t>
                      </a:r>
                      <a:endParaRPr lang="en-US" sz="14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57.00</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56775686"/>
                  </a:ext>
                </a:extLst>
              </a:tr>
              <a:tr h="349104">
                <a:tc>
                  <a:txBody>
                    <a:bodyPr/>
                    <a:lstStyle/>
                    <a:p>
                      <a:pPr marL="0" marR="0" algn="ctr">
                        <a:lnSpc>
                          <a:spcPct val="150000"/>
                        </a:lnSpc>
                        <a:spcBef>
                          <a:spcPts val="0"/>
                        </a:spcBef>
                        <a:spcAft>
                          <a:spcPts val="0"/>
                        </a:spcAft>
                      </a:pPr>
                      <a:r>
                        <a:rPr lang="en-US" sz="1600" dirty="0">
                          <a:solidFill>
                            <a:schemeClr val="tx1"/>
                          </a:solidFill>
                          <a:effectLst/>
                        </a:rPr>
                        <a:t>COSC</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solidFill>
                      <a:srgbClr val="CFD5EA"/>
                    </a:solidFill>
                  </a:tcPr>
                </a:tc>
                <a:tc>
                  <a:txBody>
                    <a:bodyPr/>
                    <a:lstStyle/>
                    <a:p>
                      <a:pPr marL="0" marR="0" algn="ctr">
                        <a:lnSpc>
                          <a:spcPct val="150000"/>
                        </a:lnSpc>
                        <a:spcBef>
                          <a:spcPts val="0"/>
                        </a:spcBef>
                        <a:spcAft>
                          <a:spcPts val="0"/>
                        </a:spcAft>
                      </a:pPr>
                      <a:r>
                        <a:rPr lang="en-US" sz="1400" dirty="0">
                          <a:effectLst/>
                        </a:rPr>
                        <a:t>Buchanan et al., 2013</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240" marR="50240" marT="0" marB="0"/>
                </a:tc>
                <a:tc>
                  <a:txBody>
                    <a:bodyPr/>
                    <a:lstStyle/>
                    <a:p>
                      <a:pPr marL="0" marR="0" algn="ctr">
                        <a:lnSpc>
                          <a:spcPct val="150000"/>
                        </a:lnSpc>
                        <a:spcBef>
                          <a:spcPts val="0"/>
                        </a:spcBef>
                        <a:spcAft>
                          <a:spcPts val="0"/>
                        </a:spcAft>
                      </a:pPr>
                      <a:r>
                        <a:rPr lang="en-US" sz="1400">
                          <a:effectLst/>
                          <a:latin typeface="+mn-lt"/>
                          <a:ea typeface="Calibri" panose="020F0502020204030204" pitchFamily="34" charset="0"/>
                          <a:cs typeface="Times New Roman" panose="02020603050405020304" pitchFamily="18" charset="0"/>
                        </a:rPr>
                        <a:t>91.28 (89.90)</a:t>
                      </a:r>
                      <a:endParaRPr lang="en-US" sz="14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2.00</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462.00</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97980793"/>
                  </a:ext>
                </a:extLst>
              </a:tr>
            </a:tbl>
          </a:graphicData>
        </a:graphic>
      </p:graphicFrame>
      <p:sp>
        <p:nvSpPr>
          <p:cNvPr id="6" name="TextBox 5">
            <a:extLst>
              <a:ext uri="{FF2B5EF4-FFF2-40B4-BE49-F238E27FC236}">
                <a16:creationId xmlns:a16="http://schemas.microsoft.com/office/drawing/2014/main" id="{6726A1C6-C9A7-48B5-B67E-5E1483D4B5DC}"/>
              </a:ext>
            </a:extLst>
          </p:cNvPr>
          <p:cNvSpPr txBox="1"/>
          <p:nvPr/>
        </p:nvSpPr>
        <p:spPr>
          <a:xfrm>
            <a:off x="4001587" y="627867"/>
            <a:ext cx="3540035" cy="430887"/>
          </a:xfrm>
          <a:prstGeom prst="rect">
            <a:avLst/>
          </a:prstGeom>
          <a:noFill/>
        </p:spPr>
        <p:txBody>
          <a:bodyPr wrap="square" rtlCol="0">
            <a:spAutoFit/>
          </a:bodyPr>
          <a:lstStyle/>
          <a:p>
            <a:pPr algn="ctr"/>
            <a:r>
              <a:rPr lang="en-US" sz="2200" b="1" dirty="0">
                <a:solidFill>
                  <a:schemeClr val="accent1"/>
                </a:solidFill>
              </a:rPr>
              <a:t>Target Items</a:t>
            </a:r>
          </a:p>
        </p:txBody>
      </p:sp>
    </p:spTree>
    <p:extLst>
      <p:ext uri="{BB962C8B-B14F-4D97-AF65-F5344CB8AC3E}">
        <p14:creationId xmlns:p14="http://schemas.microsoft.com/office/powerpoint/2010/main" val="3949986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41300"/>
            <a:ext cx="8761413" cy="708025"/>
          </a:xfrm>
        </p:spPr>
        <p:txBody>
          <a:bodyPr>
            <a:normAutofit/>
          </a:bodyPr>
          <a:lstStyle/>
          <a:p>
            <a:pPr algn="ctr"/>
            <a:r>
              <a:rPr lang="en-US" sz="3200" dirty="0">
                <a:solidFill>
                  <a:schemeClr val="tx1"/>
                </a:solidFill>
              </a:rPr>
              <a:t>Mean Judgment and Recall Scores</a:t>
            </a:r>
          </a:p>
        </p:txBody>
      </p:sp>
      <p:sp>
        <p:nvSpPr>
          <p:cNvPr id="3" name="TextBox 2">
            <a:extLst>
              <a:ext uri="{FF2B5EF4-FFF2-40B4-BE49-F238E27FC236}">
                <a16:creationId xmlns:a16="http://schemas.microsoft.com/office/drawing/2014/main" id="{E238B1EB-2256-419A-B061-97FA5EEEFDA5}"/>
              </a:ext>
            </a:extLst>
          </p:cNvPr>
          <p:cNvSpPr txBox="1"/>
          <p:nvPr/>
        </p:nvSpPr>
        <p:spPr>
          <a:xfrm>
            <a:off x="1050878" y="1513925"/>
            <a:ext cx="4176214" cy="461665"/>
          </a:xfrm>
          <a:prstGeom prst="rect">
            <a:avLst/>
          </a:prstGeom>
          <a:noFill/>
        </p:spPr>
        <p:txBody>
          <a:bodyPr wrap="square" rtlCol="0">
            <a:spAutoFit/>
          </a:bodyPr>
          <a:lstStyle/>
          <a:p>
            <a:pPr algn="ctr"/>
            <a:r>
              <a:rPr lang="en-US" sz="2400" dirty="0"/>
              <a:t>Experiment One</a:t>
            </a:r>
          </a:p>
        </p:txBody>
      </p:sp>
      <p:sp>
        <p:nvSpPr>
          <p:cNvPr id="5" name="TextBox 4">
            <a:extLst>
              <a:ext uri="{FF2B5EF4-FFF2-40B4-BE49-F238E27FC236}">
                <a16:creationId xmlns:a16="http://schemas.microsoft.com/office/drawing/2014/main" id="{FE4653A5-8FD2-4AAF-B9C2-26CE9ED3B5D0}"/>
              </a:ext>
            </a:extLst>
          </p:cNvPr>
          <p:cNvSpPr txBox="1"/>
          <p:nvPr/>
        </p:nvSpPr>
        <p:spPr>
          <a:xfrm>
            <a:off x="6673306" y="1508769"/>
            <a:ext cx="4176214" cy="461665"/>
          </a:xfrm>
          <a:prstGeom prst="rect">
            <a:avLst/>
          </a:prstGeom>
          <a:noFill/>
        </p:spPr>
        <p:txBody>
          <a:bodyPr wrap="square" rtlCol="0">
            <a:spAutoFit/>
          </a:bodyPr>
          <a:lstStyle/>
          <a:p>
            <a:pPr algn="ctr"/>
            <a:r>
              <a:rPr lang="en-US" sz="2400" dirty="0"/>
              <a:t>Experiment Two</a:t>
            </a:r>
          </a:p>
        </p:txBody>
      </p:sp>
    </p:spTree>
    <p:extLst>
      <p:ext uri="{BB962C8B-B14F-4D97-AF65-F5344CB8AC3E}">
        <p14:creationId xmlns:p14="http://schemas.microsoft.com/office/powerpoint/2010/main" val="221187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07395B-D6C8-4A51-83E9-1EBD39A52D79}"/>
              </a:ext>
            </a:extLst>
          </p:cNvPr>
          <p:cNvSpPr>
            <a:spLocks noGrp="1"/>
          </p:cNvSpPr>
          <p:nvPr>
            <p:ph type="ctrTitle"/>
          </p:nvPr>
        </p:nvSpPr>
        <p:spPr/>
        <p:txBody>
          <a:bodyPr/>
          <a:lstStyle/>
          <a:p>
            <a:r>
              <a:rPr lang="en-US" dirty="0"/>
              <a:t>Results </a:t>
            </a:r>
          </a:p>
        </p:txBody>
      </p:sp>
      <p:sp>
        <p:nvSpPr>
          <p:cNvPr id="6" name="Subtitle 5">
            <a:extLst>
              <a:ext uri="{FF2B5EF4-FFF2-40B4-BE49-F238E27FC236}">
                <a16:creationId xmlns:a16="http://schemas.microsoft.com/office/drawing/2014/main" id="{F4481FB6-A13D-4B89-9856-22B6B496F744}"/>
              </a:ext>
            </a:extLst>
          </p:cNvPr>
          <p:cNvSpPr>
            <a:spLocks noGrp="1"/>
          </p:cNvSpPr>
          <p:nvPr>
            <p:ph type="subTitle" idx="1"/>
          </p:nvPr>
        </p:nvSpPr>
        <p:spPr/>
        <p:txBody>
          <a:bodyPr/>
          <a:lstStyle/>
          <a:p>
            <a:r>
              <a:rPr lang="en-US" dirty="0">
                <a:solidFill>
                  <a:schemeClr val="bg1"/>
                </a:solidFill>
              </a:rPr>
              <a:t>Experiment One</a:t>
            </a:r>
          </a:p>
        </p:txBody>
      </p:sp>
    </p:spTree>
    <p:extLst>
      <p:ext uri="{BB962C8B-B14F-4D97-AF65-F5344CB8AC3E}">
        <p14:creationId xmlns:p14="http://schemas.microsoft.com/office/powerpoint/2010/main" val="2358627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480F9-198B-480B-B4AB-B168E6F14935}"/>
              </a:ext>
            </a:extLst>
          </p:cNvPr>
          <p:cNvSpPr>
            <a:spLocks noGrp="1"/>
          </p:cNvSpPr>
          <p:nvPr>
            <p:ph type="title" idx="4294967295"/>
          </p:nvPr>
        </p:nvSpPr>
        <p:spPr>
          <a:xfrm>
            <a:off x="535577" y="329356"/>
            <a:ext cx="10019212" cy="728662"/>
          </a:xfrm>
        </p:spPr>
        <p:txBody>
          <a:bodyPr/>
          <a:lstStyle/>
          <a:p>
            <a:r>
              <a:rPr lang="en-US" dirty="0">
                <a:solidFill>
                  <a:schemeClr val="tx1"/>
                </a:solidFill>
              </a:rPr>
              <a:t>Hypothesis One</a:t>
            </a:r>
          </a:p>
        </p:txBody>
      </p:sp>
      <p:graphicFrame>
        <p:nvGraphicFramePr>
          <p:cNvPr id="4" name="Content Placeholder 3">
            <a:extLst>
              <a:ext uri="{FF2B5EF4-FFF2-40B4-BE49-F238E27FC236}">
                <a16:creationId xmlns:a16="http://schemas.microsoft.com/office/drawing/2014/main" id="{23FB9223-212D-4386-AE21-B7A0662694E9}"/>
              </a:ext>
            </a:extLst>
          </p:cNvPr>
          <p:cNvGraphicFramePr>
            <a:graphicFrameLocks noGrp="1"/>
          </p:cNvGraphicFramePr>
          <p:nvPr>
            <p:ph idx="4294967295"/>
            <p:extLst>
              <p:ext uri="{D42A27DB-BD31-4B8C-83A1-F6EECF244321}">
                <p14:modId xmlns:p14="http://schemas.microsoft.com/office/powerpoint/2010/main" val="1361346313"/>
              </p:ext>
            </p:extLst>
          </p:nvPr>
        </p:nvGraphicFramePr>
        <p:xfrm>
          <a:off x="5545183" y="1058018"/>
          <a:ext cx="5677988" cy="5470626"/>
        </p:xfrm>
        <a:graphic>
          <a:graphicData uri="http://schemas.openxmlformats.org/drawingml/2006/table">
            <a:tbl>
              <a:tblPr firstRow="1" firstCol="1" bandRow="1">
                <a:tableStyleId>{5C22544A-7EE6-4342-B048-85BDC9FD1C3A}</a:tableStyleId>
              </a:tblPr>
              <a:tblGrid>
                <a:gridCol w="1274872">
                  <a:extLst>
                    <a:ext uri="{9D8B030D-6E8A-4147-A177-3AD203B41FA5}">
                      <a16:colId xmlns:a16="http://schemas.microsoft.com/office/drawing/2014/main" val="563183044"/>
                    </a:ext>
                  </a:extLst>
                </a:gridCol>
                <a:gridCol w="2157154">
                  <a:extLst>
                    <a:ext uri="{9D8B030D-6E8A-4147-A177-3AD203B41FA5}">
                      <a16:colId xmlns:a16="http://schemas.microsoft.com/office/drawing/2014/main" val="198163497"/>
                    </a:ext>
                  </a:extLst>
                </a:gridCol>
                <a:gridCol w="1269060">
                  <a:extLst>
                    <a:ext uri="{9D8B030D-6E8A-4147-A177-3AD203B41FA5}">
                      <a16:colId xmlns:a16="http://schemas.microsoft.com/office/drawing/2014/main" val="3732526117"/>
                    </a:ext>
                  </a:extLst>
                </a:gridCol>
                <a:gridCol w="976902">
                  <a:extLst>
                    <a:ext uri="{9D8B030D-6E8A-4147-A177-3AD203B41FA5}">
                      <a16:colId xmlns:a16="http://schemas.microsoft.com/office/drawing/2014/main" val="2954494753"/>
                    </a:ext>
                  </a:extLst>
                </a:gridCol>
              </a:tblGrid>
              <a:tr h="498482">
                <a:tc>
                  <a:txBody>
                    <a:bodyPr/>
                    <a:lstStyle/>
                    <a:p>
                      <a:pPr marL="0" marR="0" algn="ctr">
                        <a:lnSpc>
                          <a:spcPct val="150000"/>
                        </a:lnSpc>
                        <a:spcBef>
                          <a:spcPts val="0"/>
                        </a:spcBef>
                        <a:spcAft>
                          <a:spcPts val="0"/>
                        </a:spcAft>
                      </a:pPr>
                      <a:r>
                        <a:rPr lang="en-US" sz="1400" dirty="0">
                          <a:solidFill>
                            <a:schemeClr val="tx1"/>
                          </a:solidFill>
                          <a:effectLst/>
                        </a:rPr>
                        <a:t>Variable</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solidFill>
                      <a:srgbClr val="E9EBF5"/>
                    </a:solidFill>
                  </a:tcPr>
                </a:tc>
                <a:tc>
                  <a:txBody>
                    <a:bodyPr/>
                    <a:lstStyle/>
                    <a:p>
                      <a:pPr marL="0" marR="0" algn="ctr">
                        <a:lnSpc>
                          <a:spcPct val="150000"/>
                        </a:lnSpc>
                        <a:spcBef>
                          <a:spcPts val="0"/>
                        </a:spcBef>
                        <a:spcAft>
                          <a:spcPts val="0"/>
                        </a:spcAft>
                      </a:pPr>
                      <a:r>
                        <a:rPr lang="en-US" sz="1400" dirty="0">
                          <a:solidFill>
                            <a:schemeClr val="tx1"/>
                          </a:solidFill>
                          <a:effectLst/>
                        </a:rPr>
                        <a:t>Mean (</a:t>
                      </a:r>
                      <a:r>
                        <a:rPr lang="en-US" sz="1400" i="1" dirty="0">
                          <a:solidFill>
                            <a:schemeClr val="tx1"/>
                          </a:solidFill>
                          <a:effectLst/>
                        </a:rPr>
                        <a:t>SD</a:t>
                      </a:r>
                      <a:r>
                        <a:rPr lang="en-US" sz="1400" dirty="0">
                          <a:solidFill>
                            <a:schemeClr val="tx1"/>
                          </a:solidFill>
                          <a:effectLst/>
                        </a:rPr>
                        <a:t>)</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solidFill>
                      <a:srgbClr val="E9EBF5"/>
                    </a:solidFill>
                  </a:tcPr>
                </a:tc>
                <a:tc>
                  <a:txBody>
                    <a:bodyPr/>
                    <a:lstStyle/>
                    <a:p>
                      <a:pPr marL="0" marR="0" algn="ctr">
                        <a:lnSpc>
                          <a:spcPct val="150000"/>
                        </a:lnSpc>
                        <a:spcBef>
                          <a:spcPts val="0"/>
                        </a:spcBef>
                        <a:spcAft>
                          <a:spcPts val="0"/>
                        </a:spcAft>
                      </a:pPr>
                      <a:r>
                        <a:rPr lang="en-US" sz="1400" i="1" dirty="0">
                          <a:solidFill>
                            <a:schemeClr val="tx1"/>
                          </a:solidFill>
                          <a:effectLst/>
                        </a:rPr>
                        <a:t>t</a:t>
                      </a:r>
                      <a:r>
                        <a:rPr lang="en-US" sz="1400" dirty="0">
                          <a:solidFill>
                            <a:schemeClr val="tx1"/>
                          </a:solidFill>
                          <a:effectLst/>
                        </a:rPr>
                        <a:t> (</a:t>
                      </a:r>
                      <a:r>
                        <a:rPr lang="en-US" sz="1400" dirty="0" err="1">
                          <a:solidFill>
                            <a:schemeClr val="tx1"/>
                          </a:solidFill>
                          <a:effectLst/>
                        </a:rPr>
                        <a:t>df</a:t>
                      </a:r>
                      <a:r>
                        <a:rPr lang="en-US" sz="1400" dirty="0">
                          <a:solidFill>
                            <a:schemeClr val="tx1"/>
                          </a:solidFill>
                          <a:effectLst/>
                        </a:rPr>
                        <a:t>)</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solidFill>
                      <a:srgbClr val="E9EBF5"/>
                    </a:solidFill>
                  </a:tcPr>
                </a:tc>
                <a:tc>
                  <a:txBody>
                    <a:bodyPr/>
                    <a:lstStyle/>
                    <a:p>
                      <a:pPr marL="0" marR="0" algn="ctr">
                        <a:lnSpc>
                          <a:spcPct val="150000"/>
                        </a:lnSpc>
                        <a:spcBef>
                          <a:spcPts val="0"/>
                        </a:spcBef>
                        <a:spcAft>
                          <a:spcPts val="0"/>
                        </a:spcAft>
                      </a:pPr>
                      <a:r>
                        <a:rPr lang="en-US" sz="1400" i="1" dirty="0">
                          <a:solidFill>
                            <a:schemeClr val="tx1"/>
                          </a:solidFill>
                          <a:effectLst/>
                        </a:rPr>
                        <a:t>p</a:t>
                      </a:r>
                      <a:endParaRPr lang="en-US" sz="1400"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solidFill>
                      <a:srgbClr val="E9EBF5"/>
                    </a:solidFill>
                  </a:tcPr>
                </a:tc>
                <a:extLst>
                  <a:ext uri="{0D108BD9-81ED-4DB2-BD59-A6C34878D82A}">
                    <a16:rowId xmlns:a16="http://schemas.microsoft.com/office/drawing/2014/main" val="3435279463"/>
                  </a:ext>
                </a:extLst>
              </a:tr>
              <a:tr h="498482">
                <a:tc>
                  <a:txBody>
                    <a:bodyPr/>
                    <a:lstStyle/>
                    <a:p>
                      <a:pPr marL="0" marR="0" algn="ctr">
                        <a:lnSpc>
                          <a:spcPct val="150000"/>
                        </a:lnSpc>
                        <a:spcBef>
                          <a:spcPts val="0"/>
                        </a:spcBef>
                        <a:spcAft>
                          <a:spcPts val="0"/>
                        </a:spcAft>
                      </a:pPr>
                      <a:r>
                        <a:rPr lang="en-US" sz="1400" dirty="0">
                          <a:solidFill>
                            <a:schemeClr val="tx1"/>
                          </a:solidFill>
                          <a:effectLst/>
                        </a:rPr>
                        <a:t>A Intercept</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solidFill>
                      <a:srgbClr val="CFD5EA"/>
                    </a:solidFill>
                  </a:tcPr>
                </a:tc>
                <a:tc>
                  <a:txBody>
                    <a:bodyPr/>
                    <a:lstStyle/>
                    <a:p>
                      <a:pPr marL="0" marR="0" algn="ctr">
                        <a:lnSpc>
                          <a:spcPct val="150000"/>
                        </a:lnSpc>
                        <a:spcBef>
                          <a:spcPts val="0"/>
                        </a:spcBef>
                        <a:spcAft>
                          <a:spcPts val="0"/>
                        </a:spcAft>
                      </a:pPr>
                      <a:r>
                        <a:rPr lang="en-US" sz="1400" dirty="0">
                          <a:effectLst/>
                        </a:rPr>
                        <a:t>0.511 (0.245)</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tc>
                <a:tc>
                  <a:txBody>
                    <a:bodyPr/>
                    <a:lstStyle/>
                    <a:p>
                      <a:pPr marL="0" marR="0" algn="ctr">
                        <a:lnSpc>
                          <a:spcPct val="150000"/>
                        </a:lnSpc>
                        <a:spcBef>
                          <a:spcPts val="0"/>
                        </a:spcBef>
                        <a:spcAft>
                          <a:spcPts val="0"/>
                        </a:spcAft>
                      </a:pPr>
                      <a:r>
                        <a:rPr lang="en-US" sz="1400" dirty="0">
                          <a:effectLst/>
                        </a:rPr>
                        <a:t>20.864 (99)</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tc>
                <a:tc>
                  <a:txBody>
                    <a:bodyPr/>
                    <a:lstStyle/>
                    <a:p>
                      <a:pPr marL="0" marR="0" algn="ctr">
                        <a:lnSpc>
                          <a:spcPct val="150000"/>
                        </a:lnSpc>
                        <a:spcBef>
                          <a:spcPts val="0"/>
                        </a:spcBef>
                        <a:spcAft>
                          <a:spcPts val="0"/>
                        </a:spcAft>
                      </a:pPr>
                      <a:r>
                        <a:rPr lang="en-US" sz="1400" dirty="0">
                          <a:effectLst/>
                        </a:rPr>
                        <a:t>&lt; 0.001</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tc>
                <a:extLst>
                  <a:ext uri="{0D108BD9-81ED-4DB2-BD59-A6C34878D82A}">
                    <a16:rowId xmlns:a16="http://schemas.microsoft.com/office/drawing/2014/main" val="1448813009"/>
                  </a:ext>
                </a:extLst>
              </a:tr>
              <a:tr h="421404">
                <a:tc>
                  <a:txBody>
                    <a:bodyPr/>
                    <a:lstStyle/>
                    <a:p>
                      <a:pPr marL="0" marR="0" algn="ctr">
                        <a:lnSpc>
                          <a:spcPct val="150000"/>
                        </a:lnSpc>
                        <a:spcBef>
                          <a:spcPts val="0"/>
                        </a:spcBef>
                        <a:spcAft>
                          <a:spcPts val="0"/>
                        </a:spcAft>
                      </a:pPr>
                      <a:r>
                        <a:rPr lang="en-US" sz="1400" dirty="0">
                          <a:solidFill>
                            <a:schemeClr val="tx1"/>
                          </a:solidFill>
                          <a:effectLst/>
                        </a:rPr>
                        <a:t>A COS</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solidFill>
                      <a:srgbClr val="E9EBF5"/>
                    </a:solidFill>
                  </a:tcPr>
                </a:tc>
                <a:tc>
                  <a:txBody>
                    <a:bodyPr/>
                    <a:lstStyle/>
                    <a:p>
                      <a:pPr marL="0" marR="0" algn="ctr">
                        <a:lnSpc>
                          <a:spcPct val="150000"/>
                        </a:lnSpc>
                        <a:spcBef>
                          <a:spcPts val="0"/>
                        </a:spcBef>
                        <a:spcAft>
                          <a:spcPts val="0"/>
                        </a:spcAft>
                      </a:pPr>
                      <a:r>
                        <a:rPr lang="en-US" sz="1400" dirty="0">
                          <a:effectLst/>
                        </a:rPr>
                        <a:t>-0.030 (0.284)</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tc>
                <a:tc>
                  <a:txBody>
                    <a:bodyPr/>
                    <a:lstStyle/>
                    <a:p>
                      <a:pPr marL="0" marR="0" algn="ctr">
                        <a:lnSpc>
                          <a:spcPct val="150000"/>
                        </a:lnSpc>
                        <a:spcBef>
                          <a:spcPts val="0"/>
                        </a:spcBef>
                        <a:spcAft>
                          <a:spcPts val="0"/>
                        </a:spcAft>
                      </a:pPr>
                      <a:r>
                        <a:rPr lang="en-US" sz="1400" dirty="0">
                          <a:effectLst/>
                        </a:rPr>
                        <a:t>-1.071 (99)</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tc>
                <a:tc>
                  <a:txBody>
                    <a:bodyPr/>
                    <a:lstStyle/>
                    <a:p>
                      <a:pPr marL="0" marR="0" algn="ctr">
                        <a:lnSpc>
                          <a:spcPct val="150000"/>
                        </a:lnSpc>
                        <a:spcBef>
                          <a:spcPts val="0"/>
                        </a:spcBef>
                        <a:spcAft>
                          <a:spcPts val="0"/>
                        </a:spcAft>
                      </a:pPr>
                      <a:r>
                        <a:rPr lang="en-US" sz="1400" dirty="0">
                          <a:effectLst/>
                        </a:rPr>
                        <a:t>0.287</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tc>
                <a:extLst>
                  <a:ext uri="{0D108BD9-81ED-4DB2-BD59-A6C34878D82A}">
                    <a16:rowId xmlns:a16="http://schemas.microsoft.com/office/drawing/2014/main" val="2986167414"/>
                  </a:ext>
                </a:extLst>
              </a:tr>
              <a:tr h="407223">
                <a:tc>
                  <a:txBody>
                    <a:bodyPr/>
                    <a:lstStyle/>
                    <a:p>
                      <a:pPr marL="0" marR="0" algn="ctr">
                        <a:lnSpc>
                          <a:spcPct val="150000"/>
                        </a:lnSpc>
                        <a:spcBef>
                          <a:spcPts val="0"/>
                        </a:spcBef>
                        <a:spcAft>
                          <a:spcPts val="0"/>
                        </a:spcAft>
                      </a:pPr>
                      <a:r>
                        <a:rPr lang="en-US" sz="1400" dirty="0">
                          <a:solidFill>
                            <a:schemeClr val="tx1"/>
                          </a:solidFill>
                          <a:effectLst/>
                        </a:rPr>
                        <a:t>A FSG</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solidFill>
                      <a:srgbClr val="CFD5EA"/>
                    </a:solidFill>
                  </a:tcPr>
                </a:tc>
                <a:tc>
                  <a:txBody>
                    <a:bodyPr/>
                    <a:lstStyle/>
                    <a:p>
                      <a:pPr marL="0" marR="0" algn="ctr">
                        <a:lnSpc>
                          <a:spcPct val="150000"/>
                        </a:lnSpc>
                        <a:spcBef>
                          <a:spcPts val="0"/>
                        </a:spcBef>
                        <a:spcAft>
                          <a:spcPts val="0"/>
                        </a:spcAft>
                      </a:pPr>
                      <a:r>
                        <a:rPr lang="en-US" sz="1400" dirty="0">
                          <a:effectLst/>
                        </a:rPr>
                        <a:t>0.491 (0.379)</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tc>
                <a:tc>
                  <a:txBody>
                    <a:bodyPr/>
                    <a:lstStyle/>
                    <a:p>
                      <a:pPr marL="0" marR="0" algn="ctr">
                        <a:lnSpc>
                          <a:spcPct val="150000"/>
                        </a:lnSpc>
                        <a:spcBef>
                          <a:spcPts val="0"/>
                        </a:spcBef>
                        <a:spcAft>
                          <a:spcPts val="0"/>
                        </a:spcAft>
                      </a:pPr>
                      <a:r>
                        <a:rPr lang="en-US" sz="1400">
                          <a:effectLst/>
                        </a:rPr>
                        <a:t>12.946 (99)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tc>
                <a:tc>
                  <a:txBody>
                    <a:bodyPr/>
                    <a:lstStyle/>
                    <a:p>
                      <a:pPr marL="0" marR="0" algn="ctr">
                        <a:lnSpc>
                          <a:spcPct val="150000"/>
                        </a:lnSpc>
                        <a:spcBef>
                          <a:spcPts val="0"/>
                        </a:spcBef>
                        <a:spcAft>
                          <a:spcPts val="0"/>
                        </a:spcAft>
                      </a:pPr>
                      <a:r>
                        <a:rPr lang="en-US" sz="1400" dirty="0">
                          <a:effectLst/>
                        </a:rPr>
                        <a:t>&lt; 0.001</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tc>
                <a:extLst>
                  <a:ext uri="{0D108BD9-81ED-4DB2-BD59-A6C34878D82A}">
                    <a16:rowId xmlns:a16="http://schemas.microsoft.com/office/drawing/2014/main" val="1575110801"/>
                  </a:ext>
                </a:extLst>
              </a:tr>
              <a:tr h="398232">
                <a:tc>
                  <a:txBody>
                    <a:bodyPr/>
                    <a:lstStyle/>
                    <a:p>
                      <a:pPr marL="0" marR="0" algn="ctr">
                        <a:lnSpc>
                          <a:spcPct val="150000"/>
                        </a:lnSpc>
                        <a:spcBef>
                          <a:spcPts val="0"/>
                        </a:spcBef>
                        <a:spcAft>
                          <a:spcPts val="0"/>
                        </a:spcAft>
                      </a:pPr>
                      <a:r>
                        <a:rPr lang="en-US" sz="1400" dirty="0">
                          <a:solidFill>
                            <a:schemeClr val="tx1"/>
                          </a:solidFill>
                          <a:effectLst/>
                        </a:rPr>
                        <a:t>A LSA</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solidFill>
                      <a:srgbClr val="E9EBF5"/>
                    </a:solidFill>
                  </a:tcPr>
                </a:tc>
                <a:tc>
                  <a:txBody>
                    <a:bodyPr/>
                    <a:lstStyle/>
                    <a:p>
                      <a:pPr marL="0" marR="0" algn="ctr">
                        <a:lnSpc>
                          <a:spcPct val="150000"/>
                        </a:lnSpc>
                        <a:spcBef>
                          <a:spcPts val="0"/>
                        </a:spcBef>
                        <a:spcAft>
                          <a:spcPts val="0"/>
                        </a:spcAft>
                      </a:pPr>
                      <a:r>
                        <a:rPr lang="en-US" sz="1400" dirty="0">
                          <a:effectLst/>
                        </a:rPr>
                        <a:t>0.035 (0.317)</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solidFill>
                      <a:srgbClr val="E9EBF5"/>
                    </a:solidFill>
                  </a:tcPr>
                </a:tc>
                <a:tc>
                  <a:txBody>
                    <a:bodyPr/>
                    <a:lstStyle/>
                    <a:p>
                      <a:pPr marL="0" marR="0" algn="ctr">
                        <a:lnSpc>
                          <a:spcPct val="150000"/>
                        </a:lnSpc>
                        <a:spcBef>
                          <a:spcPts val="0"/>
                        </a:spcBef>
                        <a:spcAft>
                          <a:spcPts val="0"/>
                        </a:spcAft>
                      </a:pPr>
                      <a:r>
                        <a:rPr lang="en-US" sz="1400" dirty="0">
                          <a:effectLst/>
                        </a:rPr>
                        <a:t>1.109 (99)</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tc>
                <a:tc>
                  <a:txBody>
                    <a:bodyPr/>
                    <a:lstStyle/>
                    <a:p>
                      <a:pPr marL="0" marR="0" algn="ctr">
                        <a:lnSpc>
                          <a:spcPct val="150000"/>
                        </a:lnSpc>
                        <a:spcBef>
                          <a:spcPts val="0"/>
                        </a:spcBef>
                        <a:spcAft>
                          <a:spcPts val="0"/>
                        </a:spcAft>
                      </a:pPr>
                      <a:r>
                        <a:rPr lang="en-US" sz="1400">
                          <a:effectLst/>
                        </a:rPr>
                        <a:t>0.270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tc>
                <a:extLst>
                  <a:ext uri="{0D108BD9-81ED-4DB2-BD59-A6C34878D82A}">
                    <a16:rowId xmlns:a16="http://schemas.microsoft.com/office/drawing/2014/main" val="2187242894"/>
                  </a:ext>
                </a:extLst>
              </a:tr>
              <a:tr h="424927">
                <a:tc>
                  <a:txBody>
                    <a:bodyPr/>
                    <a:lstStyle/>
                    <a:p>
                      <a:pPr marL="0" marR="0" algn="ctr">
                        <a:lnSpc>
                          <a:spcPct val="150000"/>
                        </a:lnSpc>
                        <a:spcBef>
                          <a:spcPts val="0"/>
                        </a:spcBef>
                        <a:spcAft>
                          <a:spcPts val="0"/>
                        </a:spcAft>
                      </a:pPr>
                      <a:r>
                        <a:rPr lang="en-US" sz="1400" dirty="0">
                          <a:solidFill>
                            <a:schemeClr val="tx1"/>
                          </a:solidFill>
                          <a:effectLst/>
                        </a:rPr>
                        <a:t>S Intercept</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solidFill>
                      <a:srgbClr val="CFD5EA"/>
                    </a:solidFill>
                  </a:tcPr>
                </a:tc>
                <a:tc>
                  <a:txBody>
                    <a:bodyPr/>
                    <a:lstStyle/>
                    <a:p>
                      <a:pPr marL="0" marR="0" algn="ctr">
                        <a:lnSpc>
                          <a:spcPct val="150000"/>
                        </a:lnSpc>
                        <a:spcBef>
                          <a:spcPts val="0"/>
                        </a:spcBef>
                        <a:spcAft>
                          <a:spcPts val="0"/>
                        </a:spcAft>
                      </a:pPr>
                      <a:r>
                        <a:rPr lang="en-US" sz="1400" dirty="0">
                          <a:effectLst/>
                        </a:rPr>
                        <a:t>0.587 (0.188)</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tc>
                <a:tc>
                  <a:txBody>
                    <a:bodyPr/>
                    <a:lstStyle/>
                    <a:p>
                      <a:pPr marL="0" marR="0" algn="ctr">
                        <a:lnSpc>
                          <a:spcPct val="150000"/>
                        </a:lnSpc>
                        <a:spcBef>
                          <a:spcPts val="0"/>
                        </a:spcBef>
                        <a:spcAft>
                          <a:spcPts val="0"/>
                        </a:spcAft>
                      </a:pPr>
                      <a:r>
                        <a:rPr lang="en-US" sz="1400" dirty="0">
                          <a:effectLst/>
                        </a:rPr>
                        <a:t>31.530 (101)</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tc>
                <a:tc>
                  <a:txBody>
                    <a:bodyPr/>
                    <a:lstStyle/>
                    <a:p>
                      <a:pPr marL="0" marR="0" algn="ctr">
                        <a:lnSpc>
                          <a:spcPct val="150000"/>
                        </a:lnSpc>
                        <a:spcBef>
                          <a:spcPts val="0"/>
                        </a:spcBef>
                        <a:spcAft>
                          <a:spcPts val="0"/>
                        </a:spcAft>
                      </a:pPr>
                      <a:r>
                        <a:rPr lang="en-US" sz="1400">
                          <a:effectLst/>
                        </a:rPr>
                        <a:t>&lt; 0.001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tc>
                <a:extLst>
                  <a:ext uri="{0D108BD9-81ED-4DB2-BD59-A6C34878D82A}">
                    <a16:rowId xmlns:a16="http://schemas.microsoft.com/office/drawing/2014/main" val="529428377"/>
                  </a:ext>
                </a:extLst>
              </a:tr>
              <a:tr h="380801">
                <a:tc>
                  <a:txBody>
                    <a:bodyPr/>
                    <a:lstStyle/>
                    <a:p>
                      <a:pPr marL="0" marR="0" algn="ctr">
                        <a:lnSpc>
                          <a:spcPct val="150000"/>
                        </a:lnSpc>
                        <a:spcBef>
                          <a:spcPts val="0"/>
                        </a:spcBef>
                        <a:spcAft>
                          <a:spcPts val="0"/>
                        </a:spcAft>
                      </a:pPr>
                      <a:r>
                        <a:rPr lang="en-US" sz="1400" dirty="0">
                          <a:solidFill>
                            <a:schemeClr val="tx1"/>
                          </a:solidFill>
                          <a:effectLst/>
                        </a:rPr>
                        <a:t>S COS</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solidFill>
                      <a:srgbClr val="E9EBF5"/>
                    </a:solidFill>
                  </a:tcPr>
                </a:tc>
                <a:tc>
                  <a:txBody>
                    <a:bodyPr/>
                    <a:lstStyle/>
                    <a:p>
                      <a:pPr marL="0" marR="0" algn="ctr">
                        <a:lnSpc>
                          <a:spcPct val="150000"/>
                        </a:lnSpc>
                        <a:spcBef>
                          <a:spcPts val="0"/>
                        </a:spcBef>
                        <a:spcAft>
                          <a:spcPts val="0"/>
                        </a:spcAft>
                      </a:pPr>
                      <a:r>
                        <a:rPr lang="en-US" sz="1400">
                          <a:effectLst/>
                        </a:rPr>
                        <a:t>0.059 (0.243)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tc>
                <a:tc>
                  <a:txBody>
                    <a:bodyPr/>
                    <a:lstStyle/>
                    <a:p>
                      <a:pPr marL="0" marR="0" algn="ctr">
                        <a:lnSpc>
                          <a:spcPct val="150000"/>
                        </a:lnSpc>
                        <a:spcBef>
                          <a:spcPts val="0"/>
                        </a:spcBef>
                        <a:spcAft>
                          <a:spcPts val="0"/>
                        </a:spcAft>
                      </a:pPr>
                      <a:r>
                        <a:rPr lang="en-US" sz="1400" dirty="0">
                          <a:effectLst/>
                        </a:rPr>
                        <a:t>2.459 (101)</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tc>
                <a:tc>
                  <a:txBody>
                    <a:bodyPr/>
                    <a:lstStyle/>
                    <a:p>
                      <a:pPr marL="0" marR="0" algn="ctr">
                        <a:lnSpc>
                          <a:spcPct val="150000"/>
                        </a:lnSpc>
                        <a:spcBef>
                          <a:spcPts val="0"/>
                        </a:spcBef>
                        <a:spcAft>
                          <a:spcPts val="0"/>
                        </a:spcAft>
                      </a:pPr>
                      <a:r>
                        <a:rPr lang="en-US" sz="1400">
                          <a:effectLst/>
                        </a:rPr>
                        <a:t>0.016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tc>
                <a:extLst>
                  <a:ext uri="{0D108BD9-81ED-4DB2-BD59-A6C34878D82A}">
                    <a16:rowId xmlns:a16="http://schemas.microsoft.com/office/drawing/2014/main" val="2834295135"/>
                  </a:ext>
                </a:extLst>
              </a:tr>
              <a:tr h="424926">
                <a:tc>
                  <a:txBody>
                    <a:bodyPr/>
                    <a:lstStyle/>
                    <a:p>
                      <a:pPr marL="0" marR="0" algn="ctr">
                        <a:lnSpc>
                          <a:spcPct val="150000"/>
                        </a:lnSpc>
                        <a:spcBef>
                          <a:spcPts val="0"/>
                        </a:spcBef>
                        <a:spcAft>
                          <a:spcPts val="0"/>
                        </a:spcAft>
                      </a:pPr>
                      <a:r>
                        <a:rPr lang="en-US" sz="1400" dirty="0">
                          <a:solidFill>
                            <a:schemeClr val="tx1"/>
                          </a:solidFill>
                          <a:effectLst/>
                        </a:rPr>
                        <a:t>S FSG</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solidFill>
                      <a:srgbClr val="CFD5EA"/>
                    </a:solidFill>
                  </a:tcPr>
                </a:tc>
                <a:tc>
                  <a:txBody>
                    <a:bodyPr/>
                    <a:lstStyle/>
                    <a:p>
                      <a:pPr marL="0" marR="0" algn="ctr">
                        <a:lnSpc>
                          <a:spcPct val="150000"/>
                        </a:lnSpc>
                        <a:spcBef>
                          <a:spcPts val="0"/>
                        </a:spcBef>
                        <a:spcAft>
                          <a:spcPts val="0"/>
                        </a:spcAft>
                      </a:pPr>
                      <a:r>
                        <a:rPr lang="en-US" sz="1400">
                          <a:effectLst/>
                        </a:rPr>
                        <a:t>0.118 (0.382)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tc>
                <a:tc>
                  <a:txBody>
                    <a:bodyPr/>
                    <a:lstStyle/>
                    <a:p>
                      <a:pPr marL="0" marR="0" algn="ctr">
                        <a:lnSpc>
                          <a:spcPct val="150000"/>
                        </a:lnSpc>
                        <a:spcBef>
                          <a:spcPts val="0"/>
                        </a:spcBef>
                        <a:spcAft>
                          <a:spcPts val="0"/>
                        </a:spcAft>
                      </a:pPr>
                      <a:r>
                        <a:rPr lang="en-US" sz="1400" dirty="0">
                          <a:effectLst/>
                        </a:rPr>
                        <a:t>3.128 (101)</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tc>
                <a:tc>
                  <a:txBody>
                    <a:bodyPr/>
                    <a:lstStyle/>
                    <a:p>
                      <a:pPr marL="0" marR="0" algn="ctr">
                        <a:lnSpc>
                          <a:spcPct val="150000"/>
                        </a:lnSpc>
                        <a:spcBef>
                          <a:spcPts val="0"/>
                        </a:spcBef>
                        <a:spcAft>
                          <a:spcPts val="0"/>
                        </a:spcAft>
                      </a:pPr>
                      <a:r>
                        <a:rPr lang="en-US" sz="1400" dirty="0">
                          <a:effectLst/>
                        </a:rPr>
                        <a:t>0.002</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tc>
                <a:extLst>
                  <a:ext uri="{0D108BD9-81ED-4DB2-BD59-A6C34878D82A}">
                    <a16:rowId xmlns:a16="http://schemas.microsoft.com/office/drawing/2014/main" val="1204906294"/>
                  </a:ext>
                </a:extLst>
              </a:tr>
              <a:tr h="371812">
                <a:tc>
                  <a:txBody>
                    <a:bodyPr/>
                    <a:lstStyle/>
                    <a:p>
                      <a:pPr marL="0" marR="0" algn="ctr">
                        <a:lnSpc>
                          <a:spcPct val="150000"/>
                        </a:lnSpc>
                        <a:spcBef>
                          <a:spcPts val="0"/>
                        </a:spcBef>
                        <a:spcAft>
                          <a:spcPts val="0"/>
                        </a:spcAft>
                      </a:pPr>
                      <a:r>
                        <a:rPr lang="en-US" sz="1400" dirty="0">
                          <a:solidFill>
                            <a:schemeClr val="tx1"/>
                          </a:solidFill>
                          <a:effectLst/>
                        </a:rPr>
                        <a:t>S LSA</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solidFill>
                      <a:srgbClr val="E9EBF5"/>
                    </a:solidFill>
                  </a:tcPr>
                </a:tc>
                <a:tc>
                  <a:txBody>
                    <a:bodyPr/>
                    <a:lstStyle/>
                    <a:p>
                      <a:pPr marL="0" marR="0" algn="ctr">
                        <a:lnSpc>
                          <a:spcPct val="150000"/>
                        </a:lnSpc>
                        <a:spcBef>
                          <a:spcPts val="0"/>
                        </a:spcBef>
                        <a:spcAft>
                          <a:spcPts val="0"/>
                        </a:spcAft>
                      </a:pPr>
                      <a:r>
                        <a:rPr lang="en-US" sz="1400" dirty="0">
                          <a:effectLst/>
                        </a:rPr>
                        <a:t>0.085 (0.304)</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solidFill>
                      <a:srgbClr val="E9EBF5"/>
                    </a:solidFill>
                  </a:tcPr>
                </a:tc>
                <a:tc>
                  <a:txBody>
                    <a:bodyPr/>
                    <a:lstStyle/>
                    <a:p>
                      <a:pPr marL="0" marR="0" algn="ctr">
                        <a:lnSpc>
                          <a:spcPct val="150000"/>
                        </a:lnSpc>
                        <a:spcBef>
                          <a:spcPts val="0"/>
                        </a:spcBef>
                        <a:spcAft>
                          <a:spcPts val="0"/>
                        </a:spcAft>
                      </a:pPr>
                      <a:r>
                        <a:rPr lang="en-US" sz="1400" dirty="0">
                          <a:effectLst/>
                        </a:rPr>
                        <a:t>2.816 (101)</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tc>
                <a:tc>
                  <a:txBody>
                    <a:bodyPr/>
                    <a:lstStyle/>
                    <a:p>
                      <a:pPr marL="0" marR="0" algn="ctr">
                        <a:lnSpc>
                          <a:spcPct val="150000"/>
                        </a:lnSpc>
                        <a:spcBef>
                          <a:spcPts val="0"/>
                        </a:spcBef>
                        <a:spcAft>
                          <a:spcPts val="0"/>
                        </a:spcAft>
                      </a:pPr>
                      <a:r>
                        <a:rPr lang="en-US" sz="1400" dirty="0">
                          <a:effectLst/>
                        </a:rPr>
                        <a:t>0.006</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tc>
                <a:extLst>
                  <a:ext uri="{0D108BD9-81ED-4DB2-BD59-A6C34878D82A}">
                    <a16:rowId xmlns:a16="http://schemas.microsoft.com/office/drawing/2014/main" val="430791281"/>
                  </a:ext>
                </a:extLst>
              </a:tr>
              <a:tr h="460339">
                <a:tc>
                  <a:txBody>
                    <a:bodyPr/>
                    <a:lstStyle/>
                    <a:p>
                      <a:pPr marL="0" marR="0" algn="ctr">
                        <a:lnSpc>
                          <a:spcPct val="150000"/>
                        </a:lnSpc>
                        <a:spcBef>
                          <a:spcPts val="0"/>
                        </a:spcBef>
                        <a:spcAft>
                          <a:spcPts val="0"/>
                        </a:spcAft>
                      </a:pPr>
                      <a:r>
                        <a:rPr lang="en-US" sz="1400" dirty="0">
                          <a:solidFill>
                            <a:schemeClr val="tx1"/>
                          </a:solidFill>
                          <a:effectLst/>
                        </a:rPr>
                        <a:t>T Intercept</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solidFill>
                      <a:srgbClr val="CFD5EA"/>
                    </a:solidFill>
                  </a:tcPr>
                </a:tc>
                <a:tc>
                  <a:txBody>
                    <a:bodyPr/>
                    <a:lstStyle/>
                    <a:p>
                      <a:pPr marL="0" marR="0" algn="ctr">
                        <a:lnSpc>
                          <a:spcPct val="150000"/>
                        </a:lnSpc>
                        <a:spcBef>
                          <a:spcPts val="0"/>
                        </a:spcBef>
                        <a:spcAft>
                          <a:spcPts val="0"/>
                        </a:spcAft>
                      </a:pPr>
                      <a:r>
                        <a:rPr lang="en-US" sz="1400" dirty="0">
                          <a:effectLst/>
                        </a:rPr>
                        <a:t>0.656 (0.186)</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tc>
                <a:tc>
                  <a:txBody>
                    <a:bodyPr/>
                    <a:lstStyle/>
                    <a:p>
                      <a:pPr marL="0" marR="0" algn="ctr">
                        <a:lnSpc>
                          <a:spcPct val="150000"/>
                        </a:lnSpc>
                        <a:spcBef>
                          <a:spcPts val="0"/>
                        </a:spcBef>
                        <a:spcAft>
                          <a:spcPts val="0"/>
                        </a:spcAft>
                      </a:pPr>
                      <a:r>
                        <a:rPr lang="en-US" sz="1400" dirty="0">
                          <a:effectLst/>
                        </a:rPr>
                        <a:t>35.475 (100)</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tc>
                <a:tc>
                  <a:txBody>
                    <a:bodyPr/>
                    <a:lstStyle/>
                    <a:p>
                      <a:pPr marL="0" marR="0" algn="ctr">
                        <a:lnSpc>
                          <a:spcPct val="150000"/>
                        </a:lnSpc>
                        <a:spcBef>
                          <a:spcPts val="0"/>
                        </a:spcBef>
                        <a:spcAft>
                          <a:spcPts val="0"/>
                        </a:spcAft>
                      </a:pPr>
                      <a:r>
                        <a:rPr lang="en-US" sz="1400" dirty="0">
                          <a:effectLst/>
                        </a:rPr>
                        <a:t>&lt; 0.001</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tc>
                <a:extLst>
                  <a:ext uri="{0D108BD9-81ED-4DB2-BD59-A6C34878D82A}">
                    <a16:rowId xmlns:a16="http://schemas.microsoft.com/office/drawing/2014/main" val="516997034"/>
                  </a:ext>
                </a:extLst>
              </a:tr>
              <a:tr h="360047">
                <a:tc>
                  <a:txBody>
                    <a:bodyPr/>
                    <a:lstStyle/>
                    <a:p>
                      <a:pPr marL="0" marR="0" algn="ctr">
                        <a:lnSpc>
                          <a:spcPct val="150000"/>
                        </a:lnSpc>
                        <a:spcBef>
                          <a:spcPts val="0"/>
                        </a:spcBef>
                        <a:spcAft>
                          <a:spcPts val="0"/>
                        </a:spcAft>
                      </a:pPr>
                      <a:r>
                        <a:rPr lang="en-US" sz="1400" dirty="0">
                          <a:solidFill>
                            <a:schemeClr val="tx1"/>
                          </a:solidFill>
                          <a:effectLst/>
                        </a:rPr>
                        <a:t>T COS</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solidFill>
                      <a:srgbClr val="E9EBF5"/>
                    </a:solidFill>
                  </a:tcPr>
                </a:tc>
                <a:tc>
                  <a:txBody>
                    <a:bodyPr/>
                    <a:lstStyle/>
                    <a:p>
                      <a:pPr marL="0" marR="0" algn="ctr">
                        <a:lnSpc>
                          <a:spcPct val="150000"/>
                        </a:lnSpc>
                        <a:spcBef>
                          <a:spcPts val="0"/>
                        </a:spcBef>
                        <a:spcAft>
                          <a:spcPts val="0"/>
                        </a:spcAft>
                      </a:pPr>
                      <a:r>
                        <a:rPr lang="en-US" sz="1400" dirty="0">
                          <a:effectLst/>
                        </a:rPr>
                        <a:t>-0.081 (0.239)</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tc>
                <a:tc>
                  <a:txBody>
                    <a:bodyPr/>
                    <a:lstStyle/>
                    <a:p>
                      <a:pPr marL="0" marR="0" algn="ctr">
                        <a:lnSpc>
                          <a:spcPct val="150000"/>
                        </a:lnSpc>
                        <a:spcBef>
                          <a:spcPts val="0"/>
                        </a:spcBef>
                        <a:spcAft>
                          <a:spcPts val="0"/>
                        </a:spcAft>
                      </a:pPr>
                      <a:r>
                        <a:rPr lang="en-US" sz="1400">
                          <a:effectLst/>
                        </a:rPr>
                        <a:t>-3.405 (100)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tc>
                <a:tc>
                  <a:txBody>
                    <a:bodyPr/>
                    <a:lstStyle/>
                    <a:p>
                      <a:pPr marL="0" marR="0" algn="ctr">
                        <a:lnSpc>
                          <a:spcPct val="150000"/>
                        </a:lnSpc>
                        <a:spcBef>
                          <a:spcPts val="0"/>
                        </a:spcBef>
                        <a:spcAft>
                          <a:spcPts val="0"/>
                        </a:spcAft>
                      </a:pPr>
                      <a:r>
                        <a:rPr lang="en-US" sz="1400" dirty="0">
                          <a:effectLst/>
                        </a:rPr>
                        <a:t>&lt; 0.001</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tc>
                <a:extLst>
                  <a:ext uri="{0D108BD9-81ED-4DB2-BD59-A6C34878D82A}">
                    <a16:rowId xmlns:a16="http://schemas.microsoft.com/office/drawing/2014/main" val="1417822426"/>
                  </a:ext>
                </a:extLst>
              </a:tr>
              <a:tr h="404489">
                <a:tc>
                  <a:txBody>
                    <a:bodyPr/>
                    <a:lstStyle/>
                    <a:p>
                      <a:pPr marL="0" marR="0" algn="ctr">
                        <a:lnSpc>
                          <a:spcPct val="150000"/>
                        </a:lnSpc>
                        <a:spcBef>
                          <a:spcPts val="0"/>
                        </a:spcBef>
                        <a:spcAft>
                          <a:spcPts val="0"/>
                        </a:spcAft>
                      </a:pPr>
                      <a:r>
                        <a:rPr lang="en-US" sz="1400" dirty="0">
                          <a:solidFill>
                            <a:schemeClr val="tx1"/>
                          </a:solidFill>
                          <a:effectLst/>
                        </a:rPr>
                        <a:t>T FSG</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solidFill>
                      <a:srgbClr val="CFD5EA"/>
                    </a:solidFill>
                  </a:tcPr>
                </a:tc>
                <a:tc>
                  <a:txBody>
                    <a:bodyPr/>
                    <a:lstStyle/>
                    <a:p>
                      <a:pPr marL="0" marR="0" algn="ctr">
                        <a:lnSpc>
                          <a:spcPct val="150000"/>
                        </a:lnSpc>
                        <a:spcBef>
                          <a:spcPts val="0"/>
                        </a:spcBef>
                        <a:spcAft>
                          <a:spcPts val="0"/>
                        </a:spcAft>
                      </a:pPr>
                      <a:r>
                        <a:rPr lang="en-US" sz="1400">
                          <a:effectLst/>
                        </a:rPr>
                        <a:t>0.192 (0.306)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tc>
                <a:tc>
                  <a:txBody>
                    <a:bodyPr/>
                    <a:lstStyle/>
                    <a:p>
                      <a:pPr marL="0" marR="0" algn="ctr">
                        <a:lnSpc>
                          <a:spcPct val="150000"/>
                        </a:lnSpc>
                        <a:spcBef>
                          <a:spcPts val="0"/>
                        </a:spcBef>
                        <a:spcAft>
                          <a:spcPts val="0"/>
                        </a:spcAft>
                      </a:pPr>
                      <a:r>
                        <a:rPr lang="en-US" sz="1400">
                          <a:effectLst/>
                        </a:rPr>
                        <a:t>6.290 (100)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tc>
                <a:tc>
                  <a:txBody>
                    <a:bodyPr/>
                    <a:lstStyle/>
                    <a:p>
                      <a:pPr marL="0" marR="0" algn="ctr">
                        <a:lnSpc>
                          <a:spcPct val="150000"/>
                        </a:lnSpc>
                        <a:spcBef>
                          <a:spcPts val="0"/>
                        </a:spcBef>
                        <a:spcAft>
                          <a:spcPts val="0"/>
                        </a:spcAft>
                      </a:pPr>
                      <a:r>
                        <a:rPr lang="en-US" sz="1400" dirty="0">
                          <a:effectLst/>
                        </a:rPr>
                        <a:t>&lt; 0.001</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tc>
                <a:extLst>
                  <a:ext uri="{0D108BD9-81ED-4DB2-BD59-A6C34878D82A}">
                    <a16:rowId xmlns:a16="http://schemas.microsoft.com/office/drawing/2014/main" val="2592580218"/>
                  </a:ext>
                </a:extLst>
              </a:tr>
              <a:tr h="419462">
                <a:tc>
                  <a:txBody>
                    <a:bodyPr/>
                    <a:lstStyle/>
                    <a:p>
                      <a:pPr marL="0" marR="0" algn="ctr">
                        <a:lnSpc>
                          <a:spcPct val="150000"/>
                        </a:lnSpc>
                        <a:spcBef>
                          <a:spcPts val="0"/>
                        </a:spcBef>
                        <a:spcAft>
                          <a:spcPts val="0"/>
                        </a:spcAft>
                      </a:pPr>
                      <a:r>
                        <a:rPr lang="en-US" sz="1400" dirty="0">
                          <a:solidFill>
                            <a:schemeClr val="tx1"/>
                          </a:solidFill>
                          <a:effectLst/>
                        </a:rPr>
                        <a:t>T LSA</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solidFill>
                      <a:srgbClr val="E9EBF5"/>
                    </a:solidFill>
                  </a:tcPr>
                </a:tc>
                <a:tc>
                  <a:txBody>
                    <a:bodyPr/>
                    <a:lstStyle/>
                    <a:p>
                      <a:pPr marL="0" marR="0" algn="ctr">
                        <a:lnSpc>
                          <a:spcPct val="150000"/>
                        </a:lnSpc>
                        <a:spcBef>
                          <a:spcPts val="0"/>
                        </a:spcBef>
                        <a:spcAft>
                          <a:spcPts val="0"/>
                        </a:spcAft>
                      </a:pPr>
                      <a:r>
                        <a:rPr lang="en-US" sz="1400" dirty="0">
                          <a:effectLst/>
                        </a:rPr>
                        <a:t>0.188 (0.265)</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tc>
                <a:tc>
                  <a:txBody>
                    <a:bodyPr/>
                    <a:lstStyle/>
                    <a:p>
                      <a:pPr marL="0" marR="0" algn="ctr">
                        <a:lnSpc>
                          <a:spcPct val="150000"/>
                        </a:lnSpc>
                        <a:spcBef>
                          <a:spcPts val="0"/>
                        </a:spcBef>
                        <a:spcAft>
                          <a:spcPts val="0"/>
                        </a:spcAft>
                      </a:pPr>
                      <a:r>
                        <a:rPr lang="en-US" sz="1400">
                          <a:effectLst/>
                        </a:rPr>
                        <a:t>7.111 (100)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tc>
                <a:tc>
                  <a:txBody>
                    <a:bodyPr/>
                    <a:lstStyle/>
                    <a:p>
                      <a:pPr marL="0" marR="0" algn="ctr">
                        <a:lnSpc>
                          <a:spcPct val="150000"/>
                        </a:lnSpc>
                        <a:spcBef>
                          <a:spcPts val="0"/>
                        </a:spcBef>
                        <a:spcAft>
                          <a:spcPts val="0"/>
                        </a:spcAft>
                      </a:pPr>
                      <a:r>
                        <a:rPr lang="en-US" sz="1400" dirty="0">
                          <a:effectLst/>
                        </a:rPr>
                        <a:t>&lt; 0.001</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698" marR="65698" marT="0" marB="0"/>
                </a:tc>
                <a:extLst>
                  <a:ext uri="{0D108BD9-81ED-4DB2-BD59-A6C34878D82A}">
                    <a16:rowId xmlns:a16="http://schemas.microsoft.com/office/drawing/2014/main" val="915776420"/>
                  </a:ext>
                </a:extLst>
              </a:tr>
            </a:tbl>
          </a:graphicData>
        </a:graphic>
      </p:graphicFrame>
      <p:sp>
        <p:nvSpPr>
          <p:cNvPr id="7" name="TextBox 6">
            <a:extLst>
              <a:ext uri="{FF2B5EF4-FFF2-40B4-BE49-F238E27FC236}">
                <a16:creationId xmlns:a16="http://schemas.microsoft.com/office/drawing/2014/main" id="{DD74990C-56B0-4C9C-A91F-2BF998F5EAF6}"/>
              </a:ext>
            </a:extLst>
          </p:cNvPr>
          <p:cNvSpPr txBox="1"/>
          <p:nvPr/>
        </p:nvSpPr>
        <p:spPr>
          <a:xfrm>
            <a:off x="0" y="1343277"/>
            <a:ext cx="5212081" cy="9233297"/>
          </a:xfrm>
          <a:prstGeom prst="rect">
            <a:avLst/>
          </a:prstGeom>
          <a:noFill/>
        </p:spPr>
        <p:txBody>
          <a:bodyPr wrap="square" rtlCol="0">
            <a:spAutoFit/>
          </a:bodyPr>
          <a:lstStyle/>
          <a:p>
            <a:pPr marL="285750" indent="-285750">
              <a:buFont typeface="Courier New" panose="02070309020205020404" pitchFamily="49" charset="0"/>
              <a:buChar char="o"/>
            </a:pPr>
            <a:r>
              <a:rPr lang="en-US" dirty="0"/>
              <a:t>The JAM slope was successfully replicated for FSG in the associative judgment condition, with FSG significantly predicting association, although the slope was slightly higher than expected at 0.491. COS and LSA did not significantly predict association. </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JAM slopes were not replicated semantic or thematic judgments. </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Although JAM slopes were not perfectly replicated within each judgment type, the high intercepts and shallow slopes present in all three conditions are still indicative of overconfidence and insensitivity in participant judgments.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95446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56901-9CEE-423E-8C70-3AE3CA7CEA6F}"/>
              </a:ext>
            </a:extLst>
          </p:cNvPr>
          <p:cNvSpPr>
            <a:spLocks noGrp="1"/>
          </p:cNvSpPr>
          <p:nvPr>
            <p:ph type="title"/>
          </p:nvPr>
        </p:nvSpPr>
        <p:spPr/>
        <p:txBody>
          <a:bodyPr/>
          <a:lstStyle/>
          <a:p>
            <a:r>
              <a:rPr lang="en-US" dirty="0"/>
              <a:t>Hypotheses Two and Three</a:t>
            </a:r>
          </a:p>
        </p:txBody>
      </p:sp>
      <p:sp>
        <p:nvSpPr>
          <p:cNvPr id="3" name="Content Placeholder 2">
            <a:extLst>
              <a:ext uri="{FF2B5EF4-FFF2-40B4-BE49-F238E27FC236}">
                <a16:creationId xmlns:a16="http://schemas.microsoft.com/office/drawing/2014/main" id="{0E49495D-C229-43F7-B499-8F317F656D41}"/>
              </a:ext>
            </a:extLst>
          </p:cNvPr>
          <p:cNvSpPr>
            <a:spLocks noGrp="1"/>
          </p:cNvSpPr>
          <p:nvPr>
            <p:ph idx="1"/>
          </p:nvPr>
        </p:nvSpPr>
        <p:spPr/>
        <p:txBody>
          <a:bodyPr/>
          <a:lstStyle/>
          <a:p>
            <a:r>
              <a:rPr lang="en-US" dirty="0"/>
              <a:t>This set of hypotheses investigated the effects of associative, semantic, and thematic word overlap on judgments and recall.</a:t>
            </a:r>
          </a:p>
          <a:p>
            <a:pPr lvl="1"/>
            <a:r>
              <a:rPr lang="en-US" dirty="0"/>
              <a:t>Hypothesis Two investigated judgments</a:t>
            </a:r>
          </a:p>
          <a:p>
            <a:pPr lvl="1"/>
            <a:r>
              <a:rPr lang="en-US" dirty="0"/>
              <a:t>Hypothesis Three investigated recall</a:t>
            </a:r>
          </a:p>
          <a:p>
            <a:r>
              <a:rPr lang="en-US" dirty="0"/>
              <a:t>Both hypotheses used maximum likelihood multilevel models and tested for three-way interactions between the network norms. Hypothesis Three incorporated a logistic regression into the model to account for the binary nature of recall.</a:t>
            </a:r>
          </a:p>
          <a:p>
            <a:pPr marL="457200" lvl="1" indent="0">
              <a:buNone/>
            </a:pPr>
            <a:endParaRPr lang="en-US" dirty="0"/>
          </a:p>
        </p:txBody>
      </p:sp>
    </p:spTree>
    <p:extLst>
      <p:ext uri="{BB962C8B-B14F-4D97-AF65-F5344CB8AC3E}">
        <p14:creationId xmlns:p14="http://schemas.microsoft.com/office/powerpoint/2010/main" val="4031505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Judging Word Pair Relatedness</a:t>
            </a:r>
          </a:p>
        </p:txBody>
      </p:sp>
      <p:sp>
        <p:nvSpPr>
          <p:cNvPr id="3" name="Content Placeholder 2"/>
          <p:cNvSpPr>
            <a:spLocks noGrp="1"/>
          </p:cNvSpPr>
          <p:nvPr>
            <p:ph idx="1"/>
          </p:nvPr>
        </p:nvSpPr>
        <p:spPr/>
        <p:txBody>
          <a:bodyPr>
            <a:noAutofit/>
          </a:bodyPr>
          <a:lstStyle/>
          <a:p>
            <a:pPr lvl="1"/>
            <a:r>
              <a:rPr lang="en-US" sz="2400" dirty="0"/>
              <a:t>Associative</a:t>
            </a:r>
          </a:p>
          <a:p>
            <a:pPr lvl="2"/>
            <a:r>
              <a:rPr lang="en-US" sz="2400" dirty="0"/>
              <a:t>How often are two words used together?</a:t>
            </a:r>
          </a:p>
          <a:p>
            <a:pPr lvl="1"/>
            <a:r>
              <a:rPr lang="en-US" sz="2400" dirty="0"/>
              <a:t>Semantic</a:t>
            </a:r>
          </a:p>
          <a:p>
            <a:pPr lvl="2"/>
            <a:r>
              <a:rPr lang="en-US" sz="2400" dirty="0"/>
              <a:t>How similar in meaning are two words?</a:t>
            </a:r>
          </a:p>
          <a:p>
            <a:pPr lvl="1"/>
            <a:r>
              <a:rPr lang="en-US" sz="2400" dirty="0"/>
              <a:t>Thematic</a:t>
            </a:r>
          </a:p>
          <a:p>
            <a:pPr lvl="2"/>
            <a:r>
              <a:rPr lang="en-US" sz="2400" dirty="0"/>
              <a:t>How closely are two words connected by an overall theme?</a:t>
            </a:r>
          </a:p>
        </p:txBody>
      </p:sp>
    </p:spTree>
    <p:extLst>
      <p:ext uri="{BB962C8B-B14F-4D97-AF65-F5344CB8AC3E}">
        <p14:creationId xmlns:p14="http://schemas.microsoft.com/office/powerpoint/2010/main" val="18511584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982" y="948115"/>
            <a:ext cx="8825659" cy="706964"/>
          </a:xfrm>
        </p:spPr>
        <p:txBody>
          <a:bodyPr/>
          <a:lstStyle/>
          <a:p>
            <a:r>
              <a:rPr lang="en-US" dirty="0"/>
              <a:t>MLM Results – Judgments</a:t>
            </a:r>
          </a:p>
        </p:txBody>
      </p:sp>
      <p:sp>
        <p:nvSpPr>
          <p:cNvPr id="3" name="Content Placeholder 2"/>
          <p:cNvSpPr>
            <a:spLocks noGrp="1"/>
          </p:cNvSpPr>
          <p:nvPr>
            <p:ph idx="1"/>
          </p:nvPr>
        </p:nvSpPr>
        <p:spPr>
          <a:xfrm>
            <a:off x="870982" y="2331845"/>
            <a:ext cx="10536253" cy="388620"/>
          </a:xfrm>
        </p:spPr>
        <p:txBody>
          <a:bodyPr>
            <a:normAutofit fontScale="92500" lnSpcReduction="20000"/>
          </a:bodyPr>
          <a:lstStyle/>
          <a:p>
            <a:pPr marL="0" indent="0" algn="ctr">
              <a:buNone/>
            </a:pPr>
            <a:r>
              <a:rPr lang="en-US" sz="2600" b="1" dirty="0"/>
              <a:t>Main Effects Table</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490495945"/>
              </p:ext>
            </p:extLst>
          </p:nvPr>
        </p:nvGraphicFramePr>
        <p:xfrm>
          <a:off x="1289539" y="2880447"/>
          <a:ext cx="8928880" cy="2793522"/>
        </p:xfrm>
        <a:graphic>
          <a:graphicData uri="http://schemas.openxmlformats.org/drawingml/2006/table">
            <a:tbl>
              <a:tblPr firstRow="1" bandRow="1">
                <a:tableStyleId>{5C22544A-7EE6-4342-B048-85BDC9FD1C3A}</a:tableStyleId>
              </a:tblPr>
              <a:tblGrid>
                <a:gridCol w="1785776">
                  <a:extLst>
                    <a:ext uri="{9D8B030D-6E8A-4147-A177-3AD203B41FA5}">
                      <a16:colId xmlns:a16="http://schemas.microsoft.com/office/drawing/2014/main" val="3263831615"/>
                    </a:ext>
                  </a:extLst>
                </a:gridCol>
                <a:gridCol w="1785776">
                  <a:extLst>
                    <a:ext uri="{9D8B030D-6E8A-4147-A177-3AD203B41FA5}">
                      <a16:colId xmlns:a16="http://schemas.microsoft.com/office/drawing/2014/main" val="856007762"/>
                    </a:ext>
                  </a:extLst>
                </a:gridCol>
                <a:gridCol w="1785776">
                  <a:extLst>
                    <a:ext uri="{9D8B030D-6E8A-4147-A177-3AD203B41FA5}">
                      <a16:colId xmlns:a16="http://schemas.microsoft.com/office/drawing/2014/main" val="2159109262"/>
                    </a:ext>
                  </a:extLst>
                </a:gridCol>
                <a:gridCol w="1785776">
                  <a:extLst>
                    <a:ext uri="{9D8B030D-6E8A-4147-A177-3AD203B41FA5}">
                      <a16:colId xmlns:a16="http://schemas.microsoft.com/office/drawing/2014/main" val="3978553227"/>
                    </a:ext>
                  </a:extLst>
                </a:gridCol>
                <a:gridCol w="1785776">
                  <a:extLst>
                    <a:ext uri="{9D8B030D-6E8A-4147-A177-3AD203B41FA5}">
                      <a16:colId xmlns:a16="http://schemas.microsoft.com/office/drawing/2014/main" val="165992976"/>
                    </a:ext>
                  </a:extLst>
                </a:gridCol>
              </a:tblGrid>
              <a:tr h="702088">
                <a:tc>
                  <a:txBody>
                    <a:bodyPr/>
                    <a:lstStyle/>
                    <a:p>
                      <a:pPr algn="ctr"/>
                      <a:r>
                        <a:rPr lang="en-US" sz="2400" dirty="0">
                          <a:solidFill>
                            <a:schemeClr val="tx1"/>
                          </a:solidFill>
                        </a:rPr>
                        <a:t>IV</a:t>
                      </a:r>
                    </a:p>
                  </a:txBody>
                  <a:tcPr>
                    <a:solidFill>
                      <a:schemeClr val="bg1">
                        <a:lumMod val="95000"/>
                      </a:schemeClr>
                    </a:solidFill>
                  </a:tcPr>
                </a:tc>
                <a:tc>
                  <a:txBody>
                    <a:bodyPr/>
                    <a:lstStyle/>
                    <a:p>
                      <a:pPr algn="ctr"/>
                      <a:r>
                        <a:rPr lang="en-US" sz="2400" i="1" dirty="0">
                          <a:solidFill>
                            <a:schemeClr val="tx1"/>
                          </a:solidFill>
                        </a:rPr>
                        <a:t>b</a:t>
                      </a:r>
                    </a:p>
                  </a:txBody>
                  <a:tcPr>
                    <a:solidFill>
                      <a:schemeClr val="bg1">
                        <a:lumMod val="95000"/>
                      </a:schemeClr>
                    </a:solidFill>
                  </a:tcPr>
                </a:tc>
                <a:tc>
                  <a:txBody>
                    <a:bodyPr/>
                    <a:lstStyle/>
                    <a:p>
                      <a:pPr algn="ctr"/>
                      <a:r>
                        <a:rPr lang="en-US" sz="2400" dirty="0">
                          <a:solidFill>
                            <a:schemeClr val="tx1"/>
                          </a:solidFill>
                        </a:rPr>
                        <a:t>Std. Error</a:t>
                      </a:r>
                    </a:p>
                  </a:txBody>
                  <a:tcPr>
                    <a:solidFill>
                      <a:schemeClr val="bg1">
                        <a:lumMod val="95000"/>
                      </a:schemeClr>
                    </a:solidFill>
                  </a:tcPr>
                </a:tc>
                <a:tc>
                  <a:txBody>
                    <a:bodyPr/>
                    <a:lstStyle/>
                    <a:p>
                      <a:pPr algn="ctr"/>
                      <a:r>
                        <a:rPr lang="en-US" sz="2400" i="1" dirty="0">
                          <a:solidFill>
                            <a:schemeClr val="tx1"/>
                          </a:solidFill>
                        </a:rPr>
                        <a:t>t</a:t>
                      </a:r>
                    </a:p>
                  </a:txBody>
                  <a:tcPr>
                    <a:solidFill>
                      <a:schemeClr val="bg1">
                        <a:lumMod val="95000"/>
                      </a:schemeClr>
                    </a:solidFill>
                  </a:tcPr>
                </a:tc>
                <a:tc>
                  <a:txBody>
                    <a:bodyPr/>
                    <a:lstStyle/>
                    <a:p>
                      <a:pPr algn="ctr"/>
                      <a:r>
                        <a:rPr lang="en-US" sz="2400" i="1" dirty="0">
                          <a:solidFill>
                            <a:schemeClr val="tx1"/>
                          </a:solidFill>
                        </a:rPr>
                        <a:t>p</a:t>
                      </a:r>
                    </a:p>
                  </a:txBody>
                  <a:tcPr>
                    <a:solidFill>
                      <a:schemeClr val="bg1">
                        <a:lumMod val="95000"/>
                      </a:schemeClr>
                    </a:solidFill>
                  </a:tcPr>
                </a:tc>
                <a:extLst>
                  <a:ext uri="{0D108BD9-81ED-4DB2-BD59-A6C34878D82A}">
                    <a16:rowId xmlns:a16="http://schemas.microsoft.com/office/drawing/2014/main" val="276866632"/>
                  </a:ext>
                </a:extLst>
              </a:tr>
              <a:tr h="702088">
                <a:tc>
                  <a:txBody>
                    <a:bodyPr/>
                    <a:lstStyle/>
                    <a:p>
                      <a:pPr algn="ctr"/>
                      <a:r>
                        <a:rPr lang="en-US" sz="2400" b="1" dirty="0">
                          <a:solidFill>
                            <a:schemeClr val="tx1"/>
                          </a:solidFill>
                        </a:rPr>
                        <a:t>FSG</a:t>
                      </a:r>
                    </a:p>
                  </a:txBody>
                  <a:tcPr>
                    <a:solidFill>
                      <a:schemeClr val="tx2">
                        <a:lumMod val="20000"/>
                        <a:lumOff val="80000"/>
                      </a:schemeClr>
                    </a:solidFill>
                  </a:tcPr>
                </a:tc>
                <a:tc>
                  <a:txBody>
                    <a:bodyPr/>
                    <a:lstStyle/>
                    <a:p>
                      <a:pPr algn="ctr"/>
                      <a:r>
                        <a:rPr lang="en-US" sz="2400" b="0" dirty="0">
                          <a:solidFill>
                            <a:schemeClr val="tx1"/>
                          </a:solidFill>
                        </a:rPr>
                        <a:t>0.27</a:t>
                      </a:r>
                    </a:p>
                  </a:txBody>
                  <a:tcPr>
                    <a:solidFill>
                      <a:schemeClr val="tx2">
                        <a:lumMod val="20000"/>
                        <a:lumOff val="80000"/>
                      </a:schemeClr>
                    </a:solidFill>
                  </a:tcPr>
                </a:tc>
                <a:tc>
                  <a:txBody>
                    <a:bodyPr/>
                    <a:lstStyle/>
                    <a:p>
                      <a:pPr algn="ctr"/>
                      <a:r>
                        <a:rPr lang="en-US" sz="2400" b="0" dirty="0">
                          <a:solidFill>
                            <a:schemeClr val="tx1"/>
                          </a:solidFill>
                        </a:rPr>
                        <a:t>0.03</a:t>
                      </a:r>
                    </a:p>
                  </a:txBody>
                  <a:tcPr>
                    <a:solidFill>
                      <a:schemeClr val="tx2">
                        <a:lumMod val="20000"/>
                        <a:lumOff val="80000"/>
                      </a:schemeClr>
                    </a:solidFill>
                  </a:tcPr>
                </a:tc>
                <a:tc>
                  <a:txBody>
                    <a:bodyPr/>
                    <a:lstStyle/>
                    <a:p>
                      <a:pPr algn="ctr"/>
                      <a:r>
                        <a:rPr lang="en-US" sz="2400" b="0" dirty="0">
                          <a:solidFill>
                            <a:schemeClr val="tx1"/>
                          </a:solidFill>
                        </a:rPr>
                        <a:t>9.42</a:t>
                      </a:r>
                    </a:p>
                  </a:txBody>
                  <a:tcPr>
                    <a:solidFill>
                      <a:schemeClr val="tx2">
                        <a:lumMod val="20000"/>
                        <a:lumOff val="80000"/>
                      </a:schemeClr>
                    </a:solidFill>
                  </a:tcPr>
                </a:tc>
                <a:tc>
                  <a:txBody>
                    <a:bodyPr/>
                    <a:lstStyle/>
                    <a:p>
                      <a:pPr algn="ctr"/>
                      <a:r>
                        <a:rPr lang="en-US" sz="2400" b="0" dirty="0">
                          <a:solidFill>
                            <a:schemeClr val="tx1"/>
                          </a:solidFill>
                        </a:rPr>
                        <a:t>&lt; .001</a:t>
                      </a:r>
                    </a:p>
                  </a:txBody>
                  <a:tcPr>
                    <a:solidFill>
                      <a:schemeClr val="tx2">
                        <a:lumMod val="20000"/>
                        <a:lumOff val="80000"/>
                      </a:schemeClr>
                    </a:solidFill>
                  </a:tcPr>
                </a:tc>
                <a:extLst>
                  <a:ext uri="{0D108BD9-81ED-4DB2-BD59-A6C34878D82A}">
                    <a16:rowId xmlns:a16="http://schemas.microsoft.com/office/drawing/2014/main" val="2020824126"/>
                  </a:ext>
                </a:extLst>
              </a:tr>
              <a:tr h="663033">
                <a:tc>
                  <a:txBody>
                    <a:bodyPr/>
                    <a:lstStyle/>
                    <a:p>
                      <a:pPr algn="ctr"/>
                      <a:r>
                        <a:rPr lang="en-US" sz="2400" b="1" dirty="0"/>
                        <a:t>COS</a:t>
                      </a:r>
                    </a:p>
                  </a:txBody>
                  <a:tcPr>
                    <a:solidFill>
                      <a:schemeClr val="bg1">
                        <a:lumMod val="95000"/>
                      </a:schemeClr>
                    </a:solidFill>
                  </a:tcPr>
                </a:tc>
                <a:tc>
                  <a:txBody>
                    <a:bodyPr/>
                    <a:lstStyle/>
                    <a:p>
                      <a:pPr algn="ctr"/>
                      <a:r>
                        <a:rPr lang="en-US" sz="2400" b="0" dirty="0"/>
                        <a:t>-0.10</a:t>
                      </a:r>
                    </a:p>
                  </a:txBody>
                  <a:tcPr>
                    <a:solidFill>
                      <a:schemeClr val="bg1">
                        <a:lumMod val="95000"/>
                      </a:schemeClr>
                    </a:solidFill>
                  </a:tcPr>
                </a:tc>
                <a:tc>
                  <a:txBody>
                    <a:bodyPr/>
                    <a:lstStyle/>
                    <a:p>
                      <a:pPr algn="ctr"/>
                      <a:r>
                        <a:rPr lang="en-US" sz="2400" b="0" dirty="0"/>
                        <a:t>0.02</a:t>
                      </a:r>
                    </a:p>
                  </a:txBody>
                  <a:tcPr>
                    <a:solidFill>
                      <a:schemeClr val="bg1">
                        <a:lumMod val="95000"/>
                      </a:schemeClr>
                    </a:solidFill>
                  </a:tcPr>
                </a:tc>
                <a:tc>
                  <a:txBody>
                    <a:bodyPr/>
                    <a:lstStyle/>
                    <a:p>
                      <a:pPr algn="ctr"/>
                      <a:r>
                        <a:rPr lang="en-US" sz="2400" b="0" dirty="0"/>
                        <a:t>-6.08</a:t>
                      </a:r>
                    </a:p>
                  </a:txBody>
                  <a:tcPr>
                    <a:solidFill>
                      <a:schemeClr val="bg1">
                        <a:lumMod val="95000"/>
                      </a:schemeClr>
                    </a:solidFill>
                  </a:tcPr>
                </a:tc>
                <a:tc>
                  <a:txBody>
                    <a:bodyPr/>
                    <a:lstStyle/>
                    <a:p>
                      <a:pPr algn="ctr"/>
                      <a:r>
                        <a:rPr lang="en-US" sz="2400" b="0" dirty="0"/>
                        <a:t>&lt; .001</a:t>
                      </a:r>
                    </a:p>
                  </a:txBody>
                  <a:tcPr>
                    <a:solidFill>
                      <a:schemeClr val="bg1">
                        <a:lumMod val="95000"/>
                      </a:schemeClr>
                    </a:solidFill>
                  </a:tcPr>
                </a:tc>
                <a:extLst>
                  <a:ext uri="{0D108BD9-81ED-4DB2-BD59-A6C34878D82A}">
                    <a16:rowId xmlns:a16="http://schemas.microsoft.com/office/drawing/2014/main" val="63078277"/>
                  </a:ext>
                </a:extLst>
              </a:tr>
              <a:tr h="726313">
                <a:tc>
                  <a:txBody>
                    <a:bodyPr/>
                    <a:lstStyle/>
                    <a:p>
                      <a:pPr algn="ctr"/>
                      <a:r>
                        <a:rPr lang="en-US" sz="2400" b="1" dirty="0"/>
                        <a:t>LSA</a:t>
                      </a:r>
                    </a:p>
                  </a:txBody>
                  <a:tcPr>
                    <a:solidFill>
                      <a:schemeClr val="tx2">
                        <a:lumMod val="20000"/>
                        <a:lumOff val="80000"/>
                      </a:schemeClr>
                    </a:solidFill>
                  </a:tcPr>
                </a:tc>
                <a:tc>
                  <a:txBody>
                    <a:bodyPr/>
                    <a:lstStyle/>
                    <a:p>
                      <a:pPr algn="ctr"/>
                      <a:r>
                        <a:rPr lang="en-US" sz="2400" b="0" dirty="0"/>
                        <a:t>0.09</a:t>
                      </a:r>
                    </a:p>
                  </a:txBody>
                  <a:tcPr>
                    <a:solidFill>
                      <a:schemeClr val="tx2">
                        <a:lumMod val="20000"/>
                        <a:lumOff val="80000"/>
                      </a:schemeClr>
                    </a:solidFill>
                  </a:tcPr>
                </a:tc>
                <a:tc>
                  <a:txBody>
                    <a:bodyPr/>
                    <a:lstStyle/>
                    <a:p>
                      <a:pPr algn="ctr"/>
                      <a:r>
                        <a:rPr lang="en-US" sz="2400" b="0" dirty="0"/>
                        <a:t>0.02</a:t>
                      </a:r>
                    </a:p>
                  </a:txBody>
                  <a:tcPr>
                    <a:solidFill>
                      <a:schemeClr val="tx2">
                        <a:lumMod val="20000"/>
                        <a:lumOff val="80000"/>
                      </a:schemeClr>
                    </a:solidFill>
                  </a:tcPr>
                </a:tc>
                <a:tc>
                  <a:txBody>
                    <a:bodyPr/>
                    <a:lstStyle/>
                    <a:p>
                      <a:pPr algn="ctr"/>
                      <a:r>
                        <a:rPr lang="en-US" sz="2400" b="0" dirty="0"/>
                        <a:t>4.20</a:t>
                      </a:r>
                    </a:p>
                  </a:txBody>
                  <a:tcPr>
                    <a:solidFill>
                      <a:schemeClr val="tx2">
                        <a:lumMod val="20000"/>
                        <a:lumOff val="80000"/>
                      </a:schemeClr>
                    </a:solidFill>
                  </a:tcPr>
                </a:tc>
                <a:tc>
                  <a:txBody>
                    <a:bodyPr/>
                    <a:lstStyle/>
                    <a:p>
                      <a:pPr algn="ctr"/>
                      <a:r>
                        <a:rPr lang="en-US" sz="2400" b="0" dirty="0"/>
                        <a:t>&lt; .001</a:t>
                      </a:r>
                    </a:p>
                  </a:txBody>
                  <a:tcPr>
                    <a:solidFill>
                      <a:schemeClr val="tx2">
                        <a:lumMod val="20000"/>
                        <a:lumOff val="80000"/>
                      </a:schemeClr>
                    </a:solidFill>
                  </a:tcPr>
                </a:tc>
                <a:extLst>
                  <a:ext uri="{0D108BD9-81ED-4DB2-BD59-A6C34878D82A}">
                    <a16:rowId xmlns:a16="http://schemas.microsoft.com/office/drawing/2014/main" val="3387426981"/>
                  </a:ext>
                </a:extLst>
              </a:tr>
            </a:tbl>
          </a:graphicData>
        </a:graphic>
      </p:graphicFrame>
    </p:spTree>
    <p:extLst>
      <p:ext uri="{BB962C8B-B14F-4D97-AF65-F5344CB8AC3E}">
        <p14:creationId xmlns:p14="http://schemas.microsoft.com/office/powerpoint/2010/main" val="24260248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982" y="937731"/>
            <a:ext cx="8825659" cy="706964"/>
          </a:xfrm>
        </p:spPr>
        <p:txBody>
          <a:bodyPr/>
          <a:lstStyle/>
          <a:p>
            <a:r>
              <a:rPr lang="en-US" dirty="0"/>
              <a:t>MLM Results – Recall</a:t>
            </a:r>
          </a:p>
        </p:txBody>
      </p:sp>
      <p:sp>
        <p:nvSpPr>
          <p:cNvPr id="3" name="Content Placeholder 2"/>
          <p:cNvSpPr>
            <a:spLocks noGrp="1"/>
          </p:cNvSpPr>
          <p:nvPr>
            <p:ph idx="1"/>
          </p:nvPr>
        </p:nvSpPr>
        <p:spPr>
          <a:xfrm>
            <a:off x="870982" y="2331845"/>
            <a:ext cx="10536253" cy="388620"/>
          </a:xfrm>
        </p:spPr>
        <p:txBody>
          <a:bodyPr>
            <a:normAutofit fontScale="92500" lnSpcReduction="20000"/>
          </a:bodyPr>
          <a:lstStyle/>
          <a:p>
            <a:pPr marL="0" indent="0" algn="ctr">
              <a:buNone/>
            </a:pPr>
            <a:r>
              <a:rPr lang="en-US" sz="2600" b="1" dirty="0"/>
              <a:t>Main Effects Table</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1641364232"/>
              </p:ext>
            </p:extLst>
          </p:nvPr>
        </p:nvGraphicFramePr>
        <p:xfrm>
          <a:off x="1312985" y="2880446"/>
          <a:ext cx="8905435" cy="2816969"/>
        </p:xfrm>
        <a:graphic>
          <a:graphicData uri="http://schemas.openxmlformats.org/drawingml/2006/table">
            <a:tbl>
              <a:tblPr firstRow="1" bandRow="1">
                <a:tableStyleId>{5C22544A-7EE6-4342-B048-85BDC9FD1C3A}</a:tableStyleId>
              </a:tblPr>
              <a:tblGrid>
                <a:gridCol w="1781087">
                  <a:extLst>
                    <a:ext uri="{9D8B030D-6E8A-4147-A177-3AD203B41FA5}">
                      <a16:colId xmlns:a16="http://schemas.microsoft.com/office/drawing/2014/main" val="3263831615"/>
                    </a:ext>
                  </a:extLst>
                </a:gridCol>
                <a:gridCol w="1781087">
                  <a:extLst>
                    <a:ext uri="{9D8B030D-6E8A-4147-A177-3AD203B41FA5}">
                      <a16:colId xmlns:a16="http://schemas.microsoft.com/office/drawing/2014/main" val="856007762"/>
                    </a:ext>
                  </a:extLst>
                </a:gridCol>
                <a:gridCol w="1781087">
                  <a:extLst>
                    <a:ext uri="{9D8B030D-6E8A-4147-A177-3AD203B41FA5}">
                      <a16:colId xmlns:a16="http://schemas.microsoft.com/office/drawing/2014/main" val="2159109262"/>
                    </a:ext>
                  </a:extLst>
                </a:gridCol>
                <a:gridCol w="1781087">
                  <a:extLst>
                    <a:ext uri="{9D8B030D-6E8A-4147-A177-3AD203B41FA5}">
                      <a16:colId xmlns:a16="http://schemas.microsoft.com/office/drawing/2014/main" val="3978553227"/>
                    </a:ext>
                  </a:extLst>
                </a:gridCol>
                <a:gridCol w="1781087">
                  <a:extLst>
                    <a:ext uri="{9D8B030D-6E8A-4147-A177-3AD203B41FA5}">
                      <a16:colId xmlns:a16="http://schemas.microsoft.com/office/drawing/2014/main" val="165992976"/>
                    </a:ext>
                  </a:extLst>
                </a:gridCol>
              </a:tblGrid>
              <a:tr h="707981">
                <a:tc>
                  <a:txBody>
                    <a:bodyPr/>
                    <a:lstStyle/>
                    <a:p>
                      <a:pPr algn="ctr"/>
                      <a:r>
                        <a:rPr lang="en-US" sz="2400" dirty="0">
                          <a:solidFill>
                            <a:schemeClr val="tx1"/>
                          </a:solidFill>
                        </a:rPr>
                        <a:t>IV</a:t>
                      </a:r>
                    </a:p>
                  </a:txBody>
                  <a:tcPr>
                    <a:solidFill>
                      <a:schemeClr val="bg1">
                        <a:lumMod val="95000"/>
                      </a:schemeClr>
                    </a:solidFill>
                  </a:tcPr>
                </a:tc>
                <a:tc>
                  <a:txBody>
                    <a:bodyPr/>
                    <a:lstStyle/>
                    <a:p>
                      <a:pPr algn="ctr"/>
                      <a:r>
                        <a:rPr lang="en-US" sz="2400" i="1" dirty="0">
                          <a:solidFill>
                            <a:schemeClr val="tx1"/>
                          </a:solidFill>
                        </a:rPr>
                        <a:t>b</a:t>
                      </a:r>
                    </a:p>
                  </a:txBody>
                  <a:tcPr>
                    <a:solidFill>
                      <a:schemeClr val="bg1">
                        <a:lumMod val="95000"/>
                      </a:schemeClr>
                    </a:solidFill>
                  </a:tcPr>
                </a:tc>
                <a:tc>
                  <a:txBody>
                    <a:bodyPr/>
                    <a:lstStyle/>
                    <a:p>
                      <a:pPr algn="ctr"/>
                      <a:r>
                        <a:rPr lang="en-US" sz="2400" dirty="0">
                          <a:solidFill>
                            <a:schemeClr val="tx1"/>
                          </a:solidFill>
                        </a:rPr>
                        <a:t>Std. Error</a:t>
                      </a:r>
                    </a:p>
                  </a:txBody>
                  <a:tcPr>
                    <a:solidFill>
                      <a:schemeClr val="bg1">
                        <a:lumMod val="95000"/>
                      </a:schemeClr>
                    </a:solidFill>
                  </a:tcPr>
                </a:tc>
                <a:tc>
                  <a:txBody>
                    <a:bodyPr/>
                    <a:lstStyle/>
                    <a:p>
                      <a:pPr algn="ctr"/>
                      <a:r>
                        <a:rPr lang="en-US" sz="2400" i="1" dirty="0">
                          <a:solidFill>
                            <a:schemeClr val="tx1"/>
                          </a:solidFill>
                        </a:rPr>
                        <a:t>z</a:t>
                      </a:r>
                    </a:p>
                  </a:txBody>
                  <a:tcPr>
                    <a:solidFill>
                      <a:schemeClr val="bg1">
                        <a:lumMod val="95000"/>
                      </a:schemeClr>
                    </a:solidFill>
                  </a:tcPr>
                </a:tc>
                <a:tc>
                  <a:txBody>
                    <a:bodyPr/>
                    <a:lstStyle/>
                    <a:p>
                      <a:pPr algn="ctr"/>
                      <a:r>
                        <a:rPr lang="en-US" sz="2400" i="1" dirty="0">
                          <a:solidFill>
                            <a:schemeClr val="tx1"/>
                          </a:solidFill>
                        </a:rPr>
                        <a:t>p</a:t>
                      </a:r>
                    </a:p>
                  </a:txBody>
                  <a:tcPr>
                    <a:solidFill>
                      <a:schemeClr val="bg1">
                        <a:lumMod val="95000"/>
                      </a:schemeClr>
                    </a:solidFill>
                  </a:tcPr>
                </a:tc>
                <a:extLst>
                  <a:ext uri="{0D108BD9-81ED-4DB2-BD59-A6C34878D82A}">
                    <a16:rowId xmlns:a16="http://schemas.microsoft.com/office/drawing/2014/main" val="276866632"/>
                  </a:ext>
                </a:extLst>
              </a:tr>
              <a:tr h="707981">
                <a:tc>
                  <a:txBody>
                    <a:bodyPr/>
                    <a:lstStyle/>
                    <a:p>
                      <a:pPr algn="ctr"/>
                      <a:r>
                        <a:rPr lang="en-US" sz="2400" b="1" dirty="0">
                          <a:solidFill>
                            <a:schemeClr val="tx1"/>
                          </a:solidFill>
                        </a:rPr>
                        <a:t>FSG</a:t>
                      </a:r>
                    </a:p>
                  </a:txBody>
                  <a:tcPr>
                    <a:solidFill>
                      <a:schemeClr val="tx2">
                        <a:lumMod val="20000"/>
                        <a:lumOff val="80000"/>
                      </a:schemeClr>
                    </a:solidFill>
                  </a:tcPr>
                </a:tc>
                <a:tc>
                  <a:txBody>
                    <a:bodyPr/>
                    <a:lstStyle/>
                    <a:p>
                      <a:pPr algn="ctr"/>
                      <a:r>
                        <a:rPr lang="en-US" sz="2400" b="0" dirty="0">
                          <a:solidFill>
                            <a:schemeClr val="tx1"/>
                          </a:solidFill>
                        </a:rPr>
                        <a:t>0.65</a:t>
                      </a:r>
                    </a:p>
                  </a:txBody>
                  <a:tcPr>
                    <a:solidFill>
                      <a:schemeClr val="tx2">
                        <a:lumMod val="20000"/>
                        <a:lumOff val="80000"/>
                      </a:schemeClr>
                    </a:solidFill>
                  </a:tcPr>
                </a:tc>
                <a:tc>
                  <a:txBody>
                    <a:bodyPr/>
                    <a:lstStyle/>
                    <a:p>
                      <a:pPr algn="ctr"/>
                      <a:r>
                        <a:rPr lang="en-US" sz="2400" b="0" dirty="0">
                          <a:solidFill>
                            <a:schemeClr val="tx1"/>
                          </a:solidFill>
                        </a:rPr>
                        <a:t>0.04</a:t>
                      </a:r>
                    </a:p>
                  </a:txBody>
                  <a:tcPr>
                    <a:solidFill>
                      <a:schemeClr val="tx2">
                        <a:lumMod val="20000"/>
                        <a:lumOff val="80000"/>
                      </a:schemeClr>
                    </a:solidFill>
                  </a:tcPr>
                </a:tc>
                <a:tc>
                  <a:txBody>
                    <a:bodyPr/>
                    <a:lstStyle/>
                    <a:p>
                      <a:pPr algn="ctr"/>
                      <a:r>
                        <a:rPr lang="en-US" sz="2400" b="0" dirty="0">
                          <a:solidFill>
                            <a:schemeClr val="tx1"/>
                          </a:solidFill>
                        </a:rPr>
                        <a:t>14.68</a:t>
                      </a:r>
                    </a:p>
                  </a:txBody>
                  <a:tcPr>
                    <a:solidFill>
                      <a:schemeClr val="tx2">
                        <a:lumMod val="20000"/>
                        <a:lumOff val="80000"/>
                      </a:schemeClr>
                    </a:solidFill>
                  </a:tcPr>
                </a:tc>
                <a:tc>
                  <a:txBody>
                    <a:bodyPr/>
                    <a:lstStyle/>
                    <a:p>
                      <a:pPr algn="ctr"/>
                      <a:r>
                        <a:rPr lang="en-US" sz="2400" b="0">
                          <a:solidFill>
                            <a:schemeClr val="tx1"/>
                          </a:solidFill>
                        </a:rPr>
                        <a:t>&lt; .001</a:t>
                      </a:r>
                      <a:endParaRPr lang="en-US" sz="2400" b="0" dirty="0">
                        <a:solidFill>
                          <a:schemeClr val="tx1"/>
                        </a:solidFill>
                      </a:endParaRPr>
                    </a:p>
                  </a:txBody>
                  <a:tcPr>
                    <a:solidFill>
                      <a:schemeClr val="tx2">
                        <a:lumMod val="20000"/>
                        <a:lumOff val="80000"/>
                      </a:schemeClr>
                    </a:solidFill>
                  </a:tcPr>
                </a:tc>
                <a:extLst>
                  <a:ext uri="{0D108BD9-81ED-4DB2-BD59-A6C34878D82A}">
                    <a16:rowId xmlns:a16="http://schemas.microsoft.com/office/drawing/2014/main" val="2020824126"/>
                  </a:ext>
                </a:extLst>
              </a:tr>
              <a:tr h="668598">
                <a:tc>
                  <a:txBody>
                    <a:bodyPr/>
                    <a:lstStyle/>
                    <a:p>
                      <a:pPr algn="ctr"/>
                      <a:r>
                        <a:rPr lang="en-US" sz="2400" b="1" dirty="0"/>
                        <a:t>COS</a:t>
                      </a:r>
                    </a:p>
                  </a:txBody>
                  <a:tcPr>
                    <a:solidFill>
                      <a:schemeClr val="bg1">
                        <a:lumMod val="95000"/>
                      </a:schemeClr>
                    </a:solidFill>
                  </a:tcPr>
                </a:tc>
                <a:tc>
                  <a:txBody>
                    <a:bodyPr/>
                    <a:lstStyle/>
                    <a:p>
                      <a:pPr algn="ctr"/>
                      <a:r>
                        <a:rPr lang="en-US" sz="2400" b="0" dirty="0"/>
                        <a:t>0.18</a:t>
                      </a:r>
                    </a:p>
                  </a:txBody>
                  <a:tcPr>
                    <a:solidFill>
                      <a:schemeClr val="bg1">
                        <a:lumMod val="95000"/>
                      </a:schemeClr>
                    </a:solidFill>
                  </a:tcPr>
                </a:tc>
                <a:tc>
                  <a:txBody>
                    <a:bodyPr/>
                    <a:lstStyle/>
                    <a:p>
                      <a:pPr algn="ctr"/>
                      <a:r>
                        <a:rPr lang="en-US" sz="2400" b="0" dirty="0"/>
                        <a:t>0.03</a:t>
                      </a:r>
                    </a:p>
                  </a:txBody>
                  <a:tcPr>
                    <a:solidFill>
                      <a:schemeClr val="bg1">
                        <a:lumMod val="95000"/>
                      </a:schemeClr>
                    </a:solidFill>
                  </a:tcPr>
                </a:tc>
                <a:tc>
                  <a:txBody>
                    <a:bodyPr/>
                    <a:lstStyle/>
                    <a:p>
                      <a:pPr algn="ctr"/>
                      <a:r>
                        <a:rPr lang="en-US" sz="2400" b="0" dirty="0"/>
                        <a:t>5.54</a:t>
                      </a:r>
                    </a:p>
                  </a:txBody>
                  <a:tcPr>
                    <a:solidFill>
                      <a:schemeClr val="bg1">
                        <a:lumMod val="95000"/>
                      </a:schemeClr>
                    </a:solidFill>
                  </a:tcPr>
                </a:tc>
                <a:tc>
                  <a:txBody>
                    <a:bodyPr/>
                    <a:lstStyle/>
                    <a:p>
                      <a:pPr algn="ctr"/>
                      <a:r>
                        <a:rPr lang="en-US" sz="2400" b="0" dirty="0"/>
                        <a:t>&lt; .001</a:t>
                      </a:r>
                    </a:p>
                  </a:txBody>
                  <a:tcPr>
                    <a:solidFill>
                      <a:schemeClr val="bg1">
                        <a:lumMod val="95000"/>
                      </a:schemeClr>
                    </a:solidFill>
                  </a:tcPr>
                </a:tc>
                <a:extLst>
                  <a:ext uri="{0D108BD9-81ED-4DB2-BD59-A6C34878D82A}">
                    <a16:rowId xmlns:a16="http://schemas.microsoft.com/office/drawing/2014/main" val="63078277"/>
                  </a:ext>
                </a:extLst>
              </a:tr>
              <a:tr h="732409">
                <a:tc>
                  <a:txBody>
                    <a:bodyPr/>
                    <a:lstStyle/>
                    <a:p>
                      <a:pPr algn="ctr"/>
                      <a:r>
                        <a:rPr lang="en-US" sz="2400" b="1" dirty="0"/>
                        <a:t>LSA</a:t>
                      </a:r>
                    </a:p>
                  </a:txBody>
                  <a:tcPr>
                    <a:solidFill>
                      <a:schemeClr val="tx2">
                        <a:lumMod val="20000"/>
                        <a:lumOff val="80000"/>
                      </a:schemeClr>
                    </a:solidFill>
                  </a:tcPr>
                </a:tc>
                <a:tc>
                  <a:txBody>
                    <a:bodyPr/>
                    <a:lstStyle/>
                    <a:p>
                      <a:pPr algn="ctr"/>
                      <a:r>
                        <a:rPr lang="en-US" sz="2400" b="0" dirty="0"/>
                        <a:t>-0.06</a:t>
                      </a:r>
                    </a:p>
                  </a:txBody>
                  <a:tcPr>
                    <a:solidFill>
                      <a:schemeClr val="tx2">
                        <a:lumMod val="20000"/>
                        <a:lumOff val="80000"/>
                      </a:schemeClr>
                    </a:solidFill>
                  </a:tcPr>
                </a:tc>
                <a:tc>
                  <a:txBody>
                    <a:bodyPr/>
                    <a:lstStyle/>
                    <a:p>
                      <a:pPr algn="ctr"/>
                      <a:r>
                        <a:rPr lang="en-US" sz="2400" b="0" dirty="0"/>
                        <a:t>0.04</a:t>
                      </a:r>
                    </a:p>
                  </a:txBody>
                  <a:tcPr>
                    <a:solidFill>
                      <a:schemeClr val="tx2">
                        <a:lumMod val="20000"/>
                        <a:lumOff val="80000"/>
                      </a:schemeClr>
                    </a:solidFill>
                  </a:tcPr>
                </a:tc>
                <a:tc>
                  <a:txBody>
                    <a:bodyPr/>
                    <a:lstStyle/>
                    <a:p>
                      <a:pPr algn="ctr"/>
                      <a:r>
                        <a:rPr lang="en-US" sz="2400" b="0" dirty="0"/>
                        <a:t>-1.60</a:t>
                      </a:r>
                    </a:p>
                  </a:txBody>
                  <a:tcPr>
                    <a:solidFill>
                      <a:schemeClr val="tx2">
                        <a:lumMod val="20000"/>
                        <a:lumOff val="80000"/>
                      </a:schemeClr>
                    </a:solidFill>
                  </a:tcPr>
                </a:tc>
                <a:tc>
                  <a:txBody>
                    <a:bodyPr/>
                    <a:lstStyle/>
                    <a:p>
                      <a:pPr algn="ctr"/>
                      <a:r>
                        <a:rPr lang="en-US" sz="2400" b="0" dirty="0"/>
                        <a:t>.11</a:t>
                      </a:r>
                    </a:p>
                  </a:txBody>
                  <a:tcPr>
                    <a:solidFill>
                      <a:schemeClr val="tx2">
                        <a:lumMod val="20000"/>
                        <a:lumOff val="80000"/>
                      </a:schemeClr>
                    </a:solidFill>
                  </a:tcPr>
                </a:tc>
                <a:extLst>
                  <a:ext uri="{0D108BD9-81ED-4DB2-BD59-A6C34878D82A}">
                    <a16:rowId xmlns:a16="http://schemas.microsoft.com/office/drawing/2014/main" val="3387426981"/>
                  </a:ext>
                </a:extLst>
              </a:tr>
            </a:tbl>
          </a:graphicData>
        </a:graphic>
      </p:graphicFrame>
    </p:spTree>
    <p:extLst>
      <p:ext uri="{BB962C8B-B14F-4D97-AF65-F5344CB8AC3E}">
        <p14:creationId xmlns:p14="http://schemas.microsoft.com/office/powerpoint/2010/main" val="1979621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1F944-570D-4930-9333-49B597A53BB1}"/>
              </a:ext>
            </a:extLst>
          </p:cNvPr>
          <p:cNvSpPr>
            <a:spLocks noGrp="1"/>
          </p:cNvSpPr>
          <p:nvPr>
            <p:ph type="title"/>
          </p:nvPr>
        </p:nvSpPr>
        <p:spPr/>
        <p:txBody>
          <a:bodyPr/>
          <a:lstStyle/>
          <a:p>
            <a:r>
              <a:rPr lang="en-US" dirty="0"/>
              <a:t>Three-Way Interactions</a:t>
            </a:r>
          </a:p>
        </p:txBody>
      </p:sp>
      <p:graphicFrame>
        <p:nvGraphicFramePr>
          <p:cNvPr id="6" name="Content Placeholder 5">
            <a:extLst>
              <a:ext uri="{FF2B5EF4-FFF2-40B4-BE49-F238E27FC236}">
                <a16:creationId xmlns:a16="http://schemas.microsoft.com/office/drawing/2014/main" id="{4B88D74F-276D-4605-878F-4BF74C5488A2}"/>
              </a:ext>
            </a:extLst>
          </p:cNvPr>
          <p:cNvGraphicFramePr>
            <a:graphicFrameLocks noGrp="1"/>
          </p:cNvGraphicFramePr>
          <p:nvPr>
            <p:ph idx="1"/>
            <p:extLst>
              <p:ext uri="{D42A27DB-BD31-4B8C-83A1-F6EECF244321}">
                <p14:modId xmlns:p14="http://schemas.microsoft.com/office/powerpoint/2010/main" val="1663867148"/>
              </p:ext>
            </p:extLst>
          </p:nvPr>
        </p:nvGraphicFramePr>
        <p:xfrm>
          <a:off x="979714" y="3269705"/>
          <a:ext cx="9595960" cy="1929311"/>
        </p:xfrm>
        <a:graphic>
          <a:graphicData uri="http://schemas.openxmlformats.org/drawingml/2006/table">
            <a:tbl>
              <a:tblPr firstRow="1" bandRow="1">
                <a:tableStyleId>{00A15C55-8517-42AA-B614-E9B94910E393}</a:tableStyleId>
              </a:tblPr>
              <a:tblGrid>
                <a:gridCol w="1919192">
                  <a:extLst>
                    <a:ext uri="{9D8B030D-6E8A-4147-A177-3AD203B41FA5}">
                      <a16:colId xmlns:a16="http://schemas.microsoft.com/office/drawing/2014/main" val="3949998846"/>
                    </a:ext>
                  </a:extLst>
                </a:gridCol>
                <a:gridCol w="1919192">
                  <a:extLst>
                    <a:ext uri="{9D8B030D-6E8A-4147-A177-3AD203B41FA5}">
                      <a16:colId xmlns:a16="http://schemas.microsoft.com/office/drawing/2014/main" val="708150888"/>
                    </a:ext>
                  </a:extLst>
                </a:gridCol>
                <a:gridCol w="1919192">
                  <a:extLst>
                    <a:ext uri="{9D8B030D-6E8A-4147-A177-3AD203B41FA5}">
                      <a16:colId xmlns:a16="http://schemas.microsoft.com/office/drawing/2014/main" val="2308158106"/>
                    </a:ext>
                  </a:extLst>
                </a:gridCol>
                <a:gridCol w="1919192">
                  <a:extLst>
                    <a:ext uri="{9D8B030D-6E8A-4147-A177-3AD203B41FA5}">
                      <a16:colId xmlns:a16="http://schemas.microsoft.com/office/drawing/2014/main" val="4090476493"/>
                    </a:ext>
                  </a:extLst>
                </a:gridCol>
                <a:gridCol w="1919192">
                  <a:extLst>
                    <a:ext uri="{9D8B030D-6E8A-4147-A177-3AD203B41FA5}">
                      <a16:colId xmlns:a16="http://schemas.microsoft.com/office/drawing/2014/main" val="1733677217"/>
                    </a:ext>
                  </a:extLst>
                </a:gridCol>
              </a:tblGrid>
              <a:tr h="847897">
                <a:tc>
                  <a:txBody>
                    <a:bodyPr/>
                    <a:lstStyle/>
                    <a:p>
                      <a:pPr algn="ctr"/>
                      <a:r>
                        <a:rPr lang="en-US" sz="2400" dirty="0">
                          <a:solidFill>
                            <a:schemeClr val="tx1"/>
                          </a:solidFill>
                        </a:rPr>
                        <a:t>Task</a:t>
                      </a:r>
                    </a:p>
                  </a:txBody>
                  <a:tcPr>
                    <a:solidFill>
                      <a:schemeClr val="bg1">
                        <a:lumMod val="9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i="1" dirty="0">
                          <a:solidFill>
                            <a:schemeClr val="tx1"/>
                          </a:solidFill>
                        </a:rPr>
                        <a:t>b</a:t>
                      </a:r>
                    </a:p>
                    <a:p>
                      <a:pPr algn="ctr"/>
                      <a:endParaRPr lang="en-US" sz="2400" dirty="0">
                        <a:solidFill>
                          <a:schemeClr val="tx1"/>
                        </a:solidFill>
                      </a:endParaRPr>
                    </a:p>
                  </a:txBody>
                  <a:tcPr>
                    <a:solidFill>
                      <a:schemeClr val="bg1">
                        <a:lumMod val="95000"/>
                      </a:schemeClr>
                    </a:solidFill>
                  </a:tcPr>
                </a:tc>
                <a:tc>
                  <a:txBody>
                    <a:bodyPr/>
                    <a:lstStyle/>
                    <a:p>
                      <a:pPr algn="ctr"/>
                      <a:r>
                        <a:rPr lang="en-US" sz="2400" dirty="0">
                          <a:solidFill>
                            <a:schemeClr val="tx1"/>
                          </a:solidFill>
                        </a:rPr>
                        <a:t>Standard Error</a:t>
                      </a:r>
                    </a:p>
                  </a:txBody>
                  <a:tcPr>
                    <a:solidFill>
                      <a:schemeClr val="bg1">
                        <a:lumMod val="95000"/>
                      </a:schemeClr>
                    </a:solidFill>
                  </a:tcPr>
                </a:tc>
                <a:tc>
                  <a:txBody>
                    <a:bodyPr/>
                    <a:lstStyle/>
                    <a:p>
                      <a:pPr algn="ctr"/>
                      <a:r>
                        <a:rPr lang="en-US" sz="2400" dirty="0">
                          <a:solidFill>
                            <a:schemeClr val="tx1"/>
                          </a:solidFill>
                        </a:rPr>
                        <a:t>Test Statistic</a:t>
                      </a:r>
                    </a:p>
                  </a:txBody>
                  <a:tcPr>
                    <a:solidFill>
                      <a:schemeClr val="bg1">
                        <a:lumMod val="95000"/>
                      </a:schemeClr>
                    </a:solidFill>
                  </a:tcPr>
                </a:tc>
                <a:tc>
                  <a:txBody>
                    <a:bodyPr/>
                    <a:lstStyle/>
                    <a:p>
                      <a:pPr algn="ctr"/>
                      <a:r>
                        <a:rPr lang="en-US" sz="2400" i="1" dirty="0">
                          <a:solidFill>
                            <a:schemeClr val="tx1"/>
                          </a:solidFill>
                        </a:rPr>
                        <a:t>p</a:t>
                      </a:r>
                    </a:p>
                  </a:txBody>
                  <a:tcPr>
                    <a:solidFill>
                      <a:schemeClr val="bg1">
                        <a:lumMod val="95000"/>
                      </a:schemeClr>
                    </a:solidFill>
                  </a:tcPr>
                </a:tc>
                <a:extLst>
                  <a:ext uri="{0D108BD9-81ED-4DB2-BD59-A6C34878D82A}">
                    <a16:rowId xmlns:a16="http://schemas.microsoft.com/office/drawing/2014/main" val="967144610"/>
                  </a:ext>
                </a:extLst>
              </a:tr>
              <a:tr h="540707">
                <a:tc>
                  <a:txBody>
                    <a:bodyPr/>
                    <a:lstStyle/>
                    <a:p>
                      <a:pPr algn="ctr"/>
                      <a:r>
                        <a:rPr lang="en-US" sz="2400" b="1" dirty="0"/>
                        <a:t>Recall</a:t>
                      </a:r>
                    </a:p>
                  </a:txBody>
                  <a:tcPr>
                    <a:solidFill>
                      <a:schemeClr val="tx2">
                        <a:lumMod val="20000"/>
                        <a:lumOff val="80000"/>
                      </a:schemeClr>
                    </a:solidFill>
                  </a:tcPr>
                </a:tc>
                <a:tc>
                  <a:txBody>
                    <a:bodyPr/>
                    <a:lstStyle/>
                    <a:p>
                      <a:pPr algn="ctr"/>
                      <a:r>
                        <a:rPr lang="en-US" sz="2400" dirty="0"/>
                        <a:t>24.57</a:t>
                      </a:r>
                    </a:p>
                  </a:txBody>
                  <a:tcPr>
                    <a:solidFill>
                      <a:schemeClr val="tx2">
                        <a:lumMod val="20000"/>
                        <a:lumOff val="80000"/>
                      </a:schemeClr>
                    </a:solidFill>
                  </a:tcPr>
                </a:tc>
                <a:tc>
                  <a:txBody>
                    <a:bodyPr/>
                    <a:lstStyle/>
                    <a:p>
                      <a:pPr algn="ctr"/>
                      <a:r>
                        <a:rPr lang="en-US" sz="2400" dirty="0"/>
                        <a:t>5.85</a:t>
                      </a:r>
                    </a:p>
                  </a:txBody>
                  <a:tcPr>
                    <a:solidFill>
                      <a:schemeClr val="tx2">
                        <a:lumMod val="20000"/>
                        <a:lumOff val="80000"/>
                      </a:schemeClr>
                    </a:solidFill>
                  </a:tcPr>
                </a:tc>
                <a:tc>
                  <a:txBody>
                    <a:bodyPr/>
                    <a:lstStyle/>
                    <a:p>
                      <a:pPr algn="ctr"/>
                      <a:r>
                        <a:rPr lang="en-US" sz="2400" dirty="0"/>
                        <a:t>4.20</a:t>
                      </a:r>
                    </a:p>
                  </a:txBody>
                  <a:tcPr>
                    <a:solidFill>
                      <a:schemeClr val="tx2">
                        <a:lumMod val="20000"/>
                        <a:lumOff val="80000"/>
                      </a:schemeClr>
                    </a:solidFill>
                  </a:tcPr>
                </a:tc>
                <a:tc>
                  <a:txBody>
                    <a:bodyPr/>
                    <a:lstStyle/>
                    <a:p>
                      <a:pPr algn="ctr"/>
                      <a:r>
                        <a:rPr lang="en-US" sz="2400" dirty="0"/>
                        <a:t>&lt; .001</a:t>
                      </a:r>
                    </a:p>
                  </a:txBody>
                  <a:tcPr>
                    <a:solidFill>
                      <a:schemeClr val="tx2">
                        <a:lumMod val="20000"/>
                        <a:lumOff val="80000"/>
                      </a:schemeClr>
                    </a:solidFill>
                  </a:tcPr>
                </a:tc>
                <a:extLst>
                  <a:ext uri="{0D108BD9-81ED-4DB2-BD59-A6C34878D82A}">
                    <a16:rowId xmlns:a16="http://schemas.microsoft.com/office/drawing/2014/main" val="2570973734"/>
                  </a:ext>
                </a:extLst>
              </a:tr>
              <a:tr h="540707">
                <a:tc>
                  <a:txBody>
                    <a:bodyPr/>
                    <a:lstStyle/>
                    <a:p>
                      <a:pPr algn="ctr"/>
                      <a:r>
                        <a:rPr lang="en-US" sz="2400" b="1" dirty="0"/>
                        <a:t>Judgment</a:t>
                      </a:r>
                    </a:p>
                  </a:txBody>
                  <a:tcPr>
                    <a:solidFill>
                      <a:schemeClr val="bg1">
                        <a:lumMod val="95000"/>
                      </a:schemeClr>
                    </a:solidFill>
                  </a:tcPr>
                </a:tc>
                <a:tc>
                  <a:txBody>
                    <a:bodyPr/>
                    <a:lstStyle/>
                    <a:p>
                      <a:pPr algn="ctr"/>
                      <a:r>
                        <a:rPr lang="en-US" sz="2400" dirty="0"/>
                        <a:t>3.32</a:t>
                      </a:r>
                    </a:p>
                  </a:txBody>
                  <a:tcPr>
                    <a:solidFill>
                      <a:schemeClr val="bg1">
                        <a:lumMod val="95000"/>
                      </a:schemeClr>
                    </a:solidFill>
                  </a:tcPr>
                </a:tc>
                <a:tc>
                  <a:txBody>
                    <a:bodyPr/>
                    <a:lstStyle/>
                    <a:p>
                      <a:pPr algn="ctr"/>
                      <a:r>
                        <a:rPr lang="en-US" sz="2400" dirty="0"/>
                        <a:t>0.49</a:t>
                      </a:r>
                    </a:p>
                  </a:txBody>
                  <a:tcPr>
                    <a:solidFill>
                      <a:schemeClr val="bg1">
                        <a:lumMod val="95000"/>
                      </a:schemeClr>
                    </a:solidFill>
                  </a:tcPr>
                </a:tc>
                <a:tc>
                  <a:txBody>
                    <a:bodyPr/>
                    <a:lstStyle/>
                    <a:p>
                      <a:pPr algn="ctr"/>
                      <a:r>
                        <a:rPr lang="en-US" sz="2400" dirty="0"/>
                        <a:t>6.791</a:t>
                      </a:r>
                    </a:p>
                  </a:txBody>
                  <a:tcPr>
                    <a:solidFill>
                      <a:schemeClr val="bg1">
                        <a:lumMod val="95000"/>
                      </a:schemeClr>
                    </a:solidFill>
                  </a:tcPr>
                </a:tc>
                <a:tc>
                  <a:txBody>
                    <a:bodyPr/>
                    <a:lstStyle/>
                    <a:p>
                      <a:pPr algn="ctr"/>
                      <a:r>
                        <a:rPr lang="en-US" sz="2400" dirty="0"/>
                        <a:t>&lt;.001</a:t>
                      </a:r>
                    </a:p>
                  </a:txBody>
                  <a:tcPr>
                    <a:solidFill>
                      <a:schemeClr val="bg1">
                        <a:lumMod val="95000"/>
                      </a:schemeClr>
                    </a:solidFill>
                  </a:tcPr>
                </a:tc>
                <a:extLst>
                  <a:ext uri="{0D108BD9-81ED-4DB2-BD59-A6C34878D82A}">
                    <a16:rowId xmlns:a16="http://schemas.microsoft.com/office/drawing/2014/main" val="99350402"/>
                  </a:ext>
                </a:extLst>
              </a:tr>
            </a:tbl>
          </a:graphicData>
        </a:graphic>
      </p:graphicFrame>
    </p:spTree>
    <p:extLst>
      <p:ext uri="{BB962C8B-B14F-4D97-AF65-F5344CB8AC3E}">
        <p14:creationId xmlns:p14="http://schemas.microsoft.com/office/powerpoint/2010/main" val="809289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1F944-570D-4930-9333-49B597A53BB1}"/>
              </a:ext>
            </a:extLst>
          </p:cNvPr>
          <p:cNvSpPr>
            <a:spLocks noGrp="1"/>
          </p:cNvSpPr>
          <p:nvPr>
            <p:ph type="title"/>
          </p:nvPr>
        </p:nvSpPr>
        <p:spPr/>
        <p:txBody>
          <a:bodyPr/>
          <a:lstStyle/>
          <a:p>
            <a:r>
              <a:rPr lang="en-US" dirty="0"/>
              <a:t>Simple Slopes Analysis Analyses</a:t>
            </a:r>
          </a:p>
        </p:txBody>
      </p:sp>
      <p:sp>
        <p:nvSpPr>
          <p:cNvPr id="9" name="TextBox 8">
            <a:extLst>
              <a:ext uri="{FF2B5EF4-FFF2-40B4-BE49-F238E27FC236}">
                <a16:creationId xmlns:a16="http://schemas.microsoft.com/office/drawing/2014/main" id="{6C3EA9A4-9B45-4271-A3FF-0C0A924BC1EB}"/>
              </a:ext>
            </a:extLst>
          </p:cNvPr>
          <p:cNvSpPr txBox="1"/>
          <p:nvPr/>
        </p:nvSpPr>
        <p:spPr>
          <a:xfrm>
            <a:off x="7616759" y="2366793"/>
            <a:ext cx="3030582" cy="461665"/>
          </a:xfrm>
          <a:prstGeom prst="rect">
            <a:avLst/>
          </a:prstGeom>
          <a:noFill/>
        </p:spPr>
        <p:txBody>
          <a:bodyPr wrap="square" rtlCol="0">
            <a:spAutoFit/>
          </a:bodyPr>
          <a:lstStyle/>
          <a:p>
            <a:pPr algn="ctr"/>
            <a:r>
              <a:rPr lang="en-US" sz="2400" dirty="0"/>
              <a:t>Recall</a:t>
            </a:r>
            <a:endParaRPr lang="en-US" sz="2000" dirty="0"/>
          </a:p>
        </p:txBody>
      </p:sp>
      <p:sp>
        <p:nvSpPr>
          <p:cNvPr id="10" name="TextBox 9">
            <a:extLst>
              <a:ext uri="{FF2B5EF4-FFF2-40B4-BE49-F238E27FC236}">
                <a16:creationId xmlns:a16="http://schemas.microsoft.com/office/drawing/2014/main" id="{E9E4F630-679E-4C64-9A56-FE2DF1128BCD}"/>
              </a:ext>
            </a:extLst>
          </p:cNvPr>
          <p:cNvSpPr txBox="1"/>
          <p:nvPr/>
        </p:nvSpPr>
        <p:spPr>
          <a:xfrm>
            <a:off x="1248570" y="2366794"/>
            <a:ext cx="3470363" cy="461665"/>
          </a:xfrm>
          <a:prstGeom prst="rect">
            <a:avLst/>
          </a:prstGeom>
          <a:noFill/>
        </p:spPr>
        <p:txBody>
          <a:bodyPr wrap="square" rtlCol="0">
            <a:spAutoFit/>
          </a:bodyPr>
          <a:lstStyle/>
          <a:p>
            <a:pPr algn="ctr"/>
            <a:r>
              <a:rPr lang="en-US" sz="2400" dirty="0"/>
              <a:t>Judgments</a:t>
            </a:r>
            <a:endParaRPr lang="en-US" sz="2000" dirty="0"/>
          </a:p>
        </p:txBody>
      </p:sp>
      <p:sp>
        <p:nvSpPr>
          <p:cNvPr id="4" name="Content Placeholder 3">
            <a:extLst>
              <a:ext uri="{FF2B5EF4-FFF2-40B4-BE49-F238E27FC236}">
                <a16:creationId xmlns:a16="http://schemas.microsoft.com/office/drawing/2014/main" id="{0CF8E56E-32F5-421A-8DAB-905EF057FAA6}"/>
              </a:ext>
            </a:extLst>
          </p:cNvPr>
          <p:cNvSpPr>
            <a:spLocks noGrp="1"/>
          </p:cNvSpPr>
          <p:nvPr>
            <p:ph sz="half" idx="2"/>
          </p:nvPr>
        </p:nvSpPr>
        <p:spPr/>
        <p:txBody>
          <a:bodyPr/>
          <a:lstStyle/>
          <a:p>
            <a:pPr marL="0" indent="0">
              <a:buNone/>
            </a:pPr>
            <a:endParaRPr lang="en-US" dirty="0"/>
          </a:p>
        </p:txBody>
      </p:sp>
      <p:sp>
        <p:nvSpPr>
          <p:cNvPr id="8" name="Content Placeholder 7">
            <a:extLst>
              <a:ext uri="{FF2B5EF4-FFF2-40B4-BE49-F238E27FC236}">
                <a16:creationId xmlns:a16="http://schemas.microsoft.com/office/drawing/2014/main" id="{9FE194BA-6386-42F1-B3D9-9CD2DC54BA32}"/>
              </a:ext>
            </a:extLst>
          </p:cNvPr>
          <p:cNvSpPr>
            <a:spLocks noGrp="1"/>
          </p:cNvSpPr>
          <p:nvPr>
            <p:ph sz="half" idx="1"/>
          </p:nvPr>
        </p:nvSpPr>
        <p:spPr/>
        <p:txBody>
          <a:bodyPr/>
          <a:lstStyle/>
          <a:p>
            <a:endParaRPr lang="en-US"/>
          </a:p>
        </p:txBody>
      </p:sp>
    </p:spTree>
    <p:extLst>
      <p:ext uri="{BB962C8B-B14F-4D97-AF65-F5344CB8AC3E}">
        <p14:creationId xmlns:p14="http://schemas.microsoft.com/office/powerpoint/2010/main" val="112235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65BBA-B560-4FBD-A3FD-6C1888AE3005}"/>
              </a:ext>
            </a:extLst>
          </p:cNvPr>
          <p:cNvSpPr>
            <a:spLocks noGrp="1"/>
          </p:cNvSpPr>
          <p:nvPr>
            <p:ph type="title"/>
          </p:nvPr>
        </p:nvSpPr>
        <p:spPr/>
        <p:txBody>
          <a:bodyPr/>
          <a:lstStyle/>
          <a:p>
            <a:r>
              <a:rPr lang="en-US" dirty="0"/>
              <a:t>Block One Judgments One Only</a:t>
            </a:r>
          </a:p>
        </p:txBody>
      </p:sp>
      <p:sp>
        <p:nvSpPr>
          <p:cNvPr id="4" name="Text Placeholder 3">
            <a:extLst>
              <a:ext uri="{FF2B5EF4-FFF2-40B4-BE49-F238E27FC236}">
                <a16:creationId xmlns:a16="http://schemas.microsoft.com/office/drawing/2014/main" id="{2085191F-1C9F-47EC-9AB2-C034D43D1B09}"/>
              </a:ext>
            </a:extLst>
          </p:cNvPr>
          <p:cNvSpPr>
            <a:spLocks noGrp="1"/>
          </p:cNvSpPr>
          <p:nvPr>
            <p:ph type="body" idx="1"/>
          </p:nvPr>
        </p:nvSpPr>
        <p:spPr>
          <a:xfrm>
            <a:off x="534466" y="2081280"/>
            <a:ext cx="4825158" cy="576262"/>
          </a:xfrm>
        </p:spPr>
        <p:txBody>
          <a:bodyPr/>
          <a:lstStyle/>
          <a:p>
            <a:pPr algn="ctr"/>
            <a:r>
              <a:rPr lang="en-US" dirty="0">
                <a:solidFill>
                  <a:schemeClr val="tx1"/>
                </a:solidFill>
              </a:rPr>
              <a:t>Judgments</a:t>
            </a:r>
          </a:p>
        </p:txBody>
      </p:sp>
      <p:sp>
        <p:nvSpPr>
          <p:cNvPr id="5" name="Text Placeholder 4">
            <a:extLst>
              <a:ext uri="{FF2B5EF4-FFF2-40B4-BE49-F238E27FC236}">
                <a16:creationId xmlns:a16="http://schemas.microsoft.com/office/drawing/2014/main" id="{50A83FA2-027B-475F-9965-9FB84CA899A6}"/>
              </a:ext>
            </a:extLst>
          </p:cNvPr>
          <p:cNvSpPr>
            <a:spLocks noGrp="1"/>
          </p:cNvSpPr>
          <p:nvPr>
            <p:ph type="body" sz="quarter" idx="3"/>
          </p:nvPr>
        </p:nvSpPr>
        <p:spPr/>
        <p:txBody>
          <a:bodyPr/>
          <a:lstStyle/>
          <a:p>
            <a:endParaRPr lang="en-US" dirty="0">
              <a:solidFill>
                <a:schemeClr val="tx1"/>
              </a:solidFill>
            </a:endParaRPr>
          </a:p>
        </p:txBody>
      </p:sp>
      <p:sp>
        <p:nvSpPr>
          <p:cNvPr id="9" name="Text Placeholder 3">
            <a:extLst>
              <a:ext uri="{FF2B5EF4-FFF2-40B4-BE49-F238E27FC236}">
                <a16:creationId xmlns:a16="http://schemas.microsoft.com/office/drawing/2014/main" id="{1048DFB7-70A1-4B09-9DB6-97B99A0A3657}"/>
              </a:ext>
            </a:extLst>
          </p:cNvPr>
          <p:cNvSpPr txBox="1">
            <a:spLocks/>
          </p:cNvSpPr>
          <p:nvPr/>
        </p:nvSpPr>
        <p:spPr>
          <a:xfrm>
            <a:off x="5983290" y="2027237"/>
            <a:ext cx="4825158" cy="576262"/>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9pPr>
          </a:lstStyle>
          <a:p>
            <a:pPr algn="ctr"/>
            <a:r>
              <a:rPr lang="en-US" dirty="0">
                <a:solidFill>
                  <a:schemeClr val="tx1"/>
                </a:solidFill>
              </a:rPr>
              <a:t>Recall</a:t>
            </a:r>
          </a:p>
        </p:txBody>
      </p:sp>
      <p:sp>
        <p:nvSpPr>
          <p:cNvPr id="6" name="Content Placeholder 5">
            <a:extLst>
              <a:ext uri="{FF2B5EF4-FFF2-40B4-BE49-F238E27FC236}">
                <a16:creationId xmlns:a16="http://schemas.microsoft.com/office/drawing/2014/main" id="{43C574CC-8635-4D9B-875A-8852F0D6EA63}"/>
              </a:ext>
            </a:extLst>
          </p:cNvPr>
          <p:cNvSpPr>
            <a:spLocks noGrp="1"/>
          </p:cNvSpPr>
          <p:nvPr>
            <p:ph sz="half" idx="2"/>
          </p:nvPr>
        </p:nvSpPr>
        <p:spPr/>
        <p:txBody>
          <a:bodyPr/>
          <a:lstStyle/>
          <a:p>
            <a:endParaRPr lang="en-US"/>
          </a:p>
        </p:txBody>
      </p:sp>
      <p:sp>
        <p:nvSpPr>
          <p:cNvPr id="11" name="Content Placeholder 10">
            <a:extLst>
              <a:ext uri="{FF2B5EF4-FFF2-40B4-BE49-F238E27FC236}">
                <a16:creationId xmlns:a16="http://schemas.microsoft.com/office/drawing/2014/main" id="{E42B1A2D-7026-4C32-9D7E-B6178EC0347A}"/>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26607735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0846-58CC-4342-B8D6-3D64A9951779}"/>
              </a:ext>
            </a:extLst>
          </p:cNvPr>
          <p:cNvSpPr>
            <a:spLocks noGrp="1"/>
          </p:cNvSpPr>
          <p:nvPr>
            <p:ph type="title" idx="4294967295"/>
          </p:nvPr>
        </p:nvSpPr>
        <p:spPr>
          <a:xfrm>
            <a:off x="431073" y="127648"/>
            <a:ext cx="8761413" cy="728662"/>
          </a:xfrm>
        </p:spPr>
        <p:txBody>
          <a:bodyPr/>
          <a:lstStyle/>
          <a:p>
            <a:r>
              <a:rPr lang="en-US" dirty="0">
                <a:solidFill>
                  <a:schemeClr val="tx1"/>
                </a:solidFill>
              </a:rPr>
              <a:t>Hypothesis Four</a:t>
            </a:r>
          </a:p>
        </p:txBody>
      </p:sp>
      <p:sp>
        <p:nvSpPr>
          <p:cNvPr id="5" name="Content Placeholder 4">
            <a:extLst>
              <a:ext uri="{FF2B5EF4-FFF2-40B4-BE49-F238E27FC236}">
                <a16:creationId xmlns:a16="http://schemas.microsoft.com/office/drawing/2014/main" id="{AC26B4AB-9DE8-4202-819D-E94193F6738A}"/>
              </a:ext>
            </a:extLst>
          </p:cNvPr>
          <p:cNvSpPr>
            <a:spLocks noGrp="1"/>
          </p:cNvSpPr>
          <p:nvPr>
            <p:ph idx="4294967295"/>
          </p:nvPr>
        </p:nvSpPr>
        <p:spPr>
          <a:xfrm>
            <a:off x="91440" y="1031966"/>
            <a:ext cx="5212079" cy="5716490"/>
          </a:xfrm>
        </p:spPr>
        <p:txBody>
          <a:bodyPr>
            <a:normAutofit/>
          </a:bodyPr>
          <a:lstStyle/>
          <a:p>
            <a:pPr>
              <a:buClrTx/>
              <a:buFont typeface="Courier New" panose="02070309020205020404" pitchFamily="49" charset="0"/>
              <a:buChar char="o"/>
            </a:pPr>
            <a:r>
              <a:rPr lang="en-US" dirty="0"/>
              <a:t>Analysis was conducted with a multilevel logistic regression</a:t>
            </a:r>
          </a:p>
          <a:p>
            <a:pPr>
              <a:buClrTx/>
              <a:buFont typeface="Courier New" panose="02070309020205020404" pitchFamily="49" charset="0"/>
              <a:buChar char="o"/>
            </a:pPr>
            <a:r>
              <a:rPr lang="en-US" dirty="0"/>
              <a:t>Each database slope and intercept were used as predictors of recall using participant as a random intercept factor. These analyses were separated by judgment type.</a:t>
            </a:r>
          </a:p>
          <a:p>
            <a:pPr>
              <a:buClrTx/>
              <a:buFont typeface="Courier New" panose="02070309020205020404" pitchFamily="49" charset="0"/>
              <a:buChar char="o"/>
            </a:pPr>
            <a:r>
              <a:rPr lang="en-US" dirty="0"/>
              <a:t>In the associative condition, FSG slope signiﬁcantly predicted recall (</a:t>
            </a:r>
            <a:r>
              <a:rPr lang="en-US" i="1" dirty="0"/>
              <a:t>b</a:t>
            </a:r>
            <a:r>
              <a:rPr lang="en-US" dirty="0"/>
              <a:t> = 0.898, </a:t>
            </a:r>
            <a:r>
              <a:rPr lang="en-US" i="1" dirty="0"/>
              <a:t>p</a:t>
            </a:r>
            <a:r>
              <a:rPr lang="en-US" dirty="0"/>
              <a:t> = 0.008</a:t>
            </a:r>
          </a:p>
          <a:p>
            <a:pPr>
              <a:buClrTx/>
              <a:buFont typeface="Courier New" panose="02070309020205020404" pitchFamily="49" charset="0"/>
              <a:buChar char="o"/>
            </a:pPr>
            <a:r>
              <a:rPr lang="en-US" dirty="0"/>
              <a:t>In the semantic condition, COS slope (</a:t>
            </a:r>
            <a:r>
              <a:rPr lang="en-US" i="1" dirty="0"/>
              <a:t>b</a:t>
            </a:r>
            <a:r>
              <a:rPr lang="en-US" dirty="0"/>
              <a:t> = 2.039, </a:t>
            </a:r>
            <a:r>
              <a:rPr lang="en-US" i="1" dirty="0"/>
              <a:t>p</a:t>
            </a:r>
            <a:r>
              <a:rPr lang="en-US" dirty="0"/>
              <a:t> &lt; 0.001) and LSA slope (b = 1.061, </a:t>
            </a:r>
            <a:r>
              <a:rPr lang="en-US" i="1" dirty="0"/>
              <a:t>p</a:t>
            </a:r>
            <a:r>
              <a:rPr lang="en-US" dirty="0"/>
              <a:t> = 0.020) were both found to be signiﬁcant predictors. </a:t>
            </a:r>
          </a:p>
          <a:p>
            <a:pPr>
              <a:buClrTx/>
              <a:buFont typeface="Courier New" panose="02070309020205020404" pitchFamily="49" charset="0"/>
              <a:buChar char="o"/>
            </a:pPr>
            <a:r>
              <a:rPr lang="en-US" dirty="0"/>
              <a:t>Finally, no predictors were signiﬁcant in the thematic condition, though LSA slope was found to be the strongest (</a:t>
            </a:r>
            <a:r>
              <a:rPr lang="en-US" i="1" dirty="0"/>
              <a:t>b</a:t>
            </a:r>
            <a:r>
              <a:rPr lang="en-US" dirty="0"/>
              <a:t> = 0.896, </a:t>
            </a:r>
            <a:r>
              <a:rPr lang="en-US" i="1" dirty="0"/>
              <a:t>p</a:t>
            </a:r>
            <a:r>
              <a:rPr lang="en-US" dirty="0"/>
              <a:t> = 0.090)</a:t>
            </a:r>
          </a:p>
          <a:p>
            <a:pPr>
              <a:buClrTx/>
              <a:buFont typeface="Courier New" panose="02070309020205020404" pitchFamily="49" charset="0"/>
              <a:buChar char="o"/>
            </a:pPr>
            <a:endParaRPr lang="en-US" dirty="0"/>
          </a:p>
        </p:txBody>
      </p:sp>
      <p:graphicFrame>
        <p:nvGraphicFramePr>
          <p:cNvPr id="6" name="Table 5">
            <a:extLst>
              <a:ext uri="{FF2B5EF4-FFF2-40B4-BE49-F238E27FC236}">
                <a16:creationId xmlns:a16="http://schemas.microsoft.com/office/drawing/2014/main" id="{CBFFD079-BEE3-47E2-A8F0-651D4B0020EF}"/>
              </a:ext>
            </a:extLst>
          </p:cNvPr>
          <p:cNvGraphicFramePr>
            <a:graphicFrameLocks noGrp="1"/>
          </p:cNvGraphicFramePr>
          <p:nvPr>
            <p:extLst>
              <p:ext uri="{D42A27DB-BD31-4B8C-83A1-F6EECF244321}">
                <p14:modId xmlns:p14="http://schemas.microsoft.com/office/powerpoint/2010/main" val="3031509090"/>
              </p:ext>
            </p:extLst>
          </p:nvPr>
        </p:nvGraphicFramePr>
        <p:xfrm>
          <a:off x="5394960" y="1031966"/>
          <a:ext cx="5969725" cy="5716496"/>
        </p:xfrm>
        <a:graphic>
          <a:graphicData uri="http://schemas.openxmlformats.org/drawingml/2006/table">
            <a:tbl>
              <a:tblPr firstRow="1" firstCol="1" bandRow="1">
                <a:tableStyleId>{5C22544A-7EE6-4342-B048-85BDC9FD1C3A}</a:tableStyleId>
              </a:tblPr>
              <a:tblGrid>
                <a:gridCol w="1340375">
                  <a:extLst>
                    <a:ext uri="{9D8B030D-6E8A-4147-A177-3AD203B41FA5}">
                      <a16:colId xmlns:a16="http://schemas.microsoft.com/office/drawing/2014/main" val="1576770501"/>
                    </a:ext>
                  </a:extLst>
                </a:gridCol>
                <a:gridCol w="2267988">
                  <a:extLst>
                    <a:ext uri="{9D8B030D-6E8A-4147-A177-3AD203B41FA5}">
                      <a16:colId xmlns:a16="http://schemas.microsoft.com/office/drawing/2014/main" val="1930804547"/>
                    </a:ext>
                  </a:extLst>
                </a:gridCol>
                <a:gridCol w="1334265">
                  <a:extLst>
                    <a:ext uri="{9D8B030D-6E8A-4147-A177-3AD203B41FA5}">
                      <a16:colId xmlns:a16="http://schemas.microsoft.com/office/drawing/2014/main" val="3883930831"/>
                    </a:ext>
                  </a:extLst>
                </a:gridCol>
                <a:gridCol w="1027097">
                  <a:extLst>
                    <a:ext uri="{9D8B030D-6E8A-4147-A177-3AD203B41FA5}">
                      <a16:colId xmlns:a16="http://schemas.microsoft.com/office/drawing/2014/main" val="1659168547"/>
                    </a:ext>
                  </a:extLst>
                </a:gridCol>
              </a:tblGrid>
              <a:tr h="357281">
                <a:tc>
                  <a:txBody>
                    <a:bodyPr/>
                    <a:lstStyle/>
                    <a:p>
                      <a:pPr marL="0" marR="0" algn="ctr">
                        <a:lnSpc>
                          <a:spcPct val="150000"/>
                        </a:lnSpc>
                        <a:spcBef>
                          <a:spcPts val="0"/>
                        </a:spcBef>
                        <a:spcAft>
                          <a:spcPts val="0"/>
                        </a:spcAft>
                      </a:pPr>
                      <a:r>
                        <a:rPr lang="en-US" sz="1400" dirty="0">
                          <a:solidFill>
                            <a:schemeClr val="tx1"/>
                          </a:solidFill>
                          <a:effectLst/>
                        </a:rPr>
                        <a:t>Variable</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solidFill>
                      <a:srgbClr val="E9EBF5"/>
                    </a:solidFill>
                  </a:tcPr>
                </a:tc>
                <a:tc>
                  <a:txBody>
                    <a:bodyPr/>
                    <a:lstStyle/>
                    <a:p>
                      <a:pPr marL="0" marR="0" algn="ctr">
                        <a:lnSpc>
                          <a:spcPct val="150000"/>
                        </a:lnSpc>
                        <a:spcBef>
                          <a:spcPts val="0"/>
                        </a:spcBef>
                        <a:spcAft>
                          <a:spcPts val="0"/>
                        </a:spcAft>
                      </a:pPr>
                      <a:r>
                        <a:rPr lang="en-US" sz="1400" i="1" dirty="0">
                          <a:solidFill>
                            <a:schemeClr val="tx1"/>
                          </a:solidFill>
                          <a:effectLst/>
                        </a:rPr>
                        <a:t>b</a:t>
                      </a:r>
                      <a:r>
                        <a:rPr lang="en-US" sz="1400" dirty="0">
                          <a:solidFill>
                            <a:schemeClr val="tx1"/>
                          </a:solidFill>
                          <a:effectLst/>
                        </a:rPr>
                        <a:t> (SE)</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solidFill>
                      <a:srgbClr val="E9EBF5"/>
                    </a:solidFill>
                  </a:tcPr>
                </a:tc>
                <a:tc>
                  <a:txBody>
                    <a:bodyPr/>
                    <a:lstStyle/>
                    <a:p>
                      <a:pPr marL="0" marR="0" algn="ctr">
                        <a:lnSpc>
                          <a:spcPct val="150000"/>
                        </a:lnSpc>
                        <a:spcBef>
                          <a:spcPts val="0"/>
                        </a:spcBef>
                        <a:spcAft>
                          <a:spcPts val="0"/>
                        </a:spcAft>
                      </a:pPr>
                      <a:r>
                        <a:rPr lang="en-US" sz="1400" i="1" dirty="0">
                          <a:solidFill>
                            <a:schemeClr val="tx1"/>
                          </a:solidFill>
                          <a:effectLst/>
                        </a:rPr>
                        <a:t>z</a:t>
                      </a:r>
                      <a:endParaRPr lang="en-US" sz="1400"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solidFill>
                      <a:srgbClr val="E9EBF5"/>
                    </a:solidFill>
                  </a:tcPr>
                </a:tc>
                <a:tc>
                  <a:txBody>
                    <a:bodyPr/>
                    <a:lstStyle/>
                    <a:p>
                      <a:pPr marL="0" marR="0" algn="ctr">
                        <a:lnSpc>
                          <a:spcPct val="150000"/>
                        </a:lnSpc>
                        <a:spcBef>
                          <a:spcPts val="0"/>
                        </a:spcBef>
                        <a:spcAft>
                          <a:spcPts val="0"/>
                        </a:spcAft>
                      </a:pPr>
                      <a:r>
                        <a:rPr lang="en-US" sz="1400" i="1" dirty="0">
                          <a:solidFill>
                            <a:schemeClr val="tx1"/>
                          </a:solidFill>
                          <a:effectLst/>
                        </a:rPr>
                        <a:t>p</a:t>
                      </a:r>
                      <a:endParaRPr lang="en-US" sz="1400"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solidFill>
                      <a:srgbClr val="E9EBF5"/>
                    </a:solidFill>
                  </a:tcPr>
                </a:tc>
                <a:extLst>
                  <a:ext uri="{0D108BD9-81ED-4DB2-BD59-A6C34878D82A}">
                    <a16:rowId xmlns:a16="http://schemas.microsoft.com/office/drawing/2014/main" val="4035595099"/>
                  </a:ext>
                </a:extLst>
              </a:tr>
              <a:tr h="357281">
                <a:tc>
                  <a:txBody>
                    <a:bodyPr/>
                    <a:lstStyle/>
                    <a:p>
                      <a:pPr marL="0" marR="0" algn="ctr">
                        <a:lnSpc>
                          <a:spcPct val="150000"/>
                        </a:lnSpc>
                        <a:spcBef>
                          <a:spcPts val="0"/>
                        </a:spcBef>
                        <a:spcAft>
                          <a:spcPts val="0"/>
                        </a:spcAft>
                      </a:pPr>
                      <a:r>
                        <a:rPr lang="en-US" sz="1400" dirty="0">
                          <a:solidFill>
                            <a:schemeClr val="tx1"/>
                          </a:solidFill>
                          <a:effectLst/>
                        </a:rPr>
                        <a:t>(Intercept)</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solidFill>
                      <a:srgbClr val="CFD5EA"/>
                    </a:solidFill>
                  </a:tcPr>
                </a:tc>
                <a:tc>
                  <a:txBody>
                    <a:bodyPr/>
                    <a:lstStyle/>
                    <a:p>
                      <a:pPr marL="0" marR="0" algn="ctr">
                        <a:lnSpc>
                          <a:spcPct val="150000"/>
                        </a:lnSpc>
                        <a:spcBef>
                          <a:spcPts val="0"/>
                        </a:spcBef>
                        <a:spcAft>
                          <a:spcPts val="0"/>
                        </a:spcAft>
                      </a:pPr>
                      <a:r>
                        <a:rPr lang="en-US" sz="1400" dirty="0">
                          <a:effectLst/>
                        </a:rPr>
                        <a:t>-0.432 (0.439)</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solidFill>
                      <a:srgbClr val="CFD5EA"/>
                    </a:solidFill>
                  </a:tcPr>
                </a:tc>
                <a:tc>
                  <a:txBody>
                    <a:bodyPr/>
                    <a:lstStyle/>
                    <a:p>
                      <a:pPr marL="0" marR="0" algn="ctr">
                        <a:lnSpc>
                          <a:spcPct val="150000"/>
                        </a:lnSpc>
                        <a:spcBef>
                          <a:spcPts val="0"/>
                        </a:spcBef>
                        <a:spcAft>
                          <a:spcPts val="0"/>
                        </a:spcAft>
                      </a:pPr>
                      <a:r>
                        <a:rPr lang="en-US" sz="1400" dirty="0">
                          <a:effectLst/>
                        </a:rPr>
                        <a:t>-0.983</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solidFill>
                      <a:srgbClr val="CFD5EA"/>
                    </a:solidFill>
                  </a:tcPr>
                </a:tc>
                <a:tc>
                  <a:txBody>
                    <a:bodyPr/>
                    <a:lstStyle/>
                    <a:p>
                      <a:pPr marL="0" marR="0" algn="ctr">
                        <a:lnSpc>
                          <a:spcPct val="150000"/>
                        </a:lnSpc>
                        <a:spcBef>
                          <a:spcPts val="0"/>
                        </a:spcBef>
                        <a:spcAft>
                          <a:spcPts val="0"/>
                        </a:spcAft>
                      </a:pPr>
                      <a:r>
                        <a:rPr lang="en-US" sz="1400" dirty="0">
                          <a:effectLst/>
                        </a:rPr>
                        <a:t>0.326</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tc>
                <a:extLst>
                  <a:ext uri="{0D108BD9-81ED-4DB2-BD59-A6C34878D82A}">
                    <a16:rowId xmlns:a16="http://schemas.microsoft.com/office/drawing/2014/main" val="899844731"/>
                  </a:ext>
                </a:extLst>
              </a:tr>
              <a:tr h="357281">
                <a:tc>
                  <a:txBody>
                    <a:bodyPr/>
                    <a:lstStyle/>
                    <a:p>
                      <a:pPr marL="0" marR="0" algn="ctr">
                        <a:lnSpc>
                          <a:spcPct val="150000"/>
                        </a:lnSpc>
                        <a:spcBef>
                          <a:spcPts val="0"/>
                        </a:spcBef>
                        <a:spcAft>
                          <a:spcPts val="0"/>
                        </a:spcAft>
                      </a:pPr>
                      <a:r>
                        <a:rPr lang="en-US" sz="1400" dirty="0">
                          <a:solidFill>
                            <a:schemeClr val="tx1"/>
                          </a:solidFill>
                          <a:effectLst/>
                        </a:rPr>
                        <a:t>A Intercept</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solidFill>
                      <a:srgbClr val="E9EBF5"/>
                    </a:solidFill>
                  </a:tcPr>
                </a:tc>
                <a:tc>
                  <a:txBody>
                    <a:bodyPr/>
                    <a:lstStyle/>
                    <a:p>
                      <a:pPr marL="0" marR="0" algn="ctr">
                        <a:lnSpc>
                          <a:spcPct val="150000"/>
                        </a:lnSpc>
                        <a:spcBef>
                          <a:spcPts val="0"/>
                        </a:spcBef>
                        <a:spcAft>
                          <a:spcPts val="0"/>
                        </a:spcAft>
                      </a:pPr>
                      <a:r>
                        <a:rPr lang="en-US" sz="1400" dirty="0">
                          <a:effectLst/>
                        </a:rPr>
                        <a:t>1.514 (0.604)</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tc>
                <a:tc>
                  <a:txBody>
                    <a:bodyPr/>
                    <a:lstStyle/>
                    <a:p>
                      <a:pPr marL="0" marR="0" algn="ctr">
                        <a:lnSpc>
                          <a:spcPct val="150000"/>
                        </a:lnSpc>
                        <a:spcBef>
                          <a:spcPts val="0"/>
                        </a:spcBef>
                        <a:spcAft>
                          <a:spcPts val="0"/>
                        </a:spcAft>
                      </a:pPr>
                      <a:r>
                        <a:rPr lang="en-US" sz="1400">
                          <a:effectLst/>
                        </a:rPr>
                        <a:t>2.507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tc>
                <a:tc>
                  <a:txBody>
                    <a:bodyPr/>
                    <a:lstStyle/>
                    <a:p>
                      <a:pPr marL="0" marR="0" algn="ctr">
                        <a:lnSpc>
                          <a:spcPct val="150000"/>
                        </a:lnSpc>
                        <a:spcBef>
                          <a:spcPts val="0"/>
                        </a:spcBef>
                        <a:spcAft>
                          <a:spcPts val="0"/>
                        </a:spcAft>
                      </a:pPr>
                      <a:r>
                        <a:rPr lang="en-US" sz="1400">
                          <a:effectLst/>
                        </a:rPr>
                        <a:t>0.012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tc>
                <a:extLst>
                  <a:ext uri="{0D108BD9-81ED-4DB2-BD59-A6C34878D82A}">
                    <a16:rowId xmlns:a16="http://schemas.microsoft.com/office/drawing/2014/main" val="3979053682"/>
                  </a:ext>
                </a:extLst>
              </a:tr>
              <a:tr h="357281">
                <a:tc>
                  <a:txBody>
                    <a:bodyPr/>
                    <a:lstStyle/>
                    <a:p>
                      <a:pPr marL="0" marR="0" algn="ctr">
                        <a:lnSpc>
                          <a:spcPct val="150000"/>
                        </a:lnSpc>
                        <a:spcBef>
                          <a:spcPts val="0"/>
                        </a:spcBef>
                        <a:spcAft>
                          <a:spcPts val="0"/>
                        </a:spcAft>
                      </a:pPr>
                      <a:r>
                        <a:rPr lang="en-US" sz="1400" dirty="0">
                          <a:solidFill>
                            <a:schemeClr val="tx1"/>
                          </a:solidFill>
                          <a:effectLst/>
                        </a:rPr>
                        <a:t>A COS</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solidFill>
                      <a:srgbClr val="CFD5EA"/>
                    </a:solidFill>
                  </a:tcPr>
                </a:tc>
                <a:tc>
                  <a:txBody>
                    <a:bodyPr/>
                    <a:lstStyle/>
                    <a:p>
                      <a:pPr marL="0" marR="0" algn="ctr">
                        <a:lnSpc>
                          <a:spcPct val="150000"/>
                        </a:lnSpc>
                        <a:spcBef>
                          <a:spcPts val="0"/>
                        </a:spcBef>
                        <a:spcAft>
                          <a:spcPts val="0"/>
                        </a:spcAft>
                      </a:pPr>
                      <a:r>
                        <a:rPr lang="en-US" sz="1400" dirty="0">
                          <a:effectLst/>
                        </a:rPr>
                        <a:t>0.314 (0.550)</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tc>
                <a:tc>
                  <a:txBody>
                    <a:bodyPr/>
                    <a:lstStyle/>
                    <a:p>
                      <a:pPr marL="0" marR="0" algn="ctr">
                        <a:lnSpc>
                          <a:spcPct val="150000"/>
                        </a:lnSpc>
                        <a:spcBef>
                          <a:spcPts val="0"/>
                        </a:spcBef>
                        <a:spcAft>
                          <a:spcPts val="0"/>
                        </a:spcAft>
                      </a:pPr>
                      <a:r>
                        <a:rPr lang="en-US" sz="1400">
                          <a:effectLst/>
                        </a:rPr>
                        <a:t>0.572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tc>
                <a:tc>
                  <a:txBody>
                    <a:bodyPr/>
                    <a:lstStyle/>
                    <a:p>
                      <a:pPr marL="0" marR="0" algn="ctr">
                        <a:lnSpc>
                          <a:spcPct val="150000"/>
                        </a:lnSpc>
                        <a:spcBef>
                          <a:spcPts val="0"/>
                        </a:spcBef>
                        <a:spcAft>
                          <a:spcPts val="0"/>
                        </a:spcAft>
                      </a:pPr>
                      <a:r>
                        <a:rPr lang="en-US" sz="1400">
                          <a:effectLst/>
                        </a:rPr>
                        <a:t>0.568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tc>
                <a:extLst>
                  <a:ext uri="{0D108BD9-81ED-4DB2-BD59-A6C34878D82A}">
                    <a16:rowId xmlns:a16="http://schemas.microsoft.com/office/drawing/2014/main" val="3206536360"/>
                  </a:ext>
                </a:extLst>
              </a:tr>
              <a:tr h="357281">
                <a:tc>
                  <a:txBody>
                    <a:bodyPr/>
                    <a:lstStyle/>
                    <a:p>
                      <a:pPr marL="0" marR="0" algn="ctr">
                        <a:lnSpc>
                          <a:spcPct val="150000"/>
                        </a:lnSpc>
                        <a:spcBef>
                          <a:spcPts val="0"/>
                        </a:spcBef>
                        <a:spcAft>
                          <a:spcPts val="0"/>
                        </a:spcAft>
                      </a:pPr>
                      <a:r>
                        <a:rPr lang="en-US" sz="1400" dirty="0">
                          <a:solidFill>
                            <a:schemeClr val="tx1"/>
                          </a:solidFill>
                          <a:effectLst/>
                        </a:rPr>
                        <a:t>A FSG</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solidFill>
                      <a:srgbClr val="E9EBF5"/>
                    </a:solidFill>
                  </a:tcPr>
                </a:tc>
                <a:tc>
                  <a:txBody>
                    <a:bodyPr/>
                    <a:lstStyle/>
                    <a:p>
                      <a:pPr marL="0" marR="0" algn="ctr">
                        <a:lnSpc>
                          <a:spcPct val="150000"/>
                        </a:lnSpc>
                        <a:spcBef>
                          <a:spcPts val="0"/>
                        </a:spcBef>
                        <a:spcAft>
                          <a:spcPts val="0"/>
                        </a:spcAft>
                      </a:pPr>
                      <a:r>
                        <a:rPr lang="en-US" sz="1400" dirty="0">
                          <a:effectLst/>
                        </a:rPr>
                        <a:t>0.898 (0.337)</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tc>
                <a:tc>
                  <a:txBody>
                    <a:bodyPr/>
                    <a:lstStyle/>
                    <a:p>
                      <a:pPr marL="0" marR="0" algn="ctr">
                        <a:lnSpc>
                          <a:spcPct val="150000"/>
                        </a:lnSpc>
                        <a:spcBef>
                          <a:spcPts val="0"/>
                        </a:spcBef>
                        <a:spcAft>
                          <a:spcPts val="0"/>
                        </a:spcAft>
                      </a:pPr>
                      <a:r>
                        <a:rPr lang="en-US" sz="1400" dirty="0">
                          <a:effectLst/>
                        </a:rPr>
                        <a:t>2.667</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tc>
                <a:tc>
                  <a:txBody>
                    <a:bodyPr/>
                    <a:lstStyle/>
                    <a:p>
                      <a:pPr marL="0" marR="0" algn="ctr">
                        <a:lnSpc>
                          <a:spcPct val="150000"/>
                        </a:lnSpc>
                        <a:spcBef>
                          <a:spcPts val="0"/>
                        </a:spcBef>
                        <a:spcAft>
                          <a:spcPts val="0"/>
                        </a:spcAft>
                      </a:pPr>
                      <a:r>
                        <a:rPr lang="en-US" sz="1400">
                          <a:effectLst/>
                        </a:rPr>
                        <a:t>0.008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tc>
                <a:extLst>
                  <a:ext uri="{0D108BD9-81ED-4DB2-BD59-A6C34878D82A}">
                    <a16:rowId xmlns:a16="http://schemas.microsoft.com/office/drawing/2014/main" val="1586595944"/>
                  </a:ext>
                </a:extLst>
              </a:tr>
              <a:tr h="357281">
                <a:tc>
                  <a:txBody>
                    <a:bodyPr/>
                    <a:lstStyle/>
                    <a:p>
                      <a:pPr marL="0" marR="0" algn="ctr">
                        <a:lnSpc>
                          <a:spcPct val="150000"/>
                        </a:lnSpc>
                        <a:spcBef>
                          <a:spcPts val="0"/>
                        </a:spcBef>
                        <a:spcAft>
                          <a:spcPts val="0"/>
                        </a:spcAft>
                      </a:pPr>
                      <a:r>
                        <a:rPr lang="en-US" sz="1400" dirty="0">
                          <a:solidFill>
                            <a:schemeClr val="tx1"/>
                          </a:solidFill>
                          <a:effectLst/>
                        </a:rPr>
                        <a:t>A LSA</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solidFill>
                      <a:srgbClr val="CFD5EA"/>
                    </a:solidFill>
                  </a:tcPr>
                </a:tc>
                <a:tc>
                  <a:txBody>
                    <a:bodyPr/>
                    <a:lstStyle/>
                    <a:p>
                      <a:pPr marL="0" marR="0" algn="ctr">
                        <a:lnSpc>
                          <a:spcPct val="150000"/>
                        </a:lnSpc>
                        <a:spcBef>
                          <a:spcPts val="0"/>
                        </a:spcBef>
                        <a:spcAft>
                          <a:spcPts val="0"/>
                        </a:spcAft>
                      </a:pPr>
                      <a:r>
                        <a:rPr lang="en-US" sz="1400" dirty="0">
                          <a:effectLst/>
                        </a:rPr>
                        <a:t>0.501 (0.463)</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tc>
                <a:tc>
                  <a:txBody>
                    <a:bodyPr/>
                    <a:lstStyle/>
                    <a:p>
                      <a:pPr marL="0" marR="0" algn="ctr">
                        <a:lnSpc>
                          <a:spcPct val="150000"/>
                        </a:lnSpc>
                        <a:spcBef>
                          <a:spcPts val="0"/>
                        </a:spcBef>
                        <a:spcAft>
                          <a:spcPts val="0"/>
                        </a:spcAft>
                      </a:pPr>
                      <a:r>
                        <a:rPr lang="en-US" sz="1400" dirty="0">
                          <a:effectLst/>
                        </a:rPr>
                        <a:t>1.081</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tc>
                <a:tc>
                  <a:txBody>
                    <a:bodyPr/>
                    <a:lstStyle/>
                    <a:p>
                      <a:pPr marL="0" marR="0" algn="ctr">
                        <a:lnSpc>
                          <a:spcPct val="150000"/>
                        </a:lnSpc>
                        <a:spcBef>
                          <a:spcPts val="0"/>
                        </a:spcBef>
                        <a:spcAft>
                          <a:spcPts val="0"/>
                        </a:spcAft>
                      </a:pPr>
                      <a:r>
                        <a:rPr lang="en-US" sz="1400">
                          <a:effectLst/>
                        </a:rPr>
                        <a:t>0.279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tc>
                <a:extLst>
                  <a:ext uri="{0D108BD9-81ED-4DB2-BD59-A6C34878D82A}">
                    <a16:rowId xmlns:a16="http://schemas.microsoft.com/office/drawing/2014/main" val="1665708716"/>
                  </a:ext>
                </a:extLst>
              </a:tr>
              <a:tr h="357281">
                <a:tc>
                  <a:txBody>
                    <a:bodyPr/>
                    <a:lstStyle/>
                    <a:p>
                      <a:pPr marL="0" marR="0" algn="ctr">
                        <a:lnSpc>
                          <a:spcPct val="150000"/>
                        </a:lnSpc>
                        <a:spcBef>
                          <a:spcPts val="0"/>
                        </a:spcBef>
                        <a:spcAft>
                          <a:spcPts val="0"/>
                        </a:spcAft>
                      </a:pPr>
                      <a:r>
                        <a:rPr lang="en-US" sz="1400" dirty="0">
                          <a:solidFill>
                            <a:schemeClr val="tx1"/>
                          </a:solidFill>
                          <a:effectLst/>
                        </a:rPr>
                        <a:t>(Intercept)</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solidFill>
                      <a:srgbClr val="E9EBF5"/>
                    </a:solidFill>
                  </a:tcPr>
                </a:tc>
                <a:tc>
                  <a:txBody>
                    <a:bodyPr/>
                    <a:lstStyle/>
                    <a:p>
                      <a:pPr marL="0" marR="0" algn="ctr">
                        <a:lnSpc>
                          <a:spcPct val="150000"/>
                        </a:lnSpc>
                        <a:spcBef>
                          <a:spcPts val="0"/>
                        </a:spcBef>
                        <a:spcAft>
                          <a:spcPts val="0"/>
                        </a:spcAft>
                      </a:pPr>
                      <a:r>
                        <a:rPr lang="en-US" sz="1400" dirty="0">
                          <a:effectLst/>
                        </a:rPr>
                        <a:t>-0.827 (0.463)</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tc>
                <a:tc>
                  <a:txBody>
                    <a:bodyPr/>
                    <a:lstStyle/>
                    <a:p>
                      <a:pPr marL="0" marR="0" algn="ctr">
                        <a:lnSpc>
                          <a:spcPct val="150000"/>
                        </a:lnSpc>
                        <a:spcBef>
                          <a:spcPts val="0"/>
                        </a:spcBef>
                        <a:spcAft>
                          <a:spcPts val="0"/>
                        </a:spcAft>
                      </a:pPr>
                      <a:r>
                        <a:rPr lang="en-US" sz="1400" dirty="0">
                          <a:effectLst/>
                        </a:rPr>
                        <a:t>-1.787</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tc>
                <a:tc>
                  <a:txBody>
                    <a:bodyPr/>
                    <a:lstStyle/>
                    <a:p>
                      <a:pPr marL="0" marR="0" algn="ctr">
                        <a:lnSpc>
                          <a:spcPct val="150000"/>
                        </a:lnSpc>
                        <a:spcBef>
                          <a:spcPts val="0"/>
                        </a:spcBef>
                        <a:spcAft>
                          <a:spcPts val="0"/>
                        </a:spcAft>
                      </a:pPr>
                      <a:r>
                        <a:rPr lang="en-US" sz="1400">
                          <a:effectLst/>
                        </a:rPr>
                        <a:t>0.074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tc>
                <a:extLst>
                  <a:ext uri="{0D108BD9-81ED-4DB2-BD59-A6C34878D82A}">
                    <a16:rowId xmlns:a16="http://schemas.microsoft.com/office/drawing/2014/main" val="3457914020"/>
                  </a:ext>
                </a:extLst>
              </a:tr>
              <a:tr h="357281">
                <a:tc>
                  <a:txBody>
                    <a:bodyPr/>
                    <a:lstStyle/>
                    <a:p>
                      <a:pPr marL="0" marR="0" algn="ctr">
                        <a:lnSpc>
                          <a:spcPct val="150000"/>
                        </a:lnSpc>
                        <a:spcBef>
                          <a:spcPts val="0"/>
                        </a:spcBef>
                        <a:spcAft>
                          <a:spcPts val="0"/>
                        </a:spcAft>
                      </a:pPr>
                      <a:r>
                        <a:rPr lang="en-US" sz="1400" dirty="0">
                          <a:solidFill>
                            <a:schemeClr val="tx1"/>
                          </a:solidFill>
                          <a:effectLst/>
                        </a:rPr>
                        <a:t>S Intercept</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solidFill>
                      <a:srgbClr val="CFD5EA"/>
                    </a:solidFill>
                  </a:tcPr>
                </a:tc>
                <a:tc>
                  <a:txBody>
                    <a:bodyPr/>
                    <a:lstStyle/>
                    <a:p>
                      <a:pPr marL="0" marR="0" algn="ctr">
                        <a:lnSpc>
                          <a:spcPct val="150000"/>
                        </a:lnSpc>
                        <a:spcBef>
                          <a:spcPts val="0"/>
                        </a:spcBef>
                        <a:spcAft>
                          <a:spcPts val="0"/>
                        </a:spcAft>
                      </a:pPr>
                      <a:r>
                        <a:rPr lang="en-US" sz="1400" dirty="0">
                          <a:effectLst/>
                        </a:rPr>
                        <a:t>2.292 (0.681)</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tc>
                <a:tc>
                  <a:txBody>
                    <a:bodyPr/>
                    <a:lstStyle/>
                    <a:p>
                      <a:pPr marL="0" marR="0" algn="ctr">
                        <a:lnSpc>
                          <a:spcPct val="150000"/>
                        </a:lnSpc>
                        <a:spcBef>
                          <a:spcPts val="0"/>
                        </a:spcBef>
                        <a:spcAft>
                          <a:spcPts val="0"/>
                        </a:spcAft>
                      </a:pPr>
                      <a:r>
                        <a:rPr lang="en-US" sz="1400" dirty="0">
                          <a:effectLst/>
                        </a:rPr>
                        <a:t>3.363</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tc>
                <a:tc>
                  <a:txBody>
                    <a:bodyPr/>
                    <a:lstStyle/>
                    <a:p>
                      <a:pPr marL="0" marR="0" algn="ctr">
                        <a:lnSpc>
                          <a:spcPct val="150000"/>
                        </a:lnSpc>
                        <a:spcBef>
                          <a:spcPts val="0"/>
                        </a:spcBef>
                        <a:spcAft>
                          <a:spcPts val="0"/>
                        </a:spcAft>
                      </a:pPr>
                      <a:r>
                        <a:rPr lang="en-US" sz="1400">
                          <a:effectLst/>
                        </a:rPr>
                        <a:t>&lt; 0.001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tc>
                <a:extLst>
                  <a:ext uri="{0D108BD9-81ED-4DB2-BD59-A6C34878D82A}">
                    <a16:rowId xmlns:a16="http://schemas.microsoft.com/office/drawing/2014/main" val="1212932668"/>
                  </a:ext>
                </a:extLst>
              </a:tr>
              <a:tr h="357281">
                <a:tc>
                  <a:txBody>
                    <a:bodyPr/>
                    <a:lstStyle/>
                    <a:p>
                      <a:pPr marL="0" marR="0" algn="ctr">
                        <a:lnSpc>
                          <a:spcPct val="150000"/>
                        </a:lnSpc>
                        <a:spcBef>
                          <a:spcPts val="0"/>
                        </a:spcBef>
                        <a:spcAft>
                          <a:spcPts val="0"/>
                        </a:spcAft>
                      </a:pPr>
                      <a:r>
                        <a:rPr lang="en-US" sz="1400" dirty="0">
                          <a:solidFill>
                            <a:schemeClr val="tx1"/>
                          </a:solidFill>
                          <a:effectLst/>
                        </a:rPr>
                        <a:t>S COS</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solidFill>
                      <a:srgbClr val="E9EBF5"/>
                    </a:solidFill>
                  </a:tcPr>
                </a:tc>
                <a:tc>
                  <a:txBody>
                    <a:bodyPr/>
                    <a:lstStyle/>
                    <a:p>
                      <a:pPr marL="0" marR="0" algn="ctr">
                        <a:lnSpc>
                          <a:spcPct val="150000"/>
                        </a:lnSpc>
                        <a:spcBef>
                          <a:spcPts val="0"/>
                        </a:spcBef>
                        <a:spcAft>
                          <a:spcPts val="0"/>
                        </a:spcAft>
                      </a:pPr>
                      <a:r>
                        <a:rPr lang="en-US" sz="1400" dirty="0">
                          <a:effectLst/>
                        </a:rPr>
                        <a:t>2.039 (0.518)</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solidFill>
                      <a:srgbClr val="E9EBF5"/>
                    </a:solidFill>
                  </a:tcPr>
                </a:tc>
                <a:tc>
                  <a:txBody>
                    <a:bodyPr/>
                    <a:lstStyle/>
                    <a:p>
                      <a:pPr marL="0" marR="0" algn="ctr">
                        <a:lnSpc>
                          <a:spcPct val="150000"/>
                        </a:lnSpc>
                        <a:spcBef>
                          <a:spcPts val="0"/>
                        </a:spcBef>
                        <a:spcAft>
                          <a:spcPts val="0"/>
                        </a:spcAft>
                      </a:pPr>
                      <a:r>
                        <a:rPr lang="en-US" sz="1400" dirty="0">
                          <a:effectLst/>
                        </a:rPr>
                        <a:t>3.939</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tc>
                <a:tc>
                  <a:txBody>
                    <a:bodyPr/>
                    <a:lstStyle/>
                    <a:p>
                      <a:pPr marL="0" marR="0" algn="ctr">
                        <a:lnSpc>
                          <a:spcPct val="150000"/>
                        </a:lnSpc>
                        <a:spcBef>
                          <a:spcPts val="0"/>
                        </a:spcBef>
                        <a:spcAft>
                          <a:spcPts val="0"/>
                        </a:spcAft>
                      </a:pPr>
                      <a:r>
                        <a:rPr lang="en-US" sz="1400">
                          <a:effectLst/>
                        </a:rPr>
                        <a:t>&lt; 0.001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tc>
                <a:extLst>
                  <a:ext uri="{0D108BD9-81ED-4DB2-BD59-A6C34878D82A}">
                    <a16:rowId xmlns:a16="http://schemas.microsoft.com/office/drawing/2014/main" val="362456323"/>
                  </a:ext>
                </a:extLst>
              </a:tr>
              <a:tr h="357281">
                <a:tc>
                  <a:txBody>
                    <a:bodyPr/>
                    <a:lstStyle/>
                    <a:p>
                      <a:pPr marL="0" marR="0" algn="ctr">
                        <a:lnSpc>
                          <a:spcPct val="150000"/>
                        </a:lnSpc>
                        <a:spcBef>
                          <a:spcPts val="0"/>
                        </a:spcBef>
                        <a:spcAft>
                          <a:spcPts val="0"/>
                        </a:spcAft>
                      </a:pPr>
                      <a:r>
                        <a:rPr lang="en-US" sz="1400" dirty="0">
                          <a:solidFill>
                            <a:schemeClr val="tx1"/>
                          </a:solidFill>
                          <a:effectLst/>
                        </a:rPr>
                        <a:t>S FSG</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solidFill>
                      <a:srgbClr val="CFD5EA"/>
                    </a:solidFill>
                  </a:tcPr>
                </a:tc>
                <a:tc>
                  <a:txBody>
                    <a:bodyPr/>
                    <a:lstStyle/>
                    <a:p>
                      <a:pPr marL="0" marR="0" algn="ctr">
                        <a:lnSpc>
                          <a:spcPct val="150000"/>
                        </a:lnSpc>
                        <a:spcBef>
                          <a:spcPts val="0"/>
                        </a:spcBef>
                        <a:spcAft>
                          <a:spcPts val="0"/>
                        </a:spcAft>
                      </a:pPr>
                      <a:r>
                        <a:rPr lang="en-US" sz="1400" dirty="0">
                          <a:effectLst/>
                        </a:rPr>
                        <a:t>0.381 (0.289)</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tc>
                <a:tc>
                  <a:txBody>
                    <a:bodyPr/>
                    <a:lstStyle/>
                    <a:p>
                      <a:pPr marL="0" marR="0" algn="ctr">
                        <a:lnSpc>
                          <a:spcPct val="150000"/>
                        </a:lnSpc>
                        <a:spcBef>
                          <a:spcPts val="0"/>
                        </a:spcBef>
                        <a:spcAft>
                          <a:spcPts val="0"/>
                        </a:spcAft>
                      </a:pPr>
                      <a:r>
                        <a:rPr lang="en-US" sz="1400" dirty="0">
                          <a:effectLst/>
                        </a:rPr>
                        <a:t>1.319</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tc>
                <a:tc>
                  <a:txBody>
                    <a:bodyPr/>
                    <a:lstStyle/>
                    <a:p>
                      <a:pPr marL="0" marR="0" algn="ctr">
                        <a:lnSpc>
                          <a:spcPct val="150000"/>
                        </a:lnSpc>
                        <a:spcBef>
                          <a:spcPts val="0"/>
                        </a:spcBef>
                        <a:spcAft>
                          <a:spcPts val="0"/>
                        </a:spcAft>
                      </a:pPr>
                      <a:r>
                        <a:rPr lang="en-US" sz="1400" dirty="0">
                          <a:effectLst/>
                        </a:rPr>
                        <a:t>0.187</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tc>
                <a:extLst>
                  <a:ext uri="{0D108BD9-81ED-4DB2-BD59-A6C34878D82A}">
                    <a16:rowId xmlns:a16="http://schemas.microsoft.com/office/drawing/2014/main" val="158276929"/>
                  </a:ext>
                </a:extLst>
              </a:tr>
              <a:tr h="357281">
                <a:tc>
                  <a:txBody>
                    <a:bodyPr/>
                    <a:lstStyle/>
                    <a:p>
                      <a:pPr marL="0" marR="0" algn="ctr">
                        <a:lnSpc>
                          <a:spcPct val="150000"/>
                        </a:lnSpc>
                        <a:spcBef>
                          <a:spcPts val="0"/>
                        </a:spcBef>
                        <a:spcAft>
                          <a:spcPts val="0"/>
                        </a:spcAft>
                      </a:pPr>
                      <a:r>
                        <a:rPr lang="en-US" sz="1400" dirty="0">
                          <a:solidFill>
                            <a:schemeClr val="tx1"/>
                          </a:solidFill>
                          <a:effectLst/>
                        </a:rPr>
                        <a:t>S LSA</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solidFill>
                      <a:srgbClr val="E9EBF5"/>
                    </a:solidFill>
                  </a:tcPr>
                </a:tc>
                <a:tc>
                  <a:txBody>
                    <a:bodyPr/>
                    <a:lstStyle/>
                    <a:p>
                      <a:pPr marL="0" marR="0" algn="ctr">
                        <a:lnSpc>
                          <a:spcPct val="150000"/>
                        </a:lnSpc>
                        <a:spcBef>
                          <a:spcPts val="0"/>
                        </a:spcBef>
                        <a:spcAft>
                          <a:spcPts val="0"/>
                        </a:spcAft>
                      </a:pPr>
                      <a:r>
                        <a:rPr lang="en-US" sz="1400" dirty="0">
                          <a:effectLst/>
                        </a:rPr>
                        <a:t>1.061 (0.455)</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tc>
                <a:tc>
                  <a:txBody>
                    <a:bodyPr/>
                    <a:lstStyle/>
                    <a:p>
                      <a:pPr marL="0" marR="0" algn="ctr">
                        <a:lnSpc>
                          <a:spcPct val="150000"/>
                        </a:lnSpc>
                        <a:spcBef>
                          <a:spcPts val="0"/>
                        </a:spcBef>
                        <a:spcAft>
                          <a:spcPts val="0"/>
                        </a:spcAft>
                      </a:pPr>
                      <a:r>
                        <a:rPr lang="en-US" sz="1400">
                          <a:effectLst/>
                        </a:rPr>
                        <a:t>2.335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tc>
                <a:tc>
                  <a:txBody>
                    <a:bodyPr/>
                    <a:lstStyle/>
                    <a:p>
                      <a:pPr marL="0" marR="0" algn="ctr">
                        <a:lnSpc>
                          <a:spcPct val="150000"/>
                        </a:lnSpc>
                        <a:spcBef>
                          <a:spcPts val="0"/>
                        </a:spcBef>
                        <a:spcAft>
                          <a:spcPts val="0"/>
                        </a:spcAft>
                      </a:pPr>
                      <a:r>
                        <a:rPr lang="en-US" sz="1400" dirty="0">
                          <a:effectLst/>
                        </a:rPr>
                        <a:t>0.020</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tc>
                <a:extLst>
                  <a:ext uri="{0D108BD9-81ED-4DB2-BD59-A6C34878D82A}">
                    <a16:rowId xmlns:a16="http://schemas.microsoft.com/office/drawing/2014/main" val="1476300880"/>
                  </a:ext>
                </a:extLst>
              </a:tr>
              <a:tr h="357281">
                <a:tc>
                  <a:txBody>
                    <a:bodyPr/>
                    <a:lstStyle/>
                    <a:p>
                      <a:pPr marL="0" marR="0" algn="ctr">
                        <a:lnSpc>
                          <a:spcPct val="150000"/>
                        </a:lnSpc>
                        <a:spcBef>
                          <a:spcPts val="0"/>
                        </a:spcBef>
                        <a:spcAft>
                          <a:spcPts val="0"/>
                        </a:spcAft>
                      </a:pPr>
                      <a:r>
                        <a:rPr lang="en-US" sz="1400" dirty="0">
                          <a:solidFill>
                            <a:schemeClr val="tx1"/>
                          </a:solidFill>
                          <a:effectLst/>
                        </a:rPr>
                        <a:t>(Intercept)</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solidFill>
                      <a:srgbClr val="CFD5EA"/>
                    </a:solidFill>
                  </a:tcPr>
                </a:tc>
                <a:tc>
                  <a:txBody>
                    <a:bodyPr/>
                    <a:lstStyle/>
                    <a:p>
                      <a:pPr marL="0" marR="0" algn="ctr">
                        <a:lnSpc>
                          <a:spcPct val="150000"/>
                        </a:lnSpc>
                        <a:spcBef>
                          <a:spcPts val="0"/>
                        </a:spcBef>
                        <a:spcAft>
                          <a:spcPts val="0"/>
                        </a:spcAft>
                      </a:pPr>
                      <a:r>
                        <a:rPr lang="en-US" sz="1400" dirty="0">
                          <a:effectLst/>
                        </a:rPr>
                        <a:t>0.060 (0.599)</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tc>
                <a:tc>
                  <a:txBody>
                    <a:bodyPr/>
                    <a:lstStyle/>
                    <a:p>
                      <a:pPr marL="0" marR="0" algn="ctr">
                        <a:lnSpc>
                          <a:spcPct val="150000"/>
                        </a:lnSpc>
                        <a:spcBef>
                          <a:spcPts val="0"/>
                        </a:spcBef>
                        <a:spcAft>
                          <a:spcPts val="0"/>
                        </a:spcAft>
                      </a:pPr>
                      <a:r>
                        <a:rPr lang="en-US" sz="1400">
                          <a:effectLst/>
                        </a:rPr>
                        <a:t>0.101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tc>
                <a:tc>
                  <a:txBody>
                    <a:bodyPr/>
                    <a:lstStyle/>
                    <a:p>
                      <a:pPr marL="0" marR="0" algn="ctr">
                        <a:lnSpc>
                          <a:spcPct val="150000"/>
                        </a:lnSpc>
                        <a:spcBef>
                          <a:spcPts val="0"/>
                        </a:spcBef>
                        <a:spcAft>
                          <a:spcPts val="0"/>
                        </a:spcAft>
                      </a:pPr>
                      <a:r>
                        <a:rPr lang="en-US" sz="1400" dirty="0">
                          <a:effectLst/>
                        </a:rPr>
                        <a:t>0.920</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tc>
                <a:extLst>
                  <a:ext uri="{0D108BD9-81ED-4DB2-BD59-A6C34878D82A}">
                    <a16:rowId xmlns:a16="http://schemas.microsoft.com/office/drawing/2014/main" val="868156294"/>
                  </a:ext>
                </a:extLst>
              </a:tr>
              <a:tr h="357281">
                <a:tc>
                  <a:txBody>
                    <a:bodyPr/>
                    <a:lstStyle/>
                    <a:p>
                      <a:pPr marL="0" marR="0" algn="ctr">
                        <a:lnSpc>
                          <a:spcPct val="150000"/>
                        </a:lnSpc>
                        <a:spcBef>
                          <a:spcPts val="0"/>
                        </a:spcBef>
                        <a:spcAft>
                          <a:spcPts val="0"/>
                        </a:spcAft>
                      </a:pPr>
                      <a:r>
                        <a:rPr lang="en-US" sz="1400" dirty="0">
                          <a:solidFill>
                            <a:schemeClr val="tx1"/>
                          </a:solidFill>
                          <a:effectLst/>
                        </a:rPr>
                        <a:t>T Intercept</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solidFill>
                      <a:srgbClr val="E9EBF5"/>
                    </a:solidFill>
                  </a:tcPr>
                </a:tc>
                <a:tc>
                  <a:txBody>
                    <a:bodyPr/>
                    <a:lstStyle/>
                    <a:p>
                      <a:pPr marL="0" marR="0" algn="ctr">
                        <a:lnSpc>
                          <a:spcPct val="150000"/>
                        </a:lnSpc>
                        <a:spcBef>
                          <a:spcPts val="0"/>
                        </a:spcBef>
                        <a:spcAft>
                          <a:spcPts val="0"/>
                        </a:spcAft>
                      </a:pPr>
                      <a:r>
                        <a:rPr lang="en-US" sz="1400" dirty="0">
                          <a:effectLst/>
                        </a:rPr>
                        <a:t>1.028 (0.756)</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tc>
                <a:tc>
                  <a:txBody>
                    <a:bodyPr/>
                    <a:lstStyle/>
                    <a:p>
                      <a:pPr marL="0" marR="0" algn="ctr">
                        <a:lnSpc>
                          <a:spcPct val="150000"/>
                        </a:lnSpc>
                        <a:spcBef>
                          <a:spcPts val="0"/>
                        </a:spcBef>
                        <a:spcAft>
                          <a:spcPts val="0"/>
                        </a:spcAft>
                      </a:pPr>
                      <a:r>
                        <a:rPr lang="en-US" sz="1400">
                          <a:effectLst/>
                        </a:rPr>
                        <a:t>1.360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tc>
                <a:tc>
                  <a:txBody>
                    <a:bodyPr/>
                    <a:lstStyle/>
                    <a:p>
                      <a:pPr marL="0" marR="0" algn="ctr">
                        <a:lnSpc>
                          <a:spcPct val="150000"/>
                        </a:lnSpc>
                        <a:spcBef>
                          <a:spcPts val="0"/>
                        </a:spcBef>
                        <a:spcAft>
                          <a:spcPts val="0"/>
                        </a:spcAft>
                      </a:pPr>
                      <a:r>
                        <a:rPr lang="en-US" sz="1400" dirty="0">
                          <a:effectLst/>
                        </a:rPr>
                        <a:t>0.174</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tc>
                <a:extLst>
                  <a:ext uri="{0D108BD9-81ED-4DB2-BD59-A6C34878D82A}">
                    <a16:rowId xmlns:a16="http://schemas.microsoft.com/office/drawing/2014/main" val="2792077897"/>
                  </a:ext>
                </a:extLst>
              </a:tr>
              <a:tr h="357281">
                <a:tc>
                  <a:txBody>
                    <a:bodyPr/>
                    <a:lstStyle/>
                    <a:p>
                      <a:pPr marL="0" marR="0" algn="ctr">
                        <a:lnSpc>
                          <a:spcPct val="150000"/>
                        </a:lnSpc>
                        <a:spcBef>
                          <a:spcPts val="0"/>
                        </a:spcBef>
                        <a:spcAft>
                          <a:spcPts val="0"/>
                        </a:spcAft>
                      </a:pPr>
                      <a:r>
                        <a:rPr lang="en-US" sz="1400" dirty="0">
                          <a:solidFill>
                            <a:schemeClr val="tx1"/>
                          </a:solidFill>
                          <a:effectLst/>
                        </a:rPr>
                        <a:t>T COS</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solidFill>
                      <a:srgbClr val="CFD5EA"/>
                    </a:solidFill>
                  </a:tcPr>
                </a:tc>
                <a:tc>
                  <a:txBody>
                    <a:bodyPr/>
                    <a:lstStyle/>
                    <a:p>
                      <a:pPr marL="0" marR="0" algn="ctr">
                        <a:lnSpc>
                          <a:spcPct val="150000"/>
                        </a:lnSpc>
                        <a:spcBef>
                          <a:spcPts val="0"/>
                        </a:spcBef>
                        <a:spcAft>
                          <a:spcPts val="0"/>
                        </a:spcAft>
                      </a:pPr>
                      <a:r>
                        <a:rPr lang="en-US" sz="1400" dirty="0">
                          <a:effectLst/>
                        </a:rPr>
                        <a:t>0.792 (0.566)</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tc>
                <a:tc>
                  <a:txBody>
                    <a:bodyPr/>
                    <a:lstStyle/>
                    <a:p>
                      <a:pPr marL="0" marR="0" algn="ctr">
                        <a:lnSpc>
                          <a:spcPct val="150000"/>
                        </a:lnSpc>
                        <a:spcBef>
                          <a:spcPts val="0"/>
                        </a:spcBef>
                        <a:spcAft>
                          <a:spcPts val="0"/>
                        </a:spcAft>
                      </a:pPr>
                      <a:r>
                        <a:rPr lang="en-US" sz="1400">
                          <a:effectLst/>
                        </a:rPr>
                        <a:t>1.401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tc>
                <a:tc>
                  <a:txBody>
                    <a:bodyPr/>
                    <a:lstStyle/>
                    <a:p>
                      <a:pPr marL="0" marR="0" algn="ctr">
                        <a:lnSpc>
                          <a:spcPct val="150000"/>
                        </a:lnSpc>
                        <a:spcBef>
                          <a:spcPts val="0"/>
                        </a:spcBef>
                        <a:spcAft>
                          <a:spcPts val="0"/>
                        </a:spcAft>
                      </a:pPr>
                      <a:r>
                        <a:rPr lang="en-US" sz="1400" dirty="0">
                          <a:effectLst/>
                        </a:rPr>
                        <a:t>0.161</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tc>
                <a:extLst>
                  <a:ext uri="{0D108BD9-81ED-4DB2-BD59-A6C34878D82A}">
                    <a16:rowId xmlns:a16="http://schemas.microsoft.com/office/drawing/2014/main" val="2175087986"/>
                  </a:ext>
                </a:extLst>
              </a:tr>
              <a:tr h="357281">
                <a:tc>
                  <a:txBody>
                    <a:bodyPr/>
                    <a:lstStyle/>
                    <a:p>
                      <a:pPr marL="0" marR="0" algn="ctr">
                        <a:lnSpc>
                          <a:spcPct val="150000"/>
                        </a:lnSpc>
                        <a:spcBef>
                          <a:spcPts val="0"/>
                        </a:spcBef>
                        <a:spcAft>
                          <a:spcPts val="0"/>
                        </a:spcAft>
                      </a:pPr>
                      <a:r>
                        <a:rPr lang="en-US" sz="1400" dirty="0">
                          <a:solidFill>
                            <a:schemeClr val="tx1"/>
                          </a:solidFill>
                          <a:effectLst/>
                        </a:rPr>
                        <a:t>T FSG</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solidFill>
                      <a:srgbClr val="E9EBF5"/>
                    </a:solidFill>
                  </a:tcPr>
                </a:tc>
                <a:tc>
                  <a:txBody>
                    <a:bodyPr/>
                    <a:lstStyle/>
                    <a:p>
                      <a:pPr marL="0" marR="0" algn="ctr">
                        <a:lnSpc>
                          <a:spcPct val="150000"/>
                        </a:lnSpc>
                        <a:spcBef>
                          <a:spcPts val="0"/>
                        </a:spcBef>
                        <a:spcAft>
                          <a:spcPts val="0"/>
                        </a:spcAft>
                      </a:pPr>
                      <a:r>
                        <a:rPr lang="en-US" sz="1400" dirty="0">
                          <a:effectLst/>
                        </a:rPr>
                        <a:t>-0.394 (0.441)</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tc>
                <a:tc>
                  <a:txBody>
                    <a:bodyPr/>
                    <a:lstStyle/>
                    <a:p>
                      <a:pPr marL="0" marR="0" algn="ctr">
                        <a:lnSpc>
                          <a:spcPct val="150000"/>
                        </a:lnSpc>
                        <a:spcBef>
                          <a:spcPts val="0"/>
                        </a:spcBef>
                        <a:spcAft>
                          <a:spcPts val="0"/>
                        </a:spcAft>
                      </a:pPr>
                      <a:r>
                        <a:rPr lang="en-US" sz="1400">
                          <a:effectLst/>
                        </a:rPr>
                        <a:t>-0.894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tc>
                <a:tc>
                  <a:txBody>
                    <a:bodyPr/>
                    <a:lstStyle/>
                    <a:p>
                      <a:pPr marL="0" marR="0" algn="ctr">
                        <a:lnSpc>
                          <a:spcPct val="150000"/>
                        </a:lnSpc>
                        <a:spcBef>
                          <a:spcPts val="0"/>
                        </a:spcBef>
                        <a:spcAft>
                          <a:spcPts val="0"/>
                        </a:spcAft>
                      </a:pPr>
                      <a:r>
                        <a:rPr lang="en-US" sz="1400" dirty="0">
                          <a:effectLst/>
                        </a:rPr>
                        <a:t>0.371</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tc>
                <a:extLst>
                  <a:ext uri="{0D108BD9-81ED-4DB2-BD59-A6C34878D82A}">
                    <a16:rowId xmlns:a16="http://schemas.microsoft.com/office/drawing/2014/main" val="910538295"/>
                  </a:ext>
                </a:extLst>
              </a:tr>
              <a:tr h="357281">
                <a:tc>
                  <a:txBody>
                    <a:bodyPr/>
                    <a:lstStyle/>
                    <a:p>
                      <a:pPr marL="0" marR="0" algn="ctr">
                        <a:lnSpc>
                          <a:spcPct val="150000"/>
                        </a:lnSpc>
                        <a:spcBef>
                          <a:spcPts val="0"/>
                        </a:spcBef>
                        <a:spcAft>
                          <a:spcPts val="0"/>
                        </a:spcAft>
                      </a:pPr>
                      <a:r>
                        <a:rPr lang="en-US" sz="1400" dirty="0">
                          <a:solidFill>
                            <a:schemeClr val="tx1"/>
                          </a:solidFill>
                          <a:effectLst/>
                        </a:rPr>
                        <a:t>T LSA</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solidFill>
                      <a:srgbClr val="CFD5EA"/>
                    </a:solidFill>
                  </a:tcPr>
                </a:tc>
                <a:tc>
                  <a:txBody>
                    <a:bodyPr/>
                    <a:lstStyle/>
                    <a:p>
                      <a:pPr marL="0" marR="0" algn="ctr">
                        <a:lnSpc>
                          <a:spcPct val="150000"/>
                        </a:lnSpc>
                        <a:spcBef>
                          <a:spcPts val="0"/>
                        </a:spcBef>
                        <a:spcAft>
                          <a:spcPts val="0"/>
                        </a:spcAft>
                      </a:pPr>
                      <a:r>
                        <a:rPr lang="en-US" sz="1400">
                          <a:effectLst/>
                        </a:rPr>
                        <a:t>0.896 (0.529)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tc>
                <a:tc>
                  <a:txBody>
                    <a:bodyPr/>
                    <a:lstStyle/>
                    <a:p>
                      <a:pPr marL="0" marR="0" algn="ctr">
                        <a:lnSpc>
                          <a:spcPct val="150000"/>
                        </a:lnSpc>
                        <a:spcBef>
                          <a:spcPts val="0"/>
                        </a:spcBef>
                        <a:spcAft>
                          <a:spcPts val="0"/>
                        </a:spcAft>
                      </a:pPr>
                      <a:r>
                        <a:rPr lang="en-US" sz="1400">
                          <a:effectLst/>
                        </a:rPr>
                        <a:t>1.694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tc>
                <a:tc>
                  <a:txBody>
                    <a:bodyPr/>
                    <a:lstStyle/>
                    <a:p>
                      <a:pPr marL="0" marR="0" algn="ctr">
                        <a:lnSpc>
                          <a:spcPct val="150000"/>
                        </a:lnSpc>
                        <a:spcBef>
                          <a:spcPts val="0"/>
                        </a:spcBef>
                        <a:spcAft>
                          <a:spcPts val="0"/>
                        </a:spcAft>
                      </a:pPr>
                      <a:r>
                        <a:rPr lang="en-US" sz="1400" dirty="0">
                          <a:effectLst/>
                        </a:rPr>
                        <a:t>0.090</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380" marR="53380" marT="0" marB="0"/>
                </a:tc>
                <a:extLst>
                  <a:ext uri="{0D108BD9-81ED-4DB2-BD59-A6C34878D82A}">
                    <a16:rowId xmlns:a16="http://schemas.microsoft.com/office/drawing/2014/main" val="2789863869"/>
                  </a:ext>
                </a:extLst>
              </a:tr>
            </a:tbl>
          </a:graphicData>
        </a:graphic>
      </p:graphicFrame>
    </p:spTree>
    <p:extLst>
      <p:ext uri="{BB962C8B-B14F-4D97-AF65-F5344CB8AC3E}">
        <p14:creationId xmlns:p14="http://schemas.microsoft.com/office/powerpoint/2010/main" val="3357916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07395B-D6C8-4A51-83E9-1EBD39A52D79}"/>
              </a:ext>
            </a:extLst>
          </p:cNvPr>
          <p:cNvSpPr>
            <a:spLocks noGrp="1"/>
          </p:cNvSpPr>
          <p:nvPr>
            <p:ph type="ctrTitle"/>
          </p:nvPr>
        </p:nvSpPr>
        <p:spPr/>
        <p:txBody>
          <a:bodyPr/>
          <a:lstStyle/>
          <a:p>
            <a:r>
              <a:rPr lang="en-US" dirty="0"/>
              <a:t>Results </a:t>
            </a:r>
          </a:p>
        </p:txBody>
      </p:sp>
      <p:sp>
        <p:nvSpPr>
          <p:cNvPr id="6" name="Subtitle 5">
            <a:extLst>
              <a:ext uri="{FF2B5EF4-FFF2-40B4-BE49-F238E27FC236}">
                <a16:creationId xmlns:a16="http://schemas.microsoft.com/office/drawing/2014/main" id="{F4481FB6-A13D-4B89-9856-22B6B496F744}"/>
              </a:ext>
            </a:extLst>
          </p:cNvPr>
          <p:cNvSpPr>
            <a:spLocks noGrp="1"/>
          </p:cNvSpPr>
          <p:nvPr>
            <p:ph type="subTitle" idx="1"/>
          </p:nvPr>
        </p:nvSpPr>
        <p:spPr/>
        <p:txBody>
          <a:bodyPr/>
          <a:lstStyle/>
          <a:p>
            <a:r>
              <a:rPr lang="en-US" dirty="0">
                <a:solidFill>
                  <a:schemeClr val="bg1"/>
                </a:solidFill>
              </a:rPr>
              <a:t>Experiment Two</a:t>
            </a:r>
          </a:p>
        </p:txBody>
      </p:sp>
    </p:spTree>
    <p:extLst>
      <p:ext uri="{BB962C8B-B14F-4D97-AF65-F5344CB8AC3E}">
        <p14:creationId xmlns:p14="http://schemas.microsoft.com/office/powerpoint/2010/main" val="37981171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982" y="948115"/>
            <a:ext cx="8825659" cy="706964"/>
          </a:xfrm>
        </p:spPr>
        <p:txBody>
          <a:bodyPr/>
          <a:lstStyle/>
          <a:p>
            <a:r>
              <a:rPr lang="en-US" dirty="0"/>
              <a:t>Judgment Replication</a:t>
            </a:r>
          </a:p>
        </p:txBody>
      </p:sp>
      <p:sp>
        <p:nvSpPr>
          <p:cNvPr id="3" name="Content Placeholder 2"/>
          <p:cNvSpPr>
            <a:spLocks noGrp="1"/>
          </p:cNvSpPr>
          <p:nvPr>
            <p:ph idx="1"/>
          </p:nvPr>
        </p:nvSpPr>
        <p:spPr>
          <a:xfrm>
            <a:off x="870982" y="2331845"/>
            <a:ext cx="10536253" cy="388620"/>
          </a:xfrm>
        </p:spPr>
        <p:txBody>
          <a:bodyPr>
            <a:normAutofit fontScale="92500" lnSpcReduction="20000"/>
          </a:bodyPr>
          <a:lstStyle/>
          <a:p>
            <a:pPr marL="0" indent="0" algn="ctr">
              <a:buNone/>
            </a:pPr>
            <a:r>
              <a:rPr lang="en-US" sz="2600" b="1" dirty="0"/>
              <a:t>Main Effects Table</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618207250"/>
              </p:ext>
            </p:extLst>
          </p:nvPr>
        </p:nvGraphicFramePr>
        <p:xfrm>
          <a:off x="1289539" y="2880447"/>
          <a:ext cx="8928880" cy="2793522"/>
        </p:xfrm>
        <a:graphic>
          <a:graphicData uri="http://schemas.openxmlformats.org/drawingml/2006/table">
            <a:tbl>
              <a:tblPr firstRow="1" bandRow="1">
                <a:tableStyleId>{5C22544A-7EE6-4342-B048-85BDC9FD1C3A}</a:tableStyleId>
              </a:tblPr>
              <a:tblGrid>
                <a:gridCol w="1785776">
                  <a:extLst>
                    <a:ext uri="{9D8B030D-6E8A-4147-A177-3AD203B41FA5}">
                      <a16:colId xmlns:a16="http://schemas.microsoft.com/office/drawing/2014/main" val="3263831615"/>
                    </a:ext>
                  </a:extLst>
                </a:gridCol>
                <a:gridCol w="1785776">
                  <a:extLst>
                    <a:ext uri="{9D8B030D-6E8A-4147-A177-3AD203B41FA5}">
                      <a16:colId xmlns:a16="http://schemas.microsoft.com/office/drawing/2014/main" val="856007762"/>
                    </a:ext>
                  </a:extLst>
                </a:gridCol>
                <a:gridCol w="1785776">
                  <a:extLst>
                    <a:ext uri="{9D8B030D-6E8A-4147-A177-3AD203B41FA5}">
                      <a16:colId xmlns:a16="http://schemas.microsoft.com/office/drawing/2014/main" val="2159109262"/>
                    </a:ext>
                  </a:extLst>
                </a:gridCol>
                <a:gridCol w="1785776">
                  <a:extLst>
                    <a:ext uri="{9D8B030D-6E8A-4147-A177-3AD203B41FA5}">
                      <a16:colId xmlns:a16="http://schemas.microsoft.com/office/drawing/2014/main" val="3978553227"/>
                    </a:ext>
                  </a:extLst>
                </a:gridCol>
                <a:gridCol w="1785776">
                  <a:extLst>
                    <a:ext uri="{9D8B030D-6E8A-4147-A177-3AD203B41FA5}">
                      <a16:colId xmlns:a16="http://schemas.microsoft.com/office/drawing/2014/main" val="165992976"/>
                    </a:ext>
                  </a:extLst>
                </a:gridCol>
              </a:tblGrid>
              <a:tr h="702088">
                <a:tc>
                  <a:txBody>
                    <a:bodyPr/>
                    <a:lstStyle/>
                    <a:p>
                      <a:pPr algn="ctr"/>
                      <a:r>
                        <a:rPr lang="en-US" sz="2400" dirty="0">
                          <a:solidFill>
                            <a:schemeClr val="tx1"/>
                          </a:solidFill>
                        </a:rPr>
                        <a:t>IV</a:t>
                      </a:r>
                    </a:p>
                  </a:txBody>
                  <a:tcPr>
                    <a:solidFill>
                      <a:schemeClr val="bg1">
                        <a:lumMod val="95000"/>
                      </a:schemeClr>
                    </a:solidFill>
                  </a:tcPr>
                </a:tc>
                <a:tc>
                  <a:txBody>
                    <a:bodyPr/>
                    <a:lstStyle/>
                    <a:p>
                      <a:pPr algn="ctr"/>
                      <a:r>
                        <a:rPr lang="en-US" sz="2400" i="1" dirty="0">
                          <a:solidFill>
                            <a:schemeClr val="tx1"/>
                          </a:solidFill>
                        </a:rPr>
                        <a:t>b</a:t>
                      </a:r>
                    </a:p>
                  </a:txBody>
                  <a:tcPr>
                    <a:solidFill>
                      <a:schemeClr val="bg1">
                        <a:lumMod val="95000"/>
                      </a:schemeClr>
                    </a:solidFill>
                  </a:tcPr>
                </a:tc>
                <a:tc>
                  <a:txBody>
                    <a:bodyPr/>
                    <a:lstStyle/>
                    <a:p>
                      <a:pPr algn="ctr"/>
                      <a:r>
                        <a:rPr lang="en-US" sz="2400" dirty="0">
                          <a:solidFill>
                            <a:schemeClr val="tx1"/>
                          </a:solidFill>
                        </a:rPr>
                        <a:t>Std. Error</a:t>
                      </a:r>
                    </a:p>
                  </a:txBody>
                  <a:tcPr>
                    <a:solidFill>
                      <a:schemeClr val="bg1">
                        <a:lumMod val="95000"/>
                      </a:schemeClr>
                    </a:solidFill>
                  </a:tcPr>
                </a:tc>
                <a:tc>
                  <a:txBody>
                    <a:bodyPr/>
                    <a:lstStyle/>
                    <a:p>
                      <a:pPr algn="ctr"/>
                      <a:r>
                        <a:rPr lang="en-US" sz="2400" i="1" dirty="0">
                          <a:solidFill>
                            <a:schemeClr val="tx1"/>
                          </a:solidFill>
                        </a:rPr>
                        <a:t>z</a:t>
                      </a:r>
                    </a:p>
                  </a:txBody>
                  <a:tcPr>
                    <a:solidFill>
                      <a:schemeClr val="bg1">
                        <a:lumMod val="95000"/>
                      </a:schemeClr>
                    </a:solidFill>
                  </a:tcPr>
                </a:tc>
                <a:tc>
                  <a:txBody>
                    <a:bodyPr/>
                    <a:lstStyle/>
                    <a:p>
                      <a:pPr algn="ctr"/>
                      <a:r>
                        <a:rPr lang="en-US" sz="2400" i="1" dirty="0">
                          <a:solidFill>
                            <a:schemeClr val="tx1"/>
                          </a:solidFill>
                        </a:rPr>
                        <a:t>p</a:t>
                      </a:r>
                    </a:p>
                  </a:txBody>
                  <a:tcPr>
                    <a:solidFill>
                      <a:schemeClr val="bg1">
                        <a:lumMod val="95000"/>
                      </a:schemeClr>
                    </a:solidFill>
                  </a:tcPr>
                </a:tc>
                <a:extLst>
                  <a:ext uri="{0D108BD9-81ED-4DB2-BD59-A6C34878D82A}">
                    <a16:rowId xmlns:a16="http://schemas.microsoft.com/office/drawing/2014/main" val="276866632"/>
                  </a:ext>
                </a:extLst>
              </a:tr>
              <a:tr h="702088">
                <a:tc>
                  <a:txBody>
                    <a:bodyPr/>
                    <a:lstStyle/>
                    <a:p>
                      <a:pPr algn="ctr"/>
                      <a:r>
                        <a:rPr lang="en-US" sz="2400" b="1" dirty="0">
                          <a:solidFill>
                            <a:schemeClr val="tx1"/>
                          </a:solidFill>
                        </a:rPr>
                        <a:t>FSG</a:t>
                      </a:r>
                    </a:p>
                  </a:txBody>
                  <a:tcPr>
                    <a:solidFill>
                      <a:schemeClr val="tx2">
                        <a:lumMod val="20000"/>
                        <a:lumOff val="80000"/>
                      </a:schemeClr>
                    </a:solidFill>
                  </a:tcPr>
                </a:tc>
                <a:tc>
                  <a:txBody>
                    <a:bodyPr/>
                    <a:lstStyle/>
                    <a:p>
                      <a:pPr marL="0" marR="0" algn="ctr">
                        <a:lnSpc>
                          <a:spcPct val="150000"/>
                        </a:lnSpc>
                        <a:spcBef>
                          <a:spcPts val="0"/>
                        </a:spcBef>
                        <a:spcAft>
                          <a:spcPts val="0"/>
                        </a:spcAft>
                      </a:pPr>
                      <a:r>
                        <a:rPr lang="en-US" sz="2400" dirty="0">
                          <a:effectLst/>
                          <a:latin typeface="+mj-lt"/>
                          <a:ea typeface="Calibri" panose="020F0502020204030204" pitchFamily="34" charset="0"/>
                          <a:cs typeface="Times New Roman" panose="02020603050405020304" pitchFamily="18" charset="0"/>
                        </a:rPr>
                        <a:t>0.422</a:t>
                      </a:r>
                      <a:endParaRPr lang="en-US" sz="2400" dirty="0">
                        <a:effectLst/>
                        <a:latin typeface="+mj-lt"/>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L="0" marR="0" algn="ctr">
                        <a:lnSpc>
                          <a:spcPct val="150000"/>
                        </a:lnSpc>
                        <a:spcBef>
                          <a:spcPts val="0"/>
                        </a:spcBef>
                        <a:spcAft>
                          <a:spcPts val="0"/>
                        </a:spcAft>
                      </a:pPr>
                      <a:r>
                        <a:rPr lang="en-US" sz="2400" dirty="0">
                          <a:effectLst/>
                          <a:latin typeface="+mj-lt"/>
                          <a:ea typeface="Calibri" panose="020F0502020204030204" pitchFamily="34" charset="0"/>
                          <a:cs typeface="Times New Roman" panose="02020603050405020304" pitchFamily="18" charset="0"/>
                        </a:rPr>
                        <a:t>0.020</a:t>
                      </a:r>
                      <a:endParaRPr lang="en-US" sz="2400" dirty="0">
                        <a:effectLst/>
                        <a:latin typeface="+mj-lt"/>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L="0" marR="0" algn="ctr">
                        <a:lnSpc>
                          <a:spcPct val="150000"/>
                        </a:lnSpc>
                        <a:spcBef>
                          <a:spcPts val="0"/>
                        </a:spcBef>
                        <a:spcAft>
                          <a:spcPts val="0"/>
                        </a:spcAft>
                      </a:pPr>
                      <a:r>
                        <a:rPr lang="en-US" sz="2400">
                          <a:effectLst/>
                          <a:latin typeface="+mj-lt"/>
                          <a:ea typeface="Calibri" panose="020F0502020204030204" pitchFamily="34" charset="0"/>
                          <a:cs typeface="Times New Roman" panose="02020603050405020304" pitchFamily="18" charset="0"/>
                        </a:rPr>
                        <a:t>20.622</a:t>
                      </a:r>
                      <a:endParaRPr lang="en-US" sz="2400">
                        <a:effectLst/>
                        <a:latin typeface="+mj-lt"/>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L="0" marR="0" algn="ctr">
                        <a:lnSpc>
                          <a:spcPct val="150000"/>
                        </a:lnSpc>
                        <a:spcBef>
                          <a:spcPts val="0"/>
                        </a:spcBef>
                        <a:spcAft>
                          <a:spcPts val="0"/>
                        </a:spcAft>
                      </a:pPr>
                      <a:r>
                        <a:rPr lang="en-US" sz="2400" dirty="0">
                          <a:effectLst/>
                          <a:latin typeface="+mj-lt"/>
                          <a:ea typeface="Calibri" panose="020F0502020204030204" pitchFamily="34" charset="0"/>
                          <a:cs typeface="Times New Roman" panose="02020603050405020304" pitchFamily="18" charset="0"/>
                        </a:rPr>
                        <a:t>&lt; 0.001</a:t>
                      </a:r>
                      <a:endParaRPr lang="en-US" sz="2400" dirty="0">
                        <a:effectLst/>
                        <a:latin typeface="+mj-lt"/>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extLst>
                  <a:ext uri="{0D108BD9-81ED-4DB2-BD59-A6C34878D82A}">
                    <a16:rowId xmlns:a16="http://schemas.microsoft.com/office/drawing/2014/main" val="2020824126"/>
                  </a:ext>
                </a:extLst>
              </a:tr>
              <a:tr h="663033">
                <a:tc>
                  <a:txBody>
                    <a:bodyPr/>
                    <a:lstStyle/>
                    <a:p>
                      <a:pPr algn="ctr"/>
                      <a:r>
                        <a:rPr lang="en-US" sz="2400" b="1" dirty="0"/>
                        <a:t>COS</a:t>
                      </a:r>
                    </a:p>
                  </a:txBody>
                  <a:tcPr>
                    <a:solidFill>
                      <a:schemeClr val="bg1">
                        <a:lumMod val="95000"/>
                      </a:schemeClr>
                    </a:solidFill>
                  </a:tcPr>
                </a:tc>
                <a:tc>
                  <a:txBody>
                    <a:bodyPr/>
                    <a:lstStyle/>
                    <a:p>
                      <a:pPr marL="0" marR="0" algn="ctr">
                        <a:lnSpc>
                          <a:spcPct val="150000"/>
                        </a:lnSpc>
                        <a:spcBef>
                          <a:spcPts val="0"/>
                        </a:spcBef>
                        <a:spcAft>
                          <a:spcPts val="0"/>
                        </a:spcAft>
                      </a:pPr>
                      <a:r>
                        <a:rPr lang="en-US" sz="2400" dirty="0">
                          <a:effectLst/>
                          <a:latin typeface="+mj-lt"/>
                          <a:ea typeface="Calibri" panose="020F0502020204030204" pitchFamily="34" charset="0"/>
                          <a:cs typeface="Times New Roman" panose="02020603050405020304" pitchFamily="18" charset="0"/>
                        </a:rPr>
                        <a:t>0.011</a:t>
                      </a:r>
                      <a:endParaRPr lang="en-US" sz="2400" dirty="0">
                        <a:effectLst/>
                        <a:latin typeface="+mj-lt"/>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ctr">
                        <a:lnSpc>
                          <a:spcPct val="150000"/>
                        </a:lnSpc>
                        <a:spcBef>
                          <a:spcPts val="0"/>
                        </a:spcBef>
                        <a:spcAft>
                          <a:spcPts val="0"/>
                        </a:spcAft>
                      </a:pPr>
                      <a:r>
                        <a:rPr lang="en-US" sz="2400" dirty="0">
                          <a:effectLst/>
                          <a:latin typeface="+mj-lt"/>
                          <a:ea typeface="Calibri" panose="020F0502020204030204" pitchFamily="34" charset="0"/>
                          <a:cs typeface="Times New Roman" panose="02020603050405020304" pitchFamily="18" charset="0"/>
                        </a:rPr>
                        <a:t>0.011</a:t>
                      </a:r>
                      <a:endParaRPr lang="en-US" sz="2400" dirty="0">
                        <a:effectLst/>
                        <a:latin typeface="+mj-lt"/>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ctr">
                        <a:lnSpc>
                          <a:spcPct val="150000"/>
                        </a:lnSpc>
                        <a:spcBef>
                          <a:spcPts val="0"/>
                        </a:spcBef>
                        <a:spcAft>
                          <a:spcPts val="0"/>
                        </a:spcAft>
                      </a:pPr>
                      <a:r>
                        <a:rPr lang="en-US" sz="2400" dirty="0">
                          <a:effectLst/>
                          <a:latin typeface="+mj-lt"/>
                          <a:ea typeface="Calibri" panose="020F0502020204030204" pitchFamily="34" charset="0"/>
                          <a:cs typeface="Times New Roman" panose="02020603050405020304" pitchFamily="18" charset="0"/>
                        </a:rPr>
                        <a:t>1.054</a:t>
                      </a:r>
                      <a:endParaRPr lang="en-US" sz="2400" dirty="0">
                        <a:effectLst/>
                        <a:latin typeface="+mj-lt"/>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ctr">
                        <a:lnSpc>
                          <a:spcPct val="150000"/>
                        </a:lnSpc>
                        <a:spcBef>
                          <a:spcPts val="0"/>
                        </a:spcBef>
                        <a:spcAft>
                          <a:spcPts val="0"/>
                        </a:spcAft>
                      </a:pPr>
                      <a:r>
                        <a:rPr lang="en-US" sz="2400">
                          <a:effectLst/>
                          <a:latin typeface="+mj-lt"/>
                          <a:ea typeface="Calibri" panose="020F0502020204030204" pitchFamily="34" charset="0"/>
                          <a:cs typeface="Times New Roman" panose="02020603050405020304" pitchFamily="18" charset="0"/>
                        </a:rPr>
                        <a:t>0.293</a:t>
                      </a:r>
                      <a:endParaRPr lang="en-US" sz="2400">
                        <a:effectLst/>
                        <a:latin typeface="+mj-lt"/>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63078277"/>
                  </a:ext>
                </a:extLst>
              </a:tr>
              <a:tr h="726313">
                <a:tc>
                  <a:txBody>
                    <a:bodyPr/>
                    <a:lstStyle/>
                    <a:p>
                      <a:pPr algn="ctr"/>
                      <a:r>
                        <a:rPr lang="en-US" sz="2400" b="1" dirty="0"/>
                        <a:t>LSA</a:t>
                      </a:r>
                    </a:p>
                  </a:txBody>
                  <a:tcPr>
                    <a:solidFill>
                      <a:schemeClr val="tx2">
                        <a:lumMod val="20000"/>
                        <a:lumOff val="80000"/>
                      </a:schemeClr>
                    </a:solidFill>
                  </a:tcPr>
                </a:tc>
                <a:tc>
                  <a:txBody>
                    <a:bodyPr/>
                    <a:lstStyle/>
                    <a:p>
                      <a:pPr marL="0" marR="0" algn="ctr">
                        <a:lnSpc>
                          <a:spcPct val="150000"/>
                        </a:lnSpc>
                        <a:spcBef>
                          <a:spcPts val="0"/>
                        </a:spcBef>
                        <a:spcAft>
                          <a:spcPts val="0"/>
                        </a:spcAft>
                      </a:pPr>
                      <a:r>
                        <a:rPr lang="en-US" sz="2400">
                          <a:effectLst/>
                          <a:latin typeface="+mj-lt"/>
                          <a:ea typeface="Calibri" panose="020F0502020204030204" pitchFamily="34" charset="0"/>
                          <a:cs typeface="Times New Roman" panose="02020603050405020304" pitchFamily="18" charset="0"/>
                        </a:rPr>
                        <a:t>0.132</a:t>
                      </a:r>
                      <a:endParaRPr lang="en-US" sz="2400">
                        <a:effectLst/>
                        <a:latin typeface="+mj-lt"/>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L="0" marR="0" algn="ctr">
                        <a:lnSpc>
                          <a:spcPct val="150000"/>
                        </a:lnSpc>
                        <a:spcBef>
                          <a:spcPts val="0"/>
                        </a:spcBef>
                        <a:spcAft>
                          <a:spcPts val="0"/>
                        </a:spcAft>
                      </a:pPr>
                      <a:r>
                        <a:rPr lang="en-US" sz="2400">
                          <a:effectLst/>
                          <a:latin typeface="+mj-lt"/>
                          <a:ea typeface="Calibri" panose="020F0502020204030204" pitchFamily="34" charset="0"/>
                          <a:cs typeface="Times New Roman" panose="02020603050405020304" pitchFamily="18" charset="0"/>
                        </a:rPr>
                        <a:t>0.018</a:t>
                      </a:r>
                      <a:endParaRPr lang="en-US" sz="2400">
                        <a:effectLst/>
                        <a:latin typeface="+mj-lt"/>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L="0" marR="0" algn="ctr">
                        <a:lnSpc>
                          <a:spcPct val="150000"/>
                        </a:lnSpc>
                        <a:spcBef>
                          <a:spcPts val="0"/>
                        </a:spcBef>
                        <a:spcAft>
                          <a:spcPts val="0"/>
                        </a:spcAft>
                      </a:pPr>
                      <a:r>
                        <a:rPr lang="en-US" sz="2400" dirty="0">
                          <a:effectLst/>
                          <a:latin typeface="+mj-lt"/>
                          <a:ea typeface="Calibri" panose="020F0502020204030204" pitchFamily="34" charset="0"/>
                          <a:cs typeface="Times New Roman" panose="02020603050405020304" pitchFamily="18" charset="0"/>
                        </a:rPr>
                        <a:t>7.386</a:t>
                      </a:r>
                      <a:endParaRPr lang="en-US" sz="2400" dirty="0">
                        <a:effectLst/>
                        <a:latin typeface="+mj-lt"/>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L="0" marR="0" algn="ctr">
                        <a:lnSpc>
                          <a:spcPct val="150000"/>
                        </a:lnSpc>
                        <a:spcBef>
                          <a:spcPts val="0"/>
                        </a:spcBef>
                        <a:spcAft>
                          <a:spcPts val="0"/>
                        </a:spcAft>
                      </a:pPr>
                      <a:r>
                        <a:rPr lang="en-US" sz="2400" dirty="0">
                          <a:effectLst/>
                          <a:latin typeface="+mj-lt"/>
                          <a:ea typeface="Calibri" panose="020F0502020204030204" pitchFamily="34" charset="0"/>
                          <a:cs typeface="Times New Roman" panose="02020603050405020304" pitchFamily="18" charset="0"/>
                        </a:rPr>
                        <a:t>&lt; 0.001</a:t>
                      </a:r>
                      <a:endParaRPr lang="en-US" sz="2400" dirty="0">
                        <a:effectLst/>
                        <a:latin typeface="+mj-lt"/>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extLst>
                  <a:ext uri="{0D108BD9-81ED-4DB2-BD59-A6C34878D82A}">
                    <a16:rowId xmlns:a16="http://schemas.microsoft.com/office/drawing/2014/main" val="3387426981"/>
                  </a:ext>
                </a:extLst>
              </a:tr>
            </a:tbl>
          </a:graphicData>
        </a:graphic>
      </p:graphicFrame>
    </p:spTree>
    <p:extLst>
      <p:ext uri="{BB962C8B-B14F-4D97-AF65-F5344CB8AC3E}">
        <p14:creationId xmlns:p14="http://schemas.microsoft.com/office/powerpoint/2010/main" val="22670621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982" y="937731"/>
            <a:ext cx="8825659" cy="706964"/>
          </a:xfrm>
        </p:spPr>
        <p:txBody>
          <a:bodyPr/>
          <a:lstStyle/>
          <a:p>
            <a:r>
              <a:rPr lang="en-US" dirty="0"/>
              <a:t>Recall Replication</a:t>
            </a:r>
          </a:p>
        </p:txBody>
      </p:sp>
      <p:sp>
        <p:nvSpPr>
          <p:cNvPr id="3" name="Content Placeholder 2"/>
          <p:cNvSpPr>
            <a:spLocks noGrp="1"/>
          </p:cNvSpPr>
          <p:nvPr>
            <p:ph idx="1"/>
          </p:nvPr>
        </p:nvSpPr>
        <p:spPr>
          <a:xfrm>
            <a:off x="870982" y="2331845"/>
            <a:ext cx="10536253" cy="388620"/>
          </a:xfrm>
        </p:spPr>
        <p:txBody>
          <a:bodyPr>
            <a:normAutofit fontScale="92500" lnSpcReduction="20000"/>
          </a:bodyPr>
          <a:lstStyle/>
          <a:p>
            <a:pPr marL="0" indent="0" algn="ctr">
              <a:buNone/>
            </a:pPr>
            <a:r>
              <a:rPr lang="en-US" sz="2600" b="1" dirty="0"/>
              <a:t>Main Effects Table</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70462053"/>
              </p:ext>
            </p:extLst>
          </p:nvPr>
        </p:nvGraphicFramePr>
        <p:xfrm>
          <a:off x="1312985" y="2880446"/>
          <a:ext cx="8905435" cy="2816969"/>
        </p:xfrm>
        <a:graphic>
          <a:graphicData uri="http://schemas.openxmlformats.org/drawingml/2006/table">
            <a:tbl>
              <a:tblPr firstRow="1" bandRow="1">
                <a:tableStyleId>{5C22544A-7EE6-4342-B048-85BDC9FD1C3A}</a:tableStyleId>
              </a:tblPr>
              <a:tblGrid>
                <a:gridCol w="1781087">
                  <a:extLst>
                    <a:ext uri="{9D8B030D-6E8A-4147-A177-3AD203B41FA5}">
                      <a16:colId xmlns:a16="http://schemas.microsoft.com/office/drawing/2014/main" val="3263831615"/>
                    </a:ext>
                  </a:extLst>
                </a:gridCol>
                <a:gridCol w="1781087">
                  <a:extLst>
                    <a:ext uri="{9D8B030D-6E8A-4147-A177-3AD203B41FA5}">
                      <a16:colId xmlns:a16="http://schemas.microsoft.com/office/drawing/2014/main" val="856007762"/>
                    </a:ext>
                  </a:extLst>
                </a:gridCol>
                <a:gridCol w="1781087">
                  <a:extLst>
                    <a:ext uri="{9D8B030D-6E8A-4147-A177-3AD203B41FA5}">
                      <a16:colId xmlns:a16="http://schemas.microsoft.com/office/drawing/2014/main" val="2159109262"/>
                    </a:ext>
                  </a:extLst>
                </a:gridCol>
                <a:gridCol w="1781087">
                  <a:extLst>
                    <a:ext uri="{9D8B030D-6E8A-4147-A177-3AD203B41FA5}">
                      <a16:colId xmlns:a16="http://schemas.microsoft.com/office/drawing/2014/main" val="3978553227"/>
                    </a:ext>
                  </a:extLst>
                </a:gridCol>
                <a:gridCol w="1781087">
                  <a:extLst>
                    <a:ext uri="{9D8B030D-6E8A-4147-A177-3AD203B41FA5}">
                      <a16:colId xmlns:a16="http://schemas.microsoft.com/office/drawing/2014/main" val="165992976"/>
                    </a:ext>
                  </a:extLst>
                </a:gridCol>
              </a:tblGrid>
              <a:tr h="707981">
                <a:tc>
                  <a:txBody>
                    <a:bodyPr/>
                    <a:lstStyle/>
                    <a:p>
                      <a:pPr algn="ctr"/>
                      <a:r>
                        <a:rPr lang="en-US" sz="2400" dirty="0">
                          <a:solidFill>
                            <a:schemeClr val="tx1"/>
                          </a:solidFill>
                        </a:rPr>
                        <a:t>IV</a:t>
                      </a:r>
                    </a:p>
                  </a:txBody>
                  <a:tcPr>
                    <a:solidFill>
                      <a:schemeClr val="bg1">
                        <a:lumMod val="95000"/>
                      </a:schemeClr>
                    </a:solidFill>
                  </a:tcPr>
                </a:tc>
                <a:tc>
                  <a:txBody>
                    <a:bodyPr/>
                    <a:lstStyle/>
                    <a:p>
                      <a:pPr algn="ctr"/>
                      <a:r>
                        <a:rPr lang="en-US" sz="2400" i="1" dirty="0">
                          <a:solidFill>
                            <a:schemeClr val="tx1"/>
                          </a:solidFill>
                        </a:rPr>
                        <a:t>b</a:t>
                      </a:r>
                    </a:p>
                  </a:txBody>
                  <a:tcPr>
                    <a:solidFill>
                      <a:schemeClr val="bg1">
                        <a:lumMod val="95000"/>
                      </a:schemeClr>
                    </a:solidFill>
                  </a:tcPr>
                </a:tc>
                <a:tc>
                  <a:txBody>
                    <a:bodyPr/>
                    <a:lstStyle/>
                    <a:p>
                      <a:pPr algn="ctr"/>
                      <a:r>
                        <a:rPr lang="en-US" sz="2400" dirty="0">
                          <a:solidFill>
                            <a:schemeClr val="tx1"/>
                          </a:solidFill>
                        </a:rPr>
                        <a:t>Std. Error</a:t>
                      </a:r>
                    </a:p>
                  </a:txBody>
                  <a:tcPr>
                    <a:solidFill>
                      <a:schemeClr val="bg1">
                        <a:lumMod val="95000"/>
                      </a:schemeClr>
                    </a:solidFill>
                  </a:tcPr>
                </a:tc>
                <a:tc>
                  <a:txBody>
                    <a:bodyPr/>
                    <a:lstStyle/>
                    <a:p>
                      <a:pPr algn="ctr"/>
                      <a:r>
                        <a:rPr lang="en-US" sz="2400" i="1" dirty="0">
                          <a:solidFill>
                            <a:schemeClr val="tx1"/>
                          </a:solidFill>
                        </a:rPr>
                        <a:t>t</a:t>
                      </a:r>
                    </a:p>
                  </a:txBody>
                  <a:tcPr>
                    <a:solidFill>
                      <a:schemeClr val="bg1">
                        <a:lumMod val="95000"/>
                      </a:schemeClr>
                    </a:solidFill>
                  </a:tcPr>
                </a:tc>
                <a:tc>
                  <a:txBody>
                    <a:bodyPr/>
                    <a:lstStyle/>
                    <a:p>
                      <a:pPr algn="ctr"/>
                      <a:r>
                        <a:rPr lang="en-US" sz="2400" i="1" dirty="0">
                          <a:solidFill>
                            <a:schemeClr val="tx1"/>
                          </a:solidFill>
                        </a:rPr>
                        <a:t>p</a:t>
                      </a:r>
                    </a:p>
                  </a:txBody>
                  <a:tcPr>
                    <a:solidFill>
                      <a:schemeClr val="bg1">
                        <a:lumMod val="95000"/>
                      </a:schemeClr>
                    </a:solidFill>
                  </a:tcPr>
                </a:tc>
                <a:extLst>
                  <a:ext uri="{0D108BD9-81ED-4DB2-BD59-A6C34878D82A}">
                    <a16:rowId xmlns:a16="http://schemas.microsoft.com/office/drawing/2014/main" val="276866632"/>
                  </a:ext>
                </a:extLst>
              </a:tr>
              <a:tr h="707981">
                <a:tc>
                  <a:txBody>
                    <a:bodyPr/>
                    <a:lstStyle/>
                    <a:p>
                      <a:pPr algn="ctr"/>
                      <a:r>
                        <a:rPr lang="en-US" sz="2400" b="1" dirty="0">
                          <a:solidFill>
                            <a:schemeClr val="tx1"/>
                          </a:solidFill>
                        </a:rPr>
                        <a:t>FSG</a:t>
                      </a:r>
                    </a:p>
                  </a:txBody>
                  <a:tcPr>
                    <a:solidFill>
                      <a:schemeClr val="tx2">
                        <a:lumMod val="20000"/>
                        <a:lumOff val="80000"/>
                      </a:schemeClr>
                    </a:solidFill>
                  </a:tcPr>
                </a:tc>
                <a:tc>
                  <a:txBody>
                    <a:bodyPr/>
                    <a:lstStyle/>
                    <a:p>
                      <a:pPr marL="0" marR="0" algn="ctr">
                        <a:lnSpc>
                          <a:spcPct val="150000"/>
                        </a:lnSpc>
                        <a:spcBef>
                          <a:spcPts val="0"/>
                        </a:spcBef>
                        <a:spcAft>
                          <a:spcPts val="0"/>
                        </a:spcAft>
                      </a:pPr>
                      <a:r>
                        <a:rPr lang="en-US" sz="2400" dirty="0">
                          <a:effectLst/>
                          <a:latin typeface="+mn-lt"/>
                          <a:ea typeface="Calibri" panose="020F0502020204030204" pitchFamily="34" charset="0"/>
                          <a:cs typeface="Times New Roman" panose="02020603050405020304" pitchFamily="18" charset="0"/>
                        </a:rPr>
                        <a:t>0.633</a:t>
                      </a:r>
                      <a:endParaRPr lang="en-US" sz="2400" dirty="0">
                        <a:effectLst/>
                        <a:latin typeface="+mn-lt"/>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L="0" marR="0" algn="ctr">
                        <a:lnSpc>
                          <a:spcPct val="150000"/>
                        </a:lnSpc>
                        <a:spcBef>
                          <a:spcPts val="0"/>
                        </a:spcBef>
                        <a:spcAft>
                          <a:spcPts val="0"/>
                        </a:spcAft>
                      </a:pPr>
                      <a:r>
                        <a:rPr lang="en-US" sz="2400">
                          <a:effectLst/>
                          <a:latin typeface="+mn-lt"/>
                          <a:ea typeface="Calibri" panose="020F0502020204030204" pitchFamily="34" charset="0"/>
                          <a:cs typeface="Times New Roman" panose="02020603050405020304" pitchFamily="18" charset="0"/>
                        </a:rPr>
                        <a:t>0.099</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L="0" marR="0" algn="ctr">
                        <a:lnSpc>
                          <a:spcPct val="150000"/>
                        </a:lnSpc>
                        <a:spcBef>
                          <a:spcPts val="0"/>
                        </a:spcBef>
                        <a:spcAft>
                          <a:spcPts val="0"/>
                        </a:spcAft>
                      </a:pPr>
                      <a:r>
                        <a:rPr lang="en-US" sz="2400">
                          <a:effectLst/>
                          <a:latin typeface="+mn-lt"/>
                          <a:ea typeface="Calibri" panose="020F0502020204030204" pitchFamily="34" charset="0"/>
                          <a:cs typeface="Times New Roman" panose="02020603050405020304" pitchFamily="18" charset="0"/>
                        </a:rPr>
                        <a:t>6.421</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L="0" marR="0" algn="ctr">
                        <a:lnSpc>
                          <a:spcPct val="150000"/>
                        </a:lnSpc>
                        <a:spcBef>
                          <a:spcPts val="0"/>
                        </a:spcBef>
                        <a:spcAft>
                          <a:spcPts val="0"/>
                        </a:spcAft>
                      </a:pPr>
                      <a:r>
                        <a:rPr lang="en-US" sz="2400">
                          <a:effectLst/>
                          <a:latin typeface="+mn-lt"/>
                          <a:ea typeface="Calibri" panose="020F0502020204030204" pitchFamily="34" charset="0"/>
                          <a:cs typeface="Times New Roman" panose="02020603050405020304" pitchFamily="18" charset="0"/>
                        </a:rPr>
                        <a:t>&lt; 0.001</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extLst>
                  <a:ext uri="{0D108BD9-81ED-4DB2-BD59-A6C34878D82A}">
                    <a16:rowId xmlns:a16="http://schemas.microsoft.com/office/drawing/2014/main" val="2020824126"/>
                  </a:ext>
                </a:extLst>
              </a:tr>
              <a:tr h="668598">
                <a:tc>
                  <a:txBody>
                    <a:bodyPr/>
                    <a:lstStyle/>
                    <a:p>
                      <a:pPr algn="ctr"/>
                      <a:r>
                        <a:rPr lang="en-US" sz="2400" b="1" dirty="0"/>
                        <a:t>COS</a:t>
                      </a:r>
                    </a:p>
                  </a:txBody>
                  <a:tcPr>
                    <a:solidFill>
                      <a:schemeClr val="bg1">
                        <a:lumMod val="95000"/>
                      </a:schemeClr>
                    </a:solidFill>
                  </a:tcPr>
                </a:tc>
                <a:tc>
                  <a:txBody>
                    <a:bodyPr/>
                    <a:lstStyle/>
                    <a:p>
                      <a:pPr marL="0" marR="0" algn="ctr">
                        <a:lnSpc>
                          <a:spcPct val="150000"/>
                        </a:lnSpc>
                        <a:spcBef>
                          <a:spcPts val="0"/>
                        </a:spcBef>
                        <a:spcAft>
                          <a:spcPts val="0"/>
                        </a:spcAft>
                      </a:pPr>
                      <a:r>
                        <a:rPr lang="en-US" sz="2400">
                          <a:effectLst/>
                          <a:latin typeface="+mn-lt"/>
                          <a:ea typeface="Calibri" panose="020F0502020204030204" pitchFamily="34" charset="0"/>
                          <a:cs typeface="Times New Roman" panose="02020603050405020304" pitchFamily="18" charset="0"/>
                        </a:rPr>
                        <a:t>0.681</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ctr">
                        <a:lnSpc>
                          <a:spcPct val="150000"/>
                        </a:lnSpc>
                        <a:spcBef>
                          <a:spcPts val="0"/>
                        </a:spcBef>
                        <a:spcAft>
                          <a:spcPts val="0"/>
                        </a:spcAft>
                      </a:pPr>
                      <a:r>
                        <a:rPr lang="en-US" sz="2400">
                          <a:effectLst/>
                          <a:latin typeface="+mn-lt"/>
                          <a:ea typeface="Calibri" panose="020F0502020204030204" pitchFamily="34" charset="0"/>
                          <a:cs typeface="Times New Roman" panose="02020603050405020304" pitchFamily="18" charset="0"/>
                        </a:rPr>
                        <a:t>0.163</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ctr">
                        <a:lnSpc>
                          <a:spcPct val="150000"/>
                        </a:lnSpc>
                        <a:spcBef>
                          <a:spcPts val="0"/>
                        </a:spcBef>
                        <a:spcAft>
                          <a:spcPts val="0"/>
                        </a:spcAft>
                      </a:pPr>
                      <a:r>
                        <a:rPr lang="en-US" sz="2400">
                          <a:effectLst/>
                          <a:latin typeface="+mn-lt"/>
                          <a:ea typeface="Calibri" panose="020F0502020204030204" pitchFamily="34" charset="0"/>
                          <a:cs typeface="Times New Roman" panose="02020603050405020304" pitchFamily="18" charset="0"/>
                        </a:rPr>
                        <a:t>4.180</a:t>
                      </a:r>
                      <a:endParaRPr lang="en-US" sz="2400">
                        <a:effectLst/>
                        <a:latin typeface="+mn-lt"/>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ctr">
                        <a:lnSpc>
                          <a:spcPct val="150000"/>
                        </a:lnSpc>
                        <a:spcBef>
                          <a:spcPts val="0"/>
                        </a:spcBef>
                        <a:spcAft>
                          <a:spcPts val="0"/>
                        </a:spcAft>
                      </a:pPr>
                      <a:r>
                        <a:rPr lang="en-US" sz="2400" dirty="0">
                          <a:effectLst/>
                          <a:latin typeface="+mn-lt"/>
                          <a:ea typeface="Calibri" panose="020F0502020204030204" pitchFamily="34" charset="0"/>
                          <a:cs typeface="Times New Roman" panose="02020603050405020304" pitchFamily="18" charset="0"/>
                        </a:rPr>
                        <a:t>&lt; 0.001</a:t>
                      </a:r>
                      <a:endParaRPr lang="en-US" sz="2400" dirty="0">
                        <a:effectLst/>
                        <a:latin typeface="+mn-lt"/>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63078277"/>
                  </a:ext>
                </a:extLst>
              </a:tr>
              <a:tr h="732409">
                <a:tc>
                  <a:txBody>
                    <a:bodyPr/>
                    <a:lstStyle/>
                    <a:p>
                      <a:pPr algn="ctr"/>
                      <a:r>
                        <a:rPr lang="en-US" sz="2400" b="1" dirty="0"/>
                        <a:t>LSA</a:t>
                      </a:r>
                    </a:p>
                  </a:txBody>
                  <a:tcPr>
                    <a:solidFill>
                      <a:schemeClr val="tx2">
                        <a:lumMod val="20000"/>
                        <a:lumOff val="80000"/>
                      </a:schemeClr>
                    </a:solidFill>
                  </a:tcPr>
                </a:tc>
                <a:tc>
                  <a:txBody>
                    <a:bodyPr/>
                    <a:lstStyle/>
                    <a:p>
                      <a:pPr marL="0" marR="0" algn="ctr">
                        <a:lnSpc>
                          <a:spcPct val="150000"/>
                        </a:lnSpc>
                        <a:spcBef>
                          <a:spcPts val="0"/>
                        </a:spcBef>
                        <a:spcAft>
                          <a:spcPts val="0"/>
                        </a:spcAft>
                      </a:pPr>
                      <a:r>
                        <a:rPr lang="en-US" sz="2400" dirty="0">
                          <a:effectLst/>
                          <a:latin typeface="+mj-lt"/>
                          <a:ea typeface="Calibri" panose="020F0502020204030204" pitchFamily="34" charset="0"/>
                          <a:cs typeface="Times New Roman" panose="02020603050405020304" pitchFamily="18" charset="0"/>
                        </a:rPr>
                        <a:t>1.780</a:t>
                      </a:r>
                      <a:endParaRPr lang="en-US" sz="2400" dirty="0">
                        <a:effectLst/>
                        <a:latin typeface="+mj-lt"/>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L="0" marR="0" algn="ctr">
                        <a:lnSpc>
                          <a:spcPct val="150000"/>
                        </a:lnSpc>
                        <a:spcBef>
                          <a:spcPts val="0"/>
                        </a:spcBef>
                        <a:spcAft>
                          <a:spcPts val="0"/>
                        </a:spcAft>
                      </a:pPr>
                      <a:r>
                        <a:rPr lang="en-US" sz="2400">
                          <a:effectLst/>
                          <a:latin typeface="+mj-lt"/>
                          <a:ea typeface="Calibri" panose="020F0502020204030204" pitchFamily="34" charset="0"/>
                          <a:cs typeface="Times New Roman" panose="02020603050405020304" pitchFamily="18" charset="0"/>
                        </a:rPr>
                        <a:t>0.198</a:t>
                      </a:r>
                      <a:endParaRPr lang="en-US" sz="2400">
                        <a:effectLst/>
                        <a:latin typeface="+mj-lt"/>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L="0" marR="0" algn="ctr">
                        <a:lnSpc>
                          <a:spcPct val="150000"/>
                        </a:lnSpc>
                        <a:spcBef>
                          <a:spcPts val="0"/>
                        </a:spcBef>
                        <a:spcAft>
                          <a:spcPts val="0"/>
                        </a:spcAft>
                      </a:pPr>
                      <a:r>
                        <a:rPr lang="en-US" sz="2400">
                          <a:effectLst/>
                          <a:latin typeface="+mj-lt"/>
                          <a:ea typeface="Calibri" panose="020F0502020204030204" pitchFamily="34" charset="0"/>
                          <a:cs typeface="Times New Roman" panose="02020603050405020304" pitchFamily="18" charset="0"/>
                        </a:rPr>
                        <a:t>9.081</a:t>
                      </a:r>
                      <a:endParaRPr lang="en-US" sz="2400">
                        <a:effectLst/>
                        <a:latin typeface="+mj-lt"/>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L="0" marR="0" algn="ctr">
                        <a:lnSpc>
                          <a:spcPct val="150000"/>
                        </a:lnSpc>
                        <a:spcBef>
                          <a:spcPts val="0"/>
                        </a:spcBef>
                        <a:spcAft>
                          <a:spcPts val="0"/>
                        </a:spcAft>
                      </a:pPr>
                      <a:r>
                        <a:rPr lang="en-US" sz="2400" dirty="0">
                          <a:effectLst/>
                          <a:latin typeface="+mj-lt"/>
                          <a:ea typeface="Calibri" panose="020F0502020204030204" pitchFamily="34" charset="0"/>
                          <a:cs typeface="Times New Roman" panose="02020603050405020304" pitchFamily="18" charset="0"/>
                        </a:rPr>
                        <a:t>&lt; 0.001</a:t>
                      </a:r>
                      <a:endParaRPr lang="en-US" sz="2400" dirty="0">
                        <a:effectLst/>
                        <a:latin typeface="+mj-lt"/>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extLst>
                  <a:ext uri="{0D108BD9-81ED-4DB2-BD59-A6C34878D82A}">
                    <a16:rowId xmlns:a16="http://schemas.microsoft.com/office/drawing/2014/main" val="3387426981"/>
                  </a:ext>
                </a:extLst>
              </a:tr>
            </a:tbl>
          </a:graphicData>
        </a:graphic>
      </p:graphicFrame>
    </p:spTree>
    <p:extLst>
      <p:ext uri="{BB962C8B-B14F-4D97-AF65-F5344CB8AC3E}">
        <p14:creationId xmlns:p14="http://schemas.microsoft.com/office/powerpoint/2010/main" val="4754234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1F944-570D-4930-9333-49B597A53BB1}"/>
              </a:ext>
            </a:extLst>
          </p:cNvPr>
          <p:cNvSpPr>
            <a:spLocks noGrp="1"/>
          </p:cNvSpPr>
          <p:nvPr>
            <p:ph type="title"/>
          </p:nvPr>
        </p:nvSpPr>
        <p:spPr/>
        <p:txBody>
          <a:bodyPr/>
          <a:lstStyle/>
          <a:p>
            <a:r>
              <a:rPr lang="en-US" dirty="0"/>
              <a:t>Three-Way Interactions for Replication</a:t>
            </a:r>
          </a:p>
        </p:txBody>
      </p:sp>
      <p:graphicFrame>
        <p:nvGraphicFramePr>
          <p:cNvPr id="6" name="Content Placeholder 5">
            <a:extLst>
              <a:ext uri="{FF2B5EF4-FFF2-40B4-BE49-F238E27FC236}">
                <a16:creationId xmlns:a16="http://schemas.microsoft.com/office/drawing/2014/main" id="{4B88D74F-276D-4605-878F-4BF74C5488A2}"/>
              </a:ext>
            </a:extLst>
          </p:cNvPr>
          <p:cNvGraphicFramePr>
            <a:graphicFrameLocks noGrp="1"/>
          </p:cNvGraphicFramePr>
          <p:nvPr>
            <p:ph idx="1"/>
            <p:extLst>
              <p:ext uri="{D42A27DB-BD31-4B8C-83A1-F6EECF244321}">
                <p14:modId xmlns:p14="http://schemas.microsoft.com/office/powerpoint/2010/main" val="1007233104"/>
              </p:ext>
            </p:extLst>
          </p:nvPr>
        </p:nvGraphicFramePr>
        <p:xfrm>
          <a:off x="979714" y="3269705"/>
          <a:ext cx="9595960" cy="1929311"/>
        </p:xfrm>
        <a:graphic>
          <a:graphicData uri="http://schemas.openxmlformats.org/drawingml/2006/table">
            <a:tbl>
              <a:tblPr firstRow="1" bandRow="1">
                <a:tableStyleId>{00A15C55-8517-42AA-B614-E9B94910E393}</a:tableStyleId>
              </a:tblPr>
              <a:tblGrid>
                <a:gridCol w="1919192">
                  <a:extLst>
                    <a:ext uri="{9D8B030D-6E8A-4147-A177-3AD203B41FA5}">
                      <a16:colId xmlns:a16="http://schemas.microsoft.com/office/drawing/2014/main" val="3949998846"/>
                    </a:ext>
                  </a:extLst>
                </a:gridCol>
                <a:gridCol w="1919192">
                  <a:extLst>
                    <a:ext uri="{9D8B030D-6E8A-4147-A177-3AD203B41FA5}">
                      <a16:colId xmlns:a16="http://schemas.microsoft.com/office/drawing/2014/main" val="708150888"/>
                    </a:ext>
                  </a:extLst>
                </a:gridCol>
                <a:gridCol w="1919192">
                  <a:extLst>
                    <a:ext uri="{9D8B030D-6E8A-4147-A177-3AD203B41FA5}">
                      <a16:colId xmlns:a16="http://schemas.microsoft.com/office/drawing/2014/main" val="2308158106"/>
                    </a:ext>
                  </a:extLst>
                </a:gridCol>
                <a:gridCol w="1919192">
                  <a:extLst>
                    <a:ext uri="{9D8B030D-6E8A-4147-A177-3AD203B41FA5}">
                      <a16:colId xmlns:a16="http://schemas.microsoft.com/office/drawing/2014/main" val="4090476493"/>
                    </a:ext>
                  </a:extLst>
                </a:gridCol>
                <a:gridCol w="1919192">
                  <a:extLst>
                    <a:ext uri="{9D8B030D-6E8A-4147-A177-3AD203B41FA5}">
                      <a16:colId xmlns:a16="http://schemas.microsoft.com/office/drawing/2014/main" val="1733677217"/>
                    </a:ext>
                  </a:extLst>
                </a:gridCol>
              </a:tblGrid>
              <a:tr h="847897">
                <a:tc>
                  <a:txBody>
                    <a:bodyPr/>
                    <a:lstStyle/>
                    <a:p>
                      <a:pPr algn="ctr"/>
                      <a:r>
                        <a:rPr lang="en-US" sz="2400" dirty="0">
                          <a:solidFill>
                            <a:schemeClr val="tx1"/>
                          </a:solidFill>
                        </a:rPr>
                        <a:t>Task</a:t>
                      </a:r>
                    </a:p>
                  </a:txBody>
                  <a:tcPr>
                    <a:solidFill>
                      <a:schemeClr val="bg1">
                        <a:lumMod val="9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i="1" dirty="0">
                          <a:solidFill>
                            <a:schemeClr val="tx1"/>
                          </a:solidFill>
                        </a:rPr>
                        <a:t>b</a:t>
                      </a:r>
                    </a:p>
                    <a:p>
                      <a:pPr algn="ctr"/>
                      <a:endParaRPr lang="en-US" sz="2400" dirty="0">
                        <a:solidFill>
                          <a:schemeClr val="tx1"/>
                        </a:solidFill>
                      </a:endParaRPr>
                    </a:p>
                  </a:txBody>
                  <a:tcPr>
                    <a:solidFill>
                      <a:schemeClr val="bg1">
                        <a:lumMod val="95000"/>
                      </a:schemeClr>
                    </a:solidFill>
                  </a:tcPr>
                </a:tc>
                <a:tc>
                  <a:txBody>
                    <a:bodyPr/>
                    <a:lstStyle/>
                    <a:p>
                      <a:pPr algn="ctr"/>
                      <a:r>
                        <a:rPr lang="en-US" sz="2400" dirty="0">
                          <a:solidFill>
                            <a:schemeClr val="tx1"/>
                          </a:solidFill>
                        </a:rPr>
                        <a:t>Standard Error</a:t>
                      </a:r>
                    </a:p>
                  </a:txBody>
                  <a:tcPr>
                    <a:solidFill>
                      <a:schemeClr val="bg1">
                        <a:lumMod val="95000"/>
                      </a:schemeClr>
                    </a:solidFill>
                  </a:tcPr>
                </a:tc>
                <a:tc>
                  <a:txBody>
                    <a:bodyPr/>
                    <a:lstStyle/>
                    <a:p>
                      <a:pPr algn="ctr"/>
                      <a:r>
                        <a:rPr lang="en-US" sz="2400" dirty="0">
                          <a:solidFill>
                            <a:schemeClr val="tx1"/>
                          </a:solidFill>
                        </a:rPr>
                        <a:t>Test Statistic</a:t>
                      </a:r>
                    </a:p>
                  </a:txBody>
                  <a:tcPr>
                    <a:solidFill>
                      <a:schemeClr val="bg1">
                        <a:lumMod val="95000"/>
                      </a:schemeClr>
                    </a:solidFill>
                  </a:tcPr>
                </a:tc>
                <a:tc>
                  <a:txBody>
                    <a:bodyPr/>
                    <a:lstStyle/>
                    <a:p>
                      <a:pPr algn="ctr"/>
                      <a:r>
                        <a:rPr lang="en-US" sz="2400" i="1" dirty="0">
                          <a:solidFill>
                            <a:schemeClr val="tx1"/>
                          </a:solidFill>
                        </a:rPr>
                        <a:t>p</a:t>
                      </a:r>
                    </a:p>
                  </a:txBody>
                  <a:tcPr>
                    <a:solidFill>
                      <a:schemeClr val="bg1">
                        <a:lumMod val="95000"/>
                      </a:schemeClr>
                    </a:solidFill>
                  </a:tcPr>
                </a:tc>
                <a:extLst>
                  <a:ext uri="{0D108BD9-81ED-4DB2-BD59-A6C34878D82A}">
                    <a16:rowId xmlns:a16="http://schemas.microsoft.com/office/drawing/2014/main" val="967144610"/>
                  </a:ext>
                </a:extLst>
              </a:tr>
              <a:tr h="540707">
                <a:tc>
                  <a:txBody>
                    <a:bodyPr/>
                    <a:lstStyle/>
                    <a:p>
                      <a:pPr algn="ctr"/>
                      <a:r>
                        <a:rPr lang="en-US" sz="2400" b="1" dirty="0"/>
                        <a:t>Recall</a:t>
                      </a:r>
                    </a:p>
                  </a:txBody>
                  <a:tcPr>
                    <a:solidFill>
                      <a:schemeClr val="tx2">
                        <a:lumMod val="20000"/>
                        <a:lumOff val="80000"/>
                      </a:schemeClr>
                    </a:solidFill>
                  </a:tcPr>
                </a:tc>
                <a:tc>
                  <a:txBody>
                    <a:bodyPr/>
                    <a:lstStyle/>
                    <a:p>
                      <a:pPr marL="0" marR="0" algn="ctr">
                        <a:lnSpc>
                          <a:spcPct val="150000"/>
                        </a:lnSpc>
                        <a:spcBef>
                          <a:spcPts val="0"/>
                        </a:spcBef>
                        <a:spcAft>
                          <a:spcPts val="0"/>
                        </a:spcAft>
                      </a:pPr>
                      <a:r>
                        <a:rPr lang="en-US" sz="2400" dirty="0">
                          <a:effectLst/>
                          <a:latin typeface="+mj-lt"/>
                          <a:ea typeface="Calibri" panose="020F0502020204030204" pitchFamily="34" charset="0"/>
                          <a:cs typeface="Times New Roman" panose="02020603050405020304" pitchFamily="18" charset="0"/>
                        </a:rPr>
                        <a:t>-22.464</a:t>
                      </a:r>
                      <a:endParaRPr lang="en-US" sz="2400" dirty="0">
                        <a:effectLst/>
                        <a:latin typeface="+mj-lt"/>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L="0" marR="0" algn="ctr">
                        <a:lnSpc>
                          <a:spcPct val="150000"/>
                        </a:lnSpc>
                        <a:spcBef>
                          <a:spcPts val="0"/>
                        </a:spcBef>
                        <a:spcAft>
                          <a:spcPts val="0"/>
                        </a:spcAft>
                      </a:pPr>
                      <a:r>
                        <a:rPr lang="en-US" sz="2400" dirty="0">
                          <a:effectLst/>
                          <a:latin typeface="+mj-lt"/>
                          <a:ea typeface="Calibri" panose="020F0502020204030204" pitchFamily="34" charset="0"/>
                          <a:cs typeface="Times New Roman" panose="02020603050405020304" pitchFamily="18" charset="0"/>
                        </a:rPr>
                        <a:t>3.671</a:t>
                      </a:r>
                      <a:endParaRPr lang="en-US" sz="2400" dirty="0">
                        <a:effectLst/>
                        <a:latin typeface="+mj-lt"/>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L="0" marR="0" algn="ctr">
                        <a:lnSpc>
                          <a:spcPct val="150000"/>
                        </a:lnSpc>
                        <a:spcBef>
                          <a:spcPts val="0"/>
                        </a:spcBef>
                        <a:spcAft>
                          <a:spcPts val="0"/>
                        </a:spcAft>
                      </a:pPr>
                      <a:r>
                        <a:rPr lang="en-US" sz="2400">
                          <a:effectLst/>
                          <a:latin typeface="+mj-lt"/>
                          <a:ea typeface="Calibri" panose="020F0502020204030204" pitchFamily="34" charset="0"/>
                          <a:cs typeface="Times New Roman" panose="02020603050405020304" pitchFamily="18" charset="0"/>
                        </a:rPr>
                        <a:t>-6.119</a:t>
                      </a:r>
                      <a:endParaRPr lang="en-US" sz="2400">
                        <a:effectLst/>
                        <a:latin typeface="+mj-lt"/>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L="0" marR="0" algn="ctr">
                        <a:lnSpc>
                          <a:spcPct val="150000"/>
                        </a:lnSpc>
                        <a:spcBef>
                          <a:spcPts val="0"/>
                        </a:spcBef>
                        <a:spcAft>
                          <a:spcPts val="0"/>
                        </a:spcAft>
                      </a:pPr>
                      <a:r>
                        <a:rPr lang="en-US" sz="2400" dirty="0">
                          <a:effectLst/>
                          <a:latin typeface="+mj-lt"/>
                          <a:ea typeface="Calibri" panose="020F0502020204030204" pitchFamily="34" charset="0"/>
                          <a:cs typeface="Times New Roman" panose="02020603050405020304" pitchFamily="18" charset="0"/>
                        </a:rPr>
                        <a:t>&lt; 0.001</a:t>
                      </a:r>
                      <a:endParaRPr lang="en-US" sz="2400" dirty="0">
                        <a:effectLst/>
                        <a:latin typeface="+mj-lt"/>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extLst>
                  <a:ext uri="{0D108BD9-81ED-4DB2-BD59-A6C34878D82A}">
                    <a16:rowId xmlns:a16="http://schemas.microsoft.com/office/drawing/2014/main" val="2570973734"/>
                  </a:ext>
                </a:extLst>
              </a:tr>
              <a:tr h="540707">
                <a:tc>
                  <a:txBody>
                    <a:bodyPr/>
                    <a:lstStyle/>
                    <a:p>
                      <a:pPr algn="ctr"/>
                      <a:r>
                        <a:rPr lang="en-US" sz="2400" b="1" dirty="0"/>
                        <a:t>Judgment</a:t>
                      </a:r>
                    </a:p>
                  </a:txBody>
                  <a:tcPr>
                    <a:solidFill>
                      <a:schemeClr val="bg1">
                        <a:lumMod val="95000"/>
                      </a:schemeClr>
                    </a:solidFill>
                  </a:tcPr>
                </a:tc>
                <a:tc>
                  <a:txBody>
                    <a:bodyPr/>
                    <a:lstStyle/>
                    <a:p>
                      <a:pPr marL="0" marR="0" algn="ctr">
                        <a:lnSpc>
                          <a:spcPct val="150000"/>
                        </a:lnSpc>
                        <a:spcBef>
                          <a:spcPts val="0"/>
                        </a:spcBef>
                        <a:spcAft>
                          <a:spcPts val="0"/>
                        </a:spcAft>
                      </a:pPr>
                      <a:r>
                        <a:rPr lang="en-US" sz="2400" dirty="0">
                          <a:effectLst/>
                          <a:latin typeface="+mj-lt"/>
                          <a:ea typeface="Calibri" panose="020F0502020204030204" pitchFamily="34" charset="0"/>
                          <a:cs typeface="Times New Roman" panose="02020603050405020304" pitchFamily="18" charset="0"/>
                        </a:rPr>
                        <a:t>0.193</a:t>
                      </a:r>
                      <a:endParaRPr lang="en-US" sz="2400" dirty="0">
                        <a:effectLst/>
                        <a:latin typeface="+mj-lt"/>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ctr">
                        <a:lnSpc>
                          <a:spcPct val="150000"/>
                        </a:lnSpc>
                        <a:spcBef>
                          <a:spcPts val="0"/>
                        </a:spcBef>
                        <a:spcAft>
                          <a:spcPts val="0"/>
                        </a:spcAft>
                      </a:pPr>
                      <a:r>
                        <a:rPr lang="en-US" sz="2400" dirty="0">
                          <a:effectLst/>
                          <a:latin typeface="+mj-lt"/>
                          <a:ea typeface="Calibri" panose="020F0502020204030204" pitchFamily="34" charset="0"/>
                          <a:cs typeface="Times New Roman" panose="02020603050405020304" pitchFamily="18" charset="0"/>
                        </a:rPr>
                        <a:t>0.410</a:t>
                      </a:r>
                      <a:endParaRPr lang="en-US" sz="2400" dirty="0">
                        <a:effectLst/>
                        <a:latin typeface="+mj-lt"/>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ctr">
                        <a:lnSpc>
                          <a:spcPct val="150000"/>
                        </a:lnSpc>
                        <a:spcBef>
                          <a:spcPts val="0"/>
                        </a:spcBef>
                        <a:spcAft>
                          <a:spcPts val="0"/>
                        </a:spcAft>
                      </a:pPr>
                      <a:r>
                        <a:rPr lang="en-US" sz="2400" dirty="0">
                          <a:effectLst/>
                          <a:latin typeface="+mj-lt"/>
                          <a:ea typeface="Calibri" panose="020F0502020204030204" pitchFamily="34" charset="0"/>
                          <a:cs typeface="Times New Roman" panose="02020603050405020304" pitchFamily="18" charset="0"/>
                        </a:rPr>
                        <a:t>0.471</a:t>
                      </a:r>
                      <a:endParaRPr lang="en-US" sz="2400" dirty="0">
                        <a:effectLst/>
                        <a:latin typeface="+mj-lt"/>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ctr">
                        <a:lnSpc>
                          <a:spcPct val="150000"/>
                        </a:lnSpc>
                        <a:spcBef>
                          <a:spcPts val="0"/>
                        </a:spcBef>
                        <a:spcAft>
                          <a:spcPts val="0"/>
                        </a:spcAft>
                      </a:pPr>
                      <a:r>
                        <a:rPr lang="en-US" sz="2400" dirty="0">
                          <a:effectLst/>
                          <a:latin typeface="+mj-lt"/>
                          <a:ea typeface="Calibri" panose="020F0502020204030204" pitchFamily="34" charset="0"/>
                          <a:cs typeface="Times New Roman" panose="02020603050405020304" pitchFamily="18" charset="0"/>
                        </a:rPr>
                        <a:t>0.638</a:t>
                      </a:r>
                      <a:endParaRPr lang="en-US" sz="2400" dirty="0">
                        <a:effectLst/>
                        <a:latin typeface="+mj-lt"/>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99350402"/>
                  </a:ext>
                </a:extLst>
              </a:tr>
            </a:tbl>
          </a:graphicData>
        </a:graphic>
      </p:graphicFrame>
    </p:spTree>
    <p:extLst>
      <p:ext uri="{BB962C8B-B14F-4D97-AF65-F5344CB8AC3E}">
        <p14:creationId xmlns:p14="http://schemas.microsoft.com/office/powerpoint/2010/main" val="3788687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Word Pair Relatedness</a:t>
            </a:r>
          </a:p>
        </p:txBody>
      </p:sp>
      <p:sp>
        <p:nvSpPr>
          <p:cNvPr id="3" name="Content Placeholder 2"/>
          <p:cNvSpPr>
            <a:spLocks noGrp="1"/>
          </p:cNvSpPr>
          <p:nvPr>
            <p:ph idx="1"/>
          </p:nvPr>
        </p:nvSpPr>
        <p:spPr>
          <a:xfrm>
            <a:off x="1154954" y="2283460"/>
            <a:ext cx="8825659" cy="3416300"/>
          </a:xfrm>
        </p:spPr>
        <p:txBody>
          <a:bodyPr>
            <a:noAutofit/>
          </a:bodyPr>
          <a:lstStyle/>
          <a:p>
            <a:r>
              <a:rPr lang="en-US" sz="2400" dirty="0"/>
              <a:t>Associative</a:t>
            </a:r>
          </a:p>
          <a:p>
            <a:pPr lvl="1"/>
            <a:r>
              <a:rPr lang="en-US" sz="2400" dirty="0"/>
              <a:t>Forward Strength (FSG), which is the probability of responding to a cue word with a particular target</a:t>
            </a:r>
          </a:p>
          <a:p>
            <a:r>
              <a:rPr lang="en-US" sz="2400" dirty="0"/>
              <a:t>Semantic</a:t>
            </a:r>
          </a:p>
          <a:p>
            <a:pPr lvl="1"/>
            <a:r>
              <a:rPr lang="en-US" sz="2400" dirty="0"/>
              <a:t>Calculates a cosine (COS) value representing the amount of feature overlap between two concepts.</a:t>
            </a:r>
          </a:p>
          <a:p>
            <a:r>
              <a:rPr lang="en-US" sz="2400" dirty="0"/>
              <a:t>Thematic</a:t>
            </a:r>
          </a:p>
          <a:p>
            <a:pPr lvl="1"/>
            <a:r>
              <a:rPr lang="en-US" sz="2400" dirty="0"/>
              <a:t>Latent Semantic Analysis (LSA)</a:t>
            </a:r>
          </a:p>
        </p:txBody>
      </p:sp>
    </p:spTree>
    <p:extLst>
      <p:ext uri="{BB962C8B-B14F-4D97-AF65-F5344CB8AC3E}">
        <p14:creationId xmlns:p14="http://schemas.microsoft.com/office/powerpoint/2010/main" val="19741094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1F944-570D-4930-9333-49B597A53BB1}"/>
              </a:ext>
            </a:extLst>
          </p:cNvPr>
          <p:cNvSpPr>
            <a:spLocks noGrp="1"/>
          </p:cNvSpPr>
          <p:nvPr>
            <p:ph type="title"/>
          </p:nvPr>
        </p:nvSpPr>
        <p:spPr/>
        <p:txBody>
          <a:bodyPr/>
          <a:lstStyle/>
          <a:p>
            <a:r>
              <a:rPr lang="en-US" dirty="0">
                <a:solidFill>
                  <a:schemeClr val="bg1"/>
                </a:solidFill>
              </a:rPr>
              <a:t>Simple Slopes for Replication</a:t>
            </a:r>
          </a:p>
        </p:txBody>
      </p:sp>
      <p:sp>
        <p:nvSpPr>
          <p:cNvPr id="7" name="Text Placeholder 6">
            <a:extLst>
              <a:ext uri="{FF2B5EF4-FFF2-40B4-BE49-F238E27FC236}">
                <a16:creationId xmlns:a16="http://schemas.microsoft.com/office/drawing/2014/main" id="{4730B1C9-0B1D-4EDE-9D7F-A0043ADD1114}"/>
              </a:ext>
            </a:extLst>
          </p:cNvPr>
          <p:cNvSpPr>
            <a:spLocks noGrp="1"/>
          </p:cNvSpPr>
          <p:nvPr>
            <p:ph type="body" idx="1"/>
          </p:nvPr>
        </p:nvSpPr>
        <p:spPr>
          <a:xfrm>
            <a:off x="934567" y="2363051"/>
            <a:ext cx="4825158" cy="576262"/>
          </a:xfrm>
        </p:spPr>
        <p:txBody>
          <a:bodyPr/>
          <a:lstStyle/>
          <a:p>
            <a:pPr algn="ctr"/>
            <a:r>
              <a:rPr lang="en-US" dirty="0">
                <a:solidFill>
                  <a:schemeClr val="tx1"/>
                </a:solidFill>
              </a:rPr>
              <a:t>Judgment</a:t>
            </a:r>
          </a:p>
        </p:txBody>
      </p:sp>
      <p:sp>
        <p:nvSpPr>
          <p:cNvPr id="9" name="Text Placeholder 8">
            <a:extLst>
              <a:ext uri="{FF2B5EF4-FFF2-40B4-BE49-F238E27FC236}">
                <a16:creationId xmlns:a16="http://schemas.microsoft.com/office/drawing/2014/main" id="{43273DA3-EAAA-41BF-80F7-1E2AC6562C14}"/>
              </a:ext>
            </a:extLst>
          </p:cNvPr>
          <p:cNvSpPr>
            <a:spLocks noGrp="1"/>
          </p:cNvSpPr>
          <p:nvPr>
            <p:ph type="body" sz="quarter" idx="3"/>
          </p:nvPr>
        </p:nvSpPr>
        <p:spPr>
          <a:xfrm>
            <a:off x="6581018" y="2346770"/>
            <a:ext cx="4825160" cy="608825"/>
          </a:xfrm>
        </p:spPr>
        <p:txBody>
          <a:bodyPr/>
          <a:lstStyle/>
          <a:p>
            <a:pPr algn="ctr"/>
            <a:r>
              <a:rPr lang="en-US" dirty="0">
                <a:solidFill>
                  <a:schemeClr val="tx1"/>
                </a:solidFill>
              </a:rPr>
              <a:t>Recall</a:t>
            </a:r>
          </a:p>
        </p:txBody>
      </p:sp>
      <p:sp>
        <p:nvSpPr>
          <p:cNvPr id="4" name="Content Placeholder 3">
            <a:extLst>
              <a:ext uri="{FF2B5EF4-FFF2-40B4-BE49-F238E27FC236}">
                <a16:creationId xmlns:a16="http://schemas.microsoft.com/office/drawing/2014/main" id="{69741C58-A656-42BC-86D9-74A17B0416A7}"/>
              </a:ext>
            </a:extLst>
          </p:cNvPr>
          <p:cNvSpPr>
            <a:spLocks noGrp="1"/>
          </p:cNvSpPr>
          <p:nvPr>
            <p:ph sz="half" idx="2"/>
          </p:nvPr>
        </p:nvSpPr>
        <p:spPr/>
        <p:txBody>
          <a:bodyPr/>
          <a:lstStyle/>
          <a:p>
            <a:endParaRPr lang="en-US"/>
          </a:p>
        </p:txBody>
      </p:sp>
      <p:sp>
        <p:nvSpPr>
          <p:cNvPr id="6" name="Content Placeholder 5">
            <a:extLst>
              <a:ext uri="{FF2B5EF4-FFF2-40B4-BE49-F238E27FC236}">
                <a16:creationId xmlns:a16="http://schemas.microsoft.com/office/drawing/2014/main" id="{95CE5909-F3BD-41BD-877D-4229382E2E94}"/>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16633399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28579-391A-4BD5-B3D7-B507098AD80F}"/>
              </a:ext>
            </a:extLst>
          </p:cNvPr>
          <p:cNvSpPr>
            <a:spLocks noGrp="1"/>
          </p:cNvSpPr>
          <p:nvPr>
            <p:ph type="title"/>
          </p:nvPr>
        </p:nvSpPr>
        <p:spPr/>
        <p:txBody>
          <a:bodyPr/>
          <a:lstStyle/>
          <a:p>
            <a:r>
              <a:rPr lang="en-US" dirty="0"/>
              <a:t>Single Word Norms</a:t>
            </a:r>
          </a:p>
        </p:txBody>
      </p:sp>
      <p:sp>
        <p:nvSpPr>
          <p:cNvPr id="3" name="Content Placeholder 2">
            <a:extLst>
              <a:ext uri="{FF2B5EF4-FFF2-40B4-BE49-F238E27FC236}">
                <a16:creationId xmlns:a16="http://schemas.microsoft.com/office/drawing/2014/main" id="{41A34EFF-1D5E-4F8E-8828-55B35C790BDA}"/>
              </a:ext>
            </a:extLst>
          </p:cNvPr>
          <p:cNvSpPr>
            <a:spLocks noGrp="1"/>
          </p:cNvSpPr>
          <p:nvPr>
            <p:ph idx="1"/>
          </p:nvPr>
        </p:nvSpPr>
        <p:spPr/>
        <p:txBody>
          <a:bodyPr/>
          <a:lstStyle/>
          <a:p>
            <a:r>
              <a:rPr lang="en-US" dirty="0"/>
              <a:t>This slide should talk about stepwise analysis and which IVS ended up in the final model</a:t>
            </a:r>
          </a:p>
        </p:txBody>
      </p:sp>
    </p:spTree>
    <p:extLst>
      <p:ext uri="{BB962C8B-B14F-4D97-AF65-F5344CB8AC3E}">
        <p14:creationId xmlns:p14="http://schemas.microsoft.com/office/powerpoint/2010/main" val="17048276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0846-58CC-4342-B8D6-3D64A9951779}"/>
              </a:ext>
            </a:extLst>
          </p:cNvPr>
          <p:cNvSpPr>
            <a:spLocks noGrp="1"/>
          </p:cNvSpPr>
          <p:nvPr>
            <p:ph type="title" idx="4294967295"/>
          </p:nvPr>
        </p:nvSpPr>
        <p:spPr>
          <a:xfrm>
            <a:off x="901337" y="0"/>
            <a:ext cx="8761413" cy="728662"/>
          </a:xfrm>
        </p:spPr>
        <p:txBody>
          <a:bodyPr/>
          <a:lstStyle/>
          <a:p>
            <a:r>
              <a:rPr lang="en-US" dirty="0">
                <a:solidFill>
                  <a:schemeClr val="tx1"/>
                </a:solidFill>
              </a:rPr>
              <a:t>Single Word Norms – Judgments</a:t>
            </a:r>
          </a:p>
        </p:txBody>
      </p:sp>
    </p:spTree>
    <p:extLst>
      <p:ext uri="{BB962C8B-B14F-4D97-AF65-F5344CB8AC3E}">
        <p14:creationId xmlns:p14="http://schemas.microsoft.com/office/powerpoint/2010/main" val="33690720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0846-58CC-4342-B8D6-3D64A9951779}"/>
              </a:ext>
            </a:extLst>
          </p:cNvPr>
          <p:cNvSpPr>
            <a:spLocks noGrp="1"/>
          </p:cNvSpPr>
          <p:nvPr>
            <p:ph type="title" idx="4294967295"/>
          </p:nvPr>
        </p:nvSpPr>
        <p:spPr>
          <a:xfrm>
            <a:off x="901337" y="0"/>
            <a:ext cx="8761413" cy="728662"/>
          </a:xfrm>
        </p:spPr>
        <p:txBody>
          <a:bodyPr/>
          <a:lstStyle/>
          <a:p>
            <a:r>
              <a:rPr lang="en-US" dirty="0">
                <a:solidFill>
                  <a:schemeClr val="tx1"/>
                </a:solidFill>
              </a:rPr>
              <a:t>Single Word Norms – Judgments</a:t>
            </a:r>
          </a:p>
        </p:txBody>
      </p:sp>
    </p:spTree>
    <p:extLst>
      <p:ext uri="{BB962C8B-B14F-4D97-AF65-F5344CB8AC3E}">
        <p14:creationId xmlns:p14="http://schemas.microsoft.com/office/powerpoint/2010/main" val="36402202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0846-58CC-4342-B8D6-3D64A9951779}"/>
              </a:ext>
            </a:extLst>
          </p:cNvPr>
          <p:cNvSpPr>
            <a:spLocks noGrp="1"/>
          </p:cNvSpPr>
          <p:nvPr>
            <p:ph type="title" idx="4294967295"/>
          </p:nvPr>
        </p:nvSpPr>
        <p:spPr>
          <a:xfrm>
            <a:off x="979715" y="0"/>
            <a:ext cx="8761413" cy="728662"/>
          </a:xfrm>
        </p:spPr>
        <p:txBody>
          <a:bodyPr/>
          <a:lstStyle/>
          <a:p>
            <a:r>
              <a:rPr lang="en-US" dirty="0">
                <a:solidFill>
                  <a:schemeClr val="tx1"/>
                </a:solidFill>
              </a:rPr>
              <a:t>Single</a:t>
            </a:r>
            <a:r>
              <a:rPr lang="en-US" dirty="0">
                <a:solidFill>
                  <a:schemeClr val="tx2"/>
                </a:solidFill>
              </a:rPr>
              <a:t> </a:t>
            </a:r>
            <a:r>
              <a:rPr lang="en-US" dirty="0">
                <a:solidFill>
                  <a:schemeClr val="tx1"/>
                </a:solidFill>
              </a:rPr>
              <a:t>Word Norms – Recall </a:t>
            </a:r>
          </a:p>
        </p:txBody>
      </p:sp>
    </p:spTree>
    <p:extLst>
      <p:ext uri="{BB962C8B-B14F-4D97-AF65-F5344CB8AC3E}">
        <p14:creationId xmlns:p14="http://schemas.microsoft.com/office/powerpoint/2010/main" val="7160452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0846-58CC-4342-B8D6-3D64A9951779}"/>
              </a:ext>
            </a:extLst>
          </p:cNvPr>
          <p:cNvSpPr>
            <a:spLocks noGrp="1"/>
          </p:cNvSpPr>
          <p:nvPr>
            <p:ph type="title" idx="4294967295"/>
          </p:nvPr>
        </p:nvSpPr>
        <p:spPr>
          <a:xfrm>
            <a:off x="979715" y="0"/>
            <a:ext cx="8761413" cy="728662"/>
          </a:xfrm>
        </p:spPr>
        <p:txBody>
          <a:bodyPr/>
          <a:lstStyle/>
          <a:p>
            <a:r>
              <a:rPr lang="en-US" dirty="0">
                <a:solidFill>
                  <a:schemeClr val="tx1"/>
                </a:solidFill>
              </a:rPr>
              <a:t>Single</a:t>
            </a:r>
            <a:r>
              <a:rPr lang="en-US" dirty="0">
                <a:solidFill>
                  <a:schemeClr val="tx2"/>
                </a:solidFill>
              </a:rPr>
              <a:t> </a:t>
            </a:r>
            <a:r>
              <a:rPr lang="en-US" dirty="0">
                <a:solidFill>
                  <a:schemeClr val="tx1"/>
                </a:solidFill>
              </a:rPr>
              <a:t>Word Norms – Recall </a:t>
            </a:r>
          </a:p>
        </p:txBody>
      </p:sp>
    </p:spTree>
    <p:extLst>
      <p:ext uri="{BB962C8B-B14F-4D97-AF65-F5344CB8AC3E}">
        <p14:creationId xmlns:p14="http://schemas.microsoft.com/office/powerpoint/2010/main" val="14158333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B1B809-B610-44DE-992A-A023098F3458}"/>
              </a:ext>
            </a:extLst>
          </p:cNvPr>
          <p:cNvSpPr>
            <a:spLocks noGrp="1"/>
          </p:cNvSpPr>
          <p:nvPr>
            <p:ph type="ctrTitle"/>
          </p:nvPr>
        </p:nvSpPr>
        <p:spPr/>
        <p:txBody>
          <a:bodyPr/>
          <a:lstStyle/>
          <a:p>
            <a:r>
              <a:rPr lang="en-US" dirty="0"/>
              <a:t>Discussion</a:t>
            </a:r>
          </a:p>
        </p:txBody>
      </p:sp>
      <p:sp>
        <p:nvSpPr>
          <p:cNvPr id="5" name="Subtitle 4">
            <a:extLst>
              <a:ext uri="{FF2B5EF4-FFF2-40B4-BE49-F238E27FC236}">
                <a16:creationId xmlns:a16="http://schemas.microsoft.com/office/drawing/2014/main" id="{1EB009B6-FEE1-4F63-9DBB-EC3F23385F2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367295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68579-DB8F-44E2-A6F1-8D6F05B82605}"/>
              </a:ext>
            </a:extLst>
          </p:cNvPr>
          <p:cNvSpPr>
            <a:spLocks noGrp="1"/>
          </p:cNvSpPr>
          <p:nvPr>
            <p:ph type="title"/>
          </p:nvPr>
        </p:nvSpPr>
        <p:spPr/>
        <p:txBody>
          <a:bodyPr/>
          <a:lstStyle/>
          <a:p>
            <a:r>
              <a:rPr lang="en-US" dirty="0"/>
              <a:t>Summary – Experiment One</a:t>
            </a:r>
          </a:p>
        </p:txBody>
      </p:sp>
      <p:sp>
        <p:nvSpPr>
          <p:cNvPr id="3" name="Content Placeholder 2">
            <a:extLst>
              <a:ext uri="{FF2B5EF4-FFF2-40B4-BE49-F238E27FC236}">
                <a16:creationId xmlns:a16="http://schemas.microsoft.com/office/drawing/2014/main" id="{2995F90E-C290-458D-BBB4-620AC643946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6864366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68579-DB8F-44E2-A6F1-8D6F05B82605}"/>
              </a:ext>
            </a:extLst>
          </p:cNvPr>
          <p:cNvSpPr>
            <a:spLocks noGrp="1"/>
          </p:cNvSpPr>
          <p:nvPr>
            <p:ph type="title"/>
          </p:nvPr>
        </p:nvSpPr>
        <p:spPr/>
        <p:txBody>
          <a:bodyPr/>
          <a:lstStyle/>
          <a:p>
            <a:r>
              <a:rPr lang="en-US" dirty="0"/>
              <a:t>Summary – Experiment Two</a:t>
            </a:r>
          </a:p>
        </p:txBody>
      </p:sp>
      <p:sp>
        <p:nvSpPr>
          <p:cNvPr id="3" name="Content Placeholder 2">
            <a:extLst>
              <a:ext uri="{FF2B5EF4-FFF2-40B4-BE49-F238E27FC236}">
                <a16:creationId xmlns:a16="http://schemas.microsoft.com/office/drawing/2014/main" id="{2995F90E-C290-458D-BBB4-620AC643946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4414925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A4B76-CEF8-42F3-80CE-D8DBFEA201B9}"/>
              </a:ext>
            </a:extLst>
          </p:cNvPr>
          <p:cNvSpPr>
            <a:spLocks noGrp="1"/>
          </p:cNvSpPr>
          <p:nvPr>
            <p:ph type="title"/>
          </p:nvPr>
        </p:nvSpPr>
        <p:spPr/>
        <p:txBody>
          <a:bodyPr/>
          <a:lstStyle/>
          <a:p>
            <a:r>
              <a:rPr lang="en-US" dirty="0"/>
              <a:t>General Discussion</a:t>
            </a:r>
          </a:p>
        </p:txBody>
      </p:sp>
      <p:sp>
        <p:nvSpPr>
          <p:cNvPr id="3" name="Content Placeholder 2">
            <a:extLst>
              <a:ext uri="{FF2B5EF4-FFF2-40B4-BE49-F238E27FC236}">
                <a16:creationId xmlns:a16="http://schemas.microsoft.com/office/drawing/2014/main" id="{7B191F2C-F096-4C5D-BDC8-36EA0CA4E2F8}"/>
              </a:ext>
            </a:extLst>
          </p:cNvPr>
          <p:cNvSpPr>
            <a:spLocks noGrp="1"/>
          </p:cNvSpPr>
          <p:nvPr>
            <p:ph idx="1"/>
          </p:nvPr>
        </p:nvSpPr>
        <p:spPr/>
        <p:txBody>
          <a:bodyPr/>
          <a:lstStyle/>
          <a:p>
            <a:r>
              <a:rPr lang="en-US" dirty="0"/>
              <a:t>Explain three-tiered model of memory here…</a:t>
            </a:r>
          </a:p>
        </p:txBody>
      </p:sp>
    </p:spTree>
    <p:extLst>
      <p:ext uri="{BB962C8B-B14F-4D97-AF65-F5344CB8AC3E}">
        <p14:creationId xmlns:p14="http://schemas.microsoft.com/office/powerpoint/2010/main" val="2874944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B857A-6166-41F0-A5E2-11ABA91F0A34}"/>
              </a:ext>
            </a:extLst>
          </p:cNvPr>
          <p:cNvSpPr>
            <a:spLocks noGrp="1"/>
          </p:cNvSpPr>
          <p:nvPr>
            <p:ph type="title"/>
          </p:nvPr>
        </p:nvSpPr>
        <p:spPr/>
        <p:txBody>
          <a:bodyPr/>
          <a:lstStyle/>
          <a:p>
            <a:r>
              <a:rPr lang="en-US" dirty="0"/>
              <a:t>Judgments of Associative Memory</a:t>
            </a:r>
          </a:p>
        </p:txBody>
      </p:sp>
      <p:sp>
        <p:nvSpPr>
          <p:cNvPr id="3" name="Content Placeholder 2">
            <a:extLst>
              <a:ext uri="{FF2B5EF4-FFF2-40B4-BE49-F238E27FC236}">
                <a16:creationId xmlns:a16="http://schemas.microsoft.com/office/drawing/2014/main" id="{BC3F5D9B-2A52-4280-B5A4-1A5E539C5029}"/>
              </a:ext>
            </a:extLst>
          </p:cNvPr>
          <p:cNvSpPr>
            <a:spLocks noGrp="1"/>
          </p:cNvSpPr>
          <p:nvPr>
            <p:ph idx="1"/>
          </p:nvPr>
        </p:nvSpPr>
        <p:spPr/>
        <p:txBody>
          <a:bodyPr>
            <a:normAutofit/>
          </a:bodyPr>
          <a:lstStyle/>
          <a:p>
            <a:r>
              <a:rPr lang="en-US" sz="2400" dirty="0"/>
              <a:t>Manipulated JOL task that investigates perception of word associations</a:t>
            </a:r>
          </a:p>
          <a:p>
            <a:pPr lvl="1"/>
            <a:r>
              <a:rPr lang="en-US" sz="2000" dirty="0"/>
              <a:t>Maki (2007a, 2007b)</a:t>
            </a:r>
          </a:p>
          <a:p>
            <a:r>
              <a:rPr lang="en-US" sz="2400" dirty="0"/>
              <a:t>Participants are asked to estimate the number of people out of 100 who would respond to the cue with the given target</a:t>
            </a:r>
          </a:p>
          <a:p>
            <a:r>
              <a:rPr lang="en-US" sz="2400" dirty="0"/>
              <a:t>These ratings mimic the free association process used to create word association norms</a:t>
            </a:r>
          </a:p>
        </p:txBody>
      </p:sp>
    </p:spTree>
    <p:extLst>
      <p:ext uri="{BB962C8B-B14F-4D97-AF65-F5344CB8AC3E}">
        <p14:creationId xmlns:p14="http://schemas.microsoft.com/office/powerpoint/2010/main" val="16272303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A4B76-CEF8-42F3-80CE-D8DBFEA201B9}"/>
              </a:ext>
            </a:extLst>
          </p:cNvPr>
          <p:cNvSpPr>
            <a:spLocks noGrp="1"/>
          </p:cNvSpPr>
          <p:nvPr>
            <p:ph type="title"/>
          </p:nvPr>
        </p:nvSpPr>
        <p:spPr/>
        <p:txBody>
          <a:bodyPr/>
          <a:lstStyle/>
          <a:p>
            <a:r>
              <a:rPr lang="en-US" dirty="0"/>
              <a:t>Three Bubble Model</a:t>
            </a:r>
          </a:p>
        </p:txBody>
      </p:sp>
      <p:sp>
        <p:nvSpPr>
          <p:cNvPr id="4" name="Text Placeholder 3">
            <a:extLst>
              <a:ext uri="{FF2B5EF4-FFF2-40B4-BE49-F238E27FC236}">
                <a16:creationId xmlns:a16="http://schemas.microsoft.com/office/drawing/2014/main" id="{D7C0FEDB-5539-4C38-9B40-B555D266ADF5}"/>
              </a:ext>
            </a:extLst>
          </p:cNvPr>
          <p:cNvSpPr>
            <a:spLocks noGrp="1"/>
          </p:cNvSpPr>
          <p:nvPr>
            <p:ph type="body" idx="1"/>
          </p:nvPr>
        </p:nvSpPr>
        <p:spPr/>
        <p:txBody>
          <a:bodyPr/>
          <a:lstStyle/>
          <a:p>
            <a:endParaRPr lang="en-US" dirty="0"/>
          </a:p>
        </p:txBody>
      </p:sp>
      <p:sp>
        <p:nvSpPr>
          <p:cNvPr id="5" name="Content Placeholder 4">
            <a:extLst>
              <a:ext uri="{FF2B5EF4-FFF2-40B4-BE49-F238E27FC236}">
                <a16:creationId xmlns:a16="http://schemas.microsoft.com/office/drawing/2014/main" id="{902254AE-253D-4888-92FD-1F9919887D50}"/>
              </a:ext>
            </a:extLst>
          </p:cNvPr>
          <p:cNvSpPr>
            <a:spLocks noGrp="1"/>
          </p:cNvSpPr>
          <p:nvPr>
            <p:ph sz="half" idx="2"/>
          </p:nvPr>
        </p:nvSpPr>
        <p:spPr/>
        <p:txBody>
          <a:bodyPr/>
          <a:lstStyle/>
          <a:p>
            <a:r>
              <a:rPr lang="en-US" dirty="0"/>
              <a:t>Text describing it here….</a:t>
            </a:r>
          </a:p>
        </p:txBody>
      </p:sp>
      <p:sp>
        <p:nvSpPr>
          <p:cNvPr id="6" name="Text Placeholder 5">
            <a:extLst>
              <a:ext uri="{FF2B5EF4-FFF2-40B4-BE49-F238E27FC236}">
                <a16:creationId xmlns:a16="http://schemas.microsoft.com/office/drawing/2014/main" id="{A9AE7FF9-7B62-4CF3-921C-C30190AEEB1A}"/>
              </a:ext>
            </a:extLst>
          </p:cNvPr>
          <p:cNvSpPr>
            <a:spLocks noGrp="1"/>
          </p:cNvSpPr>
          <p:nvPr>
            <p:ph type="body" sz="quarter" idx="3"/>
          </p:nvPr>
        </p:nvSpPr>
        <p:spPr/>
        <p:txBody>
          <a:bodyPr/>
          <a:lstStyle/>
          <a:p>
            <a:endParaRPr lang="en-US" dirty="0"/>
          </a:p>
        </p:txBody>
      </p:sp>
      <p:sp>
        <p:nvSpPr>
          <p:cNvPr id="7" name="Content Placeholder 6">
            <a:extLst>
              <a:ext uri="{FF2B5EF4-FFF2-40B4-BE49-F238E27FC236}">
                <a16:creationId xmlns:a16="http://schemas.microsoft.com/office/drawing/2014/main" id="{D8E82B08-BE4B-4823-94D3-440B8E876436}"/>
              </a:ext>
            </a:extLst>
          </p:cNvPr>
          <p:cNvSpPr>
            <a:spLocks noGrp="1"/>
          </p:cNvSpPr>
          <p:nvPr>
            <p:ph sz="quarter" idx="4"/>
          </p:nvPr>
        </p:nvSpPr>
        <p:spPr/>
        <p:txBody>
          <a:bodyPr/>
          <a:lstStyle/>
          <a:p>
            <a:r>
              <a:rPr lang="en-US" dirty="0"/>
              <a:t>Picture of model here…</a:t>
            </a:r>
          </a:p>
        </p:txBody>
      </p:sp>
    </p:spTree>
    <p:extLst>
      <p:ext uri="{BB962C8B-B14F-4D97-AF65-F5344CB8AC3E}">
        <p14:creationId xmlns:p14="http://schemas.microsoft.com/office/powerpoint/2010/main" val="22620804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BDECD-A4CC-4FA2-BF91-6C478E9F9768}"/>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C5D3C0E5-630F-426E-9C83-D6028497F18E}"/>
              </a:ext>
            </a:extLst>
          </p:cNvPr>
          <p:cNvSpPr>
            <a:spLocks noGrp="1"/>
          </p:cNvSpPr>
          <p:nvPr>
            <p:ph idx="1"/>
          </p:nvPr>
        </p:nvSpPr>
        <p:spPr/>
        <p:txBody>
          <a:bodyPr/>
          <a:lstStyle/>
          <a:p>
            <a:r>
              <a:rPr lang="en-US" dirty="0"/>
              <a:t>Talk about why the interactions may not have fully replicated</a:t>
            </a:r>
          </a:p>
          <a:p>
            <a:r>
              <a:rPr lang="en-US" dirty="0"/>
              <a:t>Talk about limitations of existing databases (especially finding words that were included across all databases)</a:t>
            </a:r>
          </a:p>
          <a:p>
            <a:endParaRPr lang="en-US" dirty="0"/>
          </a:p>
        </p:txBody>
      </p:sp>
    </p:spTree>
    <p:extLst>
      <p:ext uri="{BB962C8B-B14F-4D97-AF65-F5344CB8AC3E}">
        <p14:creationId xmlns:p14="http://schemas.microsoft.com/office/powerpoint/2010/main" val="789208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46BF7-6A67-4355-8F11-FF29F688B823}"/>
              </a:ext>
            </a:extLst>
          </p:cNvPr>
          <p:cNvSpPr>
            <a:spLocks noGrp="1"/>
          </p:cNvSpPr>
          <p:nvPr>
            <p:ph type="title"/>
          </p:nvPr>
        </p:nvSpPr>
        <p:spPr/>
        <p:txBody>
          <a:bodyPr/>
          <a:lstStyle/>
          <a:p>
            <a:r>
              <a:rPr lang="en-US" dirty="0"/>
              <a:t>JAM Function</a:t>
            </a:r>
          </a:p>
        </p:txBody>
      </p:sp>
      <p:sp>
        <p:nvSpPr>
          <p:cNvPr id="8" name="Content Placeholder 7">
            <a:extLst>
              <a:ext uri="{FF2B5EF4-FFF2-40B4-BE49-F238E27FC236}">
                <a16:creationId xmlns:a16="http://schemas.microsoft.com/office/drawing/2014/main" id="{8883700A-9923-4A84-AF9F-3E2FF44AB74D}"/>
              </a:ext>
            </a:extLst>
          </p:cNvPr>
          <p:cNvSpPr>
            <a:spLocks noGrp="1"/>
          </p:cNvSpPr>
          <p:nvPr>
            <p:ph sz="half" idx="2"/>
          </p:nvPr>
        </p:nvSpPr>
        <p:spPr>
          <a:xfrm>
            <a:off x="710500" y="2721066"/>
            <a:ext cx="4825159" cy="3416300"/>
          </a:xfrm>
        </p:spPr>
        <p:txBody>
          <a:bodyPr/>
          <a:lstStyle/>
          <a:p>
            <a:pPr lvl="1"/>
            <a:r>
              <a:rPr lang="en-US" sz="2400" dirty="0"/>
              <a:t>Characterized by a high intercept and shallow slope</a:t>
            </a:r>
          </a:p>
          <a:p>
            <a:pPr lvl="1"/>
            <a:r>
              <a:rPr lang="en-US" sz="2400" dirty="0"/>
              <a:t>One goal of the pilot study was to replicate this function and then extend it to semantic and thematic judgments</a:t>
            </a:r>
          </a:p>
          <a:p>
            <a:pPr marL="457200" lvl="1" indent="0">
              <a:buNone/>
            </a:pPr>
            <a:endParaRPr lang="en-US" dirty="0"/>
          </a:p>
        </p:txBody>
      </p:sp>
      <p:sp>
        <p:nvSpPr>
          <p:cNvPr id="9" name="TextBox 8">
            <a:extLst>
              <a:ext uri="{FF2B5EF4-FFF2-40B4-BE49-F238E27FC236}">
                <a16:creationId xmlns:a16="http://schemas.microsoft.com/office/drawing/2014/main" id="{A586F2D8-E52E-43E9-B001-DB6CE21D363D}"/>
              </a:ext>
            </a:extLst>
          </p:cNvPr>
          <p:cNvSpPr txBox="1"/>
          <p:nvPr/>
        </p:nvSpPr>
        <p:spPr>
          <a:xfrm>
            <a:off x="7353998" y="2320952"/>
            <a:ext cx="3487783" cy="400110"/>
          </a:xfrm>
          <a:prstGeom prst="rect">
            <a:avLst/>
          </a:prstGeom>
          <a:noFill/>
        </p:spPr>
        <p:txBody>
          <a:bodyPr wrap="square" rtlCol="0">
            <a:spAutoFit/>
          </a:bodyPr>
          <a:lstStyle/>
          <a:p>
            <a:pPr algn="ctr"/>
            <a:r>
              <a:rPr lang="en-US" sz="2000" dirty="0"/>
              <a:t>The JAM Function</a:t>
            </a:r>
          </a:p>
        </p:txBody>
      </p:sp>
      <p:sp>
        <p:nvSpPr>
          <p:cNvPr id="5" name="Content Placeholder 4">
            <a:extLst>
              <a:ext uri="{FF2B5EF4-FFF2-40B4-BE49-F238E27FC236}">
                <a16:creationId xmlns:a16="http://schemas.microsoft.com/office/drawing/2014/main" id="{8B58BB30-44E9-4A31-91A1-B8CD41913431}"/>
              </a:ext>
            </a:extLst>
          </p:cNvPr>
          <p:cNvSpPr>
            <a:spLocks noGrp="1"/>
          </p:cNvSpPr>
          <p:nvPr>
            <p:ph sz="half" idx="1"/>
          </p:nvPr>
        </p:nvSpPr>
        <p:spPr/>
        <p:txBody>
          <a:bodyPr/>
          <a:lstStyle/>
          <a:p>
            <a:endParaRPr lang="en-US"/>
          </a:p>
        </p:txBody>
      </p:sp>
    </p:spTree>
    <p:extLst>
      <p:ext uri="{BB962C8B-B14F-4D97-AF65-F5344CB8AC3E}">
        <p14:creationId xmlns:p14="http://schemas.microsoft.com/office/powerpoint/2010/main" val="2393483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84AC-4F31-4323-9CEE-5405A9FCDD6D}"/>
              </a:ext>
            </a:extLst>
          </p:cNvPr>
          <p:cNvSpPr>
            <a:spLocks noGrp="1"/>
          </p:cNvSpPr>
          <p:nvPr>
            <p:ph type="title"/>
          </p:nvPr>
        </p:nvSpPr>
        <p:spPr/>
        <p:txBody>
          <a:bodyPr/>
          <a:lstStyle/>
          <a:p>
            <a:r>
              <a:rPr lang="en-US" dirty="0"/>
              <a:t>Goals of Experiment One</a:t>
            </a:r>
          </a:p>
        </p:txBody>
      </p:sp>
      <p:sp>
        <p:nvSpPr>
          <p:cNvPr id="3" name="Content Placeholder 2">
            <a:extLst>
              <a:ext uri="{FF2B5EF4-FFF2-40B4-BE49-F238E27FC236}">
                <a16:creationId xmlns:a16="http://schemas.microsoft.com/office/drawing/2014/main" id="{A1DAC3B2-802B-4D2F-B21E-1665D7030BB3}"/>
              </a:ext>
            </a:extLst>
          </p:cNvPr>
          <p:cNvSpPr>
            <a:spLocks noGrp="1"/>
          </p:cNvSpPr>
          <p:nvPr>
            <p:ph idx="1"/>
          </p:nvPr>
        </p:nvSpPr>
        <p:spPr/>
        <p:txBody>
          <a:bodyPr>
            <a:normAutofit/>
          </a:bodyPr>
          <a:lstStyle/>
          <a:p>
            <a:pPr>
              <a:buFont typeface="+mj-lt"/>
              <a:buAutoNum type="arabicPeriod"/>
            </a:pPr>
            <a:r>
              <a:rPr lang="en-US" sz="2400" dirty="0"/>
              <a:t>Expand previous JAM findings to include semantic and thematic judgments (Hypothesis One)</a:t>
            </a:r>
          </a:p>
          <a:p>
            <a:pPr>
              <a:buFont typeface="+mj-lt"/>
              <a:buAutoNum type="arabicPeriod"/>
            </a:pPr>
            <a:r>
              <a:rPr lang="en-US" sz="2400" dirty="0"/>
              <a:t>Examine interactions between IVs for recall. (Hypothesis Two)</a:t>
            </a:r>
          </a:p>
          <a:p>
            <a:pPr>
              <a:buFont typeface="+mj-lt"/>
              <a:buAutoNum type="arabicPeriod"/>
            </a:pPr>
            <a:r>
              <a:rPr lang="en-US" sz="2400" dirty="0"/>
              <a:t>Examine interactions between IVs for judgments. (Hypothesis 3)</a:t>
            </a:r>
          </a:p>
          <a:p>
            <a:pPr>
              <a:buFont typeface="+mj-lt"/>
              <a:buAutoNum type="arabicPeriod"/>
            </a:pPr>
            <a:r>
              <a:rPr lang="en-US" sz="2400" dirty="0"/>
              <a:t>Test whether judgment slopes obtained in hypothesis one are predictive of recall. (Hypothesis 4)</a:t>
            </a:r>
          </a:p>
        </p:txBody>
      </p:sp>
    </p:spTree>
    <p:extLst>
      <p:ext uri="{BB962C8B-B14F-4D97-AF65-F5344CB8AC3E}">
        <p14:creationId xmlns:p14="http://schemas.microsoft.com/office/powerpoint/2010/main" val="3812261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CB1AB-041A-43B3-8305-A0D4EA325514}"/>
              </a:ext>
            </a:extLst>
          </p:cNvPr>
          <p:cNvSpPr>
            <a:spLocks noGrp="1"/>
          </p:cNvSpPr>
          <p:nvPr>
            <p:ph type="title"/>
          </p:nvPr>
        </p:nvSpPr>
        <p:spPr/>
        <p:txBody>
          <a:bodyPr/>
          <a:lstStyle/>
          <a:p>
            <a:r>
              <a:rPr lang="en-US" dirty="0"/>
              <a:t>Goals of Experiment Two</a:t>
            </a:r>
          </a:p>
        </p:txBody>
      </p:sp>
      <p:sp>
        <p:nvSpPr>
          <p:cNvPr id="3" name="Content Placeholder 2">
            <a:extLst>
              <a:ext uri="{FF2B5EF4-FFF2-40B4-BE49-F238E27FC236}">
                <a16:creationId xmlns:a16="http://schemas.microsoft.com/office/drawing/2014/main" id="{E10E4579-B041-4FDA-9ED9-29F0A514A1A4}"/>
              </a:ext>
            </a:extLst>
          </p:cNvPr>
          <p:cNvSpPr>
            <a:spLocks noGrp="1"/>
          </p:cNvSpPr>
          <p:nvPr>
            <p:ph idx="1"/>
          </p:nvPr>
        </p:nvSpPr>
        <p:spPr/>
        <p:txBody>
          <a:bodyPr/>
          <a:lstStyle/>
          <a:p>
            <a:pPr>
              <a:buFont typeface="+mj-lt"/>
              <a:buAutoNum type="arabicPeriod"/>
            </a:pPr>
            <a:r>
              <a:rPr lang="en-US" sz="2400" dirty="0"/>
              <a:t>Replicate interaction findings from the Experiment One with a new stimuli set</a:t>
            </a:r>
          </a:p>
          <a:p>
            <a:pPr>
              <a:buFont typeface="+mj-lt"/>
              <a:buAutoNum type="arabicPeriod"/>
            </a:pPr>
            <a:r>
              <a:rPr lang="en-US" sz="2400" dirty="0"/>
              <a:t>Expand upon these findings by including single word norms in the analysis</a:t>
            </a:r>
          </a:p>
          <a:p>
            <a:pPr>
              <a:buFont typeface="+mj-lt"/>
              <a:buAutoNum type="arabicPeriod"/>
            </a:pPr>
            <a:r>
              <a:rPr lang="en-US" sz="2400" dirty="0"/>
              <a:t>Determine which single word norms have the greatest impact on judgment and recall</a:t>
            </a:r>
          </a:p>
          <a:p>
            <a:pPr>
              <a:buFont typeface="+mj-lt"/>
              <a:buAutoNum type="arabicPeriod"/>
            </a:pPr>
            <a:r>
              <a:rPr lang="en-US" sz="2400" dirty="0"/>
              <a:t>Further assess the impact of network connections after controlling for single word norms</a:t>
            </a:r>
          </a:p>
          <a:p>
            <a:pPr marL="0" indent="0">
              <a:buNone/>
            </a:pPr>
            <a:endParaRPr lang="en-US" dirty="0"/>
          </a:p>
        </p:txBody>
      </p:sp>
    </p:spTree>
    <p:extLst>
      <p:ext uri="{BB962C8B-B14F-4D97-AF65-F5344CB8AC3E}">
        <p14:creationId xmlns:p14="http://schemas.microsoft.com/office/powerpoint/2010/main" val="3150369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FD4C57-EE9C-4710-A5CE-4E5089D81CE1}"/>
              </a:ext>
            </a:extLst>
          </p:cNvPr>
          <p:cNvSpPr>
            <a:spLocks noGrp="1"/>
          </p:cNvSpPr>
          <p:nvPr>
            <p:ph type="ctrTitle"/>
          </p:nvPr>
        </p:nvSpPr>
        <p:spPr/>
        <p:txBody>
          <a:bodyPr/>
          <a:lstStyle/>
          <a:p>
            <a:r>
              <a:rPr lang="en-US" dirty="0"/>
              <a:t>Method</a:t>
            </a:r>
          </a:p>
        </p:txBody>
      </p:sp>
      <p:sp>
        <p:nvSpPr>
          <p:cNvPr id="5" name="Subtitle 4">
            <a:extLst>
              <a:ext uri="{FF2B5EF4-FFF2-40B4-BE49-F238E27FC236}">
                <a16:creationId xmlns:a16="http://schemas.microsoft.com/office/drawing/2014/main" id="{B6BCE9D6-A634-4D77-A3A9-D96A8532910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34357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3230</Words>
  <Application>Microsoft Office PowerPoint</Application>
  <PresentationFormat>Widescreen</PresentationFormat>
  <Paragraphs>678</Paragraphs>
  <Slides>51</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Calibri Light</vt:lpstr>
      <vt:lpstr>Courier New</vt:lpstr>
      <vt:lpstr>Times New Roman</vt:lpstr>
      <vt:lpstr>Wingdings 3</vt:lpstr>
      <vt:lpstr>Office Theme</vt:lpstr>
      <vt:lpstr>Modeling Memory: Exploring the Relationship Between Word Overlap and Single Word Norms When Predicting Judgments and Recall</vt:lpstr>
      <vt:lpstr>Overview</vt:lpstr>
      <vt:lpstr>Judging Word Pair Relatedness</vt:lpstr>
      <vt:lpstr>Measuring Word Pair Relatedness</vt:lpstr>
      <vt:lpstr>Judgments of Associative Memory</vt:lpstr>
      <vt:lpstr>JAM Function</vt:lpstr>
      <vt:lpstr>Goals of Experiment One</vt:lpstr>
      <vt:lpstr>Goals of Experiment Two</vt:lpstr>
      <vt:lpstr>Method</vt:lpstr>
      <vt:lpstr>Participants and Stimuli – Experiment One</vt:lpstr>
      <vt:lpstr>Participants and Stimuli – Experiment Two</vt:lpstr>
      <vt:lpstr>Judgement Blocks</vt:lpstr>
      <vt:lpstr>Recall Phase</vt:lpstr>
      <vt:lpstr>Study Design – Experiment One</vt:lpstr>
      <vt:lpstr>Study Design – Experiment Two</vt:lpstr>
      <vt:lpstr>Lexical Properties</vt:lpstr>
      <vt:lpstr>Rated Properties</vt:lpstr>
      <vt:lpstr>Neighborhood Connections</vt:lpstr>
      <vt:lpstr>Data Processing</vt:lpstr>
      <vt:lpstr>Analysis – Experiment One</vt:lpstr>
      <vt:lpstr>Analysis – Experiment Two</vt:lpstr>
      <vt:lpstr>Analysis – Experiment Two</vt:lpstr>
      <vt:lpstr>Descriptive Statistics for Network Norms</vt:lpstr>
      <vt:lpstr>PowerPoint Presentation</vt:lpstr>
      <vt:lpstr>PowerPoint Presentation</vt:lpstr>
      <vt:lpstr>Mean Judgment and Recall Scores</vt:lpstr>
      <vt:lpstr>Results </vt:lpstr>
      <vt:lpstr>Hypothesis One</vt:lpstr>
      <vt:lpstr>Hypotheses Two and Three</vt:lpstr>
      <vt:lpstr>MLM Results – Judgments</vt:lpstr>
      <vt:lpstr>MLM Results – Recall</vt:lpstr>
      <vt:lpstr>Three-Way Interactions</vt:lpstr>
      <vt:lpstr>Simple Slopes Analysis Analyses</vt:lpstr>
      <vt:lpstr>Block One Judgments One Only</vt:lpstr>
      <vt:lpstr>Hypothesis Four</vt:lpstr>
      <vt:lpstr>Results </vt:lpstr>
      <vt:lpstr>Judgment Replication</vt:lpstr>
      <vt:lpstr>Recall Replication</vt:lpstr>
      <vt:lpstr>Three-Way Interactions for Replication</vt:lpstr>
      <vt:lpstr>Simple Slopes for Replication</vt:lpstr>
      <vt:lpstr>Single Word Norms</vt:lpstr>
      <vt:lpstr>Single Word Norms – Judgments</vt:lpstr>
      <vt:lpstr>Single Word Norms – Judgments</vt:lpstr>
      <vt:lpstr>Single Word Norms – Recall </vt:lpstr>
      <vt:lpstr>Single Word Norms – Recall </vt:lpstr>
      <vt:lpstr>Discussion</vt:lpstr>
      <vt:lpstr>Summary – Experiment One</vt:lpstr>
      <vt:lpstr>Summary – Experiment Two</vt:lpstr>
      <vt:lpstr>General Discussion</vt:lpstr>
      <vt:lpstr>Three Bubble Model</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Memory: Exploring the Relationship Between Word Overlap and Single Word Norms When Predicting Judgments and Recall</dc:title>
  <dc:creator>Nick Maxwell</dc:creator>
  <cp:lastModifiedBy>Nick Maxwell</cp:lastModifiedBy>
  <cp:revision>1</cp:revision>
  <dcterms:modified xsi:type="dcterms:W3CDTF">2018-04-06T18:21:33Z</dcterms:modified>
</cp:coreProperties>
</file>