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34"/>
  </p:notesMasterIdLst>
  <p:sldIdLst>
    <p:sldId id="256" r:id="rId2"/>
    <p:sldId id="262" r:id="rId3"/>
    <p:sldId id="293" r:id="rId4"/>
    <p:sldId id="288" r:id="rId5"/>
    <p:sldId id="289" r:id="rId6"/>
    <p:sldId id="314" r:id="rId7"/>
    <p:sldId id="296" r:id="rId8"/>
    <p:sldId id="266" r:id="rId9"/>
    <p:sldId id="278" r:id="rId10"/>
    <p:sldId id="271" r:id="rId11"/>
    <p:sldId id="294" r:id="rId12"/>
    <p:sldId id="322" r:id="rId13"/>
    <p:sldId id="324" r:id="rId14"/>
    <p:sldId id="336" r:id="rId15"/>
    <p:sldId id="297" r:id="rId16"/>
    <p:sldId id="277" r:id="rId17"/>
    <p:sldId id="310" r:id="rId18"/>
    <p:sldId id="321" r:id="rId19"/>
    <p:sldId id="291" r:id="rId20"/>
    <p:sldId id="320" r:id="rId21"/>
    <p:sldId id="335" r:id="rId22"/>
    <p:sldId id="334" r:id="rId23"/>
    <p:sldId id="333" r:id="rId24"/>
    <p:sldId id="307" r:id="rId25"/>
    <p:sldId id="317" r:id="rId26"/>
    <p:sldId id="345" r:id="rId27"/>
    <p:sldId id="341" r:id="rId28"/>
    <p:sldId id="327" r:id="rId29"/>
    <p:sldId id="339" r:id="rId30"/>
    <p:sldId id="309" r:id="rId31"/>
    <p:sldId id="340" r:id="rId32"/>
    <p:sldId id="34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a:srgbClr val="FFFFFF"/>
    <a:srgbClr val="9EA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4" d="100"/>
          <a:sy n="74" d="100"/>
        </p:scale>
        <p:origin x="56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EBB4C1-1D17-4BEA-A66B-922B69A952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CF0A9-6856-41E2-9336-7E87AB4892C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57B0B-431B-4099-961D-6A1939A97B0C}" type="datetimeFigureOut">
              <a:rPr lang="en-US" smtClean="0"/>
              <a:t>4/22/2018</a:t>
            </a:fld>
            <a:endParaRPr lang="en-US"/>
          </a:p>
        </p:txBody>
      </p:sp>
      <p:sp>
        <p:nvSpPr>
          <p:cNvPr id="4" name="Slide Image Placeholder 3">
            <a:extLst>
              <a:ext uri="{FF2B5EF4-FFF2-40B4-BE49-F238E27FC236}">
                <a16:creationId xmlns:a16="http://schemas.microsoft.com/office/drawing/2014/main" id="{0961C77D-4D39-4232-BDC5-7C8C18D71F4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4F88304-FA62-49DA-B4A2-28F5C470646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A47FF84-15BA-4C74-9B7D-DF77A16FC14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53E4839-9DE9-4833-9009-912D5D789A4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CA0A4-B2C1-4A7B-B924-F0E852AE0B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briefly sharing a research project that I have been conducting on the effects of word pair relationships and judgements of these relationships on recall task performance.</a:t>
            </a:r>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 study has participants making judgements of how related pairs of words are based on the following three measures of relatedness:</a:t>
            </a:r>
          </a:p>
          <a:p>
            <a:r>
              <a:rPr lang="en-US" dirty="0"/>
              <a:t>Associative</a:t>
            </a:r>
          </a:p>
          <a:p>
            <a:r>
              <a:rPr lang="en-US" dirty="0"/>
              <a:t>Semantic</a:t>
            </a:r>
          </a:p>
          <a:p>
            <a:r>
              <a:rPr lang="en-US" dirty="0"/>
              <a:t>Thematic</a:t>
            </a:r>
          </a:p>
        </p:txBody>
      </p:sp>
      <p:sp>
        <p:nvSpPr>
          <p:cNvPr id="4" name="Slide Number Placeholder 3"/>
          <p:cNvSpPr>
            <a:spLocks noGrp="1"/>
          </p:cNvSpPr>
          <p:nvPr>
            <p:ph type="sldNum" sz="quarter" idx="10"/>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14343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 we recruited 100 participants from Amazon’s mechanical </a:t>
            </a:r>
            <a:r>
              <a:rPr lang="en-US" dirty="0" err="1"/>
              <a:t>turk</a:t>
            </a:r>
            <a:r>
              <a:rPr lang="en-US" dirty="0"/>
              <a:t>.  The study was conducted online via Qualtrics.  </a:t>
            </a:r>
          </a:p>
          <a:p>
            <a:endParaRPr lang="en-US" dirty="0"/>
          </a:p>
          <a:p>
            <a:r>
              <a:rPr lang="en-US" dirty="0"/>
              <a:t>63 word pairs were of varying associative, semantic, and thematic strengths were created from 3 normed databases.</a:t>
            </a:r>
          </a:p>
        </p:txBody>
      </p:sp>
      <p:sp>
        <p:nvSpPr>
          <p:cNvPr id="4" name="Slide Number Placeholder 3"/>
          <p:cNvSpPr>
            <a:spLocks noGrp="1"/>
          </p:cNvSpPr>
          <p:nvPr>
            <p:ph type="sldNum" sz="quarter" idx="10"/>
          </p:nvPr>
        </p:nvSpPr>
        <p:spPr/>
        <p:txBody>
          <a:bodyPr/>
          <a:lstStyle/>
          <a:p>
            <a:fld id="{138894ED-2154-4FF6-9548-4D9D74B3FA49}" type="slidenum">
              <a:rPr lang="en-US" smtClean="0"/>
              <a:t>8</a:t>
            </a:fld>
            <a:endParaRPr lang="en-US"/>
          </a:p>
        </p:txBody>
      </p:sp>
    </p:spTree>
    <p:extLst>
      <p:ext uri="{BB962C8B-B14F-4D97-AF65-F5344CB8AC3E}">
        <p14:creationId xmlns:p14="http://schemas.microsoft.com/office/powerpoint/2010/main" val="399407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Three Judgment blocks, 21 words per block (7 low strength, 7 medium strength, 7 high strength).  At the beginning of each block, participants receive instructions explaining associative, semantic, or thematic relationships and are asked to judge each word pair’s relatedness based on that criteria.  These judgements are made on a scale of 0 to 100.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picture is an example of the instructions participants receive for the associative judgment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three different versions of the study that rotate which instructions appear with which block and counter balance the order of the blocks.  The end result is that each word pair receives judgements based on all three criteria.</a:t>
            </a:r>
          </a:p>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9</a:t>
            </a:fld>
            <a:endParaRPr lang="en-US"/>
          </a:p>
        </p:txBody>
      </p:sp>
    </p:spTree>
    <p:extLst>
      <p:ext uri="{BB962C8B-B14F-4D97-AF65-F5344CB8AC3E}">
        <p14:creationId xmlns:p14="http://schemas.microsoft.com/office/powerpoint/2010/main" val="251656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section of the study is a cued recall phase.  In this section participants are presented with each of the 63 cue words from the judgement blocks and are asked to respond with the correct target word.  The</a:t>
            </a:r>
            <a:r>
              <a:rPr lang="en-US" baseline="0" dirty="0"/>
              <a:t> cue words appear in a randomized order and participants are allowed to take as long as needed to complete </a:t>
            </a:r>
            <a:r>
              <a:rPr lang="en-US" baseline="0"/>
              <a:t>this section.</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10</a:t>
            </a:fld>
            <a:endParaRPr lang="en-US"/>
          </a:p>
        </p:txBody>
      </p:sp>
    </p:spTree>
    <p:extLst>
      <p:ext uri="{BB962C8B-B14F-4D97-AF65-F5344CB8AC3E}">
        <p14:creationId xmlns:p14="http://schemas.microsoft.com/office/powerpoint/2010/main" val="68108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analyzed with a Multi-Level Model and Logistic Regression. </a:t>
            </a:r>
          </a:p>
          <a:p>
            <a:endParaRPr lang="en-US" dirty="0"/>
          </a:p>
          <a:p>
            <a:r>
              <a:rPr lang="en-US" dirty="0"/>
              <a:t>List IV’s and DV’s</a:t>
            </a:r>
          </a:p>
        </p:txBody>
      </p:sp>
      <p:sp>
        <p:nvSpPr>
          <p:cNvPr id="4" name="Slide Number Placeholder 3"/>
          <p:cNvSpPr>
            <a:spLocks noGrp="1"/>
          </p:cNvSpPr>
          <p:nvPr>
            <p:ph type="sldNum" sz="quarter" idx="10"/>
          </p:nvPr>
        </p:nvSpPr>
        <p:spPr/>
        <p:txBody>
          <a:bodyPr/>
          <a:lstStyle/>
          <a:p>
            <a:fld id="{138894ED-2154-4FF6-9548-4D9D74B3FA49}" type="slidenum">
              <a:rPr lang="en-US" smtClean="0"/>
              <a:t>11</a:t>
            </a:fld>
            <a:endParaRPr lang="en-US"/>
          </a:p>
        </p:txBody>
      </p:sp>
    </p:spTree>
    <p:extLst>
      <p:ext uri="{BB962C8B-B14F-4D97-AF65-F5344CB8AC3E}">
        <p14:creationId xmlns:p14="http://schemas.microsoft.com/office/powerpoint/2010/main" val="61148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type of judgement being made did not effect recall.  The percent of word pairs correctly recalled hovered around 60% for each of the three types of judgements.  However, the type of judgement being made did have an effect on the relatedness values that participants assigned.  Participants were more likely to rate the thematic relationships as being more similar.  This may in part be due to the fact that </a:t>
            </a:r>
            <a:r>
              <a:rPr lang="en-US" dirty="0" err="1"/>
              <a:t>thematics</a:t>
            </a:r>
            <a:r>
              <a:rPr lang="en-US" dirty="0"/>
              <a:t> can be viewed as a combination of association and semantics, meaning that there is more information encoded in the word pairs for participants to work with.</a:t>
            </a:r>
          </a:p>
        </p:txBody>
      </p:sp>
      <p:sp>
        <p:nvSpPr>
          <p:cNvPr id="4" name="Slide Number Placeholder 3"/>
          <p:cNvSpPr>
            <a:spLocks noGrp="1"/>
          </p:cNvSpPr>
          <p:nvPr>
            <p:ph type="sldNum" sz="quarter" idx="10"/>
          </p:nvPr>
        </p:nvSpPr>
        <p:spPr/>
        <p:txBody>
          <a:bodyPr/>
          <a:lstStyle/>
          <a:p>
            <a:fld id="{138894ED-2154-4FF6-9548-4D9D74B3FA49}" type="slidenum">
              <a:rPr lang="en-US" smtClean="0"/>
              <a:t>16</a:t>
            </a:fld>
            <a:endParaRPr lang="en-US"/>
          </a:p>
        </p:txBody>
      </p:sp>
    </p:spTree>
    <p:extLst>
      <p:ext uri="{BB962C8B-B14F-4D97-AF65-F5344CB8AC3E}">
        <p14:creationId xmlns:p14="http://schemas.microsoft.com/office/powerpoint/2010/main" val="98265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results show that both FSG and COS strength significantly predict performance on the recall task.  The judged value that participants assigned to the word pairs was also a significant predictor of recall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FSG is the strongest predictor of recall, followed Judged Value and COS.  LSA is not a significant predictor.    These results suggest that how associatively related two words are plays a strong role in how likely an individual is to remember them.</a:t>
            </a:r>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17</a:t>
            </a:fld>
            <a:endParaRPr lang="en-US"/>
          </a:p>
        </p:txBody>
      </p:sp>
    </p:spTree>
    <p:extLst>
      <p:ext uri="{BB962C8B-B14F-4D97-AF65-F5344CB8AC3E}">
        <p14:creationId xmlns:p14="http://schemas.microsoft.com/office/powerpoint/2010/main" val="3114195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E9462EF3-3C4F-43EE-ACEE-D4B806740EA3}" type="datetimeFigureOut">
              <a:rPr lang="en-US" smtClean="0"/>
              <a:pPr/>
              <a:t>4/22/2018</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
              </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94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4/22/2018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81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16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239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128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4/22/2018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51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smtClean="0"/>
              <a:t>4/22/2018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56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68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4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40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4/22/2018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0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4/22/2018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74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4/22/2018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0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4/22/2018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44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4/22/2018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4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4/22/2018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4/22/2018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54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786BE5-D2A3-4BF0-8B30-D7403E61B3DC}" type="datetimeFigureOut">
              <a:rPr lang="en-US" smtClean="0"/>
              <a:t>4/22/2018</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0993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972" y="1316182"/>
            <a:ext cx="9914827" cy="2879308"/>
          </a:xfrm>
        </p:spPr>
        <p:txBody>
          <a:bodyPr/>
          <a:lstStyle/>
          <a:p>
            <a:r>
              <a:rPr lang="en-US" sz="4000" dirty="0"/>
              <a:t>Modeling Memory: Exploring the Relationship Between Word Overlap and Single Word Norms When Predicting Judgments and Recall</a:t>
            </a:r>
          </a:p>
        </p:txBody>
      </p:sp>
      <p:sp>
        <p:nvSpPr>
          <p:cNvPr id="3" name="Subtitle 2"/>
          <p:cNvSpPr>
            <a:spLocks noGrp="1"/>
          </p:cNvSpPr>
          <p:nvPr>
            <p:ph type="subTitle" idx="1"/>
          </p:nvPr>
        </p:nvSpPr>
        <p:spPr>
          <a:xfrm>
            <a:off x="1167833" y="4680398"/>
            <a:ext cx="8825658" cy="861420"/>
          </a:xfrm>
        </p:spPr>
        <p:txBody>
          <a:bodyPr>
            <a:noAutofit/>
          </a:bodyPr>
          <a:lstStyle/>
          <a:p>
            <a:r>
              <a:rPr lang="en-US" sz="2000"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Recall Phase</a:t>
            </a:r>
          </a:p>
        </p:txBody>
      </p:sp>
      <p:sp>
        <p:nvSpPr>
          <p:cNvPr id="3" name="Content Placeholder 2"/>
          <p:cNvSpPr>
            <a:spLocks noGrp="1"/>
          </p:cNvSpPr>
          <p:nvPr>
            <p:ph idx="1"/>
          </p:nvPr>
        </p:nvSpPr>
        <p:spPr>
          <a:xfrm>
            <a:off x="486309" y="2241117"/>
            <a:ext cx="8567538" cy="3668963"/>
          </a:xfrm>
        </p:spPr>
        <p:txBody>
          <a:bodyPr anchor="ctr">
            <a:normAutofit/>
          </a:bodyPr>
          <a:lstStyle/>
          <a:p>
            <a:pPr lvl="1"/>
            <a:r>
              <a:rPr lang="en-US" sz="2400" dirty="0">
                <a:solidFill>
                  <a:schemeClr val="tx1"/>
                </a:solidFill>
              </a:rPr>
              <a:t>Participants were presented with the first word from each of the pairs they previously judged and are asked to recall the target word it was paired with.</a:t>
            </a:r>
          </a:p>
          <a:p>
            <a:pPr lvl="1"/>
            <a:r>
              <a:rPr lang="en-US" sz="2400" dirty="0">
                <a:solidFill>
                  <a:schemeClr val="tx1"/>
                </a:solidFill>
              </a:rPr>
              <a:t>All 63 pairs were presented in a randomized order.</a:t>
            </a:r>
          </a:p>
          <a:p>
            <a:pPr lvl="1"/>
            <a:endParaRPr lang="en-US" dirty="0"/>
          </a:p>
          <a:p>
            <a:pPr lvl="1"/>
            <a:endParaRPr lang="en-US" dirty="0"/>
          </a:p>
        </p:txBody>
      </p:sp>
    </p:spTree>
    <p:extLst>
      <p:ext uri="{BB962C8B-B14F-4D97-AF65-F5344CB8AC3E}">
        <p14:creationId xmlns:p14="http://schemas.microsoft.com/office/powerpoint/2010/main" val="359939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a:t>
            </a:r>
          </a:p>
        </p:txBody>
      </p:sp>
      <p:sp>
        <p:nvSpPr>
          <p:cNvPr id="4" name="Text Placeholder 3"/>
          <p:cNvSpPr>
            <a:spLocks noGrp="1"/>
          </p:cNvSpPr>
          <p:nvPr>
            <p:ph type="body" idx="1"/>
          </p:nvPr>
        </p:nvSpPr>
        <p:spPr/>
        <p:txBody>
          <a:bodyPr/>
          <a:lstStyle/>
          <a:p>
            <a:r>
              <a:rPr lang="en-US" u="sng" dirty="0">
                <a:solidFill>
                  <a:schemeClr val="tx1"/>
                </a:solidFill>
              </a:rPr>
              <a:t>IVs</a:t>
            </a:r>
          </a:p>
        </p:txBody>
      </p:sp>
      <p:sp>
        <p:nvSpPr>
          <p:cNvPr id="3" name="Content Placeholder 2"/>
          <p:cNvSpPr>
            <a:spLocks noGrp="1"/>
          </p:cNvSpPr>
          <p:nvPr>
            <p:ph sz="half" idx="2"/>
          </p:nvPr>
        </p:nvSpPr>
        <p:spPr>
          <a:xfrm>
            <a:off x="386080" y="3198448"/>
            <a:ext cx="6400800" cy="2843784"/>
          </a:xfrm>
        </p:spPr>
        <p:txBody>
          <a:bodyPr>
            <a:normAutofit lnSpcReduction="10000"/>
          </a:bodyPr>
          <a:lstStyle/>
          <a:p>
            <a:pPr lvl="1"/>
            <a:r>
              <a:rPr lang="en-US" sz="2400" dirty="0">
                <a:solidFill>
                  <a:schemeClr val="tx1"/>
                </a:solidFill>
              </a:rPr>
              <a:t>Judgment type (control)</a:t>
            </a:r>
          </a:p>
          <a:p>
            <a:pPr lvl="1"/>
            <a:r>
              <a:rPr lang="en-US" sz="2400" dirty="0">
                <a:solidFill>
                  <a:schemeClr val="tx1"/>
                </a:solidFill>
              </a:rPr>
              <a:t>Associative Strength (FSG)</a:t>
            </a:r>
          </a:p>
          <a:p>
            <a:pPr lvl="1"/>
            <a:r>
              <a:rPr lang="en-US" sz="2400" dirty="0">
                <a:solidFill>
                  <a:schemeClr val="tx1"/>
                </a:solidFill>
              </a:rPr>
              <a:t>Semantic Strength (COS)</a:t>
            </a:r>
          </a:p>
          <a:p>
            <a:pPr lvl="1"/>
            <a:r>
              <a:rPr lang="en-US" sz="2400" dirty="0">
                <a:solidFill>
                  <a:schemeClr val="tx1"/>
                </a:solidFill>
              </a:rPr>
              <a:t>Thematic Strength (LSA)</a:t>
            </a:r>
          </a:p>
          <a:p>
            <a:pPr lvl="1"/>
            <a:r>
              <a:rPr lang="en-US" sz="2400" dirty="0">
                <a:solidFill>
                  <a:schemeClr val="tx1"/>
                </a:solidFill>
              </a:rPr>
              <a:t>Interactions</a:t>
            </a:r>
          </a:p>
          <a:p>
            <a:pPr lvl="1"/>
            <a:r>
              <a:rPr lang="en-US" sz="2400" dirty="0">
                <a:solidFill>
                  <a:schemeClr val="tx1"/>
                </a:solidFill>
              </a:rPr>
              <a:t>Single Word Norms (grouped by type)</a:t>
            </a:r>
          </a:p>
        </p:txBody>
      </p:sp>
      <p:sp>
        <p:nvSpPr>
          <p:cNvPr id="5" name="Text Placeholder 4"/>
          <p:cNvSpPr>
            <a:spLocks noGrp="1"/>
          </p:cNvSpPr>
          <p:nvPr>
            <p:ph type="body" sz="quarter" idx="3"/>
          </p:nvPr>
        </p:nvSpPr>
        <p:spPr/>
        <p:txBody>
          <a:bodyPr/>
          <a:lstStyle/>
          <a:p>
            <a:r>
              <a:rPr lang="en-US" dirty="0">
                <a:solidFill>
                  <a:schemeClr val="tx1"/>
                </a:solidFill>
              </a:rPr>
              <a:t>	</a:t>
            </a:r>
            <a:r>
              <a:rPr lang="en-US" u="sng" dirty="0">
                <a:solidFill>
                  <a:schemeClr val="tx1"/>
                </a:solidFill>
              </a:rPr>
              <a:t>DVs</a:t>
            </a:r>
          </a:p>
        </p:txBody>
      </p:sp>
      <p:sp>
        <p:nvSpPr>
          <p:cNvPr id="6" name="Content Placeholder 5"/>
          <p:cNvSpPr>
            <a:spLocks noGrp="1"/>
          </p:cNvSpPr>
          <p:nvPr>
            <p:ph sz="quarter" idx="4"/>
          </p:nvPr>
        </p:nvSpPr>
        <p:spPr>
          <a:xfrm>
            <a:off x="5902960" y="3187921"/>
            <a:ext cx="5130911" cy="2854311"/>
          </a:xfrm>
        </p:spPr>
        <p:txBody>
          <a:bodyPr>
            <a:normAutofit lnSpcReduction="10000"/>
          </a:bodyPr>
          <a:lstStyle/>
          <a:p>
            <a:pPr lvl="1"/>
            <a:r>
              <a:rPr lang="en-US" sz="2400" dirty="0">
                <a:solidFill>
                  <a:schemeClr val="tx1"/>
                </a:solidFill>
              </a:rPr>
              <a:t>Recall Score</a:t>
            </a:r>
          </a:p>
          <a:p>
            <a:pPr lvl="1"/>
            <a:r>
              <a:rPr lang="en-US" sz="2400" dirty="0">
                <a:solidFill>
                  <a:schemeClr val="tx1"/>
                </a:solidFill>
              </a:rPr>
              <a:t>Judgment Value</a:t>
            </a:r>
          </a:p>
        </p:txBody>
      </p:sp>
    </p:spTree>
    <p:extLst>
      <p:ext uri="{BB962C8B-B14F-4D97-AF65-F5344CB8AC3E}">
        <p14:creationId xmlns:p14="http://schemas.microsoft.com/office/powerpoint/2010/main" val="15899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4381B7-F517-47BF-9375-A74469732B62}"/>
              </a:ext>
            </a:extLst>
          </p:cNvPr>
          <p:cNvSpPr>
            <a:spLocks noGrp="1"/>
          </p:cNvSpPr>
          <p:nvPr>
            <p:ph type="ctrTitle"/>
          </p:nvPr>
        </p:nvSpPr>
        <p:spPr/>
        <p:txBody>
          <a:bodyPr/>
          <a:lstStyle/>
          <a:p>
            <a:r>
              <a:rPr lang="en-US" dirty="0"/>
              <a:t>Data Processing</a:t>
            </a:r>
          </a:p>
        </p:txBody>
      </p:sp>
      <p:sp>
        <p:nvSpPr>
          <p:cNvPr id="7" name="Subtitle 6">
            <a:extLst>
              <a:ext uri="{FF2B5EF4-FFF2-40B4-BE49-F238E27FC236}">
                <a16:creationId xmlns:a16="http://schemas.microsoft.com/office/drawing/2014/main" id="{663BF15A-373E-4C78-8380-190E891F8C37}"/>
              </a:ext>
            </a:extLst>
          </p:cNvPr>
          <p:cNvSpPr>
            <a:spLocks noGrp="1"/>
          </p:cNvSpPr>
          <p:nvPr>
            <p:ph type="subTitle" idx="1"/>
          </p:nvPr>
        </p:nvSpPr>
        <p:spPr/>
        <p:txBody>
          <a:bodyPr>
            <a:normAutofit/>
          </a:bodyPr>
          <a:lstStyle/>
          <a:p>
            <a:endParaRPr lang="en-US" sz="2000" dirty="0">
              <a:solidFill>
                <a:schemeClr val="bg1"/>
              </a:solidFill>
            </a:endParaRPr>
          </a:p>
        </p:txBody>
      </p:sp>
    </p:spTree>
    <p:extLst>
      <p:ext uri="{BB962C8B-B14F-4D97-AF65-F5344CB8AC3E}">
        <p14:creationId xmlns:p14="http://schemas.microsoft.com/office/powerpoint/2010/main" val="199308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78EB-B993-4263-B3DE-015883FE1712}"/>
              </a:ext>
            </a:extLst>
          </p:cNvPr>
          <p:cNvSpPr>
            <a:spLocks noGrp="1"/>
          </p:cNvSpPr>
          <p:nvPr>
            <p:ph type="title"/>
          </p:nvPr>
        </p:nvSpPr>
        <p:spPr/>
        <p:txBody>
          <a:bodyPr/>
          <a:lstStyle/>
          <a:p>
            <a:r>
              <a:rPr lang="en-US" dirty="0"/>
              <a:t>Replication Analysis</a:t>
            </a:r>
          </a:p>
        </p:txBody>
      </p:sp>
      <p:sp>
        <p:nvSpPr>
          <p:cNvPr id="3" name="Content Placeholder 2">
            <a:extLst>
              <a:ext uri="{FF2B5EF4-FFF2-40B4-BE49-F238E27FC236}">
                <a16:creationId xmlns:a16="http://schemas.microsoft.com/office/drawing/2014/main" id="{13E18F1C-2C99-497B-AD72-A105E71BE9D2}"/>
              </a:ext>
            </a:extLst>
          </p:cNvPr>
          <p:cNvSpPr>
            <a:spLocks noGrp="1"/>
          </p:cNvSpPr>
          <p:nvPr>
            <p:ph idx="1"/>
          </p:nvPr>
        </p:nvSpPr>
        <p:spPr/>
        <p:txBody>
          <a:bodyPr>
            <a:normAutofit fontScale="92500" lnSpcReduction="10000"/>
          </a:bodyPr>
          <a:lstStyle/>
          <a:p>
            <a:r>
              <a:rPr lang="en-US" sz="2200" dirty="0">
                <a:solidFill>
                  <a:schemeClr val="tx1"/>
                </a:solidFill>
              </a:rPr>
              <a:t>Multi-level modeling was used to analyze the data.</a:t>
            </a:r>
          </a:p>
          <a:p>
            <a:r>
              <a:rPr lang="en-US" sz="2200" dirty="0">
                <a:solidFill>
                  <a:schemeClr val="tx1"/>
                </a:solidFill>
              </a:rPr>
              <a:t>Each participant’s individual judgment and recall ratings are treated as separate data points. </a:t>
            </a:r>
          </a:p>
          <a:p>
            <a:r>
              <a:rPr lang="en-US" sz="2200" dirty="0">
                <a:solidFill>
                  <a:schemeClr val="tx1"/>
                </a:solidFill>
              </a:rPr>
              <a:t>Nine out of range data points were coded as NA (</a:t>
            </a:r>
            <a:r>
              <a:rPr lang="en-US" sz="2200" dirty="0" err="1">
                <a:solidFill>
                  <a:schemeClr val="tx1"/>
                </a:solidFill>
              </a:rPr>
              <a:t>e.x</a:t>
            </a:r>
            <a:r>
              <a:rPr lang="en-US" sz="2200" dirty="0">
                <a:solidFill>
                  <a:schemeClr val="tx1"/>
                </a:solidFill>
              </a:rPr>
              <a:t>., data points &gt; 100)</a:t>
            </a:r>
          </a:p>
          <a:p>
            <a:r>
              <a:rPr lang="en-US" sz="2200" dirty="0">
                <a:solidFill>
                  <a:schemeClr val="tx1"/>
                </a:solidFill>
              </a:rPr>
              <a:t>Five outliers were removed</a:t>
            </a:r>
          </a:p>
          <a:p>
            <a:r>
              <a:rPr lang="en-US" sz="2200" dirty="0">
                <a:solidFill>
                  <a:schemeClr val="tx1"/>
                </a:solidFill>
              </a:rPr>
              <a:t>1,472 data points were excluded (833 judgment only, 393 recall only, and 246 across both categories)</a:t>
            </a:r>
          </a:p>
          <a:p>
            <a:r>
              <a:rPr lang="en-US" sz="2200" dirty="0">
                <a:solidFill>
                  <a:schemeClr val="tx1"/>
                </a:solidFill>
              </a:rPr>
              <a:t>The final dataset used for the Experiment Two replication analyses contained 12,451 observations from 211 participants.</a:t>
            </a:r>
          </a:p>
        </p:txBody>
      </p:sp>
    </p:spTree>
    <p:extLst>
      <p:ext uri="{BB962C8B-B14F-4D97-AF65-F5344CB8AC3E}">
        <p14:creationId xmlns:p14="http://schemas.microsoft.com/office/powerpoint/2010/main" val="280626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78EB-B993-4263-B3DE-015883FE1712}"/>
              </a:ext>
            </a:extLst>
          </p:cNvPr>
          <p:cNvSpPr>
            <a:spLocks noGrp="1"/>
          </p:cNvSpPr>
          <p:nvPr>
            <p:ph type="title"/>
          </p:nvPr>
        </p:nvSpPr>
        <p:spPr/>
        <p:txBody>
          <a:bodyPr/>
          <a:lstStyle/>
          <a:p>
            <a:r>
              <a:rPr lang="en-US" dirty="0"/>
              <a:t>Single Word Norm Analysis</a:t>
            </a:r>
          </a:p>
        </p:txBody>
      </p:sp>
      <p:sp>
        <p:nvSpPr>
          <p:cNvPr id="3" name="Content Placeholder 2">
            <a:extLst>
              <a:ext uri="{FF2B5EF4-FFF2-40B4-BE49-F238E27FC236}">
                <a16:creationId xmlns:a16="http://schemas.microsoft.com/office/drawing/2014/main" id="{13E18F1C-2C99-497B-AD72-A105E71BE9D2}"/>
              </a:ext>
            </a:extLst>
          </p:cNvPr>
          <p:cNvSpPr>
            <a:spLocks noGrp="1"/>
          </p:cNvSpPr>
          <p:nvPr>
            <p:ph idx="1"/>
          </p:nvPr>
        </p:nvSpPr>
        <p:spPr/>
        <p:txBody>
          <a:bodyPr>
            <a:normAutofit lnSpcReduction="10000"/>
          </a:bodyPr>
          <a:lstStyle/>
          <a:p>
            <a:r>
              <a:rPr lang="en-US" sz="2200" dirty="0">
                <a:solidFill>
                  <a:schemeClr val="tx1"/>
                </a:solidFill>
              </a:rPr>
              <a:t>When examining single word norms, the original Experiment Two dataset was combined the dataset used in Experiment One, which was updated to contain single word norm information.</a:t>
            </a:r>
          </a:p>
          <a:p>
            <a:r>
              <a:rPr lang="en-US" sz="2200" dirty="0">
                <a:solidFill>
                  <a:schemeClr val="tx1"/>
                </a:solidFill>
              </a:rPr>
              <a:t>This combined dataset contained a total of 18,713 data points collected from 316 participants.</a:t>
            </a:r>
          </a:p>
          <a:p>
            <a:pPr lvl="0">
              <a:buClr>
                <a:srgbClr val="4472C4"/>
              </a:buClr>
            </a:pPr>
            <a:r>
              <a:rPr lang="en-US" sz="2200" dirty="0">
                <a:solidFill>
                  <a:schemeClr val="tx1"/>
                </a:solidFill>
              </a:rPr>
              <a:t>Correlations between various measures of word length (number of characters, syllables, morphemes, and phonemes) were </a:t>
            </a:r>
            <a:r>
              <a:rPr lang="en-US" sz="2200" i="1" dirty="0">
                <a:solidFill>
                  <a:schemeClr val="tx1"/>
                </a:solidFill>
              </a:rPr>
              <a:t>r</a:t>
            </a:r>
            <a:r>
              <a:rPr lang="en-US" sz="2200" dirty="0">
                <a:solidFill>
                  <a:schemeClr val="tx1"/>
                </a:solidFill>
              </a:rPr>
              <a:t> &gt; .75.</a:t>
            </a:r>
          </a:p>
          <a:p>
            <a:pPr lvl="0">
              <a:buClr>
                <a:srgbClr val="4472C4"/>
              </a:buClr>
            </a:pPr>
            <a:r>
              <a:rPr lang="en-US" sz="2200" dirty="0">
                <a:solidFill>
                  <a:schemeClr val="tx1"/>
                </a:solidFill>
              </a:rPr>
              <a:t>Because of this, only number of characters was used to measure word length.</a:t>
            </a:r>
          </a:p>
          <a:p>
            <a:endParaRPr lang="en-US" sz="2200" dirty="0">
              <a:solidFill>
                <a:schemeClr val="tx1"/>
              </a:solidFill>
            </a:endParaRPr>
          </a:p>
        </p:txBody>
      </p:sp>
    </p:spTree>
    <p:extLst>
      <p:ext uri="{BB962C8B-B14F-4D97-AF65-F5344CB8AC3E}">
        <p14:creationId xmlns:p14="http://schemas.microsoft.com/office/powerpoint/2010/main" val="48809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7395B-D6C8-4A51-83E9-1EBD39A52D79}"/>
              </a:ext>
            </a:extLst>
          </p:cNvPr>
          <p:cNvSpPr>
            <a:spLocks noGrp="1"/>
          </p:cNvSpPr>
          <p:nvPr>
            <p:ph type="ctrTitle"/>
          </p:nvPr>
        </p:nvSpPr>
        <p:spPr/>
        <p:txBody>
          <a:bodyPr/>
          <a:lstStyle/>
          <a:p>
            <a:r>
              <a:rPr lang="en-US" dirty="0"/>
              <a:t>Results </a:t>
            </a:r>
          </a:p>
        </p:txBody>
      </p:sp>
      <p:sp>
        <p:nvSpPr>
          <p:cNvPr id="6" name="Subtitle 5">
            <a:extLst>
              <a:ext uri="{FF2B5EF4-FFF2-40B4-BE49-F238E27FC236}">
                <a16:creationId xmlns:a16="http://schemas.microsoft.com/office/drawing/2014/main" id="{F4481FB6-A13D-4B89-9856-22B6B496F744}"/>
              </a:ext>
            </a:extLst>
          </p:cNvPr>
          <p:cNvSpPr>
            <a:spLocks noGrp="1"/>
          </p:cNvSpPr>
          <p:nvPr>
            <p:ph type="subTitle" idx="1"/>
          </p:nvPr>
        </p:nvSpPr>
        <p:spPr/>
        <p:txBody>
          <a:bodyPr>
            <a:normAutofit/>
          </a:bodyPr>
          <a:lstStyle/>
          <a:p>
            <a:endParaRPr lang="en-US" sz="2000" dirty="0">
              <a:solidFill>
                <a:schemeClr val="bg1"/>
              </a:solidFill>
            </a:endParaRPr>
          </a:p>
        </p:txBody>
      </p:sp>
    </p:spTree>
    <p:extLst>
      <p:ext uri="{BB962C8B-B14F-4D97-AF65-F5344CB8AC3E}">
        <p14:creationId xmlns:p14="http://schemas.microsoft.com/office/powerpoint/2010/main" val="23586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1300"/>
            <a:ext cx="8761413" cy="708025"/>
          </a:xfrm>
        </p:spPr>
        <p:txBody>
          <a:bodyPr>
            <a:normAutofit/>
          </a:bodyPr>
          <a:lstStyle/>
          <a:p>
            <a:pPr algn="ctr"/>
            <a:r>
              <a:rPr lang="en-US" sz="3200" dirty="0">
                <a:solidFill>
                  <a:schemeClr val="tx1"/>
                </a:solidFill>
              </a:rPr>
              <a:t>Mean Judgment and Recall Scores</a:t>
            </a:r>
          </a:p>
        </p:txBody>
      </p:sp>
      <p:sp>
        <p:nvSpPr>
          <p:cNvPr id="3" name="TextBox 2">
            <a:extLst>
              <a:ext uri="{FF2B5EF4-FFF2-40B4-BE49-F238E27FC236}">
                <a16:creationId xmlns:a16="http://schemas.microsoft.com/office/drawing/2014/main" id="{E238B1EB-2256-419A-B061-97FA5EEEFDA5}"/>
              </a:ext>
            </a:extLst>
          </p:cNvPr>
          <p:cNvSpPr txBox="1"/>
          <p:nvPr/>
        </p:nvSpPr>
        <p:spPr>
          <a:xfrm>
            <a:off x="1309697" y="1506169"/>
            <a:ext cx="4176214" cy="461665"/>
          </a:xfrm>
          <a:prstGeom prst="rect">
            <a:avLst/>
          </a:prstGeom>
          <a:noFill/>
        </p:spPr>
        <p:txBody>
          <a:bodyPr wrap="square" rtlCol="0">
            <a:spAutoFit/>
          </a:bodyPr>
          <a:lstStyle/>
          <a:p>
            <a:pPr algn="ctr"/>
            <a:r>
              <a:rPr lang="en-US" sz="2400" dirty="0"/>
              <a:t>Experiment One</a:t>
            </a:r>
          </a:p>
        </p:txBody>
      </p:sp>
      <p:sp>
        <p:nvSpPr>
          <p:cNvPr id="5" name="TextBox 4">
            <a:extLst>
              <a:ext uri="{FF2B5EF4-FFF2-40B4-BE49-F238E27FC236}">
                <a16:creationId xmlns:a16="http://schemas.microsoft.com/office/drawing/2014/main" id="{FE4653A5-8FD2-4AAF-B9C2-26CE9ED3B5D0}"/>
              </a:ext>
            </a:extLst>
          </p:cNvPr>
          <p:cNvSpPr txBox="1"/>
          <p:nvPr/>
        </p:nvSpPr>
        <p:spPr>
          <a:xfrm>
            <a:off x="6706091" y="1506168"/>
            <a:ext cx="4176214" cy="461665"/>
          </a:xfrm>
          <a:prstGeom prst="rect">
            <a:avLst/>
          </a:prstGeom>
          <a:noFill/>
        </p:spPr>
        <p:txBody>
          <a:bodyPr wrap="square" rtlCol="0">
            <a:spAutoFit/>
          </a:bodyPr>
          <a:lstStyle/>
          <a:p>
            <a:pPr algn="ctr"/>
            <a:r>
              <a:rPr lang="en-US" sz="2400" dirty="0"/>
              <a:t>Experiment Two</a:t>
            </a:r>
          </a:p>
        </p:txBody>
      </p:sp>
      <p:pic>
        <p:nvPicPr>
          <p:cNvPr id="7" name="Picture 6">
            <a:extLst>
              <a:ext uri="{FF2B5EF4-FFF2-40B4-BE49-F238E27FC236}">
                <a16:creationId xmlns:a16="http://schemas.microsoft.com/office/drawing/2014/main" id="{5DC317F9-5C16-4FC1-A916-F665075BA23F}"/>
              </a:ext>
            </a:extLst>
          </p:cNvPr>
          <p:cNvPicPr>
            <a:picLocks noChangeAspect="1"/>
          </p:cNvPicPr>
          <p:nvPr/>
        </p:nvPicPr>
        <p:blipFill>
          <a:blip r:embed="rId3"/>
          <a:stretch>
            <a:fillRect/>
          </a:stretch>
        </p:blipFill>
        <p:spPr>
          <a:xfrm>
            <a:off x="626956" y="2165592"/>
            <a:ext cx="4831308" cy="4286329"/>
          </a:xfrm>
          <a:prstGeom prst="rect">
            <a:avLst/>
          </a:prstGeom>
        </p:spPr>
      </p:pic>
      <p:pic>
        <p:nvPicPr>
          <p:cNvPr id="8" name="Picture 7">
            <a:extLst>
              <a:ext uri="{FF2B5EF4-FFF2-40B4-BE49-F238E27FC236}">
                <a16:creationId xmlns:a16="http://schemas.microsoft.com/office/drawing/2014/main" id="{DEB5708F-C610-4D48-88A8-C41EB22D0D2D}"/>
              </a:ext>
            </a:extLst>
          </p:cNvPr>
          <p:cNvPicPr>
            <a:picLocks noChangeAspect="1"/>
          </p:cNvPicPr>
          <p:nvPr/>
        </p:nvPicPr>
        <p:blipFill>
          <a:blip r:embed="rId4"/>
          <a:stretch>
            <a:fillRect/>
          </a:stretch>
        </p:blipFill>
        <p:spPr>
          <a:xfrm>
            <a:off x="6096000" y="2165592"/>
            <a:ext cx="4831308" cy="4286329"/>
          </a:xfrm>
          <a:prstGeom prst="rect">
            <a:avLst/>
          </a:prstGeom>
        </p:spPr>
      </p:pic>
    </p:spTree>
    <p:extLst>
      <p:ext uri="{BB962C8B-B14F-4D97-AF65-F5344CB8AC3E}">
        <p14:creationId xmlns:p14="http://schemas.microsoft.com/office/powerpoint/2010/main" val="22118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Replication</a:t>
            </a:r>
          </a:p>
        </p:txBody>
      </p:sp>
      <p:graphicFrame>
        <p:nvGraphicFramePr>
          <p:cNvPr id="4" name="Table 3"/>
          <p:cNvGraphicFramePr>
            <a:graphicFrameLocks noGrp="1"/>
          </p:cNvGraphicFramePr>
          <p:nvPr>
            <p:extLst>
              <p:ext uri="{D42A27DB-BD31-4B8C-83A1-F6EECF244321}">
                <p14:modId xmlns:p14="http://schemas.microsoft.com/office/powerpoint/2010/main" val="580954679"/>
              </p:ext>
            </p:extLst>
          </p:nvPr>
        </p:nvGraphicFramePr>
        <p:xfrm>
          <a:off x="106007" y="3278990"/>
          <a:ext cx="5768080" cy="2412770"/>
        </p:xfrm>
        <a:graphic>
          <a:graphicData uri="http://schemas.openxmlformats.org/drawingml/2006/table">
            <a:tbl>
              <a:tblPr firstRow="1" bandRow="1">
                <a:tableStyleId>{5C22544A-7EE6-4342-B048-85BDC9FD1C3A}</a:tableStyleId>
              </a:tblPr>
              <a:tblGrid>
                <a:gridCol w="1445072">
                  <a:extLst>
                    <a:ext uri="{9D8B030D-6E8A-4147-A177-3AD203B41FA5}">
                      <a16:colId xmlns:a16="http://schemas.microsoft.com/office/drawing/2014/main" val="3263831615"/>
                    </a:ext>
                  </a:extLst>
                </a:gridCol>
                <a:gridCol w="862160">
                  <a:extLst>
                    <a:ext uri="{9D8B030D-6E8A-4147-A177-3AD203B41FA5}">
                      <a16:colId xmlns:a16="http://schemas.microsoft.com/office/drawing/2014/main" val="856007762"/>
                    </a:ext>
                  </a:extLst>
                </a:gridCol>
                <a:gridCol w="1153616">
                  <a:extLst>
                    <a:ext uri="{9D8B030D-6E8A-4147-A177-3AD203B41FA5}">
                      <a16:colId xmlns:a16="http://schemas.microsoft.com/office/drawing/2014/main" val="2159109262"/>
                    </a:ext>
                  </a:extLst>
                </a:gridCol>
                <a:gridCol w="1153616">
                  <a:extLst>
                    <a:ext uri="{9D8B030D-6E8A-4147-A177-3AD203B41FA5}">
                      <a16:colId xmlns:a16="http://schemas.microsoft.com/office/drawing/2014/main" val="3978553227"/>
                    </a:ext>
                  </a:extLst>
                </a:gridCol>
                <a:gridCol w="1153616">
                  <a:extLst>
                    <a:ext uri="{9D8B030D-6E8A-4147-A177-3AD203B41FA5}">
                      <a16:colId xmlns:a16="http://schemas.microsoft.com/office/drawing/2014/main" val="165992976"/>
                    </a:ext>
                  </a:extLst>
                </a:gridCol>
              </a:tblGrid>
              <a:tr h="478421">
                <a:tc>
                  <a:txBody>
                    <a:bodyPr/>
                    <a:lstStyle/>
                    <a:p>
                      <a:pPr algn="ctr"/>
                      <a:r>
                        <a:rPr lang="en-US" sz="1800" dirty="0">
                          <a:solidFill>
                            <a:schemeClr val="tx1"/>
                          </a:solidFill>
                        </a:rPr>
                        <a:t>IV</a:t>
                      </a:r>
                    </a:p>
                  </a:txBody>
                  <a:tcPr>
                    <a:solidFill>
                      <a:schemeClr val="bg1">
                        <a:lumMod val="95000"/>
                      </a:schemeClr>
                    </a:solidFill>
                  </a:tcPr>
                </a:tc>
                <a:tc>
                  <a:txBody>
                    <a:bodyPr/>
                    <a:lstStyle/>
                    <a:p>
                      <a:pPr algn="ctr"/>
                      <a:r>
                        <a:rPr lang="en-US" sz="1800" i="1" dirty="0">
                          <a:solidFill>
                            <a:schemeClr val="tx1"/>
                          </a:solidFill>
                        </a:rPr>
                        <a:t>b</a:t>
                      </a:r>
                    </a:p>
                  </a:txBody>
                  <a:tcPr>
                    <a:solidFill>
                      <a:schemeClr val="bg1">
                        <a:lumMod val="95000"/>
                      </a:schemeClr>
                    </a:solidFill>
                  </a:tcPr>
                </a:tc>
                <a:tc>
                  <a:txBody>
                    <a:bodyPr/>
                    <a:lstStyle/>
                    <a:p>
                      <a:pPr algn="ctr"/>
                      <a:r>
                        <a:rPr lang="en-US" sz="1800" dirty="0">
                          <a:solidFill>
                            <a:schemeClr val="tx1"/>
                          </a:solidFill>
                        </a:rPr>
                        <a:t>Std. Error</a:t>
                      </a:r>
                    </a:p>
                  </a:txBody>
                  <a:tcPr>
                    <a:solidFill>
                      <a:schemeClr val="bg1">
                        <a:lumMod val="95000"/>
                      </a:schemeClr>
                    </a:solidFill>
                  </a:tcPr>
                </a:tc>
                <a:tc>
                  <a:txBody>
                    <a:bodyPr/>
                    <a:lstStyle/>
                    <a:p>
                      <a:pPr algn="ctr"/>
                      <a:r>
                        <a:rPr lang="en-US" sz="1800" i="1" dirty="0">
                          <a:solidFill>
                            <a:schemeClr val="tx1"/>
                          </a:solidFill>
                        </a:rPr>
                        <a:t>t</a:t>
                      </a:r>
                    </a:p>
                  </a:txBody>
                  <a:tcPr>
                    <a:solidFill>
                      <a:schemeClr val="bg1">
                        <a:lumMod val="95000"/>
                      </a:schemeClr>
                    </a:solidFill>
                  </a:tcPr>
                </a:tc>
                <a:tc>
                  <a:txBody>
                    <a:bodyPr/>
                    <a:lstStyle/>
                    <a:p>
                      <a:pPr algn="ctr"/>
                      <a:r>
                        <a:rPr lang="en-US" sz="18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485265">
                <a:tc>
                  <a:txBody>
                    <a:bodyPr/>
                    <a:lstStyle/>
                    <a:p>
                      <a:pPr algn="ctr"/>
                      <a:r>
                        <a:rPr lang="en-US" sz="1800" b="1" dirty="0">
                          <a:solidFill>
                            <a:schemeClr val="tx1"/>
                          </a:solidFill>
                          <a:latin typeface="+mn-lt"/>
                        </a:rPr>
                        <a:t>FSG</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.422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.020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a:effectLst/>
                          <a:latin typeface="+mn-lt"/>
                          <a:ea typeface="Calibri" panose="020F0502020204030204" pitchFamily="34" charset="0"/>
                          <a:cs typeface="Times New Roman" panose="02020603050405020304" pitchFamily="18" charset="0"/>
                        </a:rPr>
                        <a:t>20.622</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&lt; .001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020824126"/>
                  </a:ext>
                </a:extLst>
              </a:tr>
              <a:tr h="483028">
                <a:tc>
                  <a:txBody>
                    <a:bodyPr/>
                    <a:lstStyle/>
                    <a:p>
                      <a:pPr algn="ctr"/>
                      <a:r>
                        <a:rPr lang="en-US" sz="1800" b="1" dirty="0">
                          <a:latin typeface="+mn-lt"/>
                        </a:rPr>
                        <a:t>COS</a:t>
                      </a:r>
                    </a:p>
                  </a:txBody>
                  <a:tcPr>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.011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.011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1.054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.293</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078277"/>
                  </a:ext>
                </a:extLst>
              </a:tr>
              <a:tr h="483028">
                <a:tc>
                  <a:txBody>
                    <a:bodyPr/>
                    <a:lstStyle/>
                    <a:p>
                      <a:pPr algn="ctr"/>
                      <a:r>
                        <a:rPr lang="en-US" sz="1800" b="1" dirty="0">
                          <a:latin typeface="+mn-lt"/>
                        </a:rPr>
                        <a:t>LSA</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.132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.018</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7.386</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&lt; .001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3387426981"/>
                  </a:ext>
                </a:extLst>
              </a:tr>
              <a:tr h="483028">
                <a:tc>
                  <a:txBody>
                    <a:bodyPr/>
                    <a:lstStyle/>
                    <a:p>
                      <a:pPr algn="ctr"/>
                      <a:r>
                        <a:rPr lang="en-US" sz="1800" b="1" dirty="0">
                          <a:latin typeface="+mn-lt"/>
                        </a:rPr>
                        <a:t>FSG:COS:LSA</a:t>
                      </a:r>
                    </a:p>
                  </a:txBody>
                  <a:tcPr>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.193</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.410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.471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.638</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extLst>
                  <a:ext uri="{0D108BD9-81ED-4DB2-BD59-A6C34878D82A}">
                    <a16:rowId xmlns:a16="http://schemas.microsoft.com/office/drawing/2014/main" val="1014901943"/>
                  </a:ext>
                </a:extLst>
              </a:tr>
            </a:tbl>
          </a:graphicData>
        </a:graphic>
      </p:graphicFrame>
      <p:graphicFrame>
        <p:nvGraphicFramePr>
          <p:cNvPr id="5" name="Table 4">
            <a:extLst>
              <a:ext uri="{FF2B5EF4-FFF2-40B4-BE49-F238E27FC236}">
                <a16:creationId xmlns:a16="http://schemas.microsoft.com/office/drawing/2014/main" id="{D5FA8EC1-0F32-4B4A-8BA2-CE4047DAB83C}"/>
              </a:ext>
            </a:extLst>
          </p:cNvPr>
          <p:cNvGraphicFramePr>
            <a:graphicFrameLocks noGrp="1"/>
          </p:cNvGraphicFramePr>
          <p:nvPr>
            <p:extLst>
              <p:ext uri="{D42A27DB-BD31-4B8C-83A1-F6EECF244321}">
                <p14:modId xmlns:p14="http://schemas.microsoft.com/office/powerpoint/2010/main" val="909264146"/>
              </p:ext>
            </p:extLst>
          </p:nvPr>
        </p:nvGraphicFramePr>
        <p:xfrm>
          <a:off x="6096000" y="3278991"/>
          <a:ext cx="5768080" cy="2412769"/>
        </p:xfrm>
        <a:graphic>
          <a:graphicData uri="http://schemas.openxmlformats.org/drawingml/2006/table">
            <a:tbl>
              <a:tblPr firstRow="1" bandRow="1">
                <a:tableStyleId>{5C22544A-7EE6-4342-B048-85BDC9FD1C3A}</a:tableStyleId>
              </a:tblPr>
              <a:tblGrid>
                <a:gridCol w="1538197">
                  <a:extLst>
                    <a:ext uri="{9D8B030D-6E8A-4147-A177-3AD203B41FA5}">
                      <a16:colId xmlns:a16="http://schemas.microsoft.com/office/drawing/2014/main" val="3263831615"/>
                    </a:ext>
                  </a:extLst>
                </a:gridCol>
                <a:gridCol w="978795">
                  <a:extLst>
                    <a:ext uri="{9D8B030D-6E8A-4147-A177-3AD203B41FA5}">
                      <a16:colId xmlns:a16="http://schemas.microsoft.com/office/drawing/2014/main" val="856007762"/>
                    </a:ext>
                  </a:extLst>
                </a:gridCol>
                <a:gridCol w="943856">
                  <a:extLst>
                    <a:ext uri="{9D8B030D-6E8A-4147-A177-3AD203B41FA5}">
                      <a16:colId xmlns:a16="http://schemas.microsoft.com/office/drawing/2014/main" val="2159109262"/>
                    </a:ext>
                  </a:extLst>
                </a:gridCol>
                <a:gridCol w="1153616">
                  <a:extLst>
                    <a:ext uri="{9D8B030D-6E8A-4147-A177-3AD203B41FA5}">
                      <a16:colId xmlns:a16="http://schemas.microsoft.com/office/drawing/2014/main" val="3978553227"/>
                    </a:ext>
                  </a:extLst>
                </a:gridCol>
                <a:gridCol w="1153616">
                  <a:extLst>
                    <a:ext uri="{9D8B030D-6E8A-4147-A177-3AD203B41FA5}">
                      <a16:colId xmlns:a16="http://schemas.microsoft.com/office/drawing/2014/main" val="165992976"/>
                    </a:ext>
                  </a:extLst>
                </a:gridCol>
              </a:tblGrid>
              <a:tr h="409875">
                <a:tc>
                  <a:txBody>
                    <a:bodyPr/>
                    <a:lstStyle/>
                    <a:p>
                      <a:pPr algn="ctr"/>
                      <a:r>
                        <a:rPr lang="en-US" sz="1800" dirty="0">
                          <a:solidFill>
                            <a:schemeClr val="tx1"/>
                          </a:solidFill>
                        </a:rPr>
                        <a:t>IV</a:t>
                      </a:r>
                    </a:p>
                  </a:txBody>
                  <a:tcPr>
                    <a:solidFill>
                      <a:schemeClr val="bg1">
                        <a:lumMod val="95000"/>
                      </a:schemeClr>
                    </a:solidFill>
                  </a:tcPr>
                </a:tc>
                <a:tc>
                  <a:txBody>
                    <a:bodyPr/>
                    <a:lstStyle/>
                    <a:p>
                      <a:pPr algn="ctr"/>
                      <a:r>
                        <a:rPr lang="en-US" sz="1800" i="1" dirty="0">
                          <a:solidFill>
                            <a:schemeClr val="tx1"/>
                          </a:solidFill>
                        </a:rPr>
                        <a:t>b</a:t>
                      </a:r>
                    </a:p>
                  </a:txBody>
                  <a:tcPr>
                    <a:solidFill>
                      <a:schemeClr val="bg1">
                        <a:lumMod val="95000"/>
                      </a:schemeClr>
                    </a:solidFill>
                  </a:tcPr>
                </a:tc>
                <a:tc>
                  <a:txBody>
                    <a:bodyPr/>
                    <a:lstStyle/>
                    <a:p>
                      <a:pPr algn="ctr"/>
                      <a:r>
                        <a:rPr lang="en-US" sz="1800" dirty="0">
                          <a:solidFill>
                            <a:schemeClr val="tx1"/>
                          </a:solidFill>
                        </a:rPr>
                        <a:t>Std. Error</a:t>
                      </a:r>
                    </a:p>
                  </a:txBody>
                  <a:tcPr>
                    <a:solidFill>
                      <a:schemeClr val="bg1">
                        <a:lumMod val="95000"/>
                      </a:schemeClr>
                    </a:solidFill>
                  </a:tcPr>
                </a:tc>
                <a:tc>
                  <a:txBody>
                    <a:bodyPr/>
                    <a:lstStyle/>
                    <a:p>
                      <a:pPr algn="ctr"/>
                      <a:r>
                        <a:rPr lang="en-US" sz="1800" i="1" dirty="0">
                          <a:solidFill>
                            <a:schemeClr val="tx1"/>
                          </a:solidFill>
                        </a:rPr>
                        <a:t>z</a:t>
                      </a:r>
                    </a:p>
                  </a:txBody>
                  <a:tcPr>
                    <a:solidFill>
                      <a:schemeClr val="bg1">
                        <a:lumMod val="95000"/>
                      </a:schemeClr>
                    </a:solidFill>
                  </a:tcPr>
                </a:tc>
                <a:tc>
                  <a:txBody>
                    <a:bodyPr/>
                    <a:lstStyle/>
                    <a:p>
                      <a:pPr algn="ctr"/>
                      <a:r>
                        <a:rPr lang="en-US" sz="1800" i="1" dirty="0">
                          <a:solidFill>
                            <a:schemeClr val="tx1"/>
                          </a:solidFill>
                        </a:rPr>
                        <a:t>p</a:t>
                      </a:r>
                    </a:p>
                  </a:txBody>
                  <a:tcPr>
                    <a:solidFill>
                      <a:schemeClr val="bg1">
                        <a:lumMod val="95000"/>
                      </a:schemeClr>
                    </a:solidFill>
                  </a:tcPr>
                </a:tc>
                <a:extLst>
                  <a:ext uri="{0D108BD9-81ED-4DB2-BD59-A6C34878D82A}">
                    <a16:rowId xmlns:a16="http://schemas.microsoft.com/office/drawing/2014/main" val="276866632"/>
                  </a:ext>
                </a:extLst>
              </a:tr>
              <a:tr h="441694">
                <a:tc>
                  <a:txBody>
                    <a:bodyPr/>
                    <a:lstStyle/>
                    <a:p>
                      <a:pPr algn="ctr"/>
                      <a:r>
                        <a:rPr lang="en-US" sz="1800" b="1" dirty="0">
                          <a:solidFill>
                            <a:schemeClr val="tx1"/>
                          </a:solidFill>
                        </a:rPr>
                        <a:t>FSG</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Calibri" panose="020F0502020204030204" pitchFamily="34" charset="0"/>
                          <a:cs typeface="Times New Roman" panose="02020603050405020304" pitchFamily="18" charset="0"/>
                        </a:rPr>
                        <a:t>1.780</a:t>
                      </a:r>
                      <a:endParaRPr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Calibri" panose="020F0502020204030204" pitchFamily="34" charset="0"/>
                          <a:cs typeface="Times New Roman" panose="02020603050405020304" pitchFamily="18" charset="0"/>
                        </a:rPr>
                        <a:t>.198</a:t>
                      </a:r>
                      <a:endParaRPr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Calibri" panose="020F0502020204030204" pitchFamily="34" charset="0"/>
                          <a:cs typeface="Times New Roman" panose="02020603050405020304" pitchFamily="18" charset="0"/>
                        </a:rPr>
                        <a:t>9.081</a:t>
                      </a:r>
                      <a:endParaRPr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Calibri" panose="020F0502020204030204" pitchFamily="34" charset="0"/>
                          <a:cs typeface="Times New Roman" panose="02020603050405020304" pitchFamily="18" charset="0"/>
                        </a:rPr>
                        <a:t>&lt; .001</a:t>
                      </a:r>
                      <a:endParaRPr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020824126"/>
                  </a:ext>
                </a:extLst>
              </a:tr>
              <a:tr h="417125">
                <a:tc>
                  <a:txBody>
                    <a:bodyPr/>
                    <a:lstStyle/>
                    <a:p>
                      <a:pPr algn="ctr"/>
                      <a:r>
                        <a:rPr lang="en-US" sz="1800" b="1" dirty="0"/>
                        <a:t>COS</a:t>
                      </a:r>
                    </a:p>
                  </a:txBody>
                  <a:tcPr>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a:t>
                      </a:r>
                      <a:r>
                        <a:rPr lang="en-US" sz="1800" kern="1200" dirty="0">
                          <a:solidFill>
                            <a:schemeClr val="dk1"/>
                          </a:solidFill>
                          <a:effectLst/>
                          <a:latin typeface="+mn-lt"/>
                          <a:ea typeface="Calibri" panose="020F0502020204030204" pitchFamily="34" charset="0"/>
                          <a:cs typeface="Times New Roman" panose="02020603050405020304" pitchFamily="18" charset="0"/>
                        </a:rPr>
                        <a:t>633</a:t>
                      </a:r>
                      <a:endParaRPr lang="en-US" sz="1800" kern="1200" dirty="0">
                        <a:solidFill>
                          <a:schemeClr val="dk1"/>
                        </a:solidFill>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.099</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6.421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&lt; .001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3078277"/>
                  </a:ext>
                </a:extLst>
              </a:tr>
              <a:tr h="456935">
                <a:tc>
                  <a:txBody>
                    <a:bodyPr/>
                    <a:lstStyle/>
                    <a:p>
                      <a:pPr algn="ctr"/>
                      <a:r>
                        <a:rPr lang="en-US" sz="1800" b="1" dirty="0"/>
                        <a:t>LSA</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.681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.163</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4.180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&lt; .001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3387426981"/>
                  </a:ext>
                </a:extLst>
              </a:tr>
              <a:tr h="456935">
                <a:tc>
                  <a:txBody>
                    <a:bodyPr/>
                    <a:lstStyle/>
                    <a:p>
                      <a:pPr algn="ctr"/>
                      <a:r>
                        <a:rPr lang="en-US" sz="1800" b="1" dirty="0"/>
                        <a:t>FSG:COS:LAS</a:t>
                      </a:r>
                    </a:p>
                  </a:txBody>
                  <a:tcPr>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-22.464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3.671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-6.119</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tc>
                  <a:txBody>
                    <a:bodyPr/>
                    <a:lstStyle/>
                    <a:p>
                      <a:pPr marL="0" marR="0" algn="ctr">
                        <a:lnSpc>
                          <a:spcPct val="150000"/>
                        </a:lnSpc>
                        <a:spcBef>
                          <a:spcPts val="0"/>
                        </a:spcBef>
                        <a:spcAft>
                          <a:spcPts val="0"/>
                        </a:spcAft>
                      </a:pPr>
                      <a:r>
                        <a:rPr lang="en-US" sz="1800" dirty="0">
                          <a:effectLst/>
                          <a:latin typeface="+mn-lt"/>
                          <a:ea typeface="Calibri" panose="020F0502020204030204" pitchFamily="34" charset="0"/>
                          <a:cs typeface="Times New Roman" panose="02020603050405020304" pitchFamily="18" charset="0"/>
                        </a:rPr>
                        <a:t>&lt; .001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solidFill>
                      <a:srgbClr val="E9EBF5"/>
                    </a:solidFill>
                  </a:tcPr>
                </a:tc>
                <a:extLst>
                  <a:ext uri="{0D108BD9-81ED-4DB2-BD59-A6C34878D82A}">
                    <a16:rowId xmlns:a16="http://schemas.microsoft.com/office/drawing/2014/main" val="1964622022"/>
                  </a:ext>
                </a:extLst>
              </a:tr>
            </a:tbl>
          </a:graphicData>
        </a:graphic>
      </p:graphicFrame>
      <p:sp>
        <p:nvSpPr>
          <p:cNvPr id="7" name="TextBox 6">
            <a:extLst>
              <a:ext uri="{FF2B5EF4-FFF2-40B4-BE49-F238E27FC236}">
                <a16:creationId xmlns:a16="http://schemas.microsoft.com/office/drawing/2014/main" id="{B0E8EFCA-B2EB-4EA6-B1B7-D7ACC913CC9D}"/>
              </a:ext>
            </a:extLst>
          </p:cNvPr>
          <p:cNvSpPr txBox="1"/>
          <p:nvPr/>
        </p:nvSpPr>
        <p:spPr>
          <a:xfrm>
            <a:off x="682580" y="2656663"/>
            <a:ext cx="4159876" cy="461665"/>
          </a:xfrm>
          <a:prstGeom prst="rect">
            <a:avLst/>
          </a:prstGeom>
          <a:noFill/>
        </p:spPr>
        <p:txBody>
          <a:bodyPr wrap="square" rtlCol="0">
            <a:spAutoFit/>
          </a:bodyPr>
          <a:lstStyle/>
          <a:p>
            <a:pPr algn="ctr"/>
            <a:r>
              <a:rPr lang="en-US" sz="2400" b="1" dirty="0"/>
              <a:t>Judgments</a:t>
            </a:r>
            <a:endParaRPr lang="en-US" b="1" dirty="0"/>
          </a:p>
        </p:txBody>
      </p:sp>
      <p:sp>
        <p:nvSpPr>
          <p:cNvPr id="8" name="TextBox 7">
            <a:extLst>
              <a:ext uri="{FF2B5EF4-FFF2-40B4-BE49-F238E27FC236}">
                <a16:creationId xmlns:a16="http://schemas.microsoft.com/office/drawing/2014/main" id="{D0D2D2FC-344F-457B-B089-1CB2F9BAB274}"/>
              </a:ext>
            </a:extLst>
          </p:cNvPr>
          <p:cNvSpPr txBox="1"/>
          <p:nvPr/>
        </p:nvSpPr>
        <p:spPr>
          <a:xfrm>
            <a:off x="7053330" y="2656663"/>
            <a:ext cx="4159876" cy="461665"/>
          </a:xfrm>
          <a:prstGeom prst="rect">
            <a:avLst/>
          </a:prstGeom>
          <a:noFill/>
        </p:spPr>
        <p:txBody>
          <a:bodyPr wrap="square" rtlCol="0">
            <a:spAutoFit/>
          </a:bodyPr>
          <a:lstStyle/>
          <a:p>
            <a:pPr algn="ctr"/>
            <a:r>
              <a:rPr lang="en-US" sz="2400" b="1" dirty="0"/>
              <a:t>Recall</a:t>
            </a:r>
            <a:endParaRPr lang="en-US" b="1" dirty="0"/>
          </a:p>
        </p:txBody>
      </p:sp>
    </p:spTree>
    <p:extLst>
      <p:ext uri="{BB962C8B-B14F-4D97-AF65-F5344CB8AC3E}">
        <p14:creationId xmlns:p14="http://schemas.microsoft.com/office/powerpoint/2010/main" val="226706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t>Simple Slopes for Replication</a:t>
            </a:r>
          </a:p>
        </p:txBody>
      </p:sp>
      <p:sp>
        <p:nvSpPr>
          <p:cNvPr id="7" name="Text Placeholder 6">
            <a:extLst>
              <a:ext uri="{FF2B5EF4-FFF2-40B4-BE49-F238E27FC236}">
                <a16:creationId xmlns:a16="http://schemas.microsoft.com/office/drawing/2014/main" id="{4730B1C9-0B1D-4EDE-9D7F-A0043ADD1114}"/>
              </a:ext>
            </a:extLst>
          </p:cNvPr>
          <p:cNvSpPr>
            <a:spLocks noGrp="1"/>
          </p:cNvSpPr>
          <p:nvPr>
            <p:ph type="body" idx="1"/>
          </p:nvPr>
        </p:nvSpPr>
        <p:spPr>
          <a:xfrm>
            <a:off x="652677" y="2363051"/>
            <a:ext cx="4825158" cy="576262"/>
          </a:xfrm>
        </p:spPr>
        <p:txBody>
          <a:bodyPr/>
          <a:lstStyle/>
          <a:p>
            <a:pPr algn="ctr"/>
            <a:r>
              <a:rPr lang="en-US" dirty="0">
                <a:solidFill>
                  <a:schemeClr val="tx1"/>
                </a:solidFill>
              </a:rPr>
              <a:t>Judgment</a:t>
            </a:r>
          </a:p>
        </p:txBody>
      </p:sp>
      <p:sp>
        <p:nvSpPr>
          <p:cNvPr id="9" name="Text Placeholder 8">
            <a:extLst>
              <a:ext uri="{FF2B5EF4-FFF2-40B4-BE49-F238E27FC236}">
                <a16:creationId xmlns:a16="http://schemas.microsoft.com/office/drawing/2014/main" id="{43273DA3-EAAA-41BF-80F7-1E2AC6562C14}"/>
              </a:ext>
            </a:extLst>
          </p:cNvPr>
          <p:cNvSpPr>
            <a:spLocks noGrp="1"/>
          </p:cNvSpPr>
          <p:nvPr>
            <p:ph type="body" sz="quarter" idx="3"/>
          </p:nvPr>
        </p:nvSpPr>
        <p:spPr>
          <a:xfrm>
            <a:off x="6435021" y="2346769"/>
            <a:ext cx="4825160" cy="608825"/>
          </a:xfrm>
        </p:spPr>
        <p:txBody>
          <a:bodyPr/>
          <a:lstStyle/>
          <a:p>
            <a:pPr algn="ctr"/>
            <a:r>
              <a:rPr lang="en-US" dirty="0">
                <a:solidFill>
                  <a:schemeClr val="tx1"/>
                </a:solidFill>
              </a:rPr>
              <a:t>Recall</a:t>
            </a:r>
          </a:p>
        </p:txBody>
      </p:sp>
      <p:pic>
        <p:nvPicPr>
          <p:cNvPr id="3" name="Content Placeholder 2">
            <a:extLst>
              <a:ext uri="{FF2B5EF4-FFF2-40B4-BE49-F238E27FC236}">
                <a16:creationId xmlns:a16="http://schemas.microsoft.com/office/drawing/2014/main" id="{793DFC7D-FC14-4228-B6AA-6069287E5906}"/>
              </a:ext>
            </a:extLst>
          </p:cNvPr>
          <p:cNvPicPr>
            <a:picLocks noGrp="1" noChangeAspect="1"/>
          </p:cNvPicPr>
          <p:nvPr>
            <p:ph sz="half" idx="2"/>
          </p:nvPr>
        </p:nvPicPr>
        <p:blipFill>
          <a:blip r:embed="rId2"/>
          <a:stretch>
            <a:fillRect/>
          </a:stretch>
        </p:blipFill>
        <p:spPr>
          <a:xfrm>
            <a:off x="652677" y="3053761"/>
            <a:ext cx="4380706" cy="3636813"/>
          </a:xfrm>
          <a:prstGeom prst="rect">
            <a:avLst/>
          </a:prstGeom>
        </p:spPr>
      </p:pic>
      <p:pic>
        <p:nvPicPr>
          <p:cNvPr id="5" name="Content Placeholder 4">
            <a:extLst>
              <a:ext uri="{FF2B5EF4-FFF2-40B4-BE49-F238E27FC236}">
                <a16:creationId xmlns:a16="http://schemas.microsoft.com/office/drawing/2014/main" id="{076B28EF-2DB0-4B21-AAE4-F336FD31A53F}"/>
              </a:ext>
            </a:extLst>
          </p:cNvPr>
          <p:cNvPicPr>
            <a:picLocks noGrp="1" noChangeAspect="1"/>
          </p:cNvPicPr>
          <p:nvPr>
            <p:ph sz="quarter" idx="4"/>
          </p:nvPr>
        </p:nvPicPr>
        <p:blipFill>
          <a:blip r:embed="rId3"/>
          <a:stretch>
            <a:fillRect/>
          </a:stretch>
        </p:blipFill>
        <p:spPr>
          <a:xfrm>
            <a:off x="6739943" y="3053761"/>
            <a:ext cx="4215317" cy="3499509"/>
          </a:xfrm>
          <a:prstGeom prst="rect">
            <a:avLst/>
          </a:prstGeom>
        </p:spPr>
      </p:pic>
    </p:spTree>
    <p:extLst>
      <p:ext uri="{BB962C8B-B14F-4D97-AF65-F5344CB8AC3E}">
        <p14:creationId xmlns:p14="http://schemas.microsoft.com/office/powerpoint/2010/main" val="16633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808A-B13B-4E6B-B96E-AA32CB7FB12B}"/>
              </a:ext>
            </a:extLst>
          </p:cNvPr>
          <p:cNvSpPr>
            <a:spLocks noGrp="1"/>
          </p:cNvSpPr>
          <p:nvPr>
            <p:ph type="title" idx="4294967295"/>
          </p:nvPr>
        </p:nvSpPr>
        <p:spPr>
          <a:xfrm>
            <a:off x="300446" y="0"/>
            <a:ext cx="8761413" cy="728662"/>
          </a:xfrm>
        </p:spPr>
        <p:txBody>
          <a:bodyPr/>
          <a:lstStyle/>
          <a:p>
            <a:r>
              <a:rPr lang="en-US" dirty="0">
                <a:solidFill>
                  <a:schemeClr val="tx1"/>
                </a:solidFill>
              </a:rPr>
              <a:t>Single Word Norm Analysis</a:t>
            </a:r>
          </a:p>
        </p:txBody>
      </p:sp>
      <p:sp>
        <p:nvSpPr>
          <p:cNvPr id="3" name="Content Placeholder 2">
            <a:extLst>
              <a:ext uri="{FF2B5EF4-FFF2-40B4-BE49-F238E27FC236}">
                <a16:creationId xmlns:a16="http://schemas.microsoft.com/office/drawing/2014/main" id="{C135F5AF-FCB4-45BC-8ADE-14E7B87F9689}"/>
              </a:ext>
            </a:extLst>
          </p:cNvPr>
          <p:cNvSpPr>
            <a:spLocks noGrp="1"/>
          </p:cNvSpPr>
          <p:nvPr>
            <p:ph sz="half" idx="4294967295"/>
          </p:nvPr>
        </p:nvSpPr>
        <p:spPr>
          <a:xfrm>
            <a:off x="-309095" y="2915207"/>
            <a:ext cx="5697415" cy="3171675"/>
          </a:xfrm>
        </p:spPr>
        <p:txBody>
          <a:bodyPr>
            <a:normAutofit fontScale="92500" lnSpcReduction="20000"/>
          </a:bodyPr>
          <a:lstStyle/>
          <a:p>
            <a:pPr marL="0" indent="0">
              <a:buNone/>
            </a:pPr>
            <a:endParaRPr lang="en-US" sz="2000" dirty="0">
              <a:solidFill>
                <a:schemeClr val="tx1"/>
              </a:solidFill>
            </a:endParaRPr>
          </a:p>
          <a:p>
            <a:pPr lvl="1">
              <a:buClrTx/>
              <a:buFont typeface="Courier New" panose="02070309020205020404" pitchFamily="49" charset="0"/>
              <a:buChar char="o"/>
            </a:pPr>
            <a:r>
              <a:rPr lang="en-US" sz="2200" b="1" dirty="0">
                <a:solidFill>
                  <a:schemeClr val="tx1"/>
                </a:solidFill>
              </a:rPr>
              <a:t>Step 1:</a:t>
            </a:r>
            <a:r>
              <a:rPr lang="en-US" sz="2200" dirty="0">
                <a:solidFill>
                  <a:schemeClr val="tx1"/>
                </a:solidFill>
              </a:rPr>
              <a:t> Length 1, Length 2, Frequency 1, Frequency 2</a:t>
            </a:r>
          </a:p>
          <a:p>
            <a:pPr lvl="1">
              <a:buClrTx/>
              <a:buFont typeface="Courier New" panose="02070309020205020404" pitchFamily="49" charset="0"/>
              <a:buChar char="o"/>
            </a:pPr>
            <a:r>
              <a:rPr lang="en-US" sz="2200" b="1" dirty="0">
                <a:solidFill>
                  <a:schemeClr val="tx1"/>
                </a:solidFill>
              </a:rPr>
              <a:t>Step 2: </a:t>
            </a:r>
            <a:r>
              <a:rPr lang="en-US" sz="2200" dirty="0">
                <a:solidFill>
                  <a:schemeClr val="tx1"/>
                </a:solidFill>
              </a:rPr>
              <a:t>AOA 1, AOA2, Familiarity 1, Familiarity 2, Valence 1, Valence 2, Imageability 1, Imageability 2, Concreteness 1, Concreteness 2</a:t>
            </a:r>
          </a:p>
          <a:p>
            <a:pPr lvl="1">
              <a:buClrTx/>
              <a:buFont typeface="Courier New" panose="02070309020205020404" pitchFamily="49" charset="0"/>
              <a:buChar char="o"/>
            </a:pPr>
            <a:r>
              <a:rPr lang="en-US" sz="2200" b="1" dirty="0">
                <a:solidFill>
                  <a:schemeClr val="tx1"/>
                </a:solidFill>
              </a:rPr>
              <a:t>Step 3</a:t>
            </a:r>
            <a:r>
              <a:rPr lang="en-US" sz="2200" dirty="0">
                <a:solidFill>
                  <a:schemeClr val="tx1"/>
                </a:solidFill>
              </a:rPr>
              <a:t>: QSS, TSS, FSS 1, FSS 2,  COSC 2, Ortho 2, Phono 1</a:t>
            </a:r>
          </a:p>
          <a:p>
            <a:pPr lvl="1">
              <a:buClrTx/>
              <a:buFont typeface="Courier New" panose="02070309020205020404" pitchFamily="49" charset="0"/>
              <a:buChar char="o"/>
            </a:pPr>
            <a:r>
              <a:rPr lang="en-US" sz="2200" b="1" dirty="0">
                <a:solidFill>
                  <a:schemeClr val="tx1"/>
                </a:solidFill>
              </a:rPr>
              <a:t>Step 4</a:t>
            </a:r>
            <a:r>
              <a:rPr lang="en-US" sz="2200" dirty="0">
                <a:solidFill>
                  <a:schemeClr val="tx1"/>
                </a:solidFill>
              </a:rPr>
              <a:t>: FSG, COS, LSA</a:t>
            </a:r>
          </a:p>
        </p:txBody>
      </p:sp>
      <p:sp>
        <p:nvSpPr>
          <p:cNvPr id="4" name="Text Placeholder 3">
            <a:extLst>
              <a:ext uri="{FF2B5EF4-FFF2-40B4-BE49-F238E27FC236}">
                <a16:creationId xmlns:a16="http://schemas.microsoft.com/office/drawing/2014/main" id="{C227E9B7-79BE-4076-AAA1-06927D2D9BF2}"/>
              </a:ext>
            </a:extLst>
          </p:cNvPr>
          <p:cNvSpPr>
            <a:spLocks noGrp="1"/>
          </p:cNvSpPr>
          <p:nvPr>
            <p:ph type="body" idx="4294967295"/>
          </p:nvPr>
        </p:nvSpPr>
        <p:spPr>
          <a:xfrm>
            <a:off x="107262" y="1002847"/>
            <a:ext cx="6230983" cy="1205638"/>
          </a:xfrm>
        </p:spPr>
        <p:txBody>
          <a:bodyPr>
            <a:normAutofit/>
          </a:bodyPr>
          <a:lstStyle/>
          <a:p>
            <a:pPr marL="0" indent="0">
              <a:buNone/>
            </a:pPr>
            <a:r>
              <a:rPr lang="en-US" sz="2200" dirty="0">
                <a:solidFill>
                  <a:schemeClr val="tx1"/>
                </a:solidFill>
              </a:rPr>
              <a:t>Stepwise regression was used to select the strongest single word predictors for steps one, two, and three of the final model.</a:t>
            </a:r>
          </a:p>
        </p:txBody>
      </p:sp>
      <p:sp>
        <p:nvSpPr>
          <p:cNvPr id="7" name="Content Placeholder 2">
            <a:extLst>
              <a:ext uri="{FF2B5EF4-FFF2-40B4-BE49-F238E27FC236}">
                <a16:creationId xmlns:a16="http://schemas.microsoft.com/office/drawing/2014/main" id="{6AC98B3F-5B7A-4D5A-879A-1F0DDAB5DA62}"/>
              </a:ext>
            </a:extLst>
          </p:cNvPr>
          <p:cNvSpPr txBox="1">
            <a:spLocks/>
          </p:cNvSpPr>
          <p:nvPr/>
        </p:nvSpPr>
        <p:spPr>
          <a:xfrm>
            <a:off x="5972102" y="2915207"/>
            <a:ext cx="5509846" cy="31716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US" sz="2000" dirty="0">
              <a:solidFill>
                <a:schemeClr val="tx1"/>
              </a:solidFill>
            </a:endParaRPr>
          </a:p>
          <a:p>
            <a:pPr lvl="1">
              <a:buClrTx/>
              <a:buFont typeface="Courier New" panose="02070309020205020404" pitchFamily="49" charset="0"/>
              <a:buChar char="o"/>
            </a:pPr>
            <a:r>
              <a:rPr lang="en-US" sz="2200" b="1" dirty="0">
                <a:solidFill>
                  <a:schemeClr val="tx1"/>
                </a:solidFill>
              </a:rPr>
              <a:t>Step 1: </a:t>
            </a:r>
            <a:r>
              <a:rPr lang="en-US" sz="2200" dirty="0">
                <a:solidFill>
                  <a:schemeClr val="tx1"/>
                </a:solidFill>
              </a:rPr>
              <a:t>Length 1, Length 2, Frequency 1, Frequency 2</a:t>
            </a:r>
          </a:p>
          <a:p>
            <a:pPr lvl="1">
              <a:buClrTx/>
              <a:buFont typeface="Courier New" panose="02070309020205020404" pitchFamily="49" charset="0"/>
              <a:buChar char="o"/>
            </a:pPr>
            <a:r>
              <a:rPr lang="en-US" sz="2200" b="1" dirty="0">
                <a:solidFill>
                  <a:schemeClr val="tx1"/>
                </a:solidFill>
              </a:rPr>
              <a:t>Step 2: </a:t>
            </a:r>
            <a:r>
              <a:rPr lang="en-US" sz="2200" dirty="0">
                <a:solidFill>
                  <a:schemeClr val="tx1"/>
                </a:solidFill>
              </a:rPr>
              <a:t>AOA 1, AOA 2, Familiarity 1,  Familiarity 2, Valence 1, Valence 2, Imageability 1, Concreteness 2</a:t>
            </a:r>
          </a:p>
          <a:p>
            <a:pPr lvl="1">
              <a:buClrTx/>
              <a:buFont typeface="Courier New" panose="02070309020205020404" pitchFamily="49" charset="0"/>
              <a:buChar char="o"/>
            </a:pPr>
            <a:r>
              <a:rPr lang="en-US" sz="2200" b="1" dirty="0">
                <a:solidFill>
                  <a:schemeClr val="tx1"/>
                </a:solidFill>
              </a:rPr>
              <a:t>Step 3: </a:t>
            </a:r>
            <a:r>
              <a:rPr lang="en-US" sz="2200" dirty="0">
                <a:solidFill>
                  <a:schemeClr val="tx1"/>
                </a:solidFill>
              </a:rPr>
              <a:t>QSS, TSS, FSS 1, FSS 2, Ortho 1, Ortho 2, Phono 1, Phono 2</a:t>
            </a:r>
          </a:p>
          <a:p>
            <a:pPr lvl="1">
              <a:buClrTx/>
              <a:buFont typeface="Courier New" panose="02070309020205020404" pitchFamily="49" charset="0"/>
              <a:buChar char="o"/>
            </a:pPr>
            <a:r>
              <a:rPr lang="en-US" sz="2200" b="1" dirty="0">
                <a:solidFill>
                  <a:schemeClr val="tx1"/>
                </a:solidFill>
              </a:rPr>
              <a:t>Step 4</a:t>
            </a:r>
            <a:r>
              <a:rPr lang="en-US" sz="2200" dirty="0">
                <a:solidFill>
                  <a:schemeClr val="tx1"/>
                </a:solidFill>
              </a:rPr>
              <a:t>: FSG, COS, LSA</a:t>
            </a:r>
          </a:p>
        </p:txBody>
      </p:sp>
      <p:sp>
        <p:nvSpPr>
          <p:cNvPr id="8" name="TextBox 7">
            <a:extLst>
              <a:ext uri="{FF2B5EF4-FFF2-40B4-BE49-F238E27FC236}">
                <a16:creationId xmlns:a16="http://schemas.microsoft.com/office/drawing/2014/main" id="{0A7323A7-5472-4A80-8B11-55259A140C61}"/>
              </a:ext>
            </a:extLst>
          </p:cNvPr>
          <p:cNvSpPr txBox="1"/>
          <p:nvPr/>
        </p:nvSpPr>
        <p:spPr>
          <a:xfrm>
            <a:off x="986071" y="2465998"/>
            <a:ext cx="3722915" cy="369332"/>
          </a:xfrm>
          <a:prstGeom prst="rect">
            <a:avLst/>
          </a:prstGeom>
          <a:noFill/>
        </p:spPr>
        <p:txBody>
          <a:bodyPr wrap="square" rtlCol="0">
            <a:spAutoFit/>
          </a:bodyPr>
          <a:lstStyle/>
          <a:p>
            <a:r>
              <a:rPr lang="en-US" b="1" dirty="0"/>
              <a:t>IVs for Final Judgment Model:</a:t>
            </a:r>
          </a:p>
        </p:txBody>
      </p:sp>
      <p:sp>
        <p:nvSpPr>
          <p:cNvPr id="10" name="TextBox 9">
            <a:extLst>
              <a:ext uri="{FF2B5EF4-FFF2-40B4-BE49-F238E27FC236}">
                <a16:creationId xmlns:a16="http://schemas.microsoft.com/office/drawing/2014/main" id="{C1F4C2E3-452F-4293-AFB0-EC49576F0F88}"/>
              </a:ext>
            </a:extLst>
          </p:cNvPr>
          <p:cNvSpPr txBox="1"/>
          <p:nvPr/>
        </p:nvSpPr>
        <p:spPr>
          <a:xfrm>
            <a:off x="7483015" y="2465998"/>
            <a:ext cx="3063242" cy="369332"/>
          </a:xfrm>
          <a:prstGeom prst="rect">
            <a:avLst/>
          </a:prstGeom>
          <a:noFill/>
        </p:spPr>
        <p:txBody>
          <a:bodyPr wrap="square" rtlCol="0">
            <a:spAutoFit/>
          </a:bodyPr>
          <a:lstStyle/>
          <a:p>
            <a:r>
              <a:rPr lang="en-US" b="1" dirty="0"/>
              <a:t>IVs for Final Recall Model:</a:t>
            </a:r>
          </a:p>
        </p:txBody>
      </p:sp>
      <p:sp>
        <p:nvSpPr>
          <p:cNvPr id="11" name="TextBox 10">
            <a:extLst>
              <a:ext uri="{FF2B5EF4-FFF2-40B4-BE49-F238E27FC236}">
                <a16:creationId xmlns:a16="http://schemas.microsoft.com/office/drawing/2014/main" id="{2B1C0EC2-EB84-4320-991A-D058C5086D4E}"/>
              </a:ext>
            </a:extLst>
          </p:cNvPr>
          <p:cNvSpPr txBox="1"/>
          <p:nvPr/>
        </p:nvSpPr>
        <p:spPr>
          <a:xfrm>
            <a:off x="4507950" y="6329604"/>
            <a:ext cx="4506686" cy="307777"/>
          </a:xfrm>
          <a:prstGeom prst="rect">
            <a:avLst/>
          </a:prstGeom>
          <a:noFill/>
        </p:spPr>
        <p:txBody>
          <a:bodyPr wrap="square" rtlCol="0">
            <a:spAutoFit/>
          </a:bodyPr>
          <a:lstStyle/>
          <a:p>
            <a:r>
              <a:rPr lang="en-US" sz="1400" dirty="0"/>
              <a:t>Note: 1 = Cue Item, 2 = Target Item</a:t>
            </a:r>
          </a:p>
        </p:txBody>
      </p:sp>
    </p:spTree>
    <p:extLst>
      <p:ext uri="{BB962C8B-B14F-4D97-AF65-F5344CB8AC3E}">
        <p14:creationId xmlns:p14="http://schemas.microsoft.com/office/powerpoint/2010/main" val="355579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26920" y="2493780"/>
            <a:ext cx="9521632" cy="3416300"/>
          </a:xfrm>
        </p:spPr>
        <p:txBody>
          <a:bodyPr>
            <a:noAutofit/>
          </a:bodyPr>
          <a:lstStyle/>
          <a:p>
            <a:pPr lvl="1"/>
            <a:r>
              <a:rPr lang="en-US" sz="2400" dirty="0">
                <a:solidFill>
                  <a:schemeClr val="tx1"/>
                </a:solidFill>
              </a:rPr>
              <a:t>Different ways to judge item relatedness:</a:t>
            </a:r>
          </a:p>
          <a:p>
            <a:pPr lvl="2"/>
            <a:r>
              <a:rPr lang="en-US" sz="2200" dirty="0">
                <a:solidFill>
                  <a:schemeClr val="tx1"/>
                </a:solidFill>
              </a:rPr>
              <a:t>How often are two words used together? (associative)</a:t>
            </a:r>
          </a:p>
          <a:p>
            <a:pPr lvl="3"/>
            <a:r>
              <a:rPr lang="en-US" sz="2000" dirty="0">
                <a:solidFill>
                  <a:schemeClr val="tx1"/>
                </a:solidFill>
              </a:rPr>
              <a:t>Measured with Forward Strength</a:t>
            </a:r>
          </a:p>
          <a:p>
            <a:pPr lvl="2"/>
            <a:r>
              <a:rPr lang="en-US" sz="2200" dirty="0">
                <a:solidFill>
                  <a:schemeClr val="tx1"/>
                </a:solidFill>
              </a:rPr>
              <a:t>How similar in meaning are two words? (semantic)</a:t>
            </a:r>
          </a:p>
          <a:p>
            <a:pPr lvl="3"/>
            <a:r>
              <a:rPr lang="en-US" sz="2000" dirty="0">
                <a:solidFill>
                  <a:schemeClr val="tx1"/>
                </a:solidFill>
              </a:rPr>
              <a:t>Measured with Cosine</a:t>
            </a:r>
          </a:p>
          <a:p>
            <a:pPr lvl="2"/>
            <a:r>
              <a:rPr lang="en-US" sz="2200" dirty="0">
                <a:solidFill>
                  <a:schemeClr val="tx1"/>
                </a:solidFill>
              </a:rPr>
              <a:t>How closely are two words connected by an overall theme? (thematic)</a:t>
            </a:r>
          </a:p>
          <a:p>
            <a:pPr lvl="3"/>
            <a:r>
              <a:rPr lang="en-US" sz="2000" dirty="0">
                <a:solidFill>
                  <a:schemeClr val="tx1"/>
                </a:solidFill>
              </a:rPr>
              <a:t>Measured with Latent Semantic Analysis</a:t>
            </a:r>
          </a:p>
        </p:txBody>
      </p:sp>
    </p:spTree>
    <p:extLst>
      <p:ext uri="{BB962C8B-B14F-4D97-AF65-F5344CB8AC3E}">
        <p14:creationId xmlns:p14="http://schemas.microsoft.com/office/powerpoint/2010/main" val="1851158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0" y="0"/>
            <a:ext cx="4832952" cy="1317812"/>
          </a:xfrm>
        </p:spPr>
        <p:txBody>
          <a:bodyPr/>
          <a:lstStyle/>
          <a:p>
            <a:r>
              <a:rPr lang="en-US" dirty="0">
                <a:solidFill>
                  <a:schemeClr val="tx1"/>
                </a:solidFill>
              </a:rPr>
              <a:t>Single</a:t>
            </a:r>
            <a:r>
              <a:rPr lang="en-US" dirty="0">
                <a:solidFill>
                  <a:schemeClr val="tx2"/>
                </a:solidFill>
              </a:rPr>
              <a:t> </a:t>
            </a:r>
            <a:r>
              <a:rPr lang="en-US" dirty="0">
                <a:solidFill>
                  <a:schemeClr val="tx1"/>
                </a:solidFill>
              </a:rPr>
              <a:t>Word Norms – Judgments</a:t>
            </a:r>
          </a:p>
        </p:txBody>
      </p:sp>
      <p:graphicFrame>
        <p:nvGraphicFramePr>
          <p:cNvPr id="3" name="Table 2">
            <a:extLst>
              <a:ext uri="{FF2B5EF4-FFF2-40B4-BE49-F238E27FC236}">
                <a16:creationId xmlns:a16="http://schemas.microsoft.com/office/drawing/2014/main" id="{C61721AE-F984-4111-A32D-6DBCADBB60A5}"/>
              </a:ext>
            </a:extLst>
          </p:cNvPr>
          <p:cNvGraphicFramePr>
            <a:graphicFrameLocks noGrp="1"/>
          </p:cNvGraphicFramePr>
          <p:nvPr>
            <p:extLst>
              <p:ext uri="{D42A27DB-BD31-4B8C-83A1-F6EECF244321}">
                <p14:modId xmlns:p14="http://schemas.microsoft.com/office/powerpoint/2010/main" val="4214098895"/>
              </p:ext>
            </p:extLst>
          </p:nvPr>
        </p:nvGraphicFramePr>
        <p:xfrm>
          <a:off x="4832952" y="1"/>
          <a:ext cx="7359045" cy="6724650"/>
        </p:xfrm>
        <a:graphic>
          <a:graphicData uri="http://schemas.openxmlformats.org/drawingml/2006/table">
            <a:tbl>
              <a:tblPr firstRow="1" firstCol="1" bandRow="1">
                <a:tableStyleId>{5C22544A-7EE6-4342-B048-85BDC9FD1C3A}</a:tableStyleId>
              </a:tblPr>
              <a:tblGrid>
                <a:gridCol w="787170">
                  <a:extLst>
                    <a:ext uri="{9D8B030D-6E8A-4147-A177-3AD203B41FA5}">
                      <a16:colId xmlns:a16="http://schemas.microsoft.com/office/drawing/2014/main" val="854469534"/>
                    </a:ext>
                  </a:extLst>
                </a:gridCol>
                <a:gridCol w="2156448">
                  <a:extLst>
                    <a:ext uri="{9D8B030D-6E8A-4147-A177-3AD203B41FA5}">
                      <a16:colId xmlns:a16="http://schemas.microsoft.com/office/drawing/2014/main" val="3622629123"/>
                    </a:ext>
                  </a:extLst>
                </a:gridCol>
                <a:gridCol w="1471809">
                  <a:extLst>
                    <a:ext uri="{9D8B030D-6E8A-4147-A177-3AD203B41FA5}">
                      <a16:colId xmlns:a16="http://schemas.microsoft.com/office/drawing/2014/main" val="1230847136"/>
                    </a:ext>
                  </a:extLst>
                </a:gridCol>
                <a:gridCol w="1471809">
                  <a:extLst>
                    <a:ext uri="{9D8B030D-6E8A-4147-A177-3AD203B41FA5}">
                      <a16:colId xmlns:a16="http://schemas.microsoft.com/office/drawing/2014/main" val="1232397468"/>
                    </a:ext>
                  </a:extLst>
                </a:gridCol>
                <a:gridCol w="1471809">
                  <a:extLst>
                    <a:ext uri="{9D8B030D-6E8A-4147-A177-3AD203B41FA5}">
                      <a16:colId xmlns:a16="http://schemas.microsoft.com/office/drawing/2014/main" val="827059674"/>
                    </a:ext>
                  </a:extLst>
                </a:gridCol>
              </a:tblGrid>
              <a:tr h="268986">
                <a:tc>
                  <a:txBody>
                    <a:bodyPr/>
                    <a:lstStyle/>
                    <a:p>
                      <a:pPr marL="0" marR="0">
                        <a:lnSpc>
                          <a:spcPct val="150000"/>
                        </a:lnSpc>
                        <a:spcBef>
                          <a:spcPts val="0"/>
                        </a:spcBef>
                        <a:spcAft>
                          <a:spcPts val="0"/>
                        </a:spcAft>
                      </a:pPr>
                      <a:r>
                        <a:rPr lang="en-US" sz="1200" dirty="0">
                          <a:solidFill>
                            <a:schemeClr val="tx1"/>
                          </a:solidFill>
                          <a:effectLst/>
                        </a:rPr>
                        <a:t>Step</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IV</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b (SE)</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t</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p</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extLst>
                  <a:ext uri="{0D108BD9-81ED-4DB2-BD59-A6C34878D82A}">
                    <a16:rowId xmlns:a16="http://schemas.microsoft.com/office/drawing/2014/main" val="2140448988"/>
                  </a:ext>
                </a:extLst>
              </a:tr>
              <a:tr h="268986">
                <a:tc>
                  <a:txBody>
                    <a:bodyPr/>
                    <a:lstStyle/>
                    <a:p>
                      <a:pPr marL="0" marR="0">
                        <a:lnSpc>
                          <a:spcPct val="150000"/>
                        </a:lnSpc>
                        <a:spcBef>
                          <a:spcPts val="0"/>
                        </a:spcBef>
                        <a:spcAft>
                          <a:spcPts val="0"/>
                        </a:spcAft>
                      </a:pPr>
                      <a:r>
                        <a:rPr lang="en-US" sz="1200" dirty="0">
                          <a:solidFill>
                            <a:schemeClr val="tx1"/>
                          </a:solidFill>
                          <a:effectLst/>
                        </a:rPr>
                        <a:t>One</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SUBTLEX 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.014 (.003)</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4.308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237718854"/>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SUBTLEX 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-.032 (.003)</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-9.219</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2017311224"/>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Length 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-.005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-2.790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403196035"/>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dirty="0">
                          <a:effectLst/>
                        </a:rPr>
                        <a:t>Length 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-.001 (.001)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-.819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.413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486614551"/>
                  </a:ext>
                </a:extLst>
              </a:tr>
              <a:tr h="268986">
                <a:tc>
                  <a:txBody>
                    <a:bodyPr/>
                    <a:lstStyle/>
                    <a:p>
                      <a:pPr marL="0" marR="0">
                        <a:lnSpc>
                          <a:spcPct val="150000"/>
                        </a:lnSpc>
                        <a:spcBef>
                          <a:spcPts val="0"/>
                        </a:spcBef>
                        <a:spcAft>
                          <a:spcPts val="0"/>
                        </a:spcAft>
                      </a:pPr>
                      <a:r>
                        <a:rPr lang="en-US" sz="1200" dirty="0">
                          <a:solidFill>
                            <a:schemeClr val="tx1"/>
                          </a:solidFill>
                          <a:effectLst/>
                        </a:rPr>
                        <a:t>Two</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AOA 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.015 (.002)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7.416</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217622806"/>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a:effectLst/>
                        </a:rPr>
                        <a:t>AOA 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-.014 (.002)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-6.348</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4201444992"/>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a:effectLst/>
                        </a:rPr>
                        <a:t>Familiarity 1</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.075 (.013)</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5.694</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472122163"/>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Familiarity 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-.091 (.011)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-8.160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294854915"/>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dirty="0">
                          <a:effectLst/>
                        </a:rPr>
                        <a:t>Valence 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-.001 (.002)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-.072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.425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227289449"/>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a:effectLst/>
                        </a:rPr>
                        <a:t>Valence 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-.022 (.002)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-10.257</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820718643"/>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a:effectLst/>
                        </a:rPr>
                        <a:t>Imageability 1</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.053 (.005)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10.256</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257766747"/>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a:effectLst/>
                        </a:rPr>
                        <a:t>Imageability 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-.074 (.005)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-13.440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112338979"/>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Concreteness 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-.015 (.004)</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-4.144</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976113386"/>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Concreteness 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strike="sngStrike" dirty="0">
                          <a:effectLst/>
                        </a:rPr>
                        <a:t>.</a:t>
                      </a:r>
                      <a:r>
                        <a:rPr lang="en-US" sz="1200" b="1" dirty="0">
                          <a:effectLst/>
                        </a:rPr>
                        <a:t>045 (.004)</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10.128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939846"/>
                  </a:ext>
                </a:extLst>
              </a:tr>
              <a:tr h="268986">
                <a:tc>
                  <a:txBody>
                    <a:bodyPr/>
                    <a:lstStyle/>
                    <a:p>
                      <a:pPr marL="0" marR="0">
                        <a:lnSpc>
                          <a:spcPct val="150000"/>
                        </a:lnSpc>
                        <a:spcBef>
                          <a:spcPts val="0"/>
                        </a:spcBef>
                        <a:spcAft>
                          <a:spcPts val="0"/>
                        </a:spcAft>
                      </a:pPr>
                      <a:r>
                        <a:rPr lang="en-US" sz="1200" dirty="0">
                          <a:solidFill>
                            <a:schemeClr val="tx1"/>
                          </a:solidFill>
                          <a:effectLst/>
                        </a:rPr>
                        <a:t>Three</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QSS</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.005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-8.910</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505884168"/>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a:effectLst/>
                        </a:rPr>
                        <a:t>TSS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-.002 (.001)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a:effectLst/>
                        </a:rPr>
                        <a:t>-3.676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dirty="0">
                          <a:effectLst/>
                        </a:rPr>
                        <a:t>.160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753238907"/>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a:effectLst/>
                        </a:rPr>
                        <a:t>FSS 1</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-.001 </a:t>
                      </a:r>
                      <a:r>
                        <a:rPr lang="en-US" sz="1200" b="1" u="sng" dirty="0">
                          <a:effectLst/>
                        </a:rPr>
                        <a:t>(</a:t>
                      </a:r>
                      <a:r>
                        <a:rPr lang="en-US" sz="1200" b="1" dirty="0">
                          <a:effectLst/>
                        </a:rPr>
                        <a:t>.001)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-4.339</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364336892"/>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FSS 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.001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4.884</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816355212"/>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rPr>
                        <a:t>Ortho N 2</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.001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7.403</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722281719"/>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Phono N 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-.001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-7.789</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52697372"/>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a:effectLst/>
                        </a:rPr>
                        <a:t>COSC 2</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-.001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-3.288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.010</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654581293"/>
                  </a:ext>
                </a:extLst>
              </a:tr>
              <a:tr h="268986">
                <a:tc>
                  <a:txBody>
                    <a:bodyPr/>
                    <a:lstStyle/>
                    <a:p>
                      <a:pPr marL="0" marR="0">
                        <a:lnSpc>
                          <a:spcPct val="150000"/>
                        </a:lnSpc>
                        <a:spcBef>
                          <a:spcPts val="0"/>
                        </a:spcBef>
                        <a:spcAft>
                          <a:spcPts val="0"/>
                        </a:spcAft>
                      </a:pPr>
                      <a:r>
                        <a:rPr lang="en-US" sz="1200" dirty="0">
                          <a:solidFill>
                            <a:schemeClr val="tx1"/>
                          </a:solidFill>
                          <a:effectLst/>
                        </a:rPr>
                        <a:t>Four</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FSG</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.391 (.021)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18.186</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545270285"/>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a:effectLst/>
                        </a:rPr>
                        <a:t>LSA </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.123 (.106)</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a:effectLst/>
                        </a:rPr>
                        <a:t>7.919</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&lt; .001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3450543358"/>
                  </a:ext>
                </a:extLst>
              </a:tr>
              <a:tr h="268986">
                <a:tc>
                  <a:txBody>
                    <a:bodyPr/>
                    <a:lstStyle/>
                    <a:p>
                      <a:pPr marL="0" marR="0">
                        <a:lnSpc>
                          <a:spcPct val="150000"/>
                        </a:lnSpc>
                        <a:spcBef>
                          <a:spcPts val="0"/>
                        </a:spcBef>
                        <a:spcAft>
                          <a:spcPts val="0"/>
                        </a:spcAft>
                      </a:pPr>
                      <a:r>
                        <a:rPr lang="en-US" sz="1200" dirty="0">
                          <a:solidFill>
                            <a:schemeClr val="tx1"/>
                          </a:solidFill>
                          <a:effectLst/>
                        </a:rPr>
                        <a:t> </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rPr>
                        <a:t>COS</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.027 (.011)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2.429</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tc>
                  <a:txBody>
                    <a:bodyPr/>
                    <a:lstStyle/>
                    <a:p>
                      <a:pPr marL="0" marR="0" algn="ctr">
                        <a:lnSpc>
                          <a:spcPct val="150000"/>
                        </a:lnSpc>
                        <a:spcBef>
                          <a:spcPts val="0"/>
                        </a:spcBef>
                        <a:spcAft>
                          <a:spcPts val="0"/>
                        </a:spcAft>
                      </a:pPr>
                      <a:r>
                        <a:rPr lang="en-US" sz="1200" b="1" dirty="0">
                          <a:effectLst/>
                        </a:rPr>
                        <a:t>.015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tc>
                <a:extLst>
                  <a:ext uri="{0D108BD9-81ED-4DB2-BD59-A6C34878D82A}">
                    <a16:rowId xmlns:a16="http://schemas.microsoft.com/office/drawing/2014/main" val="1436781051"/>
                  </a:ext>
                </a:extLst>
              </a:tr>
            </a:tbl>
          </a:graphicData>
        </a:graphic>
      </p:graphicFrame>
      <p:sp>
        <p:nvSpPr>
          <p:cNvPr id="4" name="Rectangle 1">
            <a:extLst>
              <a:ext uri="{FF2B5EF4-FFF2-40B4-BE49-F238E27FC236}">
                <a16:creationId xmlns:a16="http://schemas.microsoft.com/office/drawing/2014/main" id="{26664B97-EFD6-4C18-AAD1-65420C4EB332}"/>
              </a:ext>
            </a:extLst>
          </p:cNvPr>
          <p:cNvSpPr>
            <a:spLocks noChangeArrowheads="1"/>
          </p:cNvSpPr>
          <p:nvPr/>
        </p:nvSpPr>
        <p:spPr bwMode="auto">
          <a:xfrm>
            <a:off x="284660" y="5540188"/>
            <a:ext cx="38458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ea typeface="Times New Roman" panose="02020603050405020304" pitchFamily="18" charset="0"/>
              </a:rPr>
              <a:t>Note:</a:t>
            </a:r>
            <a:r>
              <a:rPr kumimoji="0" lang="en-US" altLang="en-US" sz="1400" b="0" i="0" u="none" strike="noStrike" cap="none" normalizeH="0" baseline="0" dirty="0">
                <a:ln>
                  <a:noFill/>
                </a:ln>
                <a:solidFill>
                  <a:schemeClr val="tx1"/>
                </a:solidFill>
                <a:effectLst/>
                <a:ea typeface="Times New Roman" panose="02020603050405020304" pitchFamily="18" charset="0"/>
              </a:rPr>
              <a:t> 1 = Cue item, 2 = Target Item. FSG, COS, and LSA have been mean centered. Statistics are reported for the step in which the variable was entered into the model.</a:t>
            </a:r>
            <a:endParaRPr kumimoji="0" lang="en-US" altLang="en-US" sz="14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9C8DCCD9-936A-440A-B24D-198B33D918FC}"/>
              </a:ext>
            </a:extLst>
          </p:cNvPr>
          <p:cNvSpPr txBox="1"/>
          <p:nvPr/>
        </p:nvSpPr>
        <p:spPr>
          <a:xfrm>
            <a:off x="101894" y="2459504"/>
            <a:ext cx="5009882" cy="1938992"/>
          </a:xfrm>
          <a:prstGeom prst="rect">
            <a:avLst/>
          </a:prstGeom>
          <a:noFill/>
        </p:spPr>
        <p:txBody>
          <a:bodyPr wrap="square" rtlCol="0">
            <a:spAutoFit/>
          </a:bodyPr>
          <a:lstStyle/>
          <a:p>
            <a:r>
              <a:rPr lang="en-US" sz="2000" dirty="0"/>
              <a:t>Data was entered into the analysis hierarchically.</a:t>
            </a:r>
          </a:p>
          <a:p>
            <a:pPr marL="285750" indent="-285750">
              <a:buFont typeface="Arial" panose="020B0604020202020204" pitchFamily="34" charset="0"/>
              <a:buChar char="•"/>
            </a:pPr>
            <a:r>
              <a:rPr lang="en-US" sz="2000" dirty="0"/>
              <a:t>Step 1: Lexical Properties</a:t>
            </a:r>
          </a:p>
          <a:p>
            <a:pPr marL="285750" indent="-285750">
              <a:buFont typeface="Arial" panose="020B0604020202020204" pitchFamily="34" charset="0"/>
              <a:buChar char="•"/>
            </a:pPr>
            <a:r>
              <a:rPr lang="en-US" sz="2000" dirty="0"/>
              <a:t>Step 2: Participant Ratings</a:t>
            </a:r>
          </a:p>
          <a:p>
            <a:pPr marL="285750" indent="-285750">
              <a:buFont typeface="Arial" panose="020B0604020202020204" pitchFamily="34" charset="0"/>
              <a:buChar char="•"/>
            </a:pPr>
            <a:r>
              <a:rPr lang="en-US" sz="2000" dirty="0"/>
              <a:t>Step 3: Neighborhood Connections</a:t>
            </a:r>
          </a:p>
          <a:p>
            <a:pPr marL="285750" indent="-285750">
              <a:buFont typeface="Arial" panose="020B0604020202020204" pitchFamily="34" charset="0"/>
              <a:buChar char="•"/>
            </a:pPr>
            <a:r>
              <a:rPr lang="en-US" sz="2000" dirty="0"/>
              <a:t>Step 4: Word Overlap</a:t>
            </a:r>
          </a:p>
        </p:txBody>
      </p:sp>
    </p:spTree>
    <p:extLst>
      <p:ext uri="{BB962C8B-B14F-4D97-AF65-F5344CB8AC3E}">
        <p14:creationId xmlns:p14="http://schemas.microsoft.com/office/powerpoint/2010/main" val="141583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46-58CC-4342-B8D6-3D64A9951779}"/>
              </a:ext>
            </a:extLst>
          </p:cNvPr>
          <p:cNvSpPr>
            <a:spLocks noGrp="1"/>
          </p:cNvSpPr>
          <p:nvPr>
            <p:ph type="title" idx="4294967295"/>
          </p:nvPr>
        </p:nvSpPr>
        <p:spPr>
          <a:xfrm>
            <a:off x="0" y="0"/>
            <a:ext cx="4832952" cy="1317812"/>
          </a:xfrm>
        </p:spPr>
        <p:txBody>
          <a:bodyPr/>
          <a:lstStyle/>
          <a:p>
            <a:r>
              <a:rPr lang="en-US" dirty="0">
                <a:solidFill>
                  <a:schemeClr val="tx1"/>
                </a:solidFill>
              </a:rPr>
              <a:t>Single</a:t>
            </a:r>
            <a:r>
              <a:rPr lang="en-US" dirty="0">
                <a:solidFill>
                  <a:schemeClr val="tx2"/>
                </a:solidFill>
              </a:rPr>
              <a:t> </a:t>
            </a:r>
            <a:r>
              <a:rPr lang="en-US" dirty="0">
                <a:solidFill>
                  <a:schemeClr val="tx1"/>
                </a:solidFill>
              </a:rPr>
              <a:t>Word Norms – Recall</a:t>
            </a:r>
          </a:p>
        </p:txBody>
      </p:sp>
      <p:graphicFrame>
        <p:nvGraphicFramePr>
          <p:cNvPr id="3" name="Table 2">
            <a:extLst>
              <a:ext uri="{FF2B5EF4-FFF2-40B4-BE49-F238E27FC236}">
                <a16:creationId xmlns:a16="http://schemas.microsoft.com/office/drawing/2014/main" id="{C61721AE-F984-4111-A32D-6DBCADBB60A5}"/>
              </a:ext>
            </a:extLst>
          </p:cNvPr>
          <p:cNvGraphicFramePr>
            <a:graphicFrameLocks noGrp="1"/>
          </p:cNvGraphicFramePr>
          <p:nvPr>
            <p:extLst>
              <p:ext uri="{D42A27DB-BD31-4B8C-83A1-F6EECF244321}">
                <p14:modId xmlns:p14="http://schemas.microsoft.com/office/powerpoint/2010/main" val="2419936889"/>
              </p:ext>
            </p:extLst>
          </p:nvPr>
        </p:nvGraphicFramePr>
        <p:xfrm>
          <a:off x="4832952" y="0"/>
          <a:ext cx="7359045" cy="6743688"/>
        </p:xfrm>
        <a:graphic>
          <a:graphicData uri="http://schemas.openxmlformats.org/drawingml/2006/table">
            <a:tbl>
              <a:tblPr firstRow="1" firstCol="1" bandRow="1">
                <a:tableStyleId>{5C22544A-7EE6-4342-B048-85BDC9FD1C3A}</a:tableStyleId>
              </a:tblPr>
              <a:tblGrid>
                <a:gridCol w="787170">
                  <a:extLst>
                    <a:ext uri="{9D8B030D-6E8A-4147-A177-3AD203B41FA5}">
                      <a16:colId xmlns:a16="http://schemas.microsoft.com/office/drawing/2014/main" val="854469534"/>
                    </a:ext>
                  </a:extLst>
                </a:gridCol>
                <a:gridCol w="2156448">
                  <a:extLst>
                    <a:ext uri="{9D8B030D-6E8A-4147-A177-3AD203B41FA5}">
                      <a16:colId xmlns:a16="http://schemas.microsoft.com/office/drawing/2014/main" val="3622629123"/>
                    </a:ext>
                  </a:extLst>
                </a:gridCol>
                <a:gridCol w="1471809">
                  <a:extLst>
                    <a:ext uri="{9D8B030D-6E8A-4147-A177-3AD203B41FA5}">
                      <a16:colId xmlns:a16="http://schemas.microsoft.com/office/drawing/2014/main" val="1230847136"/>
                    </a:ext>
                  </a:extLst>
                </a:gridCol>
                <a:gridCol w="1471809">
                  <a:extLst>
                    <a:ext uri="{9D8B030D-6E8A-4147-A177-3AD203B41FA5}">
                      <a16:colId xmlns:a16="http://schemas.microsoft.com/office/drawing/2014/main" val="1232397468"/>
                    </a:ext>
                  </a:extLst>
                </a:gridCol>
                <a:gridCol w="1471809">
                  <a:extLst>
                    <a:ext uri="{9D8B030D-6E8A-4147-A177-3AD203B41FA5}">
                      <a16:colId xmlns:a16="http://schemas.microsoft.com/office/drawing/2014/main" val="827059674"/>
                    </a:ext>
                  </a:extLst>
                </a:gridCol>
              </a:tblGrid>
              <a:tr h="280987">
                <a:tc>
                  <a:txBody>
                    <a:bodyPr/>
                    <a:lstStyle/>
                    <a:p>
                      <a:pPr marL="0" marR="0">
                        <a:lnSpc>
                          <a:spcPct val="150000"/>
                        </a:lnSpc>
                        <a:spcBef>
                          <a:spcPts val="0"/>
                        </a:spcBef>
                        <a:spcAft>
                          <a:spcPts val="0"/>
                        </a:spcAft>
                      </a:pPr>
                      <a:r>
                        <a:rPr lang="en-US" sz="1200" dirty="0">
                          <a:solidFill>
                            <a:schemeClr val="tx1"/>
                          </a:solidFill>
                          <a:effectLst/>
                        </a:rPr>
                        <a:t>Step</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IV</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b (SE)</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t</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gn="ctr">
                        <a:lnSpc>
                          <a:spcPct val="150000"/>
                        </a:lnSpc>
                        <a:spcBef>
                          <a:spcPts val="0"/>
                        </a:spcBef>
                        <a:spcAft>
                          <a:spcPts val="0"/>
                        </a:spcAft>
                      </a:pPr>
                      <a:r>
                        <a:rPr lang="en-US" sz="1200" dirty="0">
                          <a:solidFill>
                            <a:schemeClr val="tx1"/>
                          </a:solidFill>
                          <a:effectLst/>
                        </a:rPr>
                        <a:t>p</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97" marR="36497" marT="0" marB="0">
                    <a:solidFill>
                      <a:srgbClr val="E9EBF5"/>
                    </a:solidFill>
                  </a:tcPr>
                </a:tc>
                <a:extLst>
                  <a:ext uri="{0D108BD9-81ED-4DB2-BD59-A6C34878D82A}">
                    <a16:rowId xmlns:a16="http://schemas.microsoft.com/office/drawing/2014/main" val="2140448988"/>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One</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SUBTLEX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-.257 (.280)</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-9.234</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7718854"/>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SUBTLEX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.082 (.030)</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2.761</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.006</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311224"/>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Length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.138 (.015)</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9.225</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3196035"/>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Length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-.047 (.012)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-3.866</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6614551"/>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Two</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dirty="0">
                          <a:effectLst/>
                          <a:latin typeface="+mn-lt"/>
                          <a:ea typeface="Times New Roman" panose="02020603050405020304" pitchFamily="18" charset="0"/>
                          <a:cs typeface="Times New Roman" panose="02020603050405020304" pitchFamily="18" charset="0"/>
                        </a:rPr>
                        <a:t>AOA 1</a:t>
                      </a:r>
                    </a:p>
                  </a:txBody>
                  <a:tcPr marL="36497" marR="36497"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-.023 (.018)</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latin typeface="+mn-lt"/>
                          <a:ea typeface="Calibri" panose="020F0502020204030204" pitchFamily="34" charset="0"/>
                          <a:cs typeface="Times New Roman" panose="02020603050405020304" pitchFamily="18" charset="0"/>
                        </a:rPr>
                        <a:t>-1.331</a:t>
                      </a:r>
                      <a:endParaRPr lang="en-US" sz="12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.183</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622806"/>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AO1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-.087 (.019)</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-4.474</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1444992"/>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Familiarity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-.587 (.118)</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-4.975</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2122163"/>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Familiarity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-.283 (.098)</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-2.873</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.004</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854915"/>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Valence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-.143 (.020)</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-7.269</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7289449"/>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dirty="0">
                          <a:effectLst/>
                          <a:latin typeface="+mn-lt"/>
                          <a:ea typeface="Times New Roman" panose="02020603050405020304" pitchFamily="18" charset="0"/>
                          <a:cs typeface="Times New Roman" panose="02020603050405020304" pitchFamily="18" charset="0"/>
                        </a:rPr>
                        <a:t>Valence 2</a:t>
                      </a:r>
                    </a:p>
                  </a:txBody>
                  <a:tcPr marL="36497" marR="36497"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-.012 (.019)</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-.619</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.536</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0718643"/>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Imageability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.086 (.032)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2.697</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.007</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7766747"/>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Concreteness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.131 (.027)</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-4.838</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2338979"/>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Three</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dirty="0">
                          <a:effectLst/>
                          <a:latin typeface="+mn-lt"/>
                          <a:ea typeface="Times New Roman" panose="02020603050405020304" pitchFamily="18" charset="0"/>
                          <a:cs typeface="Times New Roman" panose="02020603050405020304" pitchFamily="18" charset="0"/>
                        </a:rPr>
                        <a:t>QSS</a:t>
                      </a:r>
                    </a:p>
                  </a:txBody>
                  <a:tcPr marL="36497" marR="36497"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.001 (.003)</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.271</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.786</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6113386"/>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TSS</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-.015 (.004)</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-3.401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9846"/>
                  </a:ext>
                </a:extLst>
              </a:tr>
              <a:tr h="280987">
                <a:tc>
                  <a:txBody>
                    <a:bodyPr/>
                    <a:lstStyle/>
                    <a:p>
                      <a:pPr marL="0" marR="0">
                        <a:lnSpc>
                          <a:spcPct val="150000"/>
                        </a:lnSpc>
                        <a:spcBef>
                          <a:spcPts val="0"/>
                        </a:spcBef>
                        <a:spcAft>
                          <a:spcPts val="0"/>
                        </a:spcAft>
                      </a:pP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FSS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-.012 (.002)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-5.494</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5884168"/>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FSS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.015 (.002)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7.305</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238907"/>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Ortho N 1</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-.017 (.006)</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-3.023</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.003</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4336892"/>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dirty="0">
                          <a:effectLst/>
                          <a:latin typeface="+mn-lt"/>
                          <a:ea typeface="Times New Roman" panose="02020603050405020304" pitchFamily="18" charset="0"/>
                          <a:cs typeface="Times New Roman" panose="02020603050405020304" pitchFamily="18" charset="0"/>
                        </a:rPr>
                        <a:t>Ortho N 2</a:t>
                      </a:r>
                    </a:p>
                  </a:txBody>
                  <a:tcPr marL="36497" marR="36497"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-.007 (.004)</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-1.579</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.114</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355212"/>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dirty="0">
                          <a:effectLst/>
                          <a:latin typeface="+mn-lt"/>
                          <a:ea typeface="Times New Roman" panose="02020603050405020304" pitchFamily="18" charset="0"/>
                          <a:cs typeface="Times New Roman" panose="02020603050405020304" pitchFamily="18" charset="0"/>
                        </a:rPr>
                        <a:t>Phono N 1</a:t>
                      </a:r>
                    </a:p>
                  </a:txBody>
                  <a:tcPr marL="36497" marR="36497"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-.001 (.002)</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-.117</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.907</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2281719"/>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Phono N 2</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-.007 (.002)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-3.087</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697372"/>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Four</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FSG</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1.866 (.210)</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8.880</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4581293"/>
                  </a:ext>
                </a:extLst>
              </a:tr>
              <a:tr h="280987">
                <a:tc>
                  <a:txBody>
                    <a:bodyPr/>
                    <a:lstStyle/>
                    <a:p>
                      <a:pPr marL="0" marR="0">
                        <a:lnSpc>
                          <a:spcPct val="150000"/>
                        </a:lnSpc>
                        <a:spcBef>
                          <a:spcPts val="0"/>
                        </a:spcBef>
                        <a:spcAft>
                          <a:spcPts val="0"/>
                        </a:spcAft>
                      </a:pP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E9EBF5"/>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LSA</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.867 (.146)</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4.710</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&lt; .001</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5270285"/>
                  </a:ext>
                </a:extLst>
              </a:tr>
              <a:tr h="280987">
                <a:tc>
                  <a:txBody>
                    <a:bodyPr/>
                    <a:lstStyle/>
                    <a:p>
                      <a:pPr marL="0" marR="0">
                        <a:lnSpc>
                          <a:spcPct val="150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panose="02020603050405020304" pitchFamily="18" charset="0"/>
                        <a:cs typeface="Times New Roman" panose="02020603050405020304" pitchFamily="18" charset="0"/>
                      </a:endParaRPr>
                    </a:p>
                  </a:txBody>
                  <a:tcPr marL="36497" marR="36497" marT="0" marB="0">
                    <a:solidFill>
                      <a:srgbClr val="CFD5EA"/>
                    </a:solidFill>
                  </a:tcPr>
                </a:tc>
                <a:tc>
                  <a:txBody>
                    <a:bodyPr/>
                    <a:lstStyle/>
                    <a:p>
                      <a:pPr marL="0" marR="0">
                        <a:lnSpc>
                          <a:spcPct val="150000"/>
                        </a:lnSpc>
                        <a:spcBef>
                          <a:spcPts val="0"/>
                        </a:spcBef>
                        <a:spcAft>
                          <a:spcPts val="0"/>
                        </a:spcAft>
                      </a:pPr>
                      <a:r>
                        <a:rPr lang="en-US" sz="1200" b="1" dirty="0">
                          <a:effectLst/>
                          <a:latin typeface="+mn-lt"/>
                          <a:ea typeface="Times New Roman" panose="02020603050405020304" pitchFamily="18" charset="0"/>
                          <a:cs typeface="Times New Roman" panose="02020603050405020304" pitchFamily="18" charset="0"/>
                        </a:rPr>
                        <a:t>COS</a:t>
                      </a:r>
                    </a:p>
                  </a:txBody>
                  <a:tcPr marL="36497" marR="36497"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0.278 (.102)</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mn-lt"/>
                          <a:ea typeface="Calibri" panose="020F0502020204030204" pitchFamily="34" charset="0"/>
                          <a:cs typeface="Times New Roman" panose="02020603050405020304" pitchFamily="18" charset="0"/>
                        </a:rPr>
                        <a:t>2.713</a:t>
                      </a:r>
                      <a:endParaRPr lang="en-US" sz="12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mn-lt"/>
                          <a:ea typeface="Calibri" panose="020F0502020204030204" pitchFamily="34" charset="0"/>
                          <a:cs typeface="Times New Roman" panose="02020603050405020304" pitchFamily="18" charset="0"/>
                        </a:rPr>
                        <a:t>.007</a:t>
                      </a:r>
                      <a:endParaRPr lang="en-US" sz="12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543358"/>
                  </a:ext>
                </a:extLst>
              </a:tr>
            </a:tbl>
          </a:graphicData>
        </a:graphic>
      </p:graphicFrame>
      <p:sp>
        <p:nvSpPr>
          <p:cNvPr id="4" name="Rectangle 1">
            <a:extLst>
              <a:ext uri="{FF2B5EF4-FFF2-40B4-BE49-F238E27FC236}">
                <a16:creationId xmlns:a16="http://schemas.microsoft.com/office/drawing/2014/main" id="{26664B97-EFD6-4C18-AAD1-65420C4EB332}"/>
              </a:ext>
            </a:extLst>
          </p:cNvPr>
          <p:cNvSpPr>
            <a:spLocks noChangeArrowheads="1"/>
          </p:cNvSpPr>
          <p:nvPr/>
        </p:nvSpPr>
        <p:spPr bwMode="auto">
          <a:xfrm>
            <a:off x="297539" y="5371399"/>
            <a:ext cx="38458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ea typeface="Times New Roman" panose="02020603050405020304" pitchFamily="18" charset="0"/>
              </a:rPr>
              <a:t>Note:</a:t>
            </a:r>
            <a:r>
              <a:rPr kumimoji="0" lang="en-US" altLang="en-US" sz="1400" b="0" i="0" u="none" strike="noStrike" cap="none" normalizeH="0" baseline="0" dirty="0">
                <a:ln>
                  <a:noFill/>
                </a:ln>
                <a:effectLst/>
                <a:ea typeface="Times New Roman" panose="02020603050405020304" pitchFamily="18" charset="0"/>
              </a:rPr>
              <a:t> 1 = Cue item, 2 = Target Item. FSG, COS, and LSA have been mean centered. Statistics are reported for the step in which the variable was entered into the model.</a:t>
            </a:r>
            <a:endParaRPr kumimoji="0" lang="en-US" altLang="en-US" sz="2000" b="0" i="0" u="none" strike="noStrike" cap="none" normalizeH="0" baseline="0" dirty="0">
              <a:ln>
                <a:noFill/>
              </a:ln>
              <a:effectLst/>
            </a:endParaRPr>
          </a:p>
        </p:txBody>
      </p:sp>
      <p:sp>
        <p:nvSpPr>
          <p:cNvPr id="6" name="TextBox 5">
            <a:extLst>
              <a:ext uri="{FF2B5EF4-FFF2-40B4-BE49-F238E27FC236}">
                <a16:creationId xmlns:a16="http://schemas.microsoft.com/office/drawing/2014/main" id="{8D96487B-2372-4B00-9F89-54E41BAF80B3}"/>
              </a:ext>
            </a:extLst>
          </p:cNvPr>
          <p:cNvSpPr txBox="1"/>
          <p:nvPr/>
        </p:nvSpPr>
        <p:spPr>
          <a:xfrm>
            <a:off x="0" y="2836774"/>
            <a:ext cx="4832951" cy="1015663"/>
          </a:xfrm>
          <a:prstGeom prst="rect">
            <a:avLst/>
          </a:prstGeom>
          <a:noFill/>
        </p:spPr>
        <p:txBody>
          <a:bodyPr wrap="square" rtlCol="0">
            <a:spAutoFit/>
          </a:bodyPr>
          <a:lstStyle/>
          <a:p>
            <a:r>
              <a:rPr lang="en-US" sz="2000" dirty="0"/>
              <a:t>This analyses used the same hierarchical structure that was used for analyzing judgments.</a:t>
            </a:r>
          </a:p>
        </p:txBody>
      </p:sp>
    </p:spTree>
    <p:extLst>
      <p:ext uri="{BB962C8B-B14F-4D97-AF65-F5344CB8AC3E}">
        <p14:creationId xmlns:p14="http://schemas.microsoft.com/office/powerpoint/2010/main" val="421852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t>Three-Way Interactions for Single Word Norms</a:t>
            </a:r>
          </a:p>
        </p:txBody>
      </p:sp>
      <p:graphicFrame>
        <p:nvGraphicFramePr>
          <p:cNvPr id="6" name="Content Placeholder 5">
            <a:extLst>
              <a:ext uri="{FF2B5EF4-FFF2-40B4-BE49-F238E27FC236}">
                <a16:creationId xmlns:a16="http://schemas.microsoft.com/office/drawing/2014/main" id="{4B88D74F-276D-4605-878F-4BF74C5488A2}"/>
              </a:ext>
            </a:extLst>
          </p:cNvPr>
          <p:cNvGraphicFramePr>
            <a:graphicFrameLocks noGrp="1"/>
          </p:cNvGraphicFramePr>
          <p:nvPr>
            <p:ph idx="1"/>
            <p:extLst>
              <p:ext uri="{D42A27DB-BD31-4B8C-83A1-F6EECF244321}">
                <p14:modId xmlns:p14="http://schemas.microsoft.com/office/powerpoint/2010/main" val="2778174011"/>
              </p:ext>
            </p:extLst>
          </p:nvPr>
        </p:nvGraphicFramePr>
        <p:xfrm>
          <a:off x="979714" y="3269705"/>
          <a:ext cx="9595960" cy="1929311"/>
        </p:xfrm>
        <a:graphic>
          <a:graphicData uri="http://schemas.openxmlformats.org/drawingml/2006/table">
            <a:tbl>
              <a:tblPr firstRow="1" bandRow="1">
                <a:tableStyleId>{00A15C55-8517-42AA-B614-E9B94910E393}</a:tableStyleId>
              </a:tblPr>
              <a:tblGrid>
                <a:gridCol w="1919192">
                  <a:extLst>
                    <a:ext uri="{9D8B030D-6E8A-4147-A177-3AD203B41FA5}">
                      <a16:colId xmlns:a16="http://schemas.microsoft.com/office/drawing/2014/main" val="3949998846"/>
                    </a:ext>
                  </a:extLst>
                </a:gridCol>
                <a:gridCol w="1919192">
                  <a:extLst>
                    <a:ext uri="{9D8B030D-6E8A-4147-A177-3AD203B41FA5}">
                      <a16:colId xmlns:a16="http://schemas.microsoft.com/office/drawing/2014/main" val="708150888"/>
                    </a:ext>
                  </a:extLst>
                </a:gridCol>
                <a:gridCol w="1919192">
                  <a:extLst>
                    <a:ext uri="{9D8B030D-6E8A-4147-A177-3AD203B41FA5}">
                      <a16:colId xmlns:a16="http://schemas.microsoft.com/office/drawing/2014/main" val="2308158106"/>
                    </a:ext>
                  </a:extLst>
                </a:gridCol>
                <a:gridCol w="1919192">
                  <a:extLst>
                    <a:ext uri="{9D8B030D-6E8A-4147-A177-3AD203B41FA5}">
                      <a16:colId xmlns:a16="http://schemas.microsoft.com/office/drawing/2014/main" val="4090476493"/>
                    </a:ext>
                  </a:extLst>
                </a:gridCol>
                <a:gridCol w="1919192">
                  <a:extLst>
                    <a:ext uri="{9D8B030D-6E8A-4147-A177-3AD203B41FA5}">
                      <a16:colId xmlns:a16="http://schemas.microsoft.com/office/drawing/2014/main" val="1733677217"/>
                    </a:ext>
                  </a:extLst>
                </a:gridCol>
              </a:tblGrid>
              <a:tr h="847897">
                <a:tc>
                  <a:txBody>
                    <a:bodyPr/>
                    <a:lstStyle/>
                    <a:p>
                      <a:pPr algn="ctr"/>
                      <a:r>
                        <a:rPr lang="en-US" sz="2400" dirty="0">
                          <a:solidFill>
                            <a:schemeClr val="tx1"/>
                          </a:solidFill>
                        </a:rPr>
                        <a:t>Task</a:t>
                      </a:r>
                    </a:p>
                  </a:txBody>
                  <a:tcP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a:t>
                      </a:r>
                    </a:p>
                    <a:p>
                      <a:pPr algn="ctr"/>
                      <a:endParaRPr lang="en-US" sz="2400" dirty="0">
                        <a:solidFill>
                          <a:schemeClr val="tx1"/>
                        </a:solidFill>
                      </a:endParaRPr>
                    </a:p>
                  </a:txBody>
                  <a:tcPr>
                    <a:solidFill>
                      <a:schemeClr val="bg1">
                        <a:lumMod val="95000"/>
                      </a:schemeClr>
                    </a:solidFill>
                  </a:tcPr>
                </a:tc>
                <a:tc>
                  <a:txBody>
                    <a:bodyPr/>
                    <a:lstStyle/>
                    <a:p>
                      <a:pPr algn="ctr"/>
                      <a:r>
                        <a:rPr lang="en-US" sz="2400" dirty="0">
                          <a:solidFill>
                            <a:schemeClr val="tx1"/>
                          </a:solidFill>
                        </a:rPr>
                        <a:t>Standard Error</a:t>
                      </a:r>
                    </a:p>
                  </a:txBody>
                  <a:tcPr>
                    <a:solidFill>
                      <a:schemeClr val="bg1">
                        <a:lumMod val="95000"/>
                      </a:schemeClr>
                    </a:solidFill>
                  </a:tcPr>
                </a:tc>
                <a:tc>
                  <a:txBody>
                    <a:bodyPr/>
                    <a:lstStyle/>
                    <a:p>
                      <a:pPr algn="ctr"/>
                      <a:r>
                        <a:rPr lang="en-US" sz="2400" dirty="0">
                          <a:solidFill>
                            <a:schemeClr val="tx1"/>
                          </a:solidFill>
                        </a:rPr>
                        <a:t>Test Statistic</a:t>
                      </a:r>
                    </a:p>
                  </a:txBody>
                  <a:tcPr>
                    <a:solidFill>
                      <a:schemeClr val="bg1">
                        <a:lumMod val="95000"/>
                      </a:schemeClr>
                    </a:solidFill>
                  </a:tcPr>
                </a:tc>
                <a:tc>
                  <a:txBody>
                    <a:bodyPr/>
                    <a:lstStyle/>
                    <a:p>
                      <a:pPr algn="ctr"/>
                      <a:r>
                        <a:rPr lang="en-US" sz="2400" i="1" dirty="0">
                          <a:solidFill>
                            <a:schemeClr val="tx1"/>
                          </a:solidFill>
                        </a:rPr>
                        <a:t>p</a:t>
                      </a:r>
                    </a:p>
                  </a:txBody>
                  <a:tcPr>
                    <a:solidFill>
                      <a:schemeClr val="bg1">
                        <a:lumMod val="95000"/>
                      </a:schemeClr>
                    </a:solidFill>
                  </a:tcPr>
                </a:tc>
                <a:extLst>
                  <a:ext uri="{0D108BD9-81ED-4DB2-BD59-A6C34878D82A}">
                    <a16:rowId xmlns:a16="http://schemas.microsoft.com/office/drawing/2014/main" val="967144610"/>
                  </a:ext>
                </a:extLst>
              </a:tr>
              <a:tr h="540707">
                <a:tc>
                  <a:txBody>
                    <a:bodyPr/>
                    <a:lstStyle/>
                    <a:p>
                      <a:pPr algn="ctr"/>
                      <a:r>
                        <a:rPr lang="en-US" sz="2400" b="1" dirty="0"/>
                        <a:t>Recall</a:t>
                      </a:r>
                    </a:p>
                  </a:txBody>
                  <a:tcPr>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-8.808</a:t>
                      </a: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3.161</a:t>
                      </a: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-2.786</a:t>
                      </a:r>
                    </a:p>
                  </a:txBody>
                  <a:tcPr marL="68580" marR="68580" marT="0" marB="0">
                    <a:solidFill>
                      <a:schemeClr val="tx2">
                        <a:lumMod val="20000"/>
                        <a:lumOff val="80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.005</a:t>
                      </a:r>
                    </a:p>
                  </a:txBody>
                  <a:tcPr marL="68580" marR="68580" marT="0" marB="0">
                    <a:solidFill>
                      <a:schemeClr val="tx2">
                        <a:lumMod val="20000"/>
                        <a:lumOff val="80000"/>
                      </a:schemeClr>
                    </a:solidFill>
                  </a:tcPr>
                </a:tc>
                <a:extLst>
                  <a:ext uri="{0D108BD9-81ED-4DB2-BD59-A6C34878D82A}">
                    <a16:rowId xmlns:a16="http://schemas.microsoft.com/office/drawing/2014/main" val="2570973734"/>
                  </a:ext>
                </a:extLst>
              </a:tr>
              <a:tr h="540707">
                <a:tc>
                  <a:txBody>
                    <a:bodyPr/>
                    <a:lstStyle/>
                    <a:p>
                      <a:pPr algn="ctr"/>
                      <a:r>
                        <a:rPr lang="en-US" sz="2400" b="1" dirty="0"/>
                        <a:t>Judgment</a:t>
                      </a:r>
                    </a:p>
                  </a:txBody>
                  <a:tcPr>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.558</a:t>
                      </a: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.338</a:t>
                      </a: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1.648</a:t>
                      </a:r>
                    </a:p>
                  </a:txBody>
                  <a:tcPr marL="68580" marR="68580" marT="0" marB="0">
                    <a:solidFill>
                      <a:schemeClr val="bg1">
                        <a:lumMod val="95000"/>
                      </a:schemeClr>
                    </a:solidFill>
                  </a:tcPr>
                </a:tc>
                <a:tc>
                  <a:txBody>
                    <a:bodyPr/>
                    <a:lstStyle/>
                    <a:p>
                      <a:pPr marL="0" marR="0" algn="ctr">
                        <a:lnSpc>
                          <a:spcPct val="150000"/>
                        </a:lnSpc>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.099</a:t>
                      </a:r>
                    </a:p>
                  </a:txBody>
                  <a:tcPr marL="68580" marR="68580" marT="0" marB="0">
                    <a:solidFill>
                      <a:schemeClr val="bg1">
                        <a:lumMod val="95000"/>
                      </a:schemeClr>
                    </a:solidFill>
                  </a:tcPr>
                </a:tc>
                <a:extLst>
                  <a:ext uri="{0D108BD9-81ED-4DB2-BD59-A6C34878D82A}">
                    <a16:rowId xmlns:a16="http://schemas.microsoft.com/office/drawing/2014/main" val="99350402"/>
                  </a:ext>
                </a:extLst>
              </a:tr>
            </a:tbl>
          </a:graphicData>
        </a:graphic>
      </p:graphicFrame>
    </p:spTree>
    <p:extLst>
      <p:ext uri="{BB962C8B-B14F-4D97-AF65-F5344CB8AC3E}">
        <p14:creationId xmlns:p14="http://schemas.microsoft.com/office/powerpoint/2010/main" val="404701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944-570D-4930-9333-49B597A53BB1}"/>
              </a:ext>
            </a:extLst>
          </p:cNvPr>
          <p:cNvSpPr>
            <a:spLocks noGrp="1"/>
          </p:cNvSpPr>
          <p:nvPr>
            <p:ph type="title"/>
          </p:nvPr>
        </p:nvSpPr>
        <p:spPr/>
        <p:txBody>
          <a:bodyPr/>
          <a:lstStyle/>
          <a:p>
            <a:r>
              <a:rPr lang="en-US" dirty="0">
                <a:solidFill>
                  <a:schemeClr val="bg1"/>
                </a:solidFill>
              </a:rPr>
              <a:t>Simple Slopes for Single Word Norms</a:t>
            </a:r>
          </a:p>
        </p:txBody>
      </p:sp>
      <p:sp>
        <p:nvSpPr>
          <p:cNvPr id="7" name="Text Placeholder 6">
            <a:extLst>
              <a:ext uri="{FF2B5EF4-FFF2-40B4-BE49-F238E27FC236}">
                <a16:creationId xmlns:a16="http://schemas.microsoft.com/office/drawing/2014/main" id="{4730B1C9-0B1D-4EDE-9D7F-A0043ADD1114}"/>
              </a:ext>
            </a:extLst>
          </p:cNvPr>
          <p:cNvSpPr>
            <a:spLocks noGrp="1"/>
          </p:cNvSpPr>
          <p:nvPr>
            <p:ph type="body" idx="1"/>
          </p:nvPr>
        </p:nvSpPr>
        <p:spPr>
          <a:xfrm>
            <a:off x="934567" y="2363051"/>
            <a:ext cx="4825158" cy="576262"/>
          </a:xfrm>
        </p:spPr>
        <p:txBody>
          <a:bodyPr/>
          <a:lstStyle/>
          <a:p>
            <a:pPr algn="ctr"/>
            <a:r>
              <a:rPr lang="en-US" dirty="0">
                <a:solidFill>
                  <a:schemeClr val="tx1"/>
                </a:solidFill>
              </a:rPr>
              <a:t>Judgment</a:t>
            </a:r>
          </a:p>
        </p:txBody>
      </p:sp>
      <p:sp>
        <p:nvSpPr>
          <p:cNvPr id="9" name="Text Placeholder 8">
            <a:extLst>
              <a:ext uri="{FF2B5EF4-FFF2-40B4-BE49-F238E27FC236}">
                <a16:creationId xmlns:a16="http://schemas.microsoft.com/office/drawing/2014/main" id="{43273DA3-EAAA-41BF-80F7-1E2AC6562C14}"/>
              </a:ext>
            </a:extLst>
          </p:cNvPr>
          <p:cNvSpPr>
            <a:spLocks noGrp="1"/>
          </p:cNvSpPr>
          <p:nvPr>
            <p:ph type="body" sz="quarter" idx="3"/>
          </p:nvPr>
        </p:nvSpPr>
        <p:spPr>
          <a:xfrm>
            <a:off x="6581018" y="2346770"/>
            <a:ext cx="4825160" cy="608825"/>
          </a:xfrm>
        </p:spPr>
        <p:txBody>
          <a:bodyPr/>
          <a:lstStyle/>
          <a:p>
            <a:pPr algn="ctr"/>
            <a:r>
              <a:rPr lang="en-US" dirty="0">
                <a:solidFill>
                  <a:schemeClr val="tx1"/>
                </a:solidFill>
              </a:rPr>
              <a:t>Recall</a:t>
            </a:r>
          </a:p>
        </p:txBody>
      </p:sp>
      <p:pic>
        <p:nvPicPr>
          <p:cNvPr id="3" name="Content Placeholder 2">
            <a:extLst>
              <a:ext uri="{FF2B5EF4-FFF2-40B4-BE49-F238E27FC236}">
                <a16:creationId xmlns:a16="http://schemas.microsoft.com/office/drawing/2014/main" id="{51DD712F-DC58-4B63-AD4F-C391D3E7952A}"/>
              </a:ext>
            </a:extLst>
          </p:cNvPr>
          <p:cNvPicPr>
            <a:picLocks noGrp="1" noChangeAspect="1"/>
          </p:cNvPicPr>
          <p:nvPr>
            <p:ph sz="half" idx="2"/>
          </p:nvPr>
        </p:nvPicPr>
        <p:blipFill>
          <a:blip r:embed="rId2"/>
          <a:stretch>
            <a:fillRect/>
          </a:stretch>
        </p:blipFill>
        <p:spPr>
          <a:xfrm>
            <a:off x="717279" y="3058554"/>
            <a:ext cx="4320639" cy="3586946"/>
          </a:xfrm>
          <a:prstGeom prst="rect">
            <a:avLst/>
          </a:prstGeom>
        </p:spPr>
      </p:pic>
      <p:pic>
        <p:nvPicPr>
          <p:cNvPr id="5" name="Content Placeholder 4">
            <a:extLst>
              <a:ext uri="{FF2B5EF4-FFF2-40B4-BE49-F238E27FC236}">
                <a16:creationId xmlns:a16="http://schemas.microsoft.com/office/drawing/2014/main" id="{8FC0ABE6-95C2-4514-8BF5-CF6B25FA1208}"/>
              </a:ext>
            </a:extLst>
          </p:cNvPr>
          <p:cNvPicPr>
            <a:picLocks noGrp="1" noChangeAspect="1"/>
          </p:cNvPicPr>
          <p:nvPr>
            <p:ph sz="quarter" idx="4"/>
          </p:nvPr>
        </p:nvPicPr>
        <p:blipFill>
          <a:blip r:embed="rId3"/>
          <a:stretch>
            <a:fillRect/>
          </a:stretch>
        </p:blipFill>
        <p:spPr>
          <a:xfrm>
            <a:off x="6765702" y="3058554"/>
            <a:ext cx="4215317" cy="3499509"/>
          </a:xfrm>
          <a:prstGeom prst="rect">
            <a:avLst/>
          </a:prstGeom>
        </p:spPr>
      </p:pic>
    </p:spTree>
    <p:extLst>
      <p:ext uri="{BB962C8B-B14F-4D97-AF65-F5344CB8AC3E}">
        <p14:creationId xmlns:p14="http://schemas.microsoft.com/office/powerpoint/2010/main" val="188566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1B809-B610-44DE-992A-A023098F3458}"/>
              </a:ext>
            </a:extLst>
          </p:cNvPr>
          <p:cNvSpPr>
            <a:spLocks noGrp="1"/>
          </p:cNvSpPr>
          <p:nvPr>
            <p:ph type="ctrTitle"/>
          </p:nvPr>
        </p:nvSpPr>
        <p:spPr/>
        <p:txBody>
          <a:bodyPr/>
          <a:lstStyle/>
          <a:p>
            <a:r>
              <a:rPr lang="en-US" dirty="0"/>
              <a:t>Summary and Discussion</a:t>
            </a:r>
          </a:p>
        </p:txBody>
      </p:sp>
      <p:sp>
        <p:nvSpPr>
          <p:cNvPr id="5" name="Subtitle 4">
            <a:extLst>
              <a:ext uri="{FF2B5EF4-FFF2-40B4-BE49-F238E27FC236}">
                <a16:creationId xmlns:a16="http://schemas.microsoft.com/office/drawing/2014/main" id="{1EB009B6-FEE1-4F63-9DBB-EC3F23385F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672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8579-DB8F-44E2-A6F1-8D6F05B82605}"/>
              </a:ext>
            </a:extLst>
          </p:cNvPr>
          <p:cNvSpPr>
            <a:spLocks noGrp="1"/>
          </p:cNvSpPr>
          <p:nvPr>
            <p:ph type="title"/>
          </p:nvPr>
        </p:nvSpPr>
        <p:spPr/>
        <p:txBody>
          <a:bodyPr/>
          <a:lstStyle/>
          <a:p>
            <a:r>
              <a:rPr lang="en-US" dirty="0"/>
              <a:t>Summary – Interaction Replication</a:t>
            </a:r>
          </a:p>
        </p:txBody>
      </p:sp>
      <p:sp>
        <p:nvSpPr>
          <p:cNvPr id="3" name="Content Placeholder 2">
            <a:extLst>
              <a:ext uri="{FF2B5EF4-FFF2-40B4-BE49-F238E27FC236}">
                <a16:creationId xmlns:a16="http://schemas.microsoft.com/office/drawing/2014/main" id="{2995F90E-C290-458D-BBB4-620AC6439465}"/>
              </a:ext>
            </a:extLst>
          </p:cNvPr>
          <p:cNvSpPr>
            <a:spLocks noGrp="1"/>
          </p:cNvSpPr>
          <p:nvPr>
            <p:ph idx="1"/>
          </p:nvPr>
        </p:nvSpPr>
        <p:spPr>
          <a:xfrm>
            <a:off x="1154954" y="2603500"/>
            <a:ext cx="10823686" cy="4254500"/>
          </a:xfrm>
        </p:spPr>
        <p:txBody>
          <a:bodyPr>
            <a:noAutofit/>
          </a:bodyPr>
          <a:lstStyle/>
          <a:p>
            <a:r>
              <a:rPr lang="en-US" sz="2200" dirty="0">
                <a:solidFill>
                  <a:schemeClr val="tx1"/>
                </a:solidFill>
              </a:rPr>
              <a:t>This study sought to replicate interaction findings from the pilot study, first when using a novel set of stimuli and then when controlling for single word norms. </a:t>
            </a:r>
          </a:p>
          <a:p>
            <a:r>
              <a:rPr lang="en-US" sz="2200" dirty="0">
                <a:solidFill>
                  <a:schemeClr val="tx1"/>
                </a:solidFill>
              </a:rPr>
              <a:t>First, the three-way interaction was not significant when predicting participant judgments. However, a simple slopes analysis showed that FSG and LSA strengths were competitive with another at each level of semantic overlap. </a:t>
            </a:r>
          </a:p>
          <a:p>
            <a:r>
              <a:rPr lang="en-US" sz="2200" dirty="0">
                <a:solidFill>
                  <a:schemeClr val="tx1"/>
                </a:solidFill>
              </a:rPr>
              <a:t>A significant three-way interaction was detected between the network norms when predicting recall, although this interaction was in the opposite direction as findings from the pilot study (FSG and LSA strength were complimentary at low levels of semantics and became increasingly competitive at high levels).</a:t>
            </a:r>
          </a:p>
        </p:txBody>
      </p:sp>
    </p:spTree>
    <p:extLst>
      <p:ext uri="{BB962C8B-B14F-4D97-AF65-F5344CB8AC3E}">
        <p14:creationId xmlns:p14="http://schemas.microsoft.com/office/powerpoint/2010/main" val="2441492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3C9F-51B2-4F14-BA3F-12B1212B3E7F}"/>
              </a:ext>
            </a:extLst>
          </p:cNvPr>
          <p:cNvSpPr>
            <a:spLocks noGrp="1"/>
          </p:cNvSpPr>
          <p:nvPr>
            <p:ph type="title"/>
          </p:nvPr>
        </p:nvSpPr>
        <p:spPr>
          <a:xfrm>
            <a:off x="1154954" y="947920"/>
            <a:ext cx="9096629" cy="728480"/>
          </a:xfrm>
        </p:spPr>
        <p:txBody>
          <a:bodyPr/>
          <a:lstStyle/>
          <a:p>
            <a:r>
              <a:rPr lang="en-US" dirty="0"/>
              <a:t>Summary – Single Word Norms Analysis</a:t>
            </a:r>
          </a:p>
        </p:txBody>
      </p:sp>
      <p:sp>
        <p:nvSpPr>
          <p:cNvPr id="3" name="Content Placeholder 2">
            <a:extLst>
              <a:ext uri="{FF2B5EF4-FFF2-40B4-BE49-F238E27FC236}">
                <a16:creationId xmlns:a16="http://schemas.microsoft.com/office/drawing/2014/main" id="{E18B2A07-776D-4EFC-A16A-98A3B4C107A8}"/>
              </a:ext>
            </a:extLst>
          </p:cNvPr>
          <p:cNvSpPr>
            <a:spLocks noGrp="1"/>
          </p:cNvSpPr>
          <p:nvPr>
            <p:ph idx="1"/>
          </p:nvPr>
        </p:nvSpPr>
        <p:spPr/>
        <p:txBody>
          <a:bodyPr>
            <a:normAutofit/>
          </a:bodyPr>
          <a:lstStyle/>
          <a:p>
            <a:r>
              <a:rPr lang="en-US" sz="2200" dirty="0">
                <a:solidFill>
                  <a:schemeClr val="tx1"/>
                </a:solidFill>
              </a:rPr>
              <a:t>Similar results were found when controlling for single word norms.</a:t>
            </a:r>
          </a:p>
          <a:p>
            <a:r>
              <a:rPr lang="en-US" sz="2200" dirty="0">
                <a:solidFill>
                  <a:schemeClr val="tx1"/>
                </a:solidFill>
              </a:rPr>
              <a:t>No significant three-way interaction was detected when predicting judgment scores. Simple slopes analyses showed that increasing thematic overlap between pairs decreased the </a:t>
            </a:r>
            <a:r>
              <a:rPr lang="en-US" sz="2200" dirty="0" err="1">
                <a:solidFill>
                  <a:schemeClr val="tx1"/>
                </a:solidFill>
              </a:rPr>
              <a:t>predictiveness</a:t>
            </a:r>
            <a:r>
              <a:rPr lang="en-US" sz="2200" dirty="0">
                <a:solidFill>
                  <a:schemeClr val="tx1"/>
                </a:solidFill>
              </a:rPr>
              <a:t> of FSG at all levels of semantic overlap (i.e., competition at all levels). </a:t>
            </a:r>
          </a:p>
          <a:p>
            <a:r>
              <a:rPr lang="en-US" sz="2200" dirty="0">
                <a:solidFill>
                  <a:schemeClr val="tx1"/>
                </a:solidFill>
              </a:rPr>
              <a:t>When predicting recall, the three-way interaction between network norms was significant, and once again the interaction was in the opposite direction of pilot study.</a:t>
            </a:r>
          </a:p>
        </p:txBody>
      </p:sp>
    </p:spTree>
    <p:extLst>
      <p:ext uri="{BB962C8B-B14F-4D97-AF65-F5344CB8AC3E}">
        <p14:creationId xmlns:p14="http://schemas.microsoft.com/office/powerpoint/2010/main" val="155904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1DC3-2331-4D00-A60C-E6A753AC6C75}"/>
              </a:ext>
            </a:extLst>
          </p:cNvPr>
          <p:cNvSpPr>
            <a:spLocks noGrp="1"/>
          </p:cNvSpPr>
          <p:nvPr>
            <p:ph type="title"/>
          </p:nvPr>
        </p:nvSpPr>
        <p:spPr/>
        <p:txBody>
          <a:bodyPr/>
          <a:lstStyle/>
          <a:p>
            <a:r>
              <a:rPr lang="en-US" dirty="0"/>
              <a:t>General Discussion</a:t>
            </a:r>
          </a:p>
        </p:txBody>
      </p:sp>
      <p:sp>
        <p:nvSpPr>
          <p:cNvPr id="3" name="Content Placeholder 2">
            <a:extLst>
              <a:ext uri="{FF2B5EF4-FFF2-40B4-BE49-F238E27FC236}">
                <a16:creationId xmlns:a16="http://schemas.microsoft.com/office/drawing/2014/main" id="{19541AE4-810F-44C9-ABAE-67960133BB03}"/>
              </a:ext>
            </a:extLst>
          </p:cNvPr>
          <p:cNvSpPr>
            <a:spLocks noGrp="1"/>
          </p:cNvSpPr>
          <p:nvPr>
            <p:ph idx="1"/>
          </p:nvPr>
        </p:nvSpPr>
        <p:spPr>
          <a:xfrm>
            <a:off x="1154954" y="2603500"/>
            <a:ext cx="9392843" cy="3913210"/>
          </a:xfrm>
        </p:spPr>
        <p:txBody>
          <a:bodyPr>
            <a:normAutofit fontScale="92500"/>
          </a:bodyPr>
          <a:lstStyle/>
          <a:p>
            <a:r>
              <a:rPr lang="en-US" sz="2000" dirty="0">
                <a:solidFill>
                  <a:schemeClr val="tx1"/>
                </a:solidFill>
              </a:rPr>
              <a:t>Although previous studies have shown that memory networks are divided into separate systems for handling meaning and association, the presence of these interactions suggests that connections exist between these networks, linking them to one another. </a:t>
            </a:r>
          </a:p>
          <a:p>
            <a:r>
              <a:rPr lang="en-US" sz="2000" dirty="0">
                <a:solidFill>
                  <a:schemeClr val="tx1"/>
                </a:solidFill>
              </a:rPr>
              <a:t>One interpretation of the interaction findings is that these memory systems form a three-tiered, interconnected system.</a:t>
            </a:r>
          </a:p>
          <a:p>
            <a:pPr lvl="1"/>
            <a:r>
              <a:rPr lang="en-US" sz="1800" dirty="0">
                <a:solidFill>
                  <a:schemeClr val="tx1"/>
                </a:solidFill>
              </a:rPr>
              <a:t> First, information enters the semantic memory network, which processes features of concepts and provides a means of categorizing items based on the similarity of their features. </a:t>
            </a:r>
          </a:p>
          <a:p>
            <a:pPr lvl="1"/>
            <a:r>
              <a:rPr lang="en-US" sz="1800" dirty="0">
                <a:solidFill>
                  <a:schemeClr val="tx1"/>
                </a:solidFill>
              </a:rPr>
              <a:t>Next, the associative network adds information for items based on contexts generated by reading or speech. </a:t>
            </a:r>
          </a:p>
          <a:p>
            <a:pPr lvl="1"/>
            <a:r>
              <a:rPr lang="en-US" sz="1800" dirty="0">
                <a:solidFill>
                  <a:schemeClr val="tx1"/>
                </a:solidFill>
              </a:rPr>
              <a:t>Finally, the thematic network pulls in information from both the semantic and associative networks to create a mental representation of both the item and its place world relative to other concepts. </a:t>
            </a:r>
          </a:p>
        </p:txBody>
      </p:sp>
    </p:spTree>
    <p:extLst>
      <p:ext uri="{BB962C8B-B14F-4D97-AF65-F5344CB8AC3E}">
        <p14:creationId xmlns:p14="http://schemas.microsoft.com/office/powerpoint/2010/main" val="66725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4B76-CEF8-42F3-80CE-D8DBFEA201B9}"/>
              </a:ext>
            </a:extLst>
          </p:cNvPr>
          <p:cNvSpPr>
            <a:spLocks noGrp="1"/>
          </p:cNvSpPr>
          <p:nvPr>
            <p:ph type="title"/>
          </p:nvPr>
        </p:nvSpPr>
        <p:spPr/>
        <p:txBody>
          <a:bodyPr/>
          <a:lstStyle/>
          <a:p>
            <a:r>
              <a:rPr lang="en-US" dirty="0"/>
              <a:t>General Discussion</a:t>
            </a:r>
          </a:p>
        </p:txBody>
      </p:sp>
      <p:sp>
        <p:nvSpPr>
          <p:cNvPr id="5" name="Content Placeholder 4">
            <a:extLst>
              <a:ext uri="{FF2B5EF4-FFF2-40B4-BE49-F238E27FC236}">
                <a16:creationId xmlns:a16="http://schemas.microsoft.com/office/drawing/2014/main" id="{902254AE-253D-4888-92FD-1F9919887D50}"/>
              </a:ext>
            </a:extLst>
          </p:cNvPr>
          <p:cNvSpPr>
            <a:spLocks noGrp="1"/>
          </p:cNvSpPr>
          <p:nvPr>
            <p:ph idx="1"/>
          </p:nvPr>
        </p:nvSpPr>
        <p:spPr>
          <a:xfrm>
            <a:off x="1154954" y="2603500"/>
            <a:ext cx="4824413" cy="4254500"/>
          </a:xfrm>
        </p:spPr>
        <p:txBody>
          <a:bodyPr>
            <a:normAutofit fontScale="92500" lnSpcReduction="10000"/>
          </a:bodyPr>
          <a:lstStyle/>
          <a:p>
            <a:r>
              <a:rPr lang="en-US" sz="2200" dirty="0">
                <a:solidFill>
                  <a:schemeClr val="tx1"/>
                </a:solidFill>
              </a:rPr>
              <a:t>The present study can be viewed within the context of Seidenberg and McClelland’s 1989 “triangle model” of reading.</a:t>
            </a:r>
          </a:p>
          <a:p>
            <a:r>
              <a:rPr lang="en-US" sz="2200" dirty="0">
                <a:solidFill>
                  <a:schemeClr val="tx1"/>
                </a:solidFill>
              </a:rPr>
              <a:t>Model recognizes speech and reading based on phonology, orthography, and meaning.</a:t>
            </a:r>
          </a:p>
          <a:p>
            <a:r>
              <a:rPr lang="en-US" sz="2200" dirty="0">
                <a:solidFill>
                  <a:schemeClr val="tx1"/>
                </a:solidFill>
              </a:rPr>
              <a:t>Pathways are bi-directional.</a:t>
            </a:r>
          </a:p>
          <a:p>
            <a:r>
              <a:rPr lang="en-US" sz="2200" dirty="0">
                <a:solidFill>
                  <a:schemeClr val="tx1"/>
                </a:solidFill>
              </a:rPr>
              <a:t>Harm &amp; Seidenberg (2004) developed a version of the model with a focus on semantics, with word meaning being derived from orthographic and phonographic input.</a:t>
            </a:r>
          </a:p>
          <a:p>
            <a:pPr marL="0" indent="0">
              <a:buNone/>
            </a:pPr>
            <a:endParaRPr lang="en-US" dirty="0"/>
          </a:p>
        </p:txBody>
      </p:sp>
      <p:sp>
        <p:nvSpPr>
          <p:cNvPr id="6" name="Text Placeholder 5">
            <a:extLst>
              <a:ext uri="{FF2B5EF4-FFF2-40B4-BE49-F238E27FC236}">
                <a16:creationId xmlns:a16="http://schemas.microsoft.com/office/drawing/2014/main" id="{A9AE7FF9-7B62-4CF3-921C-C30190AEEB1A}"/>
              </a:ext>
            </a:extLst>
          </p:cNvPr>
          <p:cNvSpPr>
            <a:spLocks noGrp="1"/>
          </p:cNvSpPr>
          <p:nvPr>
            <p:ph type="body" sz="quarter" idx="4294967295"/>
          </p:nvPr>
        </p:nvSpPr>
        <p:spPr>
          <a:xfrm>
            <a:off x="6110155" y="2524760"/>
            <a:ext cx="5400247" cy="609600"/>
          </a:xfrm>
        </p:spPr>
        <p:txBody>
          <a:bodyPr>
            <a:noAutofit/>
          </a:bodyPr>
          <a:lstStyle/>
          <a:p>
            <a:pPr marL="0" indent="0" algn="ctr">
              <a:buNone/>
            </a:pPr>
            <a:r>
              <a:rPr lang="en-US" sz="2200" b="1" dirty="0"/>
              <a:t>Triangle Model: Seidenberg &amp; McClelland, 1989</a:t>
            </a:r>
          </a:p>
        </p:txBody>
      </p:sp>
      <p:pic>
        <p:nvPicPr>
          <p:cNvPr id="8" name="Picture 7">
            <a:extLst>
              <a:ext uri="{FF2B5EF4-FFF2-40B4-BE49-F238E27FC236}">
                <a16:creationId xmlns:a16="http://schemas.microsoft.com/office/drawing/2014/main" id="{D23C8845-15AE-4E0E-8D87-A1DE86508B03}"/>
              </a:ext>
            </a:extLst>
          </p:cNvPr>
          <p:cNvPicPr>
            <a:picLocks noChangeAspect="1"/>
          </p:cNvPicPr>
          <p:nvPr/>
        </p:nvPicPr>
        <p:blipFill>
          <a:blip r:embed="rId2"/>
          <a:stretch>
            <a:fillRect/>
          </a:stretch>
        </p:blipFill>
        <p:spPr>
          <a:xfrm>
            <a:off x="5979367" y="3352514"/>
            <a:ext cx="5661823" cy="2677732"/>
          </a:xfrm>
          <a:prstGeom prst="rect">
            <a:avLst/>
          </a:prstGeom>
        </p:spPr>
      </p:pic>
      <p:sp>
        <p:nvSpPr>
          <p:cNvPr id="9" name="Rectangle 8">
            <a:extLst>
              <a:ext uri="{FF2B5EF4-FFF2-40B4-BE49-F238E27FC236}">
                <a16:creationId xmlns:a16="http://schemas.microsoft.com/office/drawing/2014/main" id="{AC56BEB3-28A8-4193-9C0D-B17BDCDC0D09}"/>
              </a:ext>
            </a:extLst>
          </p:cNvPr>
          <p:cNvSpPr/>
          <p:nvPr/>
        </p:nvSpPr>
        <p:spPr>
          <a:xfrm>
            <a:off x="6789420" y="5737860"/>
            <a:ext cx="3888587" cy="5847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2080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46CD71-3EBF-400D-BC69-5D45313B6930}"/>
              </a:ext>
            </a:extLst>
          </p:cNvPr>
          <p:cNvSpPr>
            <a:spLocks noGrp="1"/>
          </p:cNvSpPr>
          <p:nvPr>
            <p:ph type="title"/>
          </p:nvPr>
        </p:nvSpPr>
        <p:spPr/>
        <p:txBody>
          <a:bodyPr/>
          <a:lstStyle/>
          <a:p>
            <a:r>
              <a:rPr lang="en-US" dirty="0"/>
              <a:t>General Discussion</a:t>
            </a:r>
          </a:p>
        </p:txBody>
      </p:sp>
      <p:sp>
        <p:nvSpPr>
          <p:cNvPr id="8" name="Content Placeholder 7">
            <a:extLst>
              <a:ext uri="{FF2B5EF4-FFF2-40B4-BE49-F238E27FC236}">
                <a16:creationId xmlns:a16="http://schemas.microsoft.com/office/drawing/2014/main" id="{3C5DA883-CEC7-47BE-A0EF-801F5D36B583}"/>
              </a:ext>
            </a:extLst>
          </p:cNvPr>
          <p:cNvSpPr>
            <a:spLocks noGrp="1"/>
          </p:cNvSpPr>
          <p:nvPr>
            <p:ph idx="1"/>
          </p:nvPr>
        </p:nvSpPr>
        <p:spPr>
          <a:xfrm>
            <a:off x="1154954" y="2603500"/>
            <a:ext cx="9657826" cy="3911600"/>
          </a:xfrm>
        </p:spPr>
        <p:txBody>
          <a:bodyPr>
            <a:normAutofit/>
          </a:bodyPr>
          <a:lstStyle/>
          <a:p>
            <a:r>
              <a:rPr lang="en-US" sz="2200" dirty="0">
                <a:solidFill>
                  <a:schemeClr val="tx1"/>
                </a:solidFill>
              </a:rPr>
              <a:t>In several instances, cue and target slopes appeared to balance out another in both judgment and recall models. (i.e., cue slope was positive, but target slope was negative)</a:t>
            </a:r>
          </a:p>
          <a:p>
            <a:r>
              <a:rPr lang="en-US" sz="2200" dirty="0">
                <a:solidFill>
                  <a:schemeClr val="tx1"/>
                </a:solidFill>
              </a:rPr>
              <a:t>The bi-directional pathways in the triangle model may explain this trend of cue and target slopes balancing out one another.</a:t>
            </a:r>
          </a:p>
          <a:p>
            <a:r>
              <a:rPr lang="en-US" sz="2200" dirty="0">
                <a:solidFill>
                  <a:schemeClr val="tx1"/>
                </a:solidFill>
              </a:rPr>
              <a:t>Each item appears to be individually weighted, which could indicate that the focus of attention was spread across cue and target and these were weighted evenly. </a:t>
            </a:r>
          </a:p>
        </p:txBody>
      </p:sp>
    </p:spTree>
    <p:extLst>
      <p:ext uri="{BB962C8B-B14F-4D97-AF65-F5344CB8AC3E}">
        <p14:creationId xmlns:p14="http://schemas.microsoft.com/office/powerpoint/2010/main" val="249330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p:nvPr>
        </p:nvSpPr>
        <p:spPr/>
        <p:txBody>
          <a:bodyPr/>
          <a:lstStyle/>
          <a:p>
            <a:r>
              <a:rPr lang="en-US" dirty="0"/>
              <a:t>Judgments of Associative Memory (JAM)</a:t>
            </a:r>
          </a:p>
        </p:txBody>
      </p:sp>
      <p:sp>
        <p:nvSpPr>
          <p:cNvPr id="3" name="Content Placeholder 2">
            <a:extLst>
              <a:ext uri="{FF2B5EF4-FFF2-40B4-BE49-F238E27FC236}">
                <a16:creationId xmlns:a16="http://schemas.microsoft.com/office/drawing/2014/main" id="{BC3F5D9B-2A52-4280-B5A4-1A5E539C5029}"/>
              </a:ext>
            </a:extLst>
          </p:cNvPr>
          <p:cNvSpPr>
            <a:spLocks noGrp="1"/>
          </p:cNvSpPr>
          <p:nvPr>
            <p:ph idx="1"/>
          </p:nvPr>
        </p:nvSpPr>
        <p:spPr/>
        <p:txBody>
          <a:bodyPr>
            <a:normAutofit/>
          </a:bodyPr>
          <a:lstStyle/>
          <a:p>
            <a:r>
              <a:rPr lang="en-US" sz="2400" dirty="0">
                <a:solidFill>
                  <a:schemeClr val="tx1"/>
                </a:solidFill>
              </a:rPr>
              <a:t>Manipulated JOL task that investigates perception of word associations</a:t>
            </a:r>
          </a:p>
          <a:p>
            <a:pPr lvl="1"/>
            <a:r>
              <a:rPr lang="en-US" sz="2000" dirty="0">
                <a:solidFill>
                  <a:schemeClr val="tx1"/>
                </a:solidFill>
              </a:rPr>
              <a:t>Maki (2007a, 2007b)</a:t>
            </a:r>
          </a:p>
          <a:p>
            <a:r>
              <a:rPr lang="en-US" sz="2400" dirty="0">
                <a:solidFill>
                  <a:schemeClr val="tx1"/>
                </a:solidFill>
              </a:rPr>
              <a:t>Participants are asked to estimate the number of people out of 100 who would respond to the cue with the given target</a:t>
            </a:r>
          </a:p>
          <a:p>
            <a:r>
              <a:rPr lang="en-US" sz="2400" dirty="0">
                <a:solidFill>
                  <a:schemeClr val="tx1"/>
                </a:solidFill>
              </a:rPr>
              <a:t>These ratings mimic the free association process used to create word association norms</a:t>
            </a:r>
          </a:p>
        </p:txBody>
      </p:sp>
    </p:spTree>
    <p:extLst>
      <p:ext uri="{BB962C8B-B14F-4D97-AF65-F5344CB8AC3E}">
        <p14:creationId xmlns:p14="http://schemas.microsoft.com/office/powerpoint/2010/main" val="1627230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DECD-A4CC-4FA2-BF91-6C478E9F976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5D3C0E5-630F-426E-9C83-D6028497F18E}"/>
              </a:ext>
            </a:extLst>
          </p:cNvPr>
          <p:cNvSpPr>
            <a:spLocks noGrp="1"/>
          </p:cNvSpPr>
          <p:nvPr>
            <p:ph idx="1"/>
          </p:nvPr>
        </p:nvSpPr>
        <p:spPr/>
        <p:txBody>
          <a:bodyPr>
            <a:normAutofit/>
          </a:bodyPr>
          <a:lstStyle/>
          <a:p>
            <a:r>
              <a:rPr lang="en-US" sz="2200" dirty="0">
                <a:solidFill>
                  <a:schemeClr val="tx1"/>
                </a:solidFill>
              </a:rPr>
              <a:t>Pairs were randomly selected based on cosine values. This method was used to get a range of LSA and FSG scores, but the set of norms used to generate the stimuli contained a disproportionate number of pairs that were low in FSG or LSA compared to pairs that were high in overlap.</a:t>
            </a:r>
          </a:p>
          <a:p>
            <a:r>
              <a:rPr lang="en-US" sz="2200" dirty="0">
                <a:solidFill>
                  <a:schemeClr val="tx1"/>
                </a:solidFill>
              </a:rPr>
              <a:t>For example, there were a total of 356 high COS pairs in the dataset. Of these pairs, 326 were low in FSG. Only two pairs in the entire dataset had high overlap on all three measures.</a:t>
            </a:r>
          </a:p>
        </p:txBody>
      </p:sp>
    </p:spTree>
    <p:extLst>
      <p:ext uri="{BB962C8B-B14F-4D97-AF65-F5344CB8AC3E}">
        <p14:creationId xmlns:p14="http://schemas.microsoft.com/office/powerpoint/2010/main" val="789208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FD62-3CA3-427C-A7AA-013147644F9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42CD3AE8-3DF2-434C-82F3-9007E564DBDD}"/>
              </a:ext>
            </a:extLst>
          </p:cNvPr>
          <p:cNvSpPr>
            <a:spLocks noGrp="1"/>
          </p:cNvSpPr>
          <p:nvPr>
            <p:ph idx="1"/>
          </p:nvPr>
        </p:nvSpPr>
        <p:spPr/>
        <p:txBody>
          <a:bodyPr>
            <a:normAutofit/>
          </a:bodyPr>
          <a:lstStyle/>
          <a:p>
            <a:r>
              <a:rPr lang="en-US" sz="2200" dirty="0">
                <a:solidFill>
                  <a:schemeClr val="tx1"/>
                </a:solidFill>
              </a:rPr>
              <a:t>The stimuli used in Experiment Two also had to be included across several unconnected databases of single word norms. This greatly limited which words could be selected.</a:t>
            </a:r>
          </a:p>
          <a:p>
            <a:r>
              <a:rPr lang="en-US" sz="2200" dirty="0">
                <a:solidFill>
                  <a:schemeClr val="tx1"/>
                </a:solidFill>
              </a:rPr>
              <a:t>To help control for this, single word norms were gathered for the stimuli set used in the pilot study. Data was then combined across experiments. This led to several NA values across each single word norm, as some of the cue and target items were used in the pilot were missing from various databases.</a:t>
            </a:r>
          </a:p>
        </p:txBody>
      </p:sp>
    </p:spTree>
    <p:extLst>
      <p:ext uri="{BB962C8B-B14F-4D97-AF65-F5344CB8AC3E}">
        <p14:creationId xmlns:p14="http://schemas.microsoft.com/office/powerpoint/2010/main" val="829638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A2E9-EDDF-4651-BF19-C4B55FD6BF2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2D77870-46D3-4429-9CFD-DF70F03DB09B}"/>
              </a:ext>
            </a:extLst>
          </p:cNvPr>
          <p:cNvSpPr>
            <a:spLocks noGrp="1"/>
          </p:cNvSpPr>
          <p:nvPr>
            <p:ph idx="1"/>
          </p:nvPr>
        </p:nvSpPr>
        <p:spPr/>
        <p:txBody>
          <a:bodyPr>
            <a:normAutofit/>
          </a:bodyPr>
          <a:lstStyle/>
          <a:p>
            <a:r>
              <a:rPr lang="en-US" sz="2200" dirty="0">
                <a:solidFill>
                  <a:schemeClr val="tx1"/>
                </a:solidFill>
              </a:rPr>
              <a:t>Although mean judgment and recall scores were fairly stable across both experiments, some of the discrepancy between interaction findings (in particular the change in the direction of the interaction when predicting recall) may be remedied by using a more balanced set of stimuli. </a:t>
            </a:r>
          </a:p>
          <a:p>
            <a:r>
              <a:rPr lang="en-US" sz="2200" dirty="0">
                <a:solidFill>
                  <a:schemeClr val="tx1"/>
                </a:solidFill>
              </a:rPr>
              <a:t>Future studies should focus on creating overlap between current normed databases, and on creating larger, more comprehensive collections of word norms to use in these types of studies.</a:t>
            </a:r>
          </a:p>
        </p:txBody>
      </p:sp>
    </p:spTree>
    <p:extLst>
      <p:ext uri="{BB962C8B-B14F-4D97-AF65-F5344CB8AC3E}">
        <p14:creationId xmlns:p14="http://schemas.microsoft.com/office/powerpoint/2010/main" val="257119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6BF7-6A67-4355-8F11-FF29F688B823}"/>
              </a:ext>
            </a:extLst>
          </p:cNvPr>
          <p:cNvSpPr>
            <a:spLocks noGrp="1"/>
          </p:cNvSpPr>
          <p:nvPr>
            <p:ph type="title"/>
          </p:nvPr>
        </p:nvSpPr>
        <p:spPr/>
        <p:txBody>
          <a:bodyPr/>
          <a:lstStyle/>
          <a:p>
            <a:r>
              <a:rPr lang="en-US" dirty="0"/>
              <a:t>JAM Function</a:t>
            </a:r>
          </a:p>
        </p:txBody>
      </p:sp>
      <p:sp>
        <p:nvSpPr>
          <p:cNvPr id="8" name="Content Placeholder 7">
            <a:extLst>
              <a:ext uri="{FF2B5EF4-FFF2-40B4-BE49-F238E27FC236}">
                <a16:creationId xmlns:a16="http://schemas.microsoft.com/office/drawing/2014/main" id="{8883700A-9923-4A84-AF9F-3E2FF44AB74D}"/>
              </a:ext>
            </a:extLst>
          </p:cNvPr>
          <p:cNvSpPr>
            <a:spLocks noGrp="1"/>
          </p:cNvSpPr>
          <p:nvPr>
            <p:ph sz="half" idx="2"/>
          </p:nvPr>
        </p:nvSpPr>
        <p:spPr>
          <a:xfrm>
            <a:off x="710501" y="2961503"/>
            <a:ext cx="4825159" cy="3416300"/>
          </a:xfrm>
        </p:spPr>
        <p:txBody>
          <a:bodyPr/>
          <a:lstStyle/>
          <a:p>
            <a:pPr lvl="1"/>
            <a:r>
              <a:rPr lang="en-US" sz="2400" dirty="0">
                <a:solidFill>
                  <a:schemeClr val="tx1"/>
                </a:solidFill>
              </a:rPr>
              <a:t>Characterized by a high intercept and shallow slope</a:t>
            </a:r>
          </a:p>
          <a:p>
            <a:pPr lvl="1"/>
            <a:r>
              <a:rPr lang="en-US" sz="2400" dirty="0">
                <a:solidFill>
                  <a:schemeClr val="tx1"/>
                </a:solidFill>
              </a:rPr>
              <a:t>One goal of present study was to replicate this function for associative judgments and then extend it to include semantic and thematic judgments.</a:t>
            </a:r>
          </a:p>
          <a:p>
            <a:pPr marL="457200" lvl="1" indent="0">
              <a:buNone/>
            </a:pPr>
            <a:endParaRPr lang="en-US" dirty="0"/>
          </a:p>
        </p:txBody>
      </p:sp>
      <p:sp>
        <p:nvSpPr>
          <p:cNvPr id="9" name="TextBox 8">
            <a:extLst>
              <a:ext uri="{FF2B5EF4-FFF2-40B4-BE49-F238E27FC236}">
                <a16:creationId xmlns:a16="http://schemas.microsoft.com/office/drawing/2014/main" id="{A586F2D8-E52E-43E9-B001-DB6CE21D363D}"/>
              </a:ext>
            </a:extLst>
          </p:cNvPr>
          <p:cNvSpPr txBox="1"/>
          <p:nvPr/>
        </p:nvSpPr>
        <p:spPr>
          <a:xfrm>
            <a:off x="7466539" y="2242543"/>
            <a:ext cx="3487783" cy="400110"/>
          </a:xfrm>
          <a:prstGeom prst="rect">
            <a:avLst/>
          </a:prstGeom>
          <a:noFill/>
        </p:spPr>
        <p:txBody>
          <a:bodyPr wrap="square" rtlCol="0">
            <a:spAutoFit/>
          </a:bodyPr>
          <a:lstStyle/>
          <a:p>
            <a:pPr algn="ctr"/>
            <a:r>
              <a:rPr lang="en-US" sz="2000" dirty="0"/>
              <a:t>The JAM Function</a:t>
            </a:r>
          </a:p>
        </p:txBody>
      </p:sp>
      <p:pic>
        <p:nvPicPr>
          <p:cNvPr id="3" name="Content Placeholder 2">
            <a:extLst>
              <a:ext uri="{FF2B5EF4-FFF2-40B4-BE49-F238E27FC236}">
                <a16:creationId xmlns:a16="http://schemas.microsoft.com/office/drawing/2014/main" id="{358C17F8-6363-4C41-8CB0-A0365505C81C}"/>
              </a:ext>
            </a:extLst>
          </p:cNvPr>
          <p:cNvPicPr>
            <a:picLocks noGrp="1" noChangeAspect="1"/>
          </p:cNvPicPr>
          <p:nvPr>
            <p:ph sz="half" idx="1"/>
          </p:nvPr>
        </p:nvPicPr>
        <p:blipFill>
          <a:blip r:embed="rId2"/>
          <a:stretch>
            <a:fillRect/>
          </a:stretch>
        </p:blipFill>
        <p:spPr>
          <a:xfrm>
            <a:off x="6807855" y="2642653"/>
            <a:ext cx="4390028" cy="4053035"/>
          </a:xfrm>
          <a:prstGeom prst="rect">
            <a:avLst/>
          </a:prstGeom>
        </p:spPr>
      </p:pic>
    </p:spTree>
    <p:extLst>
      <p:ext uri="{BB962C8B-B14F-4D97-AF65-F5344CB8AC3E}">
        <p14:creationId xmlns:p14="http://schemas.microsoft.com/office/powerpoint/2010/main" val="239348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4AC-4F31-4323-9CEE-5405A9FCDD6D}"/>
              </a:ext>
            </a:extLst>
          </p:cNvPr>
          <p:cNvSpPr>
            <a:spLocks noGrp="1"/>
          </p:cNvSpPr>
          <p:nvPr>
            <p:ph type="title"/>
          </p:nvPr>
        </p:nvSpPr>
        <p:spPr/>
        <p:txBody>
          <a:bodyPr/>
          <a:lstStyle/>
          <a:p>
            <a:r>
              <a:rPr lang="en-US" dirty="0"/>
              <a:t>Goals</a:t>
            </a:r>
          </a:p>
        </p:txBody>
      </p:sp>
      <p:sp>
        <p:nvSpPr>
          <p:cNvPr id="6" name="Content Placeholder 5">
            <a:extLst>
              <a:ext uri="{FF2B5EF4-FFF2-40B4-BE49-F238E27FC236}">
                <a16:creationId xmlns:a16="http://schemas.microsoft.com/office/drawing/2014/main" id="{1EEF36DF-ACC6-4FE2-89EB-8D77A020C880}"/>
              </a:ext>
            </a:extLst>
          </p:cNvPr>
          <p:cNvSpPr>
            <a:spLocks noGrp="1"/>
          </p:cNvSpPr>
          <p:nvPr>
            <p:ph idx="1"/>
          </p:nvPr>
        </p:nvSpPr>
        <p:spPr/>
        <p:txBody>
          <a:bodyPr>
            <a:normAutofit/>
          </a:bodyPr>
          <a:lstStyle/>
          <a:p>
            <a:pPr lvl="0">
              <a:buClr>
                <a:srgbClr val="4472C4"/>
              </a:buClr>
              <a:buFont typeface="+mj-lt"/>
              <a:buAutoNum type="arabicPeriod"/>
            </a:pPr>
            <a:r>
              <a:rPr lang="en-US" sz="2400" dirty="0">
                <a:solidFill>
                  <a:schemeClr val="tx1"/>
                </a:solidFill>
              </a:rPr>
              <a:t>Replicate interaction findings from Experiment One with a new stimuli set</a:t>
            </a:r>
          </a:p>
          <a:p>
            <a:pPr lvl="0">
              <a:buClr>
                <a:srgbClr val="4472C4"/>
              </a:buClr>
              <a:buFont typeface="+mj-lt"/>
              <a:buAutoNum type="arabicPeriod"/>
            </a:pPr>
            <a:r>
              <a:rPr lang="en-US" sz="2400" dirty="0">
                <a:solidFill>
                  <a:schemeClr val="tx1"/>
                </a:solidFill>
              </a:rPr>
              <a:t>Expand upon these findings by including single word norms in the analysis</a:t>
            </a:r>
          </a:p>
          <a:p>
            <a:endParaRPr lang="en-US" dirty="0"/>
          </a:p>
        </p:txBody>
      </p:sp>
    </p:spTree>
    <p:extLst>
      <p:ext uri="{BB962C8B-B14F-4D97-AF65-F5344CB8AC3E}">
        <p14:creationId xmlns:p14="http://schemas.microsoft.com/office/powerpoint/2010/main" val="381226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1F76-7011-420E-B060-6686B3B01E46}"/>
              </a:ext>
            </a:extLst>
          </p:cNvPr>
          <p:cNvSpPr>
            <a:spLocks noGrp="1"/>
          </p:cNvSpPr>
          <p:nvPr>
            <p:ph type="title"/>
          </p:nvPr>
        </p:nvSpPr>
        <p:spPr/>
        <p:txBody>
          <a:bodyPr/>
          <a:lstStyle/>
          <a:p>
            <a:r>
              <a:rPr lang="en-US" dirty="0"/>
              <a:t>Single Word Norms</a:t>
            </a:r>
          </a:p>
        </p:txBody>
      </p:sp>
      <p:sp>
        <p:nvSpPr>
          <p:cNvPr id="6" name="Content Placeholder 5">
            <a:extLst>
              <a:ext uri="{FF2B5EF4-FFF2-40B4-BE49-F238E27FC236}">
                <a16:creationId xmlns:a16="http://schemas.microsoft.com/office/drawing/2014/main" id="{181997E7-9C7E-479E-B8DE-672435FF8B78}"/>
              </a:ext>
            </a:extLst>
          </p:cNvPr>
          <p:cNvSpPr>
            <a:spLocks noGrp="1"/>
          </p:cNvSpPr>
          <p:nvPr>
            <p:ph type="body" idx="1"/>
          </p:nvPr>
        </p:nvSpPr>
        <p:spPr>
          <a:xfrm>
            <a:off x="802857" y="2603499"/>
            <a:ext cx="3129168" cy="576262"/>
          </a:xfrm>
        </p:spPr>
        <p:txBody>
          <a:bodyPr/>
          <a:lstStyle/>
          <a:p>
            <a:pPr algn="ctr"/>
            <a:r>
              <a:rPr lang="en-US" dirty="0"/>
              <a:t>Lexical Properties</a:t>
            </a:r>
          </a:p>
        </p:txBody>
      </p:sp>
      <p:sp>
        <p:nvSpPr>
          <p:cNvPr id="5" name="Text Placeholder 4">
            <a:extLst>
              <a:ext uri="{FF2B5EF4-FFF2-40B4-BE49-F238E27FC236}">
                <a16:creationId xmlns:a16="http://schemas.microsoft.com/office/drawing/2014/main" id="{EFCD30B2-BB6A-4432-880F-7991E2A7A02C}"/>
              </a:ext>
            </a:extLst>
          </p:cNvPr>
          <p:cNvSpPr>
            <a:spLocks noGrp="1"/>
          </p:cNvSpPr>
          <p:nvPr>
            <p:ph type="body" sz="half" idx="15"/>
          </p:nvPr>
        </p:nvSpPr>
        <p:spPr>
          <a:xfrm>
            <a:off x="450761" y="3187261"/>
            <a:ext cx="3833361" cy="2839796"/>
          </a:xfrm>
        </p:spPr>
        <p:txBody>
          <a:bodyPr>
            <a:normAutofit/>
          </a:bodyPr>
          <a:lstStyle/>
          <a:p>
            <a:pPr marL="1257300" lvl="2" indent="-342900">
              <a:buFont typeface="Arial" panose="020B0604020202020204" pitchFamily="34" charset="0"/>
              <a:buChar char="•"/>
            </a:pPr>
            <a:r>
              <a:rPr lang="en-US" sz="2200" dirty="0">
                <a:solidFill>
                  <a:schemeClr val="tx1"/>
                </a:solidFill>
              </a:rPr>
              <a:t>Length</a:t>
            </a:r>
          </a:p>
          <a:p>
            <a:pPr marL="1257300" lvl="2" indent="-342900">
              <a:buFont typeface="Arial" panose="020B0604020202020204" pitchFamily="34" charset="0"/>
              <a:buChar char="•"/>
            </a:pPr>
            <a:r>
              <a:rPr lang="en-US" sz="2200" dirty="0">
                <a:solidFill>
                  <a:schemeClr val="tx1"/>
                </a:solidFill>
              </a:rPr>
              <a:t>Frequency</a:t>
            </a:r>
          </a:p>
          <a:p>
            <a:pPr marL="1257300" lvl="2" indent="-342900">
              <a:buFont typeface="Arial" panose="020B0604020202020204" pitchFamily="34" charset="0"/>
              <a:buChar char="•"/>
            </a:pPr>
            <a:r>
              <a:rPr lang="en-US" sz="2200" dirty="0">
                <a:solidFill>
                  <a:schemeClr val="tx1"/>
                </a:solidFill>
              </a:rPr>
              <a:t>Phonemes</a:t>
            </a:r>
          </a:p>
          <a:p>
            <a:pPr marL="1257300" lvl="2" indent="-342900">
              <a:buFont typeface="Arial" panose="020B0604020202020204" pitchFamily="34" charset="0"/>
              <a:buChar char="•"/>
            </a:pPr>
            <a:r>
              <a:rPr lang="en-US" sz="2200" dirty="0">
                <a:solidFill>
                  <a:schemeClr val="tx1"/>
                </a:solidFill>
              </a:rPr>
              <a:t>Morphemes</a:t>
            </a:r>
          </a:p>
          <a:p>
            <a:pPr marL="1257300" lvl="2" indent="-342900">
              <a:buFont typeface="Arial" panose="020B0604020202020204" pitchFamily="34" charset="0"/>
              <a:buChar char="•"/>
            </a:pPr>
            <a:r>
              <a:rPr lang="en-US" sz="2200" dirty="0">
                <a:solidFill>
                  <a:schemeClr val="tx1"/>
                </a:solidFill>
              </a:rPr>
              <a:t>Syllables</a:t>
            </a:r>
          </a:p>
          <a:p>
            <a:endParaRPr lang="en-US" dirty="0"/>
          </a:p>
        </p:txBody>
      </p:sp>
      <p:sp>
        <p:nvSpPr>
          <p:cNvPr id="3" name="Text Placeholder 2">
            <a:extLst>
              <a:ext uri="{FF2B5EF4-FFF2-40B4-BE49-F238E27FC236}">
                <a16:creationId xmlns:a16="http://schemas.microsoft.com/office/drawing/2014/main" id="{9706F5DD-DAEE-4D48-8624-0C6D47C27077}"/>
              </a:ext>
            </a:extLst>
          </p:cNvPr>
          <p:cNvSpPr>
            <a:spLocks noGrp="1"/>
          </p:cNvSpPr>
          <p:nvPr>
            <p:ph type="body" sz="quarter" idx="3"/>
          </p:nvPr>
        </p:nvSpPr>
        <p:spPr/>
        <p:txBody>
          <a:bodyPr/>
          <a:lstStyle/>
          <a:p>
            <a:pPr algn="ctr"/>
            <a:r>
              <a:rPr lang="en-US" dirty="0"/>
              <a:t>Rated Properties</a:t>
            </a:r>
          </a:p>
        </p:txBody>
      </p:sp>
      <p:sp>
        <p:nvSpPr>
          <p:cNvPr id="7" name="Text Placeholder 6">
            <a:extLst>
              <a:ext uri="{FF2B5EF4-FFF2-40B4-BE49-F238E27FC236}">
                <a16:creationId xmlns:a16="http://schemas.microsoft.com/office/drawing/2014/main" id="{D9EDB427-B3CF-454C-8E3E-68FAD08134AE}"/>
              </a:ext>
            </a:extLst>
          </p:cNvPr>
          <p:cNvSpPr>
            <a:spLocks noGrp="1"/>
          </p:cNvSpPr>
          <p:nvPr>
            <p:ph type="body" sz="half" idx="16"/>
          </p:nvPr>
        </p:nvSpPr>
        <p:spPr>
          <a:xfrm>
            <a:off x="3939040" y="3179761"/>
            <a:ext cx="3833360" cy="2839795"/>
          </a:xfrm>
        </p:spPr>
        <p:txBody>
          <a:bodyPr>
            <a:normAutofit/>
          </a:bodyPr>
          <a:lstStyle/>
          <a:p>
            <a:pPr marL="1257300" lvl="2" indent="-342900">
              <a:buFont typeface="Arial" panose="020B0604020202020204" pitchFamily="34" charset="0"/>
              <a:buChar char="•"/>
            </a:pPr>
            <a:r>
              <a:rPr lang="en-US" sz="2200" dirty="0">
                <a:solidFill>
                  <a:schemeClr val="tx1"/>
                </a:solidFill>
              </a:rPr>
              <a:t>Age of Acquisition</a:t>
            </a:r>
          </a:p>
          <a:p>
            <a:pPr marL="1257300" lvl="2" indent="-342900">
              <a:buFont typeface="Arial" panose="020B0604020202020204" pitchFamily="34" charset="0"/>
              <a:buChar char="•"/>
            </a:pPr>
            <a:r>
              <a:rPr lang="en-US" sz="2200" dirty="0">
                <a:solidFill>
                  <a:schemeClr val="tx1"/>
                </a:solidFill>
              </a:rPr>
              <a:t>Imageability</a:t>
            </a:r>
          </a:p>
          <a:p>
            <a:pPr marL="1257300" lvl="2" indent="-342900">
              <a:buFont typeface="Arial" panose="020B0604020202020204" pitchFamily="34" charset="0"/>
              <a:buChar char="•"/>
            </a:pPr>
            <a:r>
              <a:rPr lang="en-US" sz="2200" dirty="0">
                <a:solidFill>
                  <a:schemeClr val="tx1"/>
                </a:solidFill>
              </a:rPr>
              <a:t>Concreteness</a:t>
            </a:r>
          </a:p>
          <a:p>
            <a:pPr marL="1257300" lvl="2" indent="-342900">
              <a:buFont typeface="Arial" panose="020B0604020202020204" pitchFamily="34" charset="0"/>
              <a:buChar char="•"/>
            </a:pPr>
            <a:r>
              <a:rPr lang="en-US" sz="2200" dirty="0">
                <a:solidFill>
                  <a:schemeClr val="tx1"/>
                </a:solidFill>
              </a:rPr>
              <a:t>Valence</a:t>
            </a:r>
          </a:p>
          <a:p>
            <a:pPr marL="1257300" lvl="2" indent="-342900">
              <a:buFont typeface="Arial" panose="020B0604020202020204" pitchFamily="34" charset="0"/>
              <a:buChar char="•"/>
            </a:pPr>
            <a:r>
              <a:rPr lang="en-US" sz="2200" dirty="0">
                <a:solidFill>
                  <a:schemeClr val="tx1"/>
                </a:solidFill>
              </a:rPr>
              <a:t>Familiarity</a:t>
            </a:r>
          </a:p>
          <a:p>
            <a:endParaRPr lang="en-US" dirty="0"/>
          </a:p>
        </p:txBody>
      </p:sp>
      <p:sp>
        <p:nvSpPr>
          <p:cNvPr id="4" name="Text Placeholder 3">
            <a:extLst>
              <a:ext uri="{FF2B5EF4-FFF2-40B4-BE49-F238E27FC236}">
                <a16:creationId xmlns:a16="http://schemas.microsoft.com/office/drawing/2014/main" id="{8CBF71FF-E34E-4ECA-861F-AF54A2D4D6B3}"/>
              </a:ext>
            </a:extLst>
          </p:cNvPr>
          <p:cNvSpPr>
            <a:spLocks noGrp="1"/>
          </p:cNvSpPr>
          <p:nvPr>
            <p:ph type="body" sz="quarter" idx="13"/>
          </p:nvPr>
        </p:nvSpPr>
        <p:spPr>
          <a:xfrm>
            <a:off x="7818801" y="2557106"/>
            <a:ext cx="3627012" cy="576261"/>
          </a:xfrm>
        </p:spPr>
        <p:txBody>
          <a:bodyPr/>
          <a:lstStyle/>
          <a:p>
            <a:r>
              <a:rPr lang="en-US" dirty="0"/>
              <a:t>Neighborhood Connections</a:t>
            </a:r>
          </a:p>
        </p:txBody>
      </p:sp>
      <p:sp>
        <p:nvSpPr>
          <p:cNvPr id="8" name="Text Placeholder 7">
            <a:extLst>
              <a:ext uri="{FF2B5EF4-FFF2-40B4-BE49-F238E27FC236}">
                <a16:creationId xmlns:a16="http://schemas.microsoft.com/office/drawing/2014/main" id="{686BD3C9-88F0-4998-B0AF-D183C4392C14}"/>
              </a:ext>
            </a:extLst>
          </p:cNvPr>
          <p:cNvSpPr>
            <a:spLocks noGrp="1"/>
          </p:cNvSpPr>
          <p:nvPr>
            <p:ph type="body" sz="half" idx="17"/>
          </p:nvPr>
        </p:nvSpPr>
        <p:spPr>
          <a:xfrm>
            <a:off x="7281393" y="3133367"/>
            <a:ext cx="4232320" cy="3280312"/>
          </a:xfrm>
        </p:spPr>
        <p:txBody>
          <a:bodyPr>
            <a:normAutofit/>
          </a:bodyPr>
          <a:lstStyle/>
          <a:p>
            <a:pPr marL="1257300" lvl="2" indent="-342900">
              <a:buFont typeface="Arial" panose="020B0604020202020204" pitchFamily="34" charset="0"/>
              <a:buChar char="•"/>
            </a:pPr>
            <a:r>
              <a:rPr lang="en-US" sz="2200" dirty="0">
                <a:solidFill>
                  <a:schemeClr val="tx1"/>
                </a:solidFill>
              </a:rPr>
              <a:t>Cue and Target Set Sizes</a:t>
            </a:r>
          </a:p>
          <a:p>
            <a:pPr marL="1257300" lvl="2" indent="-342900">
              <a:buFont typeface="Arial" panose="020B0604020202020204" pitchFamily="34" charset="0"/>
              <a:buChar char="•"/>
            </a:pPr>
            <a:r>
              <a:rPr lang="en-US" sz="2200" dirty="0">
                <a:solidFill>
                  <a:schemeClr val="tx1"/>
                </a:solidFill>
              </a:rPr>
              <a:t>Feature Set Size</a:t>
            </a:r>
          </a:p>
          <a:p>
            <a:pPr marL="1257300" lvl="2" indent="-342900">
              <a:buFont typeface="Arial" panose="020B0604020202020204" pitchFamily="34" charset="0"/>
              <a:buChar char="•"/>
            </a:pPr>
            <a:r>
              <a:rPr lang="en-US" sz="2200" dirty="0">
                <a:solidFill>
                  <a:schemeClr val="tx1"/>
                </a:solidFill>
              </a:rPr>
              <a:t>Cosine Connectedness</a:t>
            </a:r>
          </a:p>
          <a:p>
            <a:pPr marL="1257300" lvl="2" indent="-342900">
              <a:buFont typeface="Arial" panose="020B0604020202020204" pitchFamily="34" charset="0"/>
              <a:buChar char="•"/>
            </a:pPr>
            <a:r>
              <a:rPr lang="en-US" sz="2200" dirty="0">
                <a:solidFill>
                  <a:schemeClr val="tx1"/>
                </a:solidFill>
              </a:rPr>
              <a:t>Orthographic neighborhood</a:t>
            </a:r>
          </a:p>
          <a:p>
            <a:pPr marL="1257300" lvl="2" indent="-342900">
              <a:buFont typeface="Arial" panose="020B0604020202020204" pitchFamily="34" charset="0"/>
              <a:buChar char="•"/>
            </a:pPr>
            <a:r>
              <a:rPr lang="en-US" sz="2200" dirty="0">
                <a:solidFill>
                  <a:schemeClr val="tx1"/>
                </a:solidFill>
              </a:rPr>
              <a:t>Phonographic neighborhood</a:t>
            </a:r>
          </a:p>
          <a:p>
            <a:endParaRPr lang="en-US" dirty="0"/>
          </a:p>
        </p:txBody>
      </p:sp>
    </p:spTree>
    <p:extLst>
      <p:ext uri="{BB962C8B-B14F-4D97-AF65-F5344CB8AC3E}">
        <p14:creationId xmlns:p14="http://schemas.microsoft.com/office/powerpoint/2010/main" val="375401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D4C57-EE9C-4710-A5CE-4E5089D81CE1}"/>
              </a:ext>
            </a:extLst>
          </p:cNvPr>
          <p:cNvSpPr>
            <a:spLocks noGrp="1"/>
          </p:cNvSpPr>
          <p:nvPr>
            <p:ph type="ctrTitle"/>
          </p:nvPr>
        </p:nvSpPr>
        <p:spPr/>
        <p:txBody>
          <a:bodyPr/>
          <a:lstStyle/>
          <a:p>
            <a:r>
              <a:rPr lang="en-US" dirty="0"/>
              <a:t>Method</a:t>
            </a:r>
          </a:p>
        </p:txBody>
      </p:sp>
      <p:sp>
        <p:nvSpPr>
          <p:cNvPr id="5" name="Subtitle 4">
            <a:extLst>
              <a:ext uri="{FF2B5EF4-FFF2-40B4-BE49-F238E27FC236}">
                <a16:creationId xmlns:a16="http://schemas.microsoft.com/office/drawing/2014/main" id="{B6BCE9D6-A634-4D77-A3A9-D96A853291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435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Participants and Stimuli</a:t>
            </a:r>
          </a:p>
        </p:txBody>
      </p:sp>
      <p:sp>
        <p:nvSpPr>
          <p:cNvPr id="6" name="Content Placeholder 5">
            <a:extLst>
              <a:ext uri="{FF2B5EF4-FFF2-40B4-BE49-F238E27FC236}">
                <a16:creationId xmlns:a16="http://schemas.microsoft.com/office/drawing/2014/main" id="{162905DD-D561-4676-96E9-434E87CEFC0A}"/>
              </a:ext>
            </a:extLst>
          </p:cNvPr>
          <p:cNvSpPr>
            <a:spLocks noGrp="1"/>
          </p:cNvSpPr>
          <p:nvPr>
            <p:ph idx="1"/>
          </p:nvPr>
        </p:nvSpPr>
        <p:spPr/>
        <p:txBody>
          <a:bodyPr>
            <a:normAutofit/>
          </a:bodyPr>
          <a:lstStyle/>
          <a:p>
            <a:pPr lvl="0">
              <a:buClr>
                <a:srgbClr val="4472C4"/>
              </a:buClr>
            </a:pPr>
            <a:r>
              <a:rPr lang="en-US" sz="2400" dirty="0">
                <a:solidFill>
                  <a:schemeClr val="tx1"/>
                </a:solidFill>
              </a:rPr>
              <a:t>221 Participants were recruited from Amazon’s Mechanical Turk</a:t>
            </a:r>
          </a:p>
          <a:p>
            <a:pPr lvl="0">
              <a:buClr>
                <a:srgbClr val="4472C4"/>
              </a:buClr>
            </a:pPr>
            <a:r>
              <a:rPr lang="en-US" sz="2400" dirty="0">
                <a:solidFill>
                  <a:schemeClr val="tx1"/>
                </a:solidFill>
              </a:rPr>
              <a:t>Like in the pilot study, 63 word pairs created from the Buchanan et al. 2013 word norms.</a:t>
            </a:r>
          </a:p>
          <a:p>
            <a:pPr lvl="0">
              <a:buClr>
                <a:srgbClr val="4472C4"/>
              </a:buClr>
            </a:pPr>
            <a:r>
              <a:rPr lang="en-US" sz="2400" dirty="0">
                <a:solidFill>
                  <a:schemeClr val="tx1"/>
                </a:solidFill>
              </a:rPr>
              <a:t>In addition to measures of associative, semantic, and thematic overlap, these pairs were also measured on various single word norms.</a:t>
            </a:r>
          </a:p>
          <a:p>
            <a:endParaRPr lang="en-US" dirty="0"/>
          </a:p>
        </p:txBody>
      </p:sp>
    </p:spTree>
    <p:extLst>
      <p:ext uri="{BB962C8B-B14F-4D97-AF65-F5344CB8AC3E}">
        <p14:creationId xmlns:p14="http://schemas.microsoft.com/office/powerpoint/2010/main" val="65351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Judgment Blocks</a:t>
            </a:r>
          </a:p>
        </p:txBody>
      </p:sp>
      <p:sp>
        <p:nvSpPr>
          <p:cNvPr id="9" name="Content Placeholder 8"/>
          <p:cNvSpPr>
            <a:spLocks noGrp="1"/>
          </p:cNvSpPr>
          <p:nvPr>
            <p:ph idx="1"/>
          </p:nvPr>
        </p:nvSpPr>
        <p:spPr>
          <a:xfrm>
            <a:off x="0" y="1844842"/>
            <a:ext cx="4636009" cy="5013158"/>
          </a:xfrm>
        </p:spPr>
        <p:txBody>
          <a:bodyPr anchor="ctr">
            <a:normAutofit fontScale="62500" lnSpcReduction="20000"/>
          </a:bodyPr>
          <a:lstStyle/>
          <a:p>
            <a:pPr marL="457200" lvl="1" indent="0">
              <a:buNone/>
            </a:pPr>
            <a:endParaRPr lang="en-US" sz="4600" dirty="0"/>
          </a:p>
          <a:p>
            <a:pPr lvl="1"/>
            <a:r>
              <a:rPr lang="en-US" sz="2900" dirty="0">
                <a:solidFill>
                  <a:schemeClr val="tx1"/>
                </a:solidFill>
              </a:rPr>
              <a:t>21 word pairs per block </a:t>
            </a:r>
          </a:p>
          <a:p>
            <a:pPr lvl="1"/>
            <a:r>
              <a:rPr lang="en-US" sz="2900" dirty="0">
                <a:solidFill>
                  <a:schemeClr val="tx1"/>
                </a:solidFill>
              </a:rPr>
              <a:t>The instructions at the start of each block explain one of the three types of relationships (Associative, Semantic, or Thematic), and the instructions change with each block.</a:t>
            </a:r>
          </a:p>
          <a:p>
            <a:pPr lvl="1"/>
            <a:r>
              <a:rPr lang="en-US" sz="2900" dirty="0">
                <a:solidFill>
                  <a:schemeClr val="tx1"/>
                </a:solidFill>
              </a:rPr>
              <a:t>Judgments were made on a scale of 0 to 100, with 0 indicating no relationship and 100 indicating a perfect relationship</a:t>
            </a:r>
          </a:p>
          <a:p>
            <a:pPr lvl="1"/>
            <a:r>
              <a:rPr lang="en-US" sz="2900" dirty="0">
                <a:solidFill>
                  <a:schemeClr val="tx1"/>
                </a:solidFill>
              </a:rPr>
              <a:t>Three versions of the study were created, which counterbalanced the order blocks appeared in and which instruction set appeared with which item block.</a:t>
            </a:r>
          </a:p>
          <a:p>
            <a:pPr lvl="1"/>
            <a:r>
              <a:rPr lang="en-US" sz="2900" dirty="0">
                <a:solidFill>
                  <a:schemeClr val="tx1"/>
                </a:solidFill>
              </a:rPr>
              <a:t>This resulted in each item pair being judged on each of the three conditions.</a:t>
            </a:r>
          </a:p>
          <a:p>
            <a:endParaRPr lang="en-US" sz="1600" dirty="0"/>
          </a:p>
        </p:txBody>
      </p:sp>
      <p:pic>
        <p:nvPicPr>
          <p:cNvPr id="3" name="Picture 2">
            <a:extLst>
              <a:ext uri="{FF2B5EF4-FFF2-40B4-BE49-F238E27FC236}">
                <a16:creationId xmlns:a16="http://schemas.microsoft.com/office/drawing/2014/main" id="{1B66D69E-8E07-422D-8CE6-15E5A5169281}"/>
              </a:ext>
            </a:extLst>
          </p:cNvPr>
          <p:cNvPicPr>
            <a:picLocks noChangeAspect="1"/>
          </p:cNvPicPr>
          <p:nvPr/>
        </p:nvPicPr>
        <p:blipFill>
          <a:blip r:embed="rId3"/>
          <a:stretch>
            <a:fillRect/>
          </a:stretch>
        </p:blipFill>
        <p:spPr>
          <a:xfrm>
            <a:off x="5327357" y="3183050"/>
            <a:ext cx="6429475" cy="3345650"/>
          </a:xfrm>
          <a:prstGeom prst="rect">
            <a:avLst/>
          </a:prstGeom>
        </p:spPr>
      </p:pic>
      <p:sp>
        <p:nvSpPr>
          <p:cNvPr id="6" name="TextBox 5">
            <a:extLst>
              <a:ext uri="{FF2B5EF4-FFF2-40B4-BE49-F238E27FC236}">
                <a16:creationId xmlns:a16="http://schemas.microsoft.com/office/drawing/2014/main" id="{5D7C0DDE-3AFD-4912-AF28-439A0FFA3B50}"/>
              </a:ext>
            </a:extLst>
          </p:cNvPr>
          <p:cNvSpPr txBox="1"/>
          <p:nvPr/>
        </p:nvSpPr>
        <p:spPr>
          <a:xfrm>
            <a:off x="6351972" y="2782940"/>
            <a:ext cx="4380243" cy="400110"/>
          </a:xfrm>
          <a:prstGeom prst="rect">
            <a:avLst/>
          </a:prstGeom>
          <a:noFill/>
        </p:spPr>
        <p:txBody>
          <a:bodyPr wrap="square" rtlCol="0">
            <a:spAutoFit/>
          </a:bodyPr>
          <a:lstStyle/>
          <a:p>
            <a:r>
              <a:rPr lang="en-US" sz="2000" b="1" dirty="0"/>
              <a:t>Example from Associative Condition</a:t>
            </a:r>
            <a:endParaRPr lang="en-US" b="1" dirty="0"/>
          </a:p>
        </p:txBody>
      </p:sp>
    </p:spTree>
    <p:extLst>
      <p:ext uri="{BB962C8B-B14F-4D97-AF65-F5344CB8AC3E}">
        <p14:creationId xmlns:p14="http://schemas.microsoft.com/office/powerpoint/2010/main" val="142335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5396</TotalTime>
  <Words>2936</Words>
  <Application>Microsoft Office PowerPoint</Application>
  <PresentationFormat>Widescreen</PresentationFormat>
  <Paragraphs>492</Paragraphs>
  <Slides>32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Times New Roman</vt:lpstr>
      <vt:lpstr>Wingdings 3</vt:lpstr>
      <vt:lpstr>Office Theme</vt:lpstr>
      <vt:lpstr>Modeling Memory: Exploring the Relationship Between Word Overlap and Single Word Norms When Predicting Judgments and Recall</vt:lpstr>
      <vt:lpstr>Introduction</vt:lpstr>
      <vt:lpstr>Judgments of Associative Memory (JAM)</vt:lpstr>
      <vt:lpstr>JAM Function</vt:lpstr>
      <vt:lpstr>Goals</vt:lpstr>
      <vt:lpstr>Single Word Norms</vt:lpstr>
      <vt:lpstr>Method</vt:lpstr>
      <vt:lpstr>Participants and Stimuli</vt:lpstr>
      <vt:lpstr>Judgment Blocks</vt:lpstr>
      <vt:lpstr>Recall Phase</vt:lpstr>
      <vt:lpstr>Study Design</vt:lpstr>
      <vt:lpstr>Data Processing</vt:lpstr>
      <vt:lpstr>Replication Analysis</vt:lpstr>
      <vt:lpstr>Single Word Norm Analysis</vt:lpstr>
      <vt:lpstr>Results </vt:lpstr>
      <vt:lpstr>Mean Judgment and Recall Scores</vt:lpstr>
      <vt:lpstr>Interaction Replication</vt:lpstr>
      <vt:lpstr>Simple Slopes for Replication</vt:lpstr>
      <vt:lpstr>Single Word Norm Analysis</vt:lpstr>
      <vt:lpstr>Single Word Norms – Judgments</vt:lpstr>
      <vt:lpstr>Single Word Norms – Recall</vt:lpstr>
      <vt:lpstr>Three-Way Interactions for Single Word Norms</vt:lpstr>
      <vt:lpstr>Simple Slopes for Single Word Norms</vt:lpstr>
      <vt:lpstr>Summary and Discussion</vt:lpstr>
      <vt:lpstr>Summary – Interaction Replication</vt:lpstr>
      <vt:lpstr>Summary – Single Word Norms Analysis</vt:lpstr>
      <vt:lpstr>General Discussion</vt:lpstr>
      <vt:lpstr>General Discussion</vt:lpstr>
      <vt:lpstr>General Discussion</vt:lpstr>
      <vt:lpstr>Limitations</vt:lpstr>
      <vt:lpstr>Limitations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Memory: Exploring the Relationship Between Word Overlap and Single Word Norms When Predicting Judgments and Recall</dc:title>
  <dc:creator>Nick Maxwell</dc:creator>
  <cp:lastModifiedBy>Nick Maxwell</cp:lastModifiedBy>
  <cp:revision>173</cp:revision>
  <dcterms:modified xsi:type="dcterms:W3CDTF">2018-04-23T03:17:01Z</dcterms:modified>
</cp:coreProperties>
</file>