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marL="0" algn="l" defTabSz="4116865" rtl="0" eaLnBrk="1" latinLnBrk="0" hangingPunct="1">
      <a:defRPr sz="8100" kern="1200">
        <a:solidFill>
          <a:schemeClr val="tx1"/>
        </a:solidFill>
        <a:latin typeface="+mn-lt"/>
        <a:ea typeface="+mn-ea"/>
        <a:cs typeface="+mn-cs"/>
      </a:defRPr>
    </a:lvl1pPr>
    <a:lvl2pPr marL="2058430" algn="l" defTabSz="4116865" rtl="0" eaLnBrk="1" latinLnBrk="0" hangingPunct="1">
      <a:defRPr sz="8100" kern="1200">
        <a:solidFill>
          <a:schemeClr val="tx1"/>
        </a:solidFill>
        <a:latin typeface="+mn-lt"/>
        <a:ea typeface="+mn-ea"/>
        <a:cs typeface="+mn-cs"/>
      </a:defRPr>
    </a:lvl2pPr>
    <a:lvl3pPr marL="4116865" algn="l" defTabSz="4116865" rtl="0" eaLnBrk="1" latinLnBrk="0" hangingPunct="1">
      <a:defRPr sz="8100" kern="1200">
        <a:solidFill>
          <a:schemeClr val="tx1"/>
        </a:solidFill>
        <a:latin typeface="+mn-lt"/>
        <a:ea typeface="+mn-ea"/>
        <a:cs typeface="+mn-cs"/>
      </a:defRPr>
    </a:lvl3pPr>
    <a:lvl4pPr marL="6175294" algn="l" defTabSz="4116865" rtl="0" eaLnBrk="1" latinLnBrk="0" hangingPunct="1">
      <a:defRPr sz="8100" kern="1200">
        <a:solidFill>
          <a:schemeClr val="tx1"/>
        </a:solidFill>
        <a:latin typeface="+mn-lt"/>
        <a:ea typeface="+mn-ea"/>
        <a:cs typeface="+mn-cs"/>
      </a:defRPr>
    </a:lvl4pPr>
    <a:lvl5pPr marL="8233729" algn="l" defTabSz="4116865" rtl="0" eaLnBrk="1" latinLnBrk="0" hangingPunct="1">
      <a:defRPr sz="8100" kern="1200">
        <a:solidFill>
          <a:schemeClr val="tx1"/>
        </a:solidFill>
        <a:latin typeface="+mn-lt"/>
        <a:ea typeface="+mn-ea"/>
        <a:cs typeface="+mn-cs"/>
      </a:defRPr>
    </a:lvl5pPr>
    <a:lvl6pPr marL="10292159" algn="l" defTabSz="4116865" rtl="0" eaLnBrk="1" latinLnBrk="0" hangingPunct="1">
      <a:defRPr sz="8100" kern="1200">
        <a:solidFill>
          <a:schemeClr val="tx1"/>
        </a:solidFill>
        <a:latin typeface="+mn-lt"/>
        <a:ea typeface="+mn-ea"/>
        <a:cs typeface="+mn-cs"/>
      </a:defRPr>
    </a:lvl6pPr>
    <a:lvl7pPr marL="12350589" algn="l" defTabSz="4116865" rtl="0" eaLnBrk="1" latinLnBrk="0" hangingPunct="1">
      <a:defRPr sz="8100" kern="1200">
        <a:solidFill>
          <a:schemeClr val="tx1"/>
        </a:solidFill>
        <a:latin typeface="+mn-lt"/>
        <a:ea typeface="+mn-ea"/>
        <a:cs typeface="+mn-cs"/>
      </a:defRPr>
    </a:lvl7pPr>
    <a:lvl8pPr marL="14409024" algn="l" defTabSz="4116865" rtl="0" eaLnBrk="1" latinLnBrk="0" hangingPunct="1">
      <a:defRPr sz="8100" kern="1200">
        <a:solidFill>
          <a:schemeClr val="tx1"/>
        </a:solidFill>
        <a:latin typeface="+mn-lt"/>
        <a:ea typeface="+mn-ea"/>
        <a:cs typeface="+mn-cs"/>
      </a:defRPr>
    </a:lvl8pPr>
    <a:lvl9pPr marL="16467454" algn="l" defTabSz="4116865"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in Buchan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968"/>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50000" autoAdjust="0"/>
  </p:normalViewPr>
  <p:slideViewPr>
    <p:cSldViewPr>
      <p:cViewPr>
        <p:scale>
          <a:sx n="57" d="100"/>
          <a:sy n="57" d="100"/>
        </p:scale>
        <p:origin x="-208" y="-22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772263F-7629-43B3-A40C-F4EB5322D9B0}" type="datetimeFigureOut">
              <a:rPr lang="en-US" smtClean="0"/>
              <a:pPr/>
              <a:t>11/15/16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8FA2D7F-4D9B-4C3F-80C2-D490EBB6F7E2}" type="slidenum">
              <a:rPr lang="en-US" smtClean="0"/>
              <a:pPr/>
              <a:t>‹#›</a:t>
            </a:fld>
            <a:endParaRPr lang="en-US" dirty="0"/>
          </a:p>
        </p:txBody>
      </p:sp>
    </p:spTree>
    <p:extLst>
      <p:ext uri="{BB962C8B-B14F-4D97-AF65-F5344CB8AC3E}">
        <p14:creationId xmlns:p14="http://schemas.microsoft.com/office/powerpoint/2010/main" val="35159401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FA2D7F-4D9B-4C3F-80C2-D490EBB6F7E2}" type="slidenum">
              <a:rPr lang="en-US" smtClean="0"/>
              <a:pPr/>
              <a:t>1</a:t>
            </a:fld>
            <a:endParaRPr lang="en-US" dirty="0"/>
          </a:p>
        </p:txBody>
      </p:sp>
    </p:spTree>
    <p:extLst>
      <p:ext uri="{BB962C8B-B14F-4D97-AF65-F5344CB8AC3E}">
        <p14:creationId xmlns:p14="http://schemas.microsoft.com/office/powerpoint/2010/main" val="2785509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7"/>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058430" indent="0" algn="ctr">
              <a:buNone/>
              <a:defRPr>
                <a:solidFill>
                  <a:schemeClr val="tx1">
                    <a:tint val="75000"/>
                  </a:schemeClr>
                </a:solidFill>
              </a:defRPr>
            </a:lvl2pPr>
            <a:lvl3pPr marL="4116865" indent="0" algn="ctr">
              <a:buNone/>
              <a:defRPr>
                <a:solidFill>
                  <a:schemeClr val="tx1">
                    <a:tint val="75000"/>
                  </a:schemeClr>
                </a:solidFill>
              </a:defRPr>
            </a:lvl3pPr>
            <a:lvl4pPr marL="6175294" indent="0" algn="ctr">
              <a:buNone/>
              <a:defRPr>
                <a:solidFill>
                  <a:schemeClr val="tx1">
                    <a:tint val="75000"/>
                  </a:schemeClr>
                </a:solidFill>
              </a:defRPr>
            </a:lvl4pPr>
            <a:lvl5pPr marL="8233729" indent="0" algn="ctr">
              <a:buNone/>
              <a:defRPr>
                <a:solidFill>
                  <a:schemeClr val="tx1">
                    <a:tint val="75000"/>
                  </a:schemeClr>
                </a:solidFill>
              </a:defRPr>
            </a:lvl5pPr>
            <a:lvl6pPr marL="10292159" indent="0" algn="ctr">
              <a:buNone/>
              <a:defRPr>
                <a:solidFill>
                  <a:schemeClr val="tx1">
                    <a:tint val="75000"/>
                  </a:schemeClr>
                </a:solidFill>
              </a:defRPr>
            </a:lvl6pPr>
            <a:lvl7pPr marL="12350589" indent="0" algn="ctr">
              <a:buNone/>
              <a:defRPr>
                <a:solidFill>
                  <a:schemeClr val="tx1">
                    <a:tint val="75000"/>
                  </a:schemeClr>
                </a:solidFill>
              </a:defRPr>
            </a:lvl7pPr>
            <a:lvl8pPr marL="14409024" indent="0" algn="ctr">
              <a:buNone/>
              <a:defRPr>
                <a:solidFill>
                  <a:schemeClr val="tx1">
                    <a:tint val="75000"/>
                  </a:schemeClr>
                </a:solidFill>
              </a:defRPr>
            </a:lvl8pPr>
            <a:lvl9pPr marL="1646745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0" y="6324600"/>
            <a:ext cx="55298343" cy="134820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291075" y="6324600"/>
            <a:ext cx="165178737" cy="134820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7"/>
            <a:ext cx="37307520" cy="6537960"/>
          </a:xfrm>
        </p:spPr>
        <p:txBody>
          <a:bodyPr anchor="t"/>
          <a:lstStyle>
            <a:lvl1pPr algn="l">
              <a:defRPr sz="177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35"/>
            <a:ext cx="37307520" cy="7200897"/>
          </a:xfrm>
        </p:spPr>
        <p:txBody>
          <a:bodyPr anchor="b"/>
          <a:lstStyle>
            <a:lvl1pPr marL="0" indent="0">
              <a:buNone/>
              <a:defRPr sz="9100">
                <a:solidFill>
                  <a:schemeClr val="tx1">
                    <a:tint val="75000"/>
                  </a:schemeClr>
                </a:solidFill>
              </a:defRPr>
            </a:lvl1pPr>
            <a:lvl2pPr marL="2058430" indent="0">
              <a:buNone/>
              <a:defRPr sz="8100">
                <a:solidFill>
                  <a:schemeClr val="tx1">
                    <a:tint val="75000"/>
                  </a:schemeClr>
                </a:solidFill>
              </a:defRPr>
            </a:lvl2pPr>
            <a:lvl3pPr marL="4116865" indent="0">
              <a:buNone/>
              <a:defRPr sz="7200">
                <a:solidFill>
                  <a:schemeClr val="tx1">
                    <a:tint val="75000"/>
                  </a:schemeClr>
                </a:solidFill>
              </a:defRPr>
            </a:lvl3pPr>
            <a:lvl4pPr marL="6175294" indent="0">
              <a:buNone/>
              <a:defRPr sz="6300">
                <a:solidFill>
                  <a:schemeClr val="tx1">
                    <a:tint val="75000"/>
                  </a:schemeClr>
                </a:solidFill>
              </a:defRPr>
            </a:lvl4pPr>
            <a:lvl5pPr marL="8233729" indent="0">
              <a:buNone/>
              <a:defRPr sz="6300">
                <a:solidFill>
                  <a:schemeClr val="tx1">
                    <a:tint val="75000"/>
                  </a:schemeClr>
                </a:solidFill>
              </a:defRPr>
            </a:lvl5pPr>
            <a:lvl6pPr marL="10292159" indent="0">
              <a:buNone/>
              <a:defRPr sz="6300">
                <a:solidFill>
                  <a:schemeClr val="tx1">
                    <a:tint val="75000"/>
                  </a:schemeClr>
                </a:solidFill>
              </a:defRPr>
            </a:lvl6pPr>
            <a:lvl7pPr marL="12350589" indent="0">
              <a:buNone/>
              <a:defRPr sz="6300">
                <a:solidFill>
                  <a:schemeClr val="tx1">
                    <a:tint val="75000"/>
                  </a:schemeClr>
                </a:solidFill>
              </a:defRPr>
            </a:lvl7pPr>
            <a:lvl8pPr marL="14409024" indent="0">
              <a:buNone/>
              <a:defRPr sz="6300">
                <a:solidFill>
                  <a:schemeClr val="tx1">
                    <a:tint val="75000"/>
                  </a:schemeClr>
                </a:solidFill>
              </a:defRPr>
            </a:lvl8pPr>
            <a:lvl9pPr marL="16467454" indent="0">
              <a:buNone/>
              <a:defRPr sz="6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291063" y="36865560"/>
            <a:ext cx="110238537" cy="104279703"/>
          </a:xfrm>
        </p:spPr>
        <p:txBody>
          <a:bodyPr/>
          <a:lstStyle>
            <a:lvl1pPr>
              <a:defRPr sz="12500"/>
            </a:lvl1pPr>
            <a:lvl2pPr>
              <a:defRPr sz="10500"/>
            </a:lvl2pPr>
            <a:lvl3pPr>
              <a:defRPr sz="91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261132" y="36865560"/>
            <a:ext cx="110238543" cy="104279703"/>
          </a:xfrm>
        </p:spPr>
        <p:txBody>
          <a:bodyPr/>
          <a:lstStyle>
            <a:lvl1pPr>
              <a:defRPr sz="12500"/>
            </a:lvl1pPr>
            <a:lvl2pPr>
              <a:defRPr sz="10500"/>
            </a:lvl2pPr>
            <a:lvl3pPr>
              <a:defRPr sz="91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3"/>
            <a:ext cx="19392903" cy="3070857"/>
          </a:xfrm>
        </p:spPr>
        <p:txBody>
          <a:bodyPr anchor="b"/>
          <a:lstStyle>
            <a:lvl1pPr marL="0" indent="0">
              <a:buNone/>
              <a:defRPr sz="10500" b="1"/>
            </a:lvl1pPr>
            <a:lvl2pPr marL="2058430" indent="0">
              <a:buNone/>
              <a:defRPr sz="9100" b="1"/>
            </a:lvl2pPr>
            <a:lvl3pPr marL="4116865" indent="0">
              <a:buNone/>
              <a:defRPr sz="8100" b="1"/>
            </a:lvl3pPr>
            <a:lvl4pPr marL="6175294" indent="0">
              <a:buNone/>
              <a:defRPr sz="7200" b="1"/>
            </a:lvl4pPr>
            <a:lvl5pPr marL="8233729" indent="0">
              <a:buNone/>
              <a:defRPr sz="7200" b="1"/>
            </a:lvl5pPr>
            <a:lvl6pPr marL="10292159" indent="0">
              <a:buNone/>
              <a:defRPr sz="7200" b="1"/>
            </a:lvl6pPr>
            <a:lvl7pPr marL="12350589" indent="0">
              <a:buNone/>
              <a:defRPr sz="7200" b="1"/>
            </a:lvl7pPr>
            <a:lvl8pPr marL="14409024" indent="0">
              <a:buNone/>
              <a:defRPr sz="7200" b="1"/>
            </a:lvl8pPr>
            <a:lvl9pPr marL="16467454" indent="0">
              <a:buNone/>
              <a:defRPr sz="72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3" cy="18966183"/>
          </a:xfrm>
        </p:spPr>
        <p:txBody>
          <a:bodyPr/>
          <a:lstStyle>
            <a:lvl1pPr>
              <a:defRPr sz="10500"/>
            </a:lvl1pPr>
            <a:lvl2pPr>
              <a:defRPr sz="9100"/>
            </a:lvl2pPr>
            <a:lvl3pPr>
              <a:defRPr sz="81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7" y="7368543"/>
            <a:ext cx="19400520" cy="3070857"/>
          </a:xfrm>
        </p:spPr>
        <p:txBody>
          <a:bodyPr anchor="b"/>
          <a:lstStyle>
            <a:lvl1pPr marL="0" indent="0">
              <a:buNone/>
              <a:defRPr sz="10500" b="1"/>
            </a:lvl1pPr>
            <a:lvl2pPr marL="2058430" indent="0">
              <a:buNone/>
              <a:defRPr sz="9100" b="1"/>
            </a:lvl2pPr>
            <a:lvl3pPr marL="4116865" indent="0">
              <a:buNone/>
              <a:defRPr sz="8100" b="1"/>
            </a:lvl3pPr>
            <a:lvl4pPr marL="6175294" indent="0">
              <a:buNone/>
              <a:defRPr sz="7200" b="1"/>
            </a:lvl4pPr>
            <a:lvl5pPr marL="8233729" indent="0">
              <a:buNone/>
              <a:defRPr sz="7200" b="1"/>
            </a:lvl5pPr>
            <a:lvl6pPr marL="10292159" indent="0">
              <a:buNone/>
              <a:defRPr sz="7200" b="1"/>
            </a:lvl6pPr>
            <a:lvl7pPr marL="12350589" indent="0">
              <a:buNone/>
              <a:defRPr sz="7200" b="1"/>
            </a:lvl7pPr>
            <a:lvl8pPr marL="14409024" indent="0">
              <a:buNone/>
              <a:defRPr sz="7200" b="1"/>
            </a:lvl8pPr>
            <a:lvl9pPr marL="16467454" indent="0">
              <a:buNone/>
              <a:defRPr sz="7200" b="1"/>
            </a:lvl9pPr>
          </a:lstStyle>
          <a:p>
            <a:pPr lvl="0"/>
            <a:r>
              <a:rPr lang="en-US" smtClean="0"/>
              <a:t>Click to edit Master text styles</a:t>
            </a:r>
          </a:p>
        </p:txBody>
      </p:sp>
      <p:sp>
        <p:nvSpPr>
          <p:cNvPr id="6" name="Content Placeholder 5"/>
          <p:cNvSpPr>
            <a:spLocks noGrp="1"/>
          </p:cNvSpPr>
          <p:nvPr>
            <p:ph sz="quarter" idx="4"/>
          </p:nvPr>
        </p:nvSpPr>
        <p:spPr>
          <a:xfrm>
            <a:off x="22296127" y="10439400"/>
            <a:ext cx="19400520" cy="18966183"/>
          </a:xfrm>
        </p:spPr>
        <p:txBody>
          <a:bodyPr/>
          <a:lstStyle>
            <a:lvl1pPr>
              <a:defRPr sz="10500"/>
            </a:lvl1pPr>
            <a:lvl2pPr>
              <a:defRPr sz="9100"/>
            </a:lvl2pPr>
            <a:lvl3pPr>
              <a:defRPr sz="81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310640"/>
            <a:ext cx="14439903" cy="557784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7160240" y="1310652"/>
            <a:ext cx="24536400" cy="28094943"/>
          </a:xfrm>
        </p:spPr>
        <p:txBody>
          <a:bodyPr/>
          <a:lstStyle>
            <a:lvl1pPr>
              <a:defRPr sz="14400"/>
            </a:lvl1pPr>
            <a:lvl2pPr>
              <a:defRPr sz="12500"/>
            </a:lvl2pPr>
            <a:lvl3pPr>
              <a:defRPr sz="105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72" y="6888492"/>
            <a:ext cx="14439903" cy="22517103"/>
          </a:xfrm>
        </p:spPr>
        <p:txBody>
          <a:bodyPr/>
          <a:lstStyle>
            <a:lvl1pPr marL="0" indent="0">
              <a:buNone/>
              <a:defRPr sz="6300"/>
            </a:lvl1pPr>
            <a:lvl2pPr marL="2058430" indent="0">
              <a:buNone/>
              <a:defRPr sz="5300"/>
            </a:lvl2pPr>
            <a:lvl3pPr marL="4116865" indent="0">
              <a:buNone/>
              <a:defRPr sz="4300"/>
            </a:lvl3pPr>
            <a:lvl4pPr marL="6175294" indent="0">
              <a:buNone/>
              <a:defRPr sz="3900"/>
            </a:lvl4pPr>
            <a:lvl5pPr marL="8233729" indent="0">
              <a:buNone/>
              <a:defRPr sz="3900"/>
            </a:lvl5pPr>
            <a:lvl6pPr marL="10292159" indent="0">
              <a:buNone/>
              <a:defRPr sz="3900"/>
            </a:lvl6pPr>
            <a:lvl7pPr marL="12350589" indent="0">
              <a:buNone/>
              <a:defRPr sz="3900"/>
            </a:lvl7pPr>
            <a:lvl8pPr marL="14409024" indent="0">
              <a:buNone/>
              <a:defRPr sz="3900"/>
            </a:lvl8pPr>
            <a:lvl9pPr marL="16467454" indent="0">
              <a:buNone/>
              <a:defRPr sz="3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4400"/>
            </a:lvl1pPr>
            <a:lvl2pPr marL="2058430" indent="0">
              <a:buNone/>
              <a:defRPr sz="12500"/>
            </a:lvl2pPr>
            <a:lvl3pPr marL="4116865" indent="0">
              <a:buNone/>
              <a:defRPr sz="10500"/>
            </a:lvl3pPr>
            <a:lvl4pPr marL="6175294" indent="0">
              <a:buNone/>
              <a:defRPr sz="9100"/>
            </a:lvl4pPr>
            <a:lvl5pPr marL="8233729" indent="0">
              <a:buNone/>
              <a:defRPr sz="9100"/>
            </a:lvl5pPr>
            <a:lvl6pPr marL="10292159" indent="0">
              <a:buNone/>
              <a:defRPr sz="9100"/>
            </a:lvl6pPr>
            <a:lvl7pPr marL="12350589" indent="0">
              <a:buNone/>
              <a:defRPr sz="9100"/>
            </a:lvl7pPr>
            <a:lvl8pPr marL="14409024" indent="0">
              <a:buNone/>
              <a:defRPr sz="9100"/>
            </a:lvl8pPr>
            <a:lvl9pPr marL="16467454" indent="0">
              <a:buNone/>
              <a:defRPr sz="9100"/>
            </a:lvl9pPr>
          </a:lstStyle>
          <a:p>
            <a:endParaRPr lang="en-US" dirty="0"/>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6300"/>
            </a:lvl1pPr>
            <a:lvl2pPr marL="2058430" indent="0">
              <a:buNone/>
              <a:defRPr sz="5300"/>
            </a:lvl2pPr>
            <a:lvl3pPr marL="4116865" indent="0">
              <a:buNone/>
              <a:defRPr sz="4300"/>
            </a:lvl3pPr>
            <a:lvl4pPr marL="6175294" indent="0">
              <a:buNone/>
              <a:defRPr sz="3900"/>
            </a:lvl4pPr>
            <a:lvl5pPr marL="8233729" indent="0">
              <a:buNone/>
              <a:defRPr sz="3900"/>
            </a:lvl5pPr>
            <a:lvl6pPr marL="10292159" indent="0">
              <a:buNone/>
              <a:defRPr sz="3900"/>
            </a:lvl6pPr>
            <a:lvl7pPr marL="12350589" indent="0">
              <a:buNone/>
              <a:defRPr sz="3900"/>
            </a:lvl7pPr>
            <a:lvl8pPr marL="14409024" indent="0">
              <a:buNone/>
              <a:defRPr sz="3900"/>
            </a:lvl8pPr>
            <a:lvl9pPr marL="16467454" indent="0">
              <a:buNone/>
              <a:defRPr sz="3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11/15/16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11690" tIns="205843" rIns="411690" bIns="20584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72"/>
            <a:ext cx="39502080" cy="21724623"/>
          </a:xfrm>
          <a:prstGeom prst="rect">
            <a:avLst/>
          </a:prstGeom>
        </p:spPr>
        <p:txBody>
          <a:bodyPr vert="horz" lIns="411690" tIns="205843" rIns="411690" bIns="20584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7"/>
            <a:ext cx="10241280" cy="1752600"/>
          </a:xfrm>
          <a:prstGeom prst="rect">
            <a:avLst/>
          </a:prstGeom>
        </p:spPr>
        <p:txBody>
          <a:bodyPr vert="horz" lIns="411690" tIns="205843" rIns="411690" bIns="205843" rtlCol="0" anchor="ctr"/>
          <a:lstStyle>
            <a:lvl1pPr algn="l">
              <a:defRPr sz="5300">
                <a:solidFill>
                  <a:schemeClr val="tx1">
                    <a:tint val="75000"/>
                  </a:schemeClr>
                </a:solidFill>
              </a:defRPr>
            </a:lvl1pPr>
          </a:lstStyle>
          <a:p>
            <a:fld id="{5BBE6460-302B-4DB0-9AAD-A4A2652CC25C}" type="datetimeFigureOut">
              <a:rPr lang="en-US" smtClean="0"/>
              <a:pPr/>
              <a:t>11/15/16</a:t>
            </a:fld>
            <a:endParaRPr lang="en-US" dirty="0"/>
          </a:p>
        </p:txBody>
      </p:sp>
      <p:sp>
        <p:nvSpPr>
          <p:cNvPr id="5" name="Footer Placeholder 4"/>
          <p:cNvSpPr>
            <a:spLocks noGrp="1"/>
          </p:cNvSpPr>
          <p:nvPr>
            <p:ph type="ftr" sz="quarter" idx="3"/>
          </p:nvPr>
        </p:nvSpPr>
        <p:spPr>
          <a:xfrm>
            <a:off x="14996160" y="30510487"/>
            <a:ext cx="13898880" cy="1752600"/>
          </a:xfrm>
          <a:prstGeom prst="rect">
            <a:avLst/>
          </a:prstGeom>
        </p:spPr>
        <p:txBody>
          <a:bodyPr vert="horz" lIns="411690" tIns="205843" rIns="411690" bIns="205843" rtlCol="0" anchor="ctr"/>
          <a:lstStyle>
            <a:lvl1pPr algn="ctr">
              <a:defRPr sz="5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7"/>
            <a:ext cx="10241280" cy="1752600"/>
          </a:xfrm>
          <a:prstGeom prst="rect">
            <a:avLst/>
          </a:prstGeom>
        </p:spPr>
        <p:txBody>
          <a:bodyPr vert="horz" lIns="411690" tIns="205843" rIns="411690" bIns="205843" rtlCol="0" anchor="ctr"/>
          <a:lstStyle>
            <a:lvl1pPr algn="r">
              <a:defRPr sz="5300">
                <a:solidFill>
                  <a:schemeClr val="tx1">
                    <a:tint val="75000"/>
                  </a:schemeClr>
                </a:solidFill>
              </a:defRPr>
            </a:lvl1pPr>
          </a:lstStyle>
          <a:p>
            <a:fld id="{0F17D788-6C02-4D45-9B3D-D102477D429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16865" rtl="0" eaLnBrk="1" latinLnBrk="0" hangingPunct="1">
        <a:spcBef>
          <a:spcPct val="0"/>
        </a:spcBef>
        <a:buNone/>
        <a:defRPr sz="19700" kern="1200">
          <a:solidFill>
            <a:schemeClr val="tx1"/>
          </a:solidFill>
          <a:latin typeface="+mj-lt"/>
          <a:ea typeface="+mj-ea"/>
          <a:cs typeface="+mj-cs"/>
        </a:defRPr>
      </a:lvl1pPr>
    </p:titleStyle>
    <p:bodyStyle>
      <a:lvl1pPr marL="1543824" indent="-1543824" algn="l" defTabSz="4116865"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44953" indent="-1286523" algn="l" defTabSz="4116865"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146077" indent="-1029213" algn="l" defTabSz="4116865" rtl="0" eaLnBrk="1" latinLnBrk="0" hangingPunct="1">
        <a:spcBef>
          <a:spcPct val="20000"/>
        </a:spcBef>
        <a:buFont typeface="Arial" pitchFamily="34" charset="0"/>
        <a:buChar char="•"/>
        <a:defRPr sz="10500" kern="1200">
          <a:solidFill>
            <a:schemeClr val="tx1"/>
          </a:solidFill>
          <a:latin typeface="+mn-lt"/>
          <a:ea typeface="+mn-ea"/>
          <a:cs typeface="+mn-cs"/>
        </a:defRPr>
      </a:lvl3pPr>
      <a:lvl4pPr marL="7204507"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262946"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321371"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379802"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438236"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496666"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16865" rtl="0" eaLnBrk="1" latinLnBrk="0" hangingPunct="1">
        <a:defRPr sz="8100" kern="1200">
          <a:solidFill>
            <a:schemeClr val="tx1"/>
          </a:solidFill>
          <a:latin typeface="+mn-lt"/>
          <a:ea typeface="+mn-ea"/>
          <a:cs typeface="+mn-cs"/>
        </a:defRPr>
      </a:lvl1pPr>
      <a:lvl2pPr marL="2058430" algn="l" defTabSz="4116865" rtl="0" eaLnBrk="1" latinLnBrk="0" hangingPunct="1">
        <a:defRPr sz="8100" kern="1200">
          <a:solidFill>
            <a:schemeClr val="tx1"/>
          </a:solidFill>
          <a:latin typeface="+mn-lt"/>
          <a:ea typeface="+mn-ea"/>
          <a:cs typeface="+mn-cs"/>
        </a:defRPr>
      </a:lvl2pPr>
      <a:lvl3pPr marL="4116865" algn="l" defTabSz="4116865" rtl="0" eaLnBrk="1" latinLnBrk="0" hangingPunct="1">
        <a:defRPr sz="8100" kern="1200">
          <a:solidFill>
            <a:schemeClr val="tx1"/>
          </a:solidFill>
          <a:latin typeface="+mn-lt"/>
          <a:ea typeface="+mn-ea"/>
          <a:cs typeface="+mn-cs"/>
        </a:defRPr>
      </a:lvl3pPr>
      <a:lvl4pPr marL="6175294" algn="l" defTabSz="4116865" rtl="0" eaLnBrk="1" latinLnBrk="0" hangingPunct="1">
        <a:defRPr sz="8100" kern="1200">
          <a:solidFill>
            <a:schemeClr val="tx1"/>
          </a:solidFill>
          <a:latin typeface="+mn-lt"/>
          <a:ea typeface="+mn-ea"/>
          <a:cs typeface="+mn-cs"/>
        </a:defRPr>
      </a:lvl4pPr>
      <a:lvl5pPr marL="8233729" algn="l" defTabSz="4116865" rtl="0" eaLnBrk="1" latinLnBrk="0" hangingPunct="1">
        <a:defRPr sz="8100" kern="1200">
          <a:solidFill>
            <a:schemeClr val="tx1"/>
          </a:solidFill>
          <a:latin typeface="+mn-lt"/>
          <a:ea typeface="+mn-ea"/>
          <a:cs typeface="+mn-cs"/>
        </a:defRPr>
      </a:lvl5pPr>
      <a:lvl6pPr marL="10292159" algn="l" defTabSz="4116865" rtl="0" eaLnBrk="1" latinLnBrk="0" hangingPunct="1">
        <a:defRPr sz="8100" kern="1200">
          <a:solidFill>
            <a:schemeClr val="tx1"/>
          </a:solidFill>
          <a:latin typeface="+mn-lt"/>
          <a:ea typeface="+mn-ea"/>
          <a:cs typeface="+mn-cs"/>
        </a:defRPr>
      </a:lvl6pPr>
      <a:lvl7pPr marL="12350589" algn="l" defTabSz="4116865" rtl="0" eaLnBrk="1" latinLnBrk="0" hangingPunct="1">
        <a:defRPr sz="8100" kern="1200">
          <a:solidFill>
            <a:schemeClr val="tx1"/>
          </a:solidFill>
          <a:latin typeface="+mn-lt"/>
          <a:ea typeface="+mn-ea"/>
          <a:cs typeface="+mn-cs"/>
        </a:defRPr>
      </a:lvl7pPr>
      <a:lvl8pPr marL="14409024" algn="l" defTabSz="4116865" rtl="0" eaLnBrk="1" latinLnBrk="0" hangingPunct="1">
        <a:defRPr sz="8100" kern="1200">
          <a:solidFill>
            <a:schemeClr val="tx1"/>
          </a:solidFill>
          <a:latin typeface="+mn-lt"/>
          <a:ea typeface="+mn-ea"/>
          <a:cs typeface="+mn-cs"/>
        </a:defRPr>
      </a:lvl8pPr>
      <a:lvl9pPr marL="16467454" algn="l" defTabSz="4116865"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0" y="0"/>
            <a:ext cx="43891200" cy="3931920"/>
          </a:xfrm>
          <a:prstGeom prst="rect">
            <a:avLst/>
          </a:prstGeom>
          <a:gradFill flip="none" rotWithShape="1">
            <a:gsLst>
              <a:gs pos="0">
                <a:schemeClr val="accent5">
                  <a:lumMod val="40000"/>
                  <a:lumOff val="60000"/>
                </a:schemeClr>
              </a:gs>
              <a:gs pos="100000">
                <a:schemeClr val="accent5">
                  <a:lumMod val="95000"/>
                  <a:lumOff val="5000"/>
                </a:schemeClr>
              </a:gs>
              <a:gs pos="100000">
                <a:schemeClr val="accent5">
                  <a:lumMod val="60000"/>
                </a:schemeClr>
              </a:gs>
            </a:gsLst>
            <a:path path="circle">
              <a:fillToRect l="50000" t="130000" r="50000" b="-30000"/>
            </a:path>
            <a:tileRect/>
          </a:gradFill>
          <a:ln>
            <a:noFill/>
          </a:ln>
          <a:effectLst>
            <a:softEdge rad="127000"/>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322184" tIns="161095" rIns="322184" bIns="161095" numCol="1" anchor="t" anchorCtr="0" compatLnSpc="1">
            <a:prstTxWarp prst="textNoShape">
              <a:avLst/>
            </a:prstTxWarp>
          </a:bodyPr>
          <a:lstStyle>
            <a:lvl1pPr algn="ctr" defTabSz="3762375" rtl="0" eaLnBrk="0" fontAlgn="base" hangingPunct="0">
              <a:spcBef>
                <a:spcPct val="0"/>
              </a:spcBef>
              <a:spcAft>
                <a:spcPct val="0"/>
              </a:spcAft>
              <a:defRPr sz="18100">
                <a:solidFill>
                  <a:schemeClr val="dk1"/>
                </a:solidFill>
                <a:latin typeface="+mn-lt"/>
                <a:ea typeface="+mn-ea"/>
                <a:cs typeface="+mn-cs"/>
              </a:defRPr>
            </a:lvl1pPr>
            <a:lvl2pPr algn="ctr" defTabSz="3762375" rtl="0" eaLnBrk="0" fontAlgn="base" hangingPunct="0">
              <a:spcBef>
                <a:spcPct val="0"/>
              </a:spcBef>
              <a:spcAft>
                <a:spcPct val="0"/>
              </a:spcAft>
              <a:defRPr sz="18100">
                <a:solidFill>
                  <a:schemeClr val="dk1"/>
                </a:solidFill>
                <a:latin typeface="+mn-lt"/>
                <a:ea typeface="+mn-ea"/>
                <a:cs typeface="+mn-cs"/>
              </a:defRPr>
            </a:lvl2pPr>
            <a:lvl3pPr algn="ctr" defTabSz="3762375" rtl="0" eaLnBrk="0" fontAlgn="base" hangingPunct="0">
              <a:spcBef>
                <a:spcPct val="0"/>
              </a:spcBef>
              <a:spcAft>
                <a:spcPct val="0"/>
              </a:spcAft>
              <a:defRPr sz="18100">
                <a:solidFill>
                  <a:schemeClr val="dk1"/>
                </a:solidFill>
                <a:latin typeface="+mn-lt"/>
                <a:ea typeface="+mn-ea"/>
                <a:cs typeface="+mn-cs"/>
              </a:defRPr>
            </a:lvl3pPr>
            <a:lvl4pPr algn="ctr" defTabSz="3762375" rtl="0" eaLnBrk="0" fontAlgn="base" hangingPunct="0">
              <a:spcBef>
                <a:spcPct val="0"/>
              </a:spcBef>
              <a:spcAft>
                <a:spcPct val="0"/>
              </a:spcAft>
              <a:defRPr sz="18100">
                <a:solidFill>
                  <a:schemeClr val="dk1"/>
                </a:solidFill>
                <a:latin typeface="+mn-lt"/>
                <a:ea typeface="+mn-ea"/>
                <a:cs typeface="+mn-cs"/>
              </a:defRPr>
            </a:lvl4pPr>
            <a:lvl5pPr algn="ctr" defTabSz="3762375" rtl="0" eaLnBrk="0" fontAlgn="base" hangingPunct="0">
              <a:spcBef>
                <a:spcPct val="0"/>
              </a:spcBef>
              <a:spcAft>
                <a:spcPct val="0"/>
              </a:spcAft>
              <a:defRPr sz="18100">
                <a:solidFill>
                  <a:schemeClr val="dk1"/>
                </a:solidFill>
                <a:latin typeface="+mn-lt"/>
                <a:ea typeface="+mn-ea"/>
                <a:cs typeface="+mn-cs"/>
              </a:defRPr>
            </a:lvl5pPr>
            <a:lvl6pPr marL="457200" algn="ctr" defTabSz="3762375" rtl="0" fontAlgn="base">
              <a:spcBef>
                <a:spcPct val="0"/>
              </a:spcBef>
              <a:spcAft>
                <a:spcPct val="0"/>
              </a:spcAft>
              <a:defRPr sz="18100">
                <a:solidFill>
                  <a:schemeClr val="dk1"/>
                </a:solidFill>
                <a:latin typeface="+mn-lt"/>
                <a:ea typeface="+mn-ea"/>
                <a:cs typeface="+mn-cs"/>
              </a:defRPr>
            </a:lvl6pPr>
            <a:lvl7pPr marL="914400" algn="ctr" defTabSz="3762375" rtl="0" fontAlgn="base">
              <a:spcBef>
                <a:spcPct val="0"/>
              </a:spcBef>
              <a:spcAft>
                <a:spcPct val="0"/>
              </a:spcAft>
              <a:defRPr sz="18100">
                <a:solidFill>
                  <a:schemeClr val="dk1"/>
                </a:solidFill>
                <a:latin typeface="+mn-lt"/>
                <a:ea typeface="+mn-ea"/>
                <a:cs typeface="+mn-cs"/>
              </a:defRPr>
            </a:lvl7pPr>
            <a:lvl8pPr marL="1371600" algn="ctr" defTabSz="3762375" rtl="0" fontAlgn="base">
              <a:spcBef>
                <a:spcPct val="0"/>
              </a:spcBef>
              <a:spcAft>
                <a:spcPct val="0"/>
              </a:spcAft>
              <a:defRPr sz="18100">
                <a:solidFill>
                  <a:schemeClr val="dk1"/>
                </a:solidFill>
                <a:latin typeface="+mn-lt"/>
                <a:ea typeface="+mn-ea"/>
                <a:cs typeface="+mn-cs"/>
              </a:defRPr>
            </a:lvl8pPr>
            <a:lvl9pPr marL="1828800" algn="ctr" defTabSz="3762375" rtl="0" fontAlgn="base">
              <a:spcBef>
                <a:spcPct val="0"/>
              </a:spcBef>
              <a:spcAft>
                <a:spcPct val="0"/>
              </a:spcAft>
              <a:defRPr sz="18100">
                <a:solidFill>
                  <a:schemeClr val="dk1"/>
                </a:solidFill>
                <a:latin typeface="+mn-lt"/>
                <a:ea typeface="+mn-ea"/>
                <a:cs typeface="+mn-cs"/>
              </a:defRPr>
            </a:lvl9pPr>
          </a:lstStyle>
          <a:p>
            <a:r>
              <a:rPr lang="en-US" sz="8000" spc="100" dirty="0" smtClean="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t>Linguistic Learning and Metacognition:</a:t>
            </a:r>
            <a:br>
              <a:rPr lang="en-US" sz="8000" spc="100" dirty="0" smtClean="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br>
            <a:r>
              <a:rPr lang="en-US" sz="8000" spc="100" dirty="0" smtClean="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t>Do We Learn Equally, and Do We Know it?  </a:t>
            </a:r>
            <a:endParaRPr lang="en-US" sz="8000" spc="100" dirty="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endParaRPr>
          </a:p>
          <a:p>
            <a:pPr eaLnBrk="1" hangingPunct="1">
              <a:defRPr/>
            </a:pPr>
            <a:endParaRPr lang="en-US" sz="1000" dirty="0" smtClean="0">
              <a:ln w="0"/>
              <a:solidFill>
                <a:srgbClr val="0070C0"/>
              </a:solidFill>
              <a:latin typeface="Elephant" panose="02020904090505020303" pitchFamily="18" charset="0"/>
              <a:ea typeface="ＭＳ Ｐゴシック" charset="0"/>
              <a:cs typeface="Big Caslon" charset="0"/>
            </a:endParaRPr>
          </a:p>
          <a:p>
            <a:pPr eaLnBrk="1" hangingPunct="1">
              <a:defRPr/>
            </a:pPr>
            <a:r>
              <a:rPr lang="en-US" sz="6600" spc="100" dirty="0" smtClean="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Big Caslon" charset="0"/>
              </a:rPr>
              <a:t>Rebecca E. Knoph, Bogdan </a:t>
            </a:r>
            <a:r>
              <a:rPr lang="en-US" sz="6600" spc="100" dirty="0" err="1" smtClean="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Big Caslon" charset="0"/>
              </a:rPr>
              <a:t>Kostic</a:t>
            </a:r>
            <a:r>
              <a:rPr lang="en-US" sz="6600" spc="100" dirty="0" smtClean="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Big Caslon" charset="0"/>
              </a:rPr>
              <a:t>, Erin M. Buchanan</a:t>
            </a:r>
            <a:endParaRPr lang="en-US" sz="6600" spc="100" dirty="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ＭＳ Ｐゴシック" charset="0"/>
            </a:endParaRPr>
          </a:p>
        </p:txBody>
      </p:sp>
      <p:pic>
        <p:nvPicPr>
          <p:cNvPr id="3" name="Picture 2" descr="Missouri-State-University-11-300x23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09" y="359229"/>
            <a:ext cx="4140531" cy="3243941"/>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5"/>
          <p:cNvSpPr txBox="1">
            <a:spLocks noChangeArrowheads="1"/>
          </p:cNvSpPr>
          <p:nvPr/>
        </p:nvSpPr>
        <p:spPr bwMode="auto">
          <a:xfrm>
            <a:off x="-112359" y="3886200"/>
            <a:ext cx="15199960" cy="30038993"/>
          </a:xfrm>
          <a:prstGeom prst="rect">
            <a:avLst/>
          </a:prstGeom>
          <a:solidFill>
            <a:srgbClr val="F0F8FA"/>
          </a:solidFill>
          <a:ln>
            <a:noFill/>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square" lIns="914400" tIns="457200" rIns="457200" bIns="457200">
            <a:spAutoFit/>
          </a:bodyPr>
          <a:lstStyle/>
          <a:p>
            <a:pPr marL="0" lvl="2">
              <a:spcAft>
                <a:spcPts val="1200"/>
              </a:spcAft>
            </a:pPr>
            <a:r>
              <a:rPr lang="en-US" sz="3600" b="1" dirty="0" smtClean="0">
                <a:solidFill>
                  <a:schemeClr val="accent5">
                    <a:lumMod val="75000"/>
                  </a:schemeClr>
                </a:solidFill>
                <a:cs typeface="Arial" charset="0"/>
              </a:rPr>
              <a:t>Introduction   </a:t>
            </a:r>
            <a:r>
              <a:rPr lang="en-US" sz="3600" b="1" dirty="0" smtClean="0">
                <a:solidFill>
                  <a:srgbClr val="0000FF"/>
                </a:solidFill>
                <a:cs typeface="Arial" charset="0"/>
              </a:rPr>
              <a:t>      </a:t>
            </a:r>
          </a:p>
          <a:p>
            <a:pPr marL="571500" indent="-571500">
              <a:spcAft>
                <a:spcPts val="1200"/>
              </a:spcAft>
              <a:buFont typeface="Arial" charset="0"/>
              <a:buChar char="•"/>
            </a:pPr>
            <a:r>
              <a:rPr lang="en-US" sz="3600" dirty="0" smtClean="0">
                <a:solidFill>
                  <a:schemeClr val="tx1"/>
                </a:solidFill>
              </a:rPr>
              <a:t>Based on the interference hypothesis (Whitley, 2002), we would expect that learning a language similar to our native language will be easier because of positive linguistic transfer.  </a:t>
            </a:r>
          </a:p>
          <a:p>
            <a:pPr marL="571500" indent="-571500">
              <a:spcAft>
                <a:spcPts val="1200"/>
              </a:spcAft>
              <a:buFont typeface="Arial" charset="0"/>
              <a:buChar char="•"/>
            </a:pPr>
            <a:r>
              <a:rPr lang="en-US" sz="3600" dirty="0" smtClean="0">
                <a:solidFill>
                  <a:schemeClr val="tx1"/>
                </a:solidFill>
              </a:rPr>
              <a:t>This experiment examined how similar and dissimilar languages (as compared to English) were learned in a simple task to determine if learning was improved by positive transfer (a similar language; Swedish) or improved by lessened interference (a dissimilar language; Italian).</a:t>
            </a:r>
          </a:p>
          <a:p>
            <a:pPr marL="571500" indent="-571500">
              <a:spcAft>
                <a:spcPts val="1200"/>
              </a:spcAft>
              <a:buFont typeface="Arial" charset="0"/>
              <a:buChar char="•"/>
            </a:pPr>
            <a:r>
              <a:rPr lang="en-US" sz="3600" dirty="0" smtClean="0">
                <a:solidFill>
                  <a:schemeClr val="tx1"/>
                </a:solidFill>
              </a:rPr>
              <a:t>Additionally, we examined perceptions of learning these languages by asking participants to judge their learning (JOLs) during the task. Previous work on JOLs indicates that these judgments correlated with performance, albeit the slopes are fairly flat (</a:t>
            </a:r>
            <a:r>
              <a:rPr lang="en-US" sz="3600" dirty="0" err="1" smtClean="0">
                <a:solidFill>
                  <a:schemeClr val="tx1"/>
                </a:solidFill>
              </a:rPr>
              <a:t>Koriat</a:t>
            </a:r>
            <a:r>
              <a:rPr lang="en-US" sz="3600" dirty="0" smtClean="0">
                <a:solidFill>
                  <a:schemeClr val="tx1"/>
                </a:solidFill>
              </a:rPr>
              <a:t> &amp; Bjork, 2005; Valentine &amp; Buchanan, 2010). A review of the literature reveals that, while JOLs have been extensively studied, very little work has explored the relationship between JOLs and language learning.</a:t>
            </a:r>
          </a:p>
          <a:p>
            <a:pPr>
              <a:spcAft>
                <a:spcPts val="1200"/>
              </a:spcAft>
            </a:pPr>
            <a:endParaRPr lang="en-US" sz="3600" b="1" dirty="0" smtClean="0">
              <a:solidFill>
                <a:schemeClr val="accent5">
                  <a:lumMod val="75000"/>
                </a:schemeClr>
              </a:solidFill>
              <a:cs typeface="Arial" charset="0"/>
            </a:endParaRPr>
          </a:p>
          <a:p>
            <a:pPr>
              <a:spcAft>
                <a:spcPts val="1200"/>
              </a:spcAft>
            </a:pPr>
            <a:r>
              <a:rPr lang="en-US" sz="3600" b="1" dirty="0" smtClean="0">
                <a:solidFill>
                  <a:schemeClr val="accent5">
                    <a:lumMod val="75000"/>
                  </a:schemeClr>
                </a:solidFill>
                <a:cs typeface="Arial" charset="0"/>
              </a:rPr>
              <a:t>Hypotheses</a:t>
            </a:r>
            <a:endParaRPr lang="en-US" sz="3600" dirty="0" smtClean="0">
              <a:solidFill>
                <a:schemeClr val="tx1"/>
              </a:solidFill>
            </a:endParaRPr>
          </a:p>
          <a:p>
            <a:pPr marL="571500" indent="-571500">
              <a:spcAft>
                <a:spcPts val="1200"/>
              </a:spcAft>
              <a:buFont typeface="Arial" charset="0"/>
              <a:buChar char="•"/>
            </a:pPr>
            <a:r>
              <a:rPr lang="en-US" sz="3600" i="1" dirty="0" smtClean="0">
                <a:solidFill>
                  <a:schemeClr val="tx1"/>
                </a:solidFill>
              </a:rPr>
              <a:t>Hypothesis 1</a:t>
            </a:r>
            <a:r>
              <a:rPr lang="en-US" sz="3600" dirty="0" smtClean="0">
                <a:solidFill>
                  <a:schemeClr val="tx1"/>
                </a:solidFill>
              </a:rPr>
              <a:t>. Learning Swedish will be easier than learning Italian because participants can map similar features between English and Swedish due to their common linguistic background.</a:t>
            </a:r>
          </a:p>
          <a:p>
            <a:pPr marL="571500" indent="-571500">
              <a:spcAft>
                <a:spcPts val="1200"/>
              </a:spcAft>
              <a:buFont typeface="Arial" charset="0"/>
              <a:buChar char="•"/>
            </a:pPr>
            <a:r>
              <a:rPr lang="en-US" sz="3600" i="1" dirty="0" smtClean="0">
                <a:solidFill>
                  <a:schemeClr val="tx1"/>
                </a:solidFill>
              </a:rPr>
              <a:t>Hypothesis 2</a:t>
            </a:r>
            <a:r>
              <a:rPr lang="en-US" sz="3600" dirty="0" smtClean="0">
                <a:solidFill>
                  <a:schemeClr val="tx1"/>
                </a:solidFill>
              </a:rPr>
              <a:t>. JOLs will be positively correlated with performance, and these effects may be different across the two languages.</a:t>
            </a:r>
          </a:p>
          <a:p>
            <a:pPr>
              <a:spcAft>
                <a:spcPts val="1200"/>
              </a:spcAft>
            </a:pPr>
            <a:endParaRPr lang="en-US" sz="3600" dirty="0">
              <a:solidFill>
                <a:schemeClr val="tx1"/>
              </a:solidFill>
            </a:endParaRPr>
          </a:p>
          <a:p>
            <a:pPr>
              <a:spcAft>
                <a:spcPts val="1200"/>
              </a:spcAft>
            </a:pPr>
            <a:r>
              <a:rPr lang="en-US" sz="3600" b="1" dirty="0">
                <a:solidFill>
                  <a:schemeClr val="accent5">
                    <a:lumMod val="75000"/>
                  </a:schemeClr>
                </a:solidFill>
                <a:cs typeface="Arial" charset="0"/>
              </a:rPr>
              <a:t>Participants</a:t>
            </a:r>
          </a:p>
          <a:p>
            <a:pPr marL="571500" indent="-571500">
              <a:spcAft>
                <a:spcPts val="1200"/>
              </a:spcAft>
              <a:buFont typeface="Arial" charset="0"/>
              <a:buChar char="•"/>
            </a:pPr>
            <a:r>
              <a:rPr lang="en-US" sz="3600" dirty="0" smtClean="0"/>
              <a:t>163 </a:t>
            </a:r>
            <a:r>
              <a:rPr lang="en-US" sz="3600" dirty="0"/>
              <a:t>participants </a:t>
            </a:r>
            <a:r>
              <a:rPr lang="en-US" sz="3600" dirty="0" smtClean="0"/>
              <a:t>were </a:t>
            </a:r>
            <a:r>
              <a:rPr lang="en-US" sz="3600" dirty="0"/>
              <a:t>recruited through introductory Psychology courses for course credit.</a:t>
            </a:r>
          </a:p>
          <a:p>
            <a:pPr marL="571500" lvl="1" indent="-571500">
              <a:spcAft>
                <a:spcPts val="1200"/>
              </a:spcAft>
              <a:buFont typeface="Arial" charset="0"/>
              <a:buChar char="•"/>
            </a:pPr>
            <a:r>
              <a:rPr lang="en-US" sz="3600" dirty="0" smtClean="0"/>
              <a:t>36% </a:t>
            </a:r>
            <a:r>
              <a:rPr lang="en-US" sz="3600" dirty="0"/>
              <a:t>of the sample identified themselves as </a:t>
            </a:r>
            <a:r>
              <a:rPr lang="en-US" sz="3600" dirty="0" smtClean="0"/>
              <a:t>female</a:t>
            </a:r>
            <a:r>
              <a:rPr lang="en-US" sz="3600" dirty="0"/>
              <a:t>; </a:t>
            </a:r>
            <a:r>
              <a:rPr lang="en-US" sz="3600" dirty="0" smtClean="0"/>
              <a:t>63% </a:t>
            </a:r>
            <a:r>
              <a:rPr lang="en-US" sz="3600" dirty="0"/>
              <a:t>as </a:t>
            </a:r>
            <a:r>
              <a:rPr lang="en-US" sz="3600" dirty="0" smtClean="0"/>
              <a:t>male</a:t>
            </a:r>
            <a:r>
              <a:rPr lang="en-US" sz="3600" dirty="0"/>
              <a:t>.</a:t>
            </a:r>
          </a:p>
          <a:p>
            <a:pPr marL="571500" lvl="1" indent="-571500">
              <a:spcAft>
                <a:spcPts val="1200"/>
              </a:spcAft>
              <a:buFont typeface="Arial" charset="0"/>
              <a:buChar char="•"/>
            </a:pPr>
            <a:r>
              <a:rPr lang="en-US" sz="3600" dirty="0"/>
              <a:t>Ages ranged from 18-50 years old </a:t>
            </a:r>
            <a:r>
              <a:rPr lang="en-US" sz="3600" dirty="0" smtClean="0"/>
              <a:t>(</a:t>
            </a:r>
            <a:r>
              <a:rPr lang="en-US" sz="3600" i="1" dirty="0" smtClean="0"/>
              <a:t>M = </a:t>
            </a:r>
            <a:r>
              <a:rPr lang="en-US" sz="3600" dirty="0" smtClean="0"/>
              <a:t>19.47, </a:t>
            </a:r>
            <a:r>
              <a:rPr lang="en-US" sz="3600" i="1" dirty="0"/>
              <a:t>SD</a:t>
            </a:r>
            <a:r>
              <a:rPr lang="en-US" sz="3600" dirty="0"/>
              <a:t> </a:t>
            </a:r>
            <a:r>
              <a:rPr lang="en-US" sz="3600" dirty="0" smtClean="0"/>
              <a:t>= 2.21).</a:t>
            </a:r>
            <a:endParaRPr lang="en-US" sz="3600" dirty="0"/>
          </a:p>
          <a:p>
            <a:pPr marL="0" lvl="1">
              <a:spcAft>
                <a:spcPts val="1200"/>
              </a:spcAft>
              <a:buFont typeface="Arial"/>
              <a:buChar char="•"/>
            </a:pPr>
            <a:endParaRPr lang="en-US" sz="3600" b="1" dirty="0">
              <a:solidFill>
                <a:srgbClr val="0000FF"/>
              </a:solidFill>
            </a:endParaRPr>
          </a:p>
          <a:p>
            <a:pPr marL="0" lvl="1">
              <a:spcAft>
                <a:spcPts val="1200"/>
              </a:spcAft>
            </a:pPr>
            <a:r>
              <a:rPr lang="en-US" sz="3600" b="1" dirty="0">
                <a:solidFill>
                  <a:schemeClr val="accent5">
                    <a:lumMod val="75000"/>
                  </a:schemeClr>
                </a:solidFill>
                <a:cs typeface="Arial" charset="0"/>
              </a:rPr>
              <a:t>Procedure</a:t>
            </a:r>
          </a:p>
          <a:p>
            <a:pPr marL="571500" indent="-571500">
              <a:spcAft>
                <a:spcPts val="1200"/>
              </a:spcAft>
              <a:buFont typeface="Arial" charset="0"/>
              <a:buChar char="•"/>
            </a:pPr>
            <a:r>
              <a:rPr lang="en-US" sz="3600" dirty="0"/>
              <a:t>All participants were directed to </a:t>
            </a:r>
            <a:r>
              <a:rPr lang="en-US" sz="3600" dirty="0" smtClean="0"/>
              <a:t>online survey software and were asked </a:t>
            </a:r>
            <a:r>
              <a:rPr lang="en-US" sz="3600" dirty="0"/>
              <a:t>some brief demographic questions, such as expertise with the target </a:t>
            </a:r>
            <a:r>
              <a:rPr lang="en-US" sz="3600" dirty="0" smtClean="0"/>
              <a:t>languages and with Latin.</a:t>
            </a:r>
            <a:endParaRPr lang="en-US" sz="3600" dirty="0"/>
          </a:p>
          <a:p>
            <a:pPr marL="571500" indent="-571500">
              <a:spcAft>
                <a:spcPts val="1200"/>
              </a:spcAft>
              <a:buFont typeface="Arial" charset="0"/>
              <a:buChar char="•"/>
            </a:pPr>
            <a:r>
              <a:rPr lang="en-US" sz="3600" dirty="0"/>
              <a:t>Participants then received a </a:t>
            </a:r>
            <a:r>
              <a:rPr lang="en-US" sz="3600" dirty="0" smtClean="0"/>
              <a:t>20-minute </a:t>
            </a:r>
            <a:r>
              <a:rPr lang="en-US" sz="3600" dirty="0"/>
              <a:t>lesson either on </a:t>
            </a:r>
            <a:r>
              <a:rPr lang="en-US" sz="3600" dirty="0" smtClean="0"/>
              <a:t>basic </a:t>
            </a:r>
            <a:r>
              <a:rPr lang="en-US" sz="3600" dirty="0"/>
              <a:t>Swedish or basic </a:t>
            </a:r>
            <a:r>
              <a:rPr lang="en-US" sz="3600" dirty="0" smtClean="0"/>
              <a:t>Italian.</a:t>
            </a:r>
          </a:p>
          <a:p>
            <a:pPr marL="571500" indent="-571500">
              <a:spcAft>
                <a:spcPts val="1200"/>
              </a:spcAft>
              <a:buFont typeface="Arial" charset="0"/>
              <a:buChar char="•"/>
            </a:pPr>
            <a:r>
              <a:rPr lang="en-US" sz="3600" dirty="0" smtClean="0"/>
              <a:t>Although the language order was randomly assigned, the order of the questions remained constant and were matched for both languages. </a:t>
            </a:r>
          </a:p>
          <a:p>
            <a:pPr marL="571500" indent="-571500">
              <a:spcAft>
                <a:spcPts val="1200"/>
              </a:spcAft>
              <a:buFont typeface="Arial" charset="0"/>
              <a:buChar char="•"/>
            </a:pPr>
            <a:r>
              <a:rPr lang="en-US" sz="3600" dirty="0" smtClean="0"/>
              <a:t>Questions </a:t>
            </a:r>
            <a:r>
              <a:rPr lang="en-US" sz="3600" dirty="0"/>
              <a:t>began as multiple choice for learning purposes, but increased in difficulty to include </a:t>
            </a:r>
            <a:r>
              <a:rPr lang="en-US" sz="3600" dirty="0" smtClean="0"/>
              <a:t>a block of multiple choice questions </a:t>
            </a:r>
            <a:r>
              <a:rPr lang="en-US" sz="3600" dirty="0"/>
              <a:t>for testing purposes</a:t>
            </a:r>
            <a:r>
              <a:rPr lang="en-US" sz="3600" dirty="0" smtClean="0"/>
              <a:t>, a block of matching questions, </a:t>
            </a:r>
            <a:r>
              <a:rPr lang="en-US" sz="3600" dirty="0"/>
              <a:t>and </a:t>
            </a:r>
            <a:r>
              <a:rPr lang="en-US" sz="3600" dirty="0" smtClean="0"/>
              <a:t>a block of sentence translation questions.  </a:t>
            </a:r>
          </a:p>
          <a:p>
            <a:pPr marL="571500" indent="-571500">
              <a:spcAft>
                <a:spcPts val="1200"/>
              </a:spcAft>
              <a:buFont typeface="Arial" charset="0"/>
              <a:buChar char="•"/>
            </a:pPr>
            <a:r>
              <a:rPr lang="en-US" sz="3600" dirty="0" smtClean="0"/>
              <a:t>Participants also completed JOLs for each type of question at the beginning, middle, and end of each lesson.</a:t>
            </a:r>
            <a:endParaRPr lang="en-US" sz="3600" dirty="0"/>
          </a:p>
          <a:p>
            <a:pPr marL="571500" indent="-571500">
              <a:spcAft>
                <a:spcPts val="1200"/>
              </a:spcAft>
              <a:buFont typeface="Arial" charset="0"/>
              <a:buChar char="•"/>
            </a:pPr>
            <a:r>
              <a:rPr lang="en-US" sz="3600" dirty="0" smtClean="0"/>
              <a:t>Once </a:t>
            </a:r>
            <a:r>
              <a:rPr lang="en-US" sz="3600" dirty="0"/>
              <a:t>participants concluded the lesson, they received the lesson for the second </a:t>
            </a:r>
            <a:r>
              <a:rPr lang="en-US" sz="3600" dirty="0" smtClean="0"/>
              <a:t>language, which was parallel to the first lesson. </a:t>
            </a:r>
            <a:endParaRPr lang="en-US" sz="3600" b="1" dirty="0" smtClean="0">
              <a:solidFill>
                <a:srgbClr val="0000FF"/>
              </a:solidFill>
            </a:endParaRPr>
          </a:p>
        </p:txBody>
      </p:sp>
      <p:sp>
        <p:nvSpPr>
          <p:cNvPr id="13" name="Text Box 6"/>
          <p:cNvSpPr txBox="1">
            <a:spLocks noChangeArrowheads="1"/>
          </p:cNvSpPr>
          <p:nvPr/>
        </p:nvSpPr>
        <p:spPr bwMode="auto">
          <a:xfrm>
            <a:off x="28803599" y="3886200"/>
            <a:ext cx="15199961" cy="29842016"/>
          </a:xfrm>
          <a:prstGeom prst="rect">
            <a:avLst/>
          </a:prstGeom>
          <a:solidFill>
            <a:srgbClr val="F0F8FA"/>
          </a:solidFill>
          <a:ln>
            <a:noFill/>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square" lIns="457200" tIns="457200" rIns="457200" bIns="457200">
            <a:spAutoFit/>
          </a:bodyPr>
          <a:lstStyle/>
          <a:p>
            <a:pPr marL="58738" lvl="2" indent="-17463">
              <a:spcAft>
                <a:spcPts val="1200"/>
              </a:spcAft>
            </a:pPr>
            <a:r>
              <a:rPr lang="en-US" sz="3600" b="1" dirty="0" smtClean="0">
                <a:solidFill>
                  <a:schemeClr val="accent5">
                    <a:lumMod val="75000"/>
                  </a:schemeClr>
                </a:solidFill>
                <a:cs typeface="Arial" charset="0"/>
              </a:rPr>
              <a:t>Results </a:t>
            </a:r>
            <a:endParaRPr lang="en-US" sz="3600" b="1" dirty="0">
              <a:solidFill>
                <a:schemeClr val="accent5">
                  <a:lumMod val="75000"/>
                </a:schemeClr>
              </a:solidFill>
              <a:cs typeface="Arial" charset="0"/>
            </a:endParaRPr>
          </a:p>
          <a:p>
            <a:pPr marL="612775" indent="-571500">
              <a:spcAft>
                <a:spcPts val="1200"/>
              </a:spcAft>
              <a:buFont typeface="Arial" charset="0"/>
              <a:buChar char="•"/>
            </a:pPr>
            <a:r>
              <a:rPr lang="en-US" sz="3600" dirty="0" smtClean="0">
                <a:solidFill>
                  <a:schemeClr val="tx1"/>
                </a:solidFill>
              </a:rPr>
              <a:t>We used a multilevel model with a random intercept for participants as our analysis.</a:t>
            </a:r>
          </a:p>
          <a:p>
            <a:pPr marL="1377950" lvl="1" indent="-393700">
              <a:spcAft>
                <a:spcPts val="1200"/>
              </a:spcAft>
              <a:buFont typeface="Arial" charset="0"/>
              <a:buChar char="•"/>
            </a:pPr>
            <a:r>
              <a:rPr lang="en-US" sz="3600" dirty="0" smtClean="0">
                <a:solidFill>
                  <a:schemeClr val="tx1"/>
                </a:solidFill>
              </a:rPr>
              <a:t>The dependent variable was question score. </a:t>
            </a:r>
          </a:p>
          <a:p>
            <a:pPr marL="1377950" lvl="1" indent="-393700">
              <a:spcAft>
                <a:spcPts val="1200"/>
              </a:spcAft>
              <a:buFont typeface="Arial" charset="0"/>
              <a:buChar char="•"/>
            </a:pPr>
            <a:r>
              <a:rPr lang="en-US" sz="3600" dirty="0" smtClean="0">
                <a:solidFill>
                  <a:schemeClr val="tx1"/>
                </a:solidFill>
              </a:rPr>
              <a:t>The independent variables included main effects and the four-way interaction between type of question, target language, judgment of learning, and time spent taking both language tests. </a:t>
            </a:r>
          </a:p>
          <a:p>
            <a:pPr marL="1377950" lvl="1" indent="-393700">
              <a:spcAft>
                <a:spcPts val="1200"/>
              </a:spcAft>
              <a:buFont typeface="Arial" charset="0"/>
              <a:buChar char="•"/>
            </a:pPr>
            <a:r>
              <a:rPr lang="en-US" sz="3600" dirty="0" smtClean="0">
                <a:solidFill>
                  <a:schemeClr val="tx1"/>
                </a:solidFill>
              </a:rPr>
              <a:t>Time spent taking the tests was a nonsignificant factor and was omitted from further analysis.</a:t>
            </a:r>
          </a:p>
          <a:p>
            <a:pPr marL="612775" indent="-571500">
              <a:spcAft>
                <a:spcPts val="1200"/>
              </a:spcAft>
              <a:buFont typeface="Arial" charset="0"/>
              <a:buChar char="•"/>
            </a:pPr>
            <a:r>
              <a:rPr lang="en-US" sz="3600" dirty="0" smtClean="0">
                <a:solidFill>
                  <a:schemeClr val="tx1"/>
                </a:solidFill>
              </a:rPr>
              <a:t>Hypothesis 1 was supported, as a main effect of language indicated that participants performed significantly better at Swedish than Italian. </a:t>
            </a:r>
          </a:p>
          <a:p>
            <a:pPr marL="612775" indent="-571500">
              <a:spcAft>
                <a:spcPts val="1200"/>
              </a:spcAft>
              <a:buFont typeface="Arial" charset="0"/>
              <a:buChar char="•"/>
            </a:pPr>
            <a:r>
              <a:rPr lang="en-US" sz="3600" dirty="0" smtClean="0">
                <a:solidFill>
                  <a:schemeClr val="tx1"/>
                </a:solidFill>
              </a:rPr>
              <a:t>Hypothesis 2 was supported, as JOL </a:t>
            </a:r>
            <a:r>
              <a:rPr lang="en-US" sz="3600" dirty="0">
                <a:solidFill>
                  <a:schemeClr val="tx1"/>
                </a:solidFill>
              </a:rPr>
              <a:t>was a significant predictor of score on individual items (</a:t>
            </a:r>
            <a:r>
              <a:rPr lang="en-US" sz="3600" i="1" dirty="0">
                <a:solidFill>
                  <a:schemeClr val="tx1"/>
                </a:solidFill>
              </a:rPr>
              <a:t>b </a:t>
            </a:r>
            <a:r>
              <a:rPr lang="en-US" sz="3600" dirty="0">
                <a:solidFill>
                  <a:schemeClr val="tx1"/>
                </a:solidFill>
              </a:rPr>
              <a:t>= 0.06).</a:t>
            </a:r>
          </a:p>
          <a:p>
            <a:pPr marL="1444625" lvl="1" indent="-547688">
              <a:spcAft>
                <a:spcPts val="1200"/>
              </a:spcAft>
              <a:buFont typeface="Arial" charset="0"/>
              <a:buChar char="•"/>
            </a:pPr>
            <a:r>
              <a:rPr lang="en-US" sz="3600" dirty="0" smtClean="0">
                <a:solidFill>
                  <a:schemeClr val="tx1"/>
                </a:solidFill>
              </a:rPr>
              <a:t>The three-way interaction was also significant.  See the table below for the simple effects slopes. </a:t>
            </a:r>
          </a:p>
          <a:p>
            <a:pPr marL="1444625" lvl="1" indent="-547688">
              <a:spcAft>
                <a:spcPts val="1200"/>
              </a:spcAft>
              <a:buFont typeface="Arial" charset="0"/>
              <a:buChar char="•"/>
            </a:pPr>
            <a:r>
              <a:rPr lang="en-US" sz="3600" dirty="0" smtClean="0">
                <a:solidFill>
                  <a:schemeClr val="tx1"/>
                </a:solidFill>
              </a:rPr>
              <a:t>For recognition and matching questions, a significant interaction between JOL and type appeared where Swedish slopes were lower than Italian slopes. However, this trend did not continue for translation questions where JOL did not interact with language.</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1100" dirty="0" smtClean="0">
                <a:solidFill>
                  <a:schemeClr val="tx1"/>
                </a:solidFill>
              </a:rPr>
              <a:t> </a:t>
            </a:r>
            <a:r>
              <a:rPr lang="en-US" sz="2800" dirty="0" smtClean="0">
                <a:solidFill>
                  <a:schemeClr val="tx1"/>
                </a:solidFill>
              </a:rPr>
              <a:t> </a:t>
            </a:r>
            <a:endParaRPr lang="en-US" sz="3600" dirty="0" smtClean="0">
              <a:solidFill>
                <a:schemeClr val="tx1"/>
              </a:solidFill>
            </a:endParaRPr>
          </a:p>
          <a:p>
            <a:pPr marL="896937" lvl="1">
              <a:spcAft>
                <a:spcPts val="1200"/>
              </a:spcAft>
            </a:pPr>
            <a:endParaRPr lang="en-US" sz="1100" dirty="0" smtClean="0">
              <a:solidFill>
                <a:schemeClr val="tx1"/>
              </a:solidFill>
            </a:endParaRPr>
          </a:p>
          <a:p>
            <a:pPr marL="896937" lvl="1">
              <a:spcAft>
                <a:spcPts val="1200"/>
              </a:spcAft>
            </a:pPr>
            <a:r>
              <a:rPr lang="en-US" sz="3600" dirty="0" smtClean="0">
                <a:solidFill>
                  <a:schemeClr val="tx1"/>
                </a:solidFill>
              </a:rPr>
              <a:t>Note: Significant p-values are indicated with an asterisk.</a:t>
            </a:r>
          </a:p>
          <a:p>
            <a:pPr marL="58738" lvl="2" indent="-17463">
              <a:lnSpc>
                <a:spcPct val="110000"/>
              </a:lnSpc>
              <a:spcAft>
                <a:spcPts val="1200"/>
              </a:spcAft>
            </a:pPr>
            <a:endParaRPr lang="en-US" sz="3600" b="1" dirty="0" smtClean="0">
              <a:solidFill>
                <a:schemeClr val="accent5">
                  <a:lumMod val="75000"/>
                </a:schemeClr>
              </a:solidFill>
              <a:cs typeface="Arial" charset="0"/>
            </a:endParaRPr>
          </a:p>
          <a:p>
            <a:pPr marL="58738" lvl="2" indent="-17463">
              <a:lnSpc>
                <a:spcPct val="110000"/>
              </a:lnSpc>
              <a:spcAft>
                <a:spcPts val="1200"/>
              </a:spcAft>
            </a:pPr>
            <a:r>
              <a:rPr lang="en-US" sz="3600" b="1" dirty="0" smtClean="0">
                <a:solidFill>
                  <a:schemeClr val="accent5">
                    <a:lumMod val="75000"/>
                  </a:schemeClr>
                </a:solidFill>
                <a:cs typeface="Arial" charset="0"/>
              </a:rPr>
              <a:t>Discussion</a:t>
            </a:r>
            <a:endParaRPr lang="en-US" sz="3600" b="1" dirty="0">
              <a:solidFill>
                <a:schemeClr val="accent5">
                  <a:lumMod val="75000"/>
                </a:schemeClr>
              </a:solidFill>
              <a:cs typeface="Arial" charset="0"/>
            </a:endParaRPr>
          </a:p>
          <a:p>
            <a:pPr marL="612775" indent="-571500">
              <a:spcAft>
                <a:spcPts val="1200"/>
              </a:spcAft>
              <a:buFont typeface="Arial" charset="0"/>
              <a:buChar char="•"/>
            </a:pPr>
            <a:r>
              <a:rPr lang="en-US" sz="3600" dirty="0"/>
              <a:t>Learning a language with similar features to our native language was easier as participants </a:t>
            </a:r>
            <a:r>
              <a:rPr lang="en-US" sz="3600" dirty="0" smtClean="0"/>
              <a:t>scored higher on Swedish items.  </a:t>
            </a:r>
          </a:p>
          <a:p>
            <a:pPr marL="612775" indent="-571500">
              <a:spcAft>
                <a:spcPts val="1200"/>
              </a:spcAft>
              <a:buFont typeface="Arial" charset="0"/>
              <a:buChar char="•"/>
            </a:pPr>
            <a:r>
              <a:rPr lang="en-US" sz="3600" dirty="0" smtClean="0"/>
              <a:t>JOLs </a:t>
            </a:r>
            <a:r>
              <a:rPr lang="en-US" sz="3600" dirty="0"/>
              <a:t>were significantly correlated with performance, where participants were able to somewhat adequately judge their skills during learning.  These slopes were rather shallow, </a:t>
            </a:r>
            <a:r>
              <a:rPr lang="en-US" sz="3600" dirty="0" smtClean="0"/>
              <a:t>indicating </a:t>
            </a:r>
            <a:r>
              <a:rPr lang="en-US" sz="3600" dirty="0"/>
              <a:t>replication from previous work on JOLs. </a:t>
            </a:r>
            <a:endParaRPr lang="en-US" sz="3600" dirty="0" smtClean="0"/>
          </a:p>
          <a:p>
            <a:pPr marL="612775" indent="-571500">
              <a:spcAft>
                <a:spcPts val="1200"/>
              </a:spcAft>
              <a:buFont typeface="Arial" charset="0"/>
              <a:buChar char="•"/>
            </a:pPr>
            <a:r>
              <a:rPr lang="en-US" sz="3600" dirty="0" smtClean="0"/>
              <a:t>Interestingly</a:t>
            </a:r>
            <a:r>
              <a:rPr lang="en-US" sz="3600" dirty="0"/>
              <a:t>, JOLs were better (i.e., closer to one) for Italian, potentially indicating that participants were aware </a:t>
            </a:r>
            <a:r>
              <a:rPr lang="en-US" sz="3600" dirty="0" smtClean="0"/>
              <a:t>of </a:t>
            </a:r>
            <a:r>
              <a:rPr lang="en-US" sz="3600" dirty="0"/>
              <a:t>the </a:t>
            </a:r>
            <a:r>
              <a:rPr lang="en-US" sz="3600" dirty="0" smtClean="0"/>
              <a:t>possible negative transfer </a:t>
            </a:r>
            <a:r>
              <a:rPr lang="en-US" sz="3600" dirty="0"/>
              <a:t>and adjusted their estimates.  </a:t>
            </a:r>
            <a:endParaRPr lang="en-US" sz="3600" dirty="0" smtClean="0"/>
          </a:p>
          <a:p>
            <a:pPr marL="612775" indent="-571500">
              <a:spcAft>
                <a:spcPts val="1200"/>
              </a:spcAft>
              <a:buFont typeface="Arial" charset="0"/>
              <a:buChar char="•"/>
            </a:pPr>
            <a:r>
              <a:rPr lang="en-US" sz="3600" dirty="0" smtClean="0"/>
              <a:t>These </a:t>
            </a:r>
            <a:r>
              <a:rPr lang="en-US" sz="3600" dirty="0"/>
              <a:t>results increase our understanding of the cognitive and metacognitive processes that occur during second language learning.</a:t>
            </a:r>
          </a:p>
          <a:p>
            <a:pPr marL="612775" indent="-571500">
              <a:spcAft>
                <a:spcPts val="1200"/>
              </a:spcAft>
              <a:buFont typeface="Arial" charset="0"/>
              <a:buChar char="•"/>
            </a:pPr>
            <a:r>
              <a:rPr lang="en-US" sz="3600" dirty="0"/>
              <a:t>Future research should demonstrate how languages </a:t>
            </a:r>
            <a:r>
              <a:rPr lang="en-US" sz="3600" dirty="0" smtClean="0"/>
              <a:t>are not equal in ease of learning, and </a:t>
            </a:r>
            <a:r>
              <a:rPr lang="en-US" sz="3600" dirty="0"/>
              <a:t>how to take this into account in the </a:t>
            </a:r>
            <a:r>
              <a:rPr lang="en-US" sz="3600" dirty="0" smtClean="0"/>
              <a:t>educational </a:t>
            </a:r>
            <a:r>
              <a:rPr lang="en-US" sz="3600" dirty="0"/>
              <a:t>field.</a:t>
            </a:r>
          </a:p>
          <a:p>
            <a:pPr marL="612775" indent="-571500">
              <a:spcAft>
                <a:spcPts val="1200"/>
              </a:spcAft>
              <a:buFont typeface="Arial" charset="0"/>
              <a:buChar char="•"/>
            </a:pPr>
            <a:endParaRPr lang="en-US" sz="3600" dirty="0" smtClean="0">
              <a:solidFill>
                <a:schemeClr val="tx1"/>
              </a:solidFill>
            </a:endParaRPr>
          </a:p>
          <a:p>
            <a:pPr marL="612775" indent="-571500">
              <a:spcAft>
                <a:spcPts val="1200"/>
              </a:spcAft>
              <a:buFont typeface="Arial" charset="0"/>
              <a:buChar char="•"/>
            </a:pPr>
            <a:r>
              <a:rPr lang="en-US" sz="3600" dirty="0" smtClean="0">
                <a:solidFill>
                  <a:schemeClr val="tx1"/>
                </a:solidFill>
              </a:rPr>
              <a:t>You can contact us at: </a:t>
            </a:r>
            <a:r>
              <a:rPr lang="en-US" sz="3600" u="sng" dirty="0" smtClean="0">
                <a:solidFill>
                  <a:schemeClr val="tx1"/>
                </a:solidFill>
              </a:rPr>
              <a:t>Allinder115@live.missouristate.edu</a:t>
            </a:r>
            <a:endParaRPr lang="en-US" sz="3600" dirty="0" smtClean="0"/>
          </a:p>
        </p:txBody>
      </p:sp>
      <p:sp>
        <p:nvSpPr>
          <p:cNvPr id="21" name="TextBox 20"/>
          <p:cNvSpPr txBox="1"/>
          <p:nvPr/>
        </p:nvSpPr>
        <p:spPr>
          <a:xfrm>
            <a:off x="7848600" y="32004000"/>
            <a:ext cx="2590800" cy="707886"/>
          </a:xfrm>
          <a:prstGeom prst="rect">
            <a:avLst/>
          </a:prstGeom>
          <a:noFill/>
        </p:spPr>
        <p:txBody>
          <a:bodyPr wrap="square" rtlCol="0">
            <a:spAutoFit/>
          </a:bodyPr>
          <a:lstStyle/>
          <a:p>
            <a:endParaRPr lang="en-US" sz="4000" b="1" i="1" dirty="0"/>
          </a:p>
        </p:txBody>
      </p:sp>
      <p:pic>
        <p:nvPicPr>
          <p:cNvPr id="26" name="Picture 25" descr="Missouri-State-University-11-300x23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15663" y="359228"/>
            <a:ext cx="4140531" cy="3243941"/>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8" name="Group 67"/>
          <p:cNvGrpSpPr/>
          <p:nvPr/>
        </p:nvGrpSpPr>
        <p:grpSpPr>
          <a:xfrm>
            <a:off x="15214525" y="5266217"/>
            <a:ext cx="6956922" cy="6301496"/>
            <a:chOff x="15226427" y="13750139"/>
            <a:chExt cx="6956922" cy="6301496"/>
          </a:xfrm>
        </p:grpSpPr>
        <p:sp>
          <p:nvSpPr>
            <p:cNvPr id="11" name="TextBox 10"/>
            <p:cNvSpPr txBox="1"/>
            <p:nvPr/>
          </p:nvSpPr>
          <p:spPr>
            <a:xfrm>
              <a:off x="15234139" y="13750139"/>
              <a:ext cx="6781799" cy="1815882"/>
            </a:xfrm>
            <a:prstGeom prst="rect">
              <a:avLst/>
            </a:prstGeom>
            <a:noFill/>
          </p:spPr>
          <p:txBody>
            <a:bodyPr wrap="square" rtlCol="0">
              <a:spAutoFit/>
            </a:bodyPr>
            <a:lstStyle/>
            <a:p>
              <a:pPr algn="ctr"/>
              <a:r>
                <a:rPr lang="en-US" sz="2800" dirty="0" smtClean="0"/>
                <a:t>Figure 1</a:t>
              </a:r>
              <a:r>
                <a:rPr lang="en-US" sz="2800" i="1" dirty="0" smtClean="0"/>
                <a:t>. Example item for screening multiple choice questions. Testing multiple choice questions appeared identical with the omission of pictures.</a:t>
              </a:r>
              <a:endParaRPr lang="en-US" sz="2800" i="1" dirty="0"/>
            </a:p>
          </p:txBody>
        </p:sp>
        <p:grpSp>
          <p:nvGrpSpPr>
            <p:cNvPr id="14" name="Group 13"/>
            <p:cNvGrpSpPr/>
            <p:nvPr/>
          </p:nvGrpSpPr>
          <p:grpSpPr>
            <a:xfrm>
              <a:off x="15226427" y="15658393"/>
              <a:ext cx="6956922" cy="4393242"/>
              <a:chOff x="14850833" y="7933152"/>
              <a:chExt cx="6956922" cy="4393242"/>
            </a:xfrm>
          </p:grpSpPr>
          <p:sp>
            <p:nvSpPr>
              <p:cNvPr id="15" name="TextBox 14"/>
              <p:cNvSpPr txBox="1"/>
              <p:nvPr/>
            </p:nvSpPr>
            <p:spPr>
              <a:xfrm>
                <a:off x="14850833" y="7933152"/>
                <a:ext cx="6956922" cy="523220"/>
              </a:xfrm>
              <a:prstGeom prst="rect">
                <a:avLst/>
              </a:prstGeom>
              <a:noFill/>
            </p:spPr>
            <p:txBody>
              <a:bodyPr wrap="square" rtlCol="0">
                <a:spAutoFit/>
              </a:bodyPr>
              <a:lstStyle/>
              <a:p>
                <a:pPr algn="ctr"/>
                <a:r>
                  <a:rPr lang="en-US" sz="2800" b="1" dirty="0" smtClean="0"/>
                  <a:t>Which</a:t>
                </a:r>
                <a:r>
                  <a:rPr lang="en-US" sz="2400" b="1" dirty="0" smtClean="0"/>
                  <a:t> of these is “a boy”?</a:t>
                </a:r>
                <a:endParaRPr lang="en-US" sz="2400" b="1" dirty="0"/>
              </a:p>
            </p:txBody>
          </p:sp>
          <p:sp>
            <p:nvSpPr>
              <p:cNvPr id="17" name="TextBox 16"/>
              <p:cNvSpPr txBox="1"/>
              <p:nvPr/>
            </p:nvSpPr>
            <p:spPr>
              <a:xfrm>
                <a:off x="15750673" y="8427636"/>
                <a:ext cx="5186024" cy="2400657"/>
              </a:xfrm>
              <a:prstGeom prst="rect">
                <a:avLst/>
              </a:prstGeom>
              <a:noFill/>
            </p:spPr>
            <p:txBody>
              <a:bodyPr wrap="square" rtlCol="0">
                <a:spAutoFit/>
              </a:bodyPr>
              <a:lstStyle/>
              <a:p>
                <a:r>
                  <a:rPr lang="en-US" sz="2800" dirty="0" smtClean="0"/>
                  <a:t>La donna                La </a:t>
                </a:r>
                <a:r>
                  <a:rPr lang="en-US" sz="2800" dirty="0" err="1" smtClean="0"/>
                  <a:t>mela</a:t>
                </a:r>
                <a:endParaRPr lang="en-US" sz="2800" dirty="0" smtClean="0"/>
              </a:p>
              <a:p>
                <a:endParaRPr lang="en-US" sz="2000" dirty="0"/>
              </a:p>
              <a:p>
                <a:endParaRPr lang="en-US" sz="2000" dirty="0" smtClean="0"/>
              </a:p>
              <a:p>
                <a:endParaRPr lang="en-US" sz="2000" dirty="0" smtClean="0"/>
              </a:p>
              <a:p>
                <a:endParaRPr lang="en-US" sz="2000" dirty="0" smtClean="0"/>
              </a:p>
              <a:p>
                <a:endParaRPr lang="en-US" sz="1400" dirty="0"/>
              </a:p>
              <a:p>
                <a:r>
                  <a:rPr lang="en-US" sz="2800" dirty="0" smtClean="0"/>
                  <a:t>Un ragazzo             Una </a:t>
                </a:r>
                <a:r>
                  <a:rPr lang="en-US" sz="2800" dirty="0" err="1" smtClean="0"/>
                  <a:t>ragazza</a:t>
                </a:r>
                <a:endParaRPr lang="en-US" sz="2800"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9118" y="8944402"/>
                <a:ext cx="1426312" cy="1217851"/>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84024" y="10990324"/>
                <a:ext cx="866389" cy="1302761"/>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01084" y="11023633"/>
                <a:ext cx="1031062" cy="1302761"/>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69720" y="8919360"/>
                <a:ext cx="641188" cy="1303486"/>
              </a:xfrm>
              <a:prstGeom prst="rect">
                <a:avLst/>
              </a:prstGeom>
            </p:spPr>
          </p:pic>
        </p:grpSp>
      </p:grpSp>
      <p:grpSp>
        <p:nvGrpSpPr>
          <p:cNvPr id="69" name="Group 68"/>
          <p:cNvGrpSpPr/>
          <p:nvPr/>
        </p:nvGrpSpPr>
        <p:grpSpPr>
          <a:xfrm>
            <a:off x="21778512" y="5294316"/>
            <a:ext cx="6781799" cy="4775296"/>
            <a:chOff x="21734456" y="14668607"/>
            <a:chExt cx="6781799" cy="4775296"/>
          </a:xfrm>
        </p:grpSpPr>
        <p:sp>
          <p:nvSpPr>
            <p:cNvPr id="12" name="TextBox 11"/>
            <p:cNvSpPr txBox="1"/>
            <p:nvPr/>
          </p:nvSpPr>
          <p:spPr>
            <a:xfrm>
              <a:off x="21734456" y="14668607"/>
              <a:ext cx="6781799" cy="954107"/>
            </a:xfrm>
            <a:prstGeom prst="rect">
              <a:avLst/>
            </a:prstGeom>
            <a:noFill/>
          </p:spPr>
          <p:txBody>
            <a:bodyPr wrap="square" rtlCol="0">
              <a:spAutoFit/>
            </a:bodyPr>
            <a:lstStyle/>
            <a:p>
              <a:pPr algn="ctr"/>
              <a:r>
                <a:rPr lang="en-US" sz="2800" dirty="0" smtClean="0"/>
                <a:t>Figure </a:t>
              </a:r>
              <a:r>
                <a:rPr lang="en-US" sz="2800" dirty="0"/>
                <a:t>2</a:t>
              </a:r>
              <a:r>
                <a:rPr lang="en-US" sz="2800" i="1" dirty="0" smtClean="0"/>
                <a:t>. Example item for matching questions.</a:t>
              </a:r>
              <a:endParaRPr lang="en-US" sz="2800" i="1" dirty="0"/>
            </a:p>
          </p:txBody>
        </p:sp>
        <p:grpSp>
          <p:nvGrpSpPr>
            <p:cNvPr id="23" name="Group 22"/>
            <p:cNvGrpSpPr/>
            <p:nvPr/>
          </p:nvGrpSpPr>
          <p:grpSpPr>
            <a:xfrm>
              <a:off x="22222829" y="16118014"/>
              <a:ext cx="5547774" cy="3325889"/>
              <a:chOff x="13426026" y="17875816"/>
              <a:chExt cx="5547774" cy="3325889"/>
            </a:xfrm>
          </p:grpSpPr>
          <p:sp>
            <p:nvSpPr>
              <p:cNvPr id="24" name="TextBox 23"/>
              <p:cNvSpPr txBox="1"/>
              <p:nvPr/>
            </p:nvSpPr>
            <p:spPr>
              <a:xfrm>
                <a:off x="13487400" y="17875816"/>
                <a:ext cx="5486400" cy="954107"/>
              </a:xfrm>
              <a:prstGeom prst="rect">
                <a:avLst/>
              </a:prstGeom>
              <a:noFill/>
            </p:spPr>
            <p:txBody>
              <a:bodyPr wrap="square" rtlCol="0">
                <a:spAutoFit/>
              </a:bodyPr>
              <a:lstStyle/>
              <a:p>
                <a:r>
                  <a:rPr lang="en-US" sz="2800" b="1" dirty="0" smtClean="0"/>
                  <a:t>Drag the Italian word to the correct English word.</a:t>
                </a:r>
                <a:endParaRPr lang="en-US" sz="2800" b="1" dirty="0"/>
              </a:p>
            </p:txBody>
          </p:sp>
          <p:sp>
            <p:nvSpPr>
              <p:cNvPr id="25" name="TextBox 24"/>
              <p:cNvSpPr txBox="1"/>
              <p:nvPr/>
            </p:nvSpPr>
            <p:spPr>
              <a:xfrm>
                <a:off x="13426026" y="18943724"/>
                <a:ext cx="2076802" cy="2246769"/>
              </a:xfrm>
              <a:prstGeom prst="rect">
                <a:avLst/>
              </a:prstGeom>
              <a:noFill/>
              <a:ln>
                <a:solidFill>
                  <a:schemeClr val="bg1"/>
                </a:solidFill>
              </a:ln>
            </p:spPr>
            <p:txBody>
              <a:bodyPr wrap="square" rtlCol="0">
                <a:spAutoFit/>
              </a:bodyPr>
              <a:lstStyle/>
              <a:p>
                <a:r>
                  <a:rPr lang="en-US" sz="2800" u="sng" dirty="0" smtClean="0"/>
                  <a:t>Italian Items</a:t>
                </a:r>
              </a:p>
              <a:p>
                <a:r>
                  <a:rPr lang="en-US" sz="2800" i="1" dirty="0"/>
                  <a:t>d</a:t>
                </a:r>
                <a:r>
                  <a:rPr lang="en-US" sz="2800" i="1" dirty="0" smtClean="0"/>
                  <a:t>onna</a:t>
                </a:r>
              </a:p>
              <a:p>
                <a:r>
                  <a:rPr lang="en-US" sz="2800" i="1" dirty="0" err="1" smtClean="0"/>
                  <a:t>mela</a:t>
                </a:r>
                <a:endParaRPr lang="en-US" sz="2800" i="1" dirty="0" smtClean="0"/>
              </a:p>
              <a:p>
                <a:r>
                  <a:rPr lang="en-US" sz="2800" i="1" dirty="0" err="1"/>
                  <a:t>u</a:t>
                </a:r>
                <a:r>
                  <a:rPr lang="en-US" sz="2800" i="1" dirty="0" err="1" smtClean="0"/>
                  <a:t>na</a:t>
                </a:r>
                <a:endParaRPr lang="en-US" sz="2800" i="1" dirty="0" smtClean="0"/>
              </a:p>
              <a:p>
                <a:r>
                  <a:rPr lang="en-US" sz="2800" i="1" dirty="0" smtClean="0"/>
                  <a:t>un</a:t>
                </a:r>
                <a:endParaRPr lang="en-US" sz="2800" i="1" dirty="0"/>
              </a:p>
            </p:txBody>
          </p:sp>
          <p:grpSp>
            <p:nvGrpSpPr>
              <p:cNvPr id="27" name="Group 26"/>
              <p:cNvGrpSpPr/>
              <p:nvPr/>
            </p:nvGrpSpPr>
            <p:grpSpPr>
              <a:xfrm>
                <a:off x="15488685" y="18911208"/>
                <a:ext cx="2941232" cy="2290497"/>
                <a:chOff x="14421885" y="21848396"/>
                <a:chExt cx="2941232" cy="2290497"/>
              </a:xfrm>
            </p:grpSpPr>
            <p:sp>
              <p:nvSpPr>
                <p:cNvPr id="29" name="Rectangle 28"/>
                <p:cNvSpPr/>
                <p:nvPr/>
              </p:nvSpPr>
              <p:spPr>
                <a:xfrm>
                  <a:off x="14421885" y="21848396"/>
                  <a:ext cx="1521514" cy="1147161"/>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2800" b="1" dirty="0" smtClean="0">
                      <a:solidFill>
                        <a:sysClr val="windowText" lastClr="000000"/>
                      </a:solidFill>
                    </a:rPr>
                    <a:t>Boy</a:t>
                  </a:r>
                </a:p>
                <a:p>
                  <a:pPr algn="ctr"/>
                  <a:r>
                    <a:rPr lang="en-US" sz="2800" i="1" dirty="0" smtClean="0">
                      <a:solidFill>
                        <a:srgbClr val="0070C0"/>
                      </a:solidFill>
                    </a:rPr>
                    <a:t>ragazzo</a:t>
                  </a:r>
                  <a:endParaRPr lang="en-US" sz="2800" i="1" dirty="0">
                    <a:solidFill>
                      <a:srgbClr val="0070C0"/>
                    </a:solidFill>
                  </a:endParaRPr>
                </a:p>
              </p:txBody>
            </p:sp>
            <p:sp>
              <p:nvSpPr>
                <p:cNvPr id="30" name="Rectangle 29"/>
                <p:cNvSpPr/>
                <p:nvPr/>
              </p:nvSpPr>
              <p:spPr>
                <a:xfrm>
                  <a:off x="15943399" y="21849495"/>
                  <a:ext cx="1419718" cy="1164952"/>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Is</a:t>
                  </a:r>
                </a:p>
                <a:p>
                  <a:pPr algn="ctr"/>
                  <a:r>
                    <a:rPr lang="en-US" sz="2800" i="1" dirty="0" err="1" smtClean="0">
                      <a:solidFill>
                        <a:srgbClr val="0070C0"/>
                      </a:solidFill>
                    </a:rPr>
                    <a:t>sono</a:t>
                  </a:r>
                  <a:endParaRPr lang="en-US" sz="2800" dirty="0">
                    <a:solidFill>
                      <a:sysClr val="windowText" lastClr="000000"/>
                    </a:solidFill>
                  </a:endParaRPr>
                </a:p>
              </p:txBody>
            </p:sp>
            <p:sp>
              <p:nvSpPr>
                <p:cNvPr id="31" name="Rectangle 30"/>
                <p:cNvSpPr/>
                <p:nvPr/>
              </p:nvSpPr>
              <p:spPr>
                <a:xfrm>
                  <a:off x="14421885" y="22995557"/>
                  <a:ext cx="1521514" cy="114333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I</a:t>
                  </a:r>
                </a:p>
                <a:p>
                  <a:pPr algn="ctr"/>
                  <a:r>
                    <a:rPr lang="en-US" sz="2800" i="1" dirty="0" err="1" smtClean="0">
                      <a:solidFill>
                        <a:srgbClr val="0070C0"/>
                      </a:solidFill>
                    </a:rPr>
                    <a:t>io</a:t>
                  </a:r>
                  <a:endParaRPr lang="en-US" sz="2800" dirty="0">
                    <a:solidFill>
                      <a:sysClr val="windowText" lastClr="000000"/>
                    </a:solidFill>
                  </a:endParaRPr>
                </a:p>
              </p:txBody>
            </p:sp>
            <p:sp>
              <p:nvSpPr>
                <p:cNvPr id="32" name="Rectangle 31"/>
                <p:cNvSpPr/>
                <p:nvPr/>
              </p:nvSpPr>
              <p:spPr>
                <a:xfrm>
                  <a:off x="15943399" y="22995557"/>
                  <a:ext cx="1419718" cy="114333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Girl</a:t>
                  </a:r>
                </a:p>
                <a:p>
                  <a:pPr algn="ctr"/>
                  <a:r>
                    <a:rPr lang="en-US" sz="2800" i="1" dirty="0" err="1" smtClean="0">
                      <a:solidFill>
                        <a:srgbClr val="0070C0"/>
                      </a:solidFill>
                    </a:rPr>
                    <a:t>ragazza</a:t>
                  </a:r>
                  <a:endParaRPr lang="en-US" sz="2800" dirty="0">
                    <a:solidFill>
                      <a:sysClr val="windowText" lastClr="000000"/>
                    </a:solidFill>
                  </a:endParaRPr>
                </a:p>
              </p:txBody>
            </p:sp>
          </p:grpSp>
          <p:sp>
            <p:nvSpPr>
              <p:cNvPr id="28" name="TextBox 27"/>
              <p:cNvSpPr txBox="1"/>
              <p:nvPr/>
            </p:nvSpPr>
            <p:spPr>
              <a:xfrm>
                <a:off x="15686717" y="18279778"/>
                <a:ext cx="2743200" cy="523220"/>
              </a:xfrm>
              <a:prstGeom prst="rect">
                <a:avLst/>
              </a:prstGeom>
              <a:noFill/>
            </p:spPr>
            <p:txBody>
              <a:bodyPr wrap="square" rtlCol="0">
                <a:spAutoFit/>
              </a:bodyPr>
              <a:lstStyle/>
              <a:p>
                <a:pPr algn="ctr"/>
                <a:r>
                  <a:rPr lang="en-US" sz="2800" u="sng" dirty="0" smtClean="0"/>
                  <a:t>English Items</a:t>
                </a:r>
                <a:endParaRPr lang="en-US" sz="2800" u="sng" dirty="0"/>
              </a:p>
            </p:txBody>
          </p:sp>
        </p:grpSp>
      </p:grpSp>
      <p:grpSp>
        <p:nvGrpSpPr>
          <p:cNvPr id="5" name="Group 4"/>
          <p:cNvGrpSpPr/>
          <p:nvPr/>
        </p:nvGrpSpPr>
        <p:grpSpPr>
          <a:xfrm>
            <a:off x="14992699" y="12739828"/>
            <a:ext cx="6781799" cy="2828800"/>
            <a:chOff x="15544800" y="22021800"/>
            <a:chExt cx="6781799" cy="2828800"/>
          </a:xfrm>
        </p:grpSpPr>
        <p:sp>
          <p:nvSpPr>
            <p:cNvPr id="33" name="TextBox 32"/>
            <p:cNvSpPr txBox="1"/>
            <p:nvPr/>
          </p:nvSpPr>
          <p:spPr>
            <a:xfrm>
              <a:off x="15544800" y="22021800"/>
              <a:ext cx="6781799" cy="954107"/>
            </a:xfrm>
            <a:prstGeom prst="rect">
              <a:avLst/>
            </a:prstGeom>
            <a:noFill/>
          </p:spPr>
          <p:txBody>
            <a:bodyPr wrap="square" rtlCol="0">
              <a:spAutoFit/>
            </a:bodyPr>
            <a:lstStyle/>
            <a:p>
              <a:pPr algn="ctr"/>
              <a:r>
                <a:rPr lang="en-US" sz="2800" dirty="0" smtClean="0"/>
                <a:t>Figure 3</a:t>
              </a:r>
              <a:r>
                <a:rPr lang="en-US" sz="2800" i="1" dirty="0" smtClean="0"/>
                <a:t>. Example item for sentence translation questions.</a:t>
              </a:r>
              <a:endParaRPr lang="en-US" sz="2800" i="1" dirty="0"/>
            </a:p>
          </p:txBody>
        </p:sp>
        <p:sp>
          <p:nvSpPr>
            <p:cNvPr id="34" name="TextBox 33"/>
            <p:cNvSpPr txBox="1"/>
            <p:nvPr/>
          </p:nvSpPr>
          <p:spPr>
            <a:xfrm>
              <a:off x="16306800" y="23107214"/>
              <a:ext cx="5486400" cy="954107"/>
            </a:xfrm>
            <a:prstGeom prst="rect">
              <a:avLst/>
            </a:prstGeom>
            <a:noFill/>
          </p:spPr>
          <p:txBody>
            <a:bodyPr wrap="square" rtlCol="0">
              <a:spAutoFit/>
            </a:bodyPr>
            <a:lstStyle/>
            <a:p>
              <a:r>
                <a:rPr lang="en-US" sz="2800" b="1" dirty="0" smtClean="0"/>
                <a:t>Translate this sentence: </a:t>
              </a:r>
              <a:br>
                <a:rPr lang="en-US" sz="2800" b="1" dirty="0" smtClean="0"/>
              </a:br>
              <a:r>
                <a:rPr lang="en-US" sz="2800" b="1" dirty="0" smtClean="0"/>
                <a:t>Io </a:t>
              </a:r>
              <a:r>
                <a:rPr lang="en-US" sz="2800" b="1" dirty="0" err="1" smtClean="0"/>
                <a:t>sono</a:t>
              </a:r>
              <a:r>
                <a:rPr lang="en-US" sz="2800" b="1" dirty="0" smtClean="0"/>
                <a:t> un ragazzo.</a:t>
              </a:r>
              <a:endParaRPr lang="en-US" sz="2800" b="1" dirty="0"/>
            </a:p>
          </p:txBody>
        </p:sp>
        <p:sp>
          <p:nvSpPr>
            <p:cNvPr id="35" name="TextBox 34"/>
            <p:cNvSpPr txBox="1"/>
            <p:nvPr/>
          </p:nvSpPr>
          <p:spPr>
            <a:xfrm>
              <a:off x="16324438" y="24327380"/>
              <a:ext cx="5486400" cy="523220"/>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800" b="1" dirty="0" smtClean="0"/>
                <a:t>Translation: </a:t>
              </a:r>
              <a:r>
                <a:rPr lang="en-US" sz="2800" dirty="0" smtClean="0"/>
                <a:t>I am a boy.</a:t>
              </a:r>
              <a:endParaRPr lang="en-US" sz="2800" dirty="0"/>
            </a:p>
          </p:txBody>
        </p:sp>
      </p:grpSp>
      <p:sp>
        <p:nvSpPr>
          <p:cNvPr id="67" name="TextBox 66"/>
          <p:cNvSpPr txBox="1"/>
          <p:nvPr/>
        </p:nvSpPr>
        <p:spPr>
          <a:xfrm>
            <a:off x="19837545" y="4230469"/>
            <a:ext cx="3850478" cy="646331"/>
          </a:xfrm>
          <a:prstGeom prst="rect">
            <a:avLst/>
          </a:prstGeom>
          <a:noFill/>
        </p:spPr>
        <p:txBody>
          <a:bodyPr wrap="none" rtlCol="0">
            <a:spAutoFit/>
          </a:bodyPr>
          <a:lstStyle/>
          <a:p>
            <a:r>
              <a:rPr lang="en-US" sz="3600" b="1" dirty="0" smtClean="0">
                <a:solidFill>
                  <a:schemeClr val="accent5">
                    <a:lumMod val="75000"/>
                  </a:schemeClr>
                </a:solidFill>
                <a:cs typeface="Arial" charset="0"/>
              </a:rPr>
              <a:t>Test Item Examples</a:t>
            </a:r>
            <a:endParaRPr lang="en-US" sz="8800" b="1" dirty="0">
              <a:solidFill>
                <a:schemeClr val="accent5">
                  <a:lumMod val="75000"/>
                </a:schemeClr>
              </a:solidFill>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47886642"/>
              </p:ext>
            </p:extLst>
          </p:nvPr>
        </p:nvGraphicFramePr>
        <p:xfrm>
          <a:off x="29387486" y="16064817"/>
          <a:ext cx="13455827" cy="5003251"/>
        </p:xfrm>
        <a:graphic>
          <a:graphicData uri="http://schemas.openxmlformats.org/drawingml/2006/table">
            <a:tbl>
              <a:tblPr firstRow="1" bandRow="1">
                <a:tableStyleId>{7DF18680-E054-41AD-8BC1-D1AEF772440D}</a:tableStyleId>
              </a:tblPr>
              <a:tblGrid>
                <a:gridCol w="819407"/>
                <a:gridCol w="2746638"/>
                <a:gridCol w="4944891"/>
                <a:gridCol w="4944891"/>
              </a:tblGrid>
              <a:tr h="603429">
                <a:tc gridSpan="4">
                  <a:txBody>
                    <a:bodyPr/>
                    <a:lstStyle/>
                    <a:p>
                      <a:pPr algn="ctr"/>
                      <a:r>
                        <a:rPr lang="en-US" sz="3000" dirty="0" smtClean="0">
                          <a:solidFill>
                            <a:sysClr val="windowText" lastClr="000000"/>
                          </a:solidFill>
                        </a:rPr>
                        <a:t>                                Language</a:t>
                      </a:r>
                      <a:endParaRPr lang="en-US" sz="3000" dirty="0">
                        <a:solidFill>
                          <a:sysClr val="windowText" lastClr="000000"/>
                        </a:solidFill>
                      </a:endParaRPr>
                    </a:p>
                  </a:txBody>
                  <a:tcPr anchor="ctr">
                    <a:solidFill>
                      <a:schemeClr val="accent5">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703928">
                <a:tc rowSpan="4">
                  <a:txBody>
                    <a:bodyPr/>
                    <a:lstStyle/>
                    <a:p>
                      <a:pPr algn="ctr"/>
                      <a:r>
                        <a:rPr lang="en-US" sz="3000" b="1" dirty="0" smtClean="0"/>
                        <a:t>Type</a:t>
                      </a:r>
                      <a:r>
                        <a:rPr lang="en-US" sz="3000" b="1" baseline="0" dirty="0" smtClean="0"/>
                        <a:t> of Question</a:t>
                      </a:r>
                      <a:endParaRPr lang="en-US" sz="3000" b="1" dirty="0"/>
                    </a:p>
                  </a:txBody>
                  <a:tcPr vert="vert270" anchor="ctr">
                    <a:solidFill>
                      <a:schemeClr val="accent5">
                        <a:lumMod val="60000"/>
                        <a:lumOff val="40000"/>
                      </a:schemeClr>
                    </a:solidFill>
                  </a:tcPr>
                </a:tc>
                <a:tc>
                  <a:txBody>
                    <a:bodyPr/>
                    <a:lstStyle/>
                    <a:p>
                      <a:pPr algn="ctr"/>
                      <a:endParaRPr lang="en-US" sz="3000" dirty="0"/>
                    </a:p>
                  </a:txBody>
                  <a:tcPr anchor="ctr"/>
                </a:tc>
                <a:tc>
                  <a:txBody>
                    <a:bodyPr/>
                    <a:lstStyle/>
                    <a:p>
                      <a:pPr algn="ctr"/>
                      <a:r>
                        <a:rPr lang="en-US" sz="3000" b="1" dirty="0" smtClean="0"/>
                        <a:t>Swedish</a:t>
                      </a:r>
                      <a:endParaRPr lang="en-US" sz="3000" b="1" dirty="0"/>
                    </a:p>
                  </a:txBody>
                  <a:tcPr anchor="ctr"/>
                </a:tc>
                <a:tc>
                  <a:txBody>
                    <a:bodyPr/>
                    <a:lstStyle/>
                    <a:p>
                      <a:pPr algn="ctr"/>
                      <a:r>
                        <a:rPr lang="en-US" sz="3000" b="1" dirty="0" smtClean="0"/>
                        <a:t>Italian</a:t>
                      </a:r>
                      <a:endParaRPr lang="en-US" sz="3000" b="1" dirty="0"/>
                    </a:p>
                  </a:txBody>
                  <a:tcPr anchor="ctr"/>
                </a:tc>
              </a:tr>
              <a:tr h="1248726">
                <a:tc vMerge="1">
                  <a:txBody>
                    <a:bodyPr/>
                    <a:lstStyle/>
                    <a:p>
                      <a:endParaRPr lang="en-US" dirty="0"/>
                    </a:p>
                  </a:txBody>
                  <a:tcPr/>
                </a:tc>
                <a:tc>
                  <a:txBody>
                    <a:bodyPr/>
                    <a:lstStyle/>
                    <a:p>
                      <a:pPr algn="ctr"/>
                      <a:r>
                        <a:rPr lang="en-US" sz="3000" b="1" dirty="0" smtClean="0"/>
                        <a:t>Recognition</a:t>
                      </a:r>
                      <a:endParaRPr lang="en-US" sz="3000" b="1" dirty="0"/>
                    </a:p>
                  </a:txBody>
                  <a:tcPr anchor="ctr"/>
                </a:tc>
                <a:tc>
                  <a:txBody>
                    <a:bodyPr/>
                    <a:lstStyle/>
                    <a:p>
                      <a:pPr algn="ctr"/>
                      <a:r>
                        <a:rPr lang="en-US" sz="3000" i="1" dirty="0" smtClean="0"/>
                        <a:t>b</a:t>
                      </a:r>
                      <a:r>
                        <a:rPr lang="en-US" sz="3000" baseline="0" dirty="0" smtClean="0"/>
                        <a:t> = 0.04 (</a:t>
                      </a:r>
                      <a:r>
                        <a:rPr lang="en-US" sz="3000" i="1" baseline="0" dirty="0" smtClean="0"/>
                        <a:t>SE</a:t>
                      </a:r>
                      <a:r>
                        <a:rPr lang="en-US" sz="3000" baseline="0" dirty="0" smtClean="0"/>
                        <a:t> = 0.02)</a:t>
                      </a:r>
                    </a:p>
                    <a:p>
                      <a:pPr algn="ctr"/>
                      <a:r>
                        <a:rPr lang="en-US" sz="3000" i="1" baseline="0" dirty="0" smtClean="0"/>
                        <a:t>t</a:t>
                      </a:r>
                      <a:r>
                        <a:rPr lang="en-US" sz="3000" baseline="0" dirty="0" smtClean="0"/>
                        <a:t>(3180) = 1.53, </a:t>
                      </a:r>
                      <a:r>
                        <a:rPr lang="en-US" sz="3000" i="1" baseline="0" dirty="0" smtClean="0"/>
                        <a:t>p</a:t>
                      </a:r>
                      <a:r>
                        <a:rPr lang="en-US" sz="3000" baseline="0" dirty="0" smtClean="0"/>
                        <a:t> = 0.13</a:t>
                      </a:r>
                      <a:endParaRPr lang="en-US" sz="3000" i="0" dirty="0"/>
                    </a:p>
                  </a:txBody>
                  <a:tcPr anchor="ctr"/>
                </a:tc>
                <a:tc>
                  <a:txBody>
                    <a:bodyPr/>
                    <a:lstStyle/>
                    <a:p>
                      <a:pPr algn="ctr"/>
                      <a:r>
                        <a:rPr lang="en-US" sz="3000" i="1" dirty="0" smtClean="0"/>
                        <a:t>b</a:t>
                      </a:r>
                      <a:r>
                        <a:rPr lang="en-US" sz="3000" baseline="0" dirty="0" smtClean="0"/>
                        <a:t> = 0.06 (</a:t>
                      </a:r>
                      <a:r>
                        <a:rPr lang="en-US" sz="3000" i="1" baseline="0" dirty="0" smtClean="0"/>
                        <a:t>SE</a:t>
                      </a:r>
                      <a:r>
                        <a:rPr lang="en-US" sz="3000" baseline="0" dirty="0" smtClean="0"/>
                        <a:t> = 0.03)</a:t>
                      </a:r>
                    </a:p>
                    <a:p>
                      <a:pPr algn="ctr"/>
                      <a:r>
                        <a:rPr lang="en-US" sz="3000" i="1" baseline="0" dirty="0" smtClean="0"/>
                        <a:t>t</a:t>
                      </a:r>
                      <a:r>
                        <a:rPr lang="en-US" sz="3000" baseline="0" dirty="0" smtClean="0"/>
                        <a:t>(3048) = 2.38, </a:t>
                      </a:r>
                      <a:r>
                        <a:rPr lang="en-US" sz="3000" b="1" i="1" baseline="0" dirty="0" smtClean="0"/>
                        <a:t>p</a:t>
                      </a:r>
                      <a:r>
                        <a:rPr lang="en-US" sz="3000" b="1" baseline="0" dirty="0" smtClean="0"/>
                        <a:t> = 0.02*</a:t>
                      </a:r>
                      <a:endParaRPr lang="en-US" sz="3000" b="1" dirty="0"/>
                    </a:p>
                  </a:txBody>
                  <a:tcPr anchor="ctr"/>
                </a:tc>
              </a:tr>
              <a:tr h="1231965">
                <a:tc vMerge="1">
                  <a:txBody>
                    <a:bodyPr/>
                    <a:lstStyle/>
                    <a:p>
                      <a:endParaRPr lang="en-US" dirty="0"/>
                    </a:p>
                  </a:txBody>
                  <a:tcPr/>
                </a:tc>
                <a:tc>
                  <a:txBody>
                    <a:bodyPr/>
                    <a:lstStyle/>
                    <a:p>
                      <a:pPr algn="ctr"/>
                      <a:r>
                        <a:rPr lang="en-US" sz="3000" b="1" dirty="0" smtClean="0"/>
                        <a:t>Matching</a:t>
                      </a:r>
                      <a:endParaRPr lang="en-US" sz="3000" b="1" dirty="0"/>
                    </a:p>
                  </a:txBody>
                  <a:tcPr anchor="ctr"/>
                </a:tc>
                <a:tc>
                  <a:txBody>
                    <a:bodyPr/>
                    <a:lstStyle/>
                    <a:p>
                      <a:pPr algn="ctr"/>
                      <a:r>
                        <a:rPr lang="en-US" sz="3000" i="1" dirty="0" smtClean="0"/>
                        <a:t>b</a:t>
                      </a:r>
                      <a:r>
                        <a:rPr lang="en-US" sz="3000" baseline="0" dirty="0" smtClean="0"/>
                        <a:t> = 0.03 (</a:t>
                      </a:r>
                      <a:r>
                        <a:rPr lang="en-US" sz="3000" i="1" baseline="0" dirty="0" smtClean="0"/>
                        <a:t>SE</a:t>
                      </a:r>
                      <a:r>
                        <a:rPr lang="en-US" sz="3000" baseline="0" dirty="0" smtClean="0"/>
                        <a:t> = 0.02)</a:t>
                      </a:r>
                    </a:p>
                    <a:p>
                      <a:pPr algn="ctr"/>
                      <a:r>
                        <a:rPr lang="en-US" sz="3000" i="1" baseline="0" dirty="0" smtClean="0"/>
                        <a:t>t</a:t>
                      </a:r>
                      <a:r>
                        <a:rPr lang="en-US" sz="3000" baseline="0" dirty="0" smtClean="0"/>
                        <a:t>(2467) = 1.24, </a:t>
                      </a:r>
                      <a:r>
                        <a:rPr lang="en-US" sz="3000" i="1" baseline="0" dirty="0" smtClean="0"/>
                        <a:t>p</a:t>
                      </a:r>
                      <a:r>
                        <a:rPr lang="en-US" sz="3000" baseline="0" dirty="0" smtClean="0"/>
                        <a:t> = 0.21</a:t>
                      </a:r>
                      <a:endParaRPr lang="en-US" sz="3000" dirty="0" smtClean="0"/>
                    </a:p>
                  </a:txBody>
                  <a:tcPr anchor="ctr"/>
                </a:tc>
                <a:tc>
                  <a:txBody>
                    <a:bodyPr/>
                    <a:lstStyle/>
                    <a:p>
                      <a:pPr algn="ctr"/>
                      <a:r>
                        <a:rPr lang="en-US" sz="3000" i="1" dirty="0" smtClean="0"/>
                        <a:t>b</a:t>
                      </a:r>
                      <a:r>
                        <a:rPr lang="en-US" sz="3000" baseline="0" dirty="0" smtClean="0"/>
                        <a:t> = 0.09 (</a:t>
                      </a:r>
                      <a:r>
                        <a:rPr lang="en-US" sz="3000" i="1" baseline="0" dirty="0" smtClean="0"/>
                        <a:t>SE</a:t>
                      </a:r>
                      <a:r>
                        <a:rPr lang="en-US" sz="3000" baseline="0" dirty="0" smtClean="0"/>
                        <a:t> = 0.04)</a:t>
                      </a:r>
                    </a:p>
                    <a:p>
                      <a:pPr algn="ctr"/>
                      <a:r>
                        <a:rPr lang="en-US" sz="3000" i="1" baseline="0" dirty="0" smtClean="0"/>
                        <a:t>t</a:t>
                      </a:r>
                      <a:r>
                        <a:rPr lang="en-US" sz="3000" baseline="0" dirty="0" smtClean="0"/>
                        <a:t>(2381) = 2.50, </a:t>
                      </a:r>
                      <a:r>
                        <a:rPr lang="en-US" sz="3000" b="1" i="1" baseline="0" dirty="0" smtClean="0"/>
                        <a:t>p</a:t>
                      </a:r>
                      <a:r>
                        <a:rPr lang="en-US" sz="3000" b="1" baseline="0" dirty="0" smtClean="0"/>
                        <a:t> = 0.01*</a:t>
                      </a:r>
                      <a:endParaRPr lang="en-US" sz="3000" b="1" dirty="0"/>
                    </a:p>
                  </a:txBody>
                  <a:tcPr anchor="ctr"/>
                </a:tc>
              </a:tr>
              <a:tr h="1215203">
                <a:tc vMerge="1">
                  <a:txBody>
                    <a:bodyPr/>
                    <a:lstStyle/>
                    <a:p>
                      <a:endParaRPr lang="en-US" dirty="0"/>
                    </a:p>
                  </a:txBody>
                  <a:tcPr/>
                </a:tc>
                <a:tc>
                  <a:txBody>
                    <a:bodyPr/>
                    <a:lstStyle/>
                    <a:p>
                      <a:pPr algn="ctr"/>
                      <a:r>
                        <a:rPr lang="en-US" sz="3000" b="1" dirty="0" smtClean="0"/>
                        <a:t>Translation</a:t>
                      </a:r>
                      <a:endParaRPr lang="en-US" sz="3000" b="1" dirty="0"/>
                    </a:p>
                  </a:txBody>
                  <a:tcPr anchor="ctr"/>
                </a:tc>
                <a:tc>
                  <a:txBody>
                    <a:bodyPr/>
                    <a:lstStyle/>
                    <a:p>
                      <a:pPr algn="ctr"/>
                      <a:r>
                        <a:rPr lang="en-US" sz="3000" i="1" dirty="0" smtClean="0"/>
                        <a:t>b</a:t>
                      </a:r>
                      <a:r>
                        <a:rPr lang="en-US" sz="3000" baseline="0" dirty="0" smtClean="0"/>
                        <a:t> = 0.04 (</a:t>
                      </a:r>
                      <a:r>
                        <a:rPr lang="en-US" sz="3000" i="1" baseline="0" dirty="0" smtClean="0"/>
                        <a:t>SE</a:t>
                      </a:r>
                      <a:r>
                        <a:rPr lang="en-US" sz="3000" baseline="0" dirty="0" smtClean="0"/>
                        <a:t> = 0.03)</a:t>
                      </a:r>
                    </a:p>
                    <a:p>
                      <a:pPr algn="ctr"/>
                      <a:r>
                        <a:rPr lang="en-US" sz="3000" i="1" baseline="0" dirty="0" smtClean="0"/>
                        <a:t>t</a:t>
                      </a:r>
                      <a:r>
                        <a:rPr lang="en-US" sz="3000" baseline="0" dirty="0" smtClean="0"/>
                        <a:t>(1774) = 1.77, </a:t>
                      </a:r>
                      <a:r>
                        <a:rPr lang="en-US" sz="3000" i="1" baseline="0" dirty="0" smtClean="0"/>
                        <a:t>p</a:t>
                      </a:r>
                      <a:r>
                        <a:rPr lang="en-US" sz="3000" baseline="0" dirty="0" smtClean="0"/>
                        <a:t> = 0.08</a:t>
                      </a:r>
                      <a:endParaRPr lang="en-US" sz="3000" dirty="0"/>
                    </a:p>
                  </a:txBody>
                  <a:tcPr anchor="ctr"/>
                </a:tc>
                <a:tc>
                  <a:txBody>
                    <a:bodyPr/>
                    <a:lstStyle/>
                    <a:p>
                      <a:pPr algn="ctr"/>
                      <a:r>
                        <a:rPr lang="en-US" sz="3000" i="1" dirty="0" smtClean="0"/>
                        <a:t>b</a:t>
                      </a:r>
                      <a:r>
                        <a:rPr lang="en-US" sz="3000" baseline="0" dirty="0" smtClean="0"/>
                        <a:t> = 0.04 (</a:t>
                      </a:r>
                      <a:r>
                        <a:rPr lang="en-US" sz="3000" i="1" baseline="0" dirty="0" smtClean="0"/>
                        <a:t>SE</a:t>
                      </a:r>
                      <a:r>
                        <a:rPr lang="en-US" sz="3000" baseline="0" dirty="0" smtClean="0"/>
                        <a:t> = 0.03)</a:t>
                      </a:r>
                    </a:p>
                    <a:p>
                      <a:pPr algn="ctr"/>
                      <a:r>
                        <a:rPr lang="en-US" sz="3000" i="1" baseline="0" dirty="0" smtClean="0"/>
                        <a:t>t</a:t>
                      </a:r>
                      <a:r>
                        <a:rPr lang="en-US" sz="3000" baseline="0" dirty="0" smtClean="0"/>
                        <a:t>(1692) = 1.44, </a:t>
                      </a:r>
                      <a:r>
                        <a:rPr lang="en-US" sz="3000" i="1" baseline="0" dirty="0" smtClean="0"/>
                        <a:t>p</a:t>
                      </a:r>
                      <a:r>
                        <a:rPr lang="en-US" sz="3000" baseline="0" dirty="0" smtClean="0"/>
                        <a:t> = 0.15</a:t>
                      </a:r>
                      <a:endParaRPr lang="en-US" sz="3000" dirty="0"/>
                    </a:p>
                  </a:txBody>
                  <a:tcPr anchor="ctr"/>
                </a:tc>
              </a:tr>
            </a:tbl>
          </a:graphicData>
        </a:graphic>
      </p:graphicFrame>
      <p:grpSp>
        <p:nvGrpSpPr>
          <p:cNvPr id="88" name="Group 87"/>
          <p:cNvGrpSpPr/>
          <p:nvPr/>
        </p:nvGrpSpPr>
        <p:grpSpPr>
          <a:xfrm>
            <a:off x="21486059" y="12082294"/>
            <a:ext cx="7249376" cy="5405587"/>
            <a:chOff x="21486059" y="12082294"/>
            <a:chExt cx="7249376" cy="5405587"/>
          </a:xfrm>
        </p:grpSpPr>
        <p:sp>
          <p:nvSpPr>
            <p:cNvPr id="36" name="TextBox 35"/>
            <p:cNvSpPr txBox="1"/>
            <p:nvPr/>
          </p:nvSpPr>
          <p:spPr>
            <a:xfrm>
              <a:off x="21486059" y="12082294"/>
              <a:ext cx="6781799" cy="954107"/>
            </a:xfrm>
            <a:prstGeom prst="rect">
              <a:avLst/>
            </a:prstGeom>
            <a:noFill/>
          </p:spPr>
          <p:txBody>
            <a:bodyPr wrap="square" rtlCol="0">
              <a:spAutoFit/>
            </a:bodyPr>
            <a:lstStyle/>
            <a:p>
              <a:pPr algn="ctr"/>
              <a:r>
                <a:rPr lang="en-US" sz="2800" dirty="0" smtClean="0"/>
                <a:t>Figure 4</a:t>
              </a:r>
              <a:r>
                <a:rPr lang="en-US" sz="2800" i="1" dirty="0" smtClean="0"/>
                <a:t>. Example item for judgment of learning questions.</a:t>
              </a:r>
              <a:endParaRPr lang="en-US" sz="2800" i="1" dirty="0"/>
            </a:p>
          </p:txBody>
        </p:sp>
        <p:grpSp>
          <p:nvGrpSpPr>
            <p:cNvPr id="39" name="Group 38"/>
            <p:cNvGrpSpPr/>
            <p:nvPr/>
          </p:nvGrpSpPr>
          <p:grpSpPr>
            <a:xfrm>
              <a:off x="21573373" y="13211852"/>
              <a:ext cx="7162062" cy="4276029"/>
              <a:chOff x="21573373" y="13211852"/>
              <a:chExt cx="7162062" cy="4276029"/>
            </a:xfrm>
          </p:grpSpPr>
          <p:sp>
            <p:nvSpPr>
              <p:cNvPr id="37" name="TextBox 36"/>
              <p:cNvSpPr txBox="1"/>
              <p:nvPr/>
            </p:nvSpPr>
            <p:spPr>
              <a:xfrm>
                <a:off x="22464910" y="13211852"/>
                <a:ext cx="5486400" cy="1815882"/>
              </a:xfrm>
              <a:prstGeom prst="rect">
                <a:avLst/>
              </a:prstGeom>
              <a:noFill/>
            </p:spPr>
            <p:txBody>
              <a:bodyPr wrap="square" rtlCol="0">
                <a:spAutoFit/>
              </a:bodyPr>
              <a:lstStyle/>
              <a:p>
                <a:r>
                  <a:rPr lang="en-US" sz="2800" b="1" dirty="0" smtClean="0"/>
                  <a:t>You are now halfway through the Italian lesson. Please rate your confidence for answering the next set of questions correctly.</a:t>
                </a:r>
                <a:endParaRPr lang="en-US" sz="2800" b="1" dirty="0"/>
              </a:p>
            </p:txBody>
          </p:sp>
          <p:sp>
            <p:nvSpPr>
              <p:cNvPr id="38" name="TextBox 37"/>
              <p:cNvSpPr txBox="1"/>
              <p:nvPr/>
            </p:nvSpPr>
            <p:spPr>
              <a:xfrm>
                <a:off x="21573373" y="15241112"/>
                <a:ext cx="6252532" cy="2246769"/>
              </a:xfrm>
              <a:prstGeom prst="rect">
                <a:avLst/>
              </a:prstGeom>
              <a:noFill/>
            </p:spPr>
            <p:txBody>
              <a:bodyPr wrap="square" rtlCol="0">
                <a:spAutoFit/>
              </a:bodyPr>
              <a:lstStyle/>
              <a:p>
                <a:r>
                  <a:rPr lang="en-US" sz="2800" b="1" dirty="0" smtClean="0"/>
                  <a:t>Multiple Choice</a:t>
                </a:r>
              </a:p>
              <a:p>
                <a:endParaRPr lang="en-US" sz="2800" b="1" dirty="0" smtClean="0"/>
              </a:p>
              <a:p>
                <a:r>
                  <a:rPr lang="en-US" sz="2800" b="1" dirty="0" smtClean="0"/>
                  <a:t>Matching</a:t>
                </a:r>
              </a:p>
              <a:p>
                <a:endParaRPr lang="en-US" sz="2800" b="1" dirty="0" smtClean="0"/>
              </a:p>
              <a:p>
                <a:r>
                  <a:rPr lang="en-US" sz="2800" b="1" dirty="0" smtClean="0"/>
                  <a:t>Sentence Translation</a:t>
                </a:r>
                <a:endParaRPr lang="en-US" sz="2800" b="1" dirty="0"/>
              </a:p>
            </p:txBody>
          </p:sp>
          <p:grpSp>
            <p:nvGrpSpPr>
              <p:cNvPr id="46" name="Group 45"/>
              <p:cNvGrpSpPr/>
              <p:nvPr/>
            </p:nvGrpSpPr>
            <p:grpSpPr>
              <a:xfrm>
                <a:off x="24853942" y="15244330"/>
                <a:ext cx="3863558" cy="530768"/>
                <a:chOff x="25031267" y="24177017"/>
                <a:chExt cx="3863558" cy="530768"/>
              </a:xfrm>
            </p:grpSpPr>
            <p:cxnSp>
              <p:nvCxnSpPr>
                <p:cNvPr id="8" name="Straight Connector 7"/>
                <p:cNvCxnSpPr/>
                <p:nvPr/>
              </p:nvCxnSpPr>
              <p:spPr>
                <a:xfrm flipV="1">
                  <a:off x="25222200" y="24533573"/>
                  <a:ext cx="3346982" cy="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222200" y="24384000"/>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569182" y="24396413"/>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963046" y="24396413"/>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067939" y="24433465"/>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730982" y="24396413"/>
                  <a:ext cx="0" cy="27432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031267" y="24177017"/>
                  <a:ext cx="3863558" cy="307777"/>
                </a:xfrm>
                <a:prstGeom prst="rect">
                  <a:avLst/>
                </a:prstGeom>
                <a:noFill/>
              </p:spPr>
              <p:txBody>
                <a:bodyPr wrap="none" rtlCol="0">
                  <a:spAutoFit/>
                </a:bodyPr>
                <a:lstStyle/>
                <a:p>
                  <a:r>
                    <a:rPr lang="en-US" sz="1400" dirty="0" smtClean="0"/>
                    <a:t>0%              25%               50%             75%           100%</a:t>
                  </a:r>
                  <a:endParaRPr lang="en-US" sz="1400" dirty="0"/>
                </a:p>
              </p:txBody>
            </p:sp>
          </p:grpSp>
          <p:sp>
            <p:nvSpPr>
              <p:cNvPr id="63" name="Diamond 62"/>
              <p:cNvSpPr/>
              <p:nvPr/>
            </p:nvSpPr>
            <p:spPr>
              <a:xfrm>
                <a:off x="27465803" y="15500778"/>
                <a:ext cx="194797" cy="228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p:nvPr/>
            </p:nvGrpSpPr>
            <p:grpSpPr>
              <a:xfrm>
                <a:off x="24853942" y="16082195"/>
                <a:ext cx="3863558" cy="530768"/>
                <a:chOff x="25031267" y="24177017"/>
                <a:chExt cx="3863558" cy="530768"/>
              </a:xfrm>
            </p:grpSpPr>
            <p:cxnSp>
              <p:nvCxnSpPr>
                <p:cNvPr id="71" name="Straight Connector 70"/>
                <p:cNvCxnSpPr/>
                <p:nvPr/>
              </p:nvCxnSpPr>
              <p:spPr>
                <a:xfrm flipV="1">
                  <a:off x="25222200" y="24533573"/>
                  <a:ext cx="3346982" cy="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5222200" y="24384000"/>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8569182" y="24396413"/>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963046" y="24396413"/>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6067939" y="24433465"/>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7730982" y="24396413"/>
                  <a:ext cx="0" cy="2743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5031267" y="24177017"/>
                  <a:ext cx="3863558" cy="307777"/>
                </a:xfrm>
                <a:prstGeom prst="rect">
                  <a:avLst/>
                </a:prstGeom>
                <a:noFill/>
              </p:spPr>
              <p:txBody>
                <a:bodyPr wrap="none" rtlCol="0">
                  <a:spAutoFit/>
                </a:bodyPr>
                <a:lstStyle/>
                <a:p>
                  <a:r>
                    <a:rPr lang="en-US" sz="1400" dirty="0" smtClean="0"/>
                    <a:t>0%              25%               50%             75%           100%</a:t>
                  </a:r>
                  <a:endParaRPr lang="en-US" sz="1400" dirty="0"/>
                </a:p>
              </p:txBody>
            </p:sp>
          </p:grpSp>
          <p:grpSp>
            <p:nvGrpSpPr>
              <p:cNvPr id="78" name="Group 77"/>
              <p:cNvGrpSpPr/>
              <p:nvPr/>
            </p:nvGrpSpPr>
            <p:grpSpPr>
              <a:xfrm>
                <a:off x="24871877" y="16939233"/>
                <a:ext cx="3863558" cy="530768"/>
                <a:chOff x="25031267" y="24177017"/>
                <a:chExt cx="3863558" cy="530768"/>
              </a:xfrm>
            </p:grpSpPr>
            <p:cxnSp>
              <p:nvCxnSpPr>
                <p:cNvPr id="79" name="Straight Connector 78"/>
                <p:cNvCxnSpPr/>
                <p:nvPr/>
              </p:nvCxnSpPr>
              <p:spPr>
                <a:xfrm flipV="1">
                  <a:off x="25222200" y="24533573"/>
                  <a:ext cx="3346982" cy="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5222200" y="24384000"/>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8569182" y="24396413"/>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963046" y="24396413"/>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067939" y="24433465"/>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7730982" y="24396413"/>
                  <a:ext cx="0" cy="274320"/>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5031267" y="24177017"/>
                  <a:ext cx="3863558" cy="307777"/>
                </a:xfrm>
                <a:prstGeom prst="rect">
                  <a:avLst/>
                </a:prstGeom>
                <a:noFill/>
              </p:spPr>
              <p:txBody>
                <a:bodyPr wrap="none" rtlCol="0">
                  <a:spAutoFit/>
                </a:bodyPr>
                <a:lstStyle/>
                <a:p>
                  <a:r>
                    <a:rPr lang="en-US" sz="1400" dirty="0" smtClean="0"/>
                    <a:t>0%              25%               50%             75%           100%</a:t>
                  </a:r>
                  <a:endParaRPr lang="en-US" sz="1400" dirty="0"/>
                </a:p>
              </p:txBody>
            </p:sp>
          </p:grpSp>
          <p:sp>
            <p:nvSpPr>
              <p:cNvPr id="86" name="Diamond 85"/>
              <p:cNvSpPr/>
              <p:nvPr/>
            </p:nvSpPr>
            <p:spPr>
              <a:xfrm>
                <a:off x="27465803" y="16337022"/>
                <a:ext cx="194797" cy="228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iamond 86"/>
              <p:cNvSpPr/>
              <p:nvPr/>
            </p:nvSpPr>
            <p:spPr>
              <a:xfrm>
                <a:off x="27465803" y="17191936"/>
                <a:ext cx="194797" cy="228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3"/>
          <p:cNvPicPr>
            <a:picLocks noChangeAspect="1"/>
          </p:cNvPicPr>
          <p:nvPr/>
        </p:nvPicPr>
        <p:blipFill>
          <a:blip r:embed="rId8"/>
          <a:stretch>
            <a:fillRect/>
          </a:stretch>
        </p:blipFill>
        <p:spPr>
          <a:xfrm>
            <a:off x="17748192" y="17824874"/>
            <a:ext cx="8812725" cy="4846320"/>
          </a:xfrm>
          <a:prstGeom prst="rect">
            <a:avLst/>
          </a:prstGeom>
        </p:spPr>
      </p:pic>
      <p:pic>
        <p:nvPicPr>
          <p:cNvPr id="6" name="Picture 5"/>
          <p:cNvPicPr>
            <a:picLocks noChangeAspect="1"/>
          </p:cNvPicPr>
          <p:nvPr/>
        </p:nvPicPr>
        <p:blipFill>
          <a:blip r:embed="rId9"/>
          <a:stretch>
            <a:fillRect/>
          </a:stretch>
        </p:blipFill>
        <p:spPr>
          <a:xfrm>
            <a:off x="17745851" y="22671194"/>
            <a:ext cx="8812725" cy="4846320"/>
          </a:xfrm>
          <a:prstGeom prst="rect">
            <a:avLst/>
          </a:prstGeom>
        </p:spPr>
      </p:pic>
      <p:pic>
        <p:nvPicPr>
          <p:cNvPr id="48" name="Picture 47"/>
          <p:cNvPicPr>
            <a:picLocks noChangeAspect="1"/>
          </p:cNvPicPr>
          <p:nvPr/>
        </p:nvPicPr>
        <p:blipFill>
          <a:blip r:embed="rId10"/>
          <a:stretch>
            <a:fillRect/>
          </a:stretch>
        </p:blipFill>
        <p:spPr>
          <a:xfrm>
            <a:off x="17893476" y="27825302"/>
            <a:ext cx="8812725" cy="48463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2912</TotalTime>
  <Words>853</Words>
  <Application>Microsoft Macintosh PowerPoint</Application>
  <PresentationFormat>Custom</PresentationFormat>
  <Paragraphs>103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Black</vt:lpstr>
      <vt:lpstr>Big Caslon</vt:lpstr>
      <vt:lpstr>Calibri</vt:lpstr>
      <vt:lpstr>Elephant</vt:lpstr>
      <vt:lpstr>ＭＳ Ｐゴシック</vt:lpstr>
      <vt:lpstr>Arial</vt:lpstr>
      <vt:lpstr>Office Theme</vt:lpstr>
      <vt:lpstr>PowerPoint Presentation</vt:lpstr>
    </vt:vector>
  </TitlesOfParts>
  <Company>Missouri State University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Rebecca Allinder</dc:creator>
  <cp:lastModifiedBy>Erin M. Buchanan</cp:lastModifiedBy>
  <cp:revision>291</cp:revision>
  <cp:lastPrinted>2016-11-11T17:29:38Z</cp:lastPrinted>
  <dcterms:created xsi:type="dcterms:W3CDTF">2015-03-05T18:59:32Z</dcterms:created>
  <dcterms:modified xsi:type="dcterms:W3CDTF">2016-11-15T17:35:56Z</dcterms:modified>
</cp:coreProperties>
</file>