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3891200" cy="329184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FE"/>
    <a:srgbClr val="E06934"/>
    <a:srgbClr val="F46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868" autoAdjust="0"/>
    <p:restoredTop sz="94071" autoAdjust="0"/>
  </p:normalViewPr>
  <p:slideViewPr>
    <p:cSldViewPr>
      <p:cViewPr>
        <p:scale>
          <a:sx n="30" d="100"/>
          <a:sy n="30" d="100"/>
        </p:scale>
        <p:origin x="968" y="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D943D7A-167B-4D1B-8238-B31E320746FF}" type="datetimeFigureOut">
              <a:rPr lang="en-US"/>
              <a:pPr/>
              <a:t>11/15/16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E418D6F-41CF-4BCA-9E68-1D7429ABF8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5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18D6F-41CF-4BCA-9E68-1D7429ABF81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8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79F8-D3CD-4F84-8ABE-D8B7DBD3268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343B-EA5F-4ADD-9460-941A8C1EBC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4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79F8-D3CD-4F84-8ABE-D8B7DBD3268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2B7B-E9B7-4454-B0E5-3D59F7AA3E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1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79F8-D3CD-4F84-8ABE-D8B7DBD3268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9E96-6FCD-4F9D-8F89-514B47A9C5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79F8-D3CD-4F84-8ABE-D8B7DBD3268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9801-7B5A-400E-B335-3A64EBB55A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2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79F8-D3CD-4F84-8ABE-D8B7DBD3268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9C8C-A819-431E-9D13-9C81427D3D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1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79F8-D3CD-4F84-8ABE-D8B7DBD3268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EE697-DFC7-48AF-886D-639558809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6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79F8-D3CD-4F84-8ABE-D8B7DBD3268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D30B-62B3-49B3-90D3-C12BFD3E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0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79F8-D3CD-4F84-8ABE-D8B7DBD3268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A167-9D40-4397-8A22-C598A3318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9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79F8-D3CD-4F84-8ABE-D8B7DBD3268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9EFD-54AA-411B-ABB0-DBDB9944F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5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79F8-D3CD-4F84-8ABE-D8B7DBD3268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56D9-60D3-4E39-BDA5-F9140AF54C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7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79F8-D3CD-4F84-8ABE-D8B7DBD3268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B3A4-0D33-4155-AF48-49EB80A73D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8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379F8-D3CD-4F84-8ABE-D8B7DBD3268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8FEC7-2C5D-45DE-84FB-9C36ADEAE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1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hn1551@live.missouristate.edu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0" name="Rectangle 3"/>
          <p:cNvSpPr>
            <a:spLocks/>
          </p:cNvSpPr>
          <p:nvPr/>
        </p:nvSpPr>
        <p:spPr bwMode="auto">
          <a:xfrm>
            <a:off x="1827152" y="1550516"/>
            <a:ext cx="40082848" cy="350610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8100" tIns="38100" rIns="38100" bIns="3810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sz="6000" dirty="0">
                <a:solidFill>
                  <a:schemeClr val="bg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Minion Pro" pitchFamily="18" charset="0"/>
              </a:rPr>
              <a:t> </a:t>
            </a:r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A Meta-analysis of the Survival Processing Advantage in Memory</a:t>
            </a:r>
            <a:endParaRPr lang="en-US" sz="60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 eaLnBrk="1" hangingPunct="1"/>
            <a:r>
              <a:rPr lang="en-US" sz="6000" b="1" dirty="0">
                <a:solidFill>
                  <a:schemeClr val="bg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Minion Pro" pitchFamily="18" charset="0"/>
              </a:rPr>
              <a:t>John E. Scofield, Erin M. Buchanan, Bogdan Kostic</a:t>
            </a:r>
          </a:p>
          <a:p>
            <a:pPr algn="ctr" eaLnBrk="1" hangingPunct="1"/>
            <a:r>
              <a:rPr lang="en-US" sz="6000" b="1" dirty="0">
                <a:solidFill>
                  <a:schemeClr val="bg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Minion Pro" pitchFamily="18" charset="0"/>
              </a:rPr>
              <a:t>Missouri State University</a:t>
            </a:r>
          </a:p>
        </p:txBody>
      </p:sp>
      <p:sp>
        <p:nvSpPr>
          <p:cNvPr id="13314" name="Line 4"/>
          <p:cNvSpPr>
            <a:spLocks noChangeShapeType="1"/>
          </p:cNvSpPr>
          <p:nvPr/>
        </p:nvSpPr>
        <p:spPr bwMode="auto">
          <a:xfrm>
            <a:off x="1827213" y="4170363"/>
            <a:ext cx="77787" cy="2745263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13315" name="Line 5"/>
          <p:cNvSpPr>
            <a:spLocks noChangeShapeType="1"/>
          </p:cNvSpPr>
          <p:nvPr/>
        </p:nvSpPr>
        <p:spPr bwMode="auto">
          <a:xfrm>
            <a:off x="41910000" y="5029200"/>
            <a:ext cx="152400" cy="265176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13316" name="Line 6"/>
          <p:cNvSpPr>
            <a:spLocks noChangeShapeType="1"/>
          </p:cNvSpPr>
          <p:nvPr/>
        </p:nvSpPr>
        <p:spPr bwMode="auto">
          <a:xfrm rot="10800000" flipH="1">
            <a:off x="1905000" y="31546800"/>
            <a:ext cx="40157400" cy="762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2054" name="Rectangle 7"/>
          <p:cNvSpPr>
            <a:spLocks/>
          </p:cNvSpPr>
          <p:nvPr/>
        </p:nvSpPr>
        <p:spPr bwMode="auto">
          <a:xfrm>
            <a:off x="2057400" y="5056623"/>
            <a:ext cx="13258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Abstract</a:t>
            </a:r>
          </a:p>
          <a:p>
            <a:pPr eaLnBrk="1" hangingPunct="1"/>
            <a:r>
              <a:rPr lang="en-US" sz="3600" dirty="0">
                <a:latin typeface="Times New Roman"/>
                <a:cs typeface="Times New Roman"/>
              </a:rPr>
              <a:t>The survival processing advantage occurs when processing words for their survival value improves later performance on a memory test, which has significant adaptive value. Traditional meta-analytic methods were used, as well as p-curve, p-uniform, trim and fill, PET-PEESE, selection models, and the test of excessive success (TES) to investigate pooled effect size estimates and potential small-study effects. All materials, including datasets and R code are available online at osf.io/6sd8e. Bias-correction techniques tend to lower effect size estimates. Interestingly, effect size estimates are higher with suspected p-hacking experiments excluded.</a:t>
            </a:r>
            <a:endParaRPr lang="en-US" sz="3600" dirty="0">
              <a:solidFill>
                <a:schemeClr val="tx1"/>
              </a:solidFill>
              <a:latin typeface="Times New Roman"/>
              <a:ea typeface="MS PGothic" panose="020B0600070205080204" pitchFamily="34" charset="-128"/>
              <a:cs typeface="Times New Roman"/>
              <a:sym typeface="Times New Roman Bold" panose="02020803070505020304" pitchFamily="18" charset="0"/>
            </a:endParaRPr>
          </a:p>
          <a:p>
            <a:pPr lvl="1" eaLnBrk="1" hangingPunct="1">
              <a:buFont typeface="Arial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Times New Roman"/>
              <a:ea typeface="MS PGothic" panose="020B0600070205080204" pitchFamily="34" charset="-128"/>
              <a:cs typeface="Times New Roman"/>
              <a:sym typeface="Times New Roman Bold" panose="02020803070505020304" pitchFamily="18" charset="0"/>
            </a:endParaRPr>
          </a:p>
          <a:p>
            <a:pPr eaLnBrk="1" hangingPunct="1"/>
            <a:endParaRPr lang="en-US" sz="4400" b="1" dirty="0">
              <a:latin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3600" dirty="0">
              <a:latin typeface="Times New Roman"/>
              <a:ea typeface="Calibri"/>
              <a:cs typeface="Times New Roman"/>
            </a:endParaRPr>
          </a:p>
          <a:p>
            <a:pPr eaLnBrk="1" hangingPunct="1"/>
            <a:endParaRPr lang="en-US" sz="3600" dirty="0">
              <a:solidFill>
                <a:schemeClr val="tx1"/>
              </a:solidFill>
              <a:latin typeface="Times New Roman"/>
              <a:ea typeface="MS PGothic" panose="020B0600070205080204" pitchFamily="34" charset="-128"/>
              <a:cs typeface="Times New Roman"/>
              <a:sym typeface="Times New Roman Bold" panose="02020803070505020304" pitchFamily="18" charset="0"/>
            </a:endParaRPr>
          </a:p>
        </p:txBody>
      </p:sp>
      <p:sp>
        <p:nvSpPr>
          <p:cNvPr id="2055" name="Rectangle 8"/>
          <p:cNvSpPr>
            <a:spLocks/>
          </p:cNvSpPr>
          <p:nvPr/>
        </p:nvSpPr>
        <p:spPr bwMode="auto">
          <a:xfrm>
            <a:off x="2209800" y="20878800"/>
            <a:ext cx="119507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914400" indent="-4572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marL="0" lvl="1" indent="0" eaLnBrk="1" hangingPunct="1"/>
            <a:endParaRPr lang="en-US" sz="3200" dirty="0">
              <a:latin typeface="Gill Sans"/>
              <a:cs typeface="Times New Roman" panose="02020603050405020304" pitchFamily="18" charset="0"/>
            </a:endParaRPr>
          </a:p>
        </p:txBody>
      </p:sp>
      <p:sp>
        <p:nvSpPr>
          <p:cNvPr id="13322" name="Rectangle 14"/>
          <p:cNvSpPr>
            <a:spLocks/>
          </p:cNvSpPr>
          <p:nvPr/>
        </p:nvSpPr>
        <p:spPr bwMode="auto">
          <a:xfrm>
            <a:off x="29184600" y="27355800"/>
            <a:ext cx="13017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marL="342900" indent="-3429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800100" indent="-3429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13"/>
          <p:cNvSpPr>
            <a:spLocks/>
          </p:cNvSpPr>
          <p:nvPr/>
        </p:nvSpPr>
        <p:spPr bwMode="auto">
          <a:xfrm>
            <a:off x="2133600" y="10735438"/>
            <a:ext cx="13487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endParaRPr lang="en-US" sz="44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ea typeface="MS PGothic" panose="020B0600070205080204" pitchFamily="34" charset="-128"/>
              <a:cs typeface="Times New Roman" pitchFamily="18" charset="0"/>
              <a:sym typeface="Times New Roman Bold" panose="02020803070505020304" pitchFamily="18" charset="0"/>
            </a:endParaRPr>
          </a:p>
          <a:p>
            <a:pPr algn="ctr" eaLnBrk="1" hangingPunct="1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  <a:sym typeface="Times New Roman Bold" panose="02020803070505020304" pitchFamily="18" charset="0"/>
              </a:rPr>
              <a:t>Method</a:t>
            </a:r>
          </a:p>
          <a:p>
            <a:pPr eaLnBrk="1" hangingPunct="1"/>
            <a:r>
              <a:rPr lang="en-US" sz="3200" b="1" i="1" dirty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 Experiments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  <a:sym typeface="Times New Roman Bold" panose="02020803070505020304" pitchFamily="18" charset="0"/>
            </a:endParaRPr>
          </a:p>
          <a:p>
            <a:pPr eaLnBrk="1" hangingPunct="1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Times New Roman Bold" panose="02020803070505020304" pitchFamily="18" charset="0"/>
              </a:rPr>
              <a:t>75 experiments which were acceptable for inclusion in this analysis. 21 experiments were excluded from this analysis (insufficient quantitative information or differing measures of interest). 49.33% of experiments (37) utilized a between-subjects design and 50.67% (38) utilized a within-subjects design. </a:t>
            </a:r>
          </a:p>
          <a:p>
            <a:pPr eaLnBrk="1" hangingPunct="1"/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  <a:sym typeface="Times New Roman Bold" panose="02020803070505020304" pitchFamily="18" charset="0"/>
            </a:endParaRPr>
          </a:p>
        </p:txBody>
      </p:sp>
      <p:sp>
        <p:nvSpPr>
          <p:cNvPr id="68" name="Rectangle 7"/>
          <p:cNvSpPr>
            <a:spLocks/>
          </p:cNvSpPr>
          <p:nvPr/>
        </p:nvSpPr>
        <p:spPr bwMode="auto">
          <a:xfrm>
            <a:off x="23736300" y="5063171"/>
            <a:ext cx="10896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Results</a:t>
            </a:r>
          </a:p>
          <a:p>
            <a:pPr algn="ctr" eaLnBrk="1" hangingPunct="1"/>
            <a:endParaRPr lang="en-US" sz="4400" b="1" dirty="0">
              <a:solidFill>
                <a:schemeClr val="accent6">
                  <a:lumMod val="75000"/>
                </a:schemeClr>
              </a:solidFill>
              <a:latin typeface="Gill Sans"/>
              <a:ea typeface="MS PGothic" panose="020B0600070205080204" pitchFamily="34" charset="-128"/>
              <a:sym typeface="Times New Roman Bold" panose="02020803070505020304" pitchFamily="18" charset="0"/>
            </a:endParaRPr>
          </a:p>
          <a:p>
            <a:pPr lvl="1" eaLnBrk="1" hangingPunct="1">
              <a:buFont typeface="Arial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Times New Roman" pitchFamily="18" charset="0"/>
              <a:ea typeface="MS PGothic" panose="020B0600070205080204" pitchFamily="34" charset="-128"/>
              <a:cs typeface="Times New Roman" pitchFamily="18" charset="0"/>
              <a:sym typeface="Times New Roman Bold" panose="02020803070505020304" pitchFamily="18" charset="0"/>
            </a:endParaRPr>
          </a:p>
          <a:p>
            <a:pPr eaLnBrk="1" hangingPunct="1"/>
            <a:endParaRPr lang="en-US" sz="4400" b="1" dirty="0">
              <a:latin typeface="Gill Sans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3600" dirty="0">
              <a:latin typeface="Calibri"/>
              <a:ea typeface="Calibri"/>
              <a:cs typeface="Times New Roman"/>
            </a:endParaRPr>
          </a:p>
          <a:p>
            <a:pPr eaLnBrk="1" hangingPunct="1"/>
            <a:endParaRPr lang="en-US" sz="3600" dirty="0">
              <a:solidFill>
                <a:schemeClr val="tx1"/>
              </a:solidFill>
              <a:latin typeface="Times New Roman Bold" panose="02020803070505020304" pitchFamily="18" charset="0"/>
              <a:ea typeface="MS PGothic" panose="020B0600070205080204" pitchFamily="34" charset="-128"/>
              <a:sym typeface="Times New Roman Bold" panose="02020803070505020304" pitchFamily="18" charset="0"/>
            </a:endParaRPr>
          </a:p>
        </p:txBody>
      </p:sp>
      <p:sp>
        <p:nvSpPr>
          <p:cNvPr id="69" name="Rectangle 7"/>
          <p:cNvSpPr>
            <a:spLocks/>
          </p:cNvSpPr>
          <p:nvPr/>
        </p:nvSpPr>
        <p:spPr bwMode="auto">
          <a:xfrm>
            <a:off x="31611430" y="6699222"/>
            <a:ext cx="10298570" cy="251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  <a:sym typeface="Times New Roman Bold" panose="02020803070505020304" pitchFamily="18" charset="0"/>
              </a:rPr>
              <a:t>Note: 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  <a:sym typeface="Times New Roman Bold" panose="02020803070505020304" pitchFamily="18" charset="0"/>
              </a:rPr>
              <a:t>The tables to the left shows effect size estimates across all experiments, for between-subjects experiments, and for within-subjects experiments along with 95% confidence intervals for various types of research synthesis analyses, with the last four techniques correcting for selective reporting. All effect size estimates are reported with suspected p-hacking experiments included in the analysis compared to when suspected p-hacking experiments are excluded from the analysis to compare changes in effect size estimates in the presence of p-hacking.</a:t>
            </a:r>
            <a:endParaRPr lang="en-US" sz="4000" b="1" dirty="0">
              <a:solidFill>
                <a:schemeClr val="tx1"/>
              </a:solidFill>
              <a:latin typeface="Times New Roman"/>
              <a:ea typeface="MS PGothic" panose="020B0600070205080204" pitchFamily="34" charset="-128"/>
              <a:cs typeface="Times New Roman"/>
              <a:sym typeface="Times New Roman Bold" panose="02020803070505020304" pitchFamily="18" charset="0"/>
            </a:endParaRPr>
          </a:p>
          <a:p>
            <a:pPr algn="ctr" eaLnBrk="1" hangingPunct="1"/>
            <a:endParaRPr lang="en-US" sz="4400" b="1" dirty="0">
              <a:solidFill>
                <a:schemeClr val="accent6">
                  <a:lumMod val="75000"/>
                </a:schemeClr>
              </a:solidFill>
              <a:latin typeface="Times New Roman"/>
              <a:ea typeface="MS PGothic" panose="020B0600070205080204" pitchFamily="34" charset="-128"/>
              <a:cs typeface="Times New Roman"/>
              <a:sym typeface="Times New Roman Bold" panose="02020803070505020304" pitchFamily="18" charset="0"/>
            </a:endParaRPr>
          </a:p>
          <a:p>
            <a:pPr algn="ctr" eaLnBrk="1" hangingPunct="1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Supplemental Materials</a:t>
            </a:r>
          </a:p>
          <a:p>
            <a:pPr eaLnBrk="1" hangingPunct="1"/>
            <a:r>
              <a:rPr lang="en-US" sz="3200" dirty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Supplemental materials, as well as all materials, datasets, and R code is available at:</a:t>
            </a:r>
          </a:p>
          <a:p>
            <a:pPr eaLnBrk="1" hangingPunct="1"/>
            <a:r>
              <a:rPr lang="en-US" sz="3200" dirty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http://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osf.io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/6sd8e</a:t>
            </a:r>
            <a:endParaRPr lang="en-US" sz="3200" b="1" dirty="0">
              <a:solidFill>
                <a:schemeClr val="tx1"/>
              </a:solidFill>
              <a:latin typeface="Times New Roman"/>
              <a:ea typeface="MS PGothic" panose="020B0600070205080204" pitchFamily="34" charset="-128"/>
              <a:cs typeface="Times New Roman"/>
              <a:sym typeface="Times New Roman Bold" panose="02020803070505020304" pitchFamily="18" charset="0"/>
            </a:endParaRPr>
          </a:p>
          <a:p>
            <a:pPr eaLnBrk="1" hangingPunct="1"/>
            <a:r>
              <a:rPr lang="en-US" sz="3200" b="1" dirty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Contact: 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John Scofield (</a:t>
            </a:r>
            <a:r>
              <a:rPr lang="en-US" sz="3200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John1551@live.missouristate.edu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/>
            <a:endParaRPr lang="en-US" sz="3600" dirty="0">
              <a:solidFill>
                <a:schemeClr val="tx1"/>
              </a:solidFill>
              <a:latin typeface="Times New Roman" pitchFamily="18" charset="0"/>
              <a:ea typeface="MS PGothic" panose="020B0600070205080204" pitchFamily="34" charset="-128"/>
              <a:cs typeface="Times New Roman" pitchFamily="18" charset="0"/>
              <a:sym typeface="Times New Roman Bold" panose="02020803070505020304" pitchFamily="18" charset="0"/>
            </a:endParaRPr>
          </a:p>
          <a:p>
            <a:pPr lvl="1" eaLnBrk="1" hangingPunct="1"/>
            <a:endParaRPr lang="en-US" sz="3600" dirty="0">
              <a:solidFill>
                <a:schemeClr val="tx1"/>
              </a:solidFill>
              <a:latin typeface="Times New Roman" pitchFamily="18" charset="0"/>
              <a:ea typeface="MS PGothic" panose="020B0600070205080204" pitchFamily="34" charset="-128"/>
              <a:cs typeface="Times New Roman" pitchFamily="18" charset="0"/>
              <a:sym typeface="Times New Roman Bold" panose="02020803070505020304" pitchFamily="18" charset="0"/>
            </a:endParaRPr>
          </a:p>
          <a:p>
            <a:pPr eaLnBrk="1" hangingPunct="1"/>
            <a:endParaRPr lang="en-US" sz="4400" b="1" dirty="0">
              <a:latin typeface="Gill Sans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3600" dirty="0">
              <a:latin typeface="Calibri"/>
              <a:ea typeface="Calibri"/>
              <a:cs typeface="Times New Roman"/>
            </a:endParaRPr>
          </a:p>
          <a:p>
            <a:pPr eaLnBrk="1" hangingPunct="1"/>
            <a:endParaRPr lang="en-US" sz="3600" dirty="0">
              <a:solidFill>
                <a:schemeClr val="tx1"/>
              </a:solidFill>
              <a:latin typeface="Times New Roman Bold" panose="02020803070505020304" pitchFamily="18" charset="0"/>
              <a:ea typeface="MS PGothic" panose="020B0600070205080204" pitchFamily="34" charset="-128"/>
              <a:sym typeface="Times New Roman Bold" panose="02020803070505020304" pitchFamily="18" charset="0"/>
            </a:endParaRPr>
          </a:p>
        </p:txBody>
      </p:sp>
      <p:sp>
        <p:nvSpPr>
          <p:cNvPr id="75" name="Line 4"/>
          <p:cNvSpPr>
            <a:spLocks noChangeShapeType="1"/>
          </p:cNvSpPr>
          <p:nvPr/>
        </p:nvSpPr>
        <p:spPr bwMode="auto">
          <a:xfrm>
            <a:off x="15621000" y="5029200"/>
            <a:ext cx="1587" cy="2653823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08187" y="15849999"/>
            <a:ext cx="13182600" cy="16306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</a:pPr>
            <a:endParaRPr lang="en-US" sz="3200" dirty="0">
              <a:solidFill>
                <a:schemeClr val="tx1"/>
              </a:solidFill>
              <a:latin typeface="Times New Roman"/>
              <a:ea typeface="MS PGothic" panose="020B0600070205080204" pitchFamily="34" charset="-128"/>
              <a:cs typeface="Times New Roman"/>
              <a:sym typeface="Times New Roman Bold" panose="020208030705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sz="3200" b="1" i="1" dirty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Procedure</a:t>
            </a:r>
          </a:p>
          <a:p>
            <a:pPr>
              <a:lnSpc>
                <a:spcPct val="60000"/>
              </a:lnSpc>
            </a:pPr>
            <a:endParaRPr lang="en-US" sz="3200" b="1" i="1" dirty="0">
              <a:latin typeface="Times New Roman"/>
              <a:cs typeface="Times New Roman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All effect sizes were recalculated, and partial eta squared was chosen as the effect size of interest. Effect sizes were weighted in terms of their inverse variance. </a:t>
            </a:r>
          </a:p>
          <a:p>
            <a:endParaRPr lang="en-US" sz="3200" dirty="0">
              <a:latin typeface="Times New Roman"/>
              <a:cs typeface="Times New Roman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Homogeneity of effect size parameters were assed using the </a:t>
            </a:r>
            <a:r>
              <a:rPr lang="en-US" sz="3200" i="1" dirty="0">
                <a:latin typeface="Times New Roman"/>
                <a:cs typeface="Times New Roman"/>
              </a:rPr>
              <a:t>Q</a:t>
            </a:r>
            <a:r>
              <a:rPr lang="en-US" sz="3200" dirty="0">
                <a:latin typeface="Times New Roman"/>
                <a:cs typeface="Times New Roman"/>
              </a:rPr>
              <a:t>-statistic and the </a:t>
            </a:r>
            <a:r>
              <a:rPr lang="en-US" sz="3200" i="1" dirty="0">
                <a:latin typeface="Times New Roman"/>
                <a:cs typeface="Times New Roman"/>
              </a:rPr>
              <a:t>I</a:t>
            </a:r>
            <a:r>
              <a:rPr lang="en-US" sz="3200" i="1" baseline="30000" dirty="0">
                <a:latin typeface="Times New Roman"/>
                <a:cs typeface="Times New Roman"/>
              </a:rPr>
              <a:t>2</a:t>
            </a:r>
            <a:r>
              <a:rPr lang="en-US" sz="3200" dirty="0">
                <a:latin typeface="Times New Roman"/>
                <a:cs typeface="Times New Roman"/>
              </a:rPr>
              <a:t> index. Statistical power was calculated using statistics reported in experiments. </a:t>
            </a:r>
          </a:p>
          <a:p>
            <a:endParaRPr lang="en-US" sz="3200" dirty="0">
              <a:latin typeface="Times New Roman"/>
              <a:cs typeface="Times New Roman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Experiments with suspicion of p-hacking were flagged (combination of power lower than .</a:t>
            </a:r>
            <a:r>
              <a:rPr lang="en-US" sz="3200" dirty="0" smtClean="0">
                <a:latin typeface="Times New Roman"/>
                <a:cs typeface="Times New Roman"/>
              </a:rPr>
              <a:t>60 </a:t>
            </a:r>
            <a:r>
              <a:rPr lang="en-US" sz="3200" dirty="0">
                <a:latin typeface="Times New Roman"/>
                <a:cs typeface="Times New Roman"/>
              </a:rPr>
              <a:t>and p-values between .025-.05). Pooled effect size estimates were compared between the presence and absence of suspected p-hacking.</a:t>
            </a:r>
          </a:p>
          <a:p>
            <a:endParaRPr lang="en-US" sz="3200" dirty="0">
              <a:latin typeface="Times New Roman"/>
              <a:cs typeface="Times New Roman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TES was applied to all studies with four or more experiments. A p-curve and p-uniform analysis was analyzed which examines p-value distributions of statistically significant findings and tests if sets of studies contain evidential value. </a:t>
            </a:r>
          </a:p>
          <a:p>
            <a:endParaRPr lang="en-US" sz="3200" dirty="0">
              <a:latin typeface="Times New Roman"/>
              <a:cs typeface="Times New Roman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Trim and fill methods were used to examine the relationship between effect sizes and standard error. The use of PET-PEESE also tests for funnel plot asymmetry and yields effect size estimates. Selection models were also applied to yield effect size estimates while correcting for selective reporting.</a:t>
            </a:r>
          </a:p>
          <a:p>
            <a:endParaRPr lang="en-US" sz="3200" dirty="0">
              <a:latin typeface="Times New Roman"/>
              <a:cs typeface="Times New Roman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Average effect size estimates were computed for three groups: Across all experiments, and with two more homogeneous subgroups according to research design. </a:t>
            </a:r>
          </a:p>
          <a:p>
            <a:endParaRPr lang="en-US" sz="3200" dirty="0">
              <a:latin typeface="Times New Roman"/>
              <a:cs typeface="Times New Roman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Effect size estimates were compared with these different bias-correction techniques.</a:t>
            </a:r>
          </a:p>
          <a:p>
            <a:r>
              <a:rPr lang="en-US" sz="3600" dirty="0">
                <a:latin typeface="Times New Roman"/>
                <a:cs typeface="Times New Roman"/>
              </a:rPr>
              <a:t>	</a:t>
            </a:r>
            <a:endParaRPr lang="en-US" sz="3200" b="1" i="1" dirty="0">
              <a:latin typeface="Times New Roman"/>
              <a:cs typeface="Times New Roman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3400" y="5686055"/>
            <a:ext cx="15576827" cy="45229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35299" y="10539016"/>
            <a:ext cx="15653027" cy="39087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73400" y="14777779"/>
            <a:ext cx="15754289" cy="3786746"/>
          </a:xfrm>
          <a:prstGeom prst="rect">
            <a:avLst/>
          </a:prstGeom>
        </p:spPr>
      </p:pic>
      <p:pic>
        <p:nvPicPr>
          <p:cNvPr id="37" name="Picture 36" descr="http://www.p-curve.com/app4/R_temp/1477869550.pn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001"/>
          <a:stretch/>
        </p:blipFill>
        <p:spPr bwMode="auto">
          <a:xfrm>
            <a:off x="15829756" y="18640724"/>
            <a:ext cx="13812044" cy="125087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" name="Picture 39" descr="C:\Users\John\Desktop\funnel.png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8" t="1099" r="19231" b="31240"/>
          <a:stretch/>
        </p:blipFill>
        <p:spPr bwMode="auto">
          <a:xfrm>
            <a:off x="28347193" y="18894576"/>
            <a:ext cx="12571413" cy="125250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Image result for missouri state universit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567" y="1055840"/>
            <a:ext cx="4067023" cy="406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issouri state universit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3407" y="1001093"/>
            <a:ext cx="4100178" cy="410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1726</TotalTime>
  <Pages>0</Pages>
  <Words>506</Words>
  <Characters>0</Characters>
  <Application>Microsoft Macintosh PowerPoint</Application>
  <PresentationFormat>Custom</PresentationFormat>
  <Lines>0</Lines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Calibri Light</vt:lpstr>
      <vt:lpstr>Gill Sans</vt:lpstr>
      <vt:lpstr>Minion Pro</vt:lpstr>
      <vt:lpstr>MS PGothic</vt:lpstr>
      <vt:lpstr>Times New Roman</vt:lpstr>
      <vt:lpstr>Times New Roman Bold</vt:lpstr>
      <vt:lpstr>ヒラギノ角ゴ ProN W3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erin</dc:creator>
  <cp:lastModifiedBy>Erin M. Buchanan</cp:lastModifiedBy>
  <cp:revision>269</cp:revision>
  <cp:lastPrinted>2016-11-15T16:57:31Z</cp:lastPrinted>
  <dcterms:modified xsi:type="dcterms:W3CDTF">2016-11-15T17:36:01Z</dcterms:modified>
</cp:coreProperties>
</file>