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151" autoAdjust="0"/>
  </p:normalViewPr>
  <p:slideViewPr>
    <p:cSldViewPr>
      <p:cViewPr>
        <p:scale>
          <a:sx n="45" d="100"/>
          <a:sy n="45" d="100"/>
        </p:scale>
        <p:origin x="144" y="-3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11/15/16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11/15/16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11/15/16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11/15/16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11/15/16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rinbuchanan@missouristate.edu" TargetMode="Externa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3"/>
          <p:cNvSpPr>
            <a:spLocks/>
          </p:cNvSpPr>
          <p:nvPr/>
        </p:nvSpPr>
        <p:spPr bwMode="auto">
          <a:xfrm>
            <a:off x="1827152" y="1550516"/>
            <a:ext cx="40082848" cy="3506107"/>
          </a:xfrm>
          <a:prstGeom prst="rect">
            <a:avLst/>
          </a:prstGeom>
          <a:solidFill>
            <a:schemeClr val="accent6">
              <a:lumMod val="50000"/>
            </a:schemeClr>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b="1" dirty="0" smtClean="0">
                <a:solidFill>
                  <a:schemeClr val="bg1"/>
                </a:solidFill>
                <a:latin typeface="Times New Roman"/>
                <a:ea typeface="MS PGothic" panose="020B0600070205080204" pitchFamily="34" charset="-128"/>
                <a:cs typeface="Times New Roman"/>
                <a:sym typeface="Minion Pro" pitchFamily="18" charset="0"/>
              </a:rPr>
              <a:t>Metacognitive Awareness and Judgments of Learning in Statistics Courses</a:t>
            </a:r>
            <a:endParaRPr lang="en-US" sz="6000" b="1" dirty="0" smtClean="0">
              <a:solidFill>
                <a:schemeClr val="bg1"/>
              </a:solidFill>
              <a:latin typeface="Times New Roman" panose="02020603050405020304" pitchFamily="18" charset="0"/>
              <a:ea typeface="Times New Roman" panose="02020603050405020304" pitchFamily="18" charset="0"/>
            </a:endParaRPr>
          </a:p>
          <a:p>
            <a:pPr algn="ctr" eaLnBrk="1" hangingPunct="1"/>
            <a:r>
              <a:rPr lang="en-US" sz="6000" dirty="0" smtClean="0">
                <a:solidFill>
                  <a:schemeClr val="bg1"/>
                </a:solidFill>
                <a:latin typeface="Times New Roman"/>
                <a:ea typeface="MS PGothic" panose="020B0600070205080204" pitchFamily="34" charset="-128"/>
                <a:cs typeface="Times New Roman"/>
                <a:sym typeface="Minion Pro" pitchFamily="18" charset="0"/>
              </a:rPr>
              <a:t>Erin M. Buchanan, Katherine D. Miller, Emily R. Klug, and the DOOM Lab</a:t>
            </a:r>
          </a:p>
          <a:p>
            <a:pPr algn="ctr" eaLnBrk="1" hangingPunct="1"/>
            <a:r>
              <a:rPr lang="en-US" sz="6000" dirty="0" smtClean="0">
                <a:solidFill>
                  <a:schemeClr val="bg1"/>
                </a:solidFill>
                <a:latin typeface="Times New Roman"/>
                <a:ea typeface="MS PGothic" panose="020B0600070205080204" pitchFamily="34" charset="-128"/>
                <a:cs typeface="Times New Roman"/>
                <a:sym typeface="Minion Pro" pitchFamily="18" charset="0"/>
              </a:rPr>
              <a:t>Missouri State University</a:t>
            </a:r>
            <a:endParaRPr lang="en-US" sz="6000" dirty="0">
              <a:solidFill>
                <a:schemeClr val="bg1"/>
              </a:solidFill>
              <a:latin typeface="Times New Roman"/>
              <a:ea typeface="MS PGothic" panose="020B0600070205080204" pitchFamily="34" charset="-128"/>
              <a:cs typeface="Times New Roman"/>
              <a:sym typeface="Minion Pro" pitchFamily="18" charset="0"/>
            </a:endParaRPr>
          </a:p>
        </p:txBody>
      </p:sp>
      <p:sp>
        <p:nvSpPr>
          <p:cNvPr id="13314" name="Line 4"/>
          <p:cNvSpPr>
            <a:spLocks noChangeShapeType="1"/>
          </p:cNvSpPr>
          <p:nvPr/>
        </p:nvSpPr>
        <p:spPr bwMode="auto">
          <a:xfrm>
            <a:off x="1827213" y="4170363"/>
            <a:ext cx="77787" cy="27452637"/>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133600" y="5285224"/>
            <a:ext cx="13258800" cy="6890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Abstract</a:t>
            </a:r>
          </a:p>
          <a:p>
            <a:pPr eaLnBrk="1" hangingPunct="1"/>
            <a:r>
              <a:rPr lang="en-US" sz="3600" dirty="0" smtClean="0">
                <a:latin typeface="Times New Roman"/>
                <a:cs typeface="Times New Roman"/>
              </a:rPr>
              <a:t>Judgments of Learning (JOLs) are included in the field of metacognitive research. This field is rich in terms of defining what and how students make JOLs, but is lacking in terms of understanding these judgments in the scope of domain specificity. The understanding of JOLs in statistics, both in declarative (fact-based questions) and procedural (skills based questions) knowledge, needs to be expanded upon. We hypothesized that metacognitive awareness, GPA, and previous statistical experience will be significant covariates of the relationship between JOL and test performance. Additionally, it is believed that there will be a significant difference in JOLs on types of knowledge, and we expected that JOLs will change across the semester. </a:t>
            </a: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4400" b="1" dirty="0" smtClean="0">
              <a:latin typeface="Times New Roman"/>
              <a:cs typeface="Times New Roman"/>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138218" y="12159545"/>
            <a:ext cx="13258800" cy="191586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Participants</a:t>
            </a:r>
          </a:p>
          <a:p>
            <a:pPr eaLnBrk="1" hangingPunct="1"/>
            <a:r>
              <a:rPr lang="en-US" sz="32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smtClean="0">
                <a:solidFill>
                  <a:prstClr val="black"/>
                </a:solidFill>
                <a:latin typeface="Times New Roman"/>
                <a:ea typeface="Calibri"/>
                <a:cs typeface="Times New Roman"/>
              </a:rPr>
              <a:t>77 </a:t>
            </a:r>
            <a:r>
              <a:rPr lang="en-US" sz="3600" dirty="0">
                <a:solidFill>
                  <a:prstClr val="black"/>
                </a:solidFill>
                <a:latin typeface="Times New Roman"/>
                <a:ea typeface="Calibri"/>
                <a:cs typeface="Times New Roman"/>
              </a:rPr>
              <a:t>participants from three different statistics courses at our university were used. Students’ ages typically range from 18-26, and they represent a number of different majors on campus. Two undergraduate classes were sampled</a:t>
            </a:r>
            <a:r>
              <a:rPr lang="en-US" sz="3600" dirty="0" smtClean="0">
                <a:solidFill>
                  <a:prstClr val="black"/>
                </a:solidFill>
                <a:latin typeface="Times New Roman"/>
                <a:ea typeface="Calibri"/>
                <a:cs typeface="Times New Roman"/>
              </a:rPr>
              <a:t>, one of them with 27 students enrolled and the other with 18 students. In </a:t>
            </a:r>
            <a:r>
              <a:rPr lang="en-US" sz="3600" dirty="0">
                <a:solidFill>
                  <a:prstClr val="black"/>
                </a:solidFill>
                <a:latin typeface="Times New Roman"/>
                <a:ea typeface="Calibri"/>
                <a:cs typeface="Times New Roman"/>
              </a:rPr>
              <a:t>addition </a:t>
            </a:r>
            <a:r>
              <a:rPr lang="en-US" sz="3600" dirty="0" smtClean="0">
                <a:solidFill>
                  <a:prstClr val="black"/>
                </a:solidFill>
                <a:latin typeface="Times New Roman"/>
                <a:ea typeface="Calibri"/>
                <a:cs typeface="Times New Roman"/>
              </a:rPr>
              <a:t>to these courses, </a:t>
            </a:r>
            <a:r>
              <a:rPr lang="en-US" sz="3600" dirty="0">
                <a:solidFill>
                  <a:prstClr val="black"/>
                </a:solidFill>
                <a:latin typeface="Times New Roman"/>
                <a:ea typeface="Calibri"/>
                <a:cs typeface="Times New Roman"/>
              </a:rPr>
              <a:t>one statistics class </a:t>
            </a:r>
            <a:r>
              <a:rPr lang="en-US" sz="3600" dirty="0" smtClean="0">
                <a:solidFill>
                  <a:prstClr val="black"/>
                </a:solidFill>
                <a:latin typeface="Times New Roman"/>
                <a:ea typeface="Calibri"/>
                <a:cs typeface="Times New Roman"/>
              </a:rPr>
              <a:t>was incorporated that included </a:t>
            </a:r>
            <a:r>
              <a:rPr lang="en-US" sz="3600" dirty="0">
                <a:solidFill>
                  <a:prstClr val="black"/>
                </a:solidFill>
                <a:latin typeface="Times New Roman"/>
                <a:ea typeface="Calibri"/>
                <a:cs typeface="Times New Roman"/>
              </a:rPr>
              <a:t>both undergraduate and graduate </a:t>
            </a:r>
            <a:r>
              <a:rPr lang="en-US" sz="3600" dirty="0" smtClean="0">
                <a:solidFill>
                  <a:prstClr val="black"/>
                </a:solidFill>
                <a:latin typeface="Times New Roman"/>
                <a:ea typeface="Calibri"/>
                <a:cs typeface="Times New Roman"/>
              </a:rPr>
              <a:t>students, with 32 students involved.</a:t>
            </a:r>
          </a:p>
          <a:p>
            <a:pPr>
              <a:lnSpc>
                <a:spcPct val="60000"/>
              </a:lnSpc>
            </a:pP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Procedure</a:t>
            </a:r>
            <a:endParaRPr lang="en-US" sz="3600" dirty="0">
              <a:latin typeface="Times New Roman"/>
              <a:cs typeface="Times New Roman"/>
            </a:endParaRPr>
          </a:p>
          <a:p>
            <a:pPr marL="457200" indent="-457200">
              <a:buFont typeface="Arial" charset="0"/>
              <a:buChar char="•"/>
            </a:pPr>
            <a:r>
              <a:rPr lang="en-US" sz="3600" dirty="0">
                <a:latin typeface="Times New Roman"/>
                <a:cs typeface="Times New Roman"/>
              </a:rPr>
              <a:t>Before each exam, students were asked to make JOLs on both declarative and procedural information. </a:t>
            </a:r>
          </a:p>
          <a:p>
            <a:pPr marL="914400" lvl="1" indent="-457200">
              <a:buFont typeface="Arial" charset="0"/>
              <a:buChar char="•"/>
            </a:pPr>
            <a:r>
              <a:rPr lang="en-US" sz="3600" dirty="0">
                <a:latin typeface="Times New Roman"/>
                <a:cs typeface="Times New Roman"/>
              </a:rPr>
              <a:t>“How well do you think you’ll do on the facts portion of this exam?” and “How well do you think you’ll do on the skills portion of this exam?” </a:t>
            </a:r>
          </a:p>
          <a:p>
            <a:pPr marL="457200" indent="-457200">
              <a:buFont typeface="Arial" charset="0"/>
              <a:buChar char="•"/>
            </a:pPr>
            <a:r>
              <a:rPr lang="en-US" sz="3600" dirty="0">
                <a:latin typeface="Times New Roman"/>
                <a:cs typeface="Times New Roman"/>
              </a:rPr>
              <a:t>Fact questions were defined as containing theoretical concepts, while the skills portion of the exam consisted of questions that asked them to apply that knowledge</a:t>
            </a:r>
            <a:r>
              <a:rPr lang="en-US" sz="3600" dirty="0" smtClean="0">
                <a:latin typeface="Times New Roman"/>
                <a:cs typeface="Times New Roman"/>
              </a:rPr>
              <a:t>.</a:t>
            </a:r>
          </a:p>
          <a:p>
            <a:pPr marL="1200150" lvl="1" indent="-457200">
              <a:buFont typeface="Arial" charset="0"/>
              <a:buChar char="•"/>
            </a:pPr>
            <a:r>
              <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Facts: Why </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do people use hypothesis testing?  What is the main goal of the procedure?</a:t>
            </a:r>
          </a:p>
          <a:p>
            <a:pPr marL="1200150" lvl="1" indent="-457200">
              <a:buFont typeface="Arial" charset="0"/>
              <a:buChar char="•"/>
            </a:pPr>
            <a:r>
              <a:rPr lang="en-US" sz="3600" dirty="0" smtClean="0">
                <a:latin typeface="Times New Roman"/>
                <a:cs typeface="Times New Roman"/>
              </a:rPr>
              <a:t>Skills: </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Create a graph that displays the results of the differences between left and right-handers on word </a:t>
            </a:r>
            <a:r>
              <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ratings</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a:t>
            </a:r>
            <a:endParaRPr lang="en-US" sz="3600" dirty="0">
              <a:latin typeface="Times New Roman"/>
              <a:cs typeface="Times New Roman"/>
            </a:endParaRPr>
          </a:p>
          <a:p>
            <a:pPr marL="457200" lvl="0" indent="-457200">
              <a:buFont typeface="Arial" charset="0"/>
              <a:buChar char="•"/>
            </a:pP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At the conclusion of the course, a modified version of the SEMLI-S (</a:t>
            </a:r>
            <a:r>
              <a:rPr lang="en-US" sz="3600" dirty="0">
                <a:latin typeface="Times New Roman" charset="0"/>
                <a:ea typeface="Times New Roman" charset="0"/>
                <a:cs typeface="Times New Roman" charset="0"/>
              </a:rPr>
              <a:t>Thomas, Anderson, &amp; </a:t>
            </a:r>
            <a:r>
              <a:rPr lang="en-US" sz="3600" dirty="0" err="1">
                <a:latin typeface="Times New Roman" charset="0"/>
                <a:ea typeface="Times New Roman" charset="0"/>
                <a:cs typeface="Times New Roman" charset="0"/>
              </a:rPr>
              <a:t>Nahson</a:t>
            </a:r>
            <a:r>
              <a:rPr lang="en-US" sz="3600" dirty="0">
                <a:latin typeface="Times New Roman" charset="0"/>
                <a:ea typeface="Times New Roman" charset="0"/>
                <a:cs typeface="Times New Roman" charset="0"/>
              </a:rPr>
              <a:t>, 2008; </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excluding the science specific questions) was administered to measure their metacognitive awareness. </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pPr lvl="0"/>
            <a:r>
              <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Analysis </a:t>
            </a:r>
            <a:endParaRPr lang="en-US" sz="3600" dirty="0" smtClean="0">
              <a:latin typeface="Times New Roman" charset="0"/>
              <a:ea typeface="Times New Roman" charset="0"/>
              <a:cs typeface="Times New Roman" charset="0"/>
            </a:endParaRPr>
          </a:p>
          <a:p>
            <a:pPr marL="457200" indent="-457200">
              <a:buFont typeface="Arial" charset="0"/>
              <a:buChar char="•"/>
            </a:pPr>
            <a:r>
              <a:rPr lang="en-US" sz="3600" dirty="0" smtClean="0">
                <a:latin typeface="Times New Roman" charset="0"/>
                <a:ea typeface="Times New Roman" charset="0"/>
                <a:cs typeface="Times New Roman" charset="0"/>
              </a:rPr>
              <a:t>A multilevel model controlling for correlated error of participant and item was used to analyze the data. </a:t>
            </a:r>
          </a:p>
          <a:p>
            <a:pPr marL="457200" indent="-457200">
              <a:buFont typeface="Arial" charset="0"/>
              <a:buChar char="•"/>
            </a:pPr>
            <a:r>
              <a:rPr lang="en-US" sz="3600" dirty="0" smtClean="0">
                <a:latin typeface="Times New Roman" charset="0"/>
                <a:ea typeface="Times New Roman" charset="0"/>
                <a:cs typeface="Times New Roman" charset="0"/>
              </a:rPr>
              <a:t>Independent variables included previous </a:t>
            </a:r>
            <a:r>
              <a:rPr lang="en-US" sz="3600" dirty="0">
                <a:latin typeface="Times New Roman" charset="0"/>
                <a:ea typeface="Times New Roman" charset="0"/>
                <a:cs typeface="Times New Roman" charset="0"/>
              </a:rPr>
              <a:t>GPA (student aptitude), previous experience with statistical skills (expertise), </a:t>
            </a:r>
            <a:r>
              <a:rPr lang="en-US" sz="3600" dirty="0" smtClean="0">
                <a:latin typeface="Times New Roman" charset="0"/>
                <a:ea typeface="Times New Roman" charset="0"/>
                <a:cs typeface="Times New Roman" charset="0"/>
              </a:rPr>
              <a:t>JOL type (facts/skills), exam time, the SEMLI-S, and their interaction with JOL ratings. </a:t>
            </a:r>
            <a:endParaRPr lang="en-US" sz="3600" b="1" i="1" dirty="0">
              <a:latin typeface="Times New Roman"/>
              <a:cs typeface="Times New Roman"/>
            </a:endParaRPr>
          </a:p>
          <a:p>
            <a:pPr marL="457200" indent="-457200">
              <a:buFont typeface="Arial" charset="0"/>
              <a:buChar char="•"/>
            </a:pPr>
            <a:r>
              <a:rPr lang="en-US" sz="3600" dirty="0" smtClean="0">
                <a:latin typeface="Times New Roman"/>
                <a:ea typeface="Times New Roman" charset="0"/>
                <a:cs typeface="Times New Roman"/>
              </a:rPr>
              <a:t>Item scores for each exam were </a:t>
            </a:r>
            <a:r>
              <a:rPr lang="en-US" sz="3600" dirty="0">
                <a:latin typeface="Times New Roman"/>
                <a:ea typeface="Times New Roman" charset="0"/>
                <a:cs typeface="Times New Roman"/>
              </a:rPr>
              <a:t>considered the dependent variable</a:t>
            </a:r>
            <a:r>
              <a:rPr lang="en-US" sz="3600" dirty="0" smtClean="0">
                <a:latin typeface="Times New Roman"/>
                <a:ea typeface="Times New Roman" charset="0"/>
                <a:cs typeface="Times New Roman"/>
              </a:rPr>
              <a:t>.</a:t>
            </a:r>
            <a:endParaRPr lang="en-US" sz="3600" dirty="0">
              <a:latin typeface="Times New Roman"/>
              <a:ea typeface="Times New Roman" charset="0"/>
              <a:cs typeface="Times New Roman"/>
            </a:endParaRPr>
          </a:p>
        </p:txBody>
      </p:sp>
      <p:sp>
        <p:nvSpPr>
          <p:cNvPr id="68" name="Rectangle 7"/>
          <p:cNvSpPr>
            <a:spLocks/>
          </p:cNvSpPr>
          <p:nvPr/>
        </p:nvSpPr>
        <p:spPr bwMode="auto">
          <a:xfrm>
            <a:off x="16107166" y="5270493"/>
            <a:ext cx="11522820" cy="674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76" name="TextBox 75"/>
          <p:cNvSpPr txBox="1"/>
          <p:nvPr/>
        </p:nvSpPr>
        <p:spPr>
          <a:xfrm>
            <a:off x="28733749" y="29610039"/>
            <a:ext cx="13182600" cy="1708160"/>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Contact: </a:t>
            </a:r>
            <a:r>
              <a:rPr lang="en-US" sz="3500" dirty="0" smtClean="0">
                <a:latin typeface="Times New Roman" pitchFamily="18" charset="0"/>
                <a:cs typeface="Times New Roman" pitchFamily="18" charset="0"/>
              </a:rPr>
              <a:t>Dr. Erin M. Buchanan (</a:t>
            </a:r>
            <a:r>
              <a:rPr lang="en-US" sz="3500" dirty="0" smtClean="0">
                <a:latin typeface="Times New Roman" pitchFamily="18" charset="0"/>
                <a:cs typeface="Times New Roman" pitchFamily="18" charset="0"/>
                <a:hlinkClick r:id="rId3"/>
              </a:rPr>
              <a:t>erinbuchanan@missouristate.edu</a:t>
            </a:r>
            <a:r>
              <a:rPr lang="en-US" sz="3500" dirty="0" smtClean="0">
                <a:latin typeface="Times New Roman" pitchFamily="18" charset="0"/>
                <a:cs typeface="Times New Roman" pitchFamily="18" charset="0"/>
              </a:rPr>
              <a:t>) </a:t>
            </a:r>
          </a:p>
          <a:p>
            <a:endParaRPr lang="en-US" sz="3500" b="1" dirty="0" smtClean="0">
              <a:latin typeface="Times New Roman" pitchFamily="18" charset="0"/>
              <a:cs typeface="Times New Roman" pitchFamily="18" charset="0"/>
            </a:endParaRPr>
          </a:p>
          <a:p>
            <a:r>
              <a:rPr lang="en-US" sz="3500" b="1" dirty="0" smtClean="0">
                <a:latin typeface="Times New Roman" pitchFamily="18" charset="0"/>
                <a:cs typeface="Times New Roman" pitchFamily="18" charset="0"/>
              </a:rPr>
              <a:t>Thanks:</a:t>
            </a:r>
            <a:r>
              <a:rPr lang="en-US" sz="3500" dirty="0" smtClean="0">
                <a:latin typeface="Times New Roman" pitchFamily="18" charset="0"/>
                <a:cs typeface="Times New Roman" pitchFamily="18" charset="0"/>
              </a:rPr>
              <a:t> Jessica Willis for her help with data entry and analysis. </a:t>
            </a:r>
            <a:endParaRPr lang="en-US" sz="3500" b="1" dirty="0">
              <a:latin typeface="Times New Roman" pitchFamily="18" charset="0"/>
              <a:cs typeface="Times New Roman" pitchFamily="18" charset="0"/>
            </a:endParaRPr>
          </a:p>
        </p:txBody>
      </p:sp>
      <p:sp>
        <p:nvSpPr>
          <p:cNvPr id="75" name="Line 4"/>
          <p:cNvSpPr>
            <a:spLocks noChangeShapeType="1"/>
          </p:cNvSpPr>
          <p:nvPr/>
        </p:nvSpPr>
        <p:spPr bwMode="auto">
          <a:xfrm>
            <a:off x="15621000" y="5029200"/>
            <a:ext cx="1587" cy="26538237"/>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79" name="Line 4"/>
          <p:cNvSpPr>
            <a:spLocks noChangeShapeType="1"/>
          </p:cNvSpPr>
          <p:nvPr/>
        </p:nvSpPr>
        <p:spPr bwMode="auto">
          <a:xfrm>
            <a:off x="28422600" y="5029200"/>
            <a:ext cx="77787" cy="26614437"/>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6" name="TextBox 25"/>
          <p:cNvSpPr txBox="1"/>
          <p:nvPr/>
        </p:nvSpPr>
        <p:spPr>
          <a:xfrm>
            <a:off x="28766294" y="22441317"/>
            <a:ext cx="12954000" cy="7048083"/>
          </a:xfrm>
          <a:prstGeom prst="rect">
            <a:avLst/>
          </a:prstGeom>
          <a:noFill/>
        </p:spPr>
        <p:txBody>
          <a:bodyPr wrap="square" rtlCol="0">
            <a:spAutoFit/>
          </a:body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Discussion</a:t>
            </a:r>
            <a:endPar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endParaRPr>
          </a:p>
          <a:p>
            <a:pPr eaLnBrk="1" hangingPunct="1"/>
            <a:r>
              <a:rPr lang="en-US" sz="3600" dirty="0" smtClean="0">
                <a:solidFill>
                  <a:schemeClr val="tx1"/>
                </a:solidFill>
                <a:latin typeface="Times New Roman" charset="0"/>
                <a:ea typeface="Times New Roman" charset="0"/>
                <a:cs typeface="Times New Roman" charset="0"/>
                <a:sym typeface="Times New Roman Bold" panose="02020803070505020304" pitchFamily="18" charset="0"/>
              </a:rPr>
              <a:t>Several factors were related to JOLs and their accuracy in a classroom setting. This study attempted at looking at a few of those things; GPA, metacognitive awareness, and previous statistical experience, and further work should explore a diverse range of students and experiences to clarify the relationship between metacognition and statistical learning skills. Student aptitude, but not previous experience, showed a comparable JOL effect to previous studies (i.e. slope values in the .20 - .30 range). Students were more aligned in predicting their performance on facts questions, over skills questions. Course material (exam time) showed an interesting interaction on JOLs, as well as rated metacognitive skills. </a:t>
            </a:r>
          </a:p>
          <a:p>
            <a:pPr eaLnBrk="1" hangingPunct="1"/>
            <a:endParaRPr lang="en-US" dirty="0"/>
          </a:p>
        </p:txBody>
      </p:sp>
      <p:sp>
        <p:nvSpPr>
          <p:cNvPr id="28" name="TextBox 27"/>
          <p:cNvSpPr txBox="1"/>
          <p:nvPr/>
        </p:nvSpPr>
        <p:spPr>
          <a:xfrm>
            <a:off x="15822612" y="6012869"/>
            <a:ext cx="12496800" cy="830997"/>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Main Effects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15" name="TextBox 14"/>
          <p:cNvSpPr txBox="1"/>
          <p:nvPr/>
        </p:nvSpPr>
        <p:spPr>
          <a:xfrm>
            <a:off x="15835313" y="13138106"/>
            <a:ext cx="12344400" cy="3970318"/>
          </a:xfrm>
          <a:prstGeom prst="rect">
            <a:avLst/>
          </a:prstGeom>
          <a:noFill/>
        </p:spPr>
        <p:txBody>
          <a:bodyPr wrap="square" rtlCol="0">
            <a:spAutoFit/>
          </a:bodyPr>
          <a:lstStyle/>
          <a:p>
            <a:r>
              <a:rPr lang="en-US" sz="3600" i="1" dirty="0" smtClean="0">
                <a:latin typeface="Times New Roman" charset="0"/>
                <a:ea typeface="Times New Roman" charset="0"/>
                <a:cs typeface="Times New Roman" charset="0"/>
              </a:rPr>
              <a:t>Note. </a:t>
            </a:r>
            <a:r>
              <a:rPr lang="en-US" sz="3600" dirty="0" smtClean="0">
                <a:latin typeface="Times New Roman" charset="0"/>
                <a:ea typeface="Times New Roman" charset="0"/>
                <a:cs typeface="Times New Roman" charset="0"/>
              </a:rPr>
              <a:t>The analyses including the top variables were performed on the full dataset, while the SEMLI-S was analyzed on available values. Main effects change slightly in magnitude, but not direction for the smaller SEMLI-S subset. </a:t>
            </a:r>
          </a:p>
          <a:p>
            <a:endParaRPr lang="en-US" sz="3600" i="1" dirty="0">
              <a:latin typeface="Times New Roman" charset="0"/>
              <a:ea typeface="Times New Roman" charset="0"/>
              <a:cs typeface="Times New Roman" charset="0"/>
            </a:endParaRPr>
          </a:p>
          <a:p>
            <a:r>
              <a:rPr lang="en-US" sz="3600" b="1" i="1" dirty="0" smtClean="0">
                <a:latin typeface="Times New Roman" charset="0"/>
                <a:ea typeface="Times New Roman" charset="0"/>
                <a:cs typeface="Times New Roman" charset="0"/>
              </a:rPr>
              <a:t>Interactions </a:t>
            </a:r>
            <a:r>
              <a:rPr lang="mr-IN" sz="3600" b="1" i="1" dirty="0" smtClean="0">
                <a:latin typeface="Times New Roman" charset="0"/>
                <a:ea typeface="Times New Roman" charset="0"/>
                <a:cs typeface="Times New Roman" charset="0"/>
              </a:rPr>
              <a:t>–</a:t>
            </a:r>
            <a:r>
              <a:rPr lang="en-US" sz="3600" b="1" i="1" dirty="0" smtClean="0">
                <a:latin typeface="Times New Roman" charset="0"/>
                <a:ea typeface="Times New Roman" charset="0"/>
                <a:cs typeface="Times New Roman" charset="0"/>
              </a:rPr>
              <a:t> Simple Slopes</a:t>
            </a:r>
            <a:endParaRPr lang="en-US" sz="3600" dirty="0" smtClean="0">
              <a:latin typeface="Times New Roman" charset="0"/>
              <a:ea typeface="Times New Roman" charset="0"/>
              <a:cs typeface="Times New Roman" charset="0"/>
            </a:endParaRPr>
          </a:p>
          <a:p>
            <a:endParaRPr lang="en-US" sz="3600" b="1" i="1" dirty="0" smtClean="0">
              <a:latin typeface="Times New Roman" charset="0"/>
              <a:ea typeface="Times New Roman" charset="0"/>
              <a:cs typeface="Times New Roman" charset="0"/>
            </a:endParaRPr>
          </a:p>
        </p:txBody>
      </p:sp>
      <p:sp>
        <p:nvSpPr>
          <p:cNvPr id="50" name="TextBox 49"/>
          <p:cNvSpPr txBox="1"/>
          <p:nvPr/>
        </p:nvSpPr>
        <p:spPr>
          <a:xfrm>
            <a:off x="28733749" y="5243428"/>
            <a:ext cx="12496800" cy="830997"/>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Average Item Scores on Fact and Skills Based Questions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51" name="TextBox 50"/>
          <p:cNvSpPr txBox="1"/>
          <p:nvPr/>
        </p:nvSpPr>
        <p:spPr>
          <a:xfrm>
            <a:off x="28835667" y="13872937"/>
            <a:ext cx="12496800" cy="1200329"/>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Average JOL Ratings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sz="3600" dirty="0"/>
          </a:p>
        </p:txBody>
      </p:sp>
      <p:pic>
        <p:nvPicPr>
          <p:cNvPr id="3" name="Picture 2"/>
          <p:cNvPicPr>
            <a:picLocks noChangeAspect="1"/>
          </p:cNvPicPr>
          <p:nvPr/>
        </p:nvPicPr>
        <p:blipFill>
          <a:blip r:embed="rId4"/>
          <a:stretch>
            <a:fillRect/>
          </a:stretch>
        </p:blipFill>
        <p:spPr>
          <a:xfrm>
            <a:off x="28810286" y="5945050"/>
            <a:ext cx="12801600" cy="7557205"/>
          </a:xfrm>
          <a:prstGeom prst="rect">
            <a:avLst/>
          </a:prstGeom>
        </p:spPr>
      </p:pic>
      <p:pic>
        <p:nvPicPr>
          <p:cNvPr id="4" name="Picture 3"/>
          <p:cNvPicPr>
            <a:picLocks noChangeAspect="1"/>
          </p:cNvPicPr>
          <p:nvPr/>
        </p:nvPicPr>
        <p:blipFill>
          <a:blip r:embed="rId5"/>
          <a:stretch>
            <a:fillRect/>
          </a:stretch>
        </p:blipFill>
        <p:spPr>
          <a:xfrm>
            <a:off x="28868763" y="14703208"/>
            <a:ext cx="12710160" cy="755329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515866470"/>
              </p:ext>
            </p:extLst>
          </p:nvPr>
        </p:nvGraphicFramePr>
        <p:xfrm>
          <a:off x="15767119" y="6675222"/>
          <a:ext cx="12374420" cy="6400800"/>
        </p:xfrm>
        <a:graphic>
          <a:graphicData uri="http://schemas.openxmlformats.org/drawingml/2006/table">
            <a:tbl>
              <a:tblPr firstRow="1" bandRow="1">
                <a:tableStyleId>{5C22544A-7EE6-4342-B048-85BDC9FD1C3A}</a:tableStyleId>
              </a:tblPr>
              <a:tblGrid>
                <a:gridCol w="3093605"/>
                <a:gridCol w="3093605"/>
                <a:gridCol w="3093605"/>
                <a:gridCol w="3093605"/>
              </a:tblGrid>
              <a:tr h="181734">
                <a:tc>
                  <a:txBody>
                    <a:bodyPr/>
                    <a:lstStyle/>
                    <a:p>
                      <a:r>
                        <a:rPr lang="en-US" sz="3600" dirty="0" smtClean="0">
                          <a:solidFill>
                            <a:schemeClr val="tx1"/>
                          </a:solidFill>
                          <a:latin typeface="Times New Roman" charset="0"/>
                          <a:ea typeface="Times New Roman" charset="0"/>
                          <a:cs typeface="Times New Roman" charset="0"/>
                        </a:rPr>
                        <a:t>Predictor</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b (SE)</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t</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p</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GPA</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0.10 (0.04)</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2.57</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Question Type</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-0.07 (0.01)</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-7.57</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&lt; .001</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1" dirty="0" smtClean="0">
                          <a:solidFill>
                            <a:schemeClr val="tx1"/>
                          </a:solidFill>
                          <a:latin typeface="Times New Roman" charset="0"/>
                          <a:ea typeface="Times New Roman" charset="0"/>
                          <a:cs typeface="Times New Roman" charset="0"/>
                        </a:rPr>
                        <a:t>Rating</a:t>
                      </a:r>
                      <a:r>
                        <a:rPr lang="en-US" sz="3600" b="1" baseline="0" dirty="0" smtClean="0">
                          <a:solidFill>
                            <a:schemeClr val="tx1"/>
                          </a:solidFill>
                          <a:latin typeface="Times New Roman" charset="0"/>
                          <a:ea typeface="Times New Roman" charset="0"/>
                          <a:cs typeface="Times New Roman" charset="0"/>
                        </a:rPr>
                        <a:t> </a:t>
                      </a:r>
                      <a:endParaRPr lang="en-US" sz="3600" b="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1" i="0" dirty="0" smtClean="0">
                          <a:solidFill>
                            <a:schemeClr val="tx1"/>
                          </a:solidFill>
                          <a:latin typeface="Times New Roman" charset="0"/>
                          <a:ea typeface="Times New Roman" charset="0"/>
                          <a:cs typeface="Times New Roman" charset="0"/>
                        </a:rPr>
                        <a:t>0.51 (0.04)</a:t>
                      </a:r>
                      <a:endParaRPr lang="en-US" sz="3600" b="1"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1" dirty="0" smtClean="0">
                          <a:solidFill>
                            <a:schemeClr val="tx1"/>
                          </a:solidFill>
                          <a:latin typeface="Times New Roman" charset="0"/>
                          <a:ea typeface="Times New Roman" charset="0"/>
                          <a:cs typeface="Times New Roman" charset="0"/>
                        </a:rPr>
                        <a:t>12.34</a:t>
                      </a:r>
                      <a:endParaRPr lang="en-US" sz="3600" b="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1" dirty="0" smtClean="0">
                          <a:solidFill>
                            <a:schemeClr val="tx1"/>
                          </a:solidFill>
                          <a:latin typeface="Times New Roman" charset="0"/>
                          <a:ea typeface="Times New Roman" charset="0"/>
                          <a:cs typeface="Times New Roman" charset="0"/>
                        </a:rPr>
                        <a:t>&lt; .001</a:t>
                      </a:r>
                      <a:endParaRPr lang="en-US" sz="3600" b="1"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Expertise</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0.02 (0.05)</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0.50</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.62</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Exam Time</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-0.03 (0.005)</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-7.14</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&lt;.001</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Concentration</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i="0" dirty="0" smtClean="0">
                          <a:solidFill>
                            <a:schemeClr val="tx1"/>
                          </a:solidFill>
                          <a:latin typeface="Times New Roman" charset="0"/>
                          <a:ea typeface="Times New Roman" charset="0"/>
                          <a:cs typeface="Times New Roman" charset="0"/>
                        </a:rPr>
                        <a:t>0.03 (0.06)</a:t>
                      </a: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0.53</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.60</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Risks</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-0.09 (0.08)</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-1.13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.27</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Self</a:t>
                      </a:r>
                      <a:r>
                        <a:rPr lang="en-US" sz="3600" baseline="0" dirty="0" smtClean="0">
                          <a:solidFill>
                            <a:schemeClr val="tx1"/>
                          </a:solidFill>
                          <a:latin typeface="Times New Roman" charset="0"/>
                          <a:ea typeface="Times New Roman" charset="0"/>
                          <a:cs typeface="Times New Roman" charset="0"/>
                        </a:rPr>
                        <a:t> Efficacy</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0.09 (0.04)</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2.26</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.03</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Monitoring</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0.001 (0.06)</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0.02</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.98</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42787149"/>
              </p:ext>
            </p:extLst>
          </p:nvPr>
        </p:nvGraphicFramePr>
        <p:xfrm>
          <a:off x="15863992" y="16687800"/>
          <a:ext cx="12374420" cy="6949440"/>
        </p:xfrm>
        <a:graphic>
          <a:graphicData uri="http://schemas.openxmlformats.org/drawingml/2006/table">
            <a:tbl>
              <a:tblPr firstRow="1" bandRow="1">
                <a:tableStyleId>{5C22544A-7EE6-4342-B048-85BDC9FD1C3A}</a:tableStyleId>
              </a:tblPr>
              <a:tblGrid>
                <a:gridCol w="2474884"/>
                <a:gridCol w="2474884"/>
                <a:gridCol w="2474884"/>
                <a:gridCol w="2474884"/>
                <a:gridCol w="2474884"/>
              </a:tblGrid>
              <a:tr h="181734">
                <a:tc>
                  <a:txBody>
                    <a:bodyPr/>
                    <a:lstStyle/>
                    <a:p>
                      <a:r>
                        <a:rPr lang="en-US" sz="3600" dirty="0" smtClean="0">
                          <a:solidFill>
                            <a:schemeClr val="tx1"/>
                          </a:solidFill>
                          <a:latin typeface="Times New Roman" charset="0"/>
                          <a:ea typeface="Times New Roman" charset="0"/>
                          <a:cs typeface="Times New Roman" charset="0"/>
                        </a:rPr>
                        <a:t>Group</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b (SE)</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t</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p</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err="1" smtClean="0">
                          <a:solidFill>
                            <a:schemeClr val="tx1"/>
                          </a:solidFill>
                          <a:latin typeface="Times New Roman" charset="0"/>
                          <a:ea typeface="Times New Roman" charset="0"/>
                          <a:cs typeface="Times New Roman" charset="0"/>
                        </a:rPr>
                        <a:t>pr</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Low GPA</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0.86</a:t>
                      </a:r>
                      <a:r>
                        <a:rPr lang="en-US" sz="3600" baseline="0" dirty="0" smtClean="0">
                          <a:solidFill>
                            <a:schemeClr val="tx1"/>
                          </a:solidFill>
                          <a:latin typeface="Times New Roman" charset="0"/>
                          <a:ea typeface="Times New Roman" charset="0"/>
                          <a:cs typeface="Times New Roman" charset="0"/>
                        </a:rPr>
                        <a:t> (0.52)</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1.65</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.10</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.26</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Average GPA</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0.77 (0.48)</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1.61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.21</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dirty="0" smtClean="0">
                          <a:solidFill>
                            <a:schemeClr val="tx1"/>
                          </a:solidFill>
                          <a:latin typeface="Times New Roman" charset="0"/>
                          <a:ea typeface="Times New Roman" charset="0"/>
                          <a:cs typeface="Times New Roman" charset="0"/>
                        </a:rPr>
                        <a:t>High</a:t>
                      </a:r>
                      <a:r>
                        <a:rPr lang="en-US" sz="3600" b="0" baseline="0" dirty="0" smtClean="0">
                          <a:solidFill>
                            <a:schemeClr val="tx1"/>
                          </a:solidFill>
                          <a:latin typeface="Times New Roman" charset="0"/>
                          <a:ea typeface="Times New Roman" charset="0"/>
                          <a:cs typeface="Times New Roman" charset="0"/>
                        </a:rPr>
                        <a:t> GPA</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i="0" dirty="0" smtClean="0">
                          <a:solidFill>
                            <a:schemeClr val="tx1"/>
                          </a:solidFill>
                          <a:latin typeface="Times New Roman" charset="0"/>
                          <a:ea typeface="Times New Roman" charset="0"/>
                          <a:cs typeface="Times New Roman" charset="0"/>
                        </a:rPr>
                        <a:t>0.68</a:t>
                      </a:r>
                      <a:r>
                        <a:rPr lang="en-US" sz="3600" b="0" i="0" baseline="0" dirty="0" smtClean="0">
                          <a:solidFill>
                            <a:schemeClr val="tx1"/>
                          </a:solidFill>
                          <a:latin typeface="Times New Roman" charset="0"/>
                          <a:ea typeface="Times New Roman" charset="0"/>
                          <a:cs typeface="Times New Roman" charset="0"/>
                        </a:rPr>
                        <a:t> (0.44)</a:t>
                      </a:r>
                      <a:endParaRPr lang="en-US" sz="3600" b="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2.86</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.12</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.24</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Facts</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i="0" dirty="0" smtClean="0">
                          <a:solidFill>
                            <a:schemeClr val="tx1"/>
                          </a:solidFill>
                          <a:latin typeface="Times New Roman" charset="0"/>
                          <a:ea typeface="Times New Roman" charset="0"/>
                          <a:cs typeface="Times New Roman" charset="0"/>
                        </a:rPr>
                        <a:t>2.61 (0.74)</a:t>
                      </a: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3.52</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&lt;.001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.33</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Skills</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1.08 (0.74)</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1.45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.15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.12</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Exam 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i="0" dirty="0" smtClean="0">
                          <a:solidFill>
                            <a:schemeClr val="tx1"/>
                          </a:solidFill>
                          <a:latin typeface="Times New Roman" charset="0"/>
                          <a:ea typeface="Times New Roman" charset="0"/>
                          <a:cs typeface="Times New Roman" charset="0"/>
                        </a:rPr>
                        <a:t>1.71 (0.82)</a:t>
                      </a: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2.09</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.04</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.12</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Exam 2</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-4.36 (1.55)</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-2.81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&lt;.01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.23</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Exam 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2.41</a:t>
                      </a:r>
                      <a:r>
                        <a:rPr lang="en-US" sz="3600" i="0" baseline="0" dirty="0" smtClean="0">
                          <a:solidFill>
                            <a:schemeClr val="tx1"/>
                          </a:solidFill>
                          <a:latin typeface="Times New Roman" charset="0"/>
                          <a:ea typeface="Times New Roman" charset="0"/>
                          <a:cs typeface="Times New Roman" charset="0"/>
                        </a:rPr>
                        <a:t> (0.95)</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2.55</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.21</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Exam 4</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-2.80 (1.30)</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-2.15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.03</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.35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bl>
          </a:graphicData>
        </a:graphic>
      </p:graphicFrame>
      <p:sp>
        <p:nvSpPr>
          <p:cNvPr id="35" name="TextBox 34"/>
          <p:cNvSpPr txBox="1"/>
          <p:nvPr/>
        </p:nvSpPr>
        <p:spPr>
          <a:xfrm>
            <a:off x="15901651" y="23865841"/>
            <a:ext cx="12344400" cy="7294305"/>
          </a:xfrm>
          <a:prstGeom prst="rect">
            <a:avLst/>
          </a:prstGeom>
          <a:noFill/>
        </p:spPr>
        <p:txBody>
          <a:bodyPr wrap="square" rtlCol="0">
            <a:spAutoFit/>
          </a:bodyPr>
          <a:lstStyle/>
          <a:p>
            <a:r>
              <a:rPr lang="en-US" sz="3600" i="1" dirty="0" smtClean="0">
                <a:latin typeface="Times New Roman" charset="0"/>
                <a:ea typeface="Times New Roman" charset="0"/>
                <a:cs typeface="Times New Roman" charset="0"/>
              </a:rPr>
              <a:t>Note. </a:t>
            </a:r>
            <a:r>
              <a:rPr lang="en-US" sz="3600" dirty="0" smtClean="0">
                <a:latin typeface="Times New Roman" charset="0"/>
                <a:ea typeface="Times New Roman" charset="0"/>
                <a:cs typeface="Times New Roman" charset="0"/>
              </a:rPr>
              <a:t>Interactions with expertise were not significant, along with the three-way interactions for any variables. The </a:t>
            </a:r>
            <a:r>
              <a:rPr lang="en-US" sz="3600" i="1" dirty="0" smtClean="0">
                <a:latin typeface="Times New Roman" charset="0"/>
                <a:ea typeface="Times New Roman" charset="0"/>
                <a:cs typeface="Times New Roman" charset="0"/>
              </a:rPr>
              <a:t>b</a:t>
            </a:r>
            <a:r>
              <a:rPr lang="en-US" sz="3600" dirty="0" smtClean="0">
                <a:latin typeface="Times New Roman" charset="0"/>
                <a:ea typeface="Times New Roman" charset="0"/>
                <a:cs typeface="Times New Roman" charset="0"/>
              </a:rPr>
              <a:t> values presented here are JOL rating to score. Because </a:t>
            </a:r>
            <a:r>
              <a:rPr lang="en-US" sz="3600" i="1" dirty="0" smtClean="0">
                <a:latin typeface="Times New Roman" charset="0"/>
                <a:ea typeface="Times New Roman" charset="0"/>
                <a:cs typeface="Times New Roman" charset="0"/>
              </a:rPr>
              <a:t>b</a:t>
            </a:r>
            <a:r>
              <a:rPr lang="en-US" sz="3600" dirty="0" smtClean="0">
                <a:latin typeface="Times New Roman" charset="0"/>
                <a:ea typeface="Times New Roman" charset="0"/>
                <a:cs typeface="Times New Roman" charset="0"/>
              </a:rPr>
              <a:t> values are difficult to interpret with all other variables,</a:t>
            </a:r>
            <a:r>
              <a:rPr lang="en-US" sz="3600" i="1" dirty="0">
                <a:latin typeface="Times New Roman" charset="0"/>
                <a:ea typeface="Times New Roman" charset="0"/>
                <a:cs typeface="Times New Roman" charset="0"/>
              </a:rPr>
              <a:t> </a:t>
            </a:r>
            <a:r>
              <a:rPr lang="en-US" sz="3600" dirty="0" smtClean="0">
                <a:latin typeface="Times New Roman" charset="0"/>
                <a:ea typeface="Times New Roman" charset="0"/>
                <a:cs typeface="Times New Roman" charset="0"/>
              </a:rPr>
              <a:t>partial correlations are presented for comparison to traditional JOL gammas. </a:t>
            </a:r>
          </a:p>
          <a:p>
            <a:endParaRPr lang="en-US" sz="3600" i="1" dirty="0">
              <a:latin typeface="Times New Roman" charset="0"/>
              <a:ea typeface="Times New Roman" charset="0"/>
              <a:cs typeface="Times New Roman" charset="0"/>
            </a:endParaRPr>
          </a:p>
          <a:p>
            <a:r>
              <a:rPr lang="en-US" sz="3600" b="1" i="1" dirty="0" smtClean="0">
                <a:latin typeface="Times New Roman" charset="0"/>
                <a:ea typeface="Times New Roman" charset="0"/>
                <a:cs typeface="Times New Roman" charset="0"/>
              </a:rPr>
              <a:t>Metacognitive Interactions </a:t>
            </a:r>
            <a:r>
              <a:rPr lang="en-US" sz="3600" b="1" dirty="0" smtClean="0">
                <a:latin typeface="Times New Roman" charset="0"/>
                <a:ea typeface="Times New Roman" charset="0"/>
                <a:cs typeface="Times New Roman" charset="0"/>
              </a:rPr>
              <a:t>(see handout for table</a:t>
            </a:r>
            <a:r>
              <a:rPr lang="en-US" sz="3600" b="1" dirty="0" smtClean="0">
                <a:latin typeface="Times New Roman" charset="0"/>
                <a:ea typeface="Times New Roman" charset="0"/>
                <a:cs typeface="Times New Roman" charset="0"/>
              </a:rPr>
              <a:t>)</a:t>
            </a:r>
            <a:endParaRPr lang="en-US" sz="3600" i="1" dirty="0" smtClean="0">
              <a:latin typeface="Times New Roman" charset="0"/>
              <a:ea typeface="Times New Roman" charset="0"/>
              <a:cs typeface="Times New Roman" charset="0"/>
            </a:endParaRPr>
          </a:p>
          <a:p>
            <a:pPr marL="571500" indent="-571500">
              <a:buFont typeface="Arial" charset="0"/>
              <a:buChar char="•"/>
            </a:pPr>
            <a:r>
              <a:rPr lang="en-US" sz="3600" dirty="0" smtClean="0">
                <a:latin typeface="Times New Roman" charset="0"/>
                <a:ea typeface="Times New Roman" charset="0"/>
                <a:cs typeface="Times New Roman" charset="0"/>
              </a:rPr>
              <a:t>As concentration skills were rated higher, lower JOL-score simple slopes were found.</a:t>
            </a:r>
          </a:p>
          <a:p>
            <a:pPr marL="571500" indent="-571500">
              <a:buFont typeface="Arial" charset="0"/>
              <a:buChar char="•"/>
            </a:pPr>
            <a:r>
              <a:rPr lang="en-US" sz="3600" dirty="0" smtClean="0">
                <a:latin typeface="Times New Roman" charset="0"/>
                <a:ea typeface="Times New Roman" charset="0"/>
                <a:cs typeface="Times New Roman" charset="0"/>
              </a:rPr>
              <a:t>Higher rated risks decreased simple slopes with lower JOL-score correlations</a:t>
            </a:r>
          </a:p>
          <a:p>
            <a:pPr marL="571500" indent="-571500">
              <a:buFont typeface="Arial" charset="0"/>
              <a:buChar char="•"/>
            </a:pPr>
            <a:r>
              <a:rPr lang="en-US" sz="3600" dirty="0" smtClean="0">
                <a:latin typeface="Times New Roman" charset="0"/>
                <a:ea typeface="Times New Roman" charset="0"/>
                <a:cs typeface="Times New Roman" charset="0"/>
              </a:rPr>
              <a:t>Higher rated monitoring skills indicated higher JOL-rating simple slopes.</a:t>
            </a:r>
            <a:endParaRPr lang="en-US" sz="3600" dirty="0">
              <a:latin typeface="Times New Roman" charset="0"/>
              <a:ea typeface="Times New Roman" charset="0"/>
              <a:cs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3909</TotalTime>
  <Pages>0</Pages>
  <Words>667</Words>
  <Characters>0</Characters>
  <Application>Microsoft Macintosh PowerPoint</Application>
  <PresentationFormat>Custom</PresentationFormat>
  <Lines>0</Lines>
  <Paragraphs>130</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Calibri</vt:lpstr>
      <vt:lpstr>Calibri Light</vt:lpstr>
      <vt:lpstr>Gill Sans</vt:lpstr>
      <vt:lpstr>Minion Pro</vt:lpstr>
      <vt:lpstr>MS PGothic</vt:lpstr>
      <vt:lpstr>Times New Roman</vt:lpstr>
      <vt:lpstr>Times New Roman Bold</vt:lpstr>
      <vt:lpstr>ヒラギノ角ゴ ProN W3</vt:lpstr>
      <vt:lpstr>Arial</vt:lpstr>
      <vt:lpstr>Office Theme</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Erin M. Buchanan</cp:lastModifiedBy>
  <cp:revision>338</cp:revision>
  <cp:lastPrinted>2016-11-15T16:57:56Z</cp:lastPrinted>
  <dcterms:modified xsi:type="dcterms:W3CDTF">2016-11-15T17:35:49Z</dcterms:modified>
</cp:coreProperties>
</file>