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4" r:id="rId1"/>
  </p:sldMasterIdLst>
  <p:notesMasterIdLst>
    <p:notesMasterId r:id="rId44"/>
  </p:notesMasterIdLst>
  <p:sldIdLst>
    <p:sldId id="256" r:id="rId2"/>
    <p:sldId id="312" r:id="rId3"/>
    <p:sldId id="262" r:id="rId4"/>
    <p:sldId id="313" r:id="rId5"/>
    <p:sldId id="263" r:id="rId6"/>
    <p:sldId id="264" r:id="rId7"/>
    <p:sldId id="314" r:id="rId8"/>
    <p:sldId id="348" r:id="rId9"/>
    <p:sldId id="349" r:id="rId10"/>
    <p:sldId id="350" r:id="rId11"/>
    <p:sldId id="308" r:id="rId12"/>
    <p:sldId id="351" r:id="rId13"/>
    <p:sldId id="352" r:id="rId14"/>
    <p:sldId id="321" r:id="rId15"/>
    <p:sldId id="353" r:id="rId16"/>
    <p:sldId id="354" r:id="rId17"/>
    <p:sldId id="325" r:id="rId18"/>
    <p:sldId id="326" r:id="rId19"/>
    <p:sldId id="327" r:id="rId20"/>
    <p:sldId id="328" r:id="rId21"/>
    <p:sldId id="329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3" r:id="rId30"/>
    <p:sldId id="280" r:id="rId31"/>
    <p:sldId id="281" r:id="rId32"/>
    <p:sldId id="364" r:id="rId33"/>
    <p:sldId id="365" r:id="rId34"/>
    <p:sldId id="366" r:id="rId35"/>
    <p:sldId id="371" r:id="rId36"/>
    <p:sldId id="367" r:id="rId37"/>
    <p:sldId id="368" r:id="rId38"/>
    <p:sldId id="369" r:id="rId39"/>
    <p:sldId id="370" r:id="rId40"/>
    <p:sldId id="372" r:id="rId41"/>
    <p:sldId id="373" r:id="rId42"/>
    <p:sldId id="374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5D8866"/>
    <a:srgbClr val="B0E5CF"/>
    <a:srgbClr val="B3DAB0"/>
    <a:srgbClr val="3EBD86"/>
    <a:srgbClr val="113480"/>
    <a:srgbClr val="181818"/>
    <a:srgbClr val="F2E7D4"/>
    <a:srgbClr val="F2E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 autoAdjust="0"/>
    <p:restoredTop sz="94522" autoAdjust="0"/>
  </p:normalViewPr>
  <p:slideViewPr>
    <p:cSldViewPr>
      <p:cViewPr varScale="1">
        <p:scale>
          <a:sx n="112" d="100"/>
          <a:sy n="112" d="100"/>
        </p:scale>
        <p:origin x="15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betha Hopke" userId="5e7e88d54752368c" providerId="LiveId" clId="{13038F25-CF6D-409F-BD01-5B156A01075F}"/>
    <pc:docChg chg="undo redo custSel modSld">
      <pc:chgData name="Tabetha Hopke" userId="5e7e88d54752368c" providerId="LiveId" clId="{13038F25-CF6D-409F-BD01-5B156A01075F}" dt="2018-07-31T18:34:28.360" v="207" actId="1076"/>
      <pc:docMkLst>
        <pc:docMk/>
      </pc:docMkLst>
      <pc:sldChg chg="addSp delSp modSp">
        <pc:chgData name="Tabetha Hopke" userId="5e7e88d54752368c" providerId="LiveId" clId="{13038F25-CF6D-409F-BD01-5B156A01075F}" dt="2018-07-31T18:20:27.154" v="16" actId="114"/>
        <pc:sldMkLst>
          <pc:docMk/>
          <pc:sldMk cId="0" sldId="256"/>
        </pc:sldMkLst>
        <pc:spChg chg="add del mod">
          <ac:chgData name="Tabetha Hopke" userId="5e7e88d54752368c" providerId="LiveId" clId="{13038F25-CF6D-409F-BD01-5B156A01075F}" dt="2018-07-31T18:20:19.576" v="14"/>
          <ac:spMkLst>
            <pc:docMk/>
            <pc:sldMk cId="0" sldId="256"/>
            <ac:spMk id="2" creationId="{DDAA1194-CBD0-4830-A195-3A6339B72DB6}"/>
          </ac:spMkLst>
        </pc:spChg>
        <pc:spChg chg="add mod">
          <ac:chgData name="Tabetha Hopke" userId="5e7e88d54752368c" providerId="LiveId" clId="{13038F25-CF6D-409F-BD01-5B156A01075F}" dt="2018-07-31T18:20:27.154" v="16" actId="114"/>
          <ac:spMkLst>
            <pc:docMk/>
            <pc:sldMk cId="0" sldId="256"/>
            <ac:spMk id="3" creationId="{6320F1E1-F748-4B45-8C91-91B26A966E74}"/>
          </ac:spMkLst>
        </pc:spChg>
        <pc:spChg chg="del mod">
          <ac:chgData name="Tabetha Hopke" userId="5e7e88d54752368c" providerId="LiveId" clId="{13038F25-CF6D-409F-BD01-5B156A01075F}" dt="2018-07-31T18:19:54.084" v="9" actId="478"/>
          <ac:spMkLst>
            <pc:docMk/>
            <pc:sldMk cId="0" sldId="256"/>
            <ac:spMk id="8194" creationId="{00000000-0000-0000-0000-000000000000}"/>
          </ac:spMkLst>
        </pc:spChg>
        <pc:picChg chg="del">
          <ac:chgData name="Tabetha Hopke" userId="5e7e88d54752368c" providerId="LiveId" clId="{13038F25-CF6D-409F-BD01-5B156A01075F}" dt="2018-07-31T18:19:37.033" v="0" actId="478"/>
          <ac:picMkLst>
            <pc:docMk/>
            <pc:sldMk cId="0" sldId="256"/>
            <ac:picMk id="5" creationId="{00000000-0000-0000-0000-000000000000}"/>
          </ac:picMkLst>
        </pc:picChg>
      </pc:sldChg>
      <pc:sldChg chg="addSp delSp modSp">
        <pc:chgData name="Tabetha Hopke" userId="5e7e88d54752368c" providerId="LiveId" clId="{13038F25-CF6D-409F-BD01-5B156A01075F}" dt="2018-07-31T18:23:22.575" v="85" actId="1076"/>
        <pc:sldMkLst>
          <pc:docMk/>
          <pc:sldMk cId="0" sldId="286"/>
        </pc:sldMkLst>
        <pc:spChg chg="add mod">
          <ac:chgData name="Tabetha Hopke" userId="5e7e88d54752368c" providerId="LiveId" clId="{13038F25-CF6D-409F-BD01-5B156A01075F}" dt="2018-07-31T18:23:10.718" v="81" actId="27636"/>
          <ac:spMkLst>
            <pc:docMk/>
            <pc:sldMk cId="0" sldId="286"/>
            <ac:spMk id="2" creationId="{4CAB2D6C-0874-4679-85D3-4B1EB7B7B327}"/>
          </ac:spMkLst>
        </pc:spChg>
        <pc:spChg chg="add del mod">
          <ac:chgData name="Tabetha Hopke" userId="5e7e88d54752368c" providerId="LiveId" clId="{13038F25-CF6D-409F-BD01-5B156A01075F}" dt="2018-07-31T18:23:17.044" v="83"/>
          <ac:spMkLst>
            <pc:docMk/>
            <pc:sldMk cId="0" sldId="286"/>
            <ac:spMk id="3" creationId="{A664CD5F-B384-46EF-BA9C-54B5F1F44475}"/>
          </ac:spMkLst>
        </pc:spChg>
        <pc:spChg chg="del mod">
          <ac:chgData name="Tabetha Hopke" userId="5e7e88d54752368c" providerId="LiveId" clId="{13038F25-CF6D-409F-BD01-5B156A01075F}" dt="2018-07-31T18:23:03.469" v="77" actId="478"/>
          <ac:spMkLst>
            <pc:docMk/>
            <pc:sldMk cId="0" sldId="286"/>
            <ac:spMk id="12291" creationId="{00000000-0000-0000-0000-000000000000}"/>
          </ac:spMkLst>
        </pc:spChg>
        <pc:picChg chg="add mod">
          <ac:chgData name="Tabetha Hopke" userId="5e7e88d54752368c" providerId="LiveId" clId="{13038F25-CF6D-409F-BD01-5B156A01075F}" dt="2018-07-31T18:23:22.575" v="85" actId="1076"/>
          <ac:picMkLst>
            <pc:docMk/>
            <pc:sldMk cId="0" sldId="286"/>
            <ac:picMk id="6" creationId="{1C76F7EE-F903-4748-A120-8FFB845284FD}"/>
          </ac:picMkLst>
        </pc:picChg>
        <pc:picChg chg="del">
          <ac:chgData name="Tabetha Hopke" userId="5e7e88d54752368c" providerId="LiveId" clId="{13038F25-CF6D-409F-BD01-5B156A01075F}" dt="2018-07-31T18:23:15.375" v="82"/>
          <ac:picMkLst>
            <pc:docMk/>
            <pc:sldMk cId="0" sldId="286"/>
            <ac:picMk id="12290" creationId="{00000000-0000-0000-0000-000000000000}"/>
          </ac:picMkLst>
        </pc:picChg>
      </pc:sldChg>
      <pc:sldChg chg="addSp delSp modSp">
        <pc:chgData name="Tabetha Hopke" userId="5e7e88d54752368c" providerId="LiveId" clId="{13038F25-CF6D-409F-BD01-5B156A01075F}" dt="2018-07-31T18:31:45.967" v="174"/>
        <pc:sldMkLst>
          <pc:docMk/>
          <pc:sldMk cId="0" sldId="292"/>
        </pc:sldMkLst>
        <pc:spChg chg="add mod">
          <ac:chgData name="Tabetha Hopke" userId="5e7e88d54752368c" providerId="LiveId" clId="{13038F25-CF6D-409F-BD01-5B156A01075F}" dt="2018-07-31T18:31:45.967" v="174"/>
          <ac:spMkLst>
            <pc:docMk/>
            <pc:sldMk cId="0" sldId="292"/>
            <ac:spMk id="2" creationId="{ADF7130B-E7BC-410C-A40B-EE760905DF0C}"/>
          </ac:spMkLst>
        </pc:spChg>
        <pc:spChg chg="del mod">
          <ac:chgData name="Tabetha Hopke" userId="5e7e88d54752368c" providerId="LiveId" clId="{13038F25-CF6D-409F-BD01-5B156A01075F}" dt="2018-07-31T18:31:39.085" v="171" actId="478"/>
          <ac:spMkLst>
            <pc:docMk/>
            <pc:sldMk cId="0" sldId="292"/>
            <ac:spMk id="5123" creationId="{00000000-0000-0000-0000-000000000000}"/>
          </ac:spMkLst>
        </pc:spChg>
      </pc:sldChg>
      <pc:sldChg chg="addSp delSp modSp">
        <pc:chgData name="Tabetha Hopke" userId="5e7e88d54752368c" providerId="LiveId" clId="{13038F25-CF6D-409F-BD01-5B156A01075F}" dt="2018-07-31T18:21:34.228" v="45" actId="114"/>
        <pc:sldMkLst>
          <pc:docMk/>
          <pc:sldMk cId="0" sldId="299"/>
        </pc:sldMkLst>
        <pc:spChg chg="add mod">
          <ac:chgData name="Tabetha Hopke" userId="5e7e88d54752368c" providerId="LiveId" clId="{13038F25-CF6D-409F-BD01-5B156A01075F}" dt="2018-07-31T18:21:22.782" v="44" actId="114"/>
          <ac:spMkLst>
            <pc:docMk/>
            <pc:sldMk cId="0" sldId="299"/>
            <ac:spMk id="2" creationId="{DFB3639B-DE03-42E2-83D9-3040AF5E9456}"/>
          </ac:spMkLst>
        </pc:spChg>
        <pc:spChg chg="del mod">
          <ac:chgData name="Tabetha Hopke" userId="5e7e88d54752368c" providerId="LiveId" clId="{13038F25-CF6D-409F-BD01-5B156A01075F}" dt="2018-07-31T18:21:15.148" v="41"/>
          <ac:spMkLst>
            <pc:docMk/>
            <pc:sldMk cId="0" sldId="299"/>
            <ac:spMk id="9218" creationId="{00000000-0000-0000-0000-000000000000}"/>
          </ac:spMkLst>
        </pc:spChg>
        <pc:spChg chg="mod">
          <ac:chgData name="Tabetha Hopke" userId="5e7e88d54752368c" providerId="LiveId" clId="{13038F25-CF6D-409F-BD01-5B156A01075F}" dt="2018-07-31T18:21:34.228" v="45" actId="114"/>
          <ac:spMkLst>
            <pc:docMk/>
            <pc:sldMk cId="0" sldId="299"/>
            <ac:spMk id="9219" creationId="{00000000-0000-0000-0000-000000000000}"/>
          </ac:spMkLst>
        </pc:spChg>
      </pc:sldChg>
      <pc:sldChg chg="addSp delSp modSp">
        <pc:chgData name="Tabetha Hopke" userId="5e7e88d54752368c" providerId="LiveId" clId="{13038F25-CF6D-409F-BD01-5B156A01075F}" dt="2018-07-31T18:32:38.394" v="182" actId="114"/>
        <pc:sldMkLst>
          <pc:docMk/>
          <pc:sldMk cId="0" sldId="301"/>
        </pc:sldMkLst>
        <pc:spChg chg="add mod">
          <ac:chgData name="Tabetha Hopke" userId="5e7e88d54752368c" providerId="LiveId" clId="{13038F25-CF6D-409F-BD01-5B156A01075F}" dt="2018-07-31T18:30:01.197" v="145"/>
          <ac:spMkLst>
            <pc:docMk/>
            <pc:sldMk cId="0" sldId="301"/>
            <ac:spMk id="2" creationId="{A4B1F7F8-3763-4CB9-A2B8-0F72578932CD}"/>
          </ac:spMkLst>
        </pc:spChg>
        <pc:spChg chg="mod">
          <ac:chgData name="Tabetha Hopke" userId="5e7e88d54752368c" providerId="LiveId" clId="{13038F25-CF6D-409F-BD01-5B156A01075F}" dt="2018-07-31T18:32:38.394" v="182" actId="114"/>
          <ac:spMkLst>
            <pc:docMk/>
            <pc:sldMk cId="0" sldId="301"/>
            <ac:spMk id="3" creationId="{00000000-0000-0000-0000-000000000000}"/>
          </ac:spMkLst>
        </pc:spChg>
        <pc:spChg chg="del mod">
          <ac:chgData name="Tabetha Hopke" userId="5e7e88d54752368c" providerId="LiveId" clId="{13038F25-CF6D-409F-BD01-5B156A01075F}" dt="2018-07-31T18:29:57.015" v="143"/>
          <ac:spMkLst>
            <pc:docMk/>
            <pc:sldMk cId="0" sldId="301"/>
            <ac:spMk id="19458" creationId="{00000000-0000-0000-0000-000000000000}"/>
          </ac:spMkLst>
        </pc:spChg>
      </pc:sldChg>
      <pc:sldChg chg="addSp delSp modSp">
        <pc:chgData name="Tabetha Hopke" userId="5e7e88d54752368c" providerId="LiveId" clId="{13038F25-CF6D-409F-BD01-5B156A01075F}" dt="2018-07-31T18:23:43.524" v="92"/>
        <pc:sldMkLst>
          <pc:docMk/>
          <pc:sldMk cId="0" sldId="303"/>
        </pc:sldMkLst>
        <pc:spChg chg="add mod">
          <ac:chgData name="Tabetha Hopke" userId="5e7e88d54752368c" providerId="LiveId" clId="{13038F25-CF6D-409F-BD01-5B156A01075F}" dt="2018-07-31T18:23:39.785" v="90"/>
          <ac:spMkLst>
            <pc:docMk/>
            <pc:sldMk cId="0" sldId="303"/>
            <ac:spMk id="2" creationId="{582B5770-E273-4EC8-8E5A-A4D480800BD1}"/>
          </ac:spMkLst>
        </pc:spChg>
        <pc:spChg chg="add del mod">
          <ac:chgData name="Tabetha Hopke" userId="5e7e88d54752368c" providerId="LiveId" clId="{13038F25-CF6D-409F-BD01-5B156A01075F}" dt="2018-07-31T18:23:43.524" v="92"/>
          <ac:spMkLst>
            <pc:docMk/>
            <pc:sldMk cId="0" sldId="303"/>
            <ac:spMk id="3" creationId="{E82F07BE-FFC6-42F0-BDA8-D4B10FF89687}"/>
          </ac:spMkLst>
        </pc:spChg>
        <pc:spChg chg="del mod">
          <ac:chgData name="Tabetha Hopke" userId="5e7e88d54752368c" providerId="LiveId" clId="{13038F25-CF6D-409F-BD01-5B156A01075F}" dt="2018-07-31T18:23:31.988" v="87" actId="478"/>
          <ac:spMkLst>
            <pc:docMk/>
            <pc:sldMk cId="0" sldId="303"/>
            <ac:spMk id="5" creationId="{00000000-0000-0000-0000-000000000000}"/>
          </ac:spMkLst>
        </pc:spChg>
        <pc:picChg chg="add">
          <ac:chgData name="Tabetha Hopke" userId="5e7e88d54752368c" providerId="LiveId" clId="{13038F25-CF6D-409F-BD01-5B156A01075F}" dt="2018-07-31T18:23:43.524" v="92"/>
          <ac:picMkLst>
            <pc:docMk/>
            <pc:sldMk cId="0" sldId="303"/>
            <ac:picMk id="6" creationId="{35953A3D-5D0C-4C71-A443-214CD5F5BF39}"/>
          </ac:picMkLst>
        </pc:picChg>
        <pc:picChg chg="del">
          <ac:chgData name="Tabetha Hopke" userId="5e7e88d54752368c" providerId="LiveId" clId="{13038F25-CF6D-409F-BD01-5B156A01075F}" dt="2018-07-31T18:23:41.994" v="91"/>
          <ac:picMkLst>
            <pc:docMk/>
            <pc:sldMk cId="0" sldId="303"/>
            <ac:picMk id="62465" creationId="{00000000-0000-0000-0000-000000000000}"/>
          </ac:picMkLst>
        </pc:picChg>
      </pc:sldChg>
      <pc:sldChg chg="addSp delSp modSp">
        <pc:chgData name="Tabetha Hopke" userId="5e7e88d54752368c" providerId="LiveId" clId="{13038F25-CF6D-409F-BD01-5B156A01075F}" dt="2018-07-31T18:26:26.897" v="127" actId="20577"/>
        <pc:sldMkLst>
          <pc:docMk/>
          <pc:sldMk cId="0" sldId="305"/>
        </pc:sldMkLst>
        <pc:spChg chg="add mod">
          <ac:chgData name="Tabetha Hopke" userId="5e7e88d54752368c" providerId="LiveId" clId="{13038F25-CF6D-409F-BD01-5B156A01075F}" dt="2018-07-31T18:26:13.075" v="121" actId="114"/>
          <ac:spMkLst>
            <pc:docMk/>
            <pc:sldMk cId="0" sldId="305"/>
            <ac:spMk id="2" creationId="{EC5A1388-C43D-4BCA-BC36-10179123E3A8}"/>
          </ac:spMkLst>
        </pc:spChg>
        <pc:spChg chg="add mod">
          <ac:chgData name="Tabetha Hopke" userId="5e7e88d54752368c" providerId="LiveId" clId="{13038F25-CF6D-409F-BD01-5B156A01075F}" dt="2018-07-31T18:26:26.897" v="127" actId="20577"/>
          <ac:spMkLst>
            <pc:docMk/>
            <pc:sldMk cId="0" sldId="305"/>
            <ac:spMk id="3" creationId="{D16DE865-E12C-4DEF-BF2F-CAA6A9408FA3}"/>
          </ac:spMkLst>
        </pc:spChg>
        <pc:spChg chg="del mod">
          <ac:chgData name="Tabetha Hopke" userId="5e7e88d54752368c" providerId="LiveId" clId="{13038F25-CF6D-409F-BD01-5B156A01075F}" dt="2018-07-31T18:26:02.656" v="110" actId="478"/>
          <ac:spMkLst>
            <pc:docMk/>
            <pc:sldMk cId="0" sldId="305"/>
            <ac:spMk id="14338" creationId="{00000000-0000-0000-0000-000000000000}"/>
          </ac:spMkLst>
        </pc:spChg>
        <pc:spChg chg="del mod">
          <ac:chgData name="Tabetha Hopke" userId="5e7e88d54752368c" providerId="LiveId" clId="{13038F25-CF6D-409F-BD01-5B156A01075F}" dt="2018-07-31T18:26:20.976" v="123"/>
          <ac:spMkLst>
            <pc:docMk/>
            <pc:sldMk cId="0" sldId="305"/>
            <ac:spMk id="14339" creationId="{00000000-0000-0000-0000-000000000000}"/>
          </ac:spMkLst>
        </pc:spChg>
      </pc:sldChg>
      <pc:sldChg chg="addSp delSp modSp">
        <pc:chgData name="Tabetha Hopke" userId="5e7e88d54752368c" providerId="LiveId" clId="{13038F25-CF6D-409F-BD01-5B156A01075F}" dt="2018-07-31T18:34:28.360" v="207" actId="1076"/>
        <pc:sldMkLst>
          <pc:docMk/>
          <pc:sldMk cId="0" sldId="309"/>
        </pc:sldMkLst>
        <pc:spChg chg="add del mod">
          <ac:chgData name="Tabetha Hopke" userId="5e7e88d54752368c" providerId="LiveId" clId="{13038F25-CF6D-409F-BD01-5B156A01075F}" dt="2018-07-31T18:34:16.883" v="203"/>
          <ac:spMkLst>
            <pc:docMk/>
            <pc:sldMk cId="0" sldId="309"/>
            <ac:spMk id="2" creationId="{43674EF1-1271-44FD-BE8A-BF1A026639EC}"/>
          </ac:spMkLst>
        </pc:spChg>
        <pc:spChg chg="add del mod">
          <ac:chgData name="Tabetha Hopke" userId="5e7e88d54752368c" providerId="LiveId" clId="{13038F25-CF6D-409F-BD01-5B156A01075F}" dt="2018-07-31T18:33:35.063" v="192"/>
          <ac:spMkLst>
            <pc:docMk/>
            <pc:sldMk cId="0" sldId="309"/>
            <ac:spMk id="3" creationId="{4B9C85F2-52B4-4544-9B91-7BA314EB8D3E}"/>
          </ac:spMkLst>
        </pc:spChg>
        <pc:spChg chg="add del mod">
          <ac:chgData name="Tabetha Hopke" userId="5e7e88d54752368c" providerId="LiveId" clId="{13038F25-CF6D-409F-BD01-5B156A01075F}" dt="2018-07-31T18:33:40.737" v="193"/>
          <ac:spMkLst>
            <pc:docMk/>
            <pc:sldMk cId="0" sldId="309"/>
            <ac:spMk id="4" creationId="{7798EE73-7632-4C8F-A4AC-4A312FD40901}"/>
          </ac:spMkLst>
        </pc:spChg>
        <pc:spChg chg="add del mod">
          <ac:chgData name="Tabetha Hopke" userId="5e7e88d54752368c" providerId="LiveId" clId="{13038F25-CF6D-409F-BD01-5B156A01075F}" dt="2018-07-31T18:33:51.422" v="196"/>
          <ac:spMkLst>
            <pc:docMk/>
            <pc:sldMk cId="0" sldId="309"/>
            <ac:spMk id="6" creationId="{1126A092-CAC2-4DA3-9355-2562B15A3232}"/>
          </ac:spMkLst>
        </pc:spChg>
        <pc:spChg chg="add mod">
          <ac:chgData name="Tabetha Hopke" userId="5e7e88d54752368c" providerId="LiveId" clId="{13038F25-CF6D-409F-BD01-5B156A01075F}" dt="2018-07-31T18:34:21.955" v="205"/>
          <ac:spMkLst>
            <pc:docMk/>
            <pc:sldMk cId="0" sldId="309"/>
            <ac:spMk id="7" creationId="{FE09348E-F022-4522-9559-E33252B0B7A6}"/>
          </ac:spMkLst>
        </pc:spChg>
        <pc:spChg chg="del mod">
          <ac:chgData name="Tabetha Hopke" userId="5e7e88d54752368c" providerId="LiveId" clId="{13038F25-CF6D-409F-BD01-5B156A01075F}" dt="2018-07-31T18:33:09.814" v="184" actId="478"/>
          <ac:spMkLst>
            <pc:docMk/>
            <pc:sldMk cId="0" sldId="309"/>
            <ac:spMk id="3076" creationId="{00000000-0000-0000-0000-000000000000}"/>
          </ac:spMkLst>
        </pc:spChg>
        <pc:graphicFrameChg chg="add del">
          <ac:chgData name="Tabetha Hopke" userId="5e7e88d54752368c" providerId="LiveId" clId="{13038F25-CF6D-409F-BD01-5B156A01075F}" dt="2018-07-31T18:33:47.220" v="194" actId="478"/>
          <ac:graphicFrameMkLst>
            <pc:docMk/>
            <pc:sldMk cId="0" sldId="309"/>
            <ac:graphicFrameMk id="8" creationId="{72044E76-EE70-44BF-B6A5-FC1731633F3D}"/>
          </ac:graphicFrameMkLst>
        </pc:graphicFrameChg>
        <pc:graphicFrameChg chg="add mod">
          <ac:chgData name="Tabetha Hopke" userId="5e7e88d54752368c" providerId="LiveId" clId="{13038F25-CF6D-409F-BD01-5B156A01075F}" dt="2018-07-31T18:34:28.360" v="207" actId="1076"/>
          <ac:graphicFrameMkLst>
            <pc:docMk/>
            <pc:sldMk cId="0" sldId="309"/>
            <ac:graphicFrameMk id="11" creationId="{57D7EC62-409A-4479-B836-FC95DE7D11A5}"/>
          </ac:graphicFrameMkLst>
        </pc:graphicFrameChg>
        <pc:graphicFrameChg chg="del mod">
          <ac:chgData name="Tabetha Hopke" userId="5e7e88d54752368c" providerId="LiveId" clId="{13038F25-CF6D-409F-BD01-5B156A01075F}" dt="2018-07-31T18:33:49.720" v="195"/>
          <ac:graphicFrameMkLst>
            <pc:docMk/>
            <pc:sldMk cId="0" sldId="309"/>
            <ac:graphicFrameMk id="3074" creationId="{00000000-0000-0000-0000-000000000000}"/>
          </ac:graphicFrameMkLst>
        </pc:graphicFrameChg>
        <pc:graphicFrameChg chg="mod">
          <ac:chgData name="Tabetha Hopke" userId="5e7e88d54752368c" providerId="LiveId" clId="{13038F25-CF6D-409F-BD01-5B156A01075F}" dt="2018-07-31T18:34:05.253" v="200" actId="1076"/>
          <ac:graphicFrameMkLst>
            <pc:docMk/>
            <pc:sldMk cId="0" sldId="309"/>
            <ac:graphicFrameMk id="3075" creationId="{00000000-0000-0000-0000-000000000000}"/>
          </ac:graphicFrameMkLst>
        </pc:graphicFrameChg>
      </pc:sldChg>
      <pc:sldChg chg="modSp">
        <pc:chgData name="Tabetha Hopke" userId="5e7e88d54752368c" providerId="LiveId" clId="{13038F25-CF6D-409F-BD01-5B156A01075F}" dt="2018-07-31T18:21:02.116" v="39" actId="20577"/>
        <pc:sldMkLst>
          <pc:docMk/>
          <pc:sldMk cId="3023859850" sldId="315"/>
        </pc:sldMkLst>
        <pc:spChg chg="mod">
          <ac:chgData name="Tabetha Hopke" userId="5e7e88d54752368c" providerId="LiveId" clId="{13038F25-CF6D-409F-BD01-5B156A01075F}" dt="2018-07-31T18:21:02.116" v="39" actId="20577"/>
          <ac:spMkLst>
            <pc:docMk/>
            <pc:sldMk cId="3023859850" sldId="315"/>
            <ac:spMk id="3" creationId="{00000000-0000-0000-0000-000000000000}"/>
          </ac:spMkLst>
        </pc:spChg>
      </pc:sldChg>
      <pc:sldChg chg="modSp">
        <pc:chgData name="Tabetha Hopke" userId="5e7e88d54752368c" providerId="LiveId" clId="{13038F25-CF6D-409F-BD01-5B156A01075F}" dt="2018-07-31T18:22:47.293" v="74" actId="20577"/>
        <pc:sldMkLst>
          <pc:docMk/>
          <pc:sldMk cId="672399335" sldId="316"/>
        </pc:sldMkLst>
        <pc:spChg chg="mod">
          <ac:chgData name="Tabetha Hopke" userId="5e7e88d54752368c" providerId="LiveId" clId="{13038F25-CF6D-409F-BD01-5B156A01075F}" dt="2018-07-31T18:22:47.293" v="74" actId="20577"/>
          <ac:spMkLst>
            <pc:docMk/>
            <pc:sldMk cId="672399335" sldId="316"/>
            <ac:spMk id="3" creationId="{00000000-0000-0000-0000-000000000000}"/>
          </ac:spMkLst>
        </pc:spChg>
      </pc:sldChg>
      <pc:sldChg chg="modSp">
        <pc:chgData name="Tabetha Hopke" userId="5e7e88d54752368c" providerId="LiveId" clId="{13038F25-CF6D-409F-BD01-5B156A01075F}" dt="2018-07-31T18:21:58.273" v="52" actId="113"/>
        <pc:sldMkLst>
          <pc:docMk/>
          <pc:sldMk cId="396504805" sldId="317"/>
        </pc:sldMkLst>
        <pc:spChg chg="mod">
          <ac:chgData name="Tabetha Hopke" userId="5e7e88d54752368c" providerId="LiveId" clId="{13038F25-CF6D-409F-BD01-5B156A01075F}" dt="2018-07-31T18:21:58.273" v="52" actId="113"/>
          <ac:spMkLst>
            <pc:docMk/>
            <pc:sldMk cId="396504805" sldId="317"/>
            <ac:spMk id="3" creationId="{00000000-0000-0000-0000-000000000000}"/>
          </ac:spMkLst>
        </pc:spChg>
      </pc:sldChg>
      <pc:sldChg chg="modSp">
        <pc:chgData name="Tabetha Hopke" userId="5e7e88d54752368c" providerId="LiveId" clId="{13038F25-CF6D-409F-BD01-5B156A01075F}" dt="2018-07-31T18:24:23.244" v="100" actId="114"/>
        <pc:sldMkLst>
          <pc:docMk/>
          <pc:sldMk cId="1587197561" sldId="318"/>
        </pc:sldMkLst>
        <pc:graphicFrameChg chg="modGraphic">
          <ac:chgData name="Tabetha Hopke" userId="5e7e88d54752368c" providerId="LiveId" clId="{13038F25-CF6D-409F-BD01-5B156A01075F}" dt="2018-07-31T18:24:23.244" v="100" actId="114"/>
          <ac:graphicFrameMkLst>
            <pc:docMk/>
            <pc:sldMk cId="1587197561" sldId="318"/>
            <ac:graphicFrameMk id="4" creationId="{00000000-0000-0000-0000-000000000000}"/>
          </ac:graphicFrameMkLst>
        </pc:graphicFrameChg>
      </pc:sldChg>
      <pc:sldChg chg="delSp modSp">
        <pc:chgData name="Tabetha Hopke" userId="5e7e88d54752368c" providerId="LiveId" clId="{13038F25-CF6D-409F-BD01-5B156A01075F}" dt="2018-07-31T18:25:07.924" v="106" actId="478"/>
        <pc:sldMkLst>
          <pc:docMk/>
          <pc:sldMk cId="2037292784" sldId="319"/>
        </pc:sldMkLst>
        <pc:spChg chg="del mod">
          <ac:chgData name="Tabetha Hopke" userId="5e7e88d54752368c" providerId="LiveId" clId="{13038F25-CF6D-409F-BD01-5B156A01075F}" dt="2018-07-31T18:25:07.924" v="106" actId="478"/>
          <ac:spMkLst>
            <pc:docMk/>
            <pc:sldMk cId="2037292784" sldId="319"/>
            <ac:spMk id="16" creationId="{00000000-0000-0000-0000-000000000000}"/>
          </ac:spMkLst>
        </pc:spChg>
      </pc:sldChg>
      <pc:sldChg chg="delSp modSp">
        <pc:chgData name="Tabetha Hopke" userId="5e7e88d54752368c" providerId="LiveId" clId="{13038F25-CF6D-409F-BD01-5B156A01075F}" dt="2018-07-31T18:25:34.712" v="108" actId="14100"/>
        <pc:sldMkLst>
          <pc:docMk/>
          <pc:sldMk cId="3329505346" sldId="322"/>
        </pc:sldMkLst>
        <pc:spChg chg="mod">
          <ac:chgData name="Tabetha Hopke" userId="5e7e88d54752368c" providerId="LiveId" clId="{13038F25-CF6D-409F-BD01-5B156A01075F}" dt="2018-07-31T18:25:34.712" v="108" actId="14100"/>
          <ac:spMkLst>
            <pc:docMk/>
            <pc:sldMk cId="3329505346" sldId="322"/>
            <ac:spMk id="11" creationId="{00000000-0000-0000-0000-000000000000}"/>
          </ac:spMkLst>
        </pc:spChg>
        <pc:spChg chg="mod">
          <ac:chgData name="Tabetha Hopke" userId="5e7e88d54752368c" providerId="LiveId" clId="{13038F25-CF6D-409F-BD01-5B156A01075F}" dt="2018-07-31T18:25:29.254" v="107" actId="14100"/>
          <ac:spMkLst>
            <pc:docMk/>
            <pc:sldMk cId="3329505346" sldId="322"/>
            <ac:spMk id="12" creationId="{00000000-0000-0000-0000-000000000000}"/>
          </ac:spMkLst>
        </pc:spChg>
        <pc:spChg chg="del mod">
          <ac:chgData name="Tabetha Hopke" userId="5e7e88d54752368c" providerId="LiveId" clId="{13038F25-CF6D-409F-BD01-5B156A01075F}" dt="2018-07-31T18:24:47.753" v="102" actId="478"/>
          <ac:spMkLst>
            <pc:docMk/>
            <pc:sldMk cId="3329505346" sldId="322"/>
            <ac:spMk id="13" creationId="{00000000-0000-0000-0000-000000000000}"/>
          </ac:spMkLst>
        </pc:spChg>
      </pc:sldChg>
      <pc:sldChg chg="modSp">
        <pc:chgData name="Tabetha Hopke" userId="5e7e88d54752368c" providerId="LiveId" clId="{13038F25-CF6D-409F-BD01-5B156A01075F}" dt="2018-07-31T18:26:58.126" v="138" actId="20577"/>
        <pc:sldMkLst>
          <pc:docMk/>
          <pc:sldMk cId="2148708099" sldId="323"/>
        </pc:sldMkLst>
        <pc:graphicFrameChg chg="modGraphic">
          <ac:chgData name="Tabetha Hopke" userId="5e7e88d54752368c" providerId="LiveId" clId="{13038F25-CF6D-409F-BD01-5B156A01075F}" dt="2018-07-31T18:26:58.126" v="138" actId="20577"/>
          <ac:graphicFrameMkLst>
            <pc:docMk/>
            <pc:sldMk cId="2148708099" sldId="323"/>
            <ac:graphicFrameMk id="4" creationId="{00000000-0000-0000-0000-000000000000}"/>
          </ac:graphicFrameMkLst>
        </pc:graphicFrameChg>
      </pc:sldChg>
      <pc:sldChg chg="modSp">
        <pc:chgData name="Tabetha Hopke" userId="5e7e88d54752368c" providerId="LiveId" clId="{13038F25-CF6D-409F-BD01-5B156A01075F}" dt="2018-07-31T18:27:23.625" v="141"/>
        <pc:sldMkLst>
          <pc:docMk/>
          <pc:sldMk cId="236248749" sldId="331"/>
        </pc:sldMkLst>
        <pc:spChg chg="mod">
          <ac:chgData name="Tabetha Hopke" userId="5e7e88d54752368c" providerId="LiveId" clId="{13038F25-CF6D-409F-BD01-5B156A01075F}" dt="2018-07-31T18:27:23.625" v="141"/>
          <ac:spMkLst>
            <pc:docMk/>
            <pc:sldMk cId="236248749" sldId="331"/>
            <ac:spMk id="3" creationId="{00000000-0000-0000-0000-000000000000}"/>
          </ac:spMkLst>
        </pc:spChg>
      </pc:sldChg>
      <pc:sldChg chg="modSp">
        <pc:chgData name="Tabetha Hopke" userId="5e7e88d54752368c" providerId="LiveId" clId="{13038F25-CF6D-409F-BD01-5B156A01075F}" dt="2018-07-31T18:31:22.991" v="169" actId="20577"/>
        <pc:sldMkLst>
          <pc:docMk/>
          <pc:sldMk cId="1336984490" sldId="346"/>
        </pc:sldMkLst>
        <pc:spChg chg="mod">
          <ac:chgData name="Tabetha Hopke" userId="5e7e88d54752368c" providerId="LiveId" clId="{13038F25-CF6D-409F-BD01-5B156A01075F}" dt="2018-07-31T18:31:22.991" v="169" actId="20577"/>
          <ac:spMkLst>
            <pc:docMk/>
            <pc:sldMk cId="1336984490" sldId="346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EA83A99-367A-4ECB-A111-896BF9832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22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C40551-B103-4BF2-80EB-D0E72E507B2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-48" charset="0"/>
              <a:ea typeface="Geneva" pitchFamily="-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95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FC0F4A-A7A5-411D-904C-5E30E9CF80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42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6EA92-7298-4826-A51E-87D6F5F2EB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9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8493B-6162-461D-B0F0-B4D1CF35A59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66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68CAE-B69D-4BC8-90D2-7FCC16F6CB6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9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543818-BE7D-468F-8048-158C88AFA43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3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-48" charset="0"/>
              <a:ea typeface="Geneva" pitchFamily="-48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34F6B-7413-425B-BA45-1C9E7BD6439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9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3E2E9-50F9-4FE0-AAD9-649A9FCC2F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0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7D8C8-B82C-42DA-BB16-572D471AAA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0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6241E-354F-4DE8-9017-9BFEBC975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4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A333C-98DF-4B46-96C3-80894FFF40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3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3CB5C2-F514-4858-AA39-94C354FD7E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2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54D08-D5E5-49E5-98BF-8C0C0240EF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7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52039-481D-4499-A7AF-091483DD9C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9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9AF873-00AA-4719-9EF9-09D97644A3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6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0DB540-B4C7-4B8A-8A38-9C12316A8A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1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4C11503-4790-4112-940D-359F89A4F6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6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47C5F-F79D-4013-850C-A9ED80F304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6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F61BC2B-9ADE-460F-96D3-1FDE17000E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8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20F1E1-F748-4B45-8C91-91B26A966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Chi-Square Test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</a:t>
            </a:r>
          </a:p>
          <a:p>
            <a:pPr lvl="1"/>
            <a:r>
              <a:rPr lang="en-US" dirty="0"/>
              <a:t>Observed statistic test categories match the expected variables (O = E)</a:t>
            </a:r>
          </a:p>
          <a:p>
            <a:pPr lvl="1"/>
            <a:r>
              <a:rPr lang="en-US" dirty="0"/>
              <a:t>Observed statistic test categories do not match the expected variables (O/=E)</a:t>
            </a:r>
          </a:p>
        </p:txBody>
      </p:sp>
    </p:spTree>
    <p:extLst>
      <p:ext uri="{BB962C8B-B14F-4D97-AF65-F5344CB8AC3E}">
        <p14:creationId xmlns:p14="http://schemas.microsoft.com/office/powerpoint/2010/main" val="294432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</a:p>
          <a:p>
            <a:r>
              <a:rPr lang="en-US" dirty="0"/>
              <a:t>List the observed and expect values</a:t>
            </a:r>
          </a:p>
          <a:p>
            <a:r>
              <a:rPr lang="en-US" dirty="0"/>
              <a:t>List the </a:t>
            </a:r>
            <a:r>
              <a:rPr lang="en-US" i="1" dirty="0"/>
              <a:t>df </a:t>
            </a:r>
            <a:r>
              <a:rPr lang="en-US" dirty="0"/>
              <a:t>(Categories – 1)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Goodness of Fit Test</a:t>
            </a:r>
          </a:p>
        </p:txBody>
      </p:sp>
    </p:spTree>
    <p:extLst>
      <p:ext uri="{BB962C8B-B14F-4D97-AF65-F5344CB8AC3E}">
        <p14:creationId xmlns:p14="http://schemas.microsoft.com/office/powerpoint/2010/main" val="350959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do expected values:</a:t>
            </a:r>
          </a:p>
          <a:p>
            <a:pPr lvl="1"/>
            <a:r>
              <a:rPr lang="en-US" dirty="0"/>
              <a:t>N (total number of people) / Number of categories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N (total number of people) * expected proportion for that category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Goodness of Fit Test</a:t>
            </a:r>
          </a:p>
        </p:txBody>
      </p:sp>
    </p:spTree>
    <p:extLst>
      <p:ext uri="{BB962C8B-B14F-4D97-AF65-F5344CB8AC3E}">
        <p14:creationId xmlns:p14="http://schemas.microsoft.com/office/powerpoint/2010/main" val="2605931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Goodness of Fit Test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2209800"/>
          <a:ext cx="7162800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PSY 200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SOC 302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MTH 340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A grades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25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18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11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4191000"/>
          <a:ext cx="7162800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PSY 200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SOC 302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MTH 340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A grades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18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18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18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" y="2209800"/>
            <a:ext cx="1546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4191000"/>
            <a:ext cx="1548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2708949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df</a:t>
            </a:r>
            <a:endParaRPr lang="en-US" dirty="0"/>
          </a:p>
          <a:p>
            <a:pPr lvl="1"/>
            <a:r>
              <a:rPr lang="en-US" dirty="0"/>
              <a:t>Number of Categories – 1</a:t>
            </a:r>
          </a:p>
          <a:p>
            <a:pPr lvl="1"/>
            <a:r>
              <a:rPr lang="en-US" dirty="0"/>
              <a:t>3 – 1 =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54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Cut off score (5.992)</a:t>
            </a:r>
          </a:p>
          <a:p>
            <a:r>
              <a:rPr lang="en-US" dirty="0"/>
              <a:t>Use a chi-square table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352800"/>
            <a:ext cx="6096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9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828800" y="2012950"/>
          <a:ext cx="5475288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3" imgW="1257120" imgH="482400" progId="Equation.3">
                  <p:embed/>
                </p:oleObj>
              </mc:Choice>
              <mc:Fallback>
                <p:oleObj name="Equation" r:id="rId3" imgW="1257120" imgH="482400" progId="Equation.3">
                  <p:embed/>
                  <p:pic>
                    <p:nvPicPr>
                      <p:cNvPr id="5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12950"/>
                        <a:ext cx="5475288" cy="210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Goodness of Fit Test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1" y="502768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5: List chi-square = 5.44</a:t>
            </a:r>
          </a:p>
        </p:txBody>
      </p:sp>
    </p:spTree>
    <p:extLst>
      <p:ext uri="{BB962C8B-B14F-4D97-AF65-F5344CB8AC3E}">
        <p14:creationId xmlns:p14="http://schemas.microsoft.com/office/powerpoint/2010/main" val="220953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6:</a:t>
            </a:r>
          </a:p>
          <a:p>
            <a:pPr lvl="1"/>
            <a:r>
              <a:rPr lang="en-US" dirty="0"/>
              <a:t>Is the found chi-square value &gt; the cut off chi-square value?</a:t>
            </a:r>
          </a:p>
          <a:p>
            <a:pPr lvl="1"/>
            <a:r>
              <a:rPr lang="en-US" dirty="0"/>
              <a:t>This test is like </a:t>
            </a:r>
            <a:r>
              <a:rPr lang="en-US" i="1" dirty="0"/>
              <a:t>F</a:t>
            </a:r>
            <a:r>
              <a:rPr lang="en-US" dirty="0"/>
              <a:t> – everything is squared, so all values are positive.</a:t>
            </a:r>
          </a:p>
          <a:p>
            <a:r>
              <a:rPr lang="en-US" dirty="0"/>
              <a:t>Nope!  Same number of As in each class.</a:t>
            </a:r>
          </a:p>
        </p:txBody>
      </p:sp>
    </p:spTree>
    <p:extLst>
      <p:ext uri="{BB962C8B-B14F-4D97-AF65-F5344CB8AC3E}">
        <p14:creationId xmlns:p14="http://schemas.microsoft.com/office/powerpoint/2010/main" val="2006519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Independence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Independence test for two nominal variables</a:t>
            </a:r>
          </a:p>
          <a:p>
            <a:pPr lvl="1"/>
            <a:r>
              <a:rPr lang="en-US" dirty="0"/>
              <a:t>Are the observed values equal to the expect values given the combinations of categories?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list the variables involved.</a:t>
            </a:r>
          </a:p>
          <a:p>
            <a:r>
              <a:rPr lang="en-US" dirty="0"/>
              <a:t>Professors and grade distributions</a:t>
            </a:r>
          </a:p>
          <a:p>
            <a:endParaRPr lang="en-US" dirty="0"/>
          </a:p>
          <a:p>
            <a:r>
              <a:rPr lang="en-US" dirty="0"/>
              <a:t>Now we ask if maybe one professor has a different grading than another professor in our statistics courses. </a:t>
            </a:r>
          </a:p>
        </p:txBody>
      </p:sp>
    </p:spTree>
    <p:extLst>
      <p:ext uri="{BB962C8B-B14F-4D97-AF65-F5344CB8AC3E}">
        <p14:creationId xmlns:p14="http://schemas.microsoft.com/office/powerpoint/2010/main" val="1814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Assumptions for Parametric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distributions</a:t>
            </a:r>
          </a:p>
          <a:p>
            <a:r>
              <a:rPr lang="en-US" dirty="0"/>
              <a:t>DV is at least scale</a:t>
            </a:r>
          </a:p>
          <a:p>
            <a:r>
              <a:rPr lang="en-US" dirty="0"/>
              <a:t>Random selection</a:t>
            </a:r>
          </a:p>
          <a:p>
            <a:pPr lvl="1"/>
            <a:r>
              <a:rPr lang="en-US" dirty="0"/>
              <a:t>Sometimes other rules: homogeneity, homoscedasticity</a:t>
            </a:r>
          </a:p>
        </p:txBody>
      </p:sp>
    </p:spTree>
    <p:extLst>
      <p:ext uri="{BB962C8B-B14F-4D97-AF65-F5344CB8AC3E}">
        <p14:creationId xmlns:p14="http://schemas.microsoft.com/office/powerpoint/2010/main" val="3429052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chi-square is all about expected </a:t>
            </a:r>
            <a:r>
              <a:rPr lang="en-US" i="1" dirty="0"/>
              <a:t>fit</a:t>
            </a:r>
            <a:endParaRPr lang="en-US" dirty="0"/>
          </a:p>
          <a:p>
            <a:pPr lvl="1"/>
            <a:r>
              <a:rPr lang="en-US" dirty="0"/>
              <a:t>How much does the the data match what we would expect if these categories were assigned by chance?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96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</a:t>
            </a:r>
          </a:p>
          <a:p>
            <a:pPr lvl="1"/>
            <a:r>
              <a:rPr lang="en-US" dirty="0"/>
              <a:t>Observed statistic grades for each professor match the expected variables (O = E)</a:t>
            </a:r>
          </a:p>
          <a:p>
            <a:pPr lvl="1"/>
            <a:r>
              <a:rPr lang="en-US" dirty="0"/>
              <a:t>Observed statistic grades for each professor do not match the expected variables (O/=E)</a:t>
            </a:r>
          </a:p>
        </p:txBody>
      </p:sp>
    </p:spTree>
    <p:extLst>
      <p:ext uri="{BB962C8B-B14F-4D97-AF65-F5344CB8AC3E}">
        <p14:creationId xmlns:p14="http://schemas.microsoft.com/office/powerpoint/2010/main" val="2038968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List the observed and expect values</a:t>
            </a:r>
          </a:p>
          <a:p>
            <a:r>
              <a:rPr lang="en-US" dirty="0"/>
              <a:t>List the </a:t>
            </a:r>
            <a:r>
              <a:rPr lang="en-US" i="1" dirty="0" err="1"/>
              <a:t>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89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df</a:t>
            </a:r>
            <a:r>
              <a:rPr lang="en-US" i="1" dirty="0"/>
              <a:t> </a:t>
            </a:r>
            <a:r>
              <a:rPr lang="en-US" dirty="0"/>
              <a:t>= (3-1)(3-1) = 4</a:t>
            </a:r>
            <a:endParaRPr lang="en-US" i="1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846138" y="2819400"/>
          <a:ext cx="29638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3" imgW="888840" imgH="228600" progId="Equation.3">
                  <p:embed/>
                </p:oleObj>
              </mc:Choice>
              <mc:Fallback>
                <p:oleObj name="Equation" r:id="rId3" imgW="888840" imgH="22860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2819400"/>
                        <a:ext cx="2963862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836613" y="3505200"/>
          <a:ext cx="38115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3505200"/>
                        <a:ext cx="381158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836613" y="4343400"/>
          <a:ext cx="45735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7" imgW="1371600" imgH="241200" progId="Equation.3">
                  <p:embed/>
                </p:oleObj>
              </mc:Choice>
              <mc:Fallback>
                <p:oleObj name="Equation" r:id="rId7" imgW="1371600" imgH="24120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4343400"/>
                        <a:ext cx="4573587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4465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values:</a:t>
            </a:r>
          </a:p>
          <a:p>
            <a:pPr lvl="1"/>
            <a:r>
              <a:rPr lang="en-US" dirty="0"/>
              <a:t>E = R*C / N</a:t>
            </a:r>
          </a:p>
          <a:p>
            <a:pPr lvl="1"/>
            <a:r>
              <a:rPr lang="en-US" dirty="0"/>
              <a:t>E = expected</a:t>
            </a:r>
          </a:p>
          <a:p>
            <a:pPr lvl="1"/>
            <a:r>
              <a:rPr lang="en-US" dirty="0"/>
              <a:t>R = row total</a:t>
            </a:r>
          </a:p>
          <a:p>
            <a:pPr lvl="1"/>
            <a:r>
              <a:rPr lang="en-US" dirty="0"/>
              <a:t>C = column total</a:t>
            </a:r>
          </a:p>
          <a:p>
            <a:pPr lvl="1"/>
            <a:r>
              <a:rPr lang="en-US" dirty="0"/>
              <a:t>N = total of everything</a:t>
            </a:r>
          </a:p>
        </p:txBody>
      </p:sp>
    </p:spTree>
    <p:extLst>
      <p:ext uri="{BB962C8B-B14F-4D97-AF65-F5344CB8AC3E}">
        <p14:creationId xmlns:p14="http://schemas.microsoft.com/office/powerpoint/2010/main" val="1973050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13732"/>
              </p:ext>
            </p:extLst>
          </p:nvPr>
        </p:nvGraphicFramePr>
        <p:xfrm>
          <a:off x="609600" y="381000"/>
          <a:ext cx="6400800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Observed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ROW TOTALS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Prof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Prof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Prof 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COLUMN TOTALS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N = 58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76614"/>
              </p:ext>
            </p:extLst>
          </p:nvPr>
        </p:nvGraphicFramePr>
        <p:xfrm>
          <a:off x="685800" y="3657600"/>
          <a:ext cx="6400800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Expected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ROW TOTALS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Prof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16*28/58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16*19/58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16*11/58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Prof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19*28/58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19*19/58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19*11/58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Prof 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23*28/58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23*19/58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23*11/58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COLUMN TOTALS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N = 58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940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830730"/>
              </p:ext>
            </p:extLst>
          </p:nvPr>
        </p:nvGraphicFramePr>
        <p:xfrm>
          <a:off x="1295400" y="2057400"/>
          <a:ext cx="6400800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Expected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ROW TOTALS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Prof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7.72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5.24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3.03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Prof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9.17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6.22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3.60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Prof 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11.10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7.53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4.36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COLUMN TOTALS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N = 58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79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Cut off score (9.488)</a:t>
            </a:r>
          </a:p>
          <a:p>
            <a:r>
              <a:rPr lang="en-US" dirty="0"/>
              <a:t>Use a chi-square table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352800"/>
            <a:ext cx="6096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4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828800" y="2012950"/>
          <a:ext cx="5475288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3" imgW="1257120" imgH="482400" progId="Equation.3">
                  <p:embed/>
                </p:oleObj>
              </mc:Choice>
              <mc:Fallback>
                <p:oleObj name="Equation" r:id="rId3" imgW="1257120" imgH="482400" progId="Equation.3">
                  <p:embed/>
                  <p:pic>
                    <p:nvPicPr>
                      <p:cNvPr id="5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12950"/>
                        <a:ext cx="5475288" cy="210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Independence Test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5027688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5: List chi-square = 4.82</a:t>
            </a:r>
          </a:p>
        </p:txBody>
      </p:sp>
    </p:spTree>
    <p:extLst>
      <p:ext uri="{BB962C8B-B14F-4D97-AF65-F5344CB8AC3E}">
        <p14:creationId xmlns:p14="http://schemas.microsoft.com/office/powerpoint/2010/main" val="1618437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6:</a:t>
            </a:r>
          </a:p>
          <a:p>
            <a:pPr lvl="1"/>
            <a:r>
              <a:rPr lang="en-US" dirty="0"/>
              <a:t>Is the found chi-square value &gt; the cut off chi-square value?</a:t>
            </a:r>
          </a:p>
          <a:p>
            <a:pPr lvl="1"/>
            <a:r>
              <a:rPr lang="en-US" dirty="0"/>
              <a:t>This test is like </a:t>
            </a:r>
            <a:r>
              <a:rPr lang="en-US" i="1" dirty="0"/>
              <a:t>F</a:t>
            </a:r>
            <a:r>
              <a:rPr lang="en-US" dirty="0"/>
              <a:t> – everything is squared, so all values are positive.</a:t>
            </a:r>
          </a:p>
          <a:p>
            <a:r>
              <a:rPr lang="en-US" dirty="0"/>
              <a:t>Nope!  Same number of ABC grades for each professor.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3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 descr="E:\CH17\NolH2e_tb_17_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0375" y="685800"/>
            <a:ext cx="5681663" cy="548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84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Cramer’s V (phi)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US" dirty="0"/>
              <a:t>The effect size for chi-square test for independence</a:t>
            </a:r>
          </a:p>
          <a:p>
            <a:r>
              <a:rPr lang="en-US" dirty="0"/>
              <a:t>df row/column = smaller number of (R-1) or (C-1)</a:t>
            </a:r>
          </a:p>
          <a:p>
            <a:endParaRPr lang="en-US" dirty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165133"/>
              </p:ext>
            </p:extLst>
          </p:nvPr>
        </p:nvGraphicFramePr>
        <p:xfrm>
          <a:off x="2609067" y="3566337"/>
          <a:ext cx="35210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4" imgW="1346040" imgH="495000" progId="Equation.3">
                  <p:embed/>
                </p:oleObj>
              </mc:Choice>
              <mc:Fallback>
                <p:oleObj name="Equation" r:id="rId4" imgW="1346040" imgH="49500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067" y="3566337"/>
                        <a:ext cx="352107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6469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E:\CH17\NolH2e_tb_17_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95412"/>
            <a:ext cx="7772400" cy="2832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0938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E949B5-82A9-D249-A689-01475EEE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set of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6789CD-974F-734A-8041-666E48250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this section for a second set of examples. In the first section, we covered more of the classic chi-square that would be calculated by “hand” because often you only have summary data.</a:t>
            </a:r>
          </a:p>
          <a:p>
            <a:endParaRPr lang="en-US" dirty="0"/>
          </a:p>
          <a:p>
            <a:r>
              <a:rPr lang="en-US" dirty="0"/>
              <a:t>In this section, we cover the hypothesis testing steps if you had the raw data and wanted to use JASP. </a:t>
            </a:r>
          </a:p>
        </p:txBody>
      </p:sp>
    </p:spTree>
    <p:extLst>
      <p:ext uri="{BB962C8B-B14F-4D97-AF65-F5344CB8AC3E}">
        <p14:creationId xmlns:p14="http://schemas.microsoft.com/office/powerpoint/2010/main" val="325611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A693-F565-BD40-B50F-6856193F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B043-10A2-B245-ABC0-37520713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</a:t>
            </a:r>
          </a:p>
          <a:p>
            <a:r>
              <a:rPr lang="en-US" dirty="0"/>
              <a:t>Are there differences in male/female active individuals for the type of sport they choose? </a:t>
            </a:r>
          </a:p>
          <a:p>
            <a:r>
              <a:rPr lang="en-US" dirty="0"/>
              <a:t>Is there a relationship between gender and sport choice? </a:t>
            </a:r>
          </a:p>
        </p:txBody>
      </p:sp>
    </p:spTree>
    <p:extLst>
      <p:ext uri="{BB962C8B-B14F-4D97-AF65-F5344CB8AC3E}">
        <p14:creationId xmlns:p14="http://schemas.microsoft.com/office/powerpoint/2010/main" val="511289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E52A-AB7C-9644-977A-89A6860B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1C64-D42E-D541-9077-DBA78529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  <a:p>
            <a:r>
              <a:rPr lang="en-US" dirty="0"/>
              <a:t>Import JASP note: remember each person gets their own row, so we would have each person with their categories listed. Let’s look at the example. </a:t>
            </a:r>
          </a:p>
          <a:p>
            <a:r>
              <a:rPr lang="en-US" dirty="0"/>
              <a:t>Check out the guide – let’s also make sure they are labeled as categorical variables before moving one.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90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E52A-AB7C-9644-977A-89A6860B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1C64-D42E-D541-9077-DBA78529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E841A-0753-7146-A806-E52CA52E70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3879" y="1737361"/>
            <a:ext cx="8016241" cy="50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7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E52A-AB7C-9644-977A-89A6860B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1C64-D42E-D541-9077-DBA78529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assumptions:</a:t>
            </a:r>
          </a:p>
          <a:p>
            <a:r>
              <a:rPr lang="en-US" dirty="0"/>
              <a:t>Is the DV categorical? Yes!</a:t>
            </a:r>
          </a:p>
          <a:p>
            <a:r>
              <a:rPr lang="en-US" dirty="0"/>
              <a:t>Are there at least five people per cell? 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45F4E9-0B4F-DF4A-B1EB-218E8FC23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867614"/>
              </p:ext>
            </p:extLst>
          </p:nvPr>
        </p:nvGraphicFramePr>
        <p:xfrm>
          <a:off x="1709822" y="3429000"/>
          <a:ext cx="7411318" cy="2916381"/>
        </p:xfrm>
        <a:graphic>
          <a:graphicData uri="http://schemas.openxmlformats.org/drawingml/2006/table">
            <a:tbl>
              <a:tblPr firstRow="1" firstCol="1" bandRow="1"/>
              <a:tblGrid>
                <a:gridCol w="1636205">
                  <a:extLst>
                    <a:ext uri="{9D8B030D-6E8A-4147-A177-3AD203B41FA5}">
                      <a16:colId xmlns:a16="http://schemas.microsoft.com/office/drawing/2014/main" val="2235981227"/>
                    </a:ext>
                  </a:extLst>
                </a:gridCol>
                <a:gridCol w="134091">
                  <a:extLst>
                    <a:ext uri="{9D8B030D-6E8A-4147-A177-3AD203B41FA5}">
                      <a16:colId xmlns:a16="http://schemas.microsoft.com/office/drawing/2014/main" val="1663704967"/>
                    </a:ext>
                  </a:extLst>
                </a:gridCol>
                <a:gridCol w="1636205">
                  <a:extLst>
                    <a:ext uri="{9D8B030D-6E8A-4147-A177-3AD203B41FA5}">
                      <a16:colId xmlns:a16="http://schemas.microsoft.com/office/drawing/2014/main" val="3551785116"/>
                    </a:ext>
                  </a:extLst>
                </a:gridCol>
                <a:gridCol w="614790">
                  <a:extLst>
                    <a:ext uri="{9D8B030D-6E8A-4147-A177-3AD203B41FA5}">
                      <a16:colId xmlns:a16="http://schemas.microsoft.com/office/drawing/2014/main" val="1817605817"/>
                    </a:ext>
                  </a:extLst>
                </a:gridCol>
                <a:gridCol w="614790">
                  <a:extLst>
                    <a:ext uri="{9D8B030D-6E8A-4147-A177-3AD203B41FA5}">
                      <a16:colId xmlns:a16="http://schemas.microsoft.com/office/drawing/2014/main" val="1505440195"/>
                    </a:ext>
                  </a:extLst>
                </a:gridCol>
                <a:gridCol w="614790">
                  <a:extLst>
                    <a:ext uri="{9D8B030D-6E8A-4147-A177-3AD203B41FA5}">
                      <a16:colId xmlns:a16="http://schemas.microsoft.com/office/drawing/2014/main" val="3669968815"/>
                    </a:ext>
                  </a:extLst>
                </a:gridCol>
                <a:gridCol w="614790">
                  <a:extLst>
                    <a:ext uri="{9D8B030D-6E8A-4147-A177-3AD203B41FA5}">
                      <a16:colId xmlns:a16="http://schemas.microsoft.com/office/drawing/2014/main" val="3494390367"/>
                    </a:ext>
                  </a:extLst>
                </a:gridCol>
                <a:gridCol w="614790">
                  <a:extLst>
                    <a:ext uri="{9D8B030D-6E8A-4147-A177-3AD203B41FA5}">
                      <a16:colId xmlns:a16="http://schemas.microsoft.com/office/drawing/2014/main" val="2753082390"/>
                    </a:ext>
                  </a:extLst>
                </a:gridCol>
                <a:gridCol w="105359">
                  <a:extLst>
                    <a:ext uri="{9D8B030D-6E8A-4147-A177-3AD203B41FA5}">
                      <a16:colId xmlns:a16="http://schemas.microsoft.com/office/drawing/2014/main" val="3699020375"/>
                    </a:ext>
                  </a:extLst>
                </a:gridCol>
                <a:gridCol w="614790">
                  <a:extLst>
                    <a:ext uri="{9D8B030D-6E8A-4147-A177-3AD203B41FA5}">
                      <a16:colId xmlns:a16="http://schemas.microsoft.com/office/drawing/2014/main" val="3902847099"/>
                    </a:ext>
                  </a:extLst>
                </a:gridCol>
                <a:gridCol w="105359">
                  <a:extLst>
                    <a:ext uri="{9D8B030D-6E8A-4147-A177-3AD203B41FA5}">
                      <a16:colId xmlns:a16="http://schemas.microsoft.com/office/drawing/2014/main" val="1845262824"/>
                    </a:ext>
                  </a:extLst>
                </a:gridCol>
                <a:gridCol w="105359">
                  <a:extLst>
                    <a:ext uri="{9D8B030D-6E8A-4147-A177-3AD203B41FA5}">
                      <a16:colId xmlns:a16="http://schemas.microsoft.com/office/drawing/2014/main" val="2229050513"/>
                    </a:ext>
                  </a:extLst>
                </a:gridCol>
              </a:tblGrid>
              <a:tr h="198901">
                <a:tc gridSpan="1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Contingency Tables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419815"/>
                  </a:ext>
                </a:extLst>
              </a:tr>
              <a:tr h="198901">
                <a:tc gridSpan="4"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007558"/>
                  </a:ext>
                </a:extLst>
              </a:tr>
              <a:tr h="198901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Gender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Total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356122"/>
                  </a:ext>
                </a:extLst>
              </a:tr>
              <a:tr h="198901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Male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Count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18.00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7.00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25.00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83931"/>
                  </a:ext>
                </a:extLst>
              </a:tr>
              <a:tr h="379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Expected count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14.00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11.00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25.00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9456"/>
                  </a:ext>
                </a:extLst>
              </a:tr>
              <a:tr h="198901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Count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10.00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15.00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25.00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34734"/>
                  </a:ext>
                </a:extLst>
              </a:tr>
              <a:tr h="379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Expected count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14.00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11.00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25.00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32881"/>
                  </a:ext>
                </a:extLst>
              </a:tr>
              <a:tr h="198901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Total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Count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28.00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22.00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50.00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87198"/>
                  </a:ext>
                </a:extLst>
              </a:tr>
              <a:tr h="379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Expected count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28.00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22.00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50.00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31058"/>
                  </a:ext>
                </a:extLst>
              </a:tr>
              <a:tr h="198901">
                <a:tc gridSpan="11"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82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169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E52A-AB7C-9644-977A-89A6860B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1C64-D42E-D541-9077-DBA78529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we get that?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F91CE-550E-AF4C-9AFF-A716B6E5C0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2336800" cy="1985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AA6526-3276-4C46-A7F6-901C3404E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2044700"/>
            <a:ext cx="49276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9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E52A-AB7C-9644-977A-89A6860B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1C64-D42E-D541-9077-DBA78529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</a:t>
            </a:r>
          </a:p>
          <a:p>
            <a:pPr lvl="1"/>
            <a:r>
              <a:rPr lang="en-US" dirty="0"/>
              <a:t>Observed competitive sport choice is the same for each gender and no relationship between variables (O = E)</a:t>
            </a:r>
          </a:p>
          <a:p>
            <a:pPr lvl="1"/>
            <a:r>
              <a:rPr lang="en-US" dirty="0"/>
              <a:t>Observed competitive sport choice is different for each gender and there is a relationship between variables (O/=E)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37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E52A-AB7C-9644-977A-89A6860B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1C64-D42E-D541-9077-DBA78529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</a:t>
            </a:r>
          </a:p>
          <a:p>
            <a:r>
              <a:rPr lang="en-US" dirty="0"/>
              <a:t>List the </a:t>
            </a:r>
            <a:r>
              <a:rPr lang="en-US" i="1" dirty="0"/>
              <a:t>df </a:t>
            </a:r>
          </a:p>
          <a:p>
            <a:pPr marL="0" indent="0">
              <a:buNone/>
            </a:pPr>
            <a:r>
              <a:rPr lang="en-US" dirty="0"/>
              <a:t> We have two row and two columns, so: (2-1)*(2-1)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6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Non-Parametric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US" dirty="0"/>
              <a:t>Specifically, for when the DV is NOT a scale variable.</a:t>
            </a:r>
          </a:p>
          <a:p>
            <a:pPr lvl="1"/>
            <a:r>
              <a:rPr lang="en-US" dirty="0"/>
              <a:t>DV is nominal (frequency counts of categories)</a:t>
            </a:r>
          </a:p>
          <a:p>
            <a:pPr lvl="1"/>
            <a:r>
              <a:rPr lang="en-US" dirty="0"/>
              <a:t>DV is ordinal (rankings of categories)</a:t>
            </a:r>
          </a:p>
          <a:p>
            <a:pPr lvl="1"/>
            <a:r>
              <a:rPr lang="en-US" dirty="0"/>
              <a:t>IV is usually also one of these things as well.</a:t>
            </a:r>
          </a:p>
        </p:txBody>
      </p:sp>
    </p:spTree>
    <p:extLst>
      <p:ext uri="{BB962C8B-B14F-4D97-AF65-F5344CB8AC3E}">
        <p14:creationId xmlns:p14="http://schemas.microsoft.com/office/powerpoint/2010/main" val="440798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E52A-AB7C-9644-977A-89A6860B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1C64-D42E-D541-9077-DBA78529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br>
              <a:rPr lang="en-US" dirty="0"/>
            </a:br>
            <a:r>
              <a:rPr lang="en-US" dirty="0"/>
              <a:t>List the cut off score: 3.841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274A6-17AE-B446-A239-A9979790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352800"/>
            <a:ext cx="6096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16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E52A-AB7C-9644-977A-89A6860B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1C64-D42E-D541-9077-DBA78529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5: </a:t>
            </a:r>
          </a:p>
          <a:p>
            <a:r>
              <a:rPr lang="en-US" dirty="0"/>
              <a:t>Calculate the chi-square value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993F9-9024-4E40-B355-6A2C78747D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2895600"/>
            <a:ext cx="1346200" cy="39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D70279-9E87-B147-8164-539A944FA9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90800" y="2895600"/>
            <a:ext cx="2565400" cy="20701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D5326D-27E6-4145-8117-A947A0A7A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59441"/>
              </p:ext>
            </p:extLst>
          </p:nvPr>
        </p:nvGraphicFramePr>
        <p:xfrm>
          <a:off x="5400674" y="2858771"/>
          <a:ext cx="3296288" cy="2261867"/>
        </p:xfrm>
        <a:graphic>
          <a:graphicData uri="http://schemas.openxmlformats.org/drawingml/2006/table">
            <a:tbl>
              <a:tblPr firstRow="1" firstCol="1" bandRow="1"/>
              <a:tblGrid>
                <a:gridCol w="412036">
                  <a:extLst>
                    <a:ext uri="{9D8B030D-6E8A-4147-A177-3AD203B41FA5}">
                      <a16:colId xmlns:a16="http://schemas.microsoft.com/office/drawing/2014/main" val="4006660683"/>
                    </a:ext>
                  </a:extLst>
                </a:gridCol>
                <a:gridCol w="412036">
                  <a:extLst>
                    <a:ext uri="{9D8B030D-6E8A-4147-A177-3AD203B41FA5}">
                      <a16:colId xmlns:a16="http://schemas.microsoft.com/office/drawing/2014/main" val="3324410274"/>
                    </a:ext>
                  </a:extLst>
                </a:gridCol>
                <a:gridCol w="412036">
                  <a:extLst>
                    <a:ext uri="{9D8B030D-6E8A-4147-A177-3AD203B41FA5}">
                      <a16:colId xmlns:a16="http://schemas.microsoft.com/office/drawing/2014/main" val="1141167126"/>
                    </a:ext>
                  </a:extLst>
                </a:gridCol>
                <a:gridCol w="412036">
                  <a:extLst>
                    <a:ext uri="{9D8B030D-6E8A-4147-A177-3AD203B41FA5}">
                      <a16:colId xmlns:a16="http://schemas.microsoft.com/office/drawing/2014/main" val="2111238510"/>
                    </a:ext>
                  </a:extLst>
                </a:gridCol>
                <a:gridCol w="412036">
                  <a:extLst>
                    <a:ext uri="{9D8B030D-6E8A-4147-A177-3AD203B41FA5}">
                      <a16:colId xmlns:a16="http://schemas.microsoft.com/office/drawing/2014/main" val="2075136090"/>
                    </a:ext>
                  </a:extLst>
                </a:gridCol>
                <a:gridCol w="412036">
                  <a:extLst>
                    <a:ext uri="{9D8B030D-6E8A-4147-A177-3AD203B41FA5}">
                      <a16:colId xmlns:a16="http://schemas.microsoft.com/office/drawing/2014/main" val="3876992457"/>
                    </a:ext>
                  </a:extLst>
                </a:gridCol>
                <a:gridCol w="412036">
                  <a:extLst>
                    <a:ext uri="{9D8B030D-6E8A-4147-A177-3AD203B41FA5}">
                      <a16:colId xmlns:a16="http://schemas.microsoft.com/office/drawing/2014/main" val="2131187649"/>
                    </a:ext>
                  </a:extLst>
                </a:gridCol>
                <a:gridCol w="412036">
                  <a:extLst>
                    <a:ext uri="{9D8B030D-6E8A-4147-A177-3AD203B41FA5}">
                      <a16:colId xmlns:a16="http://schemas.microsoft.com/office/drawing/2014/main" val="1632856572"/>
                    </a:ext>
                  </a:extLst>
                </a:gridCol>
              </a:tblGrid>
              <a:tr h="336375"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Chi-Squared Tests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35551"/>
                  </a:ext>
                </a:extLst>
              </a:tr>
              <a:tr h="336375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Value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df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92554"/>
                  </a:ext>
                </a:extLst>
              </a:tr>
              <a:tr h="9163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Χ²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5.195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0.023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526544"/>
                  </a:ext>
                </a:extLst>
              </a:tr>
              <a:tr h="3363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50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21905"/>
                  </a:ext>
                </a:extLst>
              </a:tr>
              <a:tr h="336375">
                <a:tc gridSpan="8">
                  <a:txBody>
                    <a:bodyPr/>
                    <a:lstStyle/>
                    <a:p>
                      <a:endParaRPr 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6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463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E52A-AB7C-9644-977A-89A6860B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1C64-D42E-D541-9077-DBA78529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6:</a:t>
            </a:r>
          </a:p>
          <a:p>
            <a:r>
              <a:rPr lang="en-US" dirty="0"/>
              <a:t>It appears there is a difference in choice or a relationship between choice and gender.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92C26E-ADF0-AD4E-BB5E-28EA41435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08874"/>
              </p:ext>
            </p:extLst>
          </p:nvPr>
        </p:nvGraphicFramePr>
        <p:xfrm>
          <a:off x="822324" y="3352801"/>
          <a:ext cx="2759076" cy="1791822"/>
        </p:xfrm>
        <a:graphic>
          <a:graphicData uri="http://schemas.openxmlformats.org/drawingml/2006/table">
            <a:tbl>
              <a:tblPr firstRow="1" firstCol="1" bandRow="1"/>
              <a:tblGrid>
                <a:gridCol w="1379538">
                  <a:extLst>
                    <a:ext uri="{9D8B030D-6E8A-4147-A177-3AD203B41FA5}">
                      <a16:colId xmlns:a16="http://schemas.microsoft.com/office/drawing/2014/main" val="1803393111"/>
                    </a:ext>
                  </a:extLst>
                </a:gridCol>
                <a:gridCol w="689769">
                  <a:extLst>
                    <a:ext uri="{9D8B030D-6E8A-4147-A177-3AD203B41FA5}">
                      <a16:colId xmlns:a16="http://schemas.microsoft.com/office/drawing/2014/main" val="3999403561"/>
                    </a:ext>
                  </a:extLst>
                </a:gridCol>
                <a:gridCol w="689769">
                  <a:extLst>
                    <a:ext uri="{9D8B030D-6E8A-4147-A177-3AD203B41FA5}">
                      <a16:colId xmlns:a16="http://schemas.microsoft.com/office/drawing/2014/main" val="2025500744"/>
                    </a:ext>
                  </a:extLst>
                </a:gridCol>
              </a:tblGrid>
              <a:tr h="281379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Nominal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18126"/>
                  </a:ext>
                </a:extLst>
              </a:tr>
              <a:tr h="2813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Value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1484"/>
                  </a:ext>
                </a:extLst>
              </a:tr>
              <a:tr h="5505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Phi-coefficient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0.322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594068"/>
                  </a:ext>
                </a:extLst>
              </a:tr>
              <a:tr h="3731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Cramer's V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0.322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917776"/>
                  </a:ext>
                </a:extLst>
              </a:tr>
              <a:tr h="281379">
                <a:tc gridSpan="3"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5816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786360-F23B-374A-A94F-2D206D2DA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793639"/>
              </p:ext>
            </p:extLst>
          </p:nvPr>
        </p:nvGraphicFramePr>
        <p:xfrm>
          <a:off x="3886199" y="3150870"/>
          <a:ext cx="4479928" cy="2945131"/>
        </p:xfrm>
        <a:graphic>
          <a:graphicData uri="http://schemas.openxmlformats.org/drawingml/2006/table">
            <a:tbl>
              <a:tblPr firstRow="1" firstCol="1" bandRow="1"/>
              <a:tblGrid>
                <a:gridCol w="1119982">
                  <a:extLst>
                    <a:ext uri="{9D8B030D-6E8A-4147-A177-3AD203B41FA5}">
                      <a16:colId xmlns:a16="http://schemas.microsoft.com/office/drawing/2014/main" val="682572028"/>
                    </a:ext>
                  </a:extLst>
                </a:gridCol>
                <a:gridCol w="559991">
                  <a:extLst>
                    <a:ext uri="{9D8B030D-6E8A-4147-A177-3AD203B41FA5}">
                      <a16:colId xmlns:a16="http://schemas.microsoft.com/office/drawing/2014/main" val="3592538510"/>
                    </a:ext>
                  </a:extLst>
                </a:gridCol>
                <a:gridCol w="559991">
                  <a:extLst>
                    <a:ext uri="{9D8B030D-6E8A-4147-A177-3AD203B41FA5}">
                      <a16:colId xmlns:a16="http://schemas.microsoft.com/office/drawing/2014/main" val="1003100593"/>
                    </a:ext>
                  </a:extLst>
                </a:gridCol>
                <a:gridCol w="559991">
                  <a:extLst>
                    <a:ext uri="{9D8B030D-6E8A-4147-A177-3AD203B41FA5}">
                      <a16:colId xmlns:a16="http://schemas.microsoft.com/office/drawing/2014/main" val="1736680667"/>
                    </a:ext>
                  </a:extLst>
                </a:gridCol>
                <a:gridCol w="559991">
                  <a:extLst>
                    <a:ext uri="{9D8B030D-6E8A-4147-A177-3AD203B41FA5}">
                      <a16:colId xmlns:a16="http://schemas.microsoft.com/office/drawing/2014/main" val="1114622614"/>
                    </a:ext>
                  </a:extLst>
                </a:gridCol>
                <a:gridCol w="559991">
                  <a:extLst>
                    <a:ext uri="{9D8B030D-6E8A-4147-A177-3AD203B41FA5}">
                      <a16:colId xmlns:a16="http://schemas.microsoft.com/office/drawing/2014/main" val="533112548"/>
                    </a:ext>
                  </a:extLst>
                </a:gridCol>
                <a:gridCol w="559991">
                  <a:extLst>
                    <a:ext uri="{9D8B030D-6E8A-4147-A177-3AD203B41FA5}">
                      <a16:colId xmlns:a16="http://schemas.microsoft.com/office/drawing/2014/main" val="1511340563"/>
                    </a:ext>
                  </a:extLst>
                </a:gridCol>
              </a:tblGrid>
              <a:tr h="420733">
                <a:tc gridSpan="7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Contingency Tables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49205"/>
                  </a:ext>
                </a:extLst>
              </a:tr>
              <a:tr h="420733"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631214"/>
                  </a:ext>
                </a:extLst>
              </a:tr>
              <a:tr h="4207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Gender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Total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73731"/>
                  </a:ext>
                </a:extLst>
              </a:tr>
              <a:tr h="4207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Male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574671"/>
                  </a:ext>
                </a:extLst>
              </a:tr>
              <a:tr h="4207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386740"/>
                  </a:ext>
                </a:extLst>
              </a:tr>
              <a:tr h="4207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Total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28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50 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610332"/>
                  </a:ext>
                </a:extLst>
              </a:tr>
              <a:tr h="420733">
                <a:tc gridSpan="7">
                  <a:txBody>
                    <a:bodyPr/>
                    <a:lstStyle/>
                    <a:p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582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26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Non-Parametric Statistics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US" dirty="0"/>
              <a:t>Used when the sample size is small</a:t>
            </a:r>
          </a:p>
          <a:p>
            <a:r>
              <a:rPr lang="en-US" dirty="0"/>
              <a:t>Used when underlying population is not normal</a:t>
            </a:r>
          </a:p>
        </p:txBody>
      </p:sp>
    </p:spTree>
    <p:extLst>
      <p:ext uri="{BB962C8B-B14F-4D97-AF65-F5344CB8AC3E}">
        <p14:creationId xmlns:p14="http://schemas.microsoft.com/office/powerpoint/2010/main" val="144047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Limitations of Non-Parametric Tests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US" dirty="0"/>
              <a:t>Cannot easily use confidence intervals or effect sizes</a:t>
            </a:r>
          </a:p>
          <a:p>
            <a:r>
              <a:rPr lang="en-US" dirty="0"/>
              <a:t>Other things I don’t think are true:</a:t>
            </a:r>
          </a:p>
          <a:p>
            <a:pPr lvl="1"/>
            <a:r>
              <a:rPr lang="en-US" dirty="0"/>
              <a:t>Have less statistical power than parametric tests</a:t>
            </a:r>
          </a:p>
          <a:p>
            <a:pPr lvl="1"/>
            <a:r>
              <a:rPr lang="en-US" dirty="0"/>
              <a:t>Nominal and ordinal data provide less information</a:t>
            </a:r>
          </a:p>
        </p:txBody>
      </p:sp>
    </p:spTree>
    <p:extLst>
      <p:ext uri="{BB962C8B-B14F-4D97-AF65-F5344CB8AC3E}">
        <p14:creationId xmlns:p14="http://schemas.microsoft.com/office/powerpoint/2010/main" val="16584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Chi-Square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Goodness of fit test</a:t>
            </a:r>
          </a:p>
          <a:p>
            <a:pPr lvl="1"/>
            <a:r>
              <a:rPr lang="en-US" dirty="0"/>
              <a:t>For when you have ONE nominal variable</a:t>
            </a:r>
          </a:p>
          <a:p>
            <a:r>
              <a:rPr lang="en-US" dirty="0"/>
              <a:t>Independence test</a:t>
            </a:r>
          </a:p>
          <a:p>
            <a:pPr lvl="1"/>
            <a:r>
              <a:rPr lang="en-US" dirty="0"/>
              <a:t>For when you have TWO nominal variables</a:t>
            </a:r>
          </a:p>
        </p:txBody>
      </p:sp>
    </p:spTree>
    <p:extLst>
      <p:ext uri="{BB962C8B-B14F-4D97-AF65-F5344CB8AC3E}">
        <p14:creationId xmlns:p14="http://schemas.microsoft.com/office/powerpoint/2010/main" val="174623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list the variable involved</a:t>
            </a:r>
          </a:p>
          <a:p>
            <a:pPr lvl="1"/>
            <a:r>
              <a:rPr lang="en-US" dirty="0"/>
              <a:t>Statistics classes</a:t>
            </a:r>
          </a:p>
          <a:p>
            <a:pPr lvl="1"/>
            <a:endParaRPr lang="en-US" dirty="0"/>
          </a:p>
          <a:p>
            <a:r>
              <a:rPr lang="en-US" dirty="0"/>
              <a:t>This example data examines if the distribution of grades in a statistics course is what we might expect … or better asked: does everyone suck at statistics?</a:t>
            </a:r>
          </a:p>
        </p:txBody>
      </p:sp>
    </p:spTree>
    <p:extLst>
      <p:ext uri="{BB962C8B-B14F-4D97-AF65-F5344CB8AC3E}">
        <p14:creationId xmlns:p14="http://schemas.microsoft.com/office/powerpoint/2010/main" val="34361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chi-square is all about expected </a:t>
            </a:r>
            <a:r>
              <a:rPr lang="en-US" i="1" dirty="0"/>
              <a:t>fit</a:t>
            </a:r>
            <a:endParaRPr lang="en-US" dirty="0"/>
          </a:p>
          <a:p>
            <a:pPr lvl="1"/>
            <a:r>
              <a:rPr lang="en-US" dirty="0"/>
              <a:t>How much does the the data match what we would expect if these categories were assigned by chance?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47237"/>
      </p:ext>
    </p:extLst>
  </p:cSld>
  <p:clrMapOvr>
    <a:masterClrMapping/>
  </p:clrMapOvr>
</p:sld>
</file>

<file path=ppt/theme/theme1.xml><?xml version="1.0" encoding="utf-8"?>
<a:theme xmlns:a="http://schemas.openxmlformats.org/drawingml/2006/main" name="PSY200 Slide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Y200 Slides" id="{C3DD58E6-4501-4DD2-80C2-2EF5B492CEBB}" vid="{A013E9D2-E8AE-447C-BDF4-B8F563ACDD9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PSY200 Slides</Template>
  <TotalTime>872</TotalTime>
  <Words>1188</Words>
  <Application>Microsoft Macintosh PowerPoint</Application>
  <PresentationFormat>On-screen Show (4:3)</PresentationFormat>
  <Paragraphs>312</Paragraphs>
  <Slides>42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</vt:lpstr>
      <vt:lpstr>Calibri Light</vt:lpstr>
      <vt:lpstr>Cambria</vt:lpstr>
      <vt:lpstr>Lucida Grande</vt:lpstr>
      <vt:lpstr>Times New Roman</vt:lpstr>
      <vt:lpstr>PSY200 Slides</vt:lpstr>
      <vt:lpstr>Equation</vt:lpstr>
      <vt:lpstr>Chi-Square Test</vt:lpstr>
      <vt:lpstr>Assumptions for Parametric Statistics</vt:lpstr>
      <vt:lpstr>PowerPoint Presentation</vt:lpstr>
      <vt:lpstr>Non-Parametric Statistics</vt:lpstr>
      <vt:lpstr>Non-Parametric Statistics</vt:lpstr>
      <vt:lpstr>Limitations of Non-Parametric Tests</vt:lpstr>
      <vt:lpstr>Two types of Chi-Square</vt:lpstr>
      <vt:lpstr>Goodness of Fit Test</vt:lpstr>
      <vt:lpstr>Goodness of Fit Test</vt:lpstr>
      <vt:lpstr>Goodness of Fit Test</vt:lpstr>
      <vt:lpstr>Goodness of Fit Test</vt:lpstr>
      <vt:lpstr>Goodness of Fit Test</vt:lpstr>
      <vt:lpstr>Goodness of Fit Test</vt:lpstr>
      <vt:lpstr>Goodness of Fit Test</vt:lpstr>
      <vt:lpstr>Goodness of Fit Test</vt:lpstr>
      <vt:lpstr>Goodness of Fit Test</vt:lpstr>
      <vt:lpstr>Goodness of Fit Test</vt:lpstr>
      <vt:lpstr>Independence Test</vt:lpstr>
      <vt:lpstr>Independence Test</vt:lpstr>
      <vt:lpstr>Independence Test</vt:lpstr>
      <vt:lpstr>Independence Test</vt:lpstr>
      <vt:lpstr>Independence Test</vt:lpstr>
      <vt:lpstr>Independence Test</vt:lpstr>
      <vt:lpstr>Independence Test</vt:lpstr>
      <vt:lpstr>Independence Test</vt:lpstr>
      <vt:lpstr>Independence Test</vt:lpstr>
      <vt:lpstr>Independence Test</vt:lpstr>
      <vt:lpstr>Independence Test</vt:lpstr>
      <vt:lpstr>Independence Test</vt:lpstr>
      <vt:lpstr>Cramer’s V (phi)</vt:lpstr>
      <vt:lpstr>PowerPoint Presentation</vt:lpstr>
      <vt:lpstr>A second set of examples</vt:lpstr>
      <vt:lpstr>Independence Test</vt:lpstr>
      <vt:lpstr>Independence Test</vt:lpstr>
      <vt:lpstr>Independence Test</vt:lpstr>
      <vt:lpstr>Independence Test</vt:lpstr>
      <vt:lpstr>Independence Test</vt:lpstr>
      <vt:lpstr>Independence Test</vt:lpstr>
      <vt:lpstr>Independence Test</vt:lpstr>
      <vt:lpstr>Independence Test</vt:lpstr>
      <vt:lpstr>Independence Test</vt:lpstr>
      <vt:lpstr>Independence Test</vt:lpstr>
    </vt:vector>
  </TitlesOfParts>
  <Company>IT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Department</dc:creator>
  <cp:lastModifiedBy>Buchanan, Erin M</cp:lastModifiedBy>
  <cp:revision>202</cp:revision>
  <dcterms:created xsi:type="dcterms:W3CDTF">2010-01-19T19:01:20Z</dcterms:created>
  <dcterms:modified xsi:type="dcterms:W3CDTF">2020-10-11T23:53:25Z</dcterms:modified>
</cp:coreProperties>
</file>