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67" r:id="rId4"/>
    <p:sldId id="287" r:id="rId5"/>
    <p:sldId id="259" r:id="rId6"/>
    <p:sldId id="260" r:id="rId7"/>
    <p:sldId id="261" r:id="rId8"/>
    <p:sldId id="273" r:id="rId9"/>
    <p:sldId id="262" r:id="rId10"/>
    <p:sldId id="263" r:id="rId11"/>
    <p:sldId id="274" r:id="rId12"/>
    <p:sldId id="272" r:id="rId13"/>
    <p:sldId id="275" r:id="rId14"/>
    <p:sldId id="276" r:id="rId15"/>
    <p:sldId id="277" r:id="rId16"/>
    <p:sldId id="278" r:id="rId17"/>
    <p:sldId id="279" r:id="rId18"/>
    <p:sldId id="280" r:id="rId19"/>
    <p:sldId id="281" r:id="rId20"/>
    <p:sldId id="282" r:id="rId21"/>
    <p:sldId id="264" r:id="rId22"/>
    <p:sldId id="283" r:id="rId23"/>
    <p:sldId id="284" r:id="rId24"/>
    <p:sldId id="270" r:id="rId25"/>
    <p:sldId id="265" r:id="rId26"/>
    <p:sldId id="285" r:id="rId27"/>
    <p:sldId id="286" r:id="rId28"/>
    <p:sldId id="288"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D0124B9F-9302-4CC8-A286-382F70289D48}" type="datetimeFigureOut">
              <a:rPr lang="en-US" smtClean="0"/>
              <a:pPr/>
              <a:t>3/27/2014</a:t>
            </a:fld>
            <a:endParaRPr lang="en-US"/>
          </a:p>
        </p:txBody>
      </p:sp>
      <p:sp>
        <p:nvSpPr>
          <p:cNvPr id="20" name="Footer Placeholder 19"/>
          <p:cNvSpPr>
            <a:spLocks noGrp="1"/>
          </p:cNvSpPr>
          <p:nvPr>
            <p:ph type="ftr" sz="quarter" idx="11"/>
          </p:nvPr>
        </p:nvSpPr>
        <p:spPr/>
        <p:txBody>
          <a:bodyPr/>
          <a:lstStyle>
            <a:extLst/>
          </a:lstStyle>
          <a:p>
            <a:endParaRPr lang="en-US"/>
          </a:p>
        </p:txBody>
      </p:sp>
      <p:sp>
        <p:nvSpPr>
          <p:cNvPr id="10" name="Slide Number Placeholder 9"/>
          <p:cNvSpPr>
            <a:spLocks noGrp="1"/>
          </p:cNvSpPr>
          <p:nvPr>
            <p:ph type="sldNum" sz="quarter" idx="12"/>
          </p:nvPr>
        </p:nvSpPr>
        <p:spPr/>
        <p:txBody>
          <a:bodyPr/>
          <a:lstStyle>
            <a:extLst/>
          </a:lstStyle>
          <a:p>
            <a:fld id="{B077A8E6-972E-44E2-AA76-57503C7E2523}" type="slidenum">
              <a:rPr lang="en-US" smtClean="0"/>
              <a:pPr/>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D0124B9F-9302-4CC8-A286-382F70289D48}" type="datetimeFigureOut">
              <a:rPr lang="en-US" smtClean="0"/>
              <a:pPr/>
              <a:t>3/27/2014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077A8E6-972E-44E2-AA76-57503C7E252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D0124B9F-9302-4CC8-A286-382F70289D48}" type="datetimeFigureOut">
              <a:rPr lang="en-US" smtClean="0"/>
              <a:pPr/>
              <a:t>3/27/2014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077A8E6-972E-44E2-AA76-57503C7E252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D0124B9F-9302-4CC8-A286-382F70289D48}" type="datetimeFigureOut">
              <a:rPr lang="en-US" smtClean="0"/>
              <a:pPr/>
              <a:t>3/27/2014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077A8E6-972E-44E2-AA76-57503C7E252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D0124B9F-9302-4CC8-A286-382F70289D48}" type="datetimeFigureOut">
              <a:rPr lang="en-US" smtClean="0"/>
              <a:pPr/>
              <a:t>3/27/2014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077A8E6-972E-44E2-AA76-57503C7E2523}" type="slidenum">
              <a:rPr lang="en-US" smtClean="0"/>
              <a:pPr/>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D0124B9F-9302-4CC8-A286-382F70289D48}" type="datetimeFigureOut">
              <a:rPr lang="en-US" smtClean="0"/>
              <a:pPr/>
              <a:t>3/27/2014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077A8E6-972E-44E2-AA76-57503C7E252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D0124B9F-9302-4CC8-A286-382F70289D48}" type="datetimeFigureOut">
              <a:rPr lang="en-US" smtClean="0"/>
              <a:pPr/>
              <a:t>3/27/2014</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B077A8E6-972E-44E2-AA76-57503C7E252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D0124B9F-9302-4CC8-A286-382F70289D48}" type="datetimeFigureOut">
              <a:rPr lang="en-US" smtClean="0"/>
              <a:pPr/>
              <a:t>3/27/2014</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B077A8E6-972E-44E2-AA76-57503C7E252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D0124B9F-9302-4CC8-A286-382F70289D48}" type="datetimeFigureOut">
              <a:rPr lang="en-US" smtClean="0"/>
              <a:pPr/>
              <a:t>3/27/2014</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B077A8E6-972E-44E2-AA76-57503C7E2523}" type="slidenum">
              <a:rPr lang="en-US" smtClean="0"/>
              <a:pPr/>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D0124B9F-9302-4CC8-A286-382F70289D48}" type="datetimeFigureOut">
              <a:rPr lang="en-US" smtClean="0"/>
              <a:pPr/>
              <a:t>3/27/2014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077A8E6-972E-44E2-AA76-57503C7E252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D0124B9F-9302-4CC8-A286-382F70289D48}" type="datetimeFigureOut">
              <a:rPr lang="en-US" smtClean="0"/>
              <a:pPr/>
              <a:t>3/27/2014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077A8E6-972E-44E2-AA76-57503C7E2523}" type="slidenum">
              <a:rPr lang="en-US" smtClean="0"/>
              <a:pPr/>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D0124B9F-9302-4CC8-A286-382F70289D48}" type="datetimeFigureOut">
              <a:rPr lang="en-US" smtClean="0"/>
              <a:pPr/>
              <a:t>3/27/2014</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B077A8E6-972E-44E2-AA76-57503C7E2523}" type="slidenum">
              <a:rPr lang="en-US" smtClean="0"/>
              <a:pPr/>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www.liwc.net/descriptiontable1.php"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47800" y="990600"/>
            <a:ext cx="7406640" cy="1472184"/>
          </a:xfrm>
        </p:spPr>
        <p:txBody>
          <a:bodyPr>
            <a:normAutofit fontScale="90000"/>
          </a:bodyPr>
          <a:lstStyle/>
          <a:p>
            <a:r>
              <a:rPr lang="en-US" dirty="0" smtClean="0"/>
              <a:t>Language of War: Linguistic Differences in Political Discourse Involving Conflict</a:t>
            </a:r>
            <a:endParaRPr lang="en-US" dirty="0"/>
          </a:p>
        </p:txBody>
      </p:sp>
      <p:sp>
        <p:nvSpPr>
          <p:cNvPr id="3" name="Subtitle 2"/>
          <p:cNvSpPr>
            <a:spLocks noGrp="1"/>
          </p:cNvSpPr>
          <p:nvPr>
            <p:ph type="subTitle" idx="1"/>
          </p:nvPr>
        </p:nvSpPr>
        <p:spPr>
          <a:xfrm>
            <a:off x="1447800" y="2819400"/>
            <a:ext cx="7406640" cy="1752600"/>
          </a:xfrm>
        </p:spPr>
        <p:txBody>
          <a:bodyPr/>
          <a:lstStyle/>
          <a:p>
            <a:r>
              <a:rPr lang="en-US" dirty="0" smtClean="0"/>
              <a:t>Kayla Jordan</a:t>
            </a:r>
          </a:p>
          <a:p>
            <a:r>
              <a:rPr lang="en-US" dirty="0" smtClean="0"/>
              <a:t>Missouri State University</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 Senate</a:t>
            </a:r>
            <a:endParaRPr lang="en-US" dirty="0"/>
          </a:p>
        </p:txBody>
      </p:sp>
      <p:graphicFrame>
        <p:nvGraphicFramePr>
          <p:cNvPr id="5" name="Table 4"/>
          <p:cNvGraphicFramePr>
            <a:graphicFrameLocks noGrp="1"/>
          </p:cNvGraphicFramePr>
          <p:nvPr/>
        </p:nvGraphicFramePr>
        <p:xfrm>
          <a:off x="1295400" y="2794001"/>
          <a:ext cx="7239000" cy="3976468"/>
        </p:xfrm>
        <a:graphic>
          <a:graphicData uri="http://schemas.openxmlformats.org/drawingml/2006/table">
            <a:tbl>
              <a:tblPr/>
              <a:tblGrid>
                <a:gridCol w="1205672"/>
                <a:gridCol w="579253"/>
                <a:gridCol w="949974"/>
                <a:gridCol w="848190"/>
                <a:gridCol w="815919"/>
                <a:gridCol w="815919"/>
                <a:gridCol w="1027759"/>
                <a:gridCol w="474987"/>
                <a:gridCol w="521327"/>
              </a:tblGrid>
              <a:tr h="902677">
                <a:tc>
                  <a:txBody>
                    <a:bodyPr/>
                    <a:lstStyle/>
                    <a:p>
                      <a:pPr marL="0" marR="0">
                        <a:lnSpc>
                          <a:spcPct val="200000"/>
                        </a:lnSpc>
                        <a:spcBef>
                          <a:spcPts val="0"/>
                        </a:spcBef>
                        <a:spcAft>
                          <a:spcPts val="0"/>
                        </a:spcAft>
                      </a:pPr>
                      <a:endParaRPr lang="en-US" sz="1200" dirty="0">
                        <a:solidFill>
                          <a:schemeClr val="tx1"/>
                        </a:solidFill>
                        <a:latin typeface="Times New Roman"/>
                        <a:ea typeface="Calibri"/>
                        <a:cs typeface="Times New Roman"/>
                      </a:endParaRPr>
                    </a:p>
                  </a:txBody>
                  <a:tcPr marL="58615" marR="58615" marT="0" marB="0">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nSpc>
                          <a:spcPct val="200000"/>
                        </a:lnSpc>
                        <a:spcBef>
                          <a:spcPts val="0"/>
                        </a:spcBef>
                        <a:spcAft>
                          <a:spcPts val="0"/>
                        </a:spcAft>
                      </a:pPr>
                      <a:r>
                        <a:rPr lang="en-US" sz="1200" b="1">
                          <a:solidFill>
                            <a:schemeClr val="tx1"/>
                          </a:solidFill>
                          <a:latin typeface="Times New Roman"/>
                          <a:ea typeface="Calibri"/>
                          <a:cs typeface="Times New Roman"/>
                        </a:rPr>
                        <a:t>df</a:t>
                      </a:r>
                      <a:endParaRPr lang="en-US" sz="1200">
                        <a:solidFill>
                          <a:schemeClr val="tx1"/>
                        </a:solidFill>
                        <a:latin typeface="Times New Roman"/>
                        <a:ea typeface="Calibri"/>
                        <a:cs typeface="Times New Roman"/>
                      </a:endParaRPr>
                    </a:p>
                  </a:txBody>
                  <a:tcPr marL="58615" marR="58615" marT="0" marB="0">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nSpc>
                          <a:spcPct val="200000"/>
                        </a:lnSpc>
                        <a:spcBef>
                          <a:spcPts val="0"/>
                        </a:spcBef>
                        <a:spcAft>
                          <a:spcPts val="0"/>
                        </a:spcAft>
                      </a:pPr>
                      <a:r>
                        <a:rPr lang="en-US" sz="1200" b="1">
                          <a:solidFill>
                            <a:schemeClr val="tx1"/>
                          </a:solidFill>
                          <a:latin typeface="Times New Roman"/>
                          <a:ea typeface="Calibri"/>
                          <a:cs typeface="Times New Roman"/>
                        </a:rPr>
                        <a:t>Deviance</a:t>
                      </a:r>
                      <a:endParaRPr lang="en-US" sz="1200">
                        <a:solidFill>
                          <a:schemeClr val="tx1"/>
                        </a:solidFill>
                        <a:latin typeface="Times New Roman"/>
                        <a:ea typeface="Calibri"/>
                        <a:cs typeface="Times New Roman"/>
                      </a:endParaRPr>
                    </a:p>
                  </a:txBody>
                  <a:tcPr marL="58615" marR="58615" marT="0" marB="0">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nSpc>
                          <a:spcPct val="200000"/>
                        </a:lnSpc>
                        <a:spcBef>
                          <a:spcPts val="0"/>
                        </a:spcBef>
                        <a:spcAft>
                          <a:spcPts val="0"/>
                        </a:spcAft>
                      </a:pPr>
                      <a:r>
                        <a:rPr lang="en-US" sz="1200" b="1">
                          <a:solidFill>
                            <a:schemeClr val="tx1"/>
                          </a:solidFill>
                          <a:latin typeface="Times New Roman"/>
                          <a:ea typeface="Calibri"/>
                          <a:cs typeface="Times New Roman"/>
                        </a:rPr>
                        <a:t>LogLik</a:t>
                      </a:r>
                      <a:endParaRPr lang="en-US" sz="1200">
                        <a:solidFill>
                          <a:schemeClr val="tx1"/>
                        </a:solidFill>
                        <a:latin typeface="Times New Roman"/>
                        <a:ea typeface="Calibri"/>
                        <a:cs typeface="Times New Roman"/>
                      </a:endParaRPr>
                    </a:p>
                  </a:txBody>
                  <a:tcPr marL="58615" marR="58615" marT="0" marB="0">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nSpc>
                          <a:spcPct val="200000"/>
                        </a:lnSpc>
                        <a:spcBef>
                          <a:spcPts val="0"/>
                        </a:spcBef>
                        <a:spcAft>
                          <a:spcPts val="0"/>
                        </a:spcAft>
                      </a:pPr>
                      <a:r>
                        <a:rPr lang="en-US" sz="1200" b="1">
                          <a:solidFill>
                            <a:schemeClr val="tx1"/>
                          </a:solidFill>
                          <a:latin typeface="Times New Roman"/>
                          <a:ea typeface="Calibri"/>
                          <a:cs typeface="Times New Roman"/>
                        </a:rPr>
                        <a:t>AIC</a:t>
                      </a:r>
                      <a:endParaRPr lang="en-US" sz="1200">
                        <a:solidFill>
                          <a:schemeClr val="tx1"/>
                        </a:solidFill>
                        <a:latin typeface="Times New Roman"/>
                        <a:ea typeface="Calibri"/>
                        <a:cs typeface="Times New Roman"/>
                      </a:endParaRPr>
                    </a:p>
                  </a:txBody>
                  <a:tcPr marL="58615" marR="58615" marT="0" marB="0">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nSpc>
                          <a:spcPct val="200000"/>
                        </a:lnSpc>
                        <a:spcBef>
                          <a:spcPts val="0"/>
                        </a:spcBef>
                        <a:spcAft>
                          <a:spcPts val="0"/>
                        </a:spcAft>
                      </a:pPr>
                      <a:r>
                        <a:rPr lang="en-US" sz="1200" b="1">
                          <a:solidFill>
                            <a:schemeClr val="tx1"/>
                          </a:solidFill>
                          <a:latin typeface="Times New Roman"/>
                          <a:ea typeface="Calibri"/>
                          <a:cs typeface="Times New Roman"/>
                        </a:rPr>
                        <a:t>BIC</a:t>
                      </a:r>
                      <a:endParaRPr lang="en-US" sz="1200">
                        <a:solidFill>
                          <a:schemeClr val="tx1"/>
                        </a:solidFill>
                        <a:latin typeface="Times New Roman"/>
                        <a:ea typeface="Calibri"/>
                        <a:cs typeface="Times New Roman"/>
                      </a:endParaRPr>
                    </a:p>
                  </a:txBody>
                  <a:tcPr marL="58615" marR="58615" marT="0" marB="0">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nSpc>
                          <a:spcPct val="200000"/>
                        </a:lnSpc>
                        <a:spcBef>
                          <a:spcPts val="0"/>
                        </a:spcBef>
                        <a:spcAft>
                          <a:spcPts val="0"/>
                        </a:spcAft>
                      </a:pPr>
                      <a:r>
                        <a:rPr lang="en-US" sz="1200" b="1">
                          <a:solidFill>
                            <a:schemeClr val="tx1"/>
                          </a:solidFill>
                          <a:latin typeface="Times New Roman"/>
                          <a:ea typeface="Calibri"/>
                          <a:cs typeface="Times New Roman"/>
                        </a:rPr>
                        <a:t>Deviance Difference</a:t>
                      </a:r>
                      <a:endParaRPr lang="en-US" sz="1200">
                        <a:solidFill>
                          <a:schemeClr val="tx1"/>
                        </a:solidFill>
                        <a:latin typeface="Times New Roman"/>
                        <a:ea typeface="Calibri"/>
                        <a:cs typeface="Times New Roman"/>
                      </a:endParaRPr>
                    </a:p>
                  </a:txBody>
                  <a:tcPr marL="58615" marR="58615" marT="0" marB="0">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nSpc>
                          <a:spcPct val="200000"/>
                        </a:lnSpc>
                        <a:spcBef>
                          <a:spcPts val="0"/>
                        </a:spcBef>
                        <a:spcAft>
                          <a:spcPts val="0"/>
                        </a:spcAft>
                      </a:pPr>
                      <a:r>
                        <a:rPr lang="en-US" sz="1200" b="1">
                          <a:solidFill>
                            <a:schemeClr val="tx1"/>
                          </a:solidFill>
                          <a:latin typeface="Times New Roman"/>
                          <a:ea typeface="Calibri"/>
                          <a:cs typeface="Times New Roman"/>
                        </a:rPr>
                        <a:t>Δdf</a:t>
                      </a:r>
                      <a:endParaRPr lang="en-US" sz="1200">
                        <a:solidFill>
                          <a:schemeClr val="tx1"/>
                        </a:solidFill>
                        <a:latin typeface="Times New Roman"/>
                        <a:ea typeface="Calibri"/>
                        <a:cs typeface="Times New Roman"/>
                      </a:endParaRPr>
                    </a:p>
                  </a:txBody>
                  <a:tcPr marL="58615" marR="58615" marT="0" marB="0">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nSpc>
                          <a:spcPct val="200000"/>
                        </a:lnSpc>
                        <a:spcBef>
                          <a:spcPts val="0"/>
                        </a:spcBef>
                        <a:spcAft>
                          <a:spcPts val="0"/>
                        </a:spcAft>
                      </a:pPr>
                      <a:r>
                        <a:rPr lang="en-US" sz="1200" b="1" i="1">
                          <a:solidFill>
                            <a:schemeClr val="tx1"/>
                          </a:solidFill>
                          <a:latin typeface="Times New Roman"/>
                          <a:ea typeface="Calibri"/>
                          <a:cs typeface="Times New Roman"/>
                        </a:rPr>
                        <a:t>p</a:t>
                      </a:r>
                      <a:endParaRPr lang="en-US" sz="1200">
                        <a:solidFill>
                          <a:schemeClr val="tx1"/>
                        </a:solidFill>
                        <a:latin typeface="Times New Roman"/>
                        <a:ea typeface="Calibri"/>
                        <a:cs typeface="Times New Roman"/>
                      </a:endParaRPr>
                    </a:p>
                  </a:txBody>
                  <a:tcPr marL="58615" marR="58615" marT="0" marB="0">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r>
              <a:tr h="300892">
                <a:tc>
                  <a:txBody>
                    <a:bodyPr/>
                    <a:lstStyle/>
                    <a:p>
                      <a:pPr marL="0" marR="0">
                        <a:lnSpc>
                          <a:spcPct val="200000"/>
                        </a:lnSpc>
                        <a:spcBef>
                          <a:spcPts val="0"/>
                        </a:spcBef>
                        <a:spcAft>
                          <a:spcPts val="0"/>
                        </a:spcAft>
                      </a:pPr>
                      <a:r>
                        <a:rPr lang="en-US" sz="1200" b="1">
                          <a:solidFill>
                            <a:schemeClr val="tx1"/>
                          </a:solidFill>
                          <a:latin typeface="Times New Roman"/>
                          <a:ea typeface="Calibri"/>
                          <a:cs typeface="Times New Roman"/>
                        </a:rPr>
                        <a:t>Null Model</a:t>
                      </a:r>
                      <a:endParaRPr lang="en-US" sz="1200">
                        <a:solidFill>
                          <a:schemeClr val="tx1"/>
                        </a:solidFill>
                        <a:latin typeface="Times New Roman"/>
                        <a:ea typeface="Calibri"/>
                        <a:cs typeface="Times New Roman"/>
                      </a:endParaRPr>
                    </a:p>
                  </a:txBody>
                  <a:tcPr marL="58615" marR="58615" marT="0" marB="0">
                    <a:lnL>
                      <a:noFill/>
                    </a:lnL>
                    <a:lnR>
                      <a:noFill/>
                    </a:lnR>
                    <a:lnT w="12700" cap="flat" cmpd="sng" algn="ctr">
                      <a:solidFill>
                        <a:srgbClr val="4F81BD"/>
                      </a:solidFill>
                      <a:prstDash val="solid"/>
                      <a:round/>
                      <a:headEnd type="none" w="med" len="med"/>
                      <a:tailEnd type="none" w="med" len="med"/>
                    </a:lnT>
                    <a:lnB>
                      <a:noFill/>
                    </a:lnB>
                    <a:solidFill>
                      <a:srgbClr val="D3DFEE"/>
                    </a:solidFill>
                  </a:tcPr>
                </a:tc>
                <a:tc>
                  <a:txBody>
                    <a:bodyPr/>
                    <a:lstStyle/>
                    <a:p>
                      <a:pPr marL="0" marR="0">
                        <a:lnSpc>
                          <a:spcPct val="200000"/>
                        </a:lnSpc>
                        <a:spcBef>
                          <a:spcPts val="0"/>
                        </a:spcBef>
                        <a:spcAft>
                          <a:spcPts val="0"/>
                        </a:spcAft>
                      </a:pPr>
                      <a:r>
                        <a:rPr lang="en-US" sz="1200">
                          <a:solidFill>
                            <a:schemeClr val="tx1"/>
                          </a:solidFill>
                          <a:latin typeface="Times New Roman"/>
                          <a:ea typeface="Calibri"/>
                          <a:cs typeface="Times New Roman"/>
                        </a:rPr>
                        <a:t>242</a:t>
                      </a:r>
                    </a:p>
                  </a:txBody>
                  <a:tcPr marL="58615" marR="58615" marT="0" marB="0">
                    <a:lnL>
                      <a:noFill/>
                    </a:lnL>
                    <a:lnR>
                      <a:noFill/>
                    </a:lnR>
                    <a:lnT w="12700" cap="flat" cmpd="sng" algn="ctr">
                      <a:solidFill>
                        <a:srgbClr val="4F81BD"/>
                      </a:solidFill>
                      <a:prstDash val="solid"/>
                      <a:round/>
                      <a:headEnd type="none" w="med" len="med"/>
                      <a:tailEnd type="none" w="med" len="med"/>
                    </a:lnT>
                    <a:lnB>
                      <a:noFill/>
                    </a:lnB>
                    <a:solidFill>
                      <a:srgbClr val="D3DFEE"/>
                    </a:solidFill>
                  </a:tcPr>
                </a:tc>
                <a:tc>
                  <a:txBody>
                    <a:bodyPr/>
                    <a:lstStyle/>
                    <a:p>
                      <a:pPr marL="0" marR="0">
                        <a:lnSpc>
                          <a:spcPct val="200000"/>
                        </a:lnSpc>
                        <a:spcBef>
                          <a:spcPts val="0"/>
                        </a:spcBef>
                        <a:spcAft>
                          <a:spcPts val="0"/>
                        </a:spcAft>
                      </a:pPr>
                      <a:r>
                        <a:rPr lang="en-US" sz="1200">
                          <a:solidFill>
                            <a:schemeClr val="tx1"/>
                          </a:solidFill>
                          <a:latin typeface="Times New Roman"/>
                          <a:ea typeface="Calibri"/>
                          <a:cs typeface="Times New Roman"/>
                        </a:rPr>
                        <a:t>305.02</a:t>
                      </a:r>
                    </a:p>
                  </a:txBody>
                  <a:tcPr marL="58615" marR="58615" marT="0" marB="0">
                    <a:lnL>
                      <a:noFill/>
                    </a:lnL>
                    <a:lnR>
                      <a:noFill/>
                    </a:lnR>
                    <a:lnT w="12700" cap="flat" cmpd="sng" algn="ctr">
                      <a:solidFill>
                        <a:srgbClr val="4F81BD"/>
                      </a:solidFill>
                      <a:prstDash val="solid"/>
                      <a:round/>
                      <a:headEnd type="none" w="med" len="med"/>
                      <a:tailEnd type="none" w="med" len="med"/>
                    </a:lnT>
                    <a:lnB>
                      <a:noFill/>
                    </a:lnB>
                    <a:solidFill>
                      <a:srgbClr val="D3DFEE"/>
                    </a:solidFill>
                  </a:tcPr>
                </a:tc>
                <a:tc>
                  <a:txBody>
                    <a:bodyPr/>
                    <a:lstStyle/>
                    <a:p>
                      <a:pPr marL="0" marR="0">
                        <a:lnSpc>
                          <a:spcPct val="200000"/>
                        </a:lnSpc>
                        <a:spcBef>
                          <a:spcPts val="0"/>
                        </a:spcBef>
                        <a:spcAft>
                          <a:spcPts val="0"/>
                        </a:spcAft>
                      </a:pPr>
                      <a:endParaRPr lang="en-US" sz="1200">
                        <a:solidFill>
                          <a:schemeClr val="tx1"/>
                        </a:solidFill>
                        <a:latin typeface="Times New Roman"/>
                        <a:ea typeface="Calibri"/>
                        <a:cs typeface="Times New Roman"/>
                      </a:endParaRPr>
                    </a:p>
                  </a:txBody>
                  <a:tcPr marL="58615" marR="58615" marT="0" marB="0">
                    <a:lnL>
                      <a:noFill/>
                    </a:lnL>
                    <a:lnR>
                      <a:noFill/>
                    </a:lnR>
                    <a:lnT w="12700" cap="flat" cmpd="sng" algn="ctr">
                      <a:solidFill>
                        <a:srgbClr val="4F81BD"/>
                      </a:solidFill>
                      <a:prstDash val="solid"/>
                      <a:round/>
                      <a:headEnd type="none" w="med" len="med"/>
                      <a:tailEnd type="none" w="med" len="med"/>
                    </a:lnT>
                    <a:lnB>
                      <a:noFill/>
                    </a:lnB>
                    <a:solidFill>
                      <a:srgbClr val="D3DFEE"/>
                    </a:solidFill>
                  </a:tcPr>
                </a:tc>
                <a:tc>
                  <a:txBody>
                    <a:bodyPr/>
                    <a:lstStyle/>
                    <a:p>
                      <a:pPr marL="0" marR="0">
                        <a:lnSpc>
                          <a:spcPct val="200000"/>
                        </a:lnSpc>
                        <a:spcBef>
                          <a:spcPts val="0"/>
                        </a:spcBef>
                        <a:spcAft>
                          <a:spcPts val="0"/>
                        </a:spcAft>
                      </a:pPr>
                      <a:r>
                        <a:rPr lang="en-US" sz="1200">
                          <a:solidFill>
                            <a:schemeClr val="tx1"/>
                          </a:solidFill>
                          <a:latin typeface="Times New Roman"/>
                          <a:ea typeface="Calibri"/>
                          <a:cs typeface="Times New Roman"/>
                        </a:rPr>
                        <a:t>307.02</a:t>
                      </a:r>
                    </a:p>
                  </a:txBody>
                  <a:tcPr marL="58615" marR="58615" marT="0" marB="0">
                    <a:lnL>
                      <a:noFill/>
                    </a:lnL>
                    <a:lnR>
                      <a:noFill/>
                    </a:lnR>
                    <a:lnT w="12700" cap="flat" cmpd="sng" algn="ctr">
                      <a:solidFill>
                        <a:srgbClr val="4F81BD"/>
                      </a:solidFill>
                      <a:prstDash val="solid"/>
                      <a:round/>
                      <a:headEnd type="none" w="med" len="med"/>
                      <a:tailEnd type="none" w="med" len="med"/>
                    </a:lnT>
                    <a:lnB>
                      <a:noFill/>
                    </a:lnB>
                    <a:solidFill>
                      <a:srgbClr val="D3DFEE"/>
                    </a:solidFill>
                  </a:tcPr>
                </a:tc>
                <a:tc>
                  <a:txBody>
                    <a:bodyPr/>
                    <a:lstStyle/>
                    <a:p>
                      <a:pPr marL="0" marR="0">
                        <a:lnSpc>
                          <a:spcPct val="200000"/>
                        </a:lnSpc>
                        <a:spcBef>
                          <a:spcPts val="0"/>
                        </a:spcBef>
                        <a:spcAft>
                          <a:spcPts val="0"/>
                        </a:spcAft>
                      </a:pPr>
                      <a:endParaRPr lang="en-US" sz="1200">
                        <a:solidFill>
                          <a:schemeClr val="tx1"/>
                        </a:solidFill>
                        <a:latin typeface="Times New Roman"/>
                        <a:ea typeface="Calibri"/>
                        <a:cs typeface="Times New Roman"/>
                      </a:endParaRPr>
                    </a:p>
                  </a:txBody>
                  <a:tcPr marL="58615" marR="58615" marT="0" marB="0">
                    <a:lnL>
                      <a:noFill/>
                    </a:lnL>
                    <a:lnR>
                      <a:noFill/>
                    </a:lnR>
                    <a:lnT w="12700" cap="flat" cmpd="sng" algn="ctr">
                      <a:solidFill>
                        <a:srgbClr val="4F81BD"/>
                      </a:solidFill>
                      <a:prstDash val="solid"/>
                      <a:round/>
                      <a:headEnd type="none" w="med" len="med"/>
                      <a:tailEnd type="none" w="med" len="med"/>
                    </a:lnT>
                    <a:lnB>
                      <a:noFill/>
                    </a:lnB>
                    <a:solidFill>
                      <a:srgbClr val="D3DFEE"/>
                    </a:solidFill>
                  </a:tcPr>
                </a:tc>
                <a:tc>
                  <a:txBody>
                    <a:bodyPr/>
                    <a:lstStyle/>
                    <a:p>
                      <a:pPr marL="0" marR="0">
                        <a:lnSpc>
                          <a:spcPct val="200000"/>
                        </a:lnSpc>
                        <a:spcBef>
                          <a:spcPts val="0"/>
                        </a:spcBef>
                        <a:spcAft>
                          <a:spcPts val="0"/>
                        </a:spcAft>
                      </a:pPr>
                      <a:endParaRPr lang="en-US" sz="1200">
                        <a:solidFill>
                          <a:schemeClr val="tx1"/>
                        </a:solidFill>
                        <a:latin typeface="Times New Roman"/>
                        <a:ea typeface="Calibri"/>
                        <a:cs typeface="Times New Roman"/>
                      </a:endParaRPr>
                    </a:p>
                  </a:txBody>
                  <a:tcPr marL="58615" marR="58615" marT="0" marB="0">
                    <a:lnL>
                      <a:noFill/>
                    </a:lnL>
                    <a:lnR>
                      <a:noFill/>
                    </a:lnR>
                    <a:lnT w="12700" cap="flat" cmpd="sng" algn="ctr">
                      <a:solidFill>
                        <a:srgbClr val="4F81BD"/>
                      </a:solidFill>
                      <a:prstDash val="solid"/>
                      <a:round/>
                      <a:headEnd type="none" w="med" len="med"/>
                      <a:tailEnd type="none" w="med" len="med"/>
                    </a:lnT>
                    <a:lnB>
                      <a:noFill/>
                    </a:lnB>
                    <a:solidFill>
                      <a:srgbClr val="D3DFEE"/>
                    </a:solidFill>
                  </a:tcPr>
                </a:tc>
                <a:tc>
                  <a:txBody>
                    <a:bodyPr/>
                    <a:lstStyle/>
                    <a:p>
                      <a:pPr marL="0" marR="0">
                        <a:lnSpc>
                          <a:spcPct val="200000"/>
                        </a:lnSpc>
                        <a:spcBef>
                          <a:spcPts val="0"/>
                        </a:spcBef>
                        <a:spcAft>
                          <a:spcPts val="0"/>
                        </a:spcAft>
                      </a:pPr>
                      <a:endParaRPr lang="en-US" sz="1200">
                        <a:solidFill>
                          <a:schemeClr val="tx1"/>
                        </a:solidFill>
                        <a:latin typeface="Times New Roman"/>
                        <a:ea typeface="Calibri"/>
                        <a:cs typeface="Times New Roman"/>
                      </a:endParaRPr>
                    </a:p>
                  </a:txBody>
                  <a:tcPr marL="58615" marR="58615" marT="0" marB="0">
                    <a:lnL>
                      <a:noFill/>
                    </a:lnL>
                    <a:lnR>
                      <a:noFill/>
                    </a:lnR>
                    <a:lnT w="12700" cap="flat" cmpd="sng" algn="ctr">
                      <a:solidFill>
                        <a:srgbClr val="4F81BD"/>
                      </a:solidFill>
                      <a:prstDash val="solid"/>
                      <a:round/>
                      <a:headEnd type="none" w="med" len="med"/>
                      <a:tailEnd type="none" w="med" len="med"/>
                    </a:lnT>
                    <a:lnB>
                      <a:noFill/>
                    </a:lnB>
                    <a:solidFill>
                      <a:srgbClr val="D3DFEE"/>
                    </a:solidFill>
                  </a:tcPr>
                </a:tc>
                <a:tc>
                  <a:txBody>
                    <a:bodyPr/>
                    <a:lstStyle/>
                    <a:p>
                      <a:pPr marL="0" marR="0">
                        <a:lnSpc>
                          <a:spcPct val="200000"/>
                        </a:lnSpc>
                        <a:spcBef>
                          <a:spcPts val="0"/>
                        </a:spcBef>
                        <a:spcAft>
                          <a:spcPts val="0"/>
                        </a:spcAft>
                      </a:pPr>
                      <a:endParaRPr lang="en-US" sz="1200">
                        <a:solidFill>
                          <a:schemeClr val="tx1"/>
                        </a:solidFill>
                        <a:latin typeface="Times New Roman"/>
                        <a:ea typeface="Calibri"/>
                        <a:cs typeface="Times New Roman"/>
                      </a:endParaRPr>
                    </a:p>
                  </a:txBody>
                  <a:tcPr marL="58615" marR="58615" marT="0" marB="0">
                    <a:lnL>
                      <a:noFill/>
                    </a:lnL>
                    <a:lnR>
                      <a:noFill/>
                    </a:lnR>
                    <a:lnT w="12700" cap="flat" cmpd="sng" algn="ctr">
                      <a:solidFill>
                        <a:srgbClr val="4F81BD"/>
                      </a:solidFill>
                      <a:prstDash val="solid"/>
                      <a:round/>
                      <a:headEnd type="none" w="med" len="med"/>
                      <a:tailEnd type="none" w="med" len="med"/>
                    </a:lnT>
                    <a:lnB>
                      <a:noFill/>
                    </a:lnB>
                    <a:solidFill>
                      <a:srgbClr val="D3DFEE"/>
                    </a:solidFill>
                  </a:tcPr>
                </a:tc>
              </a:tr>
              <a:tr h="902677">
                <a:tc>
                  <a:txBody>
                    <a:bodyPr/>
                    <a:lstStyle/>
                    <a:p>
                      <a:pPr marL="0" marR="0">
                        <a:lnSpc>
                          <a:spcPct val="200000"/>
                        </a:lnSpc>
                        <a:spcBef>
                          <a:spcPts val="0"/>
                        </a:spcBef>
                        <a:spcAft>
                          <a:spcPts val="0"/>
                        </a:spcAft>
                      </a:pPr>
                      <a:r>
                        <a:rPr lang="en-US" sz="1200" b="1">
                          <a:solidFill>
                            <a:schemeClr val="tx1"/>
                          </a:solidFill>
                          <a:latin typeface="Times New Roman"/>
                          <a:ea typeface="Calibri"/>
                          <a:cs typeface="Times New Roman"/>
                        </a:rPr>
                        <a:t>Null Nested Model-Level 1</a:t>
                      </a:r>
                      <a:endParaRPr lang="en-US" sz="1200">
                        <a:solidFill>
                          <a:schemeClr val="tx1"/>
                        </a:solidFill>
                        <a:latin typeface="Times New Roman"/>
                        <a:ea typeface="Calibri"/>
                        <a:cs typeface="Times New Roman"/>
                      </a:endParaRPr>
                    </a:p>
                  </a:txBody>
                  <a:tcPr marL="58615" marR="58615" marT="0" marB="0">
                    <a:lnL>
                      <a:noFill/>
                    </a:lnL>
                    <a:lnR>
                      <a:noFill/>
                    </a:lnR>
                    <a:lnT>
                      <a:noFill/>
                    </a:lnT>
                    <a:lnB>
                      <a:noFill/>
                    </a:lnB>
                  </a:tcPr>
                </a:tc>
                <a:tc>
                  <a:txBody>
                    <a:bodyPr/>
                    <a:lstStyle/>
                    <a:p>
                      <a:pPr marL="0" marR="0">
                        <a:lnSpc>
                          <a:spcPct val="200000"/>
                        </a:lnSpc>
                        <a:spcBef>
                          <a:spcPts val="0"/>
                        </a:spcBef>
                        <a:spcAft>
                          <a:spcPts val="0"/>
                        </a:spcAft>
                      </a:pPr>
                      <a:r>
                        <a:rPr lang="en-US" sz="1200">
                          <a:solidFill>
                            <a:schemeClr val="tx1"/>
                          </a:solidFill>
                          <a:latin typeface="Times New Roman"/>
                          <a:ea typeface="Calibri"/>
                          <a:cs typeface="Times New Roman"/>
                        </a:rPr>
                        <a:t>151</a:t>
                      </a:r>
                    </a:p>
                  </a:txBody>
                  <a:tcPr marL="58615" marR="58615" marT="0" marB="0">
                    <a:lnL>
                      <a:noFill/>
                    </a:lnL>
                    <a:lnR>
                      <a:noFill/>
                    </a:lnR>
                    <a:lnT>
                      <a:noFill/>
                    </a:lnT>
                    <a:lnB>
                      <a:noFill/>
                    </a:lnB>
                  </a:tcPr>
                </a:tc>
                <a:tc>
                  <a:txBody>
                    <a:bodyPr/>
                    <a:lstStyle/>
                    <a:p>
                      <a:pPr marL="0" marR="0">
                        <a:lnSpc>
                          <a:spcPct val="200000"/>
                        </a:lnSpc>
                        <a:spcBef>
                          <a:spcPts val="0"/>
                        </a:spcBef>
                        <a:spcAft>
                          <a:spcPts val="0"/>
                        </a:spcAft>
                      </a:pPr>
                      <a:r>
                        <a:rPr lang="en-US" sz="1200">
                          <a:solidFill>
                            <a:schemeClr val="tx1"/>
                          </a:solidFill>
                          <a:latin typeface="Times New Roman"/>
                          <a:ea typeface="Calibri"/>
                          <a:cs typeface="Times New Roman"/>
                        </a:rPr>
                        <a:t>217.14</a:t>
                      </a:r>
                    </a:p>
                  </a:txBody>
                  <a:tcPr marL="58615" marR="58615" marT="0" marB="0">
                    <a:lnL>
                      <a:noFill/>
                    </a:lnL>
                    <a:lnR>
                      <a:noFill/>
                    </a:lnR>
                    <a:lnT>
                      <a:noFill/>
                    </a:lnT>
                    <a:lnB>
                      <a:noFill/>
                    </a:lnB>
                  </a:tcPr>
                </a:tc>
                <a:tc>
                  <a:txBody>
                    <a:bodyPr/>
                    <a:lstStyle/>
                    <a:p>
                      <a:pPr marL="0" marR="0">
                        <a:lnSpc>
                          <a:spcPct val="200000"/>
                        </a:lnSpc>
                        <a:spcBef>
                          <a:spcPts val="0"/>
                        </a:spcBef>
                        <a:spcAft>
                          <a:spcPts val="0"/>
                        </a:spcAft>
                      </a:pPr>
                      <a:r>
                        <a:rPr lang="en-US" sz="1200" dirty="0">
                          <a:solidFill>
                            <a:schemeClr val="tx1"/>
                          </a:solidFill>
                          <a:latin typeface="Times New Roman"/>
                          <a:ea typeface="Calibri"/>
                          <a:cs typeface="Times New Roman"/>
                        </a:rPr>
                        <a:t>-108.57</a:t>
                      </a:r>
                    </a:p>
                  </a:txBody>
                  <a:tcPr marL="58615" marR="58615" marT="0" marB="0">
                    <a:lnL>
                      <a:noFill/>
                    </a:lnL>
                    <a:lnR>
                      <a:noFill/>
                    </a:lnR>
                    <a:lnT>
                      <a:noFill/>
                    </a:lnT>
                    <a:lnB>
                      <a:noFill/>
                    </a:lnB>
                  </a:tcPr>
                </a:tc>
                <a:tc>
                  <a:txBody>
                    <a:bodyPr/>
                    <a:lstStyle/>
                    <a:p>
                      <a:pPr marL="0" marR="0">
                        <a:lnSpc>
                          <a:spcPct val="200000"/>
                        </a:lnSpc>
                        <a:spcBef>
                          <a:spcPts val="0"/>
                        </a:spcBef>
                        <a:spcAft>
                          <a:spcPts val="0"/>
                        </a:spcAft>
                      </a:pPr>
                      <a:r>
                        <a:rPr lang="en-US" sz="1200">
                          <a:solidFill>
                            <a:schemeClr val="tx1"/>
                          </a:solidFill>
                          <a:latin typeface="Times New Roman"/>
                          <a:ea typeface="Calibri"/>
                          <a:cs typeface="Times New Roman"/>
                        </a:rPr>
                        <a:t>221.14</a:t>
                      </a:r>
                    </a:p>
                  </a:txBody>
                  <a:tcPr marL="58615" marR="58615" marT="0" marB="0">
                    <a:lnL>
                      <a:noFill/>
                    </a:lnL>
                    <a:lnR>
                      <a:noFill/>
                    </a:lnR>
                    <a:lnT>
                      <a:noFill/>
                    </a:lnT>
                    <a:lnB>
                      <a:noFill/>
                    </a:lnB>
                  </a:tcPr>
                </a:tc>
                <a:tc>
                  <a:txBody>
                    <a:bodyPr/>
                    <a:lstStyle/>
                    <a:p>
                      <a:pPr marL="0" marR="0">
                        <a:lnSpc>
                          <a:spcPct val="200000"/>
                        </a:lnSpc>
                        <a:spcBef>
                          <a:spcPts val="0"/>
                        </a:spcBef>
                        <a:spcAft>
                          <a:spcPts val="0"/>
                        </a:spcAft>
                      </a:pPr>
                      <a:r>
                        <a:rPr lang="en-US" sz="1200">
                          <a:solidFill>
                            <a:schemeClr val="tx1"/>
                          </a:solidFill>
                          <a:latin typeface="Times New Roman"/>
                          <a:ea typeface="Calibri"/>
                          <a:cs typeface="Times New Roman"/>
                        </a:rPr>
                        <a:t>228.12</a:t>
                      </a:r>
                    </a:p>
                  </a:txBody>
                  <a:tcPr marL="58615" marR="58615" marT="0" marB="0">
                    <a:lnL>
                      <a:noFill/>
                    </a:lnL>
                    <a:lnR>
                      <a:noFill/>
                    </a:lnR>
                    <a:lnT>
                      <a:noFill/>
                    </a:lnT>
                    <a:lnB>
                      <a:noFill/>
                    </a:lnB>
                  </a:tcPr>
                </a:tc>
                <a:tc>
                  <a:txBody>
                    <a:bodyPr/>
                    <a:lstStyle/>
                    <a:p>
                      <a:pPr marL="0" marR="0">
                        <a:lnSpc>
                          <a:spcPct val="200000"/>
                        </a:lnSpc>
                        <a:spcBef>
                          <a:spcPts val="0"/>
                        </a:spcBef>
                        <a:spcAft>
                          <a:spcPts val="0"/>
                        </a:spcAft>
                      </a:pPr>
                      <a:r>
                        <a:rPr lang="en-US" sz="1200">
                          <a:solidFill>
                            <a:schemeClr val="tx1"/>
                          </a:solidFill>
                          <a:latin typeface="Times New Roman"/>
                          <a:ea typeface="Calibri"/>
                          <a:cs typeface="Times New Roman"/>
                        </a:rPr>
                        <a:t>87.88</a:t>
                      </a:r>
                    </a:p>
                    <a:p>
                      <a:pPr marL="0" marR="0">
                        <a:lnSpc>
                          <a:spcPct val="200000"/>
                        </a:lnSpc>
                        <a:spcBef>
                          <a:spcPts val="0"/>
                        </a:spcBef>
                        <a:spcAft>
                          <a:spcPts val="0"/>
                        </a:spcAft>
                      </a:pPr>
                      <a:r>
                        <a:rPr lang="en-US" sz="1200">
                          <a:solidFill>
                            <a:schemeClr val="tx1"/>
                          </a:solidFill>
                          <a:latin typeface="Times New Roman"/>
                          <a:ea typeface="Calibri"/>
                          <a:cs typeface="Times New Roman"/>
                        </a:rPr>
                        <a:t>(114.17)</a:t>
                      </a:r>
                    </a:p>
                  </a:txBody>
                  <a:tcPr marL="58615" marR="58615" marT="0" marB="0">
                    <a:lnL>
                      <a:noFill/>
                    </a:lnL>
                    <a:lnR>
                      <a:noFill/>
                    </a:lnR>
                    <a:lnT>
                      <a:noFill/>
                    </a:lnT>
                    <a:lnB>
                      <a:noFill/>
                    </a:lnB>
                  </a:tcPr>
                </a:tc>
                <a:tc>
                  <a:txBody>
                    <a:bodyPr/>
                    <a:lstStyle/>
                    <a:p>
                      <a:pPr marL="0" marR="0">
                        <a:lnSpc>
                          <a:spcPct val="200000"/>
                        </a:lnSpc>
                        <a:spcBef>
                          <a:spcPts val="0"/>
                        </a:spcBef>
                        <a:spcAft>
                          <a:spcPts val="0"/>
                        </a:spcAft>
                      </a:pPr>
                      <a:r>
                        <a:rPr lang="en-US" sz="1200" dirty="0">
                          <a:solidFill>
                            <a:schemeClr val="tx1"/>
                          </a:solidFill>
                          <a:latin typeface="Times New Roman"/>
                          <a:ea typeface="Calibri"/>
                          <a:cs typeface="Times New Roman"/>
                        </a:rPr>
                        <a:t>91</a:t>
                      </a:r>
                    </a:p>
                  </a:txBody>
                  <a:tcPr marL="58615" marR="58615" marT="0" marB="0">
                    <a:lnL>
                      <a:noFill/>
                    </a:lnL>
                    <a:lnR>
                      <a:noFill/>
                    </a:lnR>
                    <a:lnT>
                      <a:noFill/>
                    </a:lnT>
                    <a:lnB>
                      <a:noFill/>
                    </a:lnB>
                  </a:tcPr>
                </a:tc>
                <a:tc>
                  <a:txBody>
                    <a:bodyPr/>
                    <a:lstStyle/>
                    <a:p>
                      <a:pPr marL="0" marR="0">
                        <a:lnSpc>
                          <a:spcPct val="200000"/>
                        </a:lnSpc>
                        <a:spcBef>
                          <a:spcPts val="0"/>
                        </a:spcBef>
                        <a:spcAft>
                          <a:spcPts val="0"/>
                        </a:spcAft>
                      </a:pPr>
                      <a:r>
                        <a:rPr lang="en-US" sz="1200">
                          <a:solidFill>
                            <a:schemeClr val="tx1"/>
                          </a:solidFill>
                          <a:latin typeface="Times New Roman"/>
                          <a:ea typeface="Calibri"/>
                          <a:cs typeface="Times New Roman"/>
                        </a:rPr>
                        <a:t>&gt;.05</a:t>
                      </a:r>
                    </a:p>
                  </a:txBody>
                  <a:tcPr marL="58615" marR="58615" marT="0" marB="0">
                    <a:lnL>
                      <a:noFill/>
                    </a:lnL>
                    <a:lnR>
                      <a:noFill/>
                    </a:lnR>
                    <a:lnT>
                      <a:noFill/>
                    </a:lnT>
                    <a:lnB>
                      <a:noFill/>
                    </a:lnB>
                  </a:tcPr>
                </a:tc>
              </a:tr>
              <a:tr h="902677">
                <a:tc>
                  <a:txBody>
                    <a:bodyPr/>
                    <a:lstStyle/>
                    <a:p>
                      <a:pPr marL="0" marR="0">
                        <a:lnSpc>
                          <a:spcPct val="200000"/>
                        </a:lnSpc>
                        <a:spcBef>
                          <a:spcPts val="0"/>
                        </a:spcBef>
                        <a:spcAft>
                          <a:spcPts val="0"/>
                        </a:spcAft>
                      </a:pPr>
                      <a:r>
                        <a:rPr lang="en-US" sz="1200" b="1">
                          <a:solidFill>
                            <a:schemeClr val="tx1"/>
                          </a:solidFill>
                          <a:latin typeface="Times New Roman"/>
                          <a:ea typeface="Calibri"/>
                          <a:cs typeface="Times New Roman"/>
                        </a:rPr>
                        <a:t>Null Nested Model-Level 2</a:t>
                      </a:r>
                      <a:endParaRPr lang="en-US" sz="1200">
                        <a:solidFill>
                          <a:schemeClr val="tx1"/>
                        </a:solidFill>
                        <a:latin typeface="Times New Roman"/>
                        <a:ea typeface="Calibri"/>
                        <a:cs typeface="Times New Roman"/>
                      </a:endParaRPr>
                    </a:p>
                  </a:txBody>
                  <a:tcPr marL="58615" marR="58615" marT="0" marB="0">
                    <a:lnL>
                      <a:noFill/>
                    </a:lnL>
                    <a:lnR>
                      <a:noFill/>
                    </a:lnR>
                    <a:lnT>
                      <a:noFill/>
                    </a:lnT>
                    <a:lnB>
                      <a:noFill/>
                    </a:lnB>
                    <a:solidFill>
                      <a:srgbClr val="D3DFEE"/>
                    </a:solidFill>
                  </a:tcPr>
                </a:tc>
                <a:tc>
                  <a:txBody>
                    <a:bodyPr/>
                    <a:lstStyle/>
                    <a:p>
                      <a:pPr marL="0" marR="0">
                        <a:lnSpc>
                          <a:spcPct val="200000"/>
                        </a:lnSpc>
                        <a:spcBef>
                          <a:spcPts val="0"/>
                        </a:spcBef>
                        <a:spcAft>
                          <a:spcPts val="0"/>
                        </a:spcAft>
                      </a:pPr>
                      <a:r>
                        <a:rPr lang="en-US" sz="1200">
                          <a:solidFill>
                            <a:schemeClr val="tx1"/>
                          </a:solidFill>
                          <a:latin typeface="Times New Roman"/>
                          <a:ea typeface="Calibri"/>
                          <a:cs typeface="Times New Roman"/>
                        </a:rPr>
                        <a:t>149</a:t>
                      </a:r>
                    </a:p>
                  </a:txBody>
                  <a:tcPr marL="58615" marR="58615" marT="0" marB="0">
                    <a:lnL>
                      <a:noFill/>
                    </a:lnL>
                    <a:lnR>
                      <a:noFill/>
                    </a:lnR>
                    <a:lnT>
                      <a:noFill/>
                    </a:lnT>
                    <a:lnB>
                      <a:noFill/>
                    </a:lnB>
                    <a:solidFill>
                      <a:srgbClr val="D3DFEE"/>
                    </a:solidFill>
                  </a:tcPr>
                </a:tc>
                <a:tc>
                  <a:txBody>
                    <a:bodyPr/>
                    <a:lstStyle/>
                    <a:p>
                      <a:pPr marL="0" marR="0">
                        <a:lnSpc>
                          <a:spcPct val="200000"/>
                        </a:lnSpc>
                        <a:spcBef>
                          <a:spcPts val="0"/>
                        </a:spcBef>
                        <a:spcAft>
                          <a:spcPts val="0"/>
                        </a:spcAft>
                      </a:pPr>
                      <a:r>
                        <a:rPr lang="en-US" sz="1200">
                          <a:solidFill>
                            <a:schemeClr val="tx1"/>
                          </a:solidFill>
                          <a:latin typeface="Times New Roman"/>
                          <a:ea typeface="Calibri"/>
                          <a:cs typeface="Times New Roman"/>
                        </a:rPr>
                        <a:t>193.75</a:t>
                      </a:r>
                    </a:p>
                  </a:txBody>
                  <a:tcPr marL="58615" marR="58615" marT="0" marB="0">
                    <a:lnL>
                      <a:noFill/>
                    </a:lnL>
                    <a:lnR>
                      <a:noFill/>
                    </a:lnR>
                    <a:lnT>
                      <a:noFill/>
                    </a:lnT>
                    <a:lnB>
                      <a:noFill/>
                    </a:lnB>
                    <a:solidFill>
                      <a:srgbClr val="D3DFEE"/>
                    </a:solidFill>
                  </a:tcPr>
                </a:tc>
                <a:tc>
                  <a:txBody>
                    <a:bodyPr/>
                    <a:lstStyle/>
                    <a:p>
                      <a:pPr marL="0" marR="0">
                        <a:lnSpc>
                          <a:spcPct val="200000"/>
                        </a:lnSpc>
                        <a:spcBef>
                          <a:spcPts val="0"/>
                        </a:spcBef>
                        <a:spcAft>
                          <a:spcPts val="0"/>
                        </a:spcAft>
                      </a:pPr>
                      <a:r>
                        <a:rPr lang="en-US" sz="1200">
                          <a:solidFill>
                            <a:schemeClr val="tx1"/>
                          </a:solidFill>
                          <a:latin typeface="Times New Roman"/>
                          <a:ea typeface="Calibri"/>
                          <a:cs typeface="Times New Roman"/>
                        </a:rPr>
                        <a:t>-96.87</a:t>
                      </a:r>
                    </a:p>
                  </a:txBody>
                  <a:tcPr marL="58615" marR="58615" marT="0" marB="0">
                    <a:lnL>
                      <a:noFill/>
                    </a:lnL>
                    <a:lnR>
                      <a:noFill/>
                    </a:lnR>
                    <a:lnT>
                      <a:noFill/>
                    </a:lnT>
                    <a:lnB>
                      <a:noFill/>
                    </a:lnB>
                    <a:solidFill>
                      <a:srgbClr val="D3DFEE"/>
                    </a:solidFill>
                  </a:tcPr>
                </a:tc>
                <a:tc>
                  <a:txBody>
                    <a:bodyPr/>
                    <a:lstStyle/>
                    <a:p>
                      <a:pPr marL="0" marR="0">
                        <a:lnSpc>
                          <a:spcPct val="200000"/>
                        </a:lnSpc>
                        <a:spcBef>
                          <a:spcPts val="0"/>
                        </a:spcBef>
                        <a:spcAft>
                          <a:spcPts val="0"/>
                        </a:spcAft>
                      </a:pPr>
                      <a:r>
                        <a:rPr lang="en-US" sz="1200">
                          <a:solidFill>
                            <a:schemeClr val="tx1"/>
                          </a:solidFill>
                          <a:latin typeface="Times New Roman"/>
                          <a:ea typeface="Calibri"/>
                          <a:cs typeface="Times New Roman"/>
                        </a:rPr>
                        <a:t>199.75</a:t>
                      </a:r>
                    </a:p>
                  </a:txBody>
                  <a:tcPr marL="58615" marR="58615" marT="0" marB="0">
                    <a:lnL>
                      <a:noFill/>
                    </a:lnL>
                    <a:lnR>
                      <a:noFill/>
                    </a:lnR>
                    <a:lnT>
                      <a:noFill/>
                    </a:lnT>
                    <a:lnB>
                      <a:noFill/>
                    </a:lnB>
                    <a:solidFill>
                      <a:srgbClr val="D3DFEE"/>
                    </a:solidFill>
                  </a:tcPr>
                </a:tc>
                <a:tc>
                  <a:txBody>
                    <a:bodyPr/>
                    <a:lstStyle/>
                    <a:p>
                      <a:pPr marL="0" marR="0">
                        <a:lnSpc>
                          <a:spcPct val="200000"/>
                        </a:lnSpc>
                        <a:spcBef>
                          <a:spcPts val="0"/>
                        </a:spcBef>
                        <a:spcAft>
                          <a:spcPts val="0"/>
                        </a:spcAft>
                      </a:pPr>
                      <a:r>
                        <a:rPr lang="en-US" sz="1200">
                          <a:solidFill>
                            <a:schemeClr val="tx1"/>
                          </a:solidFill>
                          <a:latin typeface="Times New Roman"/>
                          <a:ea typeface="Calibri"/>
                          <a:cs typeface="Times New Roman"/>
                        </a:rPr>
                        <a:t>210.23</a:t>
                      </a:r>
                    </a:p>
                  </a:txBody>
                  <a:tcPr marL="58615" marR="58615" marT="0" marB="0">
                    <a:lnL>
                      <a:noFill/>
                    </a:lnL>
                    <a:lnR>
                      <a:noFill/>
                    </a:lnR>
                    <a:lnT>
                      <a:noFill/>
                    </a:lnT>
                    <a:lnB>
                      <a:noFill/>
                    </a:lnB>
                    <a:solidFill>
                      <a:srgbClr val="D3DFEE"/>
                    </a:solidFill>
                  </a:tcPr>
                </a:tc>
                <a:tc>
                  <a:txBody>
                    <a:bodyPr/>
                    <a:lstStyle/>
                    <a:p>
                      <a:pPr marL="0" marR="0">
                        <a:lnSpc>
                          <a:spcPct val="200000"/>
                        </a:lnSpc>
                        <a:spcBef>
                          <a:spcPts val="0"/>
                        </a:spcBef>
                        <a:spcAft>
                          <a:spcPts val="0"/>
                        </a:spcAft>
                      </a:pPr>
                      <a:r>
                        <a:rPr lang="en-US" sz="1200">
                          <a:solidFill>
                            <a:schemeClr val="tx1"/>
                          </a:solidFill>
                          <a:latin typeface="Times New Roman"/>
                          <a:ea typeface="Calibri"/>
                          <a:cs typeface="Times New Roman"/>
                        </a:rPr>
                        <a:t>111.27</a:t>
                      </a:r>
                    </a:p>
                    <a:p>
                      <a:pPr marL="0" marR="0">
                        <a:lnSpc>
                          <a:spcPct val="200000"/>
                        </a:lnSpc>
                        <a:spcBef>
                          <a:spcPts val="0"/>
                        </a:spcBef>
                        <a:spcAft>
                          <a:spcPts val="0"/>
                        </a:spcAft>
                      </a:pPr>
                      <a:r>
                        <a:rPr lang="en-US" sz="1200">
                          <a:solidFill>
                            <a:schemeClr val="tx1"/>
                          </a:solidFill>
                          <a:latin typeface="Times New Roman"/>
                          <a:ea typeface="Calibri"/>
                          <a:cs typeface="Times New Roman"/>
                        </a:rPr>
                        <a:t>(116.51)</a:t>
                      </a:r>
                    </a:p>
                  </a:txBody>
                  <a:tcPr marL="58615" marR="58615" marT="0" marB="0">
                    <a:lnL>
                      <a:noFill/>
                    </a:lnL>
                    <a:lnR>
                      <a:noFill/>
                    </a:lnR>
                    <a:lnT>
                      <a:noFill/>
                    </a:lnT>
                    <a:lnB>
                      <a:noFill/>
                    </a:lnB>
                    <a:solidFill>
                      <a:srgbClr val="D3DFEE"/>
                    </a:solidFill>
                  </a:tcPr>
                </a:tc>
                <a:tc>
                  <a:txBody>
                    <a:bodyPr/>
                    <a:lstStyle/>
                    <a:p>
                      <a:pPr marL="0" marR="0">
                        <a:lnSpc>
                          <a:spcPct val="200000"/>
                        </a:lnSpc>
                        <a:spcBef>
                          <a:spcPts val="0"/>
                        </a:spcBef>
                        <a:spcAft>
                          <a:spcPts val="0"/>
                        </a:spcAft>
                      </a:pPr>
                      <a:r>
                        <a:rPr lang="en-US" sz="1200">
                          <a:solidFill>
                            <a:schemeClr val="tx1"/>
                          </a:solidFill>
                          <a:latin typeface="Times New Roman"/>
                          <a:ea typeface="Calibri"/>
                          <a:cs typeface="Times New Roman"/>
                        </a:rPr>
                        <a:t>93</a:t>
                      </a:r>
                    </a:p>
                  </a:txBody>
                  <a:tcPr marL="58615" marR="58615" marT="0" marB="0">
                    <a:lnL>
                      <a:noFill/>
                    </a:lnL>
                    <a:lnR>
                      <a:noFill/>
                    </a:lnR>
                    <a:lnT>
                      <a:noFill/>
                    </a:lnT>
                    <a:lnB>
                      <a:noFill/>
                    </a:lnB>
                    <a:solidFill>
                      <a:srgbClr val="D3DFEE"/>
                    </a:solidFill>
                  </a:tcPr>
                </a:tc>
                <a:tc>
                  <a:txBody>
                    <a:bodyPr/>
                    <a:lstStyle/>
                    <a:p>
                      <a:pPr marL="0" marR="0">
                        <a:lnSpc>
                          <a:spcPct val="200000"/>
                        </a:lnSpc>
                        <a:spcBef>
                          <a:spcPts val="0"/>
                        </a:spcBef>
                        <a:spcAft>
                          <a:spcPts val="0"/>
                        </a:spcAft>
                      </a:pPr>
                      <a:r>
                        <a:rPr lang="en-US" sz="1200">
                          <a:solidFill>
                            <a:schemeClr val="tx1"/>
                          </a:solidFill>
                          <a:latin typeface="Times New Roman"/>
                          <a:ea typeface="Calibri"/>
                          <a:cs typeface="Times New Roman"/>
                        </a:rPr>
                        <a:t>&gt;.05</a:t>
                      </a:r>
                    </a:p>
                  </a:txBody>
                  <a:tcPr marL="58615" marR="58615" marT="0" marB="0">
                    <a:lnL>
                      <a:noFill/>
                    </a:lnL>
                    <a:lnR>
                      <a:noFill/>
                    </a:lnR>
                    <a:lnT>
                      <a:noFill/>
                    </a:lnT>
                    <a:lnB>
                      <a:noFill/>
                    </a:lnB>
                    <a:solidFill>
                      <a:srgbClr val="D3DFEE"/>
                    </a:solidFill>
                  </a:tcPr>
                </a:tc>
              </a:tr>
              <a:tr h="902677">
                <a:tc>
                  <a:txBody>
                    <a:bodyPr/>
                    <a:lstStyle/>
                    <a:p>
                      <a:pPr marL="0" marR="0">
                        <a:lnSpc>
                          <a:spcPct val="200000"/>
                        </a:lnSpc>
                        <a:spcBef>
                          <a:spcPts val="0"/>
                        </a:spcBef>
                        <a:spcAft>
                          <a:spcPts val="0"/>
                        </a:spcAft>
                      </a:pPr>
                      <a:r>
                        <a:rPr lang="en-US" sz="1200" b="1">
                          <a:solidFill>
                            <a:schemeClr val="tx1"/>
                          </a:solidFill>
                          <a:latin typeface="Times New Roman"/>
                          <a:ea typeface="Calibri"/>
                          <a:cs typeface="Times New Roman"/>
                        </a:rPr>
                        <a:t>Null Nested Model-Level 3 </a:t>
                      </a:r>
                      <a:endParaRPr lang="en-US" sz="1200">
                        <a:solidFill>
                          <a:schemeClr val="tx1"/>
                        </a:solidFill>
                        <a:latin typeface="Times New Roman"/>
                        <a:ea typeface="Calibri"/>
                        <a:cs typeface="Times New Roman"/>
                      </a:endParaRPr>
                    </a:p>
                  </a:txBody>
                  <a:tcPr marL="58615" marR="58615" marT="0" marB="0">
                    <a:lnL>
                      <a:noFill/>
                    </a:lnL>
                    <a:lnR>
                      <a:noFill/>
                    </a:lnR>
                    <a:lnT>
                      <a:noFill/>
                    </a:lnT>
                    <a:lnB w="12700" cap="flat" cmpd="sng" algn="ctr">
                      <a:solidFill>
                        <a:srgbClr val="4F81BD"/>
                      </a:solidFill>
                      <a:prstDash val="solid"/>
                      <a:round/>
                      <a:headEnd type="none" w="med" len="med"/>
                      <a:tailEnd type="none" w="med" len="med"/>
                    </a:lnB>
                  </a:tcPr>
                </a:tc>
                <a:tc>
                  <a:txBody>
                    <a:bodyPr/>
                    <a:lstStyle/>
                    <a:p>
                      <a:pPr marL="0" marR="0">
                        <a:lnSpc>
                          <a:spcPct val="200000"/>
                        </a:lnSpc>
                        <a:spcBef>
                          <a:spcPts val="0"/>
                        </a:spcBef>
                        <a:spcAft>
                          <a:spcPts val="0"/>
                        </a:spcAft>
                      </a:pPr>
                      <a:r>
                        <a:rPr lang="en-US" sz="1200">
                          <a:solidFill>
                            <a:schemeClr val="tx1"/>
                          </a:solidFill>
                          <a:latin typeface="Times New Roman"/>
                          <a:ea typeface="Calibri"/>
                          <a:cs typeface="Times New Roman"/>
                        </a:rPr>
                        <a:t>147</a:t>
                      </a:r>
                    </a:p>
                  </a:txBody>
                  <a:tcPr marL="58615" marR="58615" marT="0" marB="0">
                    <a:lnL>
                      <a:noFill/>
                    </a:lnL>
                    <a:lnR>
                      <a:noFill/>
                    </a:lnR>
                    <a:lnT>
                      <a:noFill/>
                    </a:lnT>
                    <a:lnB w="12700" cap="flat" cmpd="sng" algn="ctr">
                      <a:solidFill>
                        <a:srgbClr val="4F81BD"/>
                      </a:solidFill>
                      <a:prstDash val="solid"/>
                      <a:round/>
                      <a:headEnd type="none" w="med" len="med"/>
                      <a:tailEnd type="none" w="med" len="med"/>
                    </a:lnB>
                  </a:tcPr>
                </a:tc>
                <a:tc>
                  <a:txBody>
                    <a:bodyPr/>
                    <a:lstStyle/>
                    <a:p>
                      <a:pPr marL="0" marR="0">
                        <a:lnSpc>
                          <a:spcPct val="200000"/>
                        </a:lnSpc>
                        <a:spcBef>
                          <a:spcPts val="0"/>
                        </a:spcBef>
                        <a:spcAft>
                          <a:spcPts val="0"/>
                        </a:spcAft>
                      </a:pPr>
                      <a:r>
                        <a:rPr lang="en-US" sz="1200">
                          <a:solidFill>
                            <a:schemeClr val="tx1"/>
                          </a:solidFill>
                          <a:latin typeface="Times New Roman"/>
                          <a:ea typeface="Calibri"/>
                          <a:cs typeface="Times New Roman"/>
                        </a:rPr>
                        <a:t>199.51</a:t>
                      </a:r>
                    </a:p>
                  </a:txBody>
                  <a:tcPr marL="58615" marR="58615" marT="0" marB="0">
                    <a:lnL>
                      <a:noFill/>
                    </a:lnL>
                    <a:lnR>
                      <a:noFill/>
                    </a:lnR>
                    <a:lnT>
                      <a:noFill/>
                    </a:lnT>
                    <a:lnB w="12700" cap="flat" cmpd="sng" algn="ctr">
                      <a:solidFill>
                        <a:srgbClr val="4F81BD"/>
                      </a:solidFill>
                      <a:prstDash val="solid"/>
                      <a:round/>
                      <a:headEnd type="none" w="med" len="med"/>
                      <a:tailEnd type="none" w="med" len="med"/>
                    </a:lnB>
                  </a:tcPr>
                </a:tc>
                <a:tc>
                  <a:txBody>
                    <a:bodyPr/>
                    <a:lstStyle/>
                    <a:p>
                      <a:pPr marL="0" marR="0">
                        <a:lnSpc>
                          <a:spcPct val="200000"/>
                        </a:lnSpc>
                        <a:spcBef>
                          <a:spcPts val="0"/>
                        </a:spcBef>
                        <a:spcAft>
                          <a:spcPts val="0"/>
                        </a:spcAft>
                      </a:pPr>
                      <a:r>
                        <a:rPr lang="en-US" sz="1200">
                          <a:solidFill>
                            <a:schemeClr val="tx1"/>
                          </a:solidFill>
                          <a:latin typeface="Times New Roman"/>
                          <a:ea typeface="Calibri"/>
                          <a:cs typeface="Times New Roman"/>
                        </a:rPr>
                        <a:t>-99.75</a:t>
                      </a:r>
                    </a:p>
                  </a:txBody>
                  <a:tcPr marL="58615" marR="58615" marT="0" marB="0">
                    <a:lnL>
                      <a:noFill/>
                    </a:lnL>
                    <a:lnR>
                      <a:noFill/>
                    </a:lnR>
                    <a:lnT>
                      <a:noFill/>
                    </a:lnT>
                    <a:lnB w="12700" cap="flat" cmpd="sng" algn="ctr">
                      <a:solidFill>
                        <a:srgbClr val="4F81BD"/>
                      </a:solidFill>
                      <a:prstDash val="solid"/>
                      <a:round/>
                      <a:headEnd type="none" w="med" len="med"/>
                      <a:tailEnd type="none" w="med" len="med"/>
                    </a:lnB>
                  </a:tcPr>
                </a:tc>
                <a:tc>
                  <a:txBody>
                    <a:bodyPr/>
                    <a:lstStyle/>
                    <a:p>
                      <a:pPr marL="0" marR="0">
                        <a:lnSpc>
                          <a:spcPct val="200000"/>
                        </a:lnSpc>
                        <a:spcBef>
                          <a:spcPts val="0"/>
                        </a:spcBef>
                        <a:spcAft>
                          <a:spcPts val="0"/>
                        </a:spcAft>
                      </a:pPr>
                      <a:r>
                        <a:rPr lang="en-US" sz="1200">
                          <a:solidFill>
                            <a:schemeClr val="tx1"/>
                          </a:solidFill>
                          <a:latin typeface="Times New Roman"/>
                          <a:ea typeface="Calibri"/>
                          <a:cs typeface="Times New Roman"/>
                        </a:rPr>
                        <a:t>207.51</a:t>
                      </a:r>
                    </a:p>
                  </a:txBody>
                  <a:tcPr marL="58615" marR="58615" marT="0" marB="0">
                    <a:lnL>
                      <a:noFill/>
                    </a:lnL>
                    <a:lnR>
                      <a:noFill/>
                    </a:lnR>
                    <a:lnT>
                      <a:noFill/>
                    </a:lnT>
                    <a:lnB w="12700" cap="flat" cmpd="sng" algn="ctr">
                      <a:solidFill>
                        <a:srgbClr val="4F81BD"/>
                      </a:solidFill>
                      <a:prstDash val="solid"/>
                      <a:round/>
                      <a:headEnd type="none" w="med" len="med"/>
                      <a:tailEnd type="none" w="med" len="med"/>
                    </a:lnB>
                  </a:tcPr>
                </a:tc>
                <a:tc>
                  <a:txBody>
                    <a:bodyPr/>
                    <a:lstStyle/>
                    <a:p>
                      <a:pPr marL="0" marR="0">
                        <a:lnSpc>
                          <a:spcPct val="200000"/>
                        </a:lnSpc>
                        <a:spcBef>
                          <a:spcPts val="0"/>
                        </a:spcBef>
                        <a:spcAft>
                          <a:spcPts val="0"/>
                        </a:spcAft>
                      </a:pPr>
                      <a:r>
                        <a:rPr lang="en-US" sz="1200">
                          <a:solidFill>
                            <a:schemeClr val="tx1"/>
                          </a:solidFill>
                          <a:latin typeface="Times New Roman"/>
                          <a:ea typeface="Calibri"/>
                          <a:cs typeface="Times New Roman"/>
                        </a:rPr>
                        <a:t>221.46</a:t>
                      </a:r>
                    </a:p>
                  </a:txBody>
                  <a:tcPr marL="58615" marR="58615" marT="0" marB="0">
                    <a:lnL>
                      <a:noFill/>
                    </a:lnL>
                    <a:lnR>
                      <a:noFill/>
                    </a:lnR>
                    <a:lnT>
                      <a:noFill/>
                    </a:lnT>
                    <a:lnB w="12700" cap="flat" cmpd="sng" algn="ctr">
                      <a:solidFill>
                        <a:srgbClr val="4F81BD"/>
                      </a:solidFill>
                      <a:prstDash val="solid"/>
                      <a:round/>
                      <a:headEnd type="none" w="med" len="med"/>
                      <a:tailEnd type="none" w="med" len="med"/>
                    </a:lnB>
                  </a:tcPr>
                </a:tc>
                <a:tc>
                  <a:txBody>
                    <a:bodyPr/>
                    <a:lstStyle/>
                    <a:p>
                      <a:pPr marL="0" marR="0">
                        <a:lnSpc>
                          <a:spcPct val="200000"/>
                        </a:lnSpc>
                        <a:spcBef>
                          <a:spcPts val="0"/>
                        </a:spcBef>
                        <a:spcAft>
                          <a:spcPts val="0"/>
                        </a:spcAft>
                      </a:pPr>
                      <a:r>
                        <a:rPr lang="en-US" sz="1200">
                          <a:solidFill>
                            <a:schemeClr val="tx1"/>
                          </a:solidFill>
                          <a:latin typeface="Times New Roman"/>
                          <a:ea typeface="Calibri"/>
                          <a:cs typeface="Times New Roman"/>
                        </a:rPr>
                        <a:t>105.51</a:t>
                      </a:r>
                    </a:p>
                    <a:p>
                      <a:pPr marL="0" marR="0">
                        <a:lnSpc>
                          <a:spcPct val="200000"/>
                        </a:lnSpc>
                        <a:spcBef>
                          <a:spcPts val="0"/>
                        </a:spcBef>
                        <a:spcAft>
                          <a:spcPts val="0"/>
                        </a:spcAft>
                      </a:pPr>
                      <a:r>
                        <a:rPr lang="en-US" sz="1200">
                          <a:solidFill>
                            <a:schemeClr val="tx1"/>
                          </a:solidFill>
                          <a:latin typeface="Times New Roman"/>
                          <a:ea typeface="Calibri"/>
                          <a:cs typeface="Times New Roman"/>
                        </a:rPr>
                        <a:t>(118.75)</a:t>
                      </a:r>
                    </a:p>
                  </a:txBody>
                  <a:tcPr marL="58615" marR="58615" marT="0" marB="0">
                    <a:lnL>
                      <a:noFill/>
                    </a:lnL>
                    <a:lnR>
                      <a:noFill/>
                    </a:lnR>
                    <a:lnT>
                      <a:noFill/>
                    </a:lnT>
                    <a:lnB w="12700" cap="flat" cmpd="sng" algn="ctr">
                      <a:solidFill>
                        <a:srgbClr val="4F81BD"/>
                      </a:solidFill>
                      <a:prstDash val="solid"/>
                      <a:round/>
                      <a:headEnd type="none" w="med" len="med"/>
                      <a:tailEnd type="none" w="med" len="med"/>
                    </a:lnB>
                  </a:tcPr>
                </a:tc>
                <a:tc>
                  <a:txBody>
                    <a:bodyPr/>
                    <a:lstStyle/>
                    <a:p>
                      <a:pPr marL="0" marR="0">
                        <a:lnSpc>
                          <a:spcPct val="200000"/>
                        </a:lnSpc>
                        <a:spcBef>
                          <a:spcPts val="0"/>
                        </a:spcBef>
                        <a:spcAft>
                          <a:spcPts val="0"/>
                        </a:spcAft>
                      </a:pPr>
                      <a:r>
                        <a:rPr lang="en-US" sz="1200">
                          <a:solidFill>
                            <a:schemeClr val="tx1"/>
                          </a:solidFill>
                          <a:latin typeface="Times New Roman"/>
                          <a:ea typeface="Calibri"/>
                          <a:cs typeface="Times New Roman"/>
                        </a:rPr>
                        <a:t>95</a:t>
                      </a:r>
                    </a:p>
                  </a:txBody>
                  <a:tcPr marL="58615" marR="58615" marT="0" marB="0">
                    <a:lnL>
                      <a:noFill/>
                    </a:lnL>
                    <a:lnR>
                      <a:noFill/>
                    </a:lnR>
                    <a:lnT>
                      <a:noFill/>
                    </a:lnT>
                    <a:lnB w="12700" cap="flat" cmpd="sng" algn="ctr">
                      <a:solidFill>
                        <a:srgbClr val="4F81BD"/>
                      </a:solidFill>
                      <a:prstDash val="solid"/>
                      <a:round/>
                      <a:headEnd type="none" w="med" len="med"/>
                      <a:tailEnd type="none" w="med" len="med"/>
                    </a:lnB>
                  </a:tcPr>
                </a:tc>
                <a:tc>
                  <a:txBody>
                    <a:bodyPr/>
                    <a:lstStyle/>
                    <a:p>
                      <a:pPr marL="0" marR="0">
                        <a:lnSpc>
                          <a:spcPct val="200000"/>
                        </a:lnSpc>
                        <a:spcBef>
                          <a:spcPts val="0"/>
                        </a:spcBef>
                        <a:spcAft>
                          <a:spcPts val="0"/>
                        </a:spcAft>
                      </a:pPr>
                      <a:r>
                        <a:rPr lang="en-US" sz="1200" dirty="0">
                          <a:solidFill>
                            <a:schemeClr val="tx1"/>
                          </a:solidFill>
                          <a:latin typeface="Times New Roman"/>
                          <a:ea typeface="Calibri"/>
                          <a:cs typeface="Times New Roman"/>
                        </a:rPr>
                        <a:t>&gt;.05</a:t>
                      </a:r>
                    </a:p>
                  </a:txBody>
                  <a:tcPr marL="58615" marR="58615" marT="0" marB="0">
                    <a:lnL>
                      <a:noFill/>
                    </a:lnL>
                    <a:lnR>
                      <a:noFill/>
                    </a:lnR>
                    <a:lnT>
                      <a:noFill/>
                    </a:lnT>
                    <a:lnB w="12700" cap="flat" cmpd="sng" algn="ctr">
                      <a:solidFill>
                        <a:srgbClr val="4F81BD"/>
                      </a:solidFill>
                      <a:prstDash val="solid"/>
                      <a:round/>
                      <a:headEnd type="none" w="med" len="med"/>
                      <a:tailEnd type="none" w="med" len="med"/>
                    </a:lnB>
                  </a:tcPr>
                </a:tc>
              </a:tr>
            </a:tbl>
          </a:graphicData>
        </a:graphic>
      </p:graphicFrame>
      <p:sp>
        <p:nvSpPr>
          <p:cNvPr id="6" name="TextBox 5"/>
          <p:cNvSpPr txBox="1"/>
          <p:nvPr/>
        </p:nvSpPr>
        <p:spPr>
          <a:xfrm>
            <a:off x="1295400" y="1295400"/>
            <a:ext cx="7620000" cy="1477328"/>
          </a:xfrm>
          <a:prstGeom prst="rect">
            <a:avLst/>
          </a:prstGeom>
          <a:noFill/>
        </p:spPr>
        <p:txBody>
          <a:bodyPr wrap="square" rtlCol="0">
            <a:spAutoFit/>
          </a:bodyPr>
          <a:lstStyle/>
          <a:p>
            <a:r>
              <a:rPr lang="en-US" dirty="0" smtClean="0"/>
              <a:t>Determine the need for a nested model</a:t>
            </a:r>
          </a:p>
          <a:p>
            <a:r>
              <a:rPr lang="en-US" dirty="0" smtClean="0"/>
              <a:t>	Level 1: Nested by Senator</a:t>
            </a:r>
          </a:p>
          <a:p>
            <a:r>
              <a:rPr lang="en-US" dirty="0" smtClean="0"/>
              <a:t>	Level 2: Nested by Senator and Region</a:t>
            </a:r>
          </a:p>
          <a:p>
            <a:r>
              <a:rPr lang="en-US" dirty="0" smtClean="0"/>
              <a:t>	Level 3: Nested by Senator, Region, and Party Affiliation </a:t>
            </a:r>
          </a:p>
          <a:p>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400" dirty="0" smtClean="0"/>
              <a:t>Senate Data (Iraq and Kosovo)</a:t>
            </a:r>
            <a:endParaRPr lang="en-US" dirty="0"/>
          </a:p>
        </p:txBody>
      </p:sp>
      <p:graphicFrame>
        <p:nvGraphicFramePr>
          <p:cNvPr id="6" name="Table 5"/>
          <p:cNvGraphicFramePr>
            <a:graphicFrameLocks noGrp="1"/>
          </p:cNvGraphicFramePr>
          <p:nvPr/>
        </p:nvGraphicFramePr>
        <p:xfrm>
          <a:off x="1219200" y="1524000"/>
          <a:ext cx="7620001" cy="5012267"/>
        </p:xfrm>
        <a:graphic>
          <a:graphicData uri="http://schemas.openxmlformats.org/drawingml/2006/table">
            <a:tbl>
              <a:tblPr/>
              <a:tblGrid>
                <a:gridCol w="1231416"/>
                <a:gridCol w="414614"/>
                <a:gridCol w="744866"/>
                <a:gridCol w="648733"/>
                <a:gridCol w="572873"/>
                <a:gridCol w="572873"/>
                <a:gridCol w="812225"/>
                <a:gridCol w="812225"/>
                <a:gridCol w="452544"/>
                <a:gridCol w="452544"/>
                <a:gridCol w="452544"/>
                <a:gridCol w="452544"/>
              </a:tblGrid>
              <a:tr h="812800">
                <a:tc>
                  <a:txBody>
                    <a:bodyPr/>
                    <a:lstStyle/>
                    <a:p>
                      <a:pPr marL="0" marR="0">
                        <a:lnSpc>
                          <a:spcPct val="200000"/>
                        </a:lnSpc>
                        <a:spcBef>
                          <a:spcPts val="0"/>
                        </a:spcBef>
                        <a:spcAft>
                          <a:spcPts val="0"/>
                        </a:spcAft>
                      </a:pPr>
                      <a:endParaRPr lang="en-US" sz="1200" dirty="0">
                        <a:solidFill>
                          <a:schemeClr val="tx1"/>
                        </a:solidFill>
                        <a:latin typeface="Times New Roman"/>
                        <a:ea typeface="Calibri"/>
                        <a:cs typeface="Times New Roman"/>
                      </a:endParaRPr>
                    </a:p>
                  </a:txBody>
                  <a:tcPr marL="50800" marR="50800" marT="0" marB="0">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nSpc>
                          <a:spcPct val="200000"/>
                        </a:lnSpc>
                        <a:spcBef>
                          <a:spcPts val="0"/>
                        </a:spcBef>
                        <a:spcAft>
                          <a:spcPts val="0"/>
                        </a:spcAft>
                      </a:pPr>
                      <a:r>
                        <a:rPr lang="en-US" sz="1200" b="1" dirty="0" err="1" smtClean="0">
                          <a:solidFill>
                            <a:schemeClr val="tx1"/>
                          </a:solidFill>
                          <a:latin typeface="Times New Roman"/>
                          <a:ea typeface="Calibri"/>
                          <a:cs typeface="Times New Roman"/>
                        </a:rPr>
                        <a:t>df</a:t>
                      </a:r>
                      <a:endParaRPr lang="en-US" sz="1200" dirty="0">
                        <a:solidFill>
                          <a:schemeClr val="tx1"/>
                        </a:solidFill>
                        <a:latin typeface="Times New Roman"/>
                        <a:ea typeface="Calibri"/>
                        <a:cs typeface="Times New Roman"/>
                      </a:endParaRPr>
                    </a:p>
                  </a:txBody>
                  <a:tcPr marL="50800" marR="50800" marT="0" marB="0">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nSpc>
                          <a:spcPct val="200000"/>
                        </a:lnSpc>
                        <a:spcBef>
                          <a:spcPts val="0"/>
                        </a:spcBef>
                        <a:spcAft>
                          <a:spcPts val="0"/>
                        </a:spcAft>
                      </a:pPr>
                      <a:r>
                        <a:rPr lang="en-US" sz="1200" b="1">
                          <a:solidFill>
                            <a:schemeClr val="tx1"/>
                          </a:solidFill>
                          <a:latin typeface="Times New Roman"/>
                          <a:ea typeface="Calibri"/>
                          <a:cs typeface="Times New Roman"/>
                        </a:rPr>
                        <a:t>Deviance</a:t>
                      </a:r>
                      <a:endParaRPr lang="en-US" sz="1200">
                        <a:solidFill>
                          <a:schemeClr val="tx1"/>
                        </a:solidFill>
                        <a:latin typeface="Times New Roman"/>
                        <a:ea typeface="Calibri"/>
                        <a:cs typeface="Times New Roman"/>
                      </a:endParaRPr>
                    </a:p>
                  </a:txBody>
                  <a:tcPr marL="50800" marR="50800" marT="0" marB="0">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nSpc>
                          <a:spcPct val="200000"/>
                        </a:lnSpc>
                        <a:spcBef>
                          <a:spcPts val="0"/>
                        </a:spcBef>
                        <a:spcAft>
                          <a:spcPts val="0"/>
                        </a:spcAft>
                      </a:pPr>
                      <a:r>
                        <a:rPr lang="en-US" sz="1200" b="1">
                          <a:solidFill>
                            <a:schemeClr val="tx1"/>
                          </a:solidFill>
                          <a:latin typeface="Times New Roman"/>
                          <a:ea typeface="Calibri"/>
                          <a:cs typeface="Times New Roman"/>
                        </a:rPr>
                        <a:t>LogLik</a:t>
                      </a:r>
                      <a:endParaRPr lang="en-US" sz="1200">
                        <a:solidFill>
                          <a:schemeClr val="tx1"/>
                        </a:solidFill>
                        <a:latin typeface="Times New Roman"/>
                        <a:ea typeface="Calibri"/>
                        <a:cs typeface="Times New Roman"/>
                      </a:endParaRPr>
                    </a:p>
                  </a:txBody>
                  <a:tcPr marL="50800" marR="50800" marT="0" marB="0">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nSpc>
                          <a:spcPct val="200000"/>
                        </a:lnSpc>
                        <a:spcBef>
                          <a:spcPts val="0"/>
                        </a:spcBef>
                        <a:spcAft>
                          <a:spcPts val="0"/>
                        </a:spcAft>
                      </a:pPr>
                      <a:r>
                        <a:rPr lang="en-US" sz="1200" b="1">
                          <a:solidFill>
                            <a:schemeClr val="tx1"/>
                          </a:solidFill>
                          <a:latin typeface="Times New Roman"/>
                          <a:ea typeface="Calibri"/>
                          <a:cs typeface="Times New Roman"/>
                        </a:rPr>
                        <a:t>AIC</a:t>
                      </a:r>
                      <a:endParaRPr lang="en-US" sz="1200">
                        <a:solidFill>
                          <a:schemeClr val="tx1"/>
                        </a:solidFill>
                        <a:latin typeface="Times New Roman"/>
                        <a:ea typeface="Calibri"/>
                        <a:cs typeface="Times New Roman"/>
                      </a:endParaRPr>
                    </a:p>
                  </a:txBody>
                  <a:tcPr marL="50800" marR="50800" marT="0" marB="0">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nSpc>
                          <a:spcPct val="200000"/>
                        </a:lnSpc>
                        <a:spcBef>
                          <a:spcPts val="0"/>
                        </a:spcBef>
                        <a:spcAft>
                          <a:spcPts val="0"/>
                        </a:spcAft>
                      </a:pPr>
                      <a:r>
                        <a:rPr lang="en-US" sz="1200" b="1">
                          <a:solidFill>
                            <a:schemeClr val="tx1"/>
                          </a:solidFill>
                          <a:latin typeface="Times New Roman"/>
                          <a:ea typeface="Calibri"/>
                          <a:cs typeface="Times New Roman"/>
                        </a:rPr>
                        <a:t>BIC</a:t>
                      </a:r>
                      <a:endParaRPr lang="en-US" sz="1200">
                        <a:solidFill>
                          <a:schemeClr val="tx1"/>
                        </a:solidFill>
                        <a:latin typeface="Times New Roman"/>
                        <a:ea typeface="Calibri"/>
                        <a:cs typeface="Times New Roman"/>
                      </a:endParaRPr>
                    </a:p>
                  </a:txBody>
                  <a:tcPr marL="50800" marR="50800" marT="0" marB="0">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nSpc>
                          <a:spcPct val="200000"/>
                        </a:lnSpc>
                        <a:spcBef>
                          <a:spcPts val="0"/>
                        </a:spcBef>
                        <a:spcAft>
                          <a:spcPts val="0"/>
                        </a:spcAft>
                      </a:pPr>
                      <a:r>
                        <a:rPr lang="en-US" sz="1200" b="1">
                          <a:solidFill>
                            <a:schemeClr val="tx1"/>
                          </a:solidFill>
                          <a:latin typeface="Times New Roman"/>
                          <a:ea typeface="Calibri"/>
                          <a:cs typeface="Times New Roman"/>
                        </a:rPr>
                        <a:t>Deviance Difference</a:t>
                      </a:r>
                      <a:endParaRPr lang="en-US" sz="1200">
                        <a:solidFill>
                          <a:schemeClr val="tx1"/>
                        </a:solidFill>
                        <a:latin typeface="Times New Roman"/>
                        <a:ea typeface="Calibri"/>
                        <a:cs typeface="Times New Roman"/>
                      </a:endParaRPr>
                    </a:p>
                  </a:txBody>
                  <a:tcPr marL="50800" marR="50800" marT="0" marB="0">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nSpc>
                          <a:spcPct val="200000"/>
                        </a:lnSpc>
                        <a:spcBef>
                          <a:spcPts val="0"/>
                        </a:spcBef>
                        <a:spcAft>
                          <a:spcPts val="0"/>
                        </a:spcAft>
                      </a:pPr>
                      <a:r>
                        <a:rPr lang="en-US" sz="1200" b="1" dirty="0" err="1" smtClean="0">
                          <a:solidFill>
                            <a:schemeClr val="tx1"/>
                          </a:solidFill>
                          <a:latin typeface="Times New Roman"/>
                          <a:ea typeface="Calibri"/>
                          <a:cs typeface="Times New Roman"/>
                        </a:rPr>
                        <a:t>Δdf</a:t>
                      </a:r>
                      <a:endParaRPr lang="en-US" sz="1200" dirty="0">
                        <a:solidFill>
                          <a:schemeClr val="tx1"/>
                        </a:solidFill>
                        <a:latin typeface="Times New Roman"/>
                        <a:ea typeface="Calibri"/>
                        <a:cs typeface="Times New Roman"/>
                      </a:endParaRPr>
                    </a:p>
                  </a:txBody>
                  <a:tcPr marL="50800" marR="50800" marT="0" marB="0">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nSpc>
                          <a:spcPct val="200000"/>
                        </a:lnSpc>
                        <a:spcBef>
                          <a:spcPts val="0"/>
                        </a:spcBef>
                        <a:spcAft>
                          <a:spcPts val="0"/>
                        </a:spcAft>
                      </a:pPr>
                      <a:r>
                        <a:rPr lang="en-US" sz="1200" b="1">
                          <a:solidFill>
                            <a:schemeClr val="tx1"/>
                          </a:solidFill>
                          <a:latin typeface="Times New Roman"/>
                          <a:ea typeface="Calibri"/>
                          <a:cs typeface="Times New Roman"/>
                        </a:rPr>
                        <a:t>Sig</a:t>
                      </a:r>
                      <a:endParaRPr lang="en-US" sz="1200">
                        <a:solidFill>
                          <a:schemeClr val="tx1"/>
                        </a:solidFill>
                        <a:latin typeface="Times New Roman"/>
                        <a:ea typeface="Calibri"/>
                        <a:cs typeface="Times New Roman"/>
                      </a:endParaRPr>
                    </a:p>
                  </a:txBody>
                  <a:tcPr marL="50800" marR="50800" marT="0" marB="0">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nSpc>
                          <a:spcPct val="200000"/>
                        </a:lnSpc>
                        <a:spcBef>
                          <a:spcPts val="0"/>
                        </a:spcBef>
                        <a:spcAft>
                          <a:spcPts val="0"/>
                        </a:spcAft>
                      </a:pPr>
                      <a:r>
                        <a:rPr lang="en-US" sz="1200" b="1">
                          <a:solidFill>
                            <a:schemeClr val="tx1"/>
                          </a:solidFill>
                          <a:latin typeface="Times New Roman"/>
                          <a:ea typeface="Calibri"/>
                          <a:cs typeface="Times New Roman"/>
                        </a:rPr>
                        <a:t>R</a:t>
                      </a:r>
                      <a:r>
                        <a:rPr lang="en-US" sz="1200" b="1" baseline="-25000">
                          <a:solidFill>
                            <a:schemeClr val="tx1"/>
                          </a:solidFill>
                          <a:latin typeface="Times New Roman"/>
                          <a:ea typeface="Calibri"/>
                          <a:cs typeface="Times New Roman"/>
                        </a:rPr>
                        <a:t>L</a:t>
                      </a:r>
                      <a:r>
                        <a:rPr lang="en-US" sz="1200" b="1" baseline="30000">
                          <a:solidFill>
                            <a:schemeClr val="tx1"/>
                          </a:solidFill>
                          <a:latin typeface="Times New Roman"/>
                          <a:ea typeface="Calibri"/>
                          <a:cs typeface="Times New Roman"/>
                        </a:rPr>
                        <a:t>2</a:t>
                      </a:r>
                      <a:endParaRPr lang="en-US" sz="1200">
                        <a:solidFill>
                          <a:schemeClr val="tx1"/>
                        </a:solidFill>
                        <a:latin typeface="Times New Roman"/>
                        <a:ea typeface="Calibri"/>
                        <a:cs typeface="Times New Roman"/>
                      </a:endParaRPr>
                    </a:p>
                  </a:txBody>
                  <a:tcPr marL="50800" marR="50800" marT="0" marB="0">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nSpc>
                          <a:spcPct val="200000"/>
                        </a:lnSpc>
                        <a:spcBef>
                          <a:spcPts val="0"/>
                        </a:spcBef>
                        <a:spcAft>
                          <a:spcPts val="0"/>
                        </a:spcAft>
                      </a:pPr>
                      <a:r>
                        <a:rPr lang="en-US" sz="1200" b="1">
                          <a:solidFill>
                            <a:schemeClr val="tx1"/>
                          </a:solidFill>
                          <a:latin typeface="Times New Roman"/>
                          <a:ea typeface="Calibri"/>
                          <a:cs typeface="Times New Roman"/>
                        </a:rPr>
                        <a:t>R</a:t>
                      </a:r>
                      <a:r>
                        <a:rPr lang="en-US" sz="1200" b="1" baseline="-25000">
                          <a:solidFill>
                            <a:schemeClr val="tx1"/>
                          </a:solidFill>
                          <a:latin typeface="Times New Roman"/>
                          <a:ea typeface="Calibri"/>
                          <a:cs typeface="Times New Roman"/>
                        </a:rPr>
                        <a:t>CS</a:t>
                      </a:r>
                      <a:r>
                        <a:rPr lang="en-US" sz="1200" b="1" baseline="30000">
                          <a:solidFill>
                            <a:schemeClr val="tx1"/>
                          </a:solidFill>
                          <a:latin typeface="Times New Roman"/>
                          <a:ea typeface="Calibri"/>
                          <a:cs typeface="Times New Roman"/>
                        </a:rPr>
                        <a:t>2</a:t>
                      </a:r>
                      <a:endParaRPr lang="en-US" sz="1200">
                        <a:solidFill>
                          <a:schemeClr val="tx1"/>
                        </a:solidFill>
                        <a:latin typeface="Times New Roman"/>
                        <a:ea typeface="Calibri"/>
                        <a:cs typeface="Times New Roman"/>
                      </a:endParaRPr>
                    </a:p>
                  </a:txBody>
                  <a:tcPr marL="50800" marR="50800" marT="0" marB="0">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nSpc>
                          <a:spcPct val="200000"/>
                        </a:lnSpc>
                        <a:spcBef>
                          <a:spcPts val="0"/>
                        </a:spcBef>
                        <a:spcAft>
                          <a:spcPts val="0"/>
                        </a:spcAft>
                      </a:pPr>
                      <a:r>
                        <a:rPr lang="en-US" sz="1200" b="1">
                          <a:solidFill>
                            <a:schemeClr val="tx1"/>
                          </a:solidFill>
                          <a:latin typeface="Times New Roman"/>
                          <a:ea typeface="Calibri"/>
                          <a:cs typeface="Times New Roman"/>
                        </a:rPr>
                        <a:t>R</a:t>
                      </a:r>
                      <a:r>
                        <a:rPr lang="en-US" sz="1200" b="1" baseline="-25000">
                          <a:solidFill>
                            <a:schemeClr val="tx1"/>
                          </a:solidFill>
                          <a:latin typeface="Times New Roman"/>
                          <a:ea typeface="Calibri"/>
                          <a:cs typeface="Times New Roman"/>
                        </a:rPr>
                        <a:t>N</a:t>
                      </a:r>
                      <a:r>
                        <a:rPr lang="en-US" sz="1200" b="1" baseline="30000">
                          <a:solidFill>
                            <a:schemeClr val="tx1"/>
                          </a:solidFill>
                          <a:latin typeface="Times New Roman"/>
                          <a:ea typeface="Calibri"/>
                          <a:cs typeface="Times New Roman"/>
                        </a:rPr>
                        <a:t>2</a:t>
                      </a:r>
                      <a:endParaRPr lang="en-US" sz="1200">
                        <a:solidFill>
                          <a:schemeClr val="tx1"/>
                        </a:solidFill>
                        <a:latin typeface="Times New Roman"/>
                        <a:ea typeface="Calibri"/>
                        <a:cs typeface="Times New Roman"/>
                      </a:endParaRPr>
                    </a:p>
                  </a:txBody>
                  <a:tcPr marL="50800" marR="50800" marT="0" marB="0">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r>
              <a:tr h="541867">
                <a:tc>
                  <a:txBody>
                    <a:bodyPr/>
                    <a:lstStyle/>
                    <a:p>
                      <a:pPr marL="0" marR="0">
                        <a:lnSpc>
                          <a:spcPct val="200000"/>
                        </a:lnSpc>
                        <a:spcBef>
                          <a:spcPts val="0"/>
                        </a:spcBef>
                        <a:spcAft>
                          <a:spcPts val="0"/>
                        </a:spcAft>
                      </a:pPr>
                      <a:r>
                        <a:rPr lang="en-US" sz="1200" b="0" dirty="0">
                          <a:solidFill>
                            <a:schemeClr val="tx1"/>
                          </a:solidFill>
                          <a:latin typeface="Times New Roman"/>
                          <a:ea typeface="Calibri"/>
                          <a:cs typeface="Times New Roman"/>
                        </a:rPr>
                        <a:t>Linguistic Processes</a:t>
                      </a:r>
                    </a:p>
                  </a:txBody>
                  <a:tcPr marL="50800" marR="50800" marT="0" marB="0">
                    <a:lnL>
                      <a:noFill/>
                    </a:lnL>
                    <a:lnR>
                      <a:noFill/>
                    </a:lnR>
                    <a:lnT w="12700" cap="flat" cmpd="sng" algn="ctr">
                      <a:solidFill>
                        <a:srgbClr val="4F81BD"/>
                      </a:solidFill>
                      <a:prstDash val="solid"/>
                      <a:round/>
                      <a:headEnd type="none" w="med" len="med"/>
                      <a:tailEnd type="none" w="med" len="med"/>
                    </a:lnT>
                    <a:lnB>
                      <a:noFill/>
                    </a:lnB>
                    <a:solidFill>
                      <a:srgbClr val="D3DFEE"/>
                    </a:solidFill>
                  </a:tcPr>
                </a:tc>
                <a:tc>
                  <a:txBody>
                    <a:bodyPr/>
                    <a:lstStyle/>
                    <a:p>
                      <a:pPr marL="0" marR="0">
                        <a:lnSpc>
                          <a:spcPct val="200000"/>
                        </a:lnSpc>
                        <a:spcBef>
                          <a:spcPts val="0"/>
                        </a:spcBef>
                        <a:spcAft>
                          <a:spcPts val="0"/>
                        </a:spcAft>
                      </a:pPr>
                      <a:r>
                        <a:rPr lang="en-US" sz="1200">
                          <a:solidFill>
                            <a:schemeClr val="tx1"/>
                          </a:solidFill>
                          <a:latin typeface="Times New Roman"/>
                          <a:ea typeface="Calibri"/>
                          <a:cs typeface="Times New Roman"/>
                        </a:rPr>
                        <a:t>146</a:t>
                      </a:r>
                    </a:p>
                  </a:txBody>
                  <a:tcPr marL="50800" marR="50800" marT="0" marB="0">
                    <a:lnL>
                      <a:noFill/>
                    </a:lnL>
                    <a:lnR>
                      <a:noFill/>
                    </a:lnR>
                    <a:lnT w="12700" cap="flat" cmpd="sng" algn="ctr">
                      <a:solidFill>
                        <a:srgbClr val="4F81BD"/>
                      </a:solidFill>
                      <a:prstDash val="solid"/>
                      <a:round/>
                      <a:headEnd type="none" w="med" len="med"/>
                      <a:tailEnd type="none" w="med" len="med"/>
                    </a:lnT>
                    <a:lnB>
                      <a:noFill/>
                    </a:lnB>
                    <a:solidFill>
                      <a:srgbClr val="D3DFEE"/>
                    </a:solidFill>
                  </a:tcPr>
                </a:tc>
                <a:tc>
                  <a:txBody>
                    <a:bodyPr/>
                    <a:lstStyle/>
                    <a:p>
                      <a:pPr marL="0" marR="0">
                        <a:lnSpc>
                          <a:spcPct val="200000"/>
                        </a:lnSpc>
                        <a:spcBef>
                          <a:spcPts val="0"/>
                        </a:spcBef>
                        <a:spcAft>
                          <a:spcPts val="0"/>
                        </a:spcAft>
                      </a:pPr>
                      <a:r>
                        <a:rPr lang="en-US" sz="1200" dirty="0">
                          <a:solidFill>
                            <a:schemeClr val="tx1"/>
                          </a:solidFill>
                          <a:latin typeface="Times New Roman"/>
                          <a:ea typeface="Calibri"/>
                          <a:cs typeface="Times New Roman"/>
                        </a:rPr>
                        <a:t>188.01</a:t>
                      </a:r>
                    </a:p>
                  </a:txBody>
                  <a:tcPr marL="50800" marR="50800" marT="0" marB="0">
                    <a:lnL>
                      <a:noFill/>
                    </a:lnL>
                    <a:lnR>
                      <a:noFill/>
                    </a:lnR>
                    <a:lnT w="12700" cap="flat" cmpd="sng" algn="ctr">
                      <a:solidFill>
                        <a:srgbClr val="4F81BD"/>
                      </a:solidFill>
                      <a:prstDash val="solid"/>
                      <a:round/>
                      <a:headEnd type="none" w="med" len="med"/>
                      <a:tailEnd type="none" w="med" len="med"/>
                    </a:lnT>
                    <a:lnB>
                      <a:noFill/>
                    </a:lnB>
                    <a:solidFill>
                      <a:srgbClr val="D3DFEE"/>
                    </a:solidFill>
                  </a:tcPr>
                </a:tc>
                <a:tc>
                  <a:txBody>
                    <a:bodyPr/>
                    <a:lstStyle/>
                    <a:p>
                      <a:pPr marL="0" marR="0">
                        <a:lnSpc>
                          <a:spcPct val="200000"/>
                        </a:lnSpc>
                        <a:spcBef>
                          <a:spcPts val="0"/>
                        </a:spcBef>
                        <a:spcAft>
                          <a:spcPts val="0"/>
                        </a:spcAft>
                      </a:pPr>
                      <a:r>
                        <a:rPr lang="en-US" sz="1200" dirty="0">
                          <a:solidFill>
                            <a:schemeClr val="tx1"/>
                          </a:solidFill>
                          <a:latin typeface="Times New Roman"/>
                          <a:ea typeface="Calibri"/>
                          <a:cs typeface="Times New Roman"/>
                        </a:rPr>
                        <a:t>-94.00</a:t>
                      </a:r>
                    </a:p>
                  </a:txBody>
                  <a:tcPr marL="50800" marR="50800" marT="0" marB="0">
                    <a:lnL>
                      <a:noFill/>
                    </a:lnL>
                    <a:lnR>
                      <a:noFill/>
                    </a:lnR>
                    <a:lnT w="12700" cap="flat" cmpd="sng" algn="ctr">
                      <a:solidFill>
                        <a:srgbClr val="4F81BD"/>
                      </a:solidFill>
                      <a:prstDash val="solid"/>
                      <a:round/>
                      <a:headEnd type="none" w="med" len="med"/>
                      <a:tailEnd type="none" w="med" len="med"/>
                    </a:lnT>
                    <a:lnB>
                      <a:noFill/>
                    </a:lnB>
                    <a:solidFill>
                      <a:srgbClr val="D3DFEE"/>
                    </a:solidFill>
                  </a:tcPr>
                </a:tc>
                <a:tc>
                  <a:txBody>
                    <a:bodyPr/>
                    <a:lstStyle/>
                    <a:p>
                      <a:pPr marL="0" marR="0">
                        <a:lnSpc>
                          <a:spcPct val="200000"/>
                        </a:lnSpc>
                        <a:spcBef>
                          <a:spcPts val="0"/>
                        </a:spcBef>
                        <a:spcAft>
                          <a:spcPts val="0"/>
                        </a:spcAft>
                      </a:pPr>
                      <a:r>
                        <a:rPr lang="en-US" sz="1200">
                          <a:solidFill>
                            <a:schemeClr val="tx1"/>
                          </a:solidFill>
                          <a:latin typeface="Times New Roman"/>
                          <a:ea typeface="Calibri"/>
                          <a:cs typeface="Times New Roman"/>
                        </a:rPr>
                        <a:t>200.01</a:t>
                      </a:r>
                    </a:p>
                  </a:txBody>
                  <a:tcPr marL="50800" marR="50800" marT="0" marB="0">
                    <a:lnL>
                      <a:noFill/>
                    </a:lnL>
                    <a:lnR>
                      <a:noFill/>
                    </a:lnR>
                    <a:lnT w="12700" cap="flat" cmpd="sng" algn="ctr">
                      <a:solidFill>
                        <a:srgbClr val="4F81BD"/>
                      </a:solidFill>
                      <a:prstDash val="solid"/>
                      <a:round/>
                      <a:headEnd type="none" w="med" len="med"/>
                      <a:tailEnd type="none" w="med" len="med"/>
                    </a:lnT>
                    <a:lnB>
                      <a:noFill/>
                    </a:lnB>
                    <a:solidFill>
                      <a:srgbClr val="D3DFEE"/>
                    </a:solidFill>
                  </a:tcPr>
                </a:tc>
                <a:tc>
                  <a:txBody>
                    <a:bodyPr/>
                    <a:lstStyle/>
                    <a:p>
                      <a:pPr marL="0" marR="0">
                        <a:lnSpc>
                          <a:spcPct val="200000"/>
                        </a:lnSpc>
                        <a:spcBef>
                          <a:spcPts val="0"/>
                        </a:spcBef>
                        <a:spcAft>
                          <a:spcPts val="0"/>
                        </a:spcAft>
                      </a:pPr>
                      <a:r>
                        <a:rPr lang="en-US" sz="1200">
                          <a:solidFill>
                            <a:schemeClr val="tx1"/>
                          </a:solidFill>
                          <a:latin typeface="Times New Roman"/>
                          <a:ea typeface="Calibri"/>
                          <a:cs typeface="Times New Roman"/>
                        </a:rPr>
                        <a:t>220.97</a:t>
                      </a:r>
                    </a:p>
                  </a:txBody>
                  <a:tcPr marL="50800" marR="50800" marT="0" marB="0">
                    <a:lnL>
                      <a:noFill/>
                    </a:lnL>
                    <a:lnR>
                      <a:noFill/>
                    </a:lnR>
                    <a:lnT w="12700" cap="flat" cmpd="sng" algn="ctr">
                      <a:solidFill>
                        <a:srgbClr val="4F81BD"/>
                      </a:solidFill>
                      <a:prstDash val="solid"/>
                      <a:round/>
                      <a:headEnd type="none" w="med" len="med"/>
                      <a:tailEnd type="none" w="med" len="med"/>
                    </a:lnT>
                    <a:lnB>
                      <a:noFill/>
                    </a:lnB>
                    <a:solidFill>
                      <a:srgbClr val="D3DFEE"/>
                    </a:solidFill>
                  </a:tcPr>
                </a:tc>
                <a:tc>
                  <a:txBody>
                    <a:bodyPr/>
                    <a:lstStyle/>
                    <a:p>
                      <a:pPr marL="0" marR="0">
                        <a:lnSpc>
                          <a:spcPct val="200000"/>
                        </a:lnSpc>
                        <a:spcBef>
                          <a:spcPts val="0"/>
                        </a:spcBef>
                        <a:spcAft>
                          <a:spcPts val="0"/>
                        </a:spcAft>
                      </a:pPr>
                      <a:r>
                        <a:rPr lang="en-US" sz="1200">
                          <a:solidFill>
                            <a:schemeClr val="tx1"/>
                          </a:solidFill>
                          <a:latin typeface="Times New Roman"/>
                          <a:ea typeface="Calibri"/>
                          <a:cs typeface="Times New Roman"/>
                        </a:rPr>
                        <a:t>5.74</a:t>
                      </a:r>
                    </a:p>
                  </a:txBody>
                  <a:tcPr marL="50800" marR="50800" marT="0" marB="0">
                    <a:lnL>
                      <a:noFill/>
                    </a:lnL>
                    <a:lnR>
                      <a:noFill/>
                    </a:lnR>
                    <a:lnT w="12700" cap="flat" cmpd="sng" algn="ctr">
                      <a:solidFill>
                        <a:srgbClr val="4F81BD"/>
                      </a:solidFill>
                      <a:prstDash val="solid"/>
                      <a:round/>
                      <a:headEnd type="none" w="med" len="med"/>
                      <a:tailEnd type="none" w="med" len="med"/>
                    </a:lnT>
                    <a:lnB>
                      <a:noFill/>
                    </a:lnB>
                    <a:solidFill>
                      <a:srgbClr val="D3DFEE"/>
                    </a:solidFill>
                  </a:tcPr>
                </a:tc>
                <a:tc>
                  <a:txBody>
                    <a:bodyPr/>
                    <a:lstStyle/>
                    <a:p>
                      <a:pPr marL="0" marR="0">
                        <a:lnSpc>
                          <a:spcPct val="200000"/>
                        </a:lnSpc>
                        <a:spcBef>
                          <a:spcPts val="0"/>
                        </a:spcBef>
                        <a:spcAft>
                          <a:spcPts val="0"/>
                        </a:spcAft>
                      </a:pPr>
                      <a:r>
                        <a:rPr lang="en-US" sz="1200">
                          <a:solidFill>
                            <a:schemeClr val="tx1"/>
                          </a:solidFill>
                          <a:latin typeface="Times New Roman"/>
                          <a:ea typeface="Calibri"/>
                          <a:cs typeface="Times New Roman"/>
                        </a:rPr>
                        <a:t>3</a:t>
                      </a:r>
                    </a:p>
                  </a:txBody>
                  <a:tcPr marL="50800" marR="50800" marT="0" marB="0">
                    <a:lnL>
                      <a:noFill/>
                    </a:lnL>
                    <a:lnR>
                      <a:noFill/>
                    </a:lnR>
                    <a:lnT w="12700" cap="flat" cmpd="sng" algn="ctr">
                      <a:solidFill>
                        <a:srgbClr val="4F81BD"/>
                      </a:solidFill>
                      <a:prstDash val="solid"/>
                      <a:round/>
                      <a:headEnd type="none" w="med" len="med"/>
                      <a:tailEnd type="none" w="med" len="med"/>
                    </a:lnT>
                    <a:lnB>
                      <a:noFill/>
                    </a:lnB>
                    <a:solidFill>
                      <a:srgbClr val="D3DFEE"/>
                    </a:solidFill>
                  </a:tcPr>
                </a:tc>
                <a:tc>
                  <a:txBody>
                    <a:bodyPr/>
                    <a:lstStyle/>
                    <a:p>
                      <a:pPr marL="0" marR="0">
                        <a:lnSpc>
                          <a:spcPct val="200000"/>
                        </a:lnSpc>
                        <a:spcBef>
                          <a:spcPts val="0"/>
                        </a:spcBef>
                        <a:spcAft>
                          <a:spcPts val="0"/>
                        </a:spcAft>
                      </a:pPr>
                      <a:r>
                        <a:rPr lang="en-US" sz="1200">
                          <a:solidFill>
                            <a:schemeClr val="tx1"/>
                          </a:solidFill>
                          <a:latin typeface="Times New Roman"/>
                          <a:ea typeface="Calibri"/>
                          <a:cs typeface="Times New Roman"/>
                        </a:rPr>
                        <a:t>.125</a:t>
                      </a:r>
                    </a:p>
                  </a:txBody>
                  <a:tcPr marL="50800" marR="50800" marT="0" marB="0">
                    <a:lnL>
                      <a:noFill/>
                    </a:lnL>
                    <a:lnR>
                      <a:noFill/>
                    </a:lnR>
                    <a:lnT w="12700" cap="flat" cmpd="sng" algn="ctr">
                      <a:solidFill>
                        <a:srgbClr val="4F81BD"/>
                      </a:solidFill>
                      <a:prstDash val="solid"/>
                      <a:round/>
                      <a:headEnd type="none" w="med" len="med"/>
                      <a:tailEnd type="none" w="med" len="med"/>
                    </a:lnT>
                    <a:lnB>
                      <a:noFill/>
                    </a:lnB>
                    <a:solidFill>
                      <a:srgbClr val="D3DFEE"/>
                    </a:solidFill>
                  </a:tcPr>
                </a:tc>
                <a:tc>
                  <a:txBody>
                    <a:bodyPr/>
                    <a:lstStyle/>
                    <a:p>
                      <a:pPr marL="0" marR="0">
                        <a:lnSpc>
                          <a:spcPct val="200000"/>
                        </a:lnSpc>
                        <a:spcBef>
                          <a:spcPts val="0"/>
                        </a:spcBef>
                        <a:spcAft>
                          <a:spcPts val="0"/>
                        </a:spcAft>
                      </a:pPr>
                      <a:r>
                        <a:rPr lang="en-US" sz="1200">
                          <a:solidFill>
                            <a:schemeClr val="tx1"/>
                          </a:solidFill>
                          <a:latin typeface="Times New Roman"/>
                          <a:ea typeface="Calibri"/>
                          <a:cs typeface="Times New Roman"/>
                        </a:rPr>
                        <a:t>.03</a:t>
                      </a:r>
                    </a:p>
                  </a:txBody>
                  <a:tcPr marL="50800" marR="50800" marT="0" marB="0">
                    <a:lnL>
                      <a:noFill/>
                    </a:lnL>
                    <a:lnR>
                      <a:noFill/>
                    </a:lnR>
                    <a:lnT w="12700" cap="flat" cmpd="sng" algn="ctr">
                      <a:solidFill>
                        <a:srgbClr val="4F81BD"/>
                      </a:solidFill>
                      <a:prstDash val="solid"/>
                      <a:round/>
                      <a:headEnd type="none" w="med" len="med"/>
                      <a:tailEnd type="none" w="med" len="med"/>
                    </a:lnT>
                    <a:lnB>
                      <a:noFill/>
                    </a:lnB>
                    <a:solidFill>
                      <a:srgbClr val="D3DFEE"/>
                    </a:solidFill>
                  </a:tcPr>
                </a:tc>
                <a:tc>
                  <a:txBody>
                    <a:bodyPr/>
                    <a:lstStyle/>
                    <a:p>
                      <a:pPr marL="0" marR="0">
                        <a:lnSpc>
                          <a:spcPct val="200000"/>
                        </a:lnSpc>
                        <a:spcBef>
                          <a:spcPts val="0"/>
                        </a:spcBef>
                        <a:spcAft>
                          <a:spcPts val="0"/>
                        </a:spcAft>
                      </a:pPr>
                      <a:r>
                        <a:rPr lang="en-US" sz="1200">
                          <a:solidFill>
                            <a:schemeClr val="tx1"/>
                          </a:solidFill>
                          <a:latin typeface="Times New Roman"/>
                          <a:ea typeface="Calibri"/>
                          <a:cs typeface="Times New Roman"/>
                        </a:rPr>
                        <a:t>.02</a:t>
                      </a:r>
                    </a:p>
                  </a:txBody>
                  <a:tcPr marL="50800" marR="50800" marT="0" marB="0">
                    <a:lnL>
                      <a:noFill/>
                    </a:lnL>
                    <a:lnR>
                      <a:noFill/>
                    </a:lnR>
                    <a:lnT w="12700" cap="flat" cmpd="sng" algn="ctr">
                      <a:solidFill>
                        <a:srgbClr val="4F81BD"/>
                      </a:solidFill>
                      <a:prstDash val="solid"/>
                      <a:round/>
                      <a:headEnd type="none" w="med" len="med"/>
                      <a:tailEnd type="none" w="med" len="med"/>
                    </a:lnT>
                    <a:lnB>
                      <a:noFill/>
                    </a:lnB>
                    <a:solidFill>
                      <a:srgbClr val="D3DFEE"/>
                    </a:solidFill>
                  </a:tcPr>
                </a:tc>
                <a:tc>
                  <a:txBody>
                    <a:bodyPr/>
                    <a:lstStyle/>
                    <a:p>
                      <a:pPr marL="0" marR="0">
                        <a:lnSpc>
                          <a:spcPct val="200000"/>
                        </a:lnSpc>
                        <a:spcBef>
                          <a:spcPts val="0"/>
                        </a:spcBef>
                        <a:spcAft>
                          <a:spcPts val="0"/>
                        </a:spcAft>
                      </a:pPr>
                      <a:r>
                        <a:rPr lang="en-US" sz="1200">
                          <a:solidFill>
                            <a:schemeClr val="tx1"/>
                          </a:solidFill>
                          <a:latin typeface="Times New Roman"/>
                          <a:ea typeface="Calibri"/>
                          <a:cs typeface="Times New Roman"/>
                        </a:rPr>
                        <a:t>.04</a:t>
                      </a:r>
                    </a:p>
                  </a:txBody>
                  <a:tcPr marL="50800" marR="50800" marT="0" marB="0">
                    <a:lnL>
                      <a:noFill/>
                    </a:lnL>
                    <a:lnR>
                      <a:noFill/>
                    </a:lnR>
                    <a:lnT w="12700" cap="flat" cmpd="sng" algn="ctr">
                      <a:solidFill>
                        <a:srgbClr val="4F81BD"/>
                      </a:solidFill>
                      <a:prstDash val="solid"/>
                      <a:round/>
                      <a:headEnd type="none" w="med" len="med"/>
                      <a:tailEnd type="none" w="med" len="med"/>
                    </a:lnT>
                    <a:lnB>
                      <a:noFill/>
                    </a:lnB>
                    <a:solidFill>
                      <a:srgbClr val="D3DFEE"/>
                    </a:solidFill>
                  </a:tcPr>
                </a:tc>
              </a:tr>
              <a:tr h="270933">
                <a:tc>
                  <a:txBody>
                    <a:bodyPr/>
                    <a:lstStyle/>
                    <a:p>
                      <a:pPr marL="0" marR="0">
                        <a:lnSpc>
                          <a:spcPct val="200000"/>
                        </a:lnSpc>
                        <a:spcBef>
                          <a:spcPts val="0"/>
                        </a:spcBef>
                        <a:spcAft>
                          <a:spcPts val="0"/>
                        </a:spcAft>
                      </a:pPr>
                      <a:r>
                        <a:rPr lang="en-US" sz="1200" b="1" dirty="0">
                          <a:solidFill>
                            <a:schemeClr val="tx1"/>
                          </a:solidFill>
                          <a:latin typeface="Times New Roman"/>
                          <a:ea typeface="Calibri"/>
                          <a:cs typeface="Times New Roman"/>
                        </a:rPr>
                        <a:t>Pronouns</a:t>
                      </a:r>
                    </a:p>
                  </a:txBody>
                  <a:tcPr marL="50800" marR="50800" marT="0" marB="0">
                    <a:lnL>
                      <a:noFill/>
                    </a:lnL>
                    <a:lnR>
                      <a:noFill/>
                    </a:lnR>
                    <a:lnT>
                      <a:noFill/>
                    </a:lnT>
                    <a:lnB>
                      <a:noFill/>
                    </a:lnB>
                  </a:tcPr>
                </a:tc>
                <a:tc>
                  <a:txBody>
                    <a:bodyPr/>
                    <a:lstStyle/>
                    <a:p>
                      <a:pPr marL="0" marR="0">
                        <a:lnSpc>
                          <a:spcPct val="200000"/>
                        </a:lnSpc>
                        <a:spcBef>
                          <a:spcPts val="0"/>
                        </a:spcBef>
                        <a:spcAft>
                          <a:spcPts val="0"/>
                        </a:spcAft>
                      </a:pPr>
                      <a:r>
                        <a:rPr lang="en-US" sz="1200">
                          <a:solidFill>
                            <a:schemeClr val="tx1"/>
                          </a:solidFill>
                          <a:latin typeface="Times New Roman"/>
                          <a:ea typeface="Calibri"/>
                          <a:cs typeface="Times New Roman"/>
                        </a:rPr>
                        <a:t>144</a:t>
                      </a:r>
                    </a:p>
                  </a:txBody>
                  <a:tcPr marL="50800" marR="50800" marT="0" marB="0">
                    <a:lnL>
                      <a:noFill/>
                    </a:lnL>
                    <a:lnR>
                      <a:noFill/>
                    </a:lnR>
                    <a:lnT>
                      <a:noFill/>
                    </a:lnT>
                    <a:lnB>
                      <a:noFill/>
                    </a:lnB>
                  </a:tcPr>
                </a:tc>
                <a:tc>
                  <a:txBody>
                    <a:bodyPr/>
                    <a:lstStyle/>
                    <a:p>
                      <a:pPr marL="0" marR="0">
                        <a:lnSpc>
                          <a:spcPct val="200000"/>
                        </a:lnSpc>
                        <a:spcBef>
                          <a:spcPts val="0"/>
                        </a:spcBef>
                        <a:spcAft>
                          <a:spcPts val="0"/>
                        </a:spcAft>
                      </a:pPr>
                      <a:r>
                        <a:rPr lang="en-US" sz="1200">
                          <a:solidFill>
                            <a:schemeClr val="tx1"/>
                          </a:solidFill>
                          <a:latin typeface="Times New Roman"/>
                          <a:ea typeface="Calibri"/>
                          <a:cs typeface="Times New Roman"/>
                        </a:rPr>
                        <a:t>182.50</a:t>
                      </a:r>
                    </a:p>
                  </a:txBody>
                  <a:tcPr marL="50800" marR="50800" marT="0" marB="0">
                    <a:lnL>
                      <a:noFill/>
                    </a:lnL>
                    <a:lnR>
                      <a:noFill/>
                    </a:lnR>
                    <a:lnT>
                      <a:noFill/>
                    </a:lnT>
                    <a:lnB>
                      <a:noFill/>
                    </a:lnB>
                  </a:tcPr>
                </a:tc>
                <a:tc>
                  <a:txBody>
                    <a:bodyPr/>
                    <a:lstStyle/>
                    <a:p>
                      <a:pPr marL="0" marR="0">
                        <a:lnSpc>
                          <a:spcPct val="200000"/>
                        </a:lnSpc>
                        <a:spcBef>
                          <a:spcPts val="0"/>
                        </a:spcBef>
                        <a:spcAft>
                          <a:spcPts val="0"/>
                        </a:spcAft>
                      </a:pPr>
                      <a:r>
                        <a:rPr lang="en-US" sz="1200">
                          <a:solidFill>
                            <a:schemeClr val="tx1"/>
                          </a:solidFill>
                          <a:latin typeface="Times New Roman"/>
                          <a:ea typeface="Calibri"/>
                          <a:cs typeface="Times New Roman"/>
                        </a:rPr>
                        <a:t>-91.25</a:t>
                      </a:r>
                    </a:p>
                  </a:txBody>
                  <a:tcPr marL="50800" marR="50800" marT="0" marB="0">
                    <a:lnL>
                      <a:noFill/>
                    </a:lnL>
                    <a:lnR>
                      <a:noFill/>
                    </a:lnR>
                    <a:lnT>
                      <a:noFill/>
                    </a:lnT>
                    <a:lnB>
                      <a:noFill/>
                    </a:lnB>
                  </a:tcPr>
                </a:tc>
                <a:tc>
                  <a:txBody>
                    <a:bodyPr/>
                    <a:lstStyle/>
                    <a:p>
                      <a:pPr marL="0" marR="0">
                        <a:lnSpc>
                          <a:spcPct val="200000"/>
                        </a:lnSpc>
                        <a:spcBef>
                          <a:spcPts val="0"/>
                        </a:spcBef>
                        <a:spcAft>
                          <a:spcPts val="0"/>
                        </a:spcAft>
                      </a:pPr>
                      <a:r>
                        <a:rPr lang="en-US" sz="1200">
                          <a:solidFill>
                            <a:schemeClr val="tx1"/>
                          </a:solidFill>
                          <a:latin typeface="Times New Roman"/>
                          <a:ea typeface="Calibri"/>
                          <a:cs typeface="Times New Roman"/>
                        </a:rPr>
                        <a:t>198.50</a:t>
                      </a:r>
                    </a:p>
                  </a:txBody>
                  <a:tcPr marL="50800" marR="50800" marT="0" marB="0">
                    <a:lnL>
                      <a:noFill/>
                    </a:lnL>
                    <a:lnR>
                      <a:noFill/>
                    </a:lnR>
                    <a:lnT>
                      <a:noFill/>
                    </a:lnT>
                    <a:lnB>
                      <a:noFill/>
                    </a:lnB>
                  </a:tcPr>
                </a:tc>
                <a:tc>
                  <a:txBody>
                    <a:bodyPr/>
                    <a:lstStyle/>
                    <a:p>
                      <a:pPr marL="0" marR="0">
                        <a:lnSpc>
                          <a:spcPct val="200000"/>
                        </a:lnSpc>
                        <a:spcBef>
                          <a:spcPts val="0"/>
                        </a:spcBef>
                        <a:spcAft>
                          <a:spcPts val="0"/>
                        </a:spcAft>
                      </a:pPr>
                      <a:r>
                        <a:rPr lang="en-US" sz="1200">
                          <a:solidFill>
                            <a:schemeClr val="tx1"/>
                          </a:solidFill>
                          <a:latin typeface="Times New Roman"/>
                          <a:ea typeface="Calibri"/>
                          <a:cs typeface="Times New Roman"/>
                        </a:rPr>
                        <a:t>226.34</a:t>
                      </a:r>
                    </a:p>
                  </a:txBody>
                  <a:tcPr marL="50800" marR="50800" marT="0" marB="0">
                    <a:lnL>
                      <a:noFill/>
                    </a:lnL>
                    <a:lnR>
                      <a:noFill/>
                    </a:lnR>
                    <a:lnT>
                      <a:noFill/>
                    </a:lnT>
                    <a:lnB>
                      <a:noFill/>
                    </a:lnB>
                  </a:tcPr>
                </a:tc>
                <a:tc>
                  <a:txBody>
                    <a:bodyPr/>
                    <a:lstStyle/>
                    <a:p>
                      <a:pPr marL="0" marR="0">
                        <a:lnSpc>
                          <a:spcPct val="200000"/>
                        </a:lnSpc>
                        <a:spcBef>
                          <a:spcPts val="0"/>
                        </a:spcBef>
                        <a:spcAft>
                          <a:spcPts val="0"/>
                        </a:spcAft>
                      </a:pPr>
                      <a:r>
                        <a:rPr lang="en-US" sz="1200" b="1">
                          <a:solidFill>
                            <a:schemeClr val="tx1"/>
                          </a:solidFill>
                          <a:latin typeface="Times New Roman"/>
                          <a:ea typeface="Calibri"/>
                          <a:cs typeface="Times New Roman"/>
                        </a:rPr>
                        <a:t>11.25</a:t>
                      </a:r>
                    </a:p>
                  </a:txBody>
                  <a:tcPr marL="50800" marR="50800" marT="0" marB="0">
                    <a:lnL>
                      <a:noFill/>
                    </a:lnL>
                    <a:lnR>
                      <a:noFill/>
                    </a:lnR>
                    <a:lnT>
                      <a:noFill/>
                    </a:lnT>
                    <a:lnB>
                      <a:noFill/>
                    </a:lnB>
                  </a:tcPr>
                </a:tc>
                <a:tc>
                  <a:txBody>
                    <a:bodyPr/>
                    <a:lstStyle/>
                    <a:p>
                      <a:pPr marL="0" marR="0">
                        <a:lnSpc>
                          <a:spcPct val="200000"/>
                        </a:lnSpc>
                        <a:spcBef>
                          <a:spcPts val="0"/>
                        </a:spcBef>
                        <a:spcAft>
                          <a:spcPts val="0"/>
                        </a:spcAft>
                      </a:pPr>
                      <a:r>
                        <a:rPr lang="en-US" sz="1200" b="1">
                          <a:solidFill>
                            <a:schemeClr val="tx1"/>
                          </a:solidFill>
                          <a:latin typeface="Times New Roman"/>
                          <a:ea typeface="Calibri"/>
                          <a:cs typeface="Times New Roman"/>
                        </a:rPr>
                        <a:t>5</a:t>
                      </a:r>
                    </a:p>
                  </a:txBody>
                  <a:tcPr marL="50800" marR="50800" marT="0" marB="0">
                    <a:lnL>
                      <a:noFill/>
                    </a:lnL>
                    <a:lnR>
                      <a:noFill/>
                    </a:lnR>
                    <a:lnT>
                      <a:noFill/>
                    </a:lnT>
                    <a:lnB>
                      <a:noFill/>
                    </a:lnB>
                  </a:tcPr>
                </a:tc>
                <a:tc>
                  <a:txBody>
                    <a:bodyPr/>
                    <a:lstStyle/>
                    <a:p>
                      <a:pPr marL="0" marR="0">
                        <a:lnSpc>
                          <a:spcPct val="200000"/>
                        </a:lnSpc>
                        <a:spcBef>
                          <a:spcPts val="0"/>
                        </a:spcBef>
                        <a:spcAft>
                          <a:spcPts val="0"/>
                        </a:spcAft>
                      </a:pPr>
                      <a:r>
                        <a:rPr lang="en-US" sz="1200" b="1">
                          <a:solidFill>
                            <a:schemeClr val="tx1"/>
                          </a:solidFill>
                          <a:latin typeface="Times New Roman"/>
                          <a:ea typeface="Calibri"/>
                          <a:cs typeface="Times New Roman"/>
                        </a:rPr>
                        <a:t>.047</a:t>
                      </a:r>
                    </a:p>
                  </a:txBody>
                  <a:tcPr marL="50800" marR="50800" marT="0" marB="0">
                    <a:lnL>
                      <a:noFill/>
                    </a:lnL>
                    <a:lnR>
                      <a:noFill/>
                    </a:lnR>
                    <a:lnT>
                      <a:noFill/>
                    </a:lnT>
                    <a:lnB>
                      <a:noFill/>
                    </a:lnB>
                  </a:tcPr>
                </a:tc>
                <a:tc>
                  <a:txBody>
                    <a:bodyPr/>
                    <a:lstStyle/>
                    <a:p>
                      <a:pPr marL="0" marR="0">
                        <a:lnSpc>
                          <a:spcPct val="200000"/>
                        </a:lnSpc>
                        <a:spcBef>
                          <a:spcPts val="0"/>
                        </a:spcBef>
                        <a:spcAft>
                          <a:spcPts val="0"/>
                        </a:spcAft>
                      </a:pPr>
                      <a:r>
                        <a:rPr lang="en-US" sz="1200" b="1">
                          <a:solidFill>
                            <a:schemeClr val="tx1"/>
                          </a:solidFill>
                          <a:latin typeface="Times New Roman"/>
                          <a:ea typeface="Calibri"/>
                          <a:cs typeface="Times New Roman"/>
                        </a:rPr>
                        <a:t>.06</a:t>
                      </a:r>
                    </a:p>
                  </a:txBody>
                  <a:tcPr marL="50800" marR="50800" marT="0" marB="0">
                    <a:lnL>
                      <a:noFill/>
                    </a:lnL>
                    <a:lnR>
                      <a:noFill/>
                    </a:lnR>
                    <a:lnT>
                      <a:noFill/>
                    </a:lnT>
                    <a:lnB>
                      <a:noFill/>
                    </a:lnB>
                  </a:tcPr>
                </a:tc>
                <a:tc>
                  <a:txBody>
                    <a:bodyPr/>
                    <a:lstStyle/>
                    <a:p>
                      <a:pPr marL="0" marR="0">
                        <a:lnSpc>
                          <a:spcPct val="200000"/>
                        </a:lnSpc>
                        <a:spcBef>
                          <a:spcPts val="0"/>
                        </a:spcBef>
                        <a:spcAft>
                          <a:spcPts val="0"/>
                        </a:spcAft>
                      </a:pPr>
                      <a:r>
                        <a:rPr lang="en-US" sz="1200" b="1">
                          <a:solidFill>
                            <a:schemeClr val="tx1"/>
                          </a:solidFill>
                          <a:latin typeface="Times New Roman"/>
                          <a:ea typeface="Calibri"/>
                          <a:cs typeface="Times New Roman"/>
                        </a:rPr>
                        <a:t>.05</a:t>
                      </a:r>
                    </a:p>
                  </a:txBody>
                  <a:tcPr marL="50800" marR="50800" marT="0" marB="0">
                    <a:lnL>
                      <a:noFill/>
                    </a:lnL>
                    <a:lnR>
                      <a:noFill/>
                    </a:lnR>
                    <a:lnT>
                      <a:noFill/>
                    </a:lnT>
                    <a:lnB>
                      <a:noFill/>
                    </a:lnB>
                  </a:tcPr>
                </a:tc>
                <a:tc>
                  <a:txBody>
                    <a:bodyPr/>
                    <a:lstStyle/>
                    <a:p>
                      <a:pPr marL="0" marR="0">
                        <a:lnSpc>
                          <a:spcPct val="200000"/>
                        </a:lnSpc>
                        <a:spcBef>
                          <a:spcPts val="0"/>
                        </a:spcBef>
                        <a:spcAft>
                          <a:spcPts val="0"/>
                        </a:spcAft>
                      </a:pPr>
                      <a:r>
                        <a:rPr lang="en-US" sz="1200" b="1" dirty="0">
                          <a:solidFill>
                            <a:schemeClr val="tx1"/>
                          </a:solidFill>
                          <a:latin typeface="Times New Roman"/>
                          <a:ea typeface="Calibri"/>
                          <a:cs typeface="Times New Roman"/>
                        </a:rPr>
                        <a:t>.09</a:t>
                      </a:r>
                    </a:p>
                  </a:txBody>
                  <a:tcPr marL="50800" marR="50800" marT="0" marB="0">
                    <a:lnL>
                      <a:noFill/>
                    </a:lnL>
                    <a:lnR>
                      <a:noFill/>
                    </a:lnR>
                    <a:lnT>
                      <a:noFill/>
                    </a:lnT>
                    <a:lnB>
                      <a:noFill/>
                    </a:lnB>
                  </a:tcPr>
                </a:tc>
              </a:tr>
              <a:tr h="270933">
                <a:tc>
                  <a:txBody>
                    <a:bodyPr/>
                    <a:lstStyle/>
                    <a:p>
                      <a:pPr marL="0" marR="0">
                        <a:lnSpc>
                          <a:spcPct val="200000"/>
                        </a:lnSpc>
                        <a:spcBef>
                          <a:spcPts val="0"/>
                        </a:spcBef>
                        <a:spcAft>
                          <a:spcPts val="0"/>
                        </a:spcAft>
                      </a:pPr>
                      <a:r>
                        <a:rPr lang="en-US" sz="1200" b="0">
                          <a:solidFill>
                            <a:schemeClr val="tx1"/>
                          </a:solidFill>
                          <a:latin typeface="Times New Roman"/>
                          <a:ea typeface="Calibri"/>
                          <a:cs typeface="Times New Roman"/>
                        </a:rPr>
                        <a:t>Verbs</a:t>
                      </a:r>
                    </a:p>
                  </a:txBody>
                  <a:tcPr marL="50800" marR="50800" marT="0" marB="0">
                    <a:lnL>
                      <a:noFill/>
                    </a:lnL>
                    <a:lnR>
                      <a:noFill/>
                    </a:lnR>
                    <a:lnT>
                      <a:noFill/>
                    </a:lnT>
                    <a:lnB>
                      <a:noFill/>
                    </a:lnB>
                    <a:solidFill>
                      <a:srgbClr val="D3DFEE"/>
                    </a:solidFill>
                  </a:tcPr>
                </a:tc>
                <a:tc>
                  <a:txBody>
                    <a:bodyPr/>
                    <a:lstStyle/>
                    <a:p>
                      <a:pPr marL="0" marR="0">
                        <a:lnSpc>
                          <a:spcPct val="200000"/>
                        </a:lnSpc>
                        <a:spcBef>
                          <a:spcPts val="0"/>
                        </a:spcBef>
                        <a:spcAft>
                          <a:spcPts val="0"/>
                        </a:spcAft>
                      </a:pPr>
                      <a:r>
                        <a:rPr lang="en-US" sz="1200">
                          <a:solidFill>
                            <a:schemeClr val="tx1"/>
                          </a:solidFill>
                          <a:latin typeface="Times New Roman"/>
                          <a:ea typeface="Calibri"/>
                          <a:cs typeface="Times New Roman"/>
                        </a:rPr>
                        <a:t>145</a:t>
                      </a:r>
                    </a:p>
                  </a:txBody>
                  <a:tcPr marL="50800" marR="50800" marT="0" marB="0">
                    <a:lnL>
                      <a:noFill/>
                    </a:lnL>
                    <a:lnR>
                      <a:noFill/>
                    </a:lnR>
                    <a:lnT>
                      <a:noFill/>
                    </a:lnT>
                    <a:lnB>
                      <a:noFill/>
                    </a:lnB>
                    <a:solidFill>
                      <a:srgbClr val="D3DFEE"/>
                    </a:solidFill>
                  </a:tcPr>
                </a:tc>
                <a:tc>
                  <a:txBody>
                    <a:bodyPr/>
                    <a:lstStyle/>
                    <a:p>
                      <a:pPr marL="0" marR="0">
                        <a:lnSpc>
                          <a:spcPct val="200000"/>
                        </a:lnSpc>
                        <a:spcBef>
                          <a:spcPts val="0"/>
                        </a:spcBef>
                        <a:spcAft>
                          <a:spcPts val="0"/>
                        </a:spcAft>
                      </a:pPr>
                      <a:r>
                        <a:rPr lang="en-US" sz="1200">
                          <a:solidFill>
                            <a:schemeClr val="tx1"/>
                          </a:solidFill>
                          <a:latin typeface="Times New Roman"/>
                          <a:ea typeface="Calibri"/>
                          <a:cs typeface="Times New Roman"/>
                        </a:rPr>
                        <a:t>186.47</a:t>
                      </a:r>
                    </a:p>
                  </a:txBody>
                  <a:tcPr marL="50800" marR="50800" marT="0" marB="0">
                    <a:lnL>
                      <a:noFill/>
                    </a:lnL>
                    <a:lnR>
                      <a:noFill/>
                    </a:lnR>
                    <a:lnT>
                      <a:noFill/>
                    </a:lnT>
                    <a:lnB>
                      <a:noFill/>
                    </a:lnB>
                    <a:solidFill>
                      <a:srgbClr val="D3DFEE"/>
                    </a:solidFill>
                  </a:tcPr>
                </a:tc>
                <a:tc>
                  <a:txBody>
                    <a:bodyPr/>
                    <a:lstStyle/>
                    <a:p>
                      <a:pPr marL="0" marR="0">
                        <a:lnSpc>
                          <a:spcPct val="200000"/>
                        </a:lnSpc>
                        <a:spcBef>
                          <a:spcPts val="0"/>
                        </a:spcBef>
                        <a:spcAft>
                          <a:spcPts val="0"/>
                        </a:spcAft>
                      </a:pPr>
                      <a:r>
                        <a:rPr lang="en-US" sz="1200">
                          <a:solidFill>
                            <a:schemeClr val="tx1"/>
                          </a:solidFill>
                          <a:latin typeface="Times New Roman"/>
                          <a:ea typeface="Calibri"/>
                          <a:cs typeface="Times New Roman"/>
                        </a:rPr>
                        <a:t>-93.24</a:t>
                      </a:r>
                    </a:p>
                  </a:txBody>
                  <a:tcPr marL="50800" marR="50800" marT="0" marB="0">
                    <a:lnL>
                      <a:noFill/>
                    </a:lnL>
                    <a:lnR>
                      <a:noFill/>
                    </a:lnR>
                    <a:lnT>
                      <a:noFill/>
                    </a:lnT>
                    <a:lnB>
                      <a:noFill/>
                    </a:lnB>
                    <a:solidFill>
                      <a:srgbClr val="D3DFEE"/>
                    </a:solidFill>
                  </a:tcPr>
                </a:tc>
                <a:tc>
                  <a:txBody>
                    <a:bodyPr/>
                    <a:lstStyle/>
                    <a:p>
                      <a:pPr marL="0" marR="0">
                        <a:lnSpc>
                          <a:spcPct val="200000"/>
                        </a:lnSpc>
                        <a:spcBef>
                          <a:spcPts val="0"/>
                        </a:spcBef>
                        <a:spcAft>
                          <a:spcPts val="0"/>
                        </a:spcAft>
                      </a:pPr>
                      <a:r>
                        <a:rPr lang="en-US" sz="1200">
                          <a:solidFill>
                            <a:schemeClr val="tx1"/>
                          </a:solidFill>
                          <a:latin typeface="Times New Roman"/>
                          <a:ea typeface="Calibri"/>
                          <a:cs typeface="Times New Roman"/>
                        </a:rPr>
                        <a:t>200.47</a:t>
                      </a:r>
                    </a:p>
                  </a:txBody>
                  <a:tcPr marL="50800" marR="50800" marT="0" marB="0">
                    <a:lnL>
                      <a:noFill/>
                    </a:lnL>
                    <a:lnR>
                      <a:noFill/>
                    </a:lnR>
                    <a:lnT>
                      <a:noFill/>
                    </a:lnT>
                    <a:lnB>
                      <a:noFill/>
                    </a:lnB>
                    <a:solidFill>
                      <a:srgbClr val="D3DFEE"/>
                    </a:solidFill>
                  </a:tcPr>
                </a:tc>
                <a:tc>
                  <a:txBody>
                    <a:bodyPr/>
                    <a:lstStyle/>
                    <a:p>
                      <a:pPr marL="0" marR="0">
                        <a:lnSpc>
                          <a:spcPct val="200000"/>
                        </a:lnSpc>
                        <a:spcBef>
                          <a:spcPts val="0"/>
                        </a:spcBef>
                        <a:spcAft>
                          <a:spcPts val="0"/>
                        </a:spcAft>
                      </a:pPr>
                      <a:r>
                        <a:rPr lang="en-US" sz="1200">
                          <a:solidFill>
                            <a:schemeClr val="tx1"/>
                          </a:solidFill>
                          <a:latin typeface="Times New Roman"/>
                          <a:ea typeface="Calibri"/>
                          <a:cs typeface="Times New Roman"/>
                        </a:rPr>
                        <a:t>224.92</a:t>
                      </a:r>
                    </a:p>
                  </a:txBody>
                  <a:tcPr marL="50800" marR="50800" marT="0" marB="0">
                    <a:lnL>
                      <a:noFill/>
                    </a:lnL>
                    <a:lnR>
                      <a:noFill/>
                    </a:lnR>
                    <a:lnT>
                      <a:noFill/>
                    </a:lnT>
                    <a:lnB>
                      <a:noFill/>
                    </a:lnB>
                    <a:solidFill>
                      <a:srgbClr val="D3DFEE"/>
                    </a:solidFill>
                  </a:tcPr>
                </a:tc>
                <a:tc>
                  <a:txBody>
                    <a:bodyPr/>
                    <a:lstStyle/>
                    <a:p>
                      <a:pPr marL="0" marR="0">
                        <a:lnSpc>
                          <a:spcPct val="200000"/>
                        </a:lnSpc>
                        <a:spcBef>
                          <a:spcPts val="0"/>
                        </a:spcBef>
                        <a:spcAft>
                          <a:spcPts val="0"/>
                        </a:spcAft>
                      </a:pPr>
                      <a:r>
                        <a:rPr lang="en-US" sz="1200">
                          <a:solidFill>
                            <a:schemeClr val="tx1"/>
                          </a:solidFill>
                          <a:latin typeface="Times New Roman"/>
                          <a:ea typeface="Calibri"/>
                          <a:cs typeface="Times New Roman"/>
                        </a:rPr>
                        <a:t>7.28</a:t>
                      </a:r>
                    </a:p>
                  </a:txBody>
                  <a:tcPr marL="50800" marR="50800" marT="0" marB="0">
                    <a:lnL>
                      <a:noFill/>
                    </a:lnL>
                    <a:lnR>
                      <a:noFill/>
                    </a:lnR>
                    <a:lnT>
                      <a:noFill/>
                    </a:lnT>
                    <a:lnB>
                      <a:noFill/>
                    </a:lnB>
                    <a:solidFill>
                      <a:srgbClr val="D3DFEE"/>
                    </a:solidFill>
                  </a:tcPr>
                </a:tc>
                <a:tc>
                  <a:txBody>
                    <a:bodyPr/>
                    <a:lstStyle/>
                    <a:p>
                      <a:pPr marL="0" marR="0">
                        <a:lnSpc>
                          <a:spcPct val="200000"/>
                        </a:lnSpc>
                        <a:spcBef>
                          <a:spcPts val="0"/>
                        </a:spcBef>
                        <a:spcAft>
                          <a:spcPts val="0"/>
                        </a:spcAft>
                      </a:pPr>
                      <a:r>
                        <a:rPr lang="en-US" sz="1200">
                          <a:solidFill>
                            <a:schemeClr val="tx1"/>
                          </a:solidFill>
                          <a:latin typeface="Times New Roman"/>
                          <a:ea typeface="Calibri"/>
                          <a:cs typeface="Times New Roman"/>
                        </a:rPr>
                        <a:t>4</a:t>
                      </a:r>
                    </a:p>
                  </a:txBody>
                  <a:tcPr marL="50800" marR="50800" marT="0" marB="0">
                    <a:lnL>
                      <a:noFill/>
                    </a:lnL>
                    <a:lnR>
                      <a:noFill/>
                    </a:lnR>
                    <a:lnT>
                      <a:noFill/>
                    </a:lnT>
                    <a:lnB>
                      <a:noFill/>
                    </a:lnB>
                    <a:solidFill>
                      <a:srgbClr val="D3DFEE"/>
                    </a:solidFill>
                  </a:tcPr>
                </a:tc>
                <a:tc>
                  <a:txBody>
                    <a:bodyPr/>
                    <a:lstStyle/>
                    <a:p>
                      <a:pPr marL="0" marR="0">
                        <a:lnSpc>
                          <a:spcPct val="200000"/>
                        </a:lnSpc>
                        <a:spcBef>
                          <a:spcPts val="0"/>
                        </a:spcBef>
                        <a:spcAft>
                          <a:spcPts val="0"/>
                        </a:spcAft>
                      </a:pPr>
                      <a:r>
                        <a:rPr lang="en-US" sz="1200">
                          <a:solidFill>
                            <a:schemeClr val="tx1"/>
                          </a:solidFill>
                          <a:latin typeface="Times New Roman"/>
                          <a:ea typeface="Calibri"/>
                          <a:cs typeface="Times New Roman"/>
                        </a:rPr>
                        <a:t>.123</a:t>
                      </a:r>
                    </a:p>
                  </a:txBody>
                  <a:tcPr marL="50800" marR="50800" marT="0" marB="0">
                    <a:lnL>
                      <a:noFill/>
                    </a:lnL>
                    <a:lnR>
                      <a:noFill/>
                    </a:lnR>
                    <a:lnT>
                      <a:noFill/>
                    </a:lnT>
                    <a:lnB>
                      <a:noFill/>
                    </a:lnB>
                    <a:solidFill>
                      <a:srgbClr val="D3DFEE"/>
                    </a:solidFill>
                  </a:tcPr>
                </a:tc>
                <a:tc>
                  <a:txBody>
                    <a:bodyPr/>
                    <a:lstStyle/>
                    <a:p>
                      <a:pPr marL="0" marR="0">
                        <a:lnSpc>
                          <a:spcPct val="200000"/>
                        </a:lnSpc>
                        <a:spcBef>
                          <a:spcPts val="0"/>
                        </a:spcBef>
                        <a:spcAft>
                          <a:spcPts val="0"/>
                        </a:spcAft>
                      </a:pPr>
                      <a:r>
                        <a:rPr lang="en-US" sz="1200">
                          <a:solidFill>
                            <a:schemeClr val="tx1"/>
                          </a:solidFill>
                          <a:latin typeface="Times New Roman"/>
                          <a:ea typeface="Calibri"/>
                          <a:cs typeface="Times New Roman"/>
                        </a:rPr>
                        <a:t>.04</a:t>
                      </a:r>
                    </a:p>
                  </a:txBody>
                  <a:tcPr marL="50800" marR="50800" marT="0" marB="0">
                    <a:lnL>
                      <a:noFill/>
                    </a:lnL>
                    <a:lnR>
                      <a:noFill/>
                    </a:lnR>
                    <a:lnT>
                      <a:noFill/>
                    </a:lnT>
                    <a:lnB>
                      <a:noFill/>
                    </a:lnB>
                    <a:solidFill>
                      <a:srgbClr val="D3DFEE"/>
                    </a:solidFill>
                  </a:tcPr>
                </a:tc>
                <a:tc>
                  <a:txBody>
                    <a:bodyPr/>
                    <a:lstStyle/>
                    <a:p>
                      <a:pPr marL="0" marR="0">
                        <a:lnSpc>
                          <a:spcPct val="200000"/>
                        </a:lnSpc>
                        <a:spcBef>
                          <a:spcPts val="0"/>
                        </a:spcBef>
                        <a:spcAft>
                          <a:spcPts val="0"/>
                        </a:spcAft>
                      </a:pPr>
                      <a:r>
                        <a:rPr lang="en-US" sz="1200">
                          <a:solidFill>
                            <a:schemeClr val="tx1"/>
                          </a:solidFill>
                          <a:latin typeface="Times New Roman"/>
                          <a:ea typeface="Calibri"/>
                          <a:cs typeface="Times New Roman"/>
                        </a:rPr>
                        <a:t>.03</a:t>
                      </a:r>
                    </a:p>
                  </a:txBody>
                  <a:tcPr marL="50800" marR="50800" marT="0" marB="0">
                    <a:lnL>
                      <a:noFill/>
                    </a:lnL>
                    <a:lnR>
                      <a:noFill/>
                    </a:lnR>
                    <a:lnT>
                      <a:noFill/>
                    </a:lnT>
                    <a:lnB>
                      <a:noFill/>
                    </a:lnB>
                    <a:solidFill>
                      <a:srgbClr val="D3DFEE"/>
                    </a:solidFill>
                  </a:tcPr>
                </a:tc>
                <a:tc>
                  <a:txBody>
                    <a:bodyPr/>
                    <a:lstStyle/>
                    <a:p>
                      <a:pPr marL="0" marR="0">
                        <a:lnSpc>
                          <a:spcPct val="200000"/>
                        </a:lnSpc>
                        <a:spcBef>
                          <a:spcPts val="0"/>
                        </a:spcBef>
                        <a:spcAft>
                          <a:spcPts val="0"/>
                        </a:spcAft>
                      </a:pPr>
                      <a:r>
                        <a:rPr lang="en-US" sz="1200" dirty="0">
                          <a:solidFill>
                            <a:schemeClr val="tx1"/>
                          </a:solidFill>
                          <a:latin typeface="Times New Roman"/>
                          <a:ea typeface="Calibri"/>
                          <a:cs typeface="Times New Roman"/>
                        </a:rPr>
                        <a:t>.05</a:t>
                      </a:r>
                    </a:p>
                  </a:txBody>
                  <a:tcPr marL="50800" marR="50800" marT="0" marB="0">
                    <a:lnL>
                      <a:noFill/>
                    </a:lnL>
                    <a:lnR>
                      <a:noFill/>
                    </a:lnR>
                    <a:lnT>
                      <a:noFill/>
                    </a:lnT>
                    <a:lnB>
                      <a:noFill/>
                    </a:lnB>
                    <a:solidFill>
                      <a:srgbClr val="D3DFEE"/>
                    </a:solidFill>
                  </a:tcPr>
                </a:tc>
              </a:tr>
              <a:tr h="270933">
                <a:tc>
                  <a:txBody>
                    <a:bodyPr/>
                    <a:lstStyle/>
                    <a:p>
                      <a:pPr marL="0" marR="0">
                        <a:lnSpc>
                          <a:spcPct val="200000"/>
                        </a:lnSpc>
                        <a:spcBef>
                          <a:spcPts val="0"/>
                        </a:spcBef>
                        <a:spcAft>
                          <a:spcPts val="0"/>
                        </a:spcAft>
                      </a:pPr>
                      <a:r>
                        <a:rPr lang="en-US" sz="1200" b="0" dirty="0">
                          <a:solidFill>
                            <a:schemeClr val="tx1"/>
                          </a:solidFill>
                          <a:latin typeface="Times New Roman"/>
                          <a:ea typeface="Calibri"/>
                          <a:cs typeface="Times New Roman"/>
                        </a:rPr>
                        <a:t>Other</a:t>
                      </a:r>
                    </a:p>
                  </a:txBody>
                  <a:tcPr marL="50800" marR="50800" marT="0" marB="0">
                    <a:lnL>
                      <a:noFill/>
                    </a:lnL>
                    <a:lnR>
                      <a:noFill/>
                    </a:lnR>
                    <a:lnT>
                      <a:noFill/>
                    </a:lnT>
                    <a:lnB>
                      <a:noFill/>
                    </a:lnB>
                  </a:tcPr>
                </a:tc>
                <a:tc>
                  <a:txBody>
                    <a:bodyPr/>
                    <a:lstStyle/>
                    <a:p>
                      <a:pPr marL="0" marR="0">
                        <a:lnSpc>
                          <a:spcPct val="200000"/>
                        </a:lnSpc>
                        <a:spcBef>
                          <a:spcPts val="0"/>
                        </a:spcBef>
                        <a:spcAft>
                          <a:spcPts val="0"/>
                        </a:spcAft>
                      </a:pPr>
                      <a:r>
                        <a:rPr lang="en-US" sz="1200">
                          <a:solidFill>
                            <a:schemeClr val="tx1"/>
                          </a:solidFill>
                          <a:latin typeface="Times New Roman"/>
                          <a:ea typeface="Calibri"/>
                          <a:cs typeface="Times New Roman"/>
                        </a:rPr>
                        <a:t>143</a:t>
                      </a:r>
                    </a:p>
                  </a:txBody>
                  <a:tcPr marL="50800" marR="50800" marT="0" marB="0">
                    <a:lnL>
                      <a:noFill/>
                    </a:lnL>
                    <a:lnR>
                      <a:noFill/>
                    </a:lnR>
                    <a:lnT>
                      <a:noFill/>
                    </a:lnT>
                    <a:lnB>
                      <a:noFill/>
                    </a:lnB>
                  </a:tcPr>
                </a:tc>
                <a:tc>
                  <a:txBody>
                    <a:bodyPr/>
                    <a:lstStyle/>
                    <a:p>
                      <a:pPr marL="0" marR="0">
                        <a:lnSpc>
                          <a:spcPct val="200000"/>
                        </a:lnSpc>
                        <a:spcBef>
                          <a:spcPts val="0"/>
                        </a:spcBef>
                        <a:spcAft>
                          <a:spcPts val="0"/>
                        </a:spcAft>
                      </a:pPr>
                      <a:r>
                        <a:rPr lang="en-US" sz="1200" dirty="0">
                          <a:solidFill>
                            <a:schemeClr val="tx1"/>
                          </a:solidFill>
                          <a:latin typeface="Times New Roman"/>
                          <a:ea typeface="Calibri"/>
                          <a:cs typeface="Times New Roman"/>
                        </a:rPr>
                        <a:t>197.58</a:t>
                      </a:r>
                    </a:p>
                  </a:txBody>
                  <a:tcPr marL="50800" marR="50800" marT="0" marB="0">
                    <a:lnL>
                      <a:noFill/>
                    </a:lnL>
                    <a:lnR>
                      <a:noFill/>
                    </a:lnR>
                    <a:lnT>
                      <a:noFill/>
                    </a:lnT>
                    <a:lnB>
                      <a:noFill/>
                    </a:lnB>
                  </a:tcPr>
                </a:tc>
                <a:tc>
                  <a:txBody>
                    <a:bodyPr/>
                    <a:lstStyle/>
                    <a:p>
                      <a:pPr marL="0" marR="0">
                        <a:lnSpc>
                          <a:spcPct val="200000"/>
                        </a:lnSpc>
                        <a:spcBef>
                          <a:spcPts val="0"/>
                        </a:spcBef>
                        <a:spcAft>
                          <a:spcPts val="0"/>
                        </a:spcAft>
                      </a:pPr>
                      <a:r>
                        <a:rPr lang="en-US" sz="1200">
                          <a:solidFill>
                            <a:schemeClr val="tx1"/>
                          </a:solidFill>
                          <a:latin typeface="Times New Roman"/>
                          <a:ea typeface="Calibri"/>
                          <a:cs typeface="Times New Roman"/>
                        </a:rPr>
                        <a:t>-98.79</a:t>
                      </a:r>
                    </a:p>
                  </a:txBody>
                  <a:tcPr marL="50800" marR="50800" marT="0" marB="0">
                    <a:lnL>
                      <a:noFill/>
                    </a:lnL>
                    <a:lnR>
                      <a:noFill/>
                    </a:lnR>
                    <a:lnT>
                      <a:noFill/>
                    </a:lnT>
                    <a:lnB>
                      <a:noFill/>
                    </a:lnB>
                  </a:tcPr>
                </a:tc>
                <a:tc>
                  <a:txBody>
                    <a:bodyPr/>
                    <a:lstStyle/>
                    <a:p>
                      <a:pPr marL="0" marR="0">
                        <a:lnSpc>
                          <a:spcPct val="200000"/>
                        </a:lnSpc>
                        <a:spcBef>
                          <a:spcPts val="0"/>
                        </a:spcBef>
                        <a:spcAft>
                          <a:spcPts val="0"/>
                        </a:spcAft>
                      </a:pPr>
                      <a:r>
                        <a:rPr lang="en-US" sz="1200">
                          <a:solidFill>
                            <a:schemeClr val="tx1"/>
                          </a:solidFill>
                          <a:latin typeface="Times New Roman"/>
                          <a:ea typeface="Calibri"/>
                          <a:cs typeface="Times New Roman"/>
                        </a:rPr>
                        <a:t>215.58</a:t>
                      </a:r>
                    </a:p>
                  </a:txBody>
                  <a:tcPr marL="50800" marR="50800" marT="0" marB="0">
                    <a:lnL>
                      <a:noFill/>
                    </a:lnL>
                    <a:lnR>
                      <a:noFill/>
                    </a:lnR>
                    <a:lnT>
                      <a:noFill/>
                    </a:lnT>
                    <a:lnB>
                      <a:noFill/>
                    </a:lnB>
                  </a:tcPr>
                </a:tc>
                <a:tc>
                  <a:txBody>
                    <a:bodyPr/>
                    <a:lstStyle/>
                    <a:p>
                      <a:pPr marL="0" marR="0">
                        <a:lnSpc>
                          <a:spcPct val="200000"/>
                        </a:lnSpc>
                        <a:spcBef>
                          <a:spcPts val="0"/>
                        </a:spcBef>
                        <a:spcAft>
                          <a:spcPts val="0"/>
                        </a:spcAft>
                      </a:pPr>
                      <a:r>
                        <a:rPr lang="en-US" sz="1200">
                          <a:solidFill>
                            <a:schemeClr val="tx1"/>
                          </a:solidFill>
                          <a:latin typeface="Times New Roman"/>
                          <a:ea typeface="Calibri"/>
                          <a:cs typeface="Times New Roman"/>
                        </a:rPr>
                        <a:t>247.02</a:t>
                      </a:r>
                    </a:p>
                  </a:txBody>
                  <a:tcPr marL="50800" marR="50800" marT="0" marB="0">
                    <a:lnL>
                      <a:noFill/>
                    </a:lnL>
                    <a:lnR>
                      <a:noFill/>
                    </a:lnR>
                    <a:lnT>
                      <a:noFill/>
                    </a:lnT>
                    <a:lnB>
                      <a:noFill/>
                    </a:lnB>
                  </a:tcPr>
                </a:tc>
                <a:tc>
                  <a:txBody>
                    <a:bodyPr/>
                    <a:lstStyle/>
                    <a:p>
                      <a:pPr marL="0" marR="0">
                        <a:lnSpc>
                          <a:spcPct val="200000"/>
                        </a:lnSpc>
                        <a:spcBef>
                          <a:spcPts val="0"/>
                        </a:spcBef>
                        <a:spcAft>
                          <a:spcPts val="0"/>
                        </a:spcAft>
                      </a:pPr>
                      <a:r>
                        <a:rPr lang="en-US" sz="1200">
                          <a:solidFill>
                            <a:schemeClr val="tx1"/>
                          </a:solidFill>
                          <a:latin typeface="Times New Roman"/>
                          <a:ea typeface="Calibri"/>
                          <a:cs typeface="Times New Roman"/>
                        </a:rPr>
                        <a:t>3.83</a:t>
                      </a:r>
                    </a:p>
                  </a:txBody>
                  <a:tcPr marL="50800" marR="50800" marT="0" marB="0">
                    <a:lnL>
                      <a:noFill/>
                    </a:lnL>
                    <a:lnR>
                      <a:noFill/>
                    </a:lnR>
                    <a:lnT>
                      <a:noFill/>
                    </a:lnT>
                    <a:lnB>
                      <a:noFill/>
                    </a:lnB>
                  </a:tcPr>
                </a:tc>
                <a:tc>
                  <a:txBody>
                    <a:bodyPr/>
                    <a:lstStyle/>
                    <a:p>
                      <a:pPr marL="0" marR="0">
                        <a:lnSpc>
                          <a:spcPct val="200000"/>
                        </a:lnSpc>
                        <a:spcBef>
                          <a:spcPts val="0"/>
                        </a:spcBef>
                        <a:spcAft>
                          <a:spcPts val="0"/>
                        </a:spcAft>
                      </a:pPr>
                      <a:r>
                        <a:rPr lang="en-US" sz="1200">
                          <a:solidFill>
                            <a:schemeClr val="tx1"/>
                          </a:solidFill>
                          <a:latin typeface="Times New Roman"/>
                          <a:ea typeface="Calibri"/>
                          <a:cs typeface="Times New Roman"/>
                        </a:rPr>
                        <a:t>6</a:t>
                      </a:r>
                    </a:p>
                  </a:txBody>
                  <a:tcPr marL="50800" marR="50800" marT="0" marB="0">
                    <a:lnL>
                      <a:noFill/>
                    </a:lnL>
                    <a:lnR>
                      <a:noFill/>
                    </a:lnR>
                    <a:lnT>
                      <a:noFill/>
                    </a:lnT>
                    <a:lnB>
                      <a:noFill/>
                    </a:lnB>
                  </a:tcPr>
                </a:tc>
                <a:tc>
                  <a:txBody>
                    <a:bodyPr/>
                    <a:lstStyle/>
                    <a:p>
                      <a:pPr marL="0" marR="0">
                        <a:lnSpc>
                          <a:spcPct val="200000"/>
                        </a:lnSpc>
                        <a:spcBef>
                          <a:spcPts val="0"/>
                        </a:spcBef>
                        <a:spcAft>
                          <a:spcPts val="0"/>
                        </a:spcAft>
                      </a:pPr>
                      <a:r>
                        <a:rPr lang="en-US" sz="1200">
                          <a:solidFill>
                            <a:schemeClr val="tx1"/>
                          </a:solidFill>
                          <a:latin typeface="Times New Roman"/>
                          <a:ea typeface="Calibri"/>
                          <a:cs typeface="Times New Roman"/>
                        </a:rPr>
                        <a:t>1.00</a:t>
                      </a:r>
                    </a:p>
                  </a:txBody>
                  <a:tcPr marL="50800" marR="50800" marT="0" marB="0">
                    <a:lnL>
                      <a:noFill/>
                    </a:lnL>
                    <a:lnR>
                      <a:noFill/>
                    </a:lnR>
                    <a:lnT>
                      <a:noFill/>
                    </a:lnT>
                    <a:lnB>
                      <a:noFill/>
                    </a:lnB>
                  </a:tcPr>
                </a:tc>
                <a:tc>
                  <a:txBody>
                    <a:bodyPr/>
                    <a:lstStyle/>
                    <a:p>
                      <a:pPr marL="0" marR="0">
                        <a:lnSpc>
                          <a:spcPct val="200000"/>
                        </a:lnSpc>
                        <a:spcBef>
                          <a:spcPts val="0"/>
                        </a:spcBef>
                        <a:spcAft>
                          <a:spcPts val="0"/>
                        </a:spcAft>
                      </a:pPr>
                      <a:r>
                        <a:rPr lang="en-US" sz="1200">
                          <a:solidFill>
                            <a:schemeClr val="tx1"/>
                          </a:solidFill>
                          <a:latin typeface="Times New Roman"/>
                          <a:ea typeface="Calibri"/>
                          <a:cs typeface="Times New Roman"/>
                        </a:rPr>
                        <a:t>-.02</a:t>
                      </a:r>
                    </a:p>
                  </a:txBody>
                  <a:tcPr marL="50800" marR="50800" marT="0" marB="0">
                    <a:lnL>
                      <a:noFill/>
                    </a:lnL>
                    <a:lnR>
                      <a:noFill/>
                    </a:lnR>
                    <a:lnT>
                      <a:noFill/>
                    </a:lnT>
                    <a:lnB>
                      <a:noFill/>
                    </a:lnB>
                  </a:tcPr>
                </a:tc>
                <a:tc>
                  <a:txBody>
                    <a:bodyPr/>
                    <a:lstStyle/>
                    <a:p>
                      <a:pPr marL="0" marR="0">
                        <a:lnSpc>
                          <a:spcPct val="200000"/>
                        </a:lnSpc>
                        <a:spcBef>
                          <a:spcPts val="0"/>
                        </a:spcBef>
                        <a:spcAft>
                          <a:spcPts val="0"/>
                        </a:spcAft>
                      </a:pPr>
                      <a:r>
                        <a:rPr lang="en-US" sz="1200">
                          <a:solidFill>
                            <a:schemeClr val="tx1"/>
                          </a:solidFill>
                          <a:latin typeface="Times New Roman"/>
                          <a:ea typeface="Calibri"/>
                          <a:cs typeface="Times New Roman"/>
                        </a:rPr>
                        <a:t>-.01</a:t>
                      </a:r>
                    </a:p>
                  </a:txBody>
                  <a:tcPr marL="50800" marR="50800" marT="0" marB="0">
                    <a:lnL>
                      <a:noFill/>
                    </a:lnL>
                    <a:lnR>
                      <a:noFill/>
                    </a:lnR>
                    <a:lnT>
                      <a:noFill/>
                    </a:lnT>
                    <a:lnB>
                      <a:noFill/>
                    </a:lnB>
                  </a:tcPr>
                </a:tc>
                <a:tc>
                  <a:txBody>
                    <a:bodyPr/>
                    <a:lstStyle/>
                    <a:p>
                      <a:pPr marL="0" marR="0">
                        <a:lnSpc>
                          <a:spcPct val="200000"/>
                        </a:lnSpc>
                        <a:spcBef>
                          <a:spcPts val="0"/>
                        </a:spcBef>
                        <a:spcAft>
                          <a:spcPts val="0"/>
                        </a:spcAft>
                      </a:pPr>
                      <a:r>
                        <a:rPr lang="en-US" sz="1200">
                          <a:solidFill>
                            <a:schemeClr val="tx1"/>
                          </a:solidFill>
                          <a:latin typeface="Times New Roman"/>
                          <a:ea typeface="Calibri"/>
                          <a:cs typeface="Times New Roman"/>
                        </a:rPr>
                        <a:t>-.02</a:t>
                      </a:r>
                    </a:p>
                  </a:txBody>
                  <a:tcPr marL="50800" marR="50800" marT="0" marB="0">
                    <a:lnL>
                      <a:noFill/>
                    </a:lnL>
                    <a:lnR>
                      <a:noFill/>
                    </a:lnR>
                    <a:lnT>
                      <a:noFill/>
                    </a:lnT>
                    <a:lnB>
                      <a:noFill/>
                    </a:lnB>
                  </a:tcPr>
                </a:tc>
              </a:tr>
              <a:tr h="541867">
                <a:tc>
                  <a:txBody>
                    <a:bodyPr/>
                    <a:lstStyle/>
                    <a:p>
                      <a:pPr marL="0" marR="0">
                        <a:lnSpc>
                          <a:spcPct val="200000"/>
                        </a:lnSpc>
                        <a:spcBef>
                          <a:spcPts val="0"/>
                        </a:spcBef>
                        <a:spcAft>
                          <a:spcPts val="0"/>
                        </a:spcAft>
                      </a:pPr>
                      <a:r>
                        <a:rPr lang="en-US" sz="1200" b="0" dirty="0">
                          <a:solidFill>
                            <a:schemeClr val="tx1"/>
                          </a:solidFill>
                          <a:latin typeface="Times New Roman"/>
                          <a:ea typeface="Calibri"/>
                          <a:cs typeface="Times New Roman"/>
                        </a:rPr>
                        <a:t>Social/Emotional</a:t>
                      </a:r>
                    </a:p>
                  </a:txBody>
                  <a:tcPr marL="50800" marR="50800" marT="0" marB="0">
                    <a:lnL>
                      <a:noFill/>
                    </a:lnL>
                    <a:lnR>
                      <a:noFill/>
                    </a:lnR>
                    <a:lnT>
                      <a:noFill/>
                    </a:lnT>
                    <a:lnB>
                      <a:noFill/>
                    </a:lnB>
                    <a:solidFill>
                      <a:srgbClr val="D3DFEE"/>
                    </a:solidFill>
                  </a:tcPr>
                </a:tc>
                <a:tc>
                  <a:txBody>
                    <a:bodyPr/>
                    <a:lstStyle/>
                    <a:p>
                      <a:pPr marL="0" marR="0">
                        <a:lnSpc>
                          <a:spcPct val="200000"/>
                        </a:lnSpc>
                        <a:spcBef>
                          <a:spcPts val="0"/>
                        </a:spcBef>
                        <a:spcAft>
                          <a:spcPts val="0"/>
                        </a:spcAft>
                      </a:pPr>
                      <a:r>
                        <a:rPr lang="en-US" sz="1200">
                          <a:solidFill>
                            <a:schemeClr val="tx1"/>
                          </a:solidFill>
                          <a:latin typeface="Times New Roman"/>
                          <a:ea typeface="Calibri"/>
                          <a:cs typeface="Times New Roman"/>
                        </a:rPr>
                        <a:t>146</a:t>
                      </a:r>
                    </a:p>
                  </a:txBody>
                  <a:tcPr marL="50800" marR="50800" marT="0" marB="0">
                    <a:lnL>
                      <a:noFill/>
                    </a:lnL>
                    <a:lnR>
                      <a:noFill/>
                    </a:lnR>
                    <a:lnT>
                      <a:noFill/>
                    </a:lnT>
                    <a:lnB>
                      <a:noFill/>
                    </a:lnB>
                    <a:solidFill>
                      <a:srgbClr val="D3DFEE"/>
                    </a:solidFill>
                  </a:tcPr>
                </a:tc>
                <a:tc>
                  <a:txBody>
                    <a:bodyPr/>
                    <a:lstStyle/>
                    <a:p>
                      <a:pPr marL="0" marR="0">
                        <a:lnSpc>
                          <a:spcPct val="200000"/>
                        </a:lnSpc>
                        <a:spcBef>
                          <a:spcPts val="0"/>
                        </a:spcBef>
                        <a:spcAft>
                          <a:spcPts val="0"/>
                        </a:spcAft>
                      </a:pPr>
                      <a:r>
                        <a:rPr lang="en-US" sz="1200">
                          <a:solidFill>
                            <a:schemeClr val="tx1"/>
                          </a:solidFill>
                          <a:latin typeface="Times New Roman"/>
                          <a:ea typeface="Calibri"/>
                          <a:cs typeface="Times New Roman"/>
                        </a:rPr>
                        <a:t>191.10</a:t>
                      </a:r>
                    </a:p>
                  </a:txBody>
                  <a:tcPr marL="50800" marR="50800" marT="0" marB="0">
                    <a:lnL>
                      <a:noFill/>
                    </a:lnL>
                    <a:lnR>
                      <a:noFill/>
                    </a:lnR>
                    <a:lnT>
                      <a:noFill/>
                    </a:lnT>
                    <a:lnB>
                      <a:noFill/>
                    </a:lnB>
                    <a:solidFill>
                      <a:srgbClr val="D3DFEE"/>
                    </a:solidFill>
                  </a:tcPr>
                </a:tc>
                <a:tc>
                  <a:txBody>
                    <a:bodyPr/>
                    <a:lstStyle/>
                    <a:p>
                      <a:pPr marL="0" marR="0">
                        <a:lnSpc>
                          <a:spcPct val="200000"/>
                        </a:lnSpc>
                        <a:spcBef>
                          <a:spcPts val="0"/>
                        </a:spcBef>
                        <a:spcAft>
                          <a:spcPts val="0"/>
                        </a:spcAft>
                      </a:pPr>
                      <a:r>
                        <a:rPr lang="en-US" sz="1200">
                          <a:solidFill>
                            <a:schemeClr val="tx1"/>
                          </a:solidFill>
                          <a:latin typeface="Times New Roman"/>
                          <a:ea typeface="Calibri"/>
                          <a:cs typeface="Times New Roman"/>
                        </a:rPr>
                        <a:t>-95.55</a:t>
                      </a:r>
                    </a:p>
                  </a:txBody>
                  <a:tcPr marL="50800" marR="50800" marT="0" marB="0">
                    <a:lnL>
                      <a:noFill/>
                    </a:lnL>
                    <a:lnR>
                      <a:noFill/>
                    </a:lnR>
                    <a:lnT>
                      <a:noFill/>
                    </a:lnT>
                    <a:lnB>
                      <a:noFill/>
                    </a:lnB>
                    <a:solidFill>
                      <a:srgbClr val="D3DFEE"/>
                    </a:solidFill>
                  </a:tcPr>
                </a:tc>
                <a:tc>
                  <a:txBody>
                    <a:bodyPr/>
                    <a:lstStyle/>
                    <a:p>
                      <a:pPr marL="0" marR="0">
                        <a:lnSpc>
                          <a:spcPct val="200000"/>
                        </a:lnSpc>
                        <a:spcBef>
                          <a:spcPts val="0"/>
                        </a:spcBef>
                        <a:spcAft>
                          <a:spcPts val="0"/>
                        </a:spcAft>
                      </a:pPr>
                      <a:r>
                        <a:rPr lang="en-US" sz="1200">
                          <a:solidFill>
                            <a:schemeClr val="tx1"/>
                          </a:solidFill>
                          <a:latin typeface="Times New Roman"/>
                          <a:ea typeface="Calibri"/>
                          <a:cs typeface="Times New Roman"/>
                        </a:rPr>
                        <a:t>203.10</a:t>
                      </a:r>
                    </a:p>
                  </a:txBody>
                  <a:tcPr marL="50800" marR="50800" marT="0" marB="0">
                    <a:lnL>
                      <a:noFill/>
                    </a:lnL>
                    <a:lnR>
                      <a:noFill/>
                    </a:lnR>
                    <a:lnT>
                      <a:noFill/>
                    </a:lnT>
                    <a:lnB>
                      <a:noFill/>
                    </a:lnB>
                    <a:solidFill>
                      <a:srgbClr val="D3DFEE"/>
                    </a:solidFill>
                  </a:tcPr>
                </a:tc>
                <a:tc>
                  <a:txBody>
                    <a:bodyPr/>
                    <a:lstStyle/>
                    <a:p>
                      <a:pPr marL="0" marR="0">
                        <a:lnSpc>
                          <a:spcPct val="200000"/>
                        </a:lnSpc>
                        <a:spcBef>
                          <a:spcPts val="0"/>
                        </a:spcBef>
                        <a:spcAft>
                          <a:spcPts val="0"/>
                        </a:spcAft>
                      </a:pPr>
                      <a:r>
                        <a:rPr lang="en-US" sz="1200">
                          <a:solidFill>
                            <a:schemeClr val="tx1"/>
                          </a:solidFill>
                          <a:latin typeface="Times New Roman"/>
                          <a:ea typeface="Calibri"/>
                          <a:cs typeface="Times New Roman"/>
                        </a:rPr>
                        <a:t>224.06</a:t>
                      </a:r>
                    </a:p>
                  </a:txBody>
                  <a:tcPr marL="50800" marR="50800" marT="0" marB="0">
                    <a:lnL>
                      <a:noFill/>
                    </a:lnL>
                    <a:lnR>
                      <a:noFill/>
                    </a:lnR>
                    <a:lnT>
                      <a:noFill/>
                    </a:lnT>
                    <a:lnB>
                      <a:noFill/>
                    </a:lnB>
                    <a:solidFill>
                      <a:srgbClr val="D3DFEE"/>
                    </a:solidFill>
                  </a:tcPr>
                </a:tc>
                <a:tc>
                  <a:txBody>
                    <a:bodyPr/>
                    <a:lstStyle/>
                    <a:p>
                      <a:pPr marL="0" marR="0">
                        <a:lnSpc>
                          <a:spcPct val="200000"/>
                        </a:lnSpc>
                        <a:spcBef>
                          <a:spcPts val="0"/>
                        </a:spcBef>
                        <a:spcAft>
                          <a:spcPts val="0"/>
                        </a:spcAft>
                      </a:pPr>
                      <a:r>
                        <a:rPr lang="en-US" sz="1200">
                          <a:solidFill>
                            <a:schemeClr val="tx1"/>
                          </a:solidFill>
                          <a:latin typeface="Times New Roman"/>
                          <a:ea typeface="Calibri"/>
                          <a:cs typeface="Times New Roman"/>
                        </a:rPr>
                        <a:t>2.65</a:t>
                      </a:r>
                    </a:p>
                  </a:txBody>
                  <a:tcPr marL="50800" marR="50800" marT="0" marB="0">
                    <a:lnL>
                      <a:noFill/>
                    </a:lnL>
                    <a:lnR>
                      <a:noFill/>
                    </a:lnR>
                    <a:lnT>
                      <a:noFill/>
                    </a:lnT>
                    <a:lnB>
                      <a:noFill/>
                    </a:lnB>
                    <a:solidFill>
                      <a:srgbClr val="D3DFEE"/>
                    </a:solidFill>
                  </a:tcPr>
                </a:tc>
                <a:tc>
                  <a:txBody>
                    <a:bodyPr/>
                    <a:lstStyle/>
                    <a:p>
                      <a:pPr marL="0" marR="0">
                        <a:lnSpc>
                          <a:spcPct val="200000"/>
                        </a:lnSpc>
                        <a:spcBef>
                          <a:spcPts val="0"/>
                        </a:spcBef>
                        <a:spcAft>
                          <a:spcPts val="0"/>
                        </a:spcAft>
                      </a:pPr>
                      <a:r>
                        <a:rPr lang="en-US" sz="1200">
                          <a:solidFill>
                            <a:schemeClr val="tx1"/>
                          </a:solidFill>
                          <a:latin typeface="Times New Roman"/>
                          <a:ea typeface="Calibri"/>
                          <a:cs typeface="Times New Roman"/>
                        </a:rPr>
                        <a:t>3</a:t>
                      </a:r>
                    </a:p>
                  </a:txBody>
                  <a:tcPr marL="50800" marR="50800" marT="0" marB="0">
                    <a:lnL>
                      <a:noFill/>
                    </a:lnL>
                    <a:lnR>
                      <a:noFill/>
                    </a:lnR>
                    <a:lnT>
                      <a:noFill/>
                    </a:lnT>
                    <a:lnB>
                      <a:noFill/>
                    </a:lnB>
                    <a:solidFill>
                      <a:srgbClr val="D3DFEE"/>
                    </a:solidFill>
                  </a:tcPr>
                </a:tc>
                <a:tc>
                  <a:txBody>
                    <a:bodyPr/>
                    <a:lstStyle/>
                    <a:p>
                      <a:pPr marL="0" marR="0">
                        <a:lnSpc>
                          <a:spcPct val="200000"/>
                        </a:lnSpc>
                        <a:spcBef>
                          <a:spcPts val="0"/>
                        </a:spcBef>
                        <a:spcAft>
                          <a:spcPts val="0"/>
                        </a:spcAft>
                      </a:pPr>
                      <a:r>
                        <a:rPr lang="en-US" sz="1200">
                          <a:solidFill>
                            <a:schemeClr val="tx1"/>
                          </a:solidFill>
                          <a:latin typeface="Times New Roman"/>
                          <a:ea typeface="Calibri"/>
                          <a:cs typeface="Times New Roman"/>
                        </a:rPr>
                        <a:t>.450</a:t>
                      </a:r>
                    </a:p>
                  </a:txBody>
                  <a:tcPr marL="50800" marR="50800" marT="0" marB="0">
                    <a:lnL>
                      <a:noFill/>
                    </a:lnL>
                    <a:lnR>
                      <a:noFill/>
                    </a:lnR>
                    <a:lnT>
                      <a:noFill/>
                    </a:lnT>
                    <a:lnB>
                      <a:noFill/>
                    </a:lnB>
                    <a:solidFill>
                      <a:srgbClr val="D3DFEE"/>
                    </a:solidFill>
                  </a:tcPr>
                </a:tc>
                <a:tc>
                  <a:txBody>
                    <a:bodyPr/>
                    <a:lstStyle/>
                    <a:p>
                      <a:pPr marL="0" marR="0">
                        <a:lnSpc>
                          <a:spcPct val="200000"/>
                        </a:lnSpc>
                        <a:spcBef>
                          <a:spcPts val="0"/>
                        </a:spcBef>
                        <a:spcAft>
                          <a:spcPts val="0"/>
                        </a:spcAft>
                      </a:pPr>
                      <a:r>
                        <a:rPr lang="en-US" sz="1200">
                          <a:solidFill>
                            <a:schemeClr val="tx1"/>
                          </a:solidFill>
                          <a:latin typeface="Times New Roman"/>
                          <a:ea typeface="Calibri"/>
                          <a:cs typeface="Times New Roman"/>
                        </a:rPr>
                        <a:t>.01</a:t>
                      </a:r>
                    </a:p>
                  </a:txBody>
                  <a:tcPr marL="50800" marR="50800" marT="0" marB="0">
                    <a:lnL>
                      <a:noFill/>
                    </a:lnL>
                    <a:lnR>
                      <a:noFill/>
                    </a:lnR>
                    <a:lnT>
                      <a:noFill/>
                    </a:lnT>
                    <a:lnB>
                      <a:noFill/>
                    </a:lnB>
                    <a:solidFill>
                      <a:srgbClr val="D3DFEE"/>
                    </a:solidFill>
                  </a:tcPr>
                </a:tc>
                <a:tc>
                  <a:txBody>
                    <a:bodyPr/>
                    <a:lstStyle/>
                    <a:p>
                      <a:pPr marL="0" marR="0">
                        <a:lnSpc>
                          <a:spcPct val="200000"/>
                        </a:lnSpc>
                        <a:spcBef>
                          <a:spcPts val="0"/>
                        </a:spcBef>
                        <a:spcAft>
                          <a:spcPts val="0"/>
                        </a:spcAft>
                      </a:pPr>
                      <a:r>
                        <a:rPr lang="en-US" sz="1200">
                          <a:solidFill>
                            <a:schemeClr val="tx1"/>
                          </a:solidFill>
                          <a:latin typeface="Times New Roman"/>
                          <a:ea typeface="Calibri"/>
                          <a:cs typeface="Times New Roman"/>
                        </a:rPr>
                        <a:t>.01</a:t>
                      </a:r>
                    </a:p>
                  </a:txBody>
                  <a:tcPr marL="50800" marR="50800" marT="0" marB="0">
                    <a:lnL>
                      <a:noFill/>
                    </a:lnL>
                    <a:lnR>
                      <a:noFill/>
                    </a:lnR>
                    <a:lnT>
                      <a:noFill/>
                    </a:lnT>
                    <a:lnB>
                      <a:noFill/>
                    </a:lnB>
                    <a:solidFill>
                      <a:srgbClr val="D3DFEE"/>
                    </a:solidFill>
                  </a:tcPr>
                </a:tc>
                <a:tc>
                  <a:txBody>
                    <a:bodyPr/>
                    <a:lstStyle/>
                    <a:p>
                      <a:pPr marL="0" marR="0">
                        <a:lnSpc>
                          <a:spcPct val="200000"/>
                        </a:lnSpc>
                        <a:spcBef>
                          <a:spcPts val="0"/>
                        </a:spcBef>
                        <a:spcAft>
                          <a:spcPts val="0"/>
                        </a:spcAft>
                      </a:pPr>
                      <a:r>
                        <a:rPr lang="en-US" sz="1200">
                          <a:solidFill>
                            <a:schemeClr val="tx1"/>
                          </a:solidFill>
                          <a:latin typeface="Times New Roman"/>
                          <a:ea typeface="Calibri"/>
                          <a:cs typeface="Times New Roman"/>
                        </a:rPr>
                        <a:t>.02</a:t>
                      </a:r>
                    </a:p>
                  </a:txBody>
                  <a:tcPr marL="50800" marR="50800" marT="0" marB="0">
                    <a:lnL>
                      <a:noFill/>
                    </a:lnL>
                    <a:lnR>
                      <a:noFill/>
                    </a:lnR>
                    <a:lnT>
                      <a:noFill/>
                    </a:lnT>
                    <a:lnB>
                      <a:noFill/>
                    </a:lnB>
                    <a:solidFill>
                      <a:srgbClr val="D3DFEE"/>
                    </a:solidFill>
                  </a:tcPr>
                </a:tc>
              </a:tr>
              <a:tr h="541867">
                <a:tc>
                  <a:txBody>
                    <a:bodyPr/>
                    <a:lstStyle/>
                    <a:p>
                      <a:pPr marL="0" marR="0">
                        <a:lnSpc>
                          <a:spcPct val="200000"/>
                        </a:lnSpc>
                        <a:spcBef>
                          <a:spcPts val="0"/>
                        </a:spcBef>
                        <a:spcAft>
                          <a:spcPts val="0"/>
                        </a:spcAft>
                      </a:pPr>
                      <a:r>
                        <a:rPr lang="en-US" sz="1200" b="0" dirty="0">
                          <a:solidFill>
                            <a:schemeClr val="tx1"/>
                          </a:solidFill>
                          <a:latin typeface="Times New Roman"/>
                          <a:ea typeface="Calibri"/>
                          <a:cs typeface="Times New Roman"/>
                        </a:rPr>
                        <a:t>Cognitive Mechanisms</a:t>
                      </a:r>
                    </a:p>
                  </a:txBody>
                  <a:tcPr marL="50800" marR="50800" marT="0" marB="0">
                    <a:lnL>
                      <a:noFill/>
                    </a:lnL>
                    <a:lnR>
                      <a:noFill/>
                    </a:lnR>
                    <a:lnT>
                      <a:noFill/>
                    </a:lnT>
                    <a:lnB>
                      <a:noFill/>
                    </a:lnB>
                  </a:tcPr>
                </a:tc>
                <a:tc>
                  <a:txBody>
                    <a:bodyPr/>
                    <a:lstStyle/>
                    <a:p>
                      <a:pPr marL="0" marR="0">
                        <a:lnSpc>
                          <a:spcPct val="200000"/>
                        </a:lnSpc>
                        <a:spcBef>
                          <a:spcPts val="0"/>
                        </a:spcBef>
                        <a:spcAft>
                          <a:spcPts val="0"/>
                        </a:spcAft>
                      </a:pPr>
                      <a:r>
                        <a:rPr lang="en-US" sz="1200">
                          <a:solidFill>
                            <a:schemeClr val="tx1"/>
                          </a:solidFill>
                          <a:latin typeface="Times New Roman"/>
                          <a:ea typeface="Calibri"/>
                          <a:cs typeface="Times New Roman"/>
                        </a:rPr>
                        <a:t>141</a:t>
                      </a:r>
                    </a:p>
                  </a:txBody>
                  <a:tcPr marL="50800" marR="50800" marT="0" marB="0">
                    <a:lnL>
                      <a:noFill/>
                    </a:lnL>
                    <a:lnR>
                      <a:noFill/>
                    </a:lnR>
                    <a:lnT>
                      <a:noFill/>
                    </a:lnT>
                    <a:lnB>
                      <a:noFill/>
                    </a:lnB>
                  </a:tcPr>
                </a:tc>
                <a:tc>
                  <a:txBody>
                    <a:bodyPr/>
                    <a:lstStyle/>
                    <a:p>
                      <a:pPr marL="0" marR="0">
                        <a:lnSpc>
                          <a:spcPct val="200000"/>
                        </a:lnSpc>
                        <a:spcBef>
                          <a:spcPts val="0"/>
                        </a:spcBef>
                        <a:spcAft>
                          <a:spcPts val="0"/>
                        </a:spcAft>
                      </a:pPr>
                      <a:r>
                        <a:rPr lang="en-US" sz="1200">
                          <a:solidFill>
                            <a:schemeClr val="tx1"/>
                          </a:solidFill>
                          <a:latin typeface="Times New Roman"/>
                          <a:ea typeface="Calibri"/>
                          <a:cs typeface="Times New Roman"/>
                        </a:rPr>
                        <a:t>191.19</a:t>
                      </a:r>
                    </a:p>
                  </a:txBody>
                  <a:tcPr marL="50800" marR="50800" marT="0" marB="0">
                    <a:lnL>
                      <a:noFill/>
                    </a:lnL>
                    <a:lnR>
                      <a:noFill/>
                    </a:lnR>
                    <a:lnT>
                      <a:noFill/>
                    </a:lnT>
                    <a:lnB>
                      <a:noFill/>
                    </a:lnB>
                  </a:tcPr>
                </a:tc>
                <a:tc>
                  <a:txBody>
                    <a:bodyPr/>
                    <a:lstStyle/>
                    <a:p>
                      <a:pPr marL="0" marR="0">
                        <a:lnSpc>
                          <a:spcPct val="200000"/>
                        </a:lnSpc>
                        <a:spcBef>
                          <a:spcPts val="0"/>
                        </a:spcBef>
                        <a:spcAft>
                          <a:spcPts val="0"/>
                        </a:spcAft>
                      </a:pPr>
                      <a:r>
                        <a:rPr lang="en-US" sz="1200">
                          <a:solidFill>
                            <a:schemeClr val="tx1"/>
                          </a:solidFill>
                          <a:latin typeface="Times New Roman"/>
                          <a:ea typeface="Calibri"/>
                          <a:cs typeface="Times New Roman"/>
                        </a:rPr>
                        <a:t>-95.59</a:t>
                      </a:r>
                    </a:p>
                  </a:txBody>
                  <a:tcPr marL="50800" marR="50800" marT="0" marB="0">
                    <a:lnL>
                      <a:noFill/>
                    </a:lnL>
                    <a:lnR>
                      <a:noFill/>
                    </a:lnR>
                    <a:lnT>
                      <a:noFill/>
                    </a:lnT>
                    <a:lnB>
                      <a:noFill/>
                    </a:lnB>
                  </a:tcPr>
                </a:tc>
                <a:tc>
                  <a:txBody>
                    <a:bodyPr/>
                    <a:lstStyle/>
                    <a:p>
                      <a:pPr marL="0" marR="0">
                        <a:lnSpc>
                          <a:spcPct val="200000"/>
                        </a:lnSpc>
                        <a:spcBef>
                          <a:spcPts val="0"/>
                        </a:spcBef>
                        <a:spcAft>
                          <a:spcPts val="0"/>
                        </a:spcAft>
                      </a:pPr>
                      <a:r>
                        <a:rPr lang="en-US" sz="1200">
                          <a:solidFill>
                            <a:schemeClr val="tx1"/>
                          </a:solidFill>
                          <a:latin typeface="Times New Roman"/>
                          <a:ea typeface="Calibri"/>
                          <a:cs typeface="Times New Roman"/>
                        </a:rPr>
                        <a:t>213.19</a:t>
                      </a:r>
                    </a:p>
                  </a:txBody>
                  <a:tcPr marL="50800" marR="50800" marT="0" marB="0">
                    <a:lnL>
                      <a:noFill/>
                    </a:lnL>
                    <a:lnR>
                      <a:noFill/>
                    </a:lnR>
                    <a:lnT>
                      <a:noFill/>
                    </a:lnT>
                    <a:lnB>
                      <a:noFill/>
                    </a:lnB>
                  </a:tcPr>
                </a:tc>
                <a:tc>
                  <a:txBody>
                    <a:bodyPr/>
                    <a:lstStyle/>
                    <a:p>
                      <a:pPr marL="0" marR="0">
                        <a:lnSpc>
                          <a:spcPct val="200000"/>
                        </a:lnSpc>
                        <a:spcBef>
                          <a:spcPts val="0"/>
                        </a:spcBef>
                        <a:spcAft>
                          <a:spcPts val="0"/>
                        </a:spcAft>
                      </a:pPr>
                      <a:r>
                        <a:rPr lang="en-US" sz="1200" dirty="0">
                          <a:solidFill>
                            <a:schemeClr val="tx1"/>
                          </a:solidFill>
                          <a:latin typeface="Times New Roman"/>
                          <a:ea typeface="Calibri"/>
                          <a:cs typeface="Times New Roman"/>
                        </a:rPr>
                        <a:t>251.61</a:t>
                      </a:r>
                    </a:p>
                  </a:txBody>
                  <a:tcPr marL="50800" marR="50800" marT="0" marB="0">
                    <a:lnL>
                      <a:noFill/>
                    </a:lnL>
                    <a:lnR>
                      <a:noFill/>
                    </a:lnR>
                    <a:lnT>
                      <a:noFill/>
                    </a:lnT>
                    <a:lnB>
                      <a:noFill/>
                    </a:lnB>
                  </a:tcPr>
                </a:tc>
                <a:tc>
                  <a:txBody>
                    <a:bodyPr/>
                    <a:lstStyle/>
                    <a:p>
                      <a:pPr marL="0" marR="0">
                        <a:lnSpc>
                          <a:spcPct val="200000"/>
                        </a:lnSpc>
                        <a:spcBef>
                          <a:spcPts val="0"/>
                        </a:spcBef>
                        <a:spcAft>
                          <a:spcPts val="0"/>
                        </a:spcAft>
                      </a:pPr>
                      <a:r>
                        <a:rPr lang="en-US" sz="1200">
                          <a:solidFill>
                            <a:schemeClr val="tx1"/>
                          </a:solidFill>
                          <a:latin typeface="Times New Roman"/>
                          <a:ea typeface="Calibri"/>
                          <a:cs typeface="Times New Roman"/>
                        </a:rPr>
                        <a:t>2.56</a:t>
                      </a:r>
                    </a:p>
                  </a:txBody>
                  <a:tcPr marL="50800" marR="50800" marT="0" marB="0">
                    <a:lnL>
                      <a:noFill/>
                    </a:lnL>
                    <a:lnR>
                      <a:noFill/>
                    </a:lnR>
                    <a:lnT>
                      <a:noFill/>
                    </a:lnT>
                    <a:lnB>
                      <a:noFill/>
                    </a:lnB>
                  </a:tcPr>
                </a:tc>
                <a:tc>
                  <a:txBody>
                    <a:bodyPr/>
                    <a:lstStyle/>
                    <a:p>
                      <a:pPr marL="0" marR="0">
                        <a:lnSpc>
                          <a:spcPct val="200000"/>
                        </a:lnSpc>
                        <a:spcBef>
                          <a:spcPts val="0"/>
                        </a:spcBef>
                        <a:spcAft>
                          <a:spcPts val="0"/>
                        </a:spcAft>
                      </a:pPr>
                      <a:r>
                        <a:rPr lang="en-US" sz="1200">
                          <a:solidFill>
                            <a:schemeClr val="tx1"/>
                          </a:solidFill>
                          <a:latin typeface="Times New Roman"/>
                          <a:ea typeface="Calibri"/>
                          <a:cs typeface="Times New Roman"/>
                        </a:rPr>
                        <a:t>8</a:t>
                      </a:r>
                    </a:p>
                  </a:txBody>
                  <a:tcPr marL="50800" marR="50800" marT="0" marB="0">
                    <a:lnL>
                      <a:noFill/>
                    </a:lnL>
                    <a:lnR>
                      <a:noFill/>
                    </a:lnR>
                    <a:lnT>
                      <a:noFill/>
                    </a:lnT>
                    <a:lnB>
                      <a:noFill/>
                    </a:lnB>
                  </a:tcPr>
                </a:tc>
                <a:tc>
                  <a:txBody>
                    <a:bodyPr/>
                    <a:lstStyle/>
                    <a:p>
                      <a:pPr marL="0" marR="0">
                        <a:lnSpc>
                          <a:spcPct val="200000"/>
                        </a:lnSpc>
                        <a:spcBef>
                          <a:spcPts val="0"/>
                        </a:spcBef>
                        <a:spcAft>
                          <a:spcPts val="0"/>
                        </a:spcAft>
                      </a:pPr>
                      <a:r>
                        <a:rPr lang="en-US" sz="1200">
                          <a:solidFill>
                            <a:schemeClr val="tx1"/>
                          </a:solidFill>
                          <a:latin typeface="Times New Roman"/>
                          <a:ea typeface="Calibri"/>
                          <a:cs typeface="Times New Roman"/>
                        </a:rPr>
                        <a:t>.959</a:t>
                      </a:r>
                    </a:p>
                  </a:txBody>
                  <a:tcPr marL="50800" marR="50800" marT="0" marB="0">
                    <a:lnL>
                      <a:noFill/>
                    </a:lnL>
                    <a:lnR>
                      <a:noFill/>
                    </a:lnR>
                    <a:lnT>
                      <a:noFill/>
                    </a:lnT>
                    <a:lnB>
                      <a:noFill/>
                    </a:lnB>
                  </a:tcPr>
                </a:tc>
                <a:tc>
                  <a:txBody>
                    <a:bodyPr/>
                    <a:lstStyle/>
                    <a:p>
                      <a:pPr marL="0" marR="0">
                        <a:lnSpc>
                          <a:spcPct val="200000"/>
                        </a:lnSpc>
                        <a:spcBef>
                          <a:spcPts val="0"/>
                        </a:spcBef>
                        <a:spcAft>
                          <a:spcPts val="0"/>
                        </a:spcAft>
                      </a:pPr>
                      <a:r>
                        <a:rPr lang="en-US" sz="1200">
                          <a:solidFill>
                            <a:schemeClr val="tx1"/>
                          </a:solidFill>
                          <a:latin typeface="Times New Roman"/>
                          <a:ea typeface="Calibri"/>
                          <a:cs typeface="Times New Roman"/>
                        </a:rPr>
                        <a:t>.01</a:t>
                      </a:r>
                    </a:p>
                  </a:txBody>
                  <a:tcPr marL="50800" marR="50800" marT="0" marB="0">
                    <a:lnL>
                      <a:noFill/>
                    </a:lnL>
                    <a:lnR>
                      <a:noFill/>
                    </a:lnR>
                    <a:lnT>
                      <a:noFill/>
                    </a:lnT>
                    <a:lnB>
                      <a:noFill/>
                    </a:lnB>
                  </a:tcPr>
                </a:tc>
                <a:tc>
                  <a:txBody>
                    <a:bodyPr/>
                    <a:lstStyle/>
                    <a:p>
                      <a:pPr marL="0" marR="0">
                        <a:lnSpc>
                          <a:spcPct val="200000"/>
                        </a:lnSpc>
                        <a:spcBef>
                          <a:spcPts val="0"/>
                        </a:spcBef>
                        <a:spcAft>
                          <a:spcPts val="0"/>
                        </a:spcAft>
                      </a:pPr>
                      <a:r>
                        <a:rPr lang="en-US" sz="1200">
                          <a:solidFill>
                            <a:schemeClr val="tx1"/>
                          </a:solidFill>
                          <a:latin typeface="Times New Roman"/>
                          <a:ea typeface="Calibri"/>
                          <a:cs typeface="Times New Roman"/>
                        </a:rPr>
                        <a:t>.01</a:t>
                      </a:r>
                    </a:p>
                  </a:txBody>
                  <a:tcPr marL="50800" marR="50800" marT="0" marB="0">
                    <a:lnL>
                      <a:noFill/>
                    </a:lnL>
                    <a:lnR>
                      <a:noFill/>
                    </a:lnR>
                    <a:lnT>
                      <a:noFill/>
                    </a:lnT>
                    <a:lnB>
                      <a:noFill/>
                    </a:lnB>
                  </a:tcPr>
                </a:tc>
                <a:tc>
                  <a:txBody>
                    <a:bodyPr/>
                    <a:lstStyle/>
                    <a:p>
                      <a:pPr marL="0" marR="0">
                        <a:lnSpc>
                          <a:spcPct val="200000"/>
                        </a:lnSpc>
                        <a:spcBef>
                          <a:spcPts val="0"/>
                        </a:spcBef>
                        <a:spcAft>
                          <a:spcPts val="0"/>
                        </a:spcAft>
                      </a:pPr>
                      <a:r>
                        <a:rPr lang="en-US" sz="1200">
                          <a:solidFill>
                            <a:schemeClr val="tx1"/>
                          </a:solidFill>
                          <a:latin typeface="Times New Roman"/>
                          <a:ea typeface="Calibri"/>
                          <a:cs typeface="Times New Roman"/>
                        </a:rPr>
                        <a:t>.02</a:t>
                      </a:r>
                    </a:p>
                  </a:txBody>
                  <a:tcPr marL="50800" marR="50800" marT="0" marB="0">
                    <a:lnL>
                      <a:noFill/>
                    </a:lnL>
                    <a:lnR>
                      <a:noFill/>
                    </a:lnR>
                    <a:lnT>
                      <a:noFill/>
                    </a:lnT>
                    <a:lnB>
                      <a:noFill/>
                    </a:lnB>
                  </a:tcPr>
                </a:tc>
              </a:tr>
              <a:tr h="270933">
                <a:tc>
                  <a:txBody>
                    <a:bodyPr/>
                    <a:lstStyle/>
                    <a:p>
                      <a:pPr marL="0" marR="0">
                        <a:lnSpc>
                          <a:spcPct val="200000"/>
                        </a:lnSpc>
                        <a:spcBef>
                          <a:spcPts val="0"/>
                        </a:spcBef>
                        <a:spcAft>
                          <a:spcPts val="0"/>
                        </a:spcAft>
                      </a:pPr>
                      <a:r>
                        <a:rPr lang="en-US" sz="1200" b="0" dirty="0">
                          <a:solidFill>
                            <a:schemeClr val="tx1"/>
                          </a:solidFill>
                          <a:latin typeface="Times New Roman"/>
                          <a:ea typeface="Calibri"/>
                          <a:cs typeface="Times New Roman"/>
                        </a:rPr>
                        <a:t>Relativity</a:t>
                      </a:r>
                    </a:p>
                  </a:txBody>
                  <a:tcPr marL="50800" marR="50800" marT="0" marB="0">
                    <a:lnL>
                      <a:noFill/>
                    </a:lnL>
                    <a:lnR>
                      <a:noFill/>
                    </a:lnR>
                    <a:lnT>
                      <a:noFill/>
                    </a:lnT>
                    <a:lnB>
                      <a:noFill/>
                    </a:lnB>
                    <a:solidFill>
                      <a:srgbClr val="D3DFEE"/>
                    </a:solidFill>
                  </a:tcPr>
                </a:tc>
                <a:tc>
                  <a:txBody>
                    <a:bodyPr/>
                    <a:lstStyle/>
                    <a:p>
                      <a:pPr marL="0" marR="0">
                        <a:lnSpc>
                          <a:spcPct val="200000"/>
                        </a:lnSpc>
                        <a:spcBef>
                          <a:spcPts val="0"/>
                        </a:spcBef>
                        <a:spcAft>
                          <a:spcPts val="0"/>
                        </a:spcAft>
                      </a:pPr>
                      <a:r>
                        <a:rPr lang="en-US" sz="1200">
                          <a:solidFill>
                            <a:schemeClr val="tx1"/>
                          </a:solidFill>
                          <a:latin typeface="Times New Roman"/>
                          <a:ea typeface="Calibri"/>
                          <a:cs typeface="Times New Roman"/>
                        </a:rPr>
                        <a:t>146</a:t>
                      </a:r>
                    </a:p>
                  </a:txBody>
                  <a:tcPr marL="50800" marR="50800" marT="0" marB="0">
                    <a:lnL>
                      <a:noFill/>
                    </a:lnL>
                    <a:lnR>
                      <a:noFill/>
                    </a:lnR>
                    <a:lnT>
                      <a:noFill/>
                    </a:lnT>
                    <a:lnB>
                      <a:noFill/>
                    </a:lnB>
                    <a:solidFill>
                      <a:srgbClr val="D3DFEE"/>
                    </a:solidFill>
                  </a:tcPr>
                </a:tc>
                <a:tc>
                  <a:txBody>
                    <a:bodyPr/>
                    <a:lstStyle/>
                    <a:p>
                      <a:pPr marL="0" marR="0">
                        <a:lnSpc>
                          <a:spcPct val="200000"/>
                        </a:lnSpc>
                        <a:spcBef>
                          <a:spcPts val="0"/>
                        </a:spcBef>
                        <a:spcAft>
                          <a:spcPts val="0"/>
                        </a:spcAft>
                      </a:pPr>
                      <a:r>
                        <a:rPr lang="en-US" sz="1200">
                          <a:solidFill>
                            <a:schemeClr val="tx1"/>
                          </a:solidFill>
                          <a:latin typeface="Times New Roman"/>
                          <a:ea typeface="Calibri"/>
                          <a:cs typeface="Times New Roman"/>
                        </a:rPr>
                        <a:t>190.13</a:t>
                      </a:r>
                    </a:p>
                  </a:txBody>
                  <a:tcPr marL="50800" marR="50800" marT="0" marB="0">
                    <a:lnL>
                      <a:noFill/>
                    </a:lnL>
                    <a:lnR>
                      <a:noFill/>
                    </a:lnR>
                    <a:lnT>
                      <a:noFill/>
                    </a:lnT>
                    <a:lnB>
                      <a:noFill/>
                    </a:lnB>
                    <a:solidFill>
                      <a:srgbClr val="D3DFEE"/>
                    </a:solidFill>
                  </a:tcPr>
                </a:tc>
                <a:tc>
                  <a:txBody>
                    <a:bodyPr/>
                    <a:lstStyle/>
                    <a:p>
                      <a:pPr marL="0" marR="0">
                        <a:lnSpc>
                          <a:spcPct val="200000"/>
                        </a:lnSpc>
                        <a:spcBef>
                          <a:spcPts val="0"/>
                        </a:spcBef>
                        <a:spcAft>
                          <a:spcPts val="0"/>
                        </a:spcAft>
                      </a:pPr>
                      <a:r>
                        <a:rPr lang="en-US" sz="1200">
                          <a:solidFill>
                            <a:schemeClr val="tx1"/>
                          </a:solidFill>
                          <a:latin typeface="Times New Roman"/>
                          <a:ea typeface="Calibri"/>
                          <a:cs typeface="Times New Roman"/>
                        </a:rPr>
                        <a:t>-95.06</a:t>
                      </a:r>
                    </a:p>
                  </a:txBody>
                  <a:tcPr marL="50800" marR="50800" marT="0" marB="0">
                    <a:lnL>
                      <a:noFill/>
                    </a:lnL>
                    <a:lnR>
                      <a:noFill/>
                    </a:lnR>
                    <a:lnT>
                      <a:noFill/>
                    </a:lnT>
                    <a:lnB>
                      <a:noFill/>
                    </a:lnB>
                    <a:solidFill>
                      <a:srgbClr val="D3DFEE"/>
                    </a:solidFill>
                  </a:tcPr>
                </a:tc>
                <a:tc>
                  <a:txBody>
                    <a:bodyPr/>
                    <a:lstStyle/>
                    <a:p>
                      <a:pPr marL="0" marR="0">
                        <a:lnSpc>
                          <a:spcPct val="200000"/>
                        </a:lnSpc>
                        <a:spcBef>
                          <a:spcPts val="0"/>
                        </a:spcBef>
                        <a:spcAft>
                          <a:spcPts val="0"/>
                        </a:spcAft>
                      </a:pPr>
                      <a:r>
                        <a:rPr lang="en-US" sz="1200">
                          <a:solidFill>
                            <a:schemeClr val="tx1"/>
                          </a:solidFill>
                          <a:latin typeface="Times New Roman"/>
                          <a:ea typeface="Calibri"/>
                          <a:cs typeface="Times New Roman"/>
                        </a:rPr>
                        <a:t>202.13</a:t>
                      </a:r>
                    </a:p>
                  </a:txBody>
                  <a:tcPr marL="50800" marR="50800" marT="0" marB="0">
                    <a:lnL>
                      <a:noFill/>
                    </a:lnL>
                    <a:lnR>
                      <a:noFill/>
                    </a:lnR>
                    <a:lnT>
                      <a:noFill/>
                    </a:lnT>
                    <a:lnB>
                      <a:noFill/>
                    </a:lnB>
                    <a:solidFill>
                      <a:srgbClr val="D3DFEE"/>
                    </a:solidFill>
                  </a:tcPr>
                </a:tc>
                <a:tc>
                  <a:txBody>
                    <a:bodyPr/>
                    <a:lstStyle/>
                    <a:p>
                      <a:pPr marL="0" marR="0">
                        <a:lnSpc>
                          <a:spcPct val="200000"/>
                        </a:lnSpc>
                        <a:spcBef>
                          <a:spcPts val="0"/>
                        </a:spcBef>
                        <a:spcAft>
                          <a:spcPts val="0"/>
                        </a:spcAft>
                      </a:pPr>
                      <a:r>
                        <a:rPr lang="en-US" sz="1200">
                          <a:solidFill>
                            <a:schemeClr val="tx1"/>
                          </a:solidFill>
                          <a:latin typeface="Times New Roman"/>
                          <a:ea typeface="Calibri"/>
                          <a:cs typeface="Times New Roman"/>
                        </a:rPr>
                        <a:t>223.09</a:t>
                      </a:r>
                    </a:p>
                  </a:txBody>
                  <a:tcPr marL="50800" marR="50800" marT="0" marB="0">
                    <a:lnL>
                      <a:noFill/>
                    </a:lnL>
                    <a:lnR>
                      <a:noFill/>
                    </a:lnR>
                    <a:lnT>
                      <a:noFill/>
                    </a:lnT>
                    <a:lnB>
                      <a:noFill/>
                    </a:lnB>
                    <a:solidFill>
                      <a:srgbClr val="D3DFEE"/>
                    </a:solidFill>
                  </a:tcPr>
                </a:tc>
                <a:tc>
                  <a:txBody>
                    <a:bodyPr/>
                    <a:lstStyle/>
                    <a:p>
                      <a:pPr marL="0" marR="0">
                        <a:lnSpc>
                          <a:spcPct val="200000"/>
                        </a:lnSpc>
                        <a:spcBef>
                          <a:spcPts val="0"/>
                        </a:spcBef>
                        <a:spcAft>
                          <a:spcPts val="0"/>
                        </a:spcAft>
                      </a:pPr>
                      <a:r>
                        <a:rPr lang="en-US" sz="1200">
                          <a:solidFill>
                            <a:schemeClr val="tx1"/>
                          </a:solidFill>
                          <a:latin typeface="Times New Roman"/>
                          <a:ea typeface="Calibri"/>
                          <a:cs typeface="Times New Roman"/>
                        </a:rPr>
                        <a:t>3.62</a:t>
                      </a:r>
                    </a:p>
                  </a:txBody>
                  <a:tcPr marL="50800" marR="50800" marT="0" marB="0">
                    <a:lnL>
                      <a:noFill/>
                    </a:lnL>
                    <a:lnR>
                      <a:noFill/>
                    </a:lnR>
                    <a:lnT>
                      <a:noFill/>
                    </a:lnT>
                    <a:lnB>
                      <a:noFill/>
                    </a:lnB>
                    <a:solidFill>
                      <a:srgbClr val="D3DFEE"/>
                    </a:solidFill>
                  </a:tcPr>
                </a:tc>
                <a:tc>
                  <a:txBody>
                    <a:bodyPr/>
                    <a:lstStyle/>
                    <a:p>
                      <a:pPr marL="0" marR="0">
                        <a:lnSpc>
                          <a:spcPct val="200000"/>
                        </a:lnSpc>
                        <a:spcBef>
                          <a:spcPts val="0"/>
                        </a:spcBef>
                        <a:spcAft>
                          <a:spcPts val="0"/>
                        </a:spcAft>
                      </a:pPr>
                      <a:r>
                        <a:rPr lang="en-US" sz="1200">
                          <a:solidFill>
                            <a:schemeClr val="tx1"/>
                          </a:solidFill>
                          <a:latin typeface="Times New Roman"/>
                          <a:ea typeface="Calibri"/>
                          <a:cs typeface="Times New Roman"/>
                        </a:rPr>
                        <a:t>3</a:t>
                      </a:r>
                    </a:p>
                  </a:txBody>
                  <a:tcPr marL="50800" marR="50800" marT="0" marB="0">
                    <a:lnL>
                      <a:noFill/>
                    </a:lnL>
                    <a:lnR>
                      <a:noFill/>
                    </a:lnR>
                    <a:lnT>
                      <a:noFill/>
                    </a:lnT>
                    <a:lnB>
                      <a:noFill/>
                    </a:lnB>
                    <a:solidFill>
                      <a:srgbClr val="D3DFEE"/>
                    </a:solidFill>
                  </a:tcPr>
                </a:tc>
                <a:tc>
                  <a:txBody>
                    <a:bodyPr/>
                    <a:lstStyle/>
                    <a:p>
                      <a:pPr marL="0" marR="0">
                        <a:lnSpc>
                          <a:spcPct val="200000"/>
                        </a:lnSpc>
                        <a:spcBef>
                          <a:spcPts val="0"/>
                        </a:spcBef>
                        <a:spcAft>
                          <a:spcPts val="0"/>
                        </a:spcAft>
                      </a:pPr>
                      <a:r>
                        <a:rPr lang="en-US" sz="1200">
                          <a:solidFill>
                            <a:schemeClr val="tx1"/>
                          </a:solidFill>
                          <a:latin typeface="Times New Roman"/>
                          <a:ea typeface="Calibri"/>
                          <a:cs typeface="Times New Roman"/>
                        </a:rPr>
                        <a:t>.305</a:t>
                      </a:r>
                    </a:p>
                  </a:txBody>
                  <a:tcPr marL="50800" marR="50800" marT="0" marB="0">
                    <a:lnL>
                      <a:noFill/>
                    </a:lnL>
                    <a:lnR>
                      <a:noFill/>
                    </a:lnR>
                    <a:lnT>
                      <a:noFill/>
                    </a:lnT>
                    <a:lnB>
                      <a:noFill/>
                    </a:lnB>
                    <a:solidFill>
                      <a:srgbClr val="D3DFEE"/>
                    </a:solidFill>
                  </a:tcPr>
                </a:tc>
                <a:tc>
                  <a:txBody>
                    <a:bodyPr/>
                    <a:lstStyle/>
                    <a:p>
                      <a:pPr marL="0" marR="0">
                        <a:lnSpc>
                          <a:spcPct val="200000"/>
                        </a:lnSpc>
                        <a:spcBef>
                          <a:spcPts val="0"/>
                        </a:spcBef>
                        <a:spcAft>
                          <a:spcPts val="0"/>
                        </a:spcAft>
                      </a:pPr>
                      <a:r>
                        <a:rPr lang="en-US" sz="1200">
                          <a:solidFill>
                            <a:schemeClr val="tx1"/>
                          </a:solidFill>
                          <a:latin typeface="Times New Roman"/>
                          <a:ea typeface="Calibri"/>
                          <a:cs typeface="Times New Roman"/>
                        </a:rPr>
                        <a:t>.02</a:t>
                      </a:r>
                    </a:p>
                  </a:txBody>
                  <a:tcPr marL="50800" marR="50800" marT="0" marB="0">
                    <a:lnL>
                      <a:noFill/>
                    </a:lnL>
                    <a:lnR>
                      <a:noFill/>
                    </a:lnR>
                    <a:lnT>
                      <a:noFill/>
                    </a:lnT>
                    <a:lnB>
                      <a:noFill/>
                    </a:lnB>
                    <a:solidFill>
                      <a:srgbClr val="D3DFEE"/>
                    </a:solidFill>
                  </a:tcPr>
                </a:tc>
                <a:tc>
                  <a:txBody>
                    <a:bodyPr/>
                    <a:lstStyle/>
                    <a:p>
                      <a:pPr marL="0" marR="0">
                        <a:lnSpc>
                          <a:spcPct val="200000"/>
                        </a:lnSpc>
                        <a:spcBef>
                          <a:spcPts val="0"/>
                        </a:spcBef>
                        <a:spcAft>
                          <a:spcPts val="0"/>
                        </a:spcAft>
                      </a:pPr>
                      <a:r>
                        <a:rPr lang="en-US" sz="1200">
                          <a:solidFill>
                            <a:schemeClr val="tx1"/>
                          </a:solidFill>
                          <a:latin typeface="Times New Roman"/>
                          <a:ea typeface="Calibri"/>
                          <a:cs typeface="Times New Roman"/>
                        </a:rPr>
                        <a:t>.01</a:t>
                      </a:r>
                    </a:p>
                  </a:txBody>
                  <a:tcPr marL="50800" marR="50800" marT="0" marB="0">
                    <a:lnL>
                      <a:noFill/>
                    </a:lnL>
                    <a:lnR>
                      <a:noFill/>
                    </a:lnR>
                    <a:lnT>
                      <a:noFill/>
                    </a:lnT>
                    <a:lnB>
                      <a:noFill/>
                    </a:lnB>
                    <a:solidFill>
                      <a:srgbClr val="D3DFEE"/>
                    </a:solidFill>
                  </a:tcPr>
                </a:tc>
                <a:tc>
                  <a:txBody>
                    <a:bodyPr/>
                    <a:lstStyle/>
                    <a:p>
                      <a:pPr marL="0" marR="0">
                        <a:lnSpc>
                          <a:spcPct val="200000"/>
                        </a:lnSpc>
                        <a:spcBef>
                          <a:spcPts val="0"/>
                        </a:spcBef>
                        <a:spcAft>
                          <a:spcPts val="0"/>
                        </a:spcAft>
                      </a:pPr>
                      <a:r>
                        <a:rPr lang="en-US" sz="1200">
                          <a:solidFill>
                            <a:schemeClr val="tx1"/>
                          </a:solidFill>
                          <a:latin typeface="Times New Roman"/>
                          <a:ea typeface="Calibri"/>
                          <a:cs typeface="Times New Roman"/>
                        </a:rPr>
                        <a:t>.02</a:t>
                      </a:r>
                    </a:p>
                  </a:txBody>
                  <a:tcPr marL="50800" marR="50800" marT="0" marB="0">
                    <a:lnL>
                      <a:noFill/>
                    </a:lnL>
                    <a:lnR>
                      <a:noFill/>
                    </a:lnR>
                    <a:lnT>
                      <a:noFill/>
                    </a:lnT>
                    <a:lnB>
                      <a:noFill/>
                    </a:lnB>
                    <a:solidFill>
                      <a:srgbClr val="D3DFEE"/>
                    </a:solidFill>
                  </a:tcPr>
                </a:tc>
              </a:tr>
              <a:tr h="541867">
                <a:tc>
                  <a:txBody>
                    <a:bodyPr/>
                    <a:lstStyle/>
                    <a:p>
                      <a:pPr marL="0" marR="0">
                        <a:lnSpc>
                          <a:spcPct val="200000"/>
                        </a:lnSpc>
                        <a:spcBef>
                          <a:spcPts val="0"/>
                        </a:spcBef>
                        <a:spcAft>
                          <a:spcPts val="0"/>
                        </a:spcAft>
                      </a:pPr>
                      <a:r>
                        <a:rPr lang="en-US" sz="1200" b="0" dirty="0">
                          <a:solidFill>
                            <a:schemeClr val="tx1"/>
                          </a:solidFill>
                          <a:latin typeface="Times New Roman"/>
                          <a:ea typeface="Calibri"/>
                          <a:cs typeface="Times New Roman"/>
                        </a:rPr>
                        <a:t>Personal Concerns</a:t>
                      </a:r>
                    </a:p>
                  </a:txBody>
                  <a:tcPr marL="50800" marR="50800" marT="0" marB="0">
                    <a:lnL>
                      <a:noFill/>
                    </a:lnL>
                    <a:lnR>
                      <a:noFill/>
                    </a:lnR>
                    <a:lnT>
                      <a:noFill/>
                    </a:lnT>
                    <a:lnB w="12700" cap="flat" cmpd="sng" algn="ctr">
                      <a:solidFill>
                        <a:srgbClr val="4F81BD"/>
                      </a:solidFill>
                      <a:prstDash val="solid"/>
                      <a:round/>
                      <a:headEnd type="none" w="med" len="med"/>
                      <a:tailEnd type="none" w="med" len="med"/>
                    </a:lnB>
                  </a:tcPr>
                </a:tc>
                <a:tc>
                  <a:txBody>
                    <a:bodyPr/>
                    <a:lstStyle/>
                    <a:p>
                      <a:pPr marL="0" marR="0">
                        <a:lnSpc>
                          <a:spcPct val="200000"/>
                        </a:lnSpc>
                        <a:spcBef>
                          <a:spcPts val="0"/>
                        </a:spcBef>
                        <a:spcAft>
                          <a:spcPts val="0"/>
                        </a:spcAft>
                      </a:pPr>
                      <a:r>
                        <a:rPr lang="en-US" sz="1200">
                          <a:solidFill>
                            <a:schemeClr val="tx1"/>
                          </a:solidFill>
                          <a:latin typeface="Times New Roman"/>
                          <a:ea typeface="Calibri"/>
                          <a:cs typeface="Times New Roman"/>
                        </a:rPr>
                        <a:t>144</a:t>
                      </a:r>
                    </a:p>
                  </a:txBody>
                  <a:tcPr marL="50800" marR="50800" marT="0" marB="0">
                    <a:lnL>
                      <a:noFill/>
                    </a:lnL>
                    <a:lnR>
                      <a:noFill/>
                    </a:lnR>
                    <a:lnT>
                      <a:noFill/>
                    </a:lnT>
                    <a:lnB w="12700" cap="flat" cmpd="sng" algn="ctr">
                      <a:solidFill>
                        <a:srgbClr val="4F81BD"/>
                      </a:solidFill>
                      <a:prstDash val="solid"/>
                      <a:round/>
                      <a:headEnd type="none" w="med" len="med"/>
                      <a:tailEnd type="none" w="med" len="med"/>
                    </a:lnB>
                  </a:tcPr>
                </a:tc>
                <a:tc>
                  <a:txBody>
                    <a:bodyPr/>
                    <a:lstStyle/>
                    <a:p>
                      <a:pPr marL="0" marR="0">
                        <a:lnSpc>
                          <a:spcPct val="200000"/>
                        </a:lnSpc>
                        <a:spcBef>
                          <a:spcPts val="0"/>
                        </a:spcBef>
                        <a:spcAft>
                          <a:spcPts val="0"/>
                        </a:spcAft>
                      </a:pPr>
                      <a:r>
                        <a:rPr lang="en-US" sz="1200">
                          <a:solidFill>
                            <a:schemeClr val="tx1"/>
                          </a:solidFill>
                          <a:latin typeface="Times New Roman"/>
                          <a:ea typeface="Calibri"/>
                          <a:cs typeface="Times New Roman"/>
                        </a:rPr>
                        <a:t>191.31</a:t>
                      </a:r>
                    </a:p>
                  </a:txBody>
                  <a:tcPr marL="50800" marR="50800" marT="0" marB="0">
                    <a:lnL>
                      <a:noFill/>
                    </a:lnL>
                    <a:lnR>
                      <a:noFill/>
                    </a:lnR>
                    <a:lnT>
                      <a:noFill/>
                    </a:lnT>
                    <a:lnB w="12700" cap="flat" cmpd="sng" algn="ctr">
                      <a:solidFill>
                        <a:srgbClr val="4F81BD"/>
                      </a:solidFill>
                      <a:prstDash val="solid"/>
                      <a:round/>
                      <a:headEnd type="none" w="med" len="med"/>
                      <a:tailEnd type="none" w="med" len="med"/>
                    </a:lnB>
                  </a:tcPr>
                </a:tc>
                <a:tc>
                  <a:txBody>
                    <a:bodyPr/>
                    <a:lstStyle/>
                    <a:p>
                      <a:pPr marL="0" marR="0">
                        <a:lnSpc>
                          <a:spcPct val="200000"/>
                        </a:lnSpc>
                        <a:spcBef>
                          <a:spcPts val="0"/>
                        </a:spcBef>
                        <a:spcAft>
                          <a:spcPts val="0"/>
                        </a:spcAft>
                      </a:pPr>
                      <a:r>
                        <a:rPr lang="en-US" sz="1200">
                          <a:solidFill>
                            <a:schemeClr val="tx1"/>
                          </a:solidFill>
                          <a:latin typeface="Times New Roman"/>
                          <a:ea typeface="Calibri"/>
                          <a:cs typeface="Times New Roman"/>
                        </a:rPr>
                        <a:t>-95.65</a:t>
                      </a:r>
                    </a:p>
                  </a:txBody>
                  <a:tcPr marL="50800" marR="50800" marT="0" marB="0">
                    <a:lnL>
                      <a:noFill/>
                    </a:lnL>
                    <a:lnR>
                      <a:noFill/>
                    </a:lnR>
                    <a:lnT>
                      <a:noFill/>
                    </a:lnT>
                    <a:lnB w="12700" cap="flat" cmpd="sng" algn="ctr">
                      <a:solidFill>
                        <a:srgbClr val="4F81BD"/>
                      </a:solidFill>
                      <a:prstDash val="solid"/>
                      <a:round/>
                      <a:headEnd type="none" w="med" len="med"/>
                      <a:tailEnd type="none" w="med" len="med"/>
                    </a:lnB>
                  </a:tcPr>
                </a:tc>
                <a:tc>
                  <a:txBody>
                    <a:bodyPr/>
                    <a:lstStyle/>
                    <a:p>
                      <a:pPr marL="0" marR="0">
                        <a:lnSpc>
                          <a:spcPct val="200000"/>
                        </a:lnSpc>
                        <a:spcBef>
                          <a:spcPts val="0"/>
                        </a:spcBef>
                        <a:spcAft>
                          <a:spcPts val="0"/>
                        </a:spcAft>
                      </a:pPr>
                      <a:r>
                        <a:rPr lang="en-US" sz="1200">
                          <a:solidFill>
                            <a:schemeClr val="tx1"/>
                          </a:solidFill>
                          <a:latin typeface="Times New Roman"/>
                          <a:ea typeface="Calibri"/>
                          <a:cs typeface="Times New Roman"/>
                        </a:rPr>
                        <a:t>207.31</a:t>
                      </a:r>
                    </a:p>
                  </a:txBody>
                  <a:tcPr marL="50800" marR="50800" marT="0" marB="0">
                    <a:lnL>
                      <a:noFill/>
                    </a:lnL>
                    <a:lnR>
                      <a:noFill/>
                    </a:lnR>
                    <a:lnT>
                      <a:noFill/>
                    </a:lnT>
                    <a:lnB w="12700" cap="flat" cmpd="sng" algn="ctr">
                      <a:solidFill>
                        <a:srgbClr val="4F81BD"/>
                      </a:solidFill>
                      <a:prstDash val="solid"/>
                      <a:round/>
                      <a:headEnd type="none" w="med" len="med"/>
                      <a:tailEnd type="none" w="med" len="med"/>
                    </a:lnB>
                  </a:tcPr>
                </a:tc>
                <a:tc>
                  <a:txBody>
                    <a:bodyPr/>
                    <a:lstStyle/>
                    <a:p>
                      <a:pPr marL="0" marR="0">
                        <a:lnSpc>
                          <a:spcPct val="200000"/>
                        </a:lnSpc>
                        <a:spcBef>
                          <a:spcPts val="0"/>
                        </a:spcBef>
                        <a:spcAft>
                          <a:spcPts val="0"/>
                        </a:spcAft>
                      </a:pPr>
                      <a:r>
                        <a:rPr lang="en-US" sz="1200">
                          <a:solidFill>
                            <a:schemeClr val="tx1"/>
                          </a:solidFill>
                          <a:latin typeface="Times New Roman"/>
                          <a:ea typeface="Calibri"/>
                          <a:cs typeface="Times New Roman"/>
                        </a:rPr>
                        <a:t>235.25</a:t>
                      </a:r>
                    </a:p>
                  </a:txBody>
                  <a:tcPr marL="50800" marR="50800" marT="0" marB="0">
                    <a:lnL>
                      <a:noFill/>
                    </a:lnL>
                    <a:lnR>
                      <a:noFill/>
                    </a:lnR>
                    <a:lnT>
                      <a:noFill/>
                    </a:lnT>
                    <a:lnB w="12700" cap="flat" cmpd="sng" algn="ctr">
                      <a:solidFill>
                        <a:srgbClr val="4F81BD"/>
                      </a:solidFill>
                      <a:prstDash val="solid"/>
                      <a:round/>
                      <a:headEnd type="none" w="med" len="med"/>
                      <a:tailEnd type="none" w="med" len="med"/>
                    </a:lnB>
                  </a:tcPr>
                </a:tc>
                <a:tc>
                  <a:txBody>
                    <a:bodyPr/>
                    <a:lstStyle/>
                    <a:p>
                      <a:pPr marL="0" marR="0">
                        <a:lnSpc>
                          <a:spcPct val="200000"/>
                        </a:lnSpc>
                        <a:spcBef>
                          <a:spcPts val="0"/>
                        </a:spcBef>
                        <a:spcAft>
                          <a:spcPts val="0"/>
                        </a:spcAft>
                      </a:pPr>
                      <a:r>
                        <a:rPr lang="en-US" sz="1200">
                          <a:solidFill>
                            <a:schemeClr val="tx1"/>
                          </a:solidFill>
                          <a:latin typeface="Times New Roman"/>
                          <a:ea typeface="Calibri"/>
                          <a:cs typeface="Times New Roman"/>
                        </a:rPr>
                        <a:t>2.44</a:t>
                      </a:r>
                    </a:p>
                  </a:txBody>
                  <a:tcPr marL="50800" marR="50800" marT="0" marB="0">
                    <a:lnL>
                      <a:noFill/>
                    </a:lnL>
                    <a:lnR>
                      <a:noFill/>
                    </a:lnR>
                    <a:lnT>
                      <a:noFill/>
                    </a:lnT>
                    <a:lnB w="12700" cap="flat" cmpd="sng" algn="ctr">
                      <a:solidFill>
                        <a:srgbClr val="4F81BD"/>
                      </a:solidFill>
                      <a:prstDash val="solid"/>
                      <a:round/>
                      <a:headEnd type="none" w="med" len="med"/>
                      <a:tailEnd type="none" w="med" len="med"/>
                    </a:lnB>
                  </a:tcPr>
                </a:tc>
                <a:tc>
                  <a:txBody>
                    <a:bodyPr/>
                    <a:lstStyle/>
                    <a:p>
                      <a:pPr marL="0" marR="0">
                        <a:lnSpc>
                          <a:spcPct val="200000"/>
                        </a:lnSpc>
                        <a:spcBef>
                          <a:spcPts val="0"/>
                        </a:spcBef>
                        <a:spcAft>
                          <a:spcPts val="0"/>
                        </a:spcAft>
                      </a:pPr>
                      <a:r>
                        <a:rPr lang="en-US" sz="1200">
                          <a:solidFill>
                            <a:schemeClr val="tx1"/>
                          </a:solidFill>
                          <a:latin typeface="Times New Roman"/>
                          <a:ea typeface="Calibri"/>
                          <a:cs typeface="Times New Roman"/>
                        </a:rPr>
                        <a:t>5</a:t>
                      </a:r>
                    </a:p>
                  </a:txBody>
                  <a:tcPr marL="50800" marR="50800" marT="0" marB="0">
                    <a:lnL>
                      <a:noFill/>
                    </a:lnL>
                    <a:lnR>
                      <a:noFill/>
                    </a:lnR>
                    <a:lnT>
                      <a:noFill/>
                    </a:lnT>
                    <a:lnB w="12700" cap="flat" cmpd="sng" algn="ctr">
                      <a:solidFill>
                        <a:srgbClr val="4F81BD"/>
                      </a:solidFill>
                      <a:prstDash val="solid"/>
                      <a:round/>
                      <a:headEnd type="none" w="med" len="med"/>
                      <a:tailEnd type="none" w="med" len="med"/>
                    </a:lnB>
                  </a:tcPr>
                </a:tc>
                <a:tc>
                  <a:txBody>
                    <a:bodyPr/>
                    <a:lstStyle/>
                    <a:p>
                      <a:pPr marL="0" marR="0">
                        <a:lnSpc>
                          <a:spcPct val="200000"/>
                        </a:lnSpc>
                        <a:spcBef>
                          <a:spcPts val="0"/>
                        </a:spcBef>
                        <a:spcAft>
                          <a:spcPts val="0"/>
                        </a:spcAft>
                      </a:pPr>
                      <a:r>
                        <a:rPr lang="en-US" sz="1200">
                          <a:solidFill>
                            <a:schemeClr val="tx1"/>
                          </a:solidFill>
                          <a:latin typeface="Times New Roman"/>
                          <a:ea typeface="Calibri"/>
                          <a:cs typeface="Times New Roman"/>
                        </a:rPr>
                        <a:t>.785</a:t>
                      </a:r>
                    </a:p>
                  </a:txBody>
                  <a:tcPr marL="50800" marR="50800" marT="0" marB="0">
                    <a:lnL>
                      <a:noFill/>
                    </a:lnL>
                    <a:lnR>
                      <a:noFill/>
                    </a:lnR>
                    <a:lnT>
                      <a:noFill/>
                    </a:lnT>
                    <a:lnB w="12700" cap="flat" cmpd="sng" algn="ctr">
                      <a:solidFill>
                        <a:srgbClr val="4F81BD"/>
                      </a:solidFill>
                      <a:prstDash val="solid"/>
                      <a:round/>
                      <a:headEnd type="none" w="med" len="med"/>
                      <a:tailEnd type="none" w="med" len="med"/>
                    </a:lnB>
                  </a:tcPr>
                </a:tc>
                <a:tc>
                  <a:txBody>
                    <a:bodyPr/>
                    <a:lstStyle/>
                    <a:p>
                      <a:pPr marL="0" marR="0">
                        <a:lnSpc>
                          <a:spcPct val="200000"/>
                        </a:lnSpc>
                        <a:spcBef>
                          <a:spcPts val="0"/>
                        </a:spcBef>
                        <a:spcAft>
                          <a:spcPts val="0"/>
                        </a:spcAft>
                      </a:pPr>
                      <a:r>
                        <a:rPr lang="en-US" sz="1200">
                          <a:solidFill>
                            <a:schemeClr val="tx1"/>
                          </a:solidFill>
                          <a:latin typeface="Times New Roman"/>
                          <a:ea typeface="Calibri"/>
                          <a:cs typeface="Times New Roman"/>
                        </a:rPr>
                        <a:t>.01</a:t>
                      </a:r>
                    </a:p>
                  </a:txBody>
                  <a:tcPr marL="50800" marR="50800" marT="0" marB="0">
                    <a:lnL>
                      <a:noFill/>
                    </a:lnL>
                    <a:lnR>
                      <a:noFill/>
                    </a:lnR>
                    <a:lnT>
                      <a:noFill/>
                    </a:lnT>
                    <a:lnB w="12700" cap="flat" cmpd="sng" algn="ctr">
                      <a:solidFill>
                        <a:srgbClr val="4F81BD"/>
                      </a:solidFill>
                      <a:prstDash val="solid"/>
                      <a:round/>
                      <a:headEnd type="none" w="med" len="med"/>
                      <a:tailEnd type="none" w="med" len="med"/>
                    </a:lnB>
                  </a:tcPr>
                </a:tc>
                <a:tc>
                  <a:txBody>
                    <a:bodyPr/>
                    <a:lstStyle/>
                    <a:p>
                      <a:pPr marL="0" marR="0">
                        <a:lnSpc>
                          <a:spcPct val="200000"/>
                        </a:lnSpc>
                        <a:spcBef>
                          <a:spcPts val="0"/>
                        </a:spcBef>
                        <a:spcAft>
                          <a:spcPts val="0"/>
                        </a:spcAft>
                      </a:pPr>
                      <a:r>
                        <a:rPr lang="en-US" sz="1200">
                          <a:solidFill>
                            <a:schemeClr val="tx1"/>
                          </a:solidFill>
                          <a:latin typeface="Times New Roman"/>
                          <a:ea typeface="Calibri"/>
                          <a:cs typeface="Times New Roman"/>
                        </a:rPr>
                        <a:t>.01</a:t>
                      </a:r>
                    </a:p>
                  </a:txBody>
                  <a:tcPr marL="50800" marR="50800" marT="0" marB="0">
                    <a:lnL>
                      <a:noFill/>
                    </a:lnL>
                    <a:lnR>
                      <a:noFill/>
                    </a:lnR>
                    <a:lnT>
                      <a:noFill/>
                    </a:lnT>
                    <a:lnB w="12700" cap="flat" cmpd="sng" algn="ctr">
                      <a:solidFill>
                        <a:srgbClr val="4F81BD"/>
                      </a:solidFill>
                      <a:prstDash val="solid"/>
                      <a:round/>
                      <a:headEnd type="none" w="med" len="med"/>
                      <a:tailEnd type="none" w="med" len="med"/>
                    </a:lnB>
                  </a:tcPr>
                </a:tc>
                <a:tc>
                  <a:txBody>
                    <a:bodyPr/>
                    <a:lstStyle/>
                    <a:p>
                      <a:pPr marL="0" marR="0">
                        <a:lnSpc>
                          <a:spcPct val="200000"/>
                        </a:lnSpc>
                        <a:spcBef>
                          <a:spcPts val="0"/>
                        </a:spcBef>
                        <a:spcAft>
                          <a:spcPts val="0"/>
                        </a:spcAft>
                      </a:pPr>
                      <a:r>
                        <a:rPr lang="en-US" sz="1200" dirty="0">
                          <a:solidFill>
                            <a:schemeClr val="tx1"/>
                          </a:solidFill>
                          <a:latin typeface="Times New Roman"/>
                          <a:ea typeface="Calibri"/>
                          <a:cs typeface="Times New Roman"/>
                        </a:rPr>
                        <a:t>.02</a:t>
                      </a:r>
                    </a:p>
                  </a:txBody>
                  <a:tcPr marL="50800" marR="50800" marT="0" marB="0">
                    <a:lnL>
                      <a:noFill/>
                    </a:lnL>
                    <a:lnR>
                      <a:noFill/>
                    </a:lnR>
                    <a:lnT>
                      <a:noFill/>
                    </a:lnT>
                    <a:lnB w="12700" cap="flat" cmpd="sng" algn="ctr">
                      <a:solidFill>
                        <a:srgbClr val="4F81BD"/>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Pronoun Model</a:t>
            </a:r>
            <a:endParaRPr lang="en-US" dirty="0"/>
          </a:p>
        </p:txBody>
      </p:sp>
      <p:graphicFrame>
        <p:nvGraphicFramePr>
          <p:cNvPr id="5" name="Table 4"/>
          <p:cNvGraphicFramePr>
            <a:graphicFrameLocks noGrp="1"/>
          </p:cNvGraphicFramePr>
          <p:nvPr/>
        </p:nvGraphicFramePr>
        <p:xfrm>
          <a:off x="1066800" y="1676400"/>
          <a:ext cx="7848599" cy="3598707"/>
        </p:xfrm>
        <a:graphic>
          <a:graphicData uri="http://schemas.openxmlformats.org/drawingml/2006/table">
            <a:tbl>
              <a:tblPr/>
              <a:tblGrid>
                <a:gridCol w="914399"/>
                <a:gridCol w="655321"/>
                <a:gridCol w="784860"/>
                <a:gridCol w="780499"/>
                <a:gridCol w="780499"/>
                <a:gridCol w="784860"/>
                <a:gridCol w="784860"/>
                <a:gridCol w="780499"/>
                <a:gridCol w="979623"/>
                <a:gridCol w="603179"/>
              </a:tblGrid>
              <a:tr h="315390">
                <a:tc>
                  <a:txBody>
                    <a:bodyPr/>
                    <a:lstStyle/>
                    <a:p>
                      <a:endParaRPr lang="en-US" sz="1400" dirty="0">
                        <a:solidFill>
                          <a:srgbClr val="365F91"/>
                        </a:solidFill>
                        <a:latin typeface="Times New Roman"/>
                        <a:cs typeface="Times New Roman"/>
                      </a:endParaRPr>
                    </a:p>
                  </a:txBody>
                  <a:tcPr marL="60960" marR="60960" marT="0" marB="0">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endParaRPr lang="en-US" sz="1400">
                        <a:solidFill>
                          <a:srgbClr val="365F91"/>
                        </a:solidFill>
                        <a:latin typeface="Times New Roman"/>
                        <a:cs typeface="Times New Roman"/>
                      </a:endParaRPr>
                    </a:p>
                  </a:txBody>
                  <a:tcPr marL="60960" marR="60960" marT="0" marB="0">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endParaRPr lang="en-US" sz="1400">
                        <a:solidFill>
                          <a:srgbClr val="365F91"/>
                        </a:solidFill>
                        <a:latin typeface="Times New Roman"/>
                        <a:cs typeface="Times New Roman"/>
                      </a:endParaRPr>
                    </a:p>
                  </a:txBody>
                  <a:tcPr marL="60960" marR="60960" marT="0" marB="0">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gridSpan="2">
                  <a:txBody>
                    <a:bodyPr/>
                    <a:lstStyle/>
                    <a:p>
                      <a:pPr marL="0" marR="0" algn="ctr">
                        <a:lnSpc>
                          <a:spcPct val="200000"/>
                        </a:lnSpc>
                        <a:spcBef>
                          <a:spcPts val="0"/>
                        </a:spcBef>
                        <a:spcAft>
                          <a:spcPts val="0"/>
                        </a:spcAft>
                      </a:pPr>
                      <a:r>
                        <a:rPr lang="en-US" sz="1400" b="1" i="1">
                          <a:solidFill>
                            <a:srgbClr val="000000"/>
                          </a:solidFill>
                          <a:latin typeface="Times New Roman"/>
                          <a:ea typeface="Times New Roman"/>
                          <a:cs typeface="Times New Roman"/>
                        </a:rPr>
                        <a:t>SE </a:t>
                      </a:r>
                      <a:r>
                        <a:rPr lang="en-US" sz="1400" b="1">
                          <a:solidFill>
                            <a:srgbClr val="000000"/>
                          </a:solidFill>
                          <a:latin typeface="Times New Roman"/>
                          <a:ea typeface="Times New Roman"/>
                          <a:cs typeface="Times New Roman"/>
                        </a:rPr>
                        <a:t>(95% CI)</a:t>
                      </a:r>
                      <a:endParaRPr lang="en-US" sz="1400">
                        <a:solidFill>
                          <a:srgbClr val="365F91"/>
                        </a:solidFill>
                        <a:latin typeface="Times New Roman"/>
                        <a:ea typeface="Calibri"/>
                        <a:cs typeface="Times New Roman"/>
                      </a:endParaRPr>
                    </a:p>
                  </a:txBody>
                  <a:tcPr marL="60960" marR="60960" marT="0" marB="0">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hMerge="1">
                  <a:txBody>
                    <a:bodyPr/>
                    <a:lstStyle/>
                    <a:p>
                      <a:endParaRPr lang="en-US"/>
                    </a:p>
                  </a:txBody>
                  <a:tcPr/>
                </a:tc>
                <a:tc>
                  <a:txBody>
                    <a:bodyPr/>
                    <a:lstStyle/>
                    <a:p>
                      <a:endParaRPr lang="en-US" sz="1400">
                        <a:solidFill>
                          <a:srgbClr val="365F91"/>
                        </a:solidFill>
                        <a:latin typeface="Times New Roman"/>
                        <a:cs typeface="Times New Roman"/>
                      </a:endParaRPr>
                    </a:p>
                  </a:txBody>
                  <a:tcPr marL="60960" marR="60960" marT="0" marB="0">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endParaRPr lang="en-US" sz="1400">
                        <a:solidFill>
                          <a:srgbClr val="365F91"/>
                        </a:solidFill>
                        <a:latin typeface="Times New Roman"/>
                        <a:cs typeface="Times New Roman"/>
                      </a:endParaRPr>
                    </a:p>
                  </a:txBody>
                  <a:tcPr marL="60960" marR="60960" marT="0" marB="0">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gridSpan="3">
                  <a:txBody>
                    <a:bodyPr/>
                    <a:lstStyle/>
                    <a:p>
                      <a:pPr marL="0" marR="0" algn="ctr">
                        <a:lnSpc>
                          <a:spcPct val="200000"/>
                        </a:lnSpc>
                        <a:spcBef>
                          <a:spcPts val="0"/>
                        </a:spcBef>
                        <a:spcAft>
                          <a:spcPts val="0"/>
                        </a:spcAft>
                      </a:pPr>
                      <a:r>
                        <a:rPr lang="en-US" sz="1400" b="1" i="1" dirty="0">
                          <a:solidFill>
                            <a:srgbClr val="000000"/>
                          </a:solidFill>
                          <a:latin typeface="Times New Roman"/>
                          <a:ea typeface="Times New Roman"/>
                          <a:cs typeface="Times New Roman"/>
                        </a:rPr>
                        <a:t>95% CI for odds ratio</a:t>
                      </a:r>
                      <a:endParaRPr lang="en-US" sz="1400" dirty="0">
                        <a:solidFill>
                          <a:srgbClr val="365F91"/>
                        </a:solidFill>
                        <a:latin typeface="Times New Roman"/>
                        <a:ea typeface="Calibri"/>
                        <a:cs typeface="Times New Roman"/>
                      </a:endParaRPr>
                    </a:p>
                  </a:txBody>
                  <a:tcPr marL="60960" marR="60960" marT="0" marB="0">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315390">
                <a:tc>
                  <a:txBody>
                    <a:bodyPr/>
                    <a:lstStyle/>
                    <a:p>
                      <a:pPr marL="0" marR="0">
                        <a:lnSpc>
                          <a:spcPct val="200000"/>
                        </a:lnSpc>
                        <a:spcBef>
                          <a:spcPts val="0"/>
                        </a:spcBef>
                        <a:spcAft>
                          <a:spcPts val="0"/>
                        </a:spcAft>
                      </a:pPr>
                      <a:r>
                        <a:rPr lang="en-US" sz="1400" b="1">
                          <a:solidFill>
                            <a:srgbClr val="000000"/>
                          </a:solidFill>
                          <a:latin typeface="Times New Roman"/>
                          <a:ea typeface="Times New Roman"/>
                          <a:cs typeface="Times New Roman"/>
                        </a:rPr>
                        <a:t> </a:t>
                      </a:r>
                      <a:endParaRPr lang="en-US" sz="1400">
                        <a:solidFill>
                          <a:srgbClr val="365F91"/>
                        </a:solidFill>
                        <a:latin typeface="Times New Roman"/>
                        <a:ea typeface="Calibri"/>
                        <a:cs typeface="Times New Roman"/>
                      </a:endParaRPr>
                    </a:p>
                  </a:txBody>
                  <a:tcPr marL="60960" marR="60960" marT="0" marB="0">
                    <a:lnL>
                      <a:noFill/>
                    </a:lnL>
                    <a:lnR>
                      <a:noFill/>
                    </a:lnR>
                    <a:lnT w="12700" cap="flat" cmpd="sng" algn="ctr">
                      <a:solidFill>
                        <a:srgbClr val="4F81BD"/>
                      </a:solidFill>
                      <a:prstDash val="solid"/>
                      <a:round/>
                      <a:headEnd type="none" w="med" len="med"/>
                      <a:tailEnd type="none" w="med" len="med"/>
                    </a:lnT>
                    <a:lnB>
                      <a:noFill/>
                    </a:lnB>
                    <a:solidFill>
                      <a:srgbClr val="D3DFEE"/>
                    </a:solidFill>
                  </a:tcPr>
                </a:tc>
                <a:tc>
                  <a:txBody>
                    <a:bodyPr/>
                    <a:lstStyle/>
                    <a:p>
                      <a:pPr marL="0" marR="0" algn="ctr">
                        <a:lnSpc>
                          <a:spcPct val="200000"/>
                        </a:lnSpc>
                        <a:spcBef>
                          <a:spcPts val="0"/>
                        </a:spcBef>
                        <a:spcAft>
                          <a:spcPts val="0"/>
                        </a:spcAft>
                      </a:pPr>
                      <a:r>
                        <a:rPr lang="en-US" sz="1400" i="1">
                          <a:solidFill>
                            <a:srgbClr val="000000"/>
                          </a:solidFill>
                          <a:latin typeface="Times New Roman"/>
                          <a:ea typeface="Times New Roman"/>
                          <a:cs typeface="Times New Roman"/>
                        </a:rPr>
                        <a:t>B</a:t>
                      </a:r>
                      <a:endParaRPr lang="en-US" sz="1400">
                        <a:solidFill>
                          <a:srgbClr val="365F91"/>
                        </a:solidFill>
                        <a:latin typeface="Times New Roman"/>
                        <a:ea typeface="Calibri"/>
                        <a:cs typeface="Times New Roman"/>
                      </a:endParaRPr>
                    </a:p>
                  </a:txBody>
                  <a:tcPr marL="60960" marR="60960" marT="0" marB="0">
                    <a:lnL>
                      <a:noFill/>
                    </a:lnL>
                    <a:lnR>
                      <a:noFill/>
                    </a:lnR>
                    <a:lnT w="12700" cap="flat" cmpd="sng" algn="ctr">
                      <a:solidFill>
                        <a:srgbClr val="4F81BD"/>
                      </a:solidFill>
                      <a:prstDash val="solid"/>
                      <a:round/>
                      <a:headEnd type="none" w="med" len="med"/>
                      <a:tailEnd type="none" w="med" len="med"/>
                    </a:lnT>
                    <a:lnB>
                      <a:noFill/>
                    </a:lnB>
                    <a:solidFill>
                      <a:srgbClr val="D3DFEE"/>
                    </a:solidFill>
                  </a:tcPr>
                </a:tc>
                <a:tc>
                  <a:txBody>
                    <a:bodyPr/>
                    <a:lstStyle/>
                    <a:p>
                      <a:pPr marL="0" marR="0" algn="ctr">
                        <a:lnSpc>
                          <a:spcPct val="200000"/>
                        </a:lnSpc>
                        <a:spcBef>
                          <a:spcPts val="0"/>
                        </a:spcBef>
                        <a:spcAft>
                          <a:spcPts val="0"/>
                        </a:spcAft>
                      </a:pPr>
                      <a:r>
                        <a:rPr lang="en-US" sz="1400" i="1">
                          <a:solidFill>
                            <a:srgbClr val="000000"/>
                          </a:solidFill>
                          <a:latin typeface="Times New Roman"/>
                          <a:ea typeface="Times New Roman"/>
                          <a:cs typeface="Times New Roman"/>
                        </a:rPr>
                        <a:t>SE</a:t>
                      </a:r>
                      <a:endParaRPr lang="en-US" sz="1400">
                        <a:solidFill>
                          <a:srgbClr val="365F91"/>
                        </a:solidFill>
                        <a:latin typeface="Times New Roman"/>
                        <a:ea typeface="Calibri"/>
                        <a:cs typeface="Times New Roman"/>
                      </a:endParaRPr>
                    </a:p>
                  </a:txBody>
                  <a:tcPr marL="60960" marR="60960" marT="0" marB="0">
                    <a:lnL>
                      <a:noFill/>
                    </a:lnL>
                    <a:lnR>
                      <a:noFill/>
                    </a:lnR>
                    <a:lnT w="12700" cap="flat" cmpd="sng" algn="ctr">
                      <a:solidFill>
                        <a:srgbClr val="4F81BD"/>
                      </a:solidFill>
                      <a:prstDash val="solid"/>
                      <a:round/>
                      <a:headEnd type="none" w="med" len="med"/>
                      <a:tailEnd type="none" w="med" len="med"/>
                    </a:lnT>
                    <a:lnB>
                      <a:noFill/>
                    </a:lnB>
                    <a:solidFill>
                      <a:srgbClr val="D3DFEE"/>
                    </a:solidFill>
                  </a:tcPr>
                </a:tc>
                <a:tc>
                  <a:txBody>
                    <a:bodyPr/>
                    <a:lstStyle/>
                    <a:p>
                      <a:pPr marL="0" marR="0" algn="ctr">
                        <a:lnSpc>
                          <a:spcPct val="200000"/>
                        </a:lnSpc>
                        <a:spcBef>
                          <a:spcPts val="0"/>
                        </a:spcBef>
                        <a:spcAft>
                          <a:spcPts val="0"/>
                        </a:spcAft>
                      </a:pPr>
                      <a:r>
                        <a:rPr lang="en-US" sz="1400" i="1">
                          <a:solidFill>
                            <a:srgbClr val="000000"/>
                          </a:solidFill>
                          <a:latin typeface="Times New Roman"/>
                          <a:ea typeface="Times New Roman"/>
                          <a:cs typeface="Times New Roman"/>
                        </a:rPr>
                        <a:t>Lower</a:t>
                      </a:r>
                      <a:endParaRPr lang="en-US" sz="1400">
                        <a:solidFill>
                          <a:srgbClr val="365F91"/>
                        </a:solidFill>
                        <a:latin typeface="Times New Roman"/>
                        <a:ea typeface="Calibri"/>
                        <a:cs typeface="Times New Roman"/>
                      </a:endParaRPr>
                    </a:p>
                  </a:txBody>
                  <a:tcPr marL="60960" marR="60960" marT="0" marB="0">
                    <a:lnL>
                      <a:noFill/>
                    </a:lnL>
                    <a:lnR>
                      <a:noFill/>
                    </a:lnR>
                    <a:lnT w="12700" cap="flat" cmpd="sng" algn="ctr">
                      <a:solidFill>
                        <a:srgbClr val="4F81BD"/>
                      </a:solidFill>
                      <a:prstDash val="solid"/>
                      <a:round/>
                      <a:headEnd type="none" w="med" len="med"/>
                      <a:tailEnd type="none" w="med" len="med"/>
                    </a:lnT>
                    <a:lnB>
                      <a:noFill/>
                    </a:lnB>
                    <a:solidFill>
                      <a:srgbClr val="D3DFEE"/>
                    </a:solidFill>
                  </a:tcPr>
                </a:tc>
                <a:tc>
                  <a:txBody>
                    <a:bodyPr/>
                    <a:lstStyle/>
                    <a:p>
                      <a:pPr marL="0" marR="0" algn="ctr">
                        <a:lnSpc>
                          <a:spcPct val="200000"/>
                        </a:lnSpc>
                        <a:spcBef>
                          <a:spcPts val="0"/>
                        </a:spcBef>
                        <a:spcAft>
                          <a:spcPts val="0"/>
                        </a:spcAft>
                      </a:pPr>
                      <a:r>
                        <a:rPr lang="en-US" sz="1400" i="1">
                          <a:solidFill>
                            <a:srgbClr val="000000"/>
                          </a:solidFill>
                          <a:latin typeface="Times New Roman"/>
                          <a:ea typeface="Times New Roman"/>
                          <a:cs typeface="Times New Roman"/>
                        </a:rPr>
                        <a:t>Upper</a:t>
                      </a:r>
                      <a:endParaRPr lang="en-US" sz="1400">
                        <a:solidFill>
                          <a:srgbClr val="365F91"/>
                        </a:solidFill>
                        <a:latin typeface="Times New Roman"/>
                        <a:ea typeface="Calibri"/>
                        <a:cs typeface="Times New Roman"/>
                      </a:endParaRPr>
                    </a:p>
                  </a:txBody>
                  <a:tcPr marL="60960" marR="60960" marT="0" marB="0">
                    <a:lnL>
                      <a:noFill/>
                    </a:lnL>
                    <a:lnR>
                      <a:noFill/>
                    </a:lnR>
                    <a:lnT w="12700" cap="flat" cmpd="sng" algn="ctr">
                      <a:solidFill>
                        <a:srgbClr val="4F81BD"/>
                      </a:solidFill>
                      <a:prstDash val="solid"/>
                      <a:round/>
                      <a:headEnd type="none" w="med" len="med"/>
                      <a:tailEnd type="none" w="med" len="med"/>
                    </a:lnT>
                    <a:lnB>
                      <a:noFill/>
                    </a:lnB>
                    <a:solidFill>
                      <a:srgbClr val="D3DFEE"/>
                    </a:solidFill>
                  </a:tcPr>
                </a:tc>
                <a:tc>
                  <a:txBody>
                    <a:bodyPr/>
                    <a:lstStyle/>
                    <a:p>
                      <a:pPr marL="0" marR="0" algn="ctr">
                        <a:lnSpc>
                          <a:spcPct val="200000"/>
                        </a:lnSpc>
                        <a:spcBef>
                          <a:spcPts val="0"/>
                        </a:spcBef>
                        <a:spcAft>
                          <a:spcPts val="0"/>
                        </a:spcAft>
                      </a:pPr>
                      <a:r>
                        <a:rPr lang="en-US" sz="1400" i="1">
                          <a:solidFill>
                            <a:srgbClr val="000000"/>
                          </a:solidFill>
                          <a:latin typeface="Times New Roman"/>
                          <a:ea typeface="Times New Roman"/>
                          <a:cs typeface="Times New Roman"/>
                        </a:rPr>
                        <a:t>z</a:t>
                      </a:r>
                      <a:endParaRPr lang="en-US" sz="1400">
                        <a:solidFill>
                          <a:srgbClr val="365F91"/>
                        </a:solidFill>
                        <a:latin typeface="Times New Roman"/>
                        <a:ea typeface="Calibri"/>
                        <a:cs typeface="Times New Roman"/>
                      </a:endParaRPr>
                    </a:p>
                  </a:txBody>
                  <a:tcPr marL="60960" marR="60960" marT="0" marB="0">
                    <a:lnL>
                      <a:noFill/>
                    </a:lnL>
                    <a:lnR>
                      <a:noFill/>
                    </a:lnR>
                    <a:lnT w="12700" cap="flat" cmpd="sng" algn="ctr">
                      <a:solidFill>
                        <a:srgbClr val="4F81BD"/>
                      </a:solidFill>
                      <a:prstDash val="solid"/>
                      <a:round/>
                      <a:headEnd type="none" w="med" len="med"/>
                      <a:tailEnd type="none" w="med" len="med"/>
                    </a:lnT>
                    <a:lnB>
                      <a:noFill/>
                    </a:lnB>
                    <a:solidFill>
                      <a:srgbClr val="D3DFEE"/>
                    </a:solidFill>
                  </a:tcPr>
                </a:tc>
                <a:tc>
                  <a:txBody>
                    <a:bodyPr/>
                    <a:lstStyle/>
                    <a:p>
                      <a:pPr marL="0" marR="0" algn="ctr">
                        <a:lnSpc>
                          <a:spcPct val="200000"/>
                        </a:lnSpc>
                        <a:spcBef>
                          <a:spcPts val="0"/>
                        </a:spcBef>
                        <a:spcAft>
                          <a:spcPts val="0"/>
                        </a:spcAft>
                      </a:pPr>
                      <a:r>
                        <a:rPr lang="en-US" sz="1400" i="1">
                          <a:solidFill>
                            <a:srgbClr val="000000"/>
                          </a:solidFill>
                          <a:latin typeface="Times New Roman"/>
                          <a:ea typeface="Times New Roman"/>
                          <a:cs typeface="Times New Roman"/>
                        </a:rPr>
                        <a:t>p</a:t>
                      </a:r>
                      <a:endParaRPr lang="en-US" sz="1400">
                        <a:solidFill>
                          <a:srgbClr val="365F91"/>
                        </a:solidFill>
                        <a:latin typeface="Times New Roman"/>
                        <a:ea typeface="Calibri"/>
                        <a:cs typeface="Times New Roman"/>
                      </a:endParaRPr>
                    </a:p>
                  </a:txBody>
                  <a:tcPr marL="60960" marR="60960" marT="0" marB="0">
                    <a:lnL>
                      <a:noFill/>
                    </a:lnL>
                    <a:lnR>
                      <a:noFill/>
                    </a:lnR>
                    <a:lnT w="12700" cap="flat" cmpd="sng" algn="ctr">
                      <a:solidFill>
                        <a:srgbClr val="4F81BD"/>
                      </a:solidFill>
                      <a:prstDash val="solid"/>
                      <a:round/>
                      <a:headEnd type="none" w="med" len="med"/>
                      <a:tailEnd type="none" w="med" len="med"/>
                    </a:lnT>
                    <a:lnB>
                      <a:noFill/>
                    </a:lnB>
                    <a:solidFill>
                      <a:srgbClr val="D3DFEE"/>
                    </a:solidFill>
                  </a:tcPr>
                </a:tc>
                <a:tc>
                  <a:txBody>
                    <a:bodyPr/>
                    <a:lstStyle/>
                    <a:p>
                      <a:pPr marL="0" marR="0" algn="ctr">
                        <a:lnSpc>
                          <a:spcPct val="200000"/>
                        </a:lnSpc>
                        <a:spcBef>
                          <a:spcPts val="0"/>
                        </a:spcBef>
                        <a:spcAft>
                          <a:spcPts val="0"/>
                        </a:spcAft>
                      </a:pPr>
                      <a:r>
                        <a:rPr lang="en-US" sz="1400" i="1">
                          <a:solidFill>
                            <a:srgbClr val="000000"/>
                          </a:solidFill>
                          <a:latin typeface="Times New Roman"/>
                          <a:ea typeface="Times New Roman"/>
                          <a:cs typeface="Times New Roman"/>
                        </a:rPr>
                        <a:t>Lower</a:t>
                      </a:r>
                      <a:endParaRPr lang="en-US" sz="1400">
                        <a:solidFill>
                          <a:srgbClr val="365F91"/>
                        </a:solidFill>
                        <a:latin typeface="Times New Roman"/>
                        <a:ea typeface="Calibri"/>
                        <a:cs typeface="Times New Roman"/>
                      </a:endParaRPr>
                    </a:p>
                  </a:txBody>
                  <a:tcPr marL="60960" marR="60960" marT="0" marB="0">
                    <a:lnL>
                      <a:noFill/>
                    </a:lnL>
                    <a:lnR>
                      <a:noFill/>
                    </a:lnR>
                    <a:lnT w="12700" cap="flat" cmpd="sng" algn="ctr">
                      <a:solidFill>
                        <a:srgbClr val="4F81BD"/>
                      </a:solidFill>
                      <a:prstDash val="solid"/>
                      <a:round/>
                      <a:headEnd type="none" w="med" len="med"/>
                      <a:tailEnd type="none" w="med" len="med"/>
                    </a:lnT>
                    <a:lnB>
                      <a:noFill/>
                    </a:lnB>
                    <a:solidFill>
                      <a:srgbClr val="D3DFEE"/>
                    </a:solidFill>
                  </a:tcPr>
                </a:tc>
                <a:tc>
                  <a:txBody>
                    <a:bodyPr/>
                    <a:lstStyle/>
                    <a:p>
                      <a:pPr marL="0" marR="0" algn="ctr">
                        <a:lnSpc>
                          <a:spcPct val="200000"/>
                        </a:lnSpc>
                        <a:spcBef>
                          <a:spcPts val="0"/>
                        </a:spcBef>
                        <a:spcAft>
                          <a:spcPts val="0"/>
                        </a:spcAft>
                      </a:pPr>
                      <a:r>
                        <a:rPr lang="en-US" sz="1400" i="1">
                          <a:solidFill>
                            <a:srgbClr val="000000"/>
                          </a:solidFill>
                          <a:latin typeface="Times New Roman"/>
                          <a:ea typeface="Times New Roman"/>
                          <a:cs typeface="Times New Roman"/>
                        </a:rPr>
                        <a:t>Odds Ratio</a:t>
                      </a:r>
                      <a:endParaRPr lang="en-US" sz="1400">
                        <a:solidFill>
                          <a:srgbClr val="365F91"/>
                        </a:solidFill>
                        <a:latin typeface="Times New Roman"/>
                        <a:ea typeface="Calibri"/>
                        <a:cs typeface="Times New Roman"/>
                      </a:endParaRPr>
                    </a:p>
                  </a:txBody>
                  <a:tcPr marL="60960" marR="60960" marT="0" marB="0">
                    <a:lnL>
                      <a:noFill/>
                    </a:lnL>
                    <a:lnR>
                      <a:noFill/>
                    </a:lnR>
                    <a:lnT w="12700" cap="flat" cmpd="sng" algn="ctr">
                      <a:solidFill>
                        <a:srgbClr val="4F81BD"/>
                      </a:solidFill>
                      <a:prstDash val="solid"/>
                      <a:round/>
                      <a:headEnd type="none" w="med" len="med"/>
                      <a:tailEnd type="none" w="med" len="med"/>
                    </a:lnT>
                    <a:lnB>
                      <a:noFill/>
                    </a:lnB>
                    <a:solidFill>
                      <a:srgbClr val="D3DFEE"/>
                    </a:solidFill>
                  </a:tcPr>
                </a:tc>
                <a:tc>
                  <a:txBody>
                    <a:bodyPr/>
                    <a:lstStyle/>
                    <a:p>
                      <a:pPr marL="0" marR="0" algn="ctr">
                        <a:lnSpc>
                          <a:spcPct val="200000"/>
                        </a:lnSpc>
                        <a:spcBef>
                          <a:spcPts val="0"/>
                        </a:spcBef>
                        <a:spcAft>
                          <a:spcPts val="0"/>
                        </a:spcAft>
                      </a:pPr>
                      <a:r>
                        <a:rPr lang="en-US" sz="1400" i="1">
                          <a:solidFill>
                            <a:srgbClr val="000000"/>
                          </a:solidFill>
                          <a:latin typeface="Times New Roman"/>
                          <a:ea typeface="Times New Roman"/>
                          <a:cs typeface="Times New Roman"/>
                        </a:rPr>
                        <a:t>Upper</a:t>
                      </a:r>
                      <a:endParaRPr lang="en-US" sz="1400">
                        <a:solidFill>
                          <a:srgbClr val="365F91"/>
                        </a:solidFill>
                        <a:latin typeface="Times New Roman"/>
                        <a:ea typeface="Calibri"/>
                        <a:cs typeface="Times New Roman"/>
                      </a:endParaRPr>
                    </a:p>
                  </a:txBody>
                  <a:tcPr marL="60960" marR="60960" marT="0" marB="0">
                    <a:lnL>
                      <a:noFill/>
                    </a:lnL>
                    <a:lnR>
                      <a:noFill/>
                    </a:lnR>
                    <a:lnT w="12700" cap="flat" cmpd="sng" algn="ctr">
                      <a:solidFill>
                        <a:srgbClr val="4F81BD"/>
                      </a:solidFill>
                      <a:prstDash val="solid"/>
                      <a:round/>
                      <a:headEnd type="none" w="med" len="med"/>
                      <a:tailEnd type="none" w="med" len="med"/>
                    </a:lnT>
                    <a:lnB>
                      <a:noFill/>
                    </a:lnB>
                    <a:solidFill>
                      <a:srgbClr val="D3DFEE"/>
                    </a:solidFill>
                  </a:tcPr>
                </a:tc>
              </a:tr>
              <a:tr h="611667">
                <a:tc>
                  <a:txBody>
                    <a:bodyPr/>
                    <a:lstStyle/>
                    <a:p>
                      <a:pPr marL="0" marR="0">
                        <a:lnSpc>
                          <a:spcPct val="200000"/>
                        </a:lnSpc>
                        <a:spcBef>
                          <a:spcPts val="0"/>
                        </a:spcBef>
                        <a:spcAft>
                          <a:spcPts val="0"/>
                        </a:spcAft>
                      </a:pPr>
                      <a:r>
                        <a:rPr lang="en-US" sz="1400" b="0">
                          <a:solidFill>
                            <a:srgbClr val="000000"/>
                          </a:solidFill>
                          <a:latin typeface="Times New Roman"/>
                          <a:ea typeface="Times New Roman"/>
                          <a:cs typeface="Times New Roman"/>
                        </a:rPr>
                        <a:t>Intercept</a:t>
                      </a:r>
                      <a:endParaRPr lang="en-US" sz="1400" b="0">
                        <a:solidFill>
                          <a:srgbClr val="365F91"/>
                        </a:solidFill>
                        <a:latin typeface="Times New Roman"/>
                        <a:ea typeface="Calibri"/>
                        <a:cs typeface="Times New Roman"/>
                      </a:endParaRPr>
                    </a:p>
                  </a:txBody>
                  <a:tcPr marL="60960" marR="60960" marT="0" marB="0">
                    <a:lnL>
                      <a:noFill/>
                    </a:lnL>
                    <a:lnR>
                      <a:noFill/>
                    </a:lnR>
                    <a:lnT>
                      <a:noFill/>
                    </a:lnT>
                    <a:lnB>
                      <a:noFill/>
                    </a:lnB>
                  </a:tcPr>
                </a:tc>
                <a:tc>
                  <a:txBody>
                    <a:bodyPr/>
                    <a:lstStyle/>
                    <a:p>
                      <a:pPr marL="0" marR="0" algn="ctr">
                        <a:lnSpc>
                          <a:spcPct val="200000"/>
                        </a:lnSpc>
                        <a:spcBef>
                          <a:spcPts val="0"/>
                        </a:spcBef>
                        <a:spcAft>
                          <a:spcPts val="0"/>
                        </a:spcAft>
                      </a:pPr>
                      <a:r>
                        <a:rPr lang="en-US" sz="1400">
                          <a:solidFill>
                            <a:srgbClr val="000000"/>
                          </a:solidFill>
                          <a:latin typeface="Times New Roman"/>
                          <a:ea typeface="Times New Roman"/>
                          <a:cs typeface="Times New Roman"/>
                        </a:rPr>
                        <a:t>11.71</a:t>
                      </a:r>
                      <a:endParaRPr lang="en-US" sz="1400">
                        <a:solidFill>
                          <a:srgbClr val="365F91"/>
                        </a:solidFill>
                        <a:latin typeface="Times New Roman"/>
                        <a:ea typeface="Calibri"/>
                        <a:cs typeface="Times New Roman"/>
                      </a:endParaRPr>
                    </a:p>
                  </a:txBody>
                  <a:tcPr marL="60960" marR="60960" marT="0" marB="0">
                    <a:lnL>
                      <a:noFill/>
                    </a:lnL>
                    <a:lnR>
                      <a:noFill/>
                    </a:lnR>
                    <a:lnT>
                      <a:noFill/>
                    </a:lnT>
                    <a:lnB>
                      <a:noFill/>
                    </a:lnB>
                  </a:tcPr>
                </a:tc>
                <a:tc>
                  <a:txBody>
                    <a:bodyPr/>
                    <a:lstStyle/>
                    <a:p>
                      <a:pPr marL="0" marR="0" algn="ctr">
                        <a:lnSpc>
                          <a:spcPct val="200000"/>
                        </a:lnSpc>
                        <a:spcBef>
                          <a:spcPts val="0"/>
                        </a:spcBef>
                        <a:spcAft>
                          <a:spcPts val="0"/>
                        </a:spcAft>
                      </a:pPr>
                      <a:r>
                        <a:rPr lang="en-US" sz="1400">
                          <a:solidFill>
                            <a:srgbClr val="000000"/>
                          </a:solidFill>
                          <a:latin typeface="Times New Roman"/>
                          <a:ea typeface="Times New Roman"/>
                          <a:cs typeface="Times New Roman"/>
                        </a:rPr>
                        <a:t>3.57</a:t>
                      </a:r>
                      <a:endParaRPr lang="en-US" sz="1400">
                        <a:solidFill>
                          <a:srgbClr val="365F91"/>
                        </a:solidFill>
                        <a:latin typeface="Times New Roman"/>
                        <a:ea typeface="Calibri"/>
                        <a:cs typeface="Times New Roman"/>
                      </a:endParaRPr>
                    </a:p>
                  </a:txBody>
                  <a:tcPr marL="60960" marR="60960" marT="0" marB="0">
                    <a:lnL>
                      <a:noFill/>
                    </a:lnL>
                    <a:lnR>
                      <a:noFill/>
                    </a:lnR>
                    <a:lnT>
                      <a:noFill/>
                    </a:lnT>
                    <a:lnB>
                      <a:noFill/>
                    </a:lnB>
                  </a:tcPr>
                </a:tc>
                <a:tc>
                  <a:txBody>
                    <a:bodyPr/>
                    <a:lstStyle/>
                    <a:p>
                      <a:pPr marL="0" marR="0" algn="ctr">
                        <a:lnSpc>
                          <a:spcPct val="200000"/>
                        </a:lnSpc>
                        <a:spcBef>
                          <a:spcPts val="0"/>
                        </a:spcBef>
                        <a:spcAft>
                          <a:spcPts val="0"/>
                        </a:spcAft>
                      </a:pPr>
                      <a:endParaRPr lang="en-US" sz="1400">
                        <a:solidFill>
                          <a:srgbClr val="000000"/>
                        </a:solidFill>
                        <a:latin typeface="Times New Roman"/>
                        <a:ea typeface="Times New Roman"/>
                        <a:cs typeface="Times New Roman"/>
                      </a:endParaRPr>
                    </a:p>
                  </a:txBody>
                  <a:tcPr marL="60960" marR="60960" marT="0" marB="0">
                    <a:lnL>
                      <a:noFill/>
                    </a:lnL>
                    <a:lnR>
                      <a:noFill/>
                    </a:lnR>
                    <a:lnT>
                      <a:noFill/>
                    </a:lnT>
                    <a:lnB>
                      <a:noFill/>
                    </a:lnB>
                  </a:tcPr>
                </a:tc>
                <a:tc>
                  <a:txBody>
                    <a:bodyPr/>
                    <a:lstStyle/>
                    <a:p>
                      <a:pPr marL="0" marR="0" algn="ctr">
                        <a:lnSpc>
                          <a:spcPct val="200000"/>
                        </a:lnSpc>
                        <a:spcBef>
                          <a:spcPts val="0"/>
                        </a:spcBef>
                        <a:spcAft>
                          <a:spcPts val="0"/>
                        </a:spcAft>
                      </a:pPr>
                      <a:endParaRPr lang="en-US" sz="1400">
                        <a:solidFill>
                          <a:srgbClr val="000000"/>
                        </a:solidFill>
                        <a:latin typeface="Times New Roman"/>
                        <a:ea typeface="Times New Roman"/>
                        <a:cs typeface="Times New Roman"/>
                      </a:endParaRPr>
                    </a:p>
                  </a:txBody>
                  <a:tcPr marL="60960" marR="60960" marT="0" marB="0">
                    <a:lnL>
                      <a:noFill/>
                    </a:lnL>
                    <a:lnR>
                      <a:noFill/>
                    </a:lnR>
                    <a:lnT>
                      <a:noFill/>
                    </a:lnT>
                    <a:lnB>
                      <a:noFill/>
                    </a:lnB>
                  </a:tcPr>
                </a:tc>
                <a:tc>
                  <a:txBody>
                    <a:bodyPr/>
                    <a:lstStyle/>
                    <a:p>
                      <a:pPr marL="0" marR="0" algn="ctr">
                        <a:lnSpc>
                          <a:spcPct val="200000"/>
                        </a:lnSpc>
                        <a:spcBef>
                          <a:spcPts val="0"/>
                        </a:spcBef>
                        <a:spcAft>
                          <a:spcPts val="0"/>
                        </a:spcAft>
                      </a:pPr>
                      <a:r>
                        <a:rPr lang="en-US" sz="1400">
                          <a:solidFill>
                            <a:srgbClr val="000000"/>
                          </a:solidFill>
                          <a:latin typeface="Times New Roman"/>
                          <a:ea typeface="Times New Roman"/>
                          <a:cs typeface="Times New Roman"/>
                        </a:rPr>
                        <a:t>3.28</a:t>
                      </a:r>
                      <a:endParaRPr lang="en-US" sz="1400">
                        <a:solidFill>
                          <a:srgbClr val="365F91"/>
                        </a:solidFill>
                        <a:latin typeface="Times New Roman"/>
                        <a:ea typeface="Calibri"/>
                        <a:cs typeface="Times New Roman"/>
                      </a:endParaRPr>
                    </a:p>
                  </a:txBody>
                  <a:tcPr marL="60960" marR="60960" marT="0" marB="0">
                    <a:lnL>
                      <a:noFill/>
                    </a:lnL>
                    <a:lnR>
                      <a:noFill/>
                    </a:lnR>
                    <a:lnT>
                      <a:noFill/>
                    </a:lnT>
                    <a:lnB>
                      <a:noFill/>
                    </a:lnB>
                  </a:tcPr>
                </a:tc>
                <a:tc>
                  <a:txBody>
                    <a:bodyPr/>
                    <a:lstStyle/>
                    <a:p>
                      <a:pPr marL="0" marR="0" algn="ctr">
                        <a:lnSpc>
                          <a:spcPct val="200000"/>
                        </a:lnSpc>
                        <a:spcBef>
                          <a:spcPts val="0"/>
                        </a:spcBef>
                        <a:spcAft>
                          <a:spcPts val="0"/>
                        </a:spcAft>
                      </a:pPr>
                      <a:r>
                        <a:rPr lang="en-US" sz="1400">
                          <a:solidFill>
                            <a:srgbClr val="000000"/>
                          </a:solidFill>
                          <a:latin typeface="Times New Roman"/>
                          <a:ea typeface="Times New Roman"/>
                          <a:cs typeface="Times New Roman"/>
                        </a:rPr>
                        <a:t>0.001</a:t>
                      </a:r>
                      <a:endParaRPr lang="en-US" sz="1400">
                        <a:solidFill>
                          <a:srgbClr val="365F91"/>
                        </a:solidFill>
                        <a:latin typeface="Times New Roman"/>
                        <a:ea typeface="Calibri"/>
                        <a:cs typeface="Times New Roman"/>
                      </a:endParaRPr>
                    </a:p>
                  </a:txBody>
                  <a:tcPr marL="60960" marR="60960" marT="0" marB="0">
                    <a:lnL>
                      <a:noFill/>
                    </a:lnL>
                    <a:lnR>
                      <a:noFill/>
                    </a:lnR>
                    <a:lnT>
                      <a:noFill/>
                    </a:lnT>
                    <a:lnB>
                      <a:noFill/>
                    </a:lnB>
                  </a:tcPr>
                </a:tc>
                <a:tc>
                  <a:txBody>
                    <a:bodyPr/>
                    <a:lstStyle/>
                    <a:p>
                      <a:pPr marL="0" marR="0" algn="ctr">
                        <a:lnSpc>
                          <a:spcPct val="200000"/>
                        </a:lnSpc>
                        <a:spcBef>
                          <a:spcPts val="0"/>
                        </a:spcBef>
                        <a:spcAft>
                          <a:spcPts val="0"/>
                        </a:spcAft>
                      </a:pPr>
                      <a:endParaRPr lang="en-US" sz="1400">
                        <a:solidFill>
                          <a:srgbClr val="000000"/>
                        </a:solidFill>
                        <a:latin typeface="Times New Roman"/>
                        <a:ea typeface="Times New Roman"/>
                        <a:cs typeface="Times New Roman"/>
                      </a:endParaRPr>
                    </a:p>
                  </a:txBody>
                  <a:tcPr marL="60960" marR="60960" marT="0" marB="0">
                    <a:lnL>
                      <a:noFill/>
                    </a:lnL>
                    <a:lnR>
                      <a:noFill/>
                    </a:lnR>
                    <a:lnT>
                      <a:noFill/>
                    </a:lnT>
                    <a:lnB>
                      <a:noFill/>
                    </a:lnB>
                  </a:tcPr>
                </a:tc>
                <a:tc>
                  <a:txBody>
                    <a:bodyPr/>
                    <a:lstStyle/>
                    <a:p>
                      <a:pPr marL="0" marR="0" algn="ctr">
                        <a:lnSpc>
                          <a:spcPct val="200000"/>
                        </a:lnSpc>
                        <a:spcBef>
                          <a:spcPts val="0"/>
                        </a:spcBef>
                        <a:spcAft>
                          <a:spcPts val="0"/>
                        </a:spcAft>
                      </a:pPr>
                      <a:endParaRPr lang="en-US" sz="1400">
                        <a:solidFill>
                          <a:srgbClr val="000000"/>
                        </a:solidFill>
                        <a:latin typeface="Times New Roman"/>
                        <a:ea typeface="Times New Roman"/>
                        <a:cs typeface="Times New Roman"/>
                      </a:endParaRPr>
                    </a:p>
                  </a:txBody>
                  <a:tcPr marL="60960" marR="60960" marT="0" marB="0">
                    <a:lnL>
                      <a:noFill/>
                    </a:lnL>
                    <a:lnR>
                      <a:noFill/>
                    </a:lnR>
                    <a:lnT>
                      <a:noFill/>
                    </a:lnT>
                    <a:lnB>
                      <a:noFill/>
                    </a:lnB>
                  </a:tcPr>
                </a:tc>
                <a:tc>
                  <a:txBody>
                    <a:bodyPr/>
                    <a:lstStyle/>
                    <a:p>
                      <a:pPr marL="0" marR="0" algn="ctr">
                        <a:lnSpc>
                          <a:spcPct val="200000"/>
                        </a:lnSpc>
                        <a:spcBef>
                          <a:spcPts val="0"/>
                        </a:spcBef>
                        <a:spcAft>
                          <a:spcPts val="0"/>
                        </a:spcAft>
                      </a:pPr>
                      <a:endParaRPr lang="en-US" sz="1400">
                        <a:solidFill>
                          <a:srgbClr val="000000"/>
                        </a:solidFill>
                        <a:latin typeface="Times New Roman"/>
                        <a:ea typeface="Times New Roman"/>
                        <a:cs typeface="Times New Roman"/>
                      </a:endParaRPr>
                    </a:p>
                  </a:txBody>
                  <a:tcPr marL="60960" marR="60960" marT="0" marB="0">
                    <a:lnL>
                      <a:noFill/>
                    </a:lnL>
                    <a:lnR>
                      <a:noFill/>
                    </a:lnR>
                    <a:lnT>
                      <a:noFill/>
                    </a:lnT>
                    <a:lnB>
                      <a:noFill/>
                    </a:lnB>
                  </a:tcPr>
                </a:tc>
              </a:tr>
              <a:tr h="315390">
                <a:tc>
                  <a:txBody>
                    <a:bodyPr/>
                    <a:lstStyle/>
                    <a:p>
                      <a:pPr marL="0" marR="0">
                        <a:lnSpc>
                          <a:spcPct val="200000"/>
                        </a:lnSpc>
                        <a:spcBef>
                          <a:spcPts val="0"/>
                        </a:spcBef>
                        <a:spcAft>
                          <a:spcPts val="0"/>
                        </a:spcAft>
                      </a:pPr>
                      <a:r>
                        <a:rPr lang="en-US" sz="1400" b="0">
                          <a:solidFill>
                            <a:srgbClr val="000000"/>
                          </a:solidFill>
                          <a:latin typeface="Times New Roman"/>
                          <a:ea typeface="Times New Roman"/>
                          <a:cs typeface="Times New Roman"/>
                        </a:rPr>
                        <a:t>I </a:t>
                      </a:r>
                      <a:endParaRPr lang="en-US" sz="1400" b="0">
                        <a:solidFill>
                          <a:srgbClr val="365F91"/>
                        </a:solidFill>
                        <a:latin typeface="Times New Roman"/>
                        <a:ea typeface="Calibri"/>
                        <a:cs typeface="Times New Roman"/>
                      </a:endParaRPr>
                    </a:p>
                  </a:txBody>
                  <a:tcPr marL="60960" marR="60960" marT="0" marB="0">
                    <a:lnL>
                      <a:noFill/>
                    </a:lnL>
                    <a:lnR>
                      <a:noFill/>
                    </a:lnR>
                    <a:lnT>
                      <a:noFill/>
                    </a:lnT>
                    <a:lnB>
                      <a:noFill/>
                    </a:lnB>
                    <a:solidFill>
                      <a:srgbClr val="D3DFEE"/>
                    </a:solidFill>
                  </a:tcPr>
                </a:tc>
                <a:tc>
                  <a:txBody>
                    <a:bodyPr/>
                    <a:lstStyle/>
                    <a:p>
                      <a:pPr marL="0" marR="0" algn="ctr">
                        <a:lnSpc>
                          <a:spcPct val="200000"/>
                        </a:lnSpc>
                        <a:spcBef>
                          <a:spcPts val="0"/>
                        </a:spcBef>
                        <a:spcAft>
                          <a:spcPts val="0"/>
                        </a:spcAft>
                      </a:pPr>
                      <a:r>
                        <a:rPr lang="en-US" sz="1400">
                          <a:solidFill>
                            <a:srgbClr val="000000"/>
                          </a:solidFill>
                          <a:latin typeface="Times New Roman"/>
                          <a:ea typeface="Times New Roman"/>
                          <a:cs typeface="Times New Roman"/>
                        </a:rPr>
                        <a:t>-0.62</a:t>
                      </a:r>
                      <a:endParaRPr lang="en-US" sz="1400">
                        <a:solidFill>
                          <a:srgbClr val="365F91"/>
                        </a:solidFill>
                        <a:latin typeface="Times New Roman"/>
                        <a:ea typeface="Calibri"/>
                        <a:cs typeface="Times New Roman"/>
                      </a:endParaRPr>
                    </a:p>
                  </a:txBody>
                  <a:tcPr marL="60960" marR="60960" marT="0" marB="0">
                    <a:lnL>
                      <a:noFill/>
                    </a:lnL>
                    <a:lnR>
                      <a:noFill/>
                    </a:lnR>
                    <a:lnT>
                      <a:noFill/>
                    </a:lnT>
                    <a:lnB>
                      <a:noFill/>
                    </a:lnB>
                    <a:solidFill>
                      <a:srgbClr val="D3DFEE"/>
                    </a:solidFill>
                  </a:tcPr>
                </a:tc>
                <a:tc>
                  <a:txBody>
                    <a:bodyPr/>
                    <a:lstStyle/>
                    <a:p>
                      <a:pPr marL="0" marR="0" algn="ctr">
                        <a:lnSpc>
                          <a:spcPct val="200000"/>
                        </a:lnSpc>
                        <a:spcBef>
                          <a:spcPts val="0"/>
                        </a:spcBef>
                        <a:spcAft>
                          <a:spcPts val="0"/>
                        </a:spcAft>
                      </a:pPr>
                      <a:r>
                        <a:rPr lang="en-US" sz="1400">
                          <a:solidFill>
                            <a:srgbClr val="000000"/>
                          </a:solidFill>
                          <a:latin typeface="Times New Roman"/>
                          <a:ea typeface="Times New Roman"/>
                          <a:cs typeface="Times New Roman"/>
                        </a:rPr>
                        <a:t>0.50</a:t>
                      </a:r>
                      <a:endParaRPr lang="en-US" sz="1400">
                        <a:solidFill>
                          <a:srgbClr val="365F91"/>
                        </a:solidFill>
                        <a:latin typeface="Times New Roman"/>
                        <a:ea typeface="Calibri"/>
                        <a:cs typeface="Times New Roman"/>
                      </a:endParaRPr>
                    </a:p>
                  </a:txBody>
                  <a:tcPr marL="60960" marR="60960" marT="0" marB="0">
                    <a:lnL>
                      <a:noFill/>
                    </a:lnL>
                    <a:lnR>
                      <a:noFill/>
                    </a:lnR>
                    <a:lnT>
                      <a:noFill/>
                    </a:lnT>
                    <a:lnB>
                      <a:noFill/>
                    </a:lnB>
                    <a:solidFill>
                      <a:srgbClr val="D3DFEE"/>
                    </a:solidFill>
                  </a:tcPr>
                </a:tc>
                <a:tc>
                  <a:txBody>
                    <a:bodyPr/>
                    <a:lstStyle/>
                    <a:p>
                      <a:pPr marL="0" marR="0" algn="ctr">
                        <a:lnSpc>
                          <a:spcPct val="200000"/>
                        </a:lnSpc>
                        <a:spcBef>
                          <a:spcPts val="0"/>
                        </a:spcBef>
                        <a:spcAft>
                          <a:spcPts val="0"/>
                        </a:spcAft>
                      </a:pPr>
                      <a:r>
                        <a:rPr lang="en-US" sz="1400">
                          <a:solidFill>
                            <a:srgbClr val="000000"/>
                          </a:solidFill>
                          <a:latin typeface="Times New Roman"/>
                          <a:ea typeface="Times New Roman"/>
                          <a:cs typeface="Times New Roman"/>
                        </a:rPr>
                        <a:t>-1.60</a:t>
                      </a:r>
                      <a:endParaRPr lang="en-US" sz="1400">
                        <a:solidFill>
                          <a:srgbClr val="365F91"/>
                        </a:solidFill>
                        <a:latin typeface="Times New Roman"/>
                        <a:ea typeface="Calibri"/>
                        <a:cs typeface="Times New Roman"/>
                      </a:endParaRPr>
                    </a:p>
                  </a:txBody>
                  <a:tcPr marL="60960" marR="60960" marT="0" marB="0">
                    <a:lnL>
                      <a:noFill/>
                    </a:lnL>
                    <a:lnR>
                      <a:noFill/>
                    </a:lnR>
                    <a:lnT>
                      <a:noFill/>
                    </a:lnT>
                    <a:lnB>
                      <a:noFill/>
                    </a:lnB>
                    <a:solidFill>
                      <a:srgbClr val="D3DFEE"/>
                    </a:solidFill>
                  </a:tcPr>
                </a:tc>
                <a:tc>
                  <a:txBody>
                    <a:bodyPr/>
                    <a:lstStyle/>
                    <a:p>
                      <a:pPr marL="0" marR="0" algn="ctr">
                        <a:lnSpc>
                          <a:spcPct val="200000"/>
                        </a:lnSpc>
                        <a:spcBef>
                          <a:spcPts val="0"/>
                        </a:spcBef>
                        <a:spcAft>
                          <a:spcPts val="0"/>
                        </a:spcAft>
                      </a:pPr>
                      <a:r>
                        <a:rPr lang="en-US" sz="1400">
                          <a:solidFill>
                            <a:srgbClr val="000000"/>
                          </a:solidFill>
                          <a:latin typeface="Times New Roman"/>
                          <a:ea typeface="Times New Roman"/>
                          <a:cs typeface="Times New Roman"/>
                        </a:rPr>
                        <a:t>.36</a:t>
                      </a:r>
                      <a:endParaRPr lang="en-US" sz="1400">
                        <a:solidFill>
                          <a:srgbClr val="365F91"/>
                        </a:solidFill>
                        <a:latin typeface="Times New Roman"/>
                        <a:ea typeface="Calibri"/>
                        <a:cs typeface="Times New Roman"/>
                      </a:endParaRPr>
                    </a:p>
                  </a:txBody>
                  <a:tcPr marL="60960" marR="60960" marT="0" marB="0">
                    <a:lnL>
                      <a:noFill/>
                    </a:lnL>
                    <a:lnR>
                      <a:noFill/>
                    </a:lnR>
                    <a:lnT>
                      <a:noFill/>
                    </a:lnT>
                    <a:lnB>
                      <a:noFill/>
                    </a:lnB>
                    <a:solidFill>
                      <a:srgbClr val="D3DFEE"/>
                    </a:solidFill>
                  </a:tcPr>
                </a:tc>
                <a:tc>
                  <a:txBody>
                    <a:bodyPr/>
                    <a:lstStyle/>
                    <a:p>
                      <a:pPr marL="0" marR="0" algn="ctr">
                        <a:lnSpc>
                          <a:spcPct val="200000"/>
                        </a:lnSpc>
                        <a:spcBef>
                          <a:spcPts val="0"/>
                        </a:spcBef>
                        <a:spcAft>
                          <a:spcPts val="0"/>
                        </a:spcAft>
                      </a:pPr>
                      <a:r>
                        <a:rPr lang="en-US" sz="1400">
                          <a:solidFill>
                            <a:srgbClr val="000000"/>
                          </a:solidFill>
                          <a:latin typeface="Times New Roman"/>
                          <a:ea typeface="Times New Roman"/>
                          <a:cs typeface="Times New Roman"/>
                        </a:rPr>
                        <a:t>-1.24</a:t>
                      </a:r>
                      <a:endParaRPr lang="en-US" sz="1400">
                        <a:solidFill>
                          <a:srgbClr val="365F91"/>
                        </a:solidFill>
                        <a:latin typeface="Times New Roman"/>
                        <a:ea typeface="Calibri"/>
                        <a:cs typeface="Times New Roman"/>
                      </a:endParaRPr>
                    </a:p>
                  </a:txBody>
                  <a:tcPr marL="60960" marR="60960" marT="0" marB="0">
                    <a:lnL>
                      <a:noFill/>
                    </a:lnL>
                    <a:lnR>
                      <a:noFill/>
                    </a:lnR>
                    <a:lnT>
                      <a:noFill/>
                    </a:lnT>
                    <a:lnB>
                      <a:noFill/>
                    </a:lnB>
                    <a:solidFill>
                      <a:srgbClr val="D3DFEE"/>
                    </a:solidFill>
                  </a:tcPr>
                </a:tc>
                <a:tc>
                  <a:txBody>
                    <a:bodyPr/>
                    <a:lstStyle/>
                    <a:p>
                      <a:pPr marL="0" marR="0" algn="ctr">
                        <a:lnSpc>
                          <a:spcPct val="200000"/>
                        </a:lnSpc>
                        <a:spcBef>
                          <a:spcPts val="0"/>
                        </a:spcBef>
                        <a:spcAft>
                          <a:spcPts val="0"/>
                        </a:spcAft>
                      </a:pPr>
                      <a:r>
                        <a:rPr lang="en-US" sz="1400">
                          <a:solidFill>
                            <a:srgbClr val="000000"/>
                          </a:solidFill>
                          <a:latin typeface="Times New Roman"/>
                          <a:ea typeface="Times New Roman"/>
                          <a:cs typeface="Times New Roman"/>
                        </a:rPr>
                        <a:t>0.216</a:t>
                      </a:r>
                      <a:endParaRPr lang="en-US" sz="1400">
                        <a:solidFill>
                          <a:srgbClr val="365F91"/>
                        </a:solidFill>
                        <a:latin typeface="Times New Roman"/>
                        <a:ea typeface="Calibri"/>
                        <a:cs typeface="Times New Roman"/>
                      </a:endParaRPr>
                    </a:p>
                  </a:txBody>
                  <a:tcPr marL="60960" marR="60960" marT="0" marB="0">
                    <a:lnL>
                      <a:noFill/>
                    </a:lnL>
                    <a:lnR>
                      <a:noFill/>
                    </a:lnR>
                    <a:lnT>
                      <a:noFill/>
                    </a:lnT>
                    <a:lnB>
                      <a:noFill/>
                    </a:lnB>
                    <a:solidFill>
                      <a:srgbClr val="D3DFEE"/>
                    </a:solidFill>
                  </a:tcPr>
                </a:tc>
                <a:tc>
                  <a:txBody>
                    <a:bodyPr/>
                    <a:lstStyle/>
                    <a:p>
                      <a:pPr marL="0" marR="0" algn="ctr">
                        <a:lnSpc>
                          <a:spcPct val="200000"/>
                        </a:lnSpc>
                        <a:spcBef>
                          <a:spcPts val="0"/>
                        </a:spcBef>
                        <a:spcAft>
                          <a:spcPts val="0"/>
                        </a:spcAft>
                      </a:pPr>
                      <a:r>
                        <a:rPr lang="en-US" sz="1400">
                          <a:solidFill>
                            <a:srgbClr val="000000"/>
                          </a:solidFill>
                          <a:latin typeface="Times New Roman"/>
                          <a:ea typeface="Times New Roman"/>
                          <a:cs typeface="Times New Roman"/>
                        </a:rPr>
                        <a:t>.20</a:t>
                      </a:r>
                      <a:endParaRPr lang="en-US" sz="1400">
                        <a:solidFill>
                          <a:srgbClr val="365F91"/>
                        </a:solidFill>
                        <a:latin typeface="Times New Roman"/>
                        <a:ea typeface="Calibri"/>
                        <a:cs typeface="Times New Roman"/>
                      </a:endParaRPr>
                    </a:p>
                  </a:txBody>
                  <a:tcPr marL="60960" marR="60960" marT="0" marB="0">
                    <a:lnL>
                      <a:noFill/>
                    </a:lnL>
                    <a:lnR>
                      <a:noFill/>
                    </a:lnR>
                    <a:lnT>
                      <a:noFill/>
                    </a:lnT>
                    <a:lnB>
                      <a:noFill/>
                    </a:lnB>
                    <a:solidFill>
                      <a:srgbClr val="D3DFEE"/>
                    </a:solidFill>
                  </a:tcPr>
                </a:tc>
                <a:tc>
                  <a:txBody>
                    <a:bodyPr/>
                    <a:lstStyle/>
                    <a:p>
                      <a:pPr marL="0" marR="0" algn="ctr">
                        <a:lnSpc>
                          <a:spcPct val="200000"/>
                        </a:lnSpc>
                        <a:spcBef>
                          <a:spcPts val="0"/>
                        </a:spcBef>
                        <a:spcAft>
                          <a:spcPts val="0"/>
                        </a:spcAft>
                      </a:pPr>
                      <a:r>
                        <a:rPr lang="en-US" sz="1400">
                          <a:solidFill>
                            <a:srgbClr val="000000"/>
                          </a:solidFill>
                          <a:latin typeface="Times New Roman"/>
                          <a:ea typeface="Times New Roman"/>
                          <a:cs typeface="Times New Roman"/>
                        </a:rPr>
                        <a:t>.54</a:t>
                      </a:r>
                      <a:endParaRPr lang="en-US" sz="1400">
                        <a:solidFill>
                          <a:srgbClr val="365F91"/>
                        </a:solidFill>
                        <a:latin typeface="Times New Roman"/>
                        <a:ea typeface="Calibri"/>
                        <a:cs typeface="Times New Roman"/>
                      </a:endParaRPr>
                    </a:p>
                  </a:txBody>
                  <a:tcPr marL="60960" marR="60960" marT="0" marB="0">
                    <a:lnL>
                      <a:noFill/>
                    </a:lnL>
                    <a:lnR>
                      <a:noFill/>
                    </a:lnR>
                    <a:lnT>
                      <a:noFill/>
                    </a:lnT>
                    <a:lnB>
                      <a:noFill/>
                    </a:lnB>
                    <a:solidFill>
                      <a:srgbClr val="D3DFEE"/>
                    </a:solidFill>
                  </a:tcPr>
                </a:tc>
                <a:tc>
                  <a:txBody>
                    <a:bodyPr/>
                    <a:lstStyle/>
                    <a:p>
                      <a:pPr marL="0" marR="0" algn="ctr">
                        <a:lnSpc>
                          <a:spcPct val="200000"/>
                        </a:lnSpc>
                        <a:spcBef>
                          <a:spcPts val="0"/>
                        </a:spcBef>
                        <a:spcAft>
                          <a:spcPts val="0"/>
                        </a:spcAft>
                      </a:pPr>
                      <a:r>
                        <a:rPr lang="en-US" sz="1400">
                          <a:solidFill>
                            <a:srgbClr val="000000"/>
                          </a:solidFill>
                          <a:latin typeface="Times New Roman"/>
                          <a:ea typeface="Times New Roman"/>
                          <a:cs typeface="Times New Roman"/>
                        </a:rPr>
                        <a:t>1.44</a:t>
                      </a:r>
                      <a:endParaRPr lang="en-US" sz="1400">
                        <a:solidFill>
                          <a:srgbClr val="365F91"/>
                        </a:solidFill>
                        <a:latin typeface="Times New Roman"/>
                        <a:ea typeface="Calibri"/>
                        <a:cs typeface="Times New Roman"/>
                      </a:endParaRPr>
                    </a:p>
                  </a:txBody>
                  <a:tcPr marL="60960" marR="60960" marT="0" marB="0">
                    <a:lnL>
                      <a:noFill/>
                    </a:lnL>
                    <a:lnR>
                      <a:noFill/>
                    </a:lnR>
                    <a:lnT>
                      <a:noFill/>
                    </a:lnT>
                    <a:lnB>
                      <a:noFill/>
                    </a:lnB>
                    <a:solidFill>
                      <a:srgbClr val="D3DFEE"/>
                    </a:solidFill>
                  </a:tcPr>
                </a:tc>
              </a:tr>
              <a:tr h="315390">
                <a:tc>
                  <a:txBody>
                    <a:bodyPr/>
                    <a:lstStyle/>
                    <a:p>
                      <a:pPr marL="0" marR="0">
                        <a:lnSpc>
                          <a:spcPct val="200000"/>
                        </a:lnSpc>
                        <a:spcBef>
                          <a:spcPts val="0"/>
                        </a:spcBef>
                        <a:spcAft>
                          <a:spcPts val="0"/>
                        </a:spcAft>
                      </a:pPr>
                      <a:r>
                        <a:rPr lang="en-US" sz="1400" b="0">
                          <a:solidFill>
                            <a:srgbClr val="000000"/>
                          </a:solidFill>
                          <a:latin typeface="Times New Roman"/>
                          <a:ea typeface="Times New Roman"/>
                          <a:cs typeface="Times New Roman"/>
                        </a:rPr>
                        <a:t>We</a:t>
                      </a:r>
                      <a:endParaRPr lang="en-US" sz="1400" b="0">
                        <a:solidFill>
                          <a:srgbClr val="365F91"/>
                        </a:solidFill>
                        <a:latin typeface="Times New Roman"/>
                        <a:ea typeface="Calibri"/>
                        <a:cs typeface="Times New Roman"/>
                      </a:endParaRPr>
                    </a:p>
                  </a:txBody>
                  <a:tcPr marL="60960" marR="60960" marT="0" marB="0">
                    <a:lnL>
                      <a:noFill/>
                    </a:lnL>
                    <a:lnR>
                      <a:noFill/>
                    </a:lnR>
                    <a:lnT>
                      <a:noFill/>
                    </a:lnT>
                    <a:lnB>
                      <a:noFill/>
                    </a:lnB>
                  </a:tcPr>
                </a:tc>
                <a:tc>
                  <a:txBody>
                    <a:bodyPr/>
                    <a:lstStyle/>
                    <a:p>
                      <a:pPr marL="0" marR="0" algn="ctr">
                        <a:lnSpc>
                          <a:spcPct val="200000"/>
                        </a:lnSpc>
                        <a:spcBef>
                          <a:spcPts val="0"/>
                        </a:spcBef>
                        <a:spcAft>
                          <a:spcPts val="0"/>
                        </a:spcAft>
                      </a:pPr>
                      <a:r>
                        <a:rPr lang="en-US" sz="1400">
                          <a:solidFill>
                            <a:srgbClr val="000000"/>
                          </a:solidFill>
                          <a:latin typeface="Times New Roman"/>
                          <a:ea typeface="Times New Roman"/>
                          <a:cs typeface="Times New Roman"/>
                        </a:rPr>
                        <a:t>-1.21</a:t>
                      </a:r>
                      <a:endParaRPr lang="en-US" sz="1400">
                        <a:solidFill>
                          <a:srgbClr val="365F91"/>
                        </a:solidFill>
                        <a:latin typeface="Times New Roman"/>
                        <a:ea typeface="Calibri"/>
                        <a:cs typeface="Times New Roman"/>
                      </a:endParaRPr>
                    </a:p>
                  </a:txBody>
                  <a:tcPr marL="60960" marR="60960" marT="0" marB="0">
                    <a:lnL>
                      <a:noFill/>
                    </a:lnL>
                    <a:lnR>
                      <a:noFill/>
                    </a:lnR>
                    <a:lnT>
                      <a:noFill/>
                    </a:lnT>
                    <a:lnB>
                      <a:noFill/>
                    </a:lnB>
                  </a:tcPr>
                </a:tc>
                <a:tc>
                  <a:txBody>
                    <a:bodyPr/>
                    <a:lstStyle/>
                    <a:p>
                      <a:pPr marL="0" marR="0" algn="ctr">
                        <a:lnSpc>
                          <a:spcPct val="200000"/>
                        </a:lnSpc>
                        <a:spcBef>
                          <a:spcPts val="0"/>
                        </a:spcBef>
                        <a:spcAft>
                          <a:spcPts val="0"/>
                        </a:spcAft>
                      </a:pPr>
                      <a:r>
                        <a:rPr lang="en-US" sz="1400">
                          <a:solidFill>
                            <a:srgbClr val="000000"/>
                          </a:solidFill>
                          <a:latin typeface="Times New Roman"/>
                          <a:ea typeface="Times New Roman"/>
                          <a:cs typeface="Times New Roman"/>
                        </a:rPr>
                        <a:t>0.72</a:t>
                      </a:r>
                      <a:endParaRPr lang="en-US" sz="1400">
                        <a:solidFill>
                          <a:srgbClr val="365F91"/>
                        </a:solidFill>
                        <a:latin typeface="Times New Roman"/>
                        <a:ea typeface="Calibri"/>
                        <a:cs typeface="Times New Roman"/>
                      </a:endParaRPr>
                    </a:p>
                  </a:txBody>
                  <a:tcPr marL="60960" marR="60960" marT="0" marB="0">
                    <a:lnL>
                      <a:noFill/>
                    </a:lnL>
                    <a:lnR>
                      <a:noFill/>
                    </a:lnR>
                    <a:lnT>
                      <a:noFill/>
                    </a:lnT>
                    <a:lnB>
                      <a:noFill/>
                    </a:lnB>
                  </a:tcPr>
                </a:tc>
                <a:tc>
                  <a:txBody>
                    <a:bodyPr/>
                    <a:lstStyle/>
                    <a:p>
                      <a:pPr marL="0" marR="0" algn="ctr">
                        <a:lnSpc>
                          <a:spcPct val="200000"/>
                        </a:lnSpc>
                        <a:spcBef>
                          <a:spcPts val="0"/>
                        </a:spcBef>
                        <a:spcAft>
                          <a:spcPts val="0"/>
                        </a:spcAft>
                      </a:pPr>
                      <a:r>
                        <a:rPr lang="en-US" sz="1400">
                          <a:solidFill>
                            <a:srgbClr val="000000"/>
                          </a:solidFill>
                          <a:latin typeface="Times New Roman"/>
                          <a:ea typeface="Times New Roman"/>
                          <a:cs typeface="Times New Roman"/>
                        </a:rPr>
                        <a:t>-2.61</a:t>
                      </a:r>
                      <a:endParaRPr lang="en-US" sz="1400">
                        <a:solidFill>
                          <a:srgbClr val="365F91"/>
                        </a:solidFill>
                        <a:latin typeface="Times New Roman"/>
                        <a:ea typeface="Calibri"/>
                        <a:cs typeface="Times New Roman"/>
                      </a:endParaRPr>
                    </a:p>
                  </a:txBody>
                  <a:tcPr marL="60960" marR="60960" marT="0" marB="0">
                    <a:lnL>
                      <a:noFill/>
                    </a:lnL>
                    <a:lnR>
                      <a:noFill/>
                    </a:lnR>
                    <a:lnT>
                      <a:noFill/>
                    </a:lnT>
                    <a:lnB>
                      <a:noFill/>
                    </a:lnB>
                  </a:tcPr>
                </a:tc>
                <a:tc>
                  <a:txBody>
                    <a:bodyPr/>
                    <a:lstStyle/>
                    <a:p>
                      <a:pPr marL="0" marR="0" algn="ctr">
                        <a:lnSpc>
                          <a:spcPct val="200000"/>
                        </a:lnSpc>
                        <a:spcBef>
                          <a:spcPts val="0"/>
                        </a:spcBef>
                        <a:spcAft>
                          <a:spcPts val="0"/>
                        </a:spcAft>
                      </a:pPr>
                      <a:r>
                        <a:rPr lang="en-US" sz="1400">
                          <a:solidFill>
                            <a:srgbClr val="000000"/>
                          </a:solidFill>
                          <a:latin typeface="Times New Roman"/>
                          <a:ea typeface="Times New Roman"/>
                          <a:cs typeface="Times New Roman"/>
                        </a:rPr>
                        <a:t>.20</a:t>
                      </a:r>
                      <a:endParaRPr lang="en-US" sz="1400">
                        <a:solidFill>
                          <a:srgbClr val="365F91"/>
                        </a:solidFill>
                        <a:latin typeface="Times New Roman"/>
                        <a:ea typeface="Calibri"/>
                        <a:cs typeface="Times New Roman"/>
                      </a:endParaRPr>
                    </a:p>
                  </a:txBody>
                  <a:tcPr marL="60960" marR="60960" marT="0" marB="0">
                    <a:lnL>
                      <a:noFill/>
                    </a:lnL>
                    <a:lnR>
                      <a:noFill/>
                    </a:lnR>
                    <a:lnT>
                      <a:noFill/>
                    </a:lnT>
                    <a:lnB>
                      <a:noFill/>
                    </a:lnB>
                  </a:tcPr>
                </a:tc>
                <a:tc>
                  <a:txBody>
                    <a:bodyPr/>
                    <a:lstStyle/>
                    <a:p>
                      <a:pPr marL="0" marR="0" algn="ctr">
                        <a:lnSpc>
                          <a:spcPct val="200000"/>
                        </a:lnSpc>
                        <a:spcBef>
                          <a:spcPts val="0"/>
                        </a:spcBef>
                        <a:spcAft>
                          <a:spcPts val="0"/>
                        </a:spcAft>
                      </a:pPr>
                      <a:r>
                        <a:rPr lang="en-US" sz="1400">
                          <a:solidFill>
                            <a:srgbClr val="000000"/>
                          </a:solidFill>
                          <a:latin typeface="Times New Roman"/>
                          <a:ea typeface="Times New Roman"/>
                          <a:cs typeface="Times New Roman"/>
                        </a:rPr>
                        <a:t>-1.69</a:t>
                      </a:r>
                      <a:endParaRPr lang="en-US" sz="1400">
                        <a:solidFill>
                          <a:srgbClr val="365F91"/>
                        </a:solidFill>
                        <a:latin typeface="Times New Roman"/>
                        <a:ea typeface="Calibri"/>
                        <a:cs typeface="Times New Roman"/>
                      </a:endParaRPr>
                    </a:p>
                  </a:txBody>
                  <a:tcPr marL="60960" marR="60960" marT="0" marB="0">
                    <a:lnL>
                      <a:noFill/>
                    </a:lnL>
                    <a:lnR>
                      <a:noFill/>
                    </a:lnR>
                    <a:lnT>
                      <a:noFill/>
                    </a:lnT>
                    <a:lnB>
                      <a:noFill/>
                    </a:lnB>
                  </a:tcPr>
                </a:tc>
                <a:tc>
                  <a:txBody>
                    <a:bodyPr/>
                    <a:lstStyle/>
                    <a:p>
                      <a:pPr marL="0" marR="0" algn="ctr">
                        <a:lnSpc>
                          <a:spcPct val="200000"/>
                        </a:lnSpc>
                        <a:spcBef>
                          <a:spcPts val="0"/>
                        </a:spcBef>
                        <a:spcAft>
                          <a:spcPts val="0"/>
                        </a:spcAft>
                      </a:pPr>
                      <a:r>
                        <a:rPr lang="en-US" sz="1400">
                          <a:solidFill>
                            <a:srgbClr val="000000"/>
                          </a:solidFill>
                          <a:latin typeface="Times New Roman"/>
                          <a:ea typeface="Times New Roman"/>
                          <a:cs typeface="Times New Roman"/>
                        </a:rPr>
                        <a:t>0.092</a:t>
                      </a:r>
                      <a:endParaRPr lang="en-US" sz="1400">
                        <a:solidFill>
                          <a:srgbClr val="365F91"/>
                        </a:solidFill>
                        <a:latin typeface="Times New Roman"/>
                        <a:ea typeface="Calibri"/>
                        <a:cs typeface="Times New Roman"/>
                      </a:endParaRPr>
                    </a:p>
                  </a:txBody>
                  <a:tcPr marL="60960" marR="60960" marT="0" marB="0">
                    <a:lnL>
                      <a:noFill/>
                    </a:lnL>
                    <a:lnR>
                      <a:noFill/>
                    </a:lnR>
                    <a:lnT>
                      <a:noFill/>
                    </a:lnT>
                    <a:lnB>
                      <a:noFill/>
                    </a:lnB>
                  </a:tcPr>
                </a:tc>
                <a:tc>
                  <a:txBody>
                    <a:bodyPr/>
                    <a:lstStyle/>
                    <a:p>
                      <a:pPr marL="0" marR="0" algn="ctr">
                        <a:lnSpc>
                          <a:spcPct val="200000"/>
                        </a:lnSpc>
                        <a:spcBef>
                          <a:spcPts val="0"/>
                        </a:spcBef>
                        <a:spcAft>
                          <a:spcPts val="0"/>
                        </a:spcAft>
                      </a:pPr>
                      <a:r>
                        <a:rPr lang="en-US" sz="1400">
                          <a:solidFill>
                            <a:srgbClr val="000000"/>
                          </a:solidFill>
                          <a:latin typeface="Times New Roman"/>
                          <a:ea typeface="Times New Roman"/>
                          <a:cs typeface="Times New Roman"/>
                        </a:rPr>
                        <a:t>.07</a:t>
                      </a:r>
                      <a:endParaRPr lang="en-US" sz="1400">
                        <a:solidFill>
                          <a:srgbClr val="365F91"/>
                        </a:solidFill>
                        <a:latin typeface="Times New Roman"/>
                        <a:ea typeface="Calibri"/>
                        <a:cs typeface="Times New Roman"/>
                      </a:endParaRPr>
                    </a:p>
                  </a:txBody>
                  <a:tcPr marL="60960" marR="60960" marT="0" marB="0">
                    <a:lnL>
                      <a:noFill/>
                    </a:lnL>
                    <a:lnR>
                      <a:noFill/>
                    </a:lnR>
                    <a:lnT>
                      <a:noFill/>
                    </a:lnT>
                    <a:lnB>
                      <a:noFill/>
                    </a:lnB>
                  </a:tcPr>
                </a:tc>
                <a:tc>
                  <a:txBody>
                    <a:bodyPr/>
                    <a:lstStyle/>
                    <a:p>
                      <a:pPr marL="0" marR="0" algn="ctr">
                        <a:lnSpc>
                          <a:spcPct val="200000"/>
                        </a:lnSpc>
                        <a:spcBef>
                          <a:spcPts val="0"/>
                        </a:spcBef>
                        <a:spcAft>
                          <a:spcPts val="0"/>
                        </a:spcAft>
                      </a:pPr>
                      <a:r>
                        <a:rPr lang="en-US" sz="1400">
                          <a:solidFill>
                            <a:srgbClr val="000000"/>
                          </a:solidFill>
                          <a:latin typeface="Times New Roman"/>
                          <a:ea typeface="Times New Roman"/>
                          <a:cs typeface="Times New Roman"/>
                        </a:rPr>
                        <a:t>.30</a:t>
                      </a:r>
                      <a:endParaRPr lang="en-US" sz="1400">
                        <a:solidFill>
                          <a:srgbClr val="365F91"/>
                        </a:solidFill>
                        <a:latin typeface="Times New Roman"/>
                        <a:ea typeface="Calibri"/>
                        <a:cs typeface="Times New Roman"/>
                      </a:endParaRPr>
                    </a:p>
                  </a:txBody>
                  <a:tcPr marL="60960" marR="60960" marT="0" marB="0">
                    <a:lnL>
                      <a:noFill/>
                    </a:lnL>
                    <a:lnR>
                      <a:noFill/>
                    </a:lnR>
                    <a:lnT>
                      <a:noFill/>
                    </a:lnT>
                    <a:lnB>
                      <a:noFill/>
                    </a:lnB>
                  </a:tcPr>
                </a:tc>
                <a:tc>
                  <a:txBody>
                    <a:bodyPr/>
                    <a:lstStyle/>
                    <a:p>
                      <a:pPr marL="0" marR="0" algn="ctr">
                        <a:lnSpc>
                          <a:spcPct val="200000"/>
                        </a:lnSpc>
                        <a:spcBef>
                          <a:spcPts val="0"/>
                        </a:spcBef>
                        <a:spcAft>
                          <a:spcPts val="0"/>
                        </a:spcAft>
                      </a:pPr>
                      <a:r>
                        <a:rPr lang="en-US" sz="1400">
                          <a:solidFill>
                            <a:srgbClr val="000000"/>
                          </a:solidFill>
                          <a:latin typeface="Times New Roman"/>
                          <a:ea typeface="Times New Roman"/>
                          <a:cs typeface="Times New Roman"/>
                        </a:rPr>
                        <a:t>1.22</a:t>
                      </a:r>
                      <a:endParaRPr lang="en-US" sz="1400">
                        <a:solidFill>
                          <a:srgbClr val="365F91"/>
                        </a:solidFill>
                        <a:latin typeface="Times New Roman"/>
                        <a:ea typeface="Calibri"/>
                        <a:cs typeface="Times New Roman"/>
                      </a:endParaRPr>
                    </a:p>
                  </a:txBody>
                  <a:tcPr marL="60960" marR="60960" marT="0" marB="0">
                    <a:lnL>
                      <a:noFill/>
                    </a:lnL>
                    <a:lnR>
                      <a:noFill/>
                    </a:lnR>
                    <a:lnT>
                      <a:noFill/>
                    </a:lnT>
                    <a:lnB>
                      <a:noFill/>
                    </a:lnB>
                  </a:tcPr>
                </a:tc>
              </a:tr>
              <a:tr h="315390">
                <a:tc>
                  <a:txBody>
                    <a:bodyPr/>
                    <a:lstStyle/>
                    <a:p>
                      <a:pPr marL="0" marR="0">
                        <a:lnSpc>
                          <a:spcPct val="200000"/>
                        </a:lnSpc>
                        <a:spcBef>
                          <a:spcPts val="0"/>
                        </a:spcBef>
                        <a:spcAft>
                          <a:spcPts val="0"/>
                        </a:spcAft>
                      </a:pPr>
                      <a:r>
                        <a:rPr lang="en-US" sz="1400" b="0">
                          <a:solidFill>
                            <a:srgbClr val="000000"/>
                          </a:solidFill>
                          <a:latin typeface="Times New Roman"/>
                          <a:ea typeface="Times New Roman"/>
                          <a:cs typeface="Times New Roman"/>
                        </a:rPr>
                        <a:t>You</a:t>
                      </a:r>
                      <a:endParaRPr lang="en-US" sz="1400" b="0">
                        <a:solidFill>
                          <a:srgbClr val="365F91"/>
                        </a:solidFill>
                        <a:latin typeface="Times New Roman"/>
                        <a:ea typeface="Calibri"/>
                        <a:cs typeface="Times New Roman"/>
                      </a:endParaRPr>
                    </a:p>
                  </a:txBody>
                  <a:tcPr marL="60960" marR="60960" marT="0" marB="0">
                    <a:lnL>
                      <a:noFill/>
                    </a:lnL>
                    <a:lnR>
                      <a:noFill/>
                    </a:lnR>
                    <a:lnT>
                      <a:noFill/>
                    </a:lnT>
                    <a:lnB>
                      <a:noFill/>
                    </a:lnB>
                    <a:solidFill>
                      <a:srgbClr val="D3DFEE"/>
                    </a:solidFill>
                  </a:tcPr>
                </a:tc>
                <a:tc>
                  <a:txBody>
                    <a:bodyPr/>
                    <a:lstStyle/>
                    <a:p>
                      <a:pPr marL="0" marR="0" algn="ctr">
                        <a:lnSpc>
                          <a:spcPct val="200000"/>
                        </a:lnSpc>
                        <a:spcBef>
                          <a:spcPts val="0"/>
                        </a:spcBef>
                        <a:spcAft>
                          <a:spcPts val="0"/>
                        </a:spcAft>
                      </a:pPr>
                      <a:r>
                        <a:rPr lang="en-US" sz="1400">
                          <a:solidFill>
                            <a:srgbClr val="000000"/>
                          </a:solidFill>
                          <a:latin typeface="Times New Roman"/>
                          <a:ea typeface="Times New Roman"/>
                          <a:cs typeface="Times New Roman"/>
                        </a:rPr>
                        <a:t>0.16</a:t>
                      </a:r>
                      <a:endParaRPr lang="en-US" sz="1400">
                        <a:solidFill>
                          <a:srgbClr val="365F91"/>
                        </a:solidFill>
                        <a:latin typeface="Times New Roman"/>
                        <a:ea typeface="Calibri"/>
                        <a:cs typeface="Times New Roman"/>
                      </a:endParaRPr>
                    </a:p>
                  </a:txBody>
                  <a:tcPr marL="60960" marR="60960" marT="0" marB="0">
                    <a:lnL>
                      <a:noFill/>
                    </a:lnL>
                    <a:lnR>
                      <a:noFill/>
                    </a:lnR>
                    <a:lnT>
                      <a:noFill/>
                    </a:lnT>
                    <a:lnB>
                      <a:noFill/>
                    </a:lnB>
                    <a:solidFill>
                      <a:srgbClr val="D3DFEE"/>
                    </a:solidFill>
                  </a:tcPr>
                </a:tc>
                <a:tc>
                  <a:txBody>
                    <a:bodyPr/>
                    <a:lstStyle/>
                    <a:p>
                      <a:pPr marL="0" marR="0" algn="ctr">
                        <a:lnSpc>
                          <a:spcPct val="200000"/>
                        </a:lnSpc>
                        <a:spcBef>
                          <a:spcPts val="0"/>
                        </a:spcBef>
                        <a:spcAft>
                          <a:spcPts val="0"/>
                        </a:spcAft>
                      </a:pPr>
                      <a:r>
                        <a:rPr lang="en-US" sz="1400">
                          <a:solidFill>
                            <a:srgbClr val="000000"/>
                          </a:solidFill>
                          <a:latin typeface="Times New Roman"/>
                          <a:ea typeface="Times New Roman"/>
                          <a:cs typeface="Times New Roman"/>
                        </a:rPr>
                        <a:t>1.94</a:t>
                      </a:r>
                      <a:endParaRPr lang="en-US" sz="1400">
                        <a:solidFill>
                          <a:srgbClr val="365F91"/>
                        </a:solidFill>
                        <a:latin typeface="Times New Roman"/>
                        <a:ea typeface="Calibri"/>
                        <a:cs typeface="Times New Roman"/>
                      </a:endParaRPr>
                    </a:p>
                  </a:txBody>
                  <a:tcPr marL="60960" marR="60960" marT="0" marB="0">
                    <a:lnL>
                      <a:noFill/>
                    </a:lnL>
                    <a:lnR>
                      <a:noFill/>
                    </a:lnR>
                    <a:lnT>
                      <a:noFill/>
                    </a:lnT>
                    <a:lnB>
                      <a:noFill/>
                    </a:lnB>
                    <a:solidFill>
                      <a:srgbClr val="D3DFEE"/>
                    </a:solidFill>
                  </a:tcPr>
                </a:tc>
                <a:tc>
                  <a:txBody>
                    <a:bodyPr/>
                    <a:lstStyle/>
                    <a:p>
                      <a:pPr marL="0" marR="0" algn="ctr">
                        <a:lnSpc>
                          <a:spcPct val="200000"/>
                        </a:lnSpc>
                        <a:spcBef>
                          <a:spcPts val="0"/>
                        </a:spcBef>
                        <a:spcAft>
                          <a:spcPts val="0"/>
                        </a:spcAft>
                      </a:pPr>
                      <a:r>
                        <a:rPr lang="en-US" sz="1400">
                          <a:solidFill>
                            <a:srgbClr val="000000"/>
                          </a:solidFill>
                          <a:latin typeface="Times New Roman"/>
                          <a:ea typeface="Times New Roman"/>
                          <a:cs typeface="Times New Roman"/>
                        </a:rPr>
                        <a:t>-3.65</a:t>
                      </a:r>
                      <a:endParaRPr lang="en-US" sz="1400">
                        <a:solidFill>
                          <a:srgbClr val="365F91"/>
                        </a:solidFill>
                        <a:latin typeface="Times New Roman"/>
                        <a:ea typeface="Calibri"/>
                        <a:cs typeface="Times New Roman"/>
                      </a:endParaRPr>
                    </a:p>
                  </a:txBody>
                  <a:tcPr marL="60960" marR="60960" marT="0" marB="0">
                    <a:lnL>
                      <a:noFill/>
                    </a:lnL>
                    <a:lnR>
                      <a:noFill/>
                    </a:lnR>
                    <a:lnT>
                      <a:noFill/>
                    </a:lnT>
                    <a:lnB>
                      <a:noFill/>
                    </a:lnB>
                    <a:solidFill>
                      <a:srgbClr val="D3DFEE"/>
                    </a:solidFill>
                  </a:tcPr>
                </a:tc>
                <a:tc>
                  <a:txBody>
                    <a:bodyPr/>
                    <a:lstStyle/>
                    <a:p>
                      <a:pPr marL="0" marR="0" algn="ctr">
                        <a:lnSpc>
                          <a:spcPct val="200000"/>
                        </a:lnSpc>
                        <a:spcBef>
                          <a:spcPts val="0"/>
                        </a:spcBef>
                        <a:spcAft>
                          <a:spcPts val="0"/>
                        </a:spcAft>
                      </a:pPr>
                      <a:r>
                        <a:rPr lang="en-US" sz="1400">
                          <a:solidFill>
                            <a:srgbClr val="000000"/>
                          </a:solidFill>
                          <a:latin typeface="Times New Roman"/>
                          <a:ea typeface="Times New Roman"/>
                          <a:cs typeface="Times New Roman"/>
                        </a:rPr>
                        <a:t>3.96</a:t>
                      </a:r>
                      <a:endParaRPr lang="en-US" sz="1400">
                        <a:solidFill>
                          <a:srgbClr val="365F91"/>
                        </a:solidFill>
                        <a:latin typeface="Times New Roman"/>
                        <a:ea typeface="Calibri"/>
                        <a:cs typeface="Times New Roman"/>
                      </a:endParaRPr>
                    </a:p>
                  </a:txBody>
                  <a:tcPr marL="60960" marR="60960" marT="0" marB="0">
                    <a:lnL>
                      <a:noFill/>
                    </a:lnL>
                    <a:lnR>
                      <a:noFill/>
                    </a:lnR>
                    <a:lnT>
                      <a:noFill/>
                    </a:lnT>
                    <a:lnB>
                      <a:noFill/>
                    </a:lnB>
                    <a:solidFill>
                      <a:srgbClr val="D3DFEE"/>
                    </a:solidFill>
                  </a:tcPr>
                </a:tc>
                <a:tc>
                  <a:txBody>
                    <a:bodyPr/>
                    <a:lstStyle/>
                    <a:p>
                      <a:pPr marL="0" marR="0" algn="ctr">
                        <a:lnSpc>
                          <a:spcPct val="200000"/>
                        </a:lnSpc>
                        <a:spcBef>
                          <a:spcPts val="0"/>
                        </a:spcBef>
                        <a:spcAft>
                          <a:spcPts val="0"/>
                        </a:spcAft>
                      </a:pPr>
                      <a:r>
                        <a:rPr lang="en-US" sz="1400">
                          <a:solidFill>
                            <a:srgbClr val="000000"/>
                          </a:solidFill>
                          <a:latin typeface="Times New Roman"/>
                          <a:ea typeface="Times New Roman"/>
                          <a:cs typeface="Times New Roman"/>
                        </a:rPr>
                        <a:t>0.08</a:t>
                      </a:r>
                      <a:endParaRPr lang="en-US" sz="1400">
                        <a:solidFill>
                          <a:srgbClr val="365F91"/>
                        </a:solidFill>
                        <a:latin typeface="Times New Roman"/>
                        <a:ea typeface="Calibri"/>
                        <a:cs typeface="Times New Roman"/>
                      </a:endParaRPr>
                    </a:p>
                  </a:txBody>
                  <a:tcPr marL="60960" marR="60960" marT="0" marB="0">
                    <a:lnL>
                      <a:noFill/>
                    </a:lnL>
                    <a:lnR>
                      <a:noFill/>
                    </a:lnR>
                    <a:lnT>
                      <a:noFill/>
                    </a:lnT>
                    <a:lnB>
                      <a:noFill/>
                    </a:lnB>
                    <a:solidFill>
                      <a:srgbClr val="D3DFEE"/>
                    </a:solidFill>
                  </a:tcPr>
                </a:tc>
                <a:tc>
                  <a:txBody>
                    <a:bodyPr/>
                    <a:lstStyle/>
                    <a:p>
                      <a:pPr marL="0" marR="0" algn="ctr">
                        <a:lnSpc>
                          <a:spcPct val="200000"/>
                        </a:lnSpc>
                        <a:spcBef>
                          <a:spcPts val="0"/>
                        </a:spcBef>
                        <a:spcAft>
                          <a:spcPts val="0"/>
                        </a:spcAft>
                      </a:pPr>
                      <a:r>
                        <a:rPr lang="en-US" sz="1400">
                          <a:solidFill>
                            <a:srgbClr val="000000"/>
                          </a:solidFill>
                          <a:latin typeface="Times New Roman"/>
                          <a:ea typeface="Times New Roman"/>
                          <a:cs typeface="Times New Roman"/>
                        </a:rPr>
                        <a:t>0.936</a:t>
                      </a:r>
                      <a:endParaRPr lang="en-US" sz="1400">
                        <a:solidFill>
                          <a:srgbClr val="365F91"/>
                        </a:solidFill>
                        <a:latin typeface="Times New Roman"/>
                        <a:ea typeface="Calibri"/>
                        <a:cs typeface="Times New Roman"/>
                      </a:endParaRPr>
                    </a:p>
                  </a:txBody>
                  <a:tcPr marL="60960" marR="60960" marT="0" marB="0">
                    <a:lnL>
                      <a:noFill/>
                    </a:lnL>
                    <a:lnR>
                      <a:noFill/>
                    </a:lnR>
                    <a:lnT>
                      <a:noFill/>
                    </a:lnT>
                    <a:lnB>
                      <a:noFill/>
                    </a:lnB>
                    <a:solidFill>
                      <a:srgbClr val="D3DFEE"/>
                    </a:solidFill>
                  </a:tcPr>
                </a:tc>
                <a:tc>
                  <a:txBody>
                    <a:bodyPr/>
                    <a:lstStyle/>
                    <a:p>
                      <a:pPr marL="0" marR="0" algn="ctr">
                        <a:lnSpc>
                          <a:spcPct val="200000"/>
                        </a:lnSpc>
                        <a:spcBef>
                          <a:spcPts val="0"/>
                        </a:spcBef>
                        <a:spcAft>
                          <a:spcPts val="0"/>
                        </a:spcAft>
                      </a:pPr>
                      <a:r>
                        <a:rPr lang="en-US" sz="1400">
                          <a:solidFill>
                            <a:srgbClr val="000000"/>
                          </a:solidFill>
                          <a:latin typeface="Times New Roman"/>
                          <a:ea typeface="Times New Roman"/>
                          <a:cs typeface="Times New Roman"/>
                        </a:rPr>
                        <a:t>.03</a:t>
                      </a:r>
                      <a:endParaRPr lang="en-US" sz="1400">
                        <a:solidFill>
                          <a:srgbClr val="365F91"/>
                        </a:solidFill>
                        <a:latin typeface="Times New Roman"/>
                        <a:ea typeface="Calibri"/>
                        <a:cs typeface="Times New Roman"/>
                      </a:endParaRPr>
                    </a:p>
                  </a:txBody>
                  <a:tcPr marL="60960" marR="60960" marT="0" marB="0">
                    <a:lnL>
                      <a:noFill/>
                    </a:lnL>
                    <a:lnR>
                      <a:noFill/>
                    </a:lnR>
                    <a:lnT>
                      <a:noFill/>
                    </a:lnT>
                    <a:lnB>
                      <a:noFill/>
                    </a:lnB>
                    <a:solidFill>
                      <a:srgbClr val="D3DFEE"/>
                    </a:solidFill>
                  </a:tcPr>
                </a:tc>
                <a:tc>
                  <a:txBody>
                    <a:bodyPr/>
                    <a:lstStyle/>
                    <a:p>
                      <a:pPr marL="0" marR="0" algn="ctr">
                        <a:lnSpc>
                          <a:spcPct val="200000"/>
                        </a:lnSpc>
                        <a:spcBef>
                          <a:spcPts val="0"/>
                        </a:spcBef>
                        <a:spcAft>
                          <a:spcPts val="0"/>
                        </a:spcAft>
                      </a:pPr>
                      <a:r>
                        <a:rPr lang="en-US" sz="1400">
                          <a:solidFill>
                            <a:srgbClr val="000000"/>
                          </a:solidFill>
                          <a:latin typeface="Times New Roman"/>
                          <a:ea typeface="Times New Roman"/>
                          <a:cs typeface="Times New Roman"/>
                        </a:rPr>
                        <a:t>1.17</a:t>
                      </a:r>
                      <a:endParaRPr lang="en-US" sz="1400">
                        <a:solidFill>
                          <a:srgbClr val="365F91"/>
                        </a:solidFill>
                        <a:latin typeface="Times New Roman"/>
                        <a:ea typeface="Calibri"/>
                        <a:cs typeface="Times New Roman"/>
                      </a:endParaRPr>
                    </a:p>
                  </a:txBody>
                  <a:tcPr marL="60960" marR="60960" marT="0" marB="0">
                    <a:lnL>
                      <a:noFill/>
                    </a:lnL>
                    <a:lnR>
                      <a:noFill/>
                    </a:lnR>
                    <a:lnT>
                      <a:noFill/>
                    </a:lnT>
                    <a:lnB>
                      <a:noFill/>
                    </a:lnB>
                    <a:solidFill>
                      <a:srgbClr val="D3DFEE"/>
                    </a:solidFill>
                  </a:tcPr>
                </a:tc>
                <a:tc>
                  <a:txBody>
                    <a:bodyPr/>
                    <a:lstStyle/>
                    <a:p>
                      <a:pPr marL="0" marR="0" algn="ctr">
                        <a:lnSpc>
                          <a:spcPct val="200000"/>
                        </a:lnSpc>
                        <a:spcBef>
                          <a:spcPts val="0"/>
                        </a:spcBef>
                        <a:spcAft>
                          <a:spcPts val="0"/>
                        </a:spcAft>
                      </a:pPr>
                      <a:r>
                        <a:rPr lang="en-US" sz="1400">
                          <a:solidFill>
                            <a:srgbClr val="000000"/>
                          </a:solidFill>
                          <a:latin typeface="Times New Roman"/>
                          <a:ea typeface="Times New Roman"/>
                          <a:cs typeface="Times New Roman"/>
                        </a:rPr>
                        <a:t>52.39</a:t>
                      </a:r>
                      <a:endParaRPr lang="en-US" sz="1400">
                        <a:solidFill>
                          <a:srgbClr val="365F91"/>
                        </a:solidFill>
                        <a:latin typeface="Times New Roman"/>
                        <a:ea typeface="Calibri"/>
                        <a:cs typeface="Times New Roman"/>
                      </a:endParaRPr>
                    </a:p>
                  </a:txBody>
                  <a:tcPr marL="60960" marR="60960" marT="0" marB="0">
                    <a:lnL>
                      <a:noFill/>
                    </a:lnL>
                    <a:lnR>
                      <a:noFill/>
                    </a:lnR>
                    <a:lnT>
                      <a:noFill/>
                    </a:lnT>
                    <a:lnB>
                      <a:noFill/>
                    </a:lnB>
                    <a:solidFill>
                      <a:srgbClr val="D3DFEE"/>
                    </a:solidFill>
                  </a:tcPr>
                </a:tc>
              </a:tr>
              <a:tr h="315390">
                <a:tc>
                  <a:txBody>
                    <a:bodyPr/>
                    <a:lstStyle/>
                    <a:p>
                      <a:pPr marL="0" marR="0">
                        <a:lnSpc>
                          <a:spcPct val="200000"/>
                        </a:lnSpc>
                        <a:spcBef>
                          <a:spcPts val="0"/>
                        </a:spcBef>
                        <a:spcAft>
                          <a:spcPts val="0"/>
                        </a:spcAft>
                      </a:pPr>
                      <a:r>
                        <a:rPr lang="en-US" sz="1400" b="1" dirty="0" err="1">
                          <a:solidFill>
                            <a:srgbClr val="000000"/>
                          </a:solidFill>
                          <a:latin typeface="Times New Roman"/>
                          <a:ea typeface="Times New Roman"/>
                          <a:cs typeface="Times New Roman"/>
                        </a:rPr>
                        <a:t>She/He</a:t>
                      </a:r>
                      <a:endParaRPr lang="en-US" sz="1400" b="1" dirty="0">
                        <a:solidFill>
                          <a:srgbClr val="365F91"/>
                        </a:solidFill>
                        <a:latin typeface="Times New Roman"/>
                        <a:ea typeface="Calibri"/>
                        <a:cs typeface="Times New Roman"/>
                      </a:endParaRPr>
                    </a:p>
                  </a:txBody>
                  <a:tcPr marL="60960" marR="60960" marT="0" marB="0">
                    <a:lnL>
                      <a:noFill/>
                    </a:lnL>
                    <a:lnR>
                      <a:noFill/>
                    </a:lnR>
                    <a:lnT>
                      <a:noFill/>
                    </a:lnT>
                    <a:lnB>
                      <a:noFill/>
                    </a:lnB>
                  </a:tcPr>
                </a:tc>
                <a:tc>
                  <a:txBody>
                    <a:bodyPr/>
                    <a:lstStyle/>
                    <a:p>
                      <a:pPr marL="0" marR="0" algn="ctr">
                        <a:lnSpc>
                          <a:spcPct val="200000"/>
                        </a:lnSpc>
                        <a:spcBef>
                          <a:spcPts val="0"/>
                        </a:spcBef>
                        <a:spcAft>
                          <a:spcPts val="0"/>
                        </a:spcAft>
                      </a:pPr>
                      <a:r>
                        <a:rPr lang="en-US" sz="1400" b="1" dirty="0">
                          <a:solidFill>
                            <a:srgbClr val="000000"/>
                          </a:solidFill>
                          <a:latin typeface="Times New Roman"/>
                          <a:ea typeface="Times New Roman"/>
                          <a:cs typeface="Times New Roman"/>
                        </a:rPr>
                        <a:t>1.55</a:t>
                      </a:r>
                      <a:endParaRPr lang="en-US" sz="1400" b="1" dirty="0">
                        <a:solidFill>
                          <a:srgbClr val="365F91"/>
                        </a:solidFill>
                        <a:latin typeface="Times New Roman"/>
                        <a:ea typeface="Calibri"/>
                        <a:cs typeface="Times New Roman"/>
                      </a:endParaRPr>
                    </a:p>
                  </a:txBody>
                  <a:tcPr marL="60960" marR="60960" marT="0" marB="0">
                    <a:lnL>
                      <a:noFill/>
                    </a:lnL>
                    <a:lnR>
                      <a:noFill/>
                    </a:lnR>
                    <a:lnT>
                      <a:noFill/>
                    </a:lnT>
                    <a:lnB>
                      <a:noFill/>
                    </a:lnB>
                  </a:tcPr>
                </a:tc>
                <a:tc>
                  <a:txBody>
                    <a:bodyPr/>
                    <a:lstStyle/>
                    <a:p>
                      <a:pPr marL="0" marR="0" algn="ctr">
                        <a:lnSpc>
                          <a:spcPct val="200000"/>
                        </a:lnSpc>
                        <a:spcBef>
                          <a:spcPts val="0"/>
                        </a:spcBef>
                        <a:spcAft>
                          <a:spcPts val="0"/>
                        </a:spcAft>
                      </a:pPr>
                      <a:r>
                        <a:rPr lang="en-US" sz="1400" dirty="0">
                          <a:solidFill>
                            <a:srgbClr val="000000"/>
                          </a:solidFill>
                          <a:latin typeface="Times New Roman"/>
                          <a:ea typeface="Times New Roman"/>
                          <a:cs typeface="Times New Roman"/>
                        </a:rPr>
                        <a:t>0.87</a:t>
                      </a:r>
                      <a:endParaRPr lang="en-US" sz="1400" dirty="0">
                        <a:solidFill>
                          <a:srgbClr val="365F91"/>
                        </a:solidFill>
                        <a:latin typeface="Times New Roman"/>
                        <a:ea typeface="Calibri"/>
                        <a:cs typeface="Times New Roman"/>
                      </a:endParaRPr>
                    </a:p>
                  </a:txBody>
                  <a:tcPr marL="60960" marR="60960" marT="0" marB="0">
                    <a:lnL>
                      <a:noFill/>
                    </a:lnL>
                    <a:lnR>
                      <a:noFill/>
                    </a:lnR>
                    <a:lnT>
                      <a:noFill/>
                    </a:lnT>
                    <a:lnB>
                      <a:noFill/>
                    </a:lnB>
                  </a:tcPr>
                </a:tc>
                <a:tc>
                  <a:txBody>
                    <a:bodyPr/>
                    <a:lstStyle/>
                    <a:p>
                      <a:pPr marL="0" marR="0" algn="ctr">
                        <a:lnSpc>
                          <a:spcPct val="200000"/>
                        </a:lnSpc>
                        <a:spcBef>
                          <a:spcPts val="0"/>
                        </a:spcBef>
                        <a:spcAft>
                          <a:spcPts val="0"/>
                        </a:spcAft>
                      </a:pPr>
                      <a:r>
                        <a:rPr lang="en-US" sz="1400">
                          <a:solidFill>
                            <a:srgbClr val="000000"/>
                          </a:solidFill>
                          <a:latin typeface="Times New Roman"/>
                          <a:ea typeface="Times New Roman"/>
                          <a:cs typeface="Times New Roman"/>
                        </a:rPr>
                        <a:t>-.15</a:t>
                      </a:r>
                      <a:endParaRPr lang="en-US" sz="1400">
                        <a:solidFill>
                          <a:srgbClr val="365F91"/>
                        </a:solidFill>
                        <a:latin typeface="Times New Roman"/>
                        <a:ea typeface="Calibri"/>
                        <a:cs typeface="Times New Roman"/>
                      </a:endParaRPr>
                    </a:p>
                  </a:txBody>
                  <a:tcPr marL="60960" marR="60960" marT="0" marB="0">
                    <a:lnL>
                      <a:noFill/>
                    </a:lnL>
                    <a:lnR>
                      <a:noFill/>
                    </a:lnR>
                    <a:lnT>
                      <a:noFill/>
                    </a:lnT>
                    <a:lnB>
                      <a:noFill/>
                    </a:lnB>
                  </a:tcPr>
                </a:tc>
                <a:tc>
                  <a:txBody>
                    <a:bodyPr/>
                    <a:lstStyle/>
                    <a:p>
                      <a:pPr marL="0" marR="0" algn="ctr">
                        <a:lnSpc>
                          <a:spcPct val="200000"/>
                        </a:lnSpc>
                        <a:spcBef>
                          <a:spcPts val="0"/>
                        </a:spcBef>
                        <a:spcAft>
                          <a:spcPts val="0"/>
                        </a:spcAft>
                      </a:pPr>
                      <a:r>
                        <a:rPr lang="en-US" sz="1400">
                          <a:solidFill>
                            <a:srgbClr val="000000"/>
                          </a:solidFill>
                          <a:latin typeface="Times New Roman"/>
                          <a:ea typeface="Times New Roman"/>
                          <a:cs typeface="Times New Roman"/>
                        </a:rPr>
                        <a:t>3.25</a:t>
                      </a:r>
                      <a:endParaRPr lang="en-US" sz="1400">
                        <a:solidFill>
                          <a:srgbClr val="365F91"/>
                        </a:solidFill>
                        <a:latin typeface="Times New Roman"/>
                        <a:ea typeface="Calibri"/>
                        <a:cs typeface="Times New Roman"/>
                      </a:endParaRPr>
                    </a:p>
                  </a:txBody>
                  <a:tcPr marL="60960" marR="60960" marT="0" marB="0">
                    <a:lnL>
                      <a:noFill/>
                    </a:lnL>
                    <a:lnR>
                      <a:noFill/>
                    </a:lnR>
                    <a:lnT>
                      <a:noFill/>
                    </a:lnT>
                    <a:lnB>
                      <a:noFill/>
                    </a:lnB>
                  </a:tcPr>
                </a:tc>
                <a:tc>
                  <a:txBody>
                    <a:bodyPr/>
                    <a:lstStyle/>
                    <a:p>
                      <a:pPr marL="0" marR="0" algn="ctr">
                        <a:lnSpc>
                          <a:spcPct val="200000"/>
                        </a:lnSpc>
                        <a:spcBef>
                          <a:spcPts val="0"/>
                        </a:spcBef>
                        <a:spcAft>
                          <a:spcPts val="0"/>
                        </a:spcAft>
                      </a:pPr>
                      <a:r>
                        <a:rPr lang="en-US" sz="1400" b="1">
                          <a:solidFill>
                            <a:srgbClr val="000000"/>
                          </a:solidFill>
                          <a:latin typeface="Times New Roman"/>
                          <a:ea typeface="Times New Roman"/>
                          <a:cs typeface="Times New Roman"/>
                        </a:rPr>
                        <a:t>1.79</a:t>
                      </a:r>
                      <a:endParaRPr lang="en-US" sz="1400" b="1">
                        <a:solidFill>
                          <a:srgbClr val="365F91"/>
                        </a:solidFill>
                        <a:latin typeface="Times New Roman"/>
                        <a:ea typeface="Calibri"/>
                        <a:cs typeface="Times New Roman"/>
                      </a:endParaRPr>
                    </a:p>
                  </a:txBody>
                  <a:tcPr marL="60960" marR="60960" marT="0" marB="0">
                    <a:lnL>
                      <a:noFill/>
                    </a:lnL>
                    <a:lnR>
                      <a:noFill/>
                    </a:lnR>
                    <a:lnT>
                      <a:noFill/>
                    </a:lnT>
                    <a:lnB>
                      <a:noFill/>
                    </a:lnB>
                  </a:tcPr>
                </a:tc>
                <a:tc>
                  <a:txBody>
                    <a:bodyPr/>
                    <a:lstStyle/>
                    <a:p>
                      <a:pPr marL="0" marR="0" algn="ctr">
                        <a:lnSpc>
                          <a:spcPct val="200000"/>
                        </a:lnSpc>
                        <a:spcBef>
                          <a:spcPts val="0"/>
                        </a:spcBef>
                        <a:spcAft>
                          <a:spcPts val="0"/>
                        </a:spcAft>
                      </a:pPr>
                      <a:r>
                        <a:rPr lang="en-US" sz="1400" b="1" dirty="0">
                          <a:solidFill>
                            <a:srgbClr val="000000"/>
                          </a:solidFill>
                          <a:latin typeface="Times New Roman"/>
                          <a:ea typeface="Times New Roman"/>
                          <a:cs typeface="Times New Roman"/>
                        </a:rPr>
                        <a:t>0.073</a:t>
                      </a:r>
                      <a:endParaRPr lang="en-US" sz="1400" b="1" dirty="0">
                        <a:solidFill>
                          <a:srgbClr val="365F91"/>
                        </a:solidFill>
                        <a:latin typeface="Times New Roman"/>
                        <a:ea typeface="Calibri"/>
                        <a:cs typeface="Times New Roman"/>
                      </a:endParaRPr>
                    </a:p>
                  </a:txBody>
                  <a:tcPr marL="60960" marR="60960" marT="0" marB="0">
                    <a:lnL>
                      <a:noFill/>
                    </a:lnL>
                    <a:lnR>
                      <a:noFill/>
                    </a:lnR>
                    <a:lnT>
                      <a:noFill/>
                    </a:lnT>
                    <a:lnB>
                      <a:noFill/>
                    </a:lnB>
                  </a:tcPr>
                </a:tc>
                <a:tc>
                  <a:txBody>
                    <a:bodyPr/>
                    <a:lstStyle/>
                    <a:p>
                      <a:pPr marL="0" marR="0" algn="ctr">
                        <a:lnSpc>
                          <a:spcPct val="200000"/>
                        </a:lnSpc>
                        <a:spcBef>
                          <a:spcPts val="0"/>
                        </a:spcBef>
                        <a:spcAft>
                          <a:spcPts val="0"/>
                        </a:spcAft>
                      </a:pPr>
                      <a:r>
                        <a:rPr lang="en-US" sz="1400" dirty="0">
                          <a:solidFill>
                            <a:srgbClr val="000000"/>
                          </a:solidFill>
                          <a:latin typeface="Times New Roman"/>
                          <a:ea typeface="Times New Roman"/>
                          <a:cs typeface="Times New Roman"/>
                        </a:rPr>
                        <a:t>.86</a:t>
                      </a:r>
                      <a:endParaRPr lang="en-US" sz="1400" dirty="0">
                        <a:solidFill>
                          <a:srgbClr val="365F91"/>
                        </a:solidFill>
                        <a:latin typeface="Times New Roman"/>
                        <a:ea typeface="Calibri"/>
                        <a:cs typeface="Times New Roman"/>
                      </a:endParaRPr>
                    </a:p>
                  </a:txBody>
                  <a:tcPr marL="60960" marR="60960" marT="0" marB="0">
                    <a:lnL>
                      <a:noFill/>
                    </a:lnL>
                    <a:lnR>
                      <a:noFill/>
                    </a:lnR>
                    <a:lnT>
                      <a:noFill/>
                    </a:lnT>
                    <a:lnB>
                      <a:noFill/>
                    </a:lnB>
                  </a:tcPr>
                </a:tc>
                <a:tc>
                  <a:txBody>
                    <a:bodyPr/>
                    <a:lstStyle/>
                    <a:p>
                      <a:pPr marL="0" marR="0" algn="ctr">
                        <a:lnSpc>
                          <a:spcPct val="200000"/>
                        </a:lnSpc>
                        <a:spcBef>
                          <a:spcPts val="0"/>
                        </a:spcBef>
                        <a:spcAft>
                          <a:spcPts val="0"/>
                        </a:spcAft>
                      </a:pPr>
                      <a:r>
                        <a:rPr lang="en-US" sz="1400" b="1" dirty="0">
                          <a:solidFill>
                            <a:srgbClr val="000000"/>
                          </a:solidFill>
                          <a:latin typeface="Times New Roman"/>
                          <a:ea typeface="Times New Roman"/>
                          <a:cs typeface="Times New Roman"/>
                        </a:rPr>
                        <a:t>4.72</a:t>
                      </a:r>
                      <a:endParaRPr lang="en-US" sz="1400" b="1" dirty="0">
                        <a:solidFill>
                          <a:srgbClr val="365F91"/>
                        </a:solidFill>
                        <a:latin typeface="Times New Roman"/>
                        <a:ea typeface="Calibri"/>
                        <a:cs typeface="Times New Roman"/>
                      </a:endParaRPr>
                    </a:p>
                  </a:txBody>
                  <a:tcPr marL="60960" marR="60960" marT="0" marB="0">
                    <a:lnL>
                      <a:noFill/>
                    </a:lnL>
                    <a:lnR>
                      <a:noFill/>
                    </a:lnR>
                    <a:lnT>
                      <a:noFill/>
                    </a:lnT>
                    <a:lnB>
                      <a:noFill/>
                    </a:lnB>
                  </a:tcPr>
                </a:tc>
                <a:tc>
                  <a:txBody>
                    <a:bodyPr/>
                    <a:lstStyle/>
                    <a:p>
                      <a:pPr marL="0" marR="0" algn="ctr">
                        <a:lnSpc>
                          <a:spcPct val="200000"/>
                        </a:lnSpc>
                        <a:spcBef>
                          <a:spcPts val="0"/>
                        </a:spcBef>
                        <a:spcAft>
                          <a:spcPts val="0"/>
                        </a:spcAft>
                      </a:pPr>
                      <a:r>
                        <a:rPr lang="en-US" sz="1400" dirty="0">
                          <a:solidFill>
                            <a:srgbClr val="000000"/>
                          </a:solidFill>
                          <a:latin typeface="Times New Roman"/>
                          <a:ea typeface="Times New Roman"/>
                          <a:cs typeface="Times New Roman"/>
                        </a:rPr>
                        <a:t>25.73</a:t>
                      </a:r>
                      <a:endParaRPr lang="en-US" sz="1400" dirty="0">
                        <a:solidFill>
                          <a:srgbClr val="365F91"/>
                        </a:solidFill>
                        <a:latin typeface="Times New Roman"/>
                        <a:ea typeface="Calibri"/>
                        <a:cs typeface="Times New Roman"/>
                      </a:endParaRPr>
                    </a:p>
                  </a:txBody>
                  <a:tcPr marL="60960" marR="60960" marT="0" marB="0">
                    <a:lnL>
                      <a:noFill/>
                    </a:lnL>
                    <a:lnR>
                      <a:noFill/>
                    </a:lnR>
                    <a:lnT>
                      <a:noFill/>
                    </a:lnT>
                    <a:lnB>
                      <a:noFill/>
                    </a:lnB>
                  </a:tcPr>
                </a:tc>
              </a:tr>
              <a:tr h="315390">
                <a:tc>
                  <a:txBody>
                    <a:bodyPr/>
                    <a:lstStyle/>
                    <a:p>
                      <a:pPr marL="0" marR="0">
                        <a:lnSpc>
                          <a:spcPct val="200000"/>
                        </a:lnSpc>
                        <a:spcBef>
                          <a:spcPts val="0"/>
                        </a:spcBef>
                        <a:spcAft>
                          <a:spcPts val="0"/>
                        </a:spcAft>
                      </a:pPr>
                      <a:r>
                        <a:rPr lang="en-US" sz="1400" b="0" dirty="0">
                          <a:solidFill>
                            <a:srgbClr val="000000"/>
                          </a:solidFill>
                          <a:latin typeface="Times New Roman"/>
                          <a:ea typeface="Times New Roman"/>
                          <a:cs typeface="Times New Roman"/>
                        </a:rPr>
                        <a:t>They</a:t>
                      </a:r>
                      <a:endParaRPr lang="en-US" sz="1400" b="0" dirty="0">
                        <a:solidFill>
                          <a:srgbClr val="365F91"/>
                        </a:solidFill>
                        <a:latin typeface="Times New Roman"/>
                        <a:ea typeface="Calibri"/>
                        <a:cs typeface="Times New Roman"/>
                      </a:endParaRPr>
                    </a:p>
                  </a:txBody>
                  <a:tcPr marL="60960" marR="60960" marT="0" marB="0">
                    <a:lnL>
                      <a:noFill/>
                    </a:lnL>
                    <a:lnR>
                      <a:noFill/>
                    </a:lnR>
                    <a:lnT>
                      <a:noFill/>
                    </a:lnT>
                    <a:lnB w="12700" cap="flat" cmpd="sng" algn="ctr">
                      <a:solidFill>
                        <a:srgbClr val="4F81BD"/>
                      </a:solidFill>
                      <a:prstDash val="solid"/>
                      <a:round/>
                      <a:headEnd type="none" w="med" len="med"/>
                      <a:tailEnd type="none" w="med" len="med"/>
                    </a:lnB>
                    <a:solidFill>
                      <a:srgbClr val="D3DFEE"/>
                    </a:solidFill>
                  </a:tcPr>
                </a:tc>
                <a:tc>
                  <a:txBody>
                    <a:bodyPr/>
                    <a:lstStyle/>
                    <a:p>
                      <a:pPr marL="0" marR="0" algn="ctr">
                        <a:lnSpc>
                          <a:spcPct val="200000"/>
                        </a:lnSpc>
                        <a:spcBef>
                          <a:spcPts val="0"/>
                        </a:spcBef>
                        <a:spcAft>
                          <a:spcPts val="0"/>
                        </a:spcAft>
                      </a:pPr>
                      <a:r>
                        <a:rPr lang="en-US" sz="1400">
                          <a:solidFill>
                            <a:srgbClr val="000000"/>
                          </a:solidFill>
                          <a:latin typeface="Times New Roman"/>
                          <a:ea typeface="Times New Roman"/>
                          <a:cs typeface="Times New Roman"/>
                        </a:rPr>
                        <a:t>0.49</a:t>
                      </a:r>
                      <a:endParaRPr lang="en-US" sz="1400">
                        <a:solidFill>
                          <a:srgbClr val="365F91"/>
                        </a:solidFill>
                        <a:latin typeface="Times New Roman"/>
                        <a:ea typeface="Calibri"/>
                        <a:cs typeface="Times New Roman"/>
                      </a:endParaRPr>
                    </a:p>
                  </a:txBody>
                  <a:tcPr marL="60960" marR="60960" marT="0" marB="0">
                    <a:lnL>
                      <a:noFill/>
                    </a:lnL>
                    <a:lnR>
                      <a:noFill/>
                    </a:lnR>
                    <a:lnT>
                      <a:noFill/>
                    </a:lnT>
                    <a:lnB w="12700" cap="flat" cmpd="sng" algn="ctr">
                      <a:solidFill>
                        <a:srgbClr val="4F81BD"/>
                      </a:solidFill>
                      <a:prstDash val="solid"/>
                      <a:round/>
                      <a:headEnd type="none" w="med" len="med"/>
                      <a:tailEnd type="none" w="med" len="med"/>
                    </a:lnB>
                    <a:solidFill>
                      <a:srgbClr val="D3DFEE"/>
                    </a:solidFill>
                  </a:tcPr>
                </a:tc>
                <a:tc>
                  <a:txBody>
                    <a:bodyPr/>
                    <a:lstStyle/>
                    <a:p>
                      <a:pPr marL="0" marR="0" algn="ctr">
                        <a:lnSpc>
                          <a:spcPct val="200000"/>
                        </a:lnSpc>
                        <a:spcBef>
                          <a:spcPts val="0"/>
                        </a:spcBef>
                        <a:spcAft>
                          <a:spcPts val="0"/>
                        </a:spcAft>
                      </a:pPr>
                      <a:r>
                        <a:rPr lang="en-US" sz="1400">
                          <a:solidFill>
                            <a:srgbClr val="000000"/>
                          </a:solidFill>
                          <a:latin typeface="Times New Roman"/>
                          <a:ea typeface="Times New Roman"/>
                          <a:cs typeface="Times New Roman"/>
                        </a:rPr>
                        <a:t>1.11</a:t>
                      </a:r>
                      <a:endParaRPr lang="en-US" sz="1400">
                        <a:solidFill>
                          <a:srgbClr val="365F91"/>
                        </a:solidFill>
                        <a:latin typeface="Times New Roman"/>
                        <a:ea typeface="Calibri"/>
                        <a:cs typeface="Times New Roman"/>
                      </a:endParaRPr>
                    </a:p>
                  </a:txBody>
                  <a:tcPr marL="60960" marR="60960" marT="0" marB="0">
                    <a:lnL>
                      <a:noFill/>
                    </a:lnL>
                    <a:lnR>
                      <a:noFill/>
                    </a:lnR>
                    <a:lnT>
                      <a:noFill/>
                    </a:lnT>
                    <a:lnB w="12700" cap="flat" cmpd="sng" algn="ctr">
                      <a:solidFill>
                        <a:srgbClr val="4F81BD"/>
                      </a:solidFill>
                      <a:prstDash val="solid"/>
                      <a:round/>
                      <a:headEnd type="none" w="med" len="med"/>
                      <a:tailEnd type="none" w="med" len="med"/>
                    </a:lnB>
                    <a:solidFill>
                      <a:srgbClr val="D3DFEE"/>
                    </a:solidFill>
                  </a:tcPr>
                </a:tc>
                <a:tc>
                  <a:txBody>
                    <a:bodyPr/>
                    <a:lstStyle/>
                    <a:p>
                      <a:pPr marL="0" marR="0" algn="ctr">
                        <a:lnSpc>
                          <a:spcPct val="200000"/>
                        </a:lnSpc>
                        <a:spcBef>
                          <a:spcPts val="0"/>
                        </a:spcBef>
                        <a:spcAft>
                          <a:spcPts val="0"/>
                        </a:spcAft>
                      </a:pPr>
                      <a:r>
                        <a:rPr lang="en-US" sz="1400">
                          <a:solidFill>
                            <a:srgbClr val="000000"/>
                          </a:solidFill>
                          <a:latin typeface="Times New Roman"/>
                          <a:ea typeface="Times New Roman"/>
                          <a:cs typeface="Times New Roman"/>
                        </a:rPr>
                        <a:t>-1.68</a:t>
                      </a:r>
                      <a:endParaRPr lang="en-US" sz="1400">
                        <a:solidFill>
                          <a:srgbClr val="365F91"/>
                        </a:solidFill>
                        <a:latin typeface="Times New Roman"/>
                        <a:ea typeface="Calibri"/>
                        <a:cs typeface="Times New Roman"/>
                      </a:endParaRPr>
                    </a:p>
                  </a:txBody>
                  <a:tcPr marL="60960" marR="60960" marT="0" marB="0">
                    <a:lnL>
                      <a:noFill/>
                    </a:lnL>
                    <a:lnR>
                      <a:noFill/>
                    </a:lnR>
                    <a:lnT>
                      <a:noFill/>
                    </a:lnT>
                    <a:lnB w="12700" cap="flat" cmpd="sng" algn="ctr">
                      <a:solidFill>
                        <a:srgbClr val="4F81BD"/>
                      </a:solidFill>
                      <a:prstDash val="solid"/>
                      <a:round/>
                      <a:headEnd type="none" w="med" len="med"/>
                      <a:tailEnd type="none" w="med" len="med"/>
                    </a:lnB>
                    <a:solidFill>
                      <a:srgbClr val="D3DFEE"/>
                    </a:solidFill>
                  </a:tcPr>
                </a:tc>
                <a:tc>
                  <a:txBody>
                    <a:bodyPr/>
                    <a:lstStyle/>
                    <a:p>
                      <a:pPr marL="0" marR="0" algn="ctr">
                        <a:lnSpc>
                          <a:spcPct val="200000"/>
                        </a:lnSpc>
                        <a:spcBef>
                          <a:spcPts val="0"/>
                        </a:spcBef>
                        <a:spcAft>
                          <a:spcPts val="0"/>
                        </a:spcAft>
                      </a:pPr>
                      <a:r>
                        <a:rPr lang="en-US" sz="1400">
                          <a:solidFill>
                            <a:srgbClr val="000000"/>
                          </a:solidFill>
                          <a:latin typeface="Times New Roman"/>
                          <a:ea typeface="Times New Roman"/>
                          <a:cs typeface="Times New Roman"/>
                        </a:rPr>
                        <a:t>2.66</a:t>
                      </a:r>
                      <a:endParaRPr lang="en-US" sz="1400">
                        <a:solidFill>
                          <a:srgbClr val="365F91"/>
                        </a:solidFill>
                        <a:latin typeface="Times New Roman"/>
                        <a:ea typeface="Calibri"/>
                        <a:cs typeface="Times New Roman"/>
                      </a:endParaRPr>
                    </a:p>
                  </a:txBody>
                  <a:tcPr marL="60960" marR="60960" marT="0" marB="0">
                    <a:lnL>
                      <a:noFill/>
                    </a:lnL>
                    <a:lnR>
                      <a:noFill/>
                    </a:lnR>
                    <a:lnT>
                      <a:noFill/>
                    </a:lnT>
                    <a:lnB w="12700" cap="flat" cmpd="sng" algn="ctr">
                      <a:solidFill>
                        <a:srgbClr val="4F81BD"/>
                      </a:solidFill>
                      <a:prstDash val="solid"/>
                      <a:round/>
                      <a:headEnd type="none" w="med" len="med"/>
                      <a:tailEnd type="none" w="med" len="med"/>
                    </a:lnB>
                    <a:solidFill>
                      <a:srgbClr val="D3DFEE"/>
                    </a:solidFill>
                  </a:tcPr>
                </a:tc>
                <a:tc>
                  <a:txBody>
                    <a:bodyPr/>
                    <a:lstStyle/>
                    <a:p>
                      <a:pPr marL="0" marR="0" algn="ctr">
                        <a:lnSpc>
                          <a:spcPct val="200000"/>
                        </a:lnSpc>
                        <a:spcBef>
                          <a:spcPts val="0"/>
                        </a:spcBef>
                        <a:spcAft>
                          <a:spcPts val="0"/>
                        </a:spcAft>
                      </a:pPr>
                      <a:r>
                        <a:rPr lang="en-US" sz="1400">
                          <a:solidFill>
                            <a:srgbClr val="000000"/>
                          </a:solidFill>
                          <a:latin typeface="Times New Roman"/>
                          <a:ea typeface="Times New Roman"/>
                          <a:cs typeface="Times New Roman"/>
                        </a:rPr>
                        <a:t>0.044</a:t>
                      </a:r>
                      <a:endParaRPr lang="en-US" sz="1400">
                        <a:solidFill>
                          <a:srgbClr val="365F91"/>
                        </a:solidFill>
                        <a:latin typeface="Times New Roman"/>
                        <a:ea typeface="Calibri"/>
                        <a:cs typeface="Times New Roman"/>
                      </a:endParaRPr>
                    </a:p>
                  </a:txBody>
                  <a:tcPr marL="60960" marR="60960" marT="0" marB="0">
                    <a:lnL>
                      <a:noFill/>
                    </a:lnL>
                    <a:lnR>
                      <a:noFill/>
                    </a:lnR>
                    <a:lnT>
                      <a:noFill/>
                    </a:lnT>
                    <a:lnB w="12700" cap="flat" cmpd="sng" algn="ctr">
                      <a:solidFill>
                        <a:srgbClr val="4F81BD"/>
                      </a:solidFill>
                      <a:prstDash val="solid"/>
                      <a:round/>
                      <a:headEnd type="none" w="med" len="med"/>
                      <a:tailEnd type="none" w="med" len="med"/>
                    </a:lnB>
                    <a:solidFill>
                      <a:srgbClr val="D3DFEE"/>
                    </a:solidFill>
                  </a:tcPr>
                </a:tc>
                <a:tc>
                  <a:txBody>
                    <a:bodyPr/>
                    <a:lstStyle/>
                    <a:p>
                      <a:pPr marL="0" marR="0" algn="ctr">
                        <a:lnSpc>
                          <a:spcPct val="200000"/>
                        </a:lnSpc>
                        <a:spcBef>
                          <a:spcPts val="0"/>
                        </a:spcBef>
                        <a:spcAft>
                          <a:spcPts val="0"/>
                        </a:spcAft>
                      </a:pPr>
                      <a:r>
                        <a:rPr lang="en-US" sz="1400">
                          <a:solidFill>
                            <a:srgbClr val="000000"/>
                          </a:solidFill>
                          <a:latin typeface="Times New Roman"/>
                          <a:ea typeface="Times New Roman"/>
                          <a:cs typeface="Times New Roman"/>
                        </a:rPr>
                        <a:t>0.657</a:t>
                      </a:r>
                      <a:endParaRPr lang="en-US" sz="1400">
                        <a:solidFill>
                          <a:srgbClr val="365F91"/>
                        </a:solidFill>
                        <a:latin typeface="Times New Roman"/>
                        <a:ea typeface="Calibri"/>
                        <a:cs typeface="Times New Roman"/>
                      </a:endParaRPr>
                    </a:p>
                  </a:txBody>
                  <a:tcPr marL="60960" marR="60960" marT="0" marB="0">
                    <a:lnL>
                      <a:noFill/>
                    </a:lnL>
                    <a:lnR>
                      <a:noFill/>
                    </a:lnR>
                    <a:lnT>
                      <a:noFill/>
                    </a:lnT>
                    <a:lnB w="12700" cap="flat" cmpd="sng" algn="ctr">
                      <a:solidFill>
                        <a:srgbClr val="4F81BD"/>
                      </a:solidFill>
                      <a:prstDash val="solid"/>
                      <a:round/>
                      <a:headEnd type="none" w="med" len="med"/>
                      <a:tailEnd type="none" w="med" len="med"/>
                    </a:lnB>
                    <a:solidFill>
                      <a:srgbClr val="D3DFEE"/>
                    </a:solidFill>
                  </a:tcPr>
                </a:tc>
                <a:tc>
                  <a:txBody>
                    <a:bodyPr/>
                    <a:lstStyle/>
                    <a:p>
                      <a:pPr marL="0" marR="0" algn="ctr">
                        <a:lnSpc>
                          <a:spcPct val="200000"/>
                        </a:lnSpc>
                        <a:spcBef>
                          <a:spcPts val="0"/>
                        </a:spcBef>
                        <a:spcAft>
                          <a:spcPts val="0"/>
                        </a:spcAft>
                      </a:pPr>
                      <a:r>
                        <a:rPr lang="en-US" sz="1400">
                          <a:solidFill>
                            <a:srgbClr val="000000"/>
                          </a:solidFill>
                          <a:latin typeface="Times New Roman"/>
                          <a:ea typeface="Times New Roman"/>
                          <a:cs typeface="Times New Roman"/>
                        </a:rPr>
                        <a:t>.19</a:t>
                      </a:r>
                      <a:endParaRPr lang="en-US" sz="1400">
                        <a:solidFill>
                          <a:srgbClr val="365F91"/>
                        </a:solidFill>
                        <a:latin typeface="Times New Roman"/>
                        <a:ea typeface="Calibri"/>
                        <a:cs typeface="Times New Roman"/>
                      </a:endParaRPr>
                    </a:p>
                  </a:txBody>
                  <a:tcPr marL="60960" marR="60960" marT="0" marB="0">
                    <a:lnL>
                      <a:noFill/>
                    </a:lnL>
                    <a:lnR>
                      <a:noFill/>
                    </a:lnR>
                    <a:lnT>
                      <a:noFill/>
                    </a:lnT>
                    <a:lnB w="12700" cap="flat" cmpd="sng" algn="ctr">
                      <a:solidFill>
                        <a:srgbClr val="4F81BD"/>
                      </a:solidFill>
                      <a:prstDash val="solid"/>
                      <a:round/>
                      <a:headEnd type="none" w="med" len="med"/>
                      <a:tailEnd type="none" w="med" len="med"/>
                    </a:lnB>
                    <a:solidFill>
                      <a:srgbClr val="D3DFEE"/>
                    </a:solidFill>
                  </a:tcPr>
                </a:tc>
                <a:tc>
                  <a:txBody>
                    <a:bodyPr/>
                    <a:lstStyle/>
                    <a:p>
                      <a:pPr marL="0" marR="0" algn="ctr">
                        <a:lnSpc>
                          <a:spcPct val="200000"/>
                        </a:lnSpc>
                        <a:spcBef>
                          <a:spcPts val="0"/>
                        </a:spcBef>
                        <a:spcAft>
                          <a:spcPts val="0"/>
                        </a:spcAft>
                      </a:pPr>
                      <a:r>
                        <a:rPr lang="en-US" sz="1400">
                          <a:solidFill>
                            <a:srgbClr val="000000"/>
                          </a:solidFill>
                          <a:latin typeface="Times New Roman"/>
                          <a:ea typeface="Times New Roman"/>
                          <a:cs typeface="Times New Roman"/>
                        </a:rPr>
                        <a:t>1.63</a:t>
                      </a:r>
                      <a:endParaRPr lang="en-US" sz="1400">
                        <a:solidFill>
                          <a:srgbClr val="365F91"/>
                        </a:solidFill>
                        <a:latin typeface="Times New Roman"/>
                        <a:ea typeface="Calibri"/>
                        <a:cs typeface="Times New Roman"/>
                      </a:endParaRPr>
                    </a:p>
                  </a:txBody>
                  <a:tcPr marL="60960" marR="60960" marT="0" marB="0">
                    <a:lnL>
                      <a:noFill/>
                    </a:lnL>
                    <a:lnR>
                      <a:noFill/>
                    </a:lnR>
                    <a:lnT>
                      <a:noFill/>
                    </a:lnT>
                    <a:lnB w="12700" cap="flat" cmpd="sng" algn="ctr">
                      <a:solidFill>
                        <a:srgbClr val="4F81BD"/>
                      </a:solidFill>
                      <a:prstDash val="solid"/>
                      <a:round/>
                      <a:headEnd type="none" w="med" len="med"/>
                      <a:tailEnd type="none" w="med" len="med"/>
                    </a:lnB>
                    <a:solidFill>
                      <a:srgbClr val="D3DFEE"/>
                    </a:solidFill>
                  </a:tcPr>
                </a:tc>
                <a:tc>
                  <a:txBody>
                    <a:bodyPr/>
                    <a:lstStyle/>
                    <a:p>
                      <a:pPr marL="0" marR="0" algn="ctr">
                        <a:lnSpc>
                          <a:spcPct val="200000"/>
                        </a:lnSpc>
                        <a:spcBef>
                          <a:spcPts val="0"/>
                        </a:spcBef>
                        <a:spcAft>
                          <a:spcPts val="0"/>
                        </a:spcAft>
                      </a:pPr>
                      <a:r>
                        <a:rPr lang="en-US" sz="1400" dirty="0">
                          <a:solidFill>
                            <a:srgbClr val="000000"/>
                          </a:solidFill>
                          <a:latin typeface="Times New Roman"/>
                          <a:ea typeface="Times New Roman"/>
                          <a:cs typeface="Times New Roman"/>
                        </a:rPr>
                        <a:t>14.30</a:t>
                      </a:r>
                      <a:endParaRPr lang="en-US" sz="1400" dirty="0">
                        <a:solidFill>
                          <a:srgbClr val="365F91"/>
                        </a:solidFill>
                        <a:latin typeface="Times New Roman"/>
                        <a:ea typeface="Calibri"/>
                        <a:cs typeface="Times New Roman"/>
                      </a:endParaRPr>
                    </a:p>
                  </a:txBody>
                  <a:tcPr marL="60960" marR="60960" marT="0" marB="0">
                    <a:lnL>
                      <a:noFill/>
                    </a:lnL>
                    <a:lnR>
                      <a:noFill/>
                    </a:lnR>
                    <a:lnT>
                      <a:noFill/>
                    </a:lnT>
                    <a:lnB w="12700" cap="flat" cmpd="sng" algn="ctr">
                      <a:solidFill>
                        <a:srgbClr val="4F81BD"/>
                      </a:solidFill>
                      <a:prstDash val="solid"/>
                      <a:round/>
                      <a:headEnd type="none" w="med" len="med"/>
                      <a:tailEnd type="none" w="med" len="med"/>
                    </a:lnB>
                    <a:solidFill>
                      <a:srgbClr val="D3DFEE"/>
                    </a:solidFill>
                  </a:tcPr>
                </a:tc>
              </a:tr>
            </a:tbl>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274638"/>
            <a:ext cx="8001000" cy="1143000"/>
          </a:xfrm>
        </p:spPr>
        <p:txBody>
          <a:bodyPr>
            <a:normAutofit fontScale="90000"/>
          </a:bodyPr>
          <a:lstStyle/>
          <a:p>
            <a:r>
              <a:rPr lang="en-US" dirty="0" smtClean="0"/>
              <a:t>Results: House of Representatives </a:t>
            </a:r>
            <a:endParaRPr lang="en-US" dirty="0"/>
          </a:p>
        </p:txBody>
      </p:sp>
      <p:sp>
        <p:nvSpPr>
          <p:cNvPr id="4" name="TextBox 3"/>
          <p:cNvSpPr txBox="1"/>
          <p:nvPr/>
        </p:nvSpPr>
        <p:spPr>
          <a:xfrm>
            <a:off x="1295400" y="1371600"/>
            <a:ext cx="7620000" cy="1477328"/>
          </a:xfrm>
          <a:prstGeom prst="rect">
            <a:avLst/>
          </a:prstGeom>
          <a:noFill/>
        </p:spPr>
        <p:txBody>
          <a:bodyPr wrap="square" rtlCol="0">
            <a:spAutoFit/>
          </a:bodyPr>
          <a:lstStyle/>
          <a:p>
            <a:r>
              <a:rPr lang="en-US" dirty="0" smtClean="0"/>
              <a:t>Determine the need for a nested model</a:t>
            </a:r>
          </a:p>
          <a:p>
            <a:r>
              <a:rPr lang="en-US" dirty="0" smtClean="0"/>
              <a:t>	Level 1: Nested by Representative</a:t>
            </a:r>
          </a:p>
          <a:p>
            <a:r>
              <a:rPr lang="en-US" dirty="0" smtClean="0"/>
              <a:t>	Level 2: Nested by Representative and Region</a:t>
            </a:r>
          </a:p>
          <a:p>
            <a:r>
              <a:rPr lang="en-US" dirty="0" smtClean="0"/>
              <a:t>	Level 3: Nested by Representative, Region, and Party Affiliation </a:t>
            </a:r>
          </a:p>
          <a:p>
            <a:endParaRPr lang="en-US" dirty="0"/>
          </a:p>
        </p:txBody>
      </p:sp>
      <p:graphicFrame>
        <p:nvGraphicFramePr>
          <p:cNvPr id="5" name="Table 4"/>
          <p:cNvGraphicFramePr>
            <a:graphicFrameLocks noGrp="1"/>
          </p:cNvGraphicFramePr>
          <p:nvPr/>
        </p:nvGraphicFramePr>
        <p:xfrm>
          <a:off x="1219200" y="2797907"/>
          <a:ext cx="7467600" cy="3840480"/>
        </p:xfrm>
        <a:graphic>
          <a:graphicData uri="http://schemas.openxmlformats.org/drawingml/2006/table">
            <a:tbl>
              <a:tblPr/>
              <a:tblGrid>
                <a:gridCol w="1238367"/>
                <a:gridCol w="594961"/>
                <a:gridCol w="975735"/>
                <a:gridCol w="871191"/>
                <a:gridCol w="838044"/>
                <a:gridCol w="838044"/>
                <a:gridCol w="1055629"/>
                <a:gridCol w="1055629"/>
              </a:tblGrid>
              <a:tr h="849923">
                <a:tc>
                  <a:txBody>
                    <a:bodyPr/>
                    <a:lstStyle/>
                    <a:p>
                      <a:pPr marL="0" marR="0">
                        <a:lnSpc>
                          <a:spcPct val="200000"/>
                        </a:lnSpc>
                        <a:spcBef>
                          <a:spcPts val="0"/>
                        </a:spcBef>
                        <a:spcAft>
                          <a:spcPts val="0"/>
                        </a:spcAft>
                      </a:pPr>
                      <a:endParaRPr lang="en-US" sz="1400" dirty="0">
                        <a:solidFill>
                          <a:schemeClr val="tx1"/>
                        </a:solidFill>
                        <a:latin typeface="Times New Roman"/>
                        <a:ea typeface="Calibri"/>
                        <a:cs typeface="Times New Roman"/>
                      </a:endParaRPr>
                    </a:p>
                  </a:txBody>
                  <a:tcPr marL="58615" marR="58615" marT="0" marB="0">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nSpc>
                          <a:spcPct val="200000"/>
                        </a:lnSpc>
                        <a:spcBef>
                          <a:spcPts val="0"/>
                        </a:spcBef>
                        <a:spcAft>
                          <a:spcPts val="0"/>
                        </a:spcAft>
                      </a:pPr>
                      <a:r>
                        <a:rPr lang="en-US" sz="1400" b="1">
                          <a:solidFill>
                            <a:schemeClr val="tx1"/>
                          </a:solidFill>
                          <a:latin typeface="Times New Roman"/>
                          <a:ea typeface="Calibri"/>
                          <a:cs typeface="Times New Roman"/>
                        </a:rPr>
                        <a:t>df</a:t>
                      </a:r>
                      <a:endParaRPr lang="en-US" sz="1400">
                        <a:solidFill>
                          <a:schemeClr val="tx1"/>
                        </a:solidFill>
                        <a:latin typeface="Times New Roman"/>
                        <a:ea typeface="Calibri"/>
                        <a:cs typeface="Times New Roman"/>
                      </a:endParaRPr>
                    </a:p>
                  </a:txBody>
                  <a:tcPr marL="58615" marR="58615" marT="0" marB="0">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nSpc>
                          <a:spcPct val="200000"/>
                        </a:lnSpc>
                        <a:spcBef>
                          <a:spcPts val="0"/>
                        </a:spcBef>
                        <a:spcAft>
                          <a:spcPts val="0"/>
                        </a:spcAft>
                      </a:pPr>
                      <a:r>
                        <a:rPr lang="en-US" sz="1400" b="1">
                          <a:solidFill>
                            <a:schemeClr val="tx1"/>
                          </a:solidFill>
                          <a:latin typeface="Times New Roman"/>
                          <a:ea typeface="Calibri"/>
                          <a:cs typeface="Times New Roman"/>
                        </a:rPr>
                        <a:t>Deviance</a:t>
                      </a:r>
                      <a:endParaRPr lang="en-US" sz="1400">
                        <a:solidFill>
                          <a:schemeClr val="tx1"/>
                        </a:solidFill>
                        <a:latin typeface="Times New Roman"/>
                        <a:ea typeface="Calibri"/>
                        <a:cs typeface="Times New Roman"/>
                      </a:endParaRPr>
                    </a:p>
                  </a:txBody>
                  <a:tcPr marL="58615" marR="58615" marT="0" marB="0">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nSpc>
                          <a:spcPct val="200000"/>
                        </a:lnSpc>
                        <a:spcBef>
                          <a:spcPts val="0"/>
                        </a:spcBef>
                        <a:spcAft>
                          <a:spcPts val="0"/>
                        </a:spcAft>
                      </a:pPr>
                      <a:r>
                        <a:rPr lang="en-US" sz="1400" b="1">
                          <a:solidFill>
                            <a:schemeClr val="tx1"/>
                          </a:solidFill>
                          <a:latin typeface="Times New Roman"/>
                          <a:ea typeface="Calibri"/>
                          <a:cs typeface="Times New Roman"/>
                        </a:rPr>
                        <a:t>LogLik</a:t>
                      </a:r>
                      <a:endParaRPr lang="en-US" sz="1400">
                        <a:solidFill>
                          <a:schemeClr val="tx1"/>
                        </a:solidFill>
                        <a:latin typeface="Times New Roman"/>
                        <a:ea typeface="Calibri"/>
                        <a:cs typeface="Times New Roman"/>
                      </a:endParaRPr>
                    </a:p>
                  </a:txBody>
                  <a:tcPr marL="58615" marR="58615" marT="0" marB="0">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nSpc>
                          <a:spcPct val="200000"/>
                        </a:lnSpc>
                        <a:spcBef>
                          <a:spcPts val="0"/>
                        </a:spcBef>
                        <a:spcAft>
                          <a:spcPts val="0"/>
                        </a:spcAft>
                      </a:pPr>
                      <a:r>
                        <a:rPr lang="en-US" sz="1400" b="1">
                          <a:solidFill>
                            <a:schemeClr val="tx1"/>
                          </a:solidFill>
                          <a:latin typeface="Times New Roman"/>
                          <a:ea typeface="Calibri"/>
                          <a:cs typeface="Times New Roman"/>
                        </a:rPr>
                        <a:t>AIC</a:t>
                      </a:r>
                      <a:endParaRPr lang="en-US" sz="1400">
                        <a:solidFill>
                          <a:schemeClr val="tx1"/>
                        </a:solidFill>
                        <a:latin typeface="Times New Roman"/>
                        <a:ea typeface="Calibri"/>
                        <a:cs typeface="Times New Roman"/>
                      </a:endParaRPr>
                    </a:p>
                  </a:txBody>
                  <a:tcPr marL="58615" marR="58615" marT="0" marB="0">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nSpc>
                          <a:spcPct val="200000"/>
                        </a:lnSpc>
                        <a:spcBef>
                          <a:spcPts val="0"/>
                        </a:spcBef>
                        <a:spcAft>
                          <a:spcPts val="0"/>
                        </a:spcAft>
                      </a:pPr>
                      <a:r>
                        <a:rPr lang="en-US" sz="1400" b="1">
                          <a:solidFill>
                            <a:schemeClr val="tx1"/>
                          </a:solidFill>
                          <a:latin typeface="Times New Roman"/>
                          <a:ea typeface="Calibri"/>
                          <a:cs typeface="Times New Roman"/>
                        </a:rPr>
                        <a:t>BIC</a:t>
                      </a:r>
                      <a:endParaRPr lang="en-US" sz="1400">
                        <a:solidFill>
                          <a:schemeClr val="tx1"/>
                        </a:solidFill>
                        <a:latin typeface="Times New Roman"/>
                        <a:ea typeface="Calibri"/>
                        <a:cs typeface="Times New Roman"/>
                      </a:endParaRPr>
                    </a:p>
                  </a:txBody>
                  <a:tcPr marL="58615" marR="58615" marT="0" marB="0">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nSpc>
                          <a:spcPct val="200000"/>
                        </a:lnSpc>
                        <a:spcBef>
                          <a:spcPts val="0"/>
                        </a:spcBef>
                        <a:spcAft>
                          <a:spcPts val="0"/>
                        </a:spcAft>
                      </a:pPr>
                      <a:r>
                        <a:rPr lang="en-US" sz="1400" b="1">
                          <a:solidFill>
                            <a:schemeClr val="tx1"/>
                          </a:solidFill>
                          <a:latin typeface="Times New Roman"/>
                          <a:ea typeface="Calibri"/>
                          <a:cs typeface="Times New Roman"/>
                        </a:rPr>
                        <a:t>Deviance Difference</a:t>
                      </a:r>
                      <a:endParaRPr lang="en-US" sz="1400">
                        <a:solidFill>
                          <a:schemeClr val="tx1"/>
                        </a:solidFill>
                        <a:latin typeface="Times New Roman"/>
                        <a:ea typeface="Calibri"/>
                        <a:cs typeface="Times New Roman"/>
                      </a:endParaRPr>
                    </a:p>
                  </a:txBody>
                  <a:tcPr marL="58615" marR="58615" marT="0" marB="0">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nSpc>
                          <a:spcPct val="200000"/>
                        </a:lnSpc>
                        <a:spcBef>
                          <a:spcPts val="0"/>
                        </a:spcBef>
                        <a:spcAft>
                          <a:spcPts val="0"/>
                        </a:spcAft>
                      </a:pPr>
                      <a:r>
                        <a:rPr lang="en-US" sz="1400" b="1">
                          <a:solidFill>
                            <a:schemeClr val="tx1"/>
                          </a:solidFill>
                          <a:latin typeface="Times New Roman"/>
                          <a:ea typeface="Calibri"/>
                          <a:cs typeface="Times New Roman"/>
                        </a:rPr>
                        <a:t>Δdf</a:t>
                      </a:r>
                      <a:endParaRPr lang="en-US" sz="1400">
                        <a:solidFill>
                          <a:schemeClr val="tx1"/>
                        </a:solidFill>
                        <a:latin typeface="Times New Roman"/>
                        <a:ea typeface="Calibri"/>
                        <a:cs typeface="Times New Roman"/>
                      </a:endParaRPr>
                    </a:p>
                  </a:txBody>
                  <a:tcPr marL="58615" marR="58615" marT="0" marB="0">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r>
              <a:tr h="283307">
                <a:tc>
                  <a:txBody>
                    <a:bodyPr/>
                    <a:lstStyle/>
                    <a:p>
                      <a:pPr marL="0" marR="0">
                        <a:lnSpc>
                          <a:spcPct val="200000"/>
                        </a:lnSpc>
                        <a:spcBef>
                          <a:spcPts val="0"/>
                        </a:spcBef>
                        <a:spcAft>
                          <a:spcPts val="0"/>
                        </a:spcAft>
                      </a:pPr>
                      <a:r>
                        <a:rPr lang="en-US" sz="1400" b="1">
                          <a:solidFill>
                            <a:schemeClr val="tx1"/>
                          </a:solidFill>
                          <a:latin typeface="Times New Roman"/>
                          <a:ea typeface="Calibri"/>
                          <a:cs typeface="Times New Roman"/>
                        </a:rPr>
                        <a:t>Null Model</a:t>
                      </a:r>
                      <a:endParaRPr lang="en-US" sz="1400">
                        <a:solidFill>
                          <a:schemeClr val="tx1"/>
                        </a:solidFill>
                        <a:latin typeface="Times New Roman"/>
                        <a:ea typeface="Calibri"/>
                        <a:cs typeface="Times New Roman"/>
                      </a:endParaRPr>
                    </a:p>
                  </a:txBody>
                  <a:tcPr marL="58615" marR="58615" marT="0" marB="0">
                    <a:lnL>
                      <a:noFill/>
                    </a:lnL>
                    <a:lnR>
                      <a:noFill/>
                    </a:lnR>
                    <a:lnT w="12700" cap="flat" cmpd="sng" algn="ctr">
                      <a:solidFill>
                        <a:srgbClr val="4F81BD"/>
                      </a:solidFill>
                      <a:prstDash val="solid"/>
                      <a:round/>
                      <a:headEnd type="none" w="med" len="med"/>
                      <a:tailEnd type="none" w="med" len="med"/>
                    </a:lnT>
                    <a:lnB>
                      <a:noFill/>
                    </a:lnB>
                    <a:solidFill>
                      <a:srgbClr val="D3DFEE"/>
                    </a:solidFill>
                  </a:tcPr>
                </a:tc>
                <a:tc>
                  <a:txBody>
                    <a:bodyPr/>
                    <a:lstStyle/>
                    <a:p>
                      <a:pPr marL="0" marR="0">
                        <a:lnSpc>
                          <a:spcPct val="200000"/>
                        </a:lnSpc>
                        <a:spcBef>
                          <a:spcPts val="0"/>
                        </a:spcBef>
                        <a:spcAft>
                          <a:spcPts val="0"/>
                        </a:spcAft>
                      </a:pPr>
                      <a:r>
                        <a:rPr lang="en-US" sz="1400">
                          <a:solidFill>
                            <a:schemeClr val="tx1"/>
                          </a:solidFill>
                          <a:latin typeface="Times New Roman"/>
                          <a:ea typeface="Calibri"/>
                          <a:cs typeface="Times New Roman"/>
                        </a:rPr>
                        <a:t>454</a:t>
                      </a:r>
                    </a:p>
                  </a:txBody>
                  <a:tcPr marL="58615" marR="58615" marT="0" marB="0">
                    <a:lnL>
                      <a:noFill/>
                    </a:lnL>
                    <a:lnR>
                      <a:noFill/>
                    </a:lnR>
                    <a:lnT w="12700" cap="flat" cmpd="sng" algn="ctr">
                      <a:solidFill>
                        <a:srgbClr val="4F81BD"/>
                      </a:solidFill>
                      <a:prstDash val="solid"/>
                      <a:round/>
                      <a:headEnd type="none" w="med" len="med"/>
                      <a:tailEnd type="none" w="med" len="med"/>
                    </a:lnT>
                    <a:lnB>
                      <a:noFill/>
                    </a:lnB>
                    <a:solidFill>
                      <a:srgbClr val="D3DFEE"/>
                    </a:solidFill>
                  </a:tcPr>
                </a:tc>
                <a:tc>
                  <a:txBody>
                    <a:bodyPr/>
                    <a:lstStyle/>
                    <a:p>
                      <a:pPr marL="0" marR="0">
                        <a:lnSpc>
                          <a:spcPct val="200000"/>
                        </a:lnSpc>
                        <a:spcBef>
                          <a:spcPts val="0"/>
                        </a:spcBef>
                        <a:spcAft>
                          <a:spcPts val="0"/>
                        </a:spcAft>
                      </a:pPr>
                      <a:r>
                        <a:rPr lang="en-US" sz="1400">
                          <a:solidFill>
                            <a:schemeClr val="tx1"/>
                          </a:solidFill>
                          <a:latin typeface="Times New Roman"/>
                          <a:ea typeface="Calibri"/>
                          <a:cs typeface="Times New Roman"/>
                        </a:rPr>
                        <a:t>629.39</a:t>
                      </a:r>
                    </a:p>
                  </a:txBody>
                  <a:tcPr marL="58615" marR="58615" marT="0" marB="0">
                    <a:lnL>
                      <a:noFill/>
                    </a:lnL>
                    <a:lnR>
                      <a:noFill/>
                    </a:lnR>
                    <a:lnT w="12700" cap="flat" cmpd="sng" algn="ctr">
                      <a:solidFill>
                        <a:srgbClr val="4F81BD"/>
                      </a:solidFill>
                      <a:prstDash val="solid"/>
                      <a:round/>
                      <a:headEnd type="none" w="med" len="med"/>
                      <a:tailEnd type="none" w="med" len="med"/>
                    </a:lnT>
                    <a:lnB>
                      <a:noFill/>
                    </a:lnB>
                    <a:solidFill>
                      <a:srgbClr val="D3DFEE"/>
                    </a:solidFill>
                  </a:tcPr>
                </a:tc>
                <a:tc>
                  <a:txBody>
                    <a:bodyPr/>
                    <a:lstStyle/>
                    <a:p>
                      <a:pPr marL="0" marR="0">
                        <a:lnSpc>
                          <a:spcPct val="200000"/>
                        </a:lnSpc>
                        <a:spcBef>
                          <a:spcPts val="0"/>
                        </a:spcBef>
                        <a:spcAft>
                          <a:spcPts val="0"/>
                        </a:spcAft>
                      </a:pPr>
                      <a:endParaRPr lang="en-US" sz="1400">
                        <a:solidFill>
                          <a:schemeClr val="tx1"/>
                        </a:solidFill>
                        <a:latin typeface="Times New Roman"/>
                        <a:ea typeface="Calibri"/>
                        <a:cs typeface="Times New Roman"/>
                      </a:endParaRPr>
                    </a:p>
                  </a:txBody>
                  <a:tcPr marL="58615" marR="58615" marT="0" marB="0">
                    <a:lnL>
                      <a:noFill/>
                    </a:lnL>
                    <a:lnR>
                      <a:noFill/>
                    </a:lnR>
                    <a:lnT w="12700" cap="flat" cmpd="sng" algn="ctr">
                      <a:solidFill>
                        <a:srgbClr val="4F81BD"/>
                      </a:solidFill>
                      <a:prstDash val="solid"/>
                      <a:round/>
                      <a:headEnd type="none" w="med" len="med"/>
                      <a:tailEnd type="none" w="med" len="med"/>
                    </a:lnT>
                    <a:lnB>
                      <a:noFill/>
                    </a:lnB>
                    <a:solidFill>
                      <a:srgbClr val="D3DFEE"/>
                    </a:solidFill>
                  </a:tcPr>
                </a:tc>
                <a:tc>
                  <a:txBody>
                    <a:bodyPr/>
                    <a:lstStyle/>
                    <a:p>
                      <a:pPr marL="0" marR="0">
                        <a:lnSpc>
                          <a:spcPct val="200000"/>
                        </a:lnSpc>
                        <a:spcBef>
                          <a:spcPts val="0"/>
                        </a:spcBef>
                        <a:spcAft>
                          <a:spcPts val="0"/>
                        </a:spcAft>
                      </a:pPr>
                      <a:r>
                        <a:rPr lang="en-US" sz="1400">
                          <a:solidFill>
                            <a:schemeClr val="tx1"/>
                          </a:solidFill>
                          <a:latin typeface="Times New Roman"/>
                          <a:ea typeface="Calibri"/>
                          <a:cs typeface="Times New Roman"/>
                        </a:rPr>
                        <a:t>631.39</a:t>
                      </a:r>
                    </a:p>
                  </a:txBody>
                  <a:tcPr marL="58615" marR="58615" marT="0" marB="0">
                    <a:lnL>
                      <a:noFill/>
                    </a:lnL>
                    <a:lnR>
                      <a:noFill/>
                    </a:lnR>
                    <a:lnT w="12700" cap="flat" cmpd="sng" algn="ctr">
                      <a:solidFill>
                        <a:srgbClr val="4F81BD"/>
                      </a:solidFill>
                      <a:prstDash val="solid"/>
                      <a:round/>
                      <a:headEnd type="none" w="med" len="med"/>
                      <a:tailEnd type="none" w="med" len="med"/>
                    </a:lnT>
                    <a:lnB>
                      <a:noFill/>
                    </a:lnB>
                    <a:solidFill>
                      <a:srgbClr val="D3DFEE"/>
                    </a:solidFill>
                  </a:tcPr>
                </a:tc>
                <a:tc>
                  <a:txBody>
                    <a:bodyPr/>
                    <a:lstStyle/>
                    <a:p>
                      <a:pPr marL="0" marR="0">
                        <a:lnSpc>
                          <a:spcPct val="200000"/>
                        </a:lnSpc>
                        <a:spcBef>
                          <a:spcPts val="0"/>
                        </a:spcBef>
                        <a:spcAft>
                          <a:spcPts val="0"/>
                        </a:spcAft>
                      </a:pPr>
                      <a:endParaRPr lang="en-US" sz="1400">
                        <a:solidFill>
                          <a:schemeClr val="tx1"/>
                        </a:solidFill>
                        <a:latin typeface="Times New Roman"/>
                        <a:ea typeface="Calibri"/>
                        <a:cs typeface="Times New Roman"/>
                      </a:endParaRPr>
                    </a:p>
                  </a:txBody>
                  <a:tcPr marL="58615" marR="58615" marT="0" marB="0">
                    <a:lnL>
                      <a:noFill/>
                    </a:lnL>
                    <a:lnR>
                      <a:noFill/>
                    </a:lnR>
                    <a:lnT w="12700" cap="flat" cmpd="sng" algn="ctr">
                      <a:solidFill>
                        <a:srgbClr val="4F81BD"/>
                      </a:solidFill>
                      <a:prstDash val="solid"/>
                      <a:round/>
                      <a:headEnd type="none" w="med" len="med"/>
                      <a:tailEnd type="none" w="med" len="med"/>
                    </a:lnT>
                    <a:lnB>
                      <a:noFill/>
                    </a:lnB>
                    <a:solidFill>
                      <a:srgbClr val="D3DFEE"/>
                    </a:solidFill>
                  </a:tcPr>
                </a:tc>
                <a:tc>
                  <a:txBody>
                    <a:bodyPr/>
                    <a:lstStyle/>
                    <a:p>
                      <a:pPr marL="0" marR="0">
                        <a:lnSpc>
                          <a:spcPct val="200000"/>
                        </a:lnSpc>
                        <a:spcBef>
                          <a:spcPts val="0"/>
                        </a:spcBef>
                        <a:spcAft>
                          <a:spcPts val="0"/>
                        </a:spcAft>
                      </a:pPr>
                      <a:endParaRPr lang="en-US" sz="1400">
                        <a:solidFill>
                          <a:schemeClr val="tx1"/>
                        </a:solidFill>
                        <a:latin typeface="Times New Roman"/>
                        <a:ea typeface="Calibri"/>
                        <a:cs typeface="Times New Roman"/>
                      </a:endParaRPr>
                    </a:p>
                  </a:txBody>
                  <a:tcPr marL="58615" marR="58615" marT="0" marB="0">
                    <a:lnL>
                      <a:noFill/>
                    </a:lnL>
                    <a:lnR>
                      <a:noFill/>
                    </a:lnR>
                    <a:lnT w="12700" cap="flat" cmpd="sng" algn="ctr">
                      <a:solidFill>
                        <a:srgbClr val="4F81BD"/>
                      </a:solidFill>
                      <a:prstDash val="solid"/>
                      <a:round/>
                      <a:headEnd type="none" w="med" len="med"/>
                      <a:tailEnd type="none" w="med" len="med"/>
                    </a:lnT>
                    <a:lnB>
                      <a:noFill/>
                    </a:lnB>
                    <a:solidFill>
                      <a:srgbClr val="D3DFEE"/>
                    </a:solidFill>
                  </a:tcPr>
                </a:tc>
                <a:tc>
                  <a:txBody>
                    <a:bodyPr/>
                    <a:lstStyle/>
                    <a:p>
                      <a:pPr marL="0" marR="0">
                        <a:lnSpc>
                          <a:spcPct val="200000"/>
                        </a:lnSpc>
                        <a:spcBef>
                          <a:spcPts val="0"/>
                        </a:spcBef>
                        <a:spcAft>
                          <a:spcPts val="0"/>
                        </a:spcAft>
                      </a:pPr>
                      <a:endParaRPr lang="en-US" sz="1400">
                        <a:solidFill>
                          <a:schemeClr val="tx1"/>
                        </a:solidFill>
                        <a:latin typeface="Times New Roman"/>
                        <a:ea typeface="Calibri"/>
                        <a:cs typeface="Times New Roman"/>
                      </a:endParaRPr>
                    </a:p>
                  </a:txBody>
                  <a:tcPr marL="58615" marR="58615" marT="0" marB="0">
                    <a:lnL>
                      <a:noFill/>
                    </a:lnL>
                    <a:lnR>
                      <a:noFill/>
                    </a:lnR>
                    <a:lnT w="12700" cap="flat" cmpd="sng" algn="ctr">
                      <a:solidFill>
                        <a:srgbClr val="4F81BD"/>
                      </a:solidFill>
                      <a:prstDash val="solid"/>
                      <a:round/>
                      <a:headEnd type="none" w="med" len="med"/>
                      <a:tailEnd type="none" w="med" len="med"/>
                    </a:lnT>
                    <a:lnB>
                      <a:noFill/>
                    </a:lnB>
                    <a:solidFill>
                      <a:srgbClr val="D3DFEE"/>
                    </a:solidFill>
                  </a:tcPr>
                </a:tc>
              </a:tr>
              <a:tr h="849923">
                <a:tc>
                  <a:txBody>
                    <a:bodyPr/>
                    <a:lstStyle/>
                    <a:p>
                      <a:pPr marL="0" marR="0">
                        <a:lnSpc>
                          <a:spcPct val="200000"/>
                        </a:lnSpc>
                        <a:spcBef>
                          <a:spcPts val="0"/>
                        </a:spcBef>
                        <a:spcAft>
                          <a:spcPts val="0"/>
                        </a:spcAft>
                      </a:pPr>
                      <a:r>
                        <a:rPr lang="en-US" sz="1400" b="1">
                          <a:solidFill>
                            <a:schemeClr val="tx1"/>
                          </a:solidFill>
                          <a:latin typeface="Times New Roman"/>
                          <a:ea typeface="Calibri"/>
                          <a:cs typeface="Times New Roman"/>
                        </a:rPr>
                        <a:t>Null Nested Model-Level 1</a:t>
                      </a:r>
                      <a:endParaRPr lang="en-US" sz="1400">
                        <a:solidFill>
                          <a:schemeClr val="tx1"/>
                        </a:solidFill>
                        <a:latin typeface="Times New Roman"/>
                        <a:ea typeface="Calibri"/>
                        <a:cs typeface="Times New Roman"/>
                      </a:endParaRPr>
                    </a:p>
                  </a:txBody>
                  <a:tcPr marL="58615" marR="58615" marT="0" marB="0">
                    <a:lnL>
                      <a:noFill/>
                    </a:lnL>
                    <a:lnR>
                      <a:noFill/>
                    </a:lnR>
                    <a:lnT>
                      <a:noFill/>
                    </a:lnT>
                    <a:lnB>
                      <a:noFill/>
                    </a:lnB>
                  </a:tcPr>
                </a:tc>
                <a:tc>
                  <a:txBody>
                    <a:bodyPr/>
                    <a:lstStyle/>
                    <a:p>
                      <a:pPr marL="0" marR="0">
                        <a:lnSpc>
                          <a:spcPct val="200000"/>
                        </a:lnSpc>
                        <a:spcBef>
                          <a:spcPts val="0"/>
                        </a:spcBef>
                        <a:spcAft>
                          <a:spcPts val="0"/>
                        </a:spcAft>
                      </a:pPr>
                      <a:r>
                        <a:rPr lang="en-US" sz="1400">
                          <a:solidFill>
                            <a:schemeClr val="tx1"/>
                          </a:solidFill>
                          <a:latin typeface="Times New Roman"/>
                          <a:ea typeface="Calibri"/>
                          <a:cs typeface="Times New Roman"/>
                        </a:rPr>
                        <a:t>165</a:t>
                      </a:r>
                    </a:p>
                  </a:txBody>
                  <a:tcPr marL="58615" marR="58615" marT="0" marB="0">
                    <a:lnL>
                      <a:noFill/>
                    </a:lnL>
                    <a:lnR>
                      <a:noFill/>
                    </a:lnR>
                    <a:lnT>
                      <a:noFill/>
                    </a:lnT>
                    <a:lnB>
                      <a:noFill/>
                    </a:lnB>
                  </a:tcPr>
                </a:tc>
                <a:tc>
                  <a:txBody>
                    <a:bodyPr/>
                    <a:lstStyle/>
                    <a:p>
                      <a:pPr marL="0" marR="0">
                        <a:lnSpc>
                          <a:spcPct val="200000"/>
                        </a:lnSpc>
                        <a:spcBef>
                          <a:spcPts val="0"/>
                        </a:spcBef>
                        <a:spcAft>
                          <a:spcPts val="0"/>
                        </a:spcAft>
                      </a:pPr>
                      <a:r>
                        <a:rPr lang="en-US" sz="1400">
                          <a:solidFill>
                            <a:schemeClr val="tx1"/>
                          </a:solidFill>
                          <a:latin typeface="Times New Roman"/>
                          <a:ea typeface="Calibri"/>
                          <a:cs typeface="Times New Roman"/>
                        </a:rPr>
                        <a:t>564.91</a:t>
                      </a:r>
                    </a:p>
                  </a:txBody>
                  <a:tcPr marL="58615" marR="58615" marT="0" marB="0">
                    <a:lnL>
                      <a:noFill/>
                    </a:lnL>
                    <a:lnR>
                      <a:noFill/>
                    </a:lnR>
                    <a:lnT>
                      <a:noFill/>
                    </a:lnT>
                    <a:lnB>
                      <a:noFill/>
                    </a:lnB>
                  </a:tcPr>
                </a:tc>
                <a:tc>
                  <a:txBody>
                    <a:bodyPr/>
                    <a:lstStyle/>
                    <a:p>
                      <a:pPr marL="0" marR="0">
                        <a:lnSpc>
                          <a:spcPct val="200000"/>
                        </a:lnSpc>
                        <a:spcBef>
                          <a:spcPts val="0"/>
                        </a:spcBef>
                        <a:spcAft>
                          <a:spcPts val="0"/>
                        </a:spcAft>
                      </a:pPr>
                      <a:r>
                        <a:rPr lang="en-US" sz="1400">
                          <a:solidFill>
                            <a:schemeClr val="tx1"/>
                          </a:solidFill>
                          <a:latin typeface="Times New Roman"/>
                          <a:ea typeface="Calibri"/>
                          <a:cs typeface="Times New Roman"/>
                        </a:rPr>
                        <a:t>-282.46</a:t>
                      </a:r>
                    </a:p>
                  </a:txBody>
                  <a:tcPr marL="58615" marR="58615" marT="0" marB="0">
                    <a:lnL>
                      <a:noFill/>
                    </a:lnL>
                    <a:lnR>
                      <a:noFill/>
                    </a:lnR>
                    <a:lnT>
                      <a:noFill/>
                    </a:lnT>
                    <a:lnB>
                      <a:noFill/>
                    </a:lnB>
                  </a:tcPr>
                </a:tc>
                <a:tc>
                  <a:txBody>
                    <a:bodyPr/>
                    <a:lstStyle/>
                    <a:p>
                      <a:pPr marL="0" marR="0">
                        <a:lnSpc>
                          <a:spcPct val="200000"/>
                        </a:lnSpc>
                        <a:spcBef>
                          <a:spcPts val="0"/>
                        </a:spcBef>
                        <a:spcAft>
                          <a:spcPts val="0"/>
                        </a:spcAft>
                      </a:pPr>
                      <a:r>
                        <a:rPr lang="en-US" sz="1400">
                          <a:solidFill>
                            <a:schemeClr val="tx1"/>
                          </a:solidFill>
                          <a:latin typeface="Times New Roman"/>
                          <a:ea typeface="Calibri"/>
                          <a:cs typeface="Times New Roman"/>
                        </a:rPr>
                        <a:t>568.91</a:t>
                      </a:r>
                    </a:p>
                  </a:txBody>
                  <a:tcPr marL="58615" marR="58615" marT="0" marB="0">
                    <a:lnL>
                      <a:noFill/>
                    </a:lnL>
                    <a:lnR>
                      <a:noFill/>
                    </a:lnR>
                    <a:lnT>
                      <a:noFill/>
                    </a:lnT>
                    <a:lnB>
                      <a:noFill/>
                    </a:lnB>
                  </a:tcPr>
                </a:tc>
                <a:tc>
                  <a:txBody>
                    <a:bodyPr/>
                    <a:lstStyle/>
                    <a:p>
                      <a:pPr marL="0" marR="0">
                        <a:lnSpc>
                          <a:spcPct val="200000"/>
                        </a:lnSpc>
                        <a:spcBef>
                          <a:spcPts val="0"/>
                        </a:spcBef>
                        <a:spcAft>
                          <a:spcPts val="0"/>
                        </a:spcAft>
                      </a:pPr>
                      <a:r>
                        <a:rPr lang="en-US" sz="1400">
                          <a:solidFill>
                            <a:schemeClr val="tx1"/>
                          </a:solidFill>
                          <a:latin typeface="Times New Roman"/>
                          <a:ea typeface="Calibri"/>
                          <a:cs typeface="Times New Roman"/>
                        </a:rPr>
                        <a:t>577.15</a:t>
                      </a:r>
                    </a:p>
                  </a:txBody>
                  <a:tcPr marL="58615" marR="58615" marT="0" marB="0">
                    <a:lnL>
                      <a:noFill/>
                    </a:lnL>
                    <a:lnR>
                      <a:noFill/>
                    </a:lnR>
                    <a:lnT>
                      <a:noFill/>
                    </a:lnT>
                    <a:lnB>
                      <a:noFill/>
                    </a:lnB>
                  </a:tcPr>
                </a:tc>
                <a:tc>
                  <a:txBody>
                    <a:bodyPr/>
                    <a:lstStyle/>
                    <a:p>
                      <a:pPr marL="0" marR="0">
                        <a:lnSpc>
                          <a:spcPct val="200000"/>
                        </a:lnSpc>
                        <a:spcBef>
                          <a:spcPts val="0"/>
                        </a:spcBef>
                        <a:spcAft>
                          <a:spcPts val="0"/>
                        </a:spcAft>
                      </a:pPr>
                      <a:r>
                        <a:rPr lang="en-US" sz="1400">
                          <a:solidFill>
                            <a:schemeClr val="tx1"/>
                          </a:solidFill>
                          <a:latin typeface="Times New Roman"/>
                          <a:ea typeface="Calibri"/>
                          <a:cs typeface="Times New Roman"/>
                        </a:rPr>
                        <a:t>61.48</a:t>
                      </a:r>
                    </a:p>
                  </a:txBody>
                  <a:tcPr marL="58615" marR="58615" marT="0" marB="0">
                    <a:lnL>
                      <a:noFill/>
                    </a:lnL>
                    <a:lnR>
                      <a:noFill/>
                    </a:lnR>
                    <a:lnT>
                      <a:noFill/>
                    </a:lnT>
                    <a:lnB>
                      <a:noFill/>
                    </a:lnB>
                  </a:tcPr>
                </a:tc>
                <a:tc>
                  <a:txBody>
                    <a:bodyPr/>
                    <a:lstStyle/>
                    <a:p>
                      <a:pPr marL="0" marR="0">
                        <a:lnSpc>
                          <a:spcPct val="200000"/>
                        </a:lnSpc>
                        <a:spcBef>
                          <a:spcPts val="0"/>
                        </a:spcBef>
                        <a:spcAft>
                          <a:spcPts val="0"/>
                        </a:spcAft>
                      </a:pPr>
                      <a:r>
                        <a:rPr lang="en-US" sz="1400">
                          <a:solidFill>
                            <a:schemeClr val="tx1"/>
                          </a:solidFill>
                          <a:latin typeface="Times New Roman"/>
                          <a:ea typeface="Calibri"/>
                          <a:cs typeface="Times New Roman"/>
                        </a:rPr>
                        <a:t>289</a:t>
                      </a:r>
                    </a:p>
                  </a:txBody>
                  <a:tcPr marL="58615" marR="58615" marT="0" marB="0">
                    <a:lnL>
                      <a:noFill/>
                    </a:lnL>
                    <a:lnR>
                      <a:noFill/>
                    </a:lnR>
                    <a:lnT>
                      <a:noFill/>
                    </a:lnT>
                    <a:lnB>
                      <a:noFill/>
                    </a:lnB>
                  </a:tcPr>
                </a:tc>
              </a:tr>
              <a:tr h="849923">
                <a:tc>
                  <a:txBody>
                    <a:bodyPr/>
                    <a:lstStyle/>
                    <a:p>
                      <a:pPr marL="0" marR="0">
                        <a:lnSpc>
                          <a:spcPct val="200000"/>
                        </a:lnSpc>
                        <a:spcBef>
                          <a:spcPts val="0"/>
                        </a:spcBef>
                        <a:spcAft>
                          <a:spcPts val="0"/>
                        </a:spcAft>
                      </a:pPr>
                      <a:r>
                        <a:rPr lang="en-US" sz="1400" b="1">
                          <a:solidFill>
                            <a:schemeClr val="tx1"/>
                          </a:solidFill>
                          <a:latin typeface="Times New Roman"/>
                          <a:ea typeface="Calibri"/>
                          <a:cs typeface="Times New Roman"/>
                        </a:rPr>
                        <a:t>Null Nested Model-Level 2</a:t>
                      </a:r>
                      <a:endParaRPr lang="en-US" sz="1400">
                        <a:solidFill>
                          <a:schemeClr val="tx1"/>
                        </a:solidFill>
                        <a:latin typeface="Times New Roman"/>
                        <a:ea typeface="Calibri"/>
                        <a:cs typeface="Times New Roman"/>
                      </a:endParaRPr>
                    </a:p>
                  </a:txBody>
                  <a:tcPr marL="58615" marR="58615" marT="0" marB="0">
                    <a:lnL>
                      <a:noFill/>
                    </a:lnL>
                    <a:lnR>
                      <a:noFill/>
                    </a:lnR>
                    <a:lnT>
                      <a:noFill/>
                    </a:lnT>
                    <a:lnB>
                      <a:noFill/>
                    </a:lnB>
                    <a:solidFill>
                      <a:srgbClr val="D3DFEE"/>
                    </a:solidFill>
                  </a:tcPr>
                </a:tc>
                <a:tc>
                  <a:txBody>
                    <a:bodyPr/>
                    <a:lstStyle/>
                    <a:p>
                      <a:pPr marL="0" marR="0">
                        <a:lnSpc>
                          <a:spcPct val="200000"/>
                        </a:lnSpc>
                        <a:spcBef>
                          <a:spcPts val="0"/>
                        </a:spcBef>
                        <a:spcAft>
                          <a:spcPts val="0"/>
                        </a:spcAft>
                      </a:pPr>
                      <a:r>
                        <a:rPr lang="en-US" sz="1400">
                          <a:solidFill>
                            <a:schemeClr val="tx1"/>
                          </a:solidFill>
                          <a:latin typeface="Times New Roman"/>
                          <a:ea typeface="Calibri"/>
                          <a:cs typeface="Times New Roman"/>
                        </a:rPr>
                        <a:t>162</a:t>
                      </a:r>
                    </a:p>
                  </a:txBody>
                  <a:tcPr marL="58615" marR="58615" marT="0" marB="0">
                    <a:lnL>
                      <a:noFill/>
                    </a:lnL>
                    <a:lnR>
                      <a:noFill/>
                    </a:lnR>
                    <a:lnT>
                      <a:noFill/>
                    </a:lnT>
                    <a:lnB>
                      <a:noFill/>
                    </a:lnB>
                    <a:solidFill>
                      <a:srgbClr val="D3DFEE"/>
                    </a:solidFill>
                  </a:tcPr>
                </a:tc>
                <a:tc>
                  <a:txBody>
                    <a:bodyPr/>
                    <a:lstStyle/>
                    <a:p>
                      <a:pPr marL="0" marR="0">
                        <a:lnSpc>
                          <a:spcPct val="200000"/>
                        </a:lnSpc>
                        <a:spcBef>
                          <a:spcPts val="0"/>
                        </a:spcBef>
                        <a:spcAft>
                          <a:spcPts val="0"/>
                        </a:spcAft>
                      </a:pPr>
                      <a:r>
                        <a:rPr lang="en-US" sz="1400">
                          <a:solidFill>
                            <a:schemeClr val="tx1"/>
                          </a:solidFill>
                          <a:latin typeface="Times New Roman"/>
                          <a:ea typeface="Calibri"/>
                          <a:cs typeface="Times New Roman"/>
                        </a:rPr>
                        <a:t>564.12</a:t>
                      </a:r>
                    </a:p>
                  </a:txBody>
                  <a:tcPr marL="58615" marR="58615" marT="0" marB="0">
                    <a:lnL>
                      <a:noFill/>
                    </a:lnL>
                    <a:lnR>
                      <a:noFill/>
                    </a:lnR>
                    <a:lnT>
                      <a:noFill/>
                    </a:lnT>
                    <a:lnB>
                      <a:noFill/>
                    </a:lnB>
                    <a:solidFill>
                      <a:srgbClr val="D3DFEE"/>
                    </a:solidFill>
                  </a:tcPr>
                </a:tc>
                <a:tc>
                  <a:txBody>
                    <a:bodyPr/>
                    <a:lstStyle/>
                    <a:p>
                      <a:pPr marL="0" marR="0">
                        <a:lnSpc>
                          <a:spcPct val="200000"/>
                        </a:lnSpc>
                        <a:spcBef>
                          <a:spcPts val="0"/>
                        </a:spcBef>
                        <a:spcAft>
                          <a:spcPts val="0"/>
                        </a:spcAft>
                      </a:pPr>
                      <a:r>
                        <a:rPr lang="en-US" sz="1400">
                          <a:solidFill>
                            <a:schemeClr val="tx1"/>
                          </a:solidFill>
                          <a:latin typeface="Times New Roman"/>
                          <a:ea typeface="Calibri"/>
                          <a:cs typeface="Times New Roman"/>
                        </a:rPr>
                        <a:t>-282.06</a:t>
                      </a:r>
                    </a:p>
                  </a:txBody>
                  <a:tcPr marL="58615" marR="58615" marT="0" marB="0">
                    <a:lnL>
                      <a:noFill/>
                    </a:lnL>
                    <a:lnR>
                      <a:noFill/>
                    </a:lnR>
                    <a:lnT>
                      <a:noFill/>
                    </a:lnT>
                    <a:lnB>
                      <a:noFill/>
                    </a:lnB>
                    <a:solidFill>
                      <a:srgbClr val="D3DFEE"/>
                    </a:solidFill>
                  </a:tcPr>
                </a:tc>
                <a:tc>
                  <a:txBody>
                    <a:bodyPr/>
                    <a:lstStyle/>
                    <a:p>
                      <a:pPr marL="0" marR="0">
                        <a:lnSpc>
                          <a:spcPct val="200000"/>
                        </a:lnSpc>
                        <a:spcBef>
                          <a:spcPts val="0"/>
                        </a:spcBef>
                        <a:spcAft>
                          <a:spcPts val="0"/>
                        </a:spcAft>
                      </a:pPr>
                      <a:r>
                        <a:rPr lang="en-US" sz="1400">
                          <a:solidFill>
                            <a:schemeClr val="tx1"/>
                          </a:solidFill>
                          <a:latin typeface="Times New Roman"/>
                          <a:ea typeface="Calibri"/>
                          <a:cs typeface="Times New Roman"/>
                        </a:rPr>
                        <a:t>570.12</a:t>
                      </a:r>
                    </a:p>
                  </a:txBody>
                  <a:tcPr marL="58615" marR="58615" marT="0" marB="0">
                    <a:lnL>
                      <a:noFill/>
                    </a:lnL>
                    <a:lnR>
                      <a:noFill/>
                    </a:lnR>
                    <a:lnT>
                      <a:noFill/>
                    </a:lnT>
                    <a:lnB>
                      <a:noFill/>
                    </a:lnB>
                    <a:solidFill>
                      <a:srgbClr val="D3DFEE"/>
                    </a:solidFill>
                  </a:tcPr>
                </a:tc>
                <a:tc>
                  <a:txBody>
                    <a:bodyPr/>
                    <a:lstStyle/>
                    <a:p>
                      <a:pPr marL="0" marR="0">
                        <a:lnSpc>
                          <a:spcPct val="200000"/>
                        </a:lnSpc>
                        <a:spcBef>
                          <a:spcPts val="0"/>
                        </a:spcBef>
                        <a:spcAft>
                          <a:spcPts val="0"/>
                        </a:spcAft>
                      </a:pPr>
                      <a:r>
                        <a:rPr lang="en-US" sz="1400">
                          <a:solidFill>
                            <a:schemeClr val="tx1"/>
                          </a:solidFill>
                          <a:latin typeface="Times New Roman"/>
                          <a:ea typeface="Calibri"/>
                          <a:cs typeface="Times New Roman"/>
                        </a:rPr>
                        <a:t>582.49</a:t>
                      </a:r>
                    </a:p>
                  </a:txBody>
                  <a:tcPr marL="58615" marR="58615" marT="0" marB="0">
                    <a:lnL>
                      <a:noFill/>
                    </a:lnL>
                    <a:lnR>
                      <a:noFill/>
                    </a:lnR>
                    <a:lnT>
                      <a:noFill/>
                    </a:lnT>
                    <a:lnB>
                      <a:noFill/>
                    </a:lnB>
                    <a:solidFill>
                      <a:srgbClr val="D3DFEE"/>
                    </a:solidFill>
                  </a:tcPr>
                </a:tc>
                <a:tc>
                  <a:txBody>
                    <a:bodyPr/>
                    <a:lstStyle/>
                    <a:p>
                      <a:pPr marL="0" marR="0">
                        <a:lnSpc>
                          <a:spcPct val="200000"/>
                        </a:lnSpc>
                        <a:spcBef>
                          <a:spcPts val="0"/>
                        </a:spcBef>
                        <a:spcAft>
                          <a:spcPts val="0"/>
                        </a:spcAft>
                      </a:pPr>
                      <a:r>
                        <a:rPr lang="en-US" sz="1400">
                          <a:solidFill>
                            <a:schemeClr val="tx1"/>
                          </a:solidFill>
                          <a:latin typeface="Times New Roman"/>
                          <a:ea typeface="Calibri"/>
                          <a:cs typeface="Times New Roman"/>
                        </a:rPr>
                        <a:t>65.27</a:t>
                      </a:r>
                    </a:p>
                  </a:txBody>
                  <a:tcPr marL="58615" marR="58615" marT="0" marB="0">
                    <a:lnL>
                      <a:noFill/>
                    </a:lnL>
                    <a:lnR>
                      <a:noFill/>
                    </a:lnR>
                    <a:lnT>
                      <a:noFill/>
                    </a:lnT>
                    <a:lnB>
                      <a:noFill/>
                    </a:lnB>
                    <a:solidFill>
                      <a:srgbClr val="D3DFEE"/>
                    </a:solidFill>
                  </a:tcPr>
                </a:tc>
                <a:tc>
                  <a:txBody>
                    <a:bodyPr/>
                    <a:lstStyle/>
                    <a:p>
                      <a:pPr marL="0" marR="0">
                        <a:lnSpc>
                          <a:spcPct val="200000"/>
                        </a:lnSpc>
                        <a:spcBef>
                          <a:spcPts val="0"/>
                        </a:spcBef>
                        <a:spcAft>
                          <a:spcPts val="0"/>
                        </a:spcAft>
                      </a:pPr>
                      <a:r>
                        <a:rPr lang="en-US" sz="1400">
                          <a:solidFill>
                            <a:schemeClr val="tx1"/>
                          </a:solidFill>
                          <a:latin typeface="Times New Roman"/>
                          <a:ea typeface="Calibri"/>
                          <a:cs typeface="Times New Roman"/>
                        </a:rPr>
                        <a:t>286</a:t>
                      </a:r>
                    </a:p>
                  </a:txBody>
                  <a:tcPr marL="58615" marR="58615" marT="0" marB="0">
                    <a:lnL>
                      <a:noFill/>
                    </a:lnL>
                    <a:lnR>
                      <a:noFill/>
                    </a:lnR>
                    <a:lnT>
                      <a:noFill/>
                    </a:lnT>
                    <a:lnB>
                      <a:noFill/>
                    </a:lnB>
                    <a:solidFill>
                      <a:srgbClr val="D3DFEE"/>
                    </a:solidFill>
                  </a:tcPr>
                </a:tc>
              </a:tr>
              <a:tr h="849923">
                <a:tc>
                  <a:txBody>
                    <a:bodyPr/>
                    <a:lstStyle/>
                    <a:p>
                      <a:pPr marL="0" marR="0">
                        <a:lnSpc>
                          <a:spcPct val="200000"/>
                        </a:lnSpc>
                        <a:spcBef>
                          <a:spcPts val="0"/>
                        </a:spcBef>
                        <a:spcAft>
                          <a:spcPts val="0"/>
                        </a:spcAft>
                      </a:pPr>
                      <a:r>
                        <a:rPr lang="en-US" sz="1400" b="1">
                          <a:solidFill>
                            <a:schemeClr val="tx1"/>
                          </a:solidFill>
                          <a:latin typeface="Times New Roman"/>
                          <a:ea typeface="Calibri"/>
                          <a:cs typeface="Times New Roman"/>
                        </a:rPr>
                        <a:t>Null Nested Model-Level 3 </a:t>
                      </a:r>
                      <a:endParaRPr lang="en-US" sz="1400">
                        <a:solidFill>
                          <a:schemeClr val="tx1"/>
                        </a:solidFill>
                        <a:latin typeface="Times New Roman"/>
                        <a:ea typeface="Calibri"/>
                        <a:cs typeface="Times New Roman"/>
                      </a:endParaRPr>
                    </a:p>
                  </a:txBody>
                  <a:tcPr marL="58615" marR="58615" marT="0" marB="0">
                    <a:lnL>
                      <a:noFill/>
                    </a:lnL>
                    <a:lnR>
                      <a:noFill/>
                    </a:lnR>
                    <a:lnT>
                      <a:noFill/>
                    </a:lnT>
                    <a:lnB w="12700" cap="flat" cmpd="sng" algn="ctr">
                      <a:solidFill>
                        <a:srgbClr val="4F81BD"/>
                      </a:solidFill>
                      <a:prstDash val="solid"/>
                      <a:round/>
                      <a:headEnd type="none" w="med" len="med"/>
                      <a:tailEnd type="none" w="med" len="med"/>
                    </a:lnB>
                  </a:tcPr>
                </a:tc>
                <a:tc>
                  <a:txBody>
                    <a:bodyPr/>
                    <a:lstStyle/>
                    <a:p>
                      <a:pPr marL="0" marR="0">
                        <a:lnSpc>
                          <a:spcPct val="200000"/>
                        </a:lnSpc>
                        <a:spcBef>
                          <a:spcPts val="0"/>
                        </a:spcBef>
                        <a:spcAft>
                          <a:spcPts val="0"/>
                        </a:spcAft>
                      </a:pPr>
                      <a:r>
                        <a:rPr lang="en-US" sz="1400">
                          <a:solidFill>
                            <a:schemeClr val="tx1"/>
                          </a:solidFill>
                          <a:latin typeface="Times New Roman"/>
                          <a:ea typeface="Calibri"/>
                          <a:cs typeface="Times New Roman"/>
                        </a:rPr>
                        <a:t>160</a:t>
                      </a:r>
                    </a:p>
                  </a:txBody>
                  <a:tcPr marL="58615" marR="58615" marT="0" marB="0">
                    <a:lnL>
                      <a:noFill/>
                    </a:lnL>
                    <a:lnR>
                      <a:noFill/>
                    </a:lnR>
                    <a:lnT>
                      <a:noFill/>
                    </a:lnT>
                    <a:lnB w="12700" cap="flat" cmpd="sng" algn="ctr">
                      <a:solidFill>
                        <a:srgbClr val="4F81BD"/>
                      </a:solidFill>
                      <a:prstDash val="solid"/>
                      <a:round/>
                      <a:headEnd type="none" w="med" len="med"/>
                      <a:tailEnd type="none" w="med" len="med"/>
                    </a:lnB>
                  </a:tcPr>
                </a:tc>
                <a:tc>
                  <a:txBody>
                    <a:bodyPr/>
                    <a:lstStyle/>
                    <a:p>
                      <a:pPr marL="0" marR="0">
                        <a:lnSpc>
                          <a:spcPct val="200000"/>
                        </a:lnSpc>
                        <a:spcBef>
                          <a:spcPts val="0"/>
                        </a:spcBef>
                        <a:spcAft>
                          <a:spcPts val="0"/>
                        </a:spcAft>
                      </a:pPr>
                      <a:r>
                        <a:rPr lang="en-US" sz="1400">
                          <a:solidFill>
                            <a:schemeClr val="tx1"/>
                          </a:solidFill>
                          <a:latin typeface="Times New Roman"/>
                          <a:ea typeface="Calibri"/>
                          <a:cs typeface="Times New Roman"/>
                        </a:rPr>
                        <a:t>527.97</a:t>
                      </a:r>
                    </a:p>
                  </a:txBody>
                  <a:tcPr marL="58615" marR="58615" marT="0" marB="0">
                    <a:lnL>
                      <a:noFill/>
                    </a:lnL>
                    <a:lnR>
                      <a:noFill/>
                    </a:lnR>
                    <a:lnT>
                      <a:noFill/>
                    </a:lnT>
                    <a:lnB w="12700" cap="flat" cmpd="sng" algn="ctr">
                      <a:solidFill>
                        <a:srgbClr val="4F81BD"/>
                      </a:solidFill>
                      <a:prstDash val="solid"/>
                      <a:round/>
                      <a:headEnd type="none" w="med" len="med"/>
                      <a:tailEnd type="none" w="med" len="med"/>
                    </a:lnB>
                  </a:tcPr>
                </a:tc>
                <a:tc>
                  <a:txBody>
                    <a:bodyPr/>
                    <a:lstStyle/>
                    <a:p>
                      <a:pPr marL="0" marR="0">
                        <a:lnSpc>
                          <a:spcPct val="200000"/>
                        </a:lnSpc>
                        <a:spcBef>
                          <a:spcPts val="0"/>
                        </a:spcBef>
                        <a:spcAft>
                          <a:spcPts val="0"/>
                        </a:spcAft>
                      </a:pPr>
                      <a:r>
                        <a:rPr lang="en-US" sz="1400">
                          <a:solidFill>
                            <a:schemeClr val="tx1"/>
                          </a:solidFill>
                          <a:latin typeface="Times New Roman"/>
                          <a:ea typeface="Calibri"/>
                          <a:cs typeface="Times New Roman"/>
                        </a:rPr>
                        <a:t>-263.98</a:t>
                      </a:r>
                    </a:p>
                  </a:txBody>
                  <a:tcPr marL="58615" marR="58615" marT="0" marB="0">
                    <a:lnL>
                      <a:noFill/>
                    </a:lnL>
                    <a:lnR>
                      <a:noFill/>
                    </a:lnR>
                    <a:lnT>
                      <a:noFill/>
                    </a:lnT>
                    <a:lnB w="12700" cap="flat" cmpd="sng" algn="ctr">
                      <a:solidFill>
                        <a:srgbClr val="4F81BD"/>
                      </a:solidFill>
                      <a:prstDash val="solid"/>
                      <a:round/>
                      <a:headEnd type="none" w="med" len="med"/>
                      <a:tailEnd type="none" w="med" len="med"/>
                    </a:lnB>
                  </a:tcPr>
                </a:tc>
                <a:tc>
                  <a:txBody>
                    <a:bodyPr/>
                    <a:lstStyle/>
                    <a:p>
                      <a:pPr marL="0" marR="0">
                        <a:lnSpc>
                          <a:spcPct val="200000"/>
                        </a:lnSpc>
                        <a:spcBef>
                          <a:spcPts val="0"/>
                        </a:spcBef>
                        <a:spcAft>
                          <a:spcPts val="0"/>
                        </a:spcAft>
                      </a:pPr>
                      <a:r>
                        <a:rPr lang="en-US" sz="1400">
                          <a:solidFill>
                            <a:schemeClr val="tx1"/>
                          </a:solidFill>
                          <a:latin typeface="Times New Roman"/>
                          <a:ea typeface="Calibri"/>
                          <a:cs typeface="Times New Roman"/>
                        </a:rPr>
                        <a:t>535.97</a:t>
                      </a:r>
                    </a:p>
                  </a:txBody>
                  <a:tcPr marL="58615" marR="58615" marT="0" marB="0">
                    <a:lnL>
                      <a:noFill/>
                    </a:lnL>
                    <a:lnR>
                      <a:noFill/>
                    </a:lnR>
                    <a:lnT>
                      <a:noFill/>
                    </a:lnT>
                    <a:lnB w="12700" cap="flat" cmpd="sng" algn="ctr">
                      <a:solidFill>
                        <a:srgbClr val="4F81BD"/>
                      </a:solidFill>
                      <a:prstDash val="solid"/>
                      <a:round/>
                      <a:headEnd type="none" w="med" len="med"/>
                      <a:tailEnd type="none" w="med" len="med"/>
                    </a:lnB>
                  </a:tcPr>
                </a:tc>
                <a:tc>
                  <a:txBody>
                    <a:bodyPr/>
                    <a:lstStyle/>
                    <a:p>
                      <a:pPr marL="0" marR="0">
                        <a:lnSpc>
                          <a:spcPct val="200000"/>
                        </a:lnSpc>
                        <a:spcBef>
                          <a:spcPts val="0"/>
                        </a:spcBef>
                        <a:spcAft>
                          <a:spcPts val="0"/>
                        </a:spcAft>
                      </a:pPr>
                      <a:r>
                        <a:rPr lang="en-US" sz="1400">
                          <a:solidFill>
                            <a:schemeClr val="tx1"/>
                          </a:solidFill>
                          <a:latin typeface="Times New Roman"/>
                          <a:ea typeface="Calibri"/>
                          <a:cs typeface="Times New Roman"/>
                        </a:rPr>
                        <a:t>552.45</a:t>
                      </a:r>
                    </a:p>
                  </a:txBody>
                  <a:tcPr marL="58615" marR="58615" marT="0" marB="0">
                    <a:lnL>
                      <a:noFill/>
                    </a:lnL>
                    <a:lnR>
                      <a:noFill/>
                    </a:lnR>
                    <a:lnT>
                      <a:noFill/>
                    </a:lnT>
                    <a:lnB w="12700" cap="flat" cmpd="sng" algn="ctr">
                      <a:solidFill>
                        <a:srgbClr val="4F81BD"/>
                      </a:solidFill>
                      <a:prstDash val="solid"/>
                      <a:round/>
                      <a:headEnd type="none" w="med" len="med"/>
                      <a:tailEnd type="none" w="med" len="med"/>
                    </a:lnB>
                  </a:tcPr>
                </a:tc>
                <a:tc>
                  <a:txBody>
                    <a:bodyPr/>
                    <a:lstStyle/>
                    <a:p>
                      <a:pPr marL="0" marR="0">
                        <a:lnSpc>
                          <a:spcPct val="200000"/>
                        </a:lnSpc>
                        <a:spcBef>
                          <a:spcPts val="0"/>
                        </a:spcBef>
                        <a:spcAft>
                          <a:spcPts val="0"/>
                        </a:spcAft>
                      </a:pPr>
                      <a:r>
                        <a:rPr lang="en-US" sz="1400">
                          <a:solidFill>
                            <a:schemeClr val="tx1"/>
                          </a:solidFill>
                          <a:latin typeface="Times New Roman"/>
                          <a:ea typeface="Calibri"/>
                          <a:cs typeface="Times New Roman"/>
                        </a:rPr>
                        <a:t>101.42</a:t>
                      </a:r>
                    </a:p>
                  </a:txBody>
                  <a:tcPr marL="58615" marR="58615" marT="0" marB="0">
                    <a:lnL>
                      <a:noFill/>
                    </a:lnL>
                    <a:lnR>
                      <a:noFill/>
                    </a:lnR>
                    <a:lnT>
                      <a:noFill/>
                    </a:lnT>
                    <a:lnB w="12700" cap="flat" cmpd="sng" algn="ctr">
                      <a:solidFill>
                        <a:srgbClr val="4F81BD"/>
                      </a:solidFill>
                      <a:prstDash val="solid"/>
                      <a:round/>
                      <a:headEnd type="none" w="med" len="med"/>
                      <a:tailEnd type="none" w="med" len="med"/>
                    </a:lnB>
                  </a:tcPr>
                </a:tc>
                <a:tc>
                  <a:txBody>
                    <a:bodyPr/>
                    <a:lstStyle/>
                    <a:p>
                      <a:pPr marL="0" marR="0">
                        <a:lnSpc>
                          <a:spcPct val="200000"/>
                        </a:lnSpc>
                        <a:spcBef>
                          <a:spcPts val="0"/>
                        </a:spcBef>
                        <a:spcAft>
                          <a:spcPts val="0"/>
                        </a:spcAft>
                      </a:pPr>
                      <a:r>
                        <a:rPr lang="en-US" sz="1400" dirty="0">
                          <a:solidFill>
                            <a:schemeClr val="tx1"/>
                          </a:solidFill>
                          <a:latin typeface="Times New Roman"/>
                          <a:ea typeface="Calibri"/>
                          <a:cs typeface="Times New Roman"/>
                        </a:rPr>
                        <a:t>284</a:t>
                      </a:r>
                    </a:p>
                  </a:txBody>
                  <a:tcPr marL="58615" marR="58615" marT="0" marB="0">
                    <a:lnL>
                      <a:noFill/>
                    </a:lnL>
                    <a:lnR>
                      <a:noFill/>
                    </a:lnR>
                    <a:lnT>
                      <a:noFill/>
                    </a:lnT>
                    <a:lnB w="12700" cap="flat" cmpd="sng" algn="ctr">
                      <a:solidFill>
                        <a:srgbClr val="4F81BD"/>
                      </a:solidFill>
                      <a:prstDash val="solid"/>
                      <a:round/>
                      <a:headEnd type="none" w="med" len="med"/>
                      <a:tailEnd type="none" w="med" len="me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274638"/>
            <a:ext cx="8153400" cy="1143000"/>
          </a:xfrm>
        </p:spPr>
        <p:txBody>
          <a:bodyPr>
            <a:normAutofit fontScale="90000"/>
          </a:bodyPr>
          <a:lstStyle/>
          <a:p>
            <a:r>
              <a:rPr lang="en-US" dirty="0" smtClean="0"/>
              <a:t>House Data (Iraq, Libya, &amp; Kosovo)</a:t>
            </a:r>
            <a:endParaRPr lang="en-US" dirty="0"/>
          </a:p>
        </p:txBody>
      </p:sp>
      <p:graphicFrame>
        <p:nvGraphicFramePr>
          <p:cNvPr id="4" name="Table 3"/>
          <p:cNvGraphicFramePr>
            <a:graphicFrameLocks noGrp="1"/>
          </p:cNvGraphicFramePr>
          <p:nvPr/>
        </p:nvGraphicFramePr>
        <p:xfrm>
          <a:off x="1066799" y="1447800"/>
          <a:ext cx="8077201" cy="4632961"/>
        </p:xfrm>
        <a:graphic>
          <a:graphicData uri="http://schemas.openxmlformats.org/drawingml/2006/table">
            <a:tbl>
              <a:tblPr/>
              <a:tblGrid>
                <a:gridCol w="1368980"/>
                <a:gridCol w="456570"/>
                <a:gridCol w="826623"/>
                <a:gridCol w="717571"/>
                <a:gridCol w="636870"/>
                <a:gridCol w="636870"/>
                <a:gridCol w="902960"/>
                <a:gridCol w="420945"/>
                <a:gridCol w="654318"/>
                <a:gridCol w="474017"/>
                <a:gridCol w="507460"/>
                <a:gridCol w="474017"/>
              </a:tblGrid>
              <a:tr h="812800">
                <a:tc>
                  <a:txBody>
                    <a:bodyPr/>
                    <a:lstStyle/>
                    <a:p>
                      <a:pPr marL="0" marR="0">
                        <a:lnSpc>
                          <a:spcPct val="200000"/>
                        </a:lnSpc>
                        <a:spcBef>
                          <a:spcPts val="0"/>
                        </a:spcBef>
                        <a:spcAft>
                          <a:spcPts val="0"/>
                        </a:spcAft>
                      </a:pPr>
                      <a:endParaRPr lang="en-US" sz="1200" dirty="0">
                        <a:solidFill>
                          <a:schemeClr val="tx1"/>
                        </a:solidFill>
                        <a:latin typeface="Times New Roman"/>
                        <a:ea typeface="Calibri"/>
                        <a:cs typeface="Times New Roman"/>
                      </a:endParaRPr>
                    </a:p>
                  </a:txBody>
                  <a:tcPr marL="50800" marR="50800" marT="0" marB="0">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nSpc>
                          <a:spcPct val="200000"/>
                        </a:lnSpc>
                        <a:spcBef>
                          <a:spcPts val="0"/>
                        </a:spcBef>
                        <a:spcAft>
                          <a:spcPts val="0"/>
                        </a:spcAft>
                      </a:pPr>
                      <a:r>
                        <a:rPr lang="en-US" sz="1200" b="1">
                          <a:solidFill>
                            <a:schemeClr val="tx1"/>
                          </a:solidFill>
                          <a:latin typeface="Times New Roman"/>
                          <a:ea typeface="Calibri"/>
                          <a:cs typeface="Times New Roman"/>
                        </a:rPr>
                        <a:t>df</a:t>
                      </a:r>
                      <a:endParaRPr lang="en-US" sz="1200">
                        <a:solidFill>
                          <a:schemeClr val="tx1"/>
                        </a:solidFill>
                        <a:latin typeface="Times New Roman"/>
                        <a:ea typeface="Calibri"/>
                        <a:cs typeface="Times New Roman"/>
                      </a:endParaRPr>
                    </a:p>
                  </a:txBody>
                  <a:tcPr marL="50800" marR="50800" marT="0" marB="0">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nSpc>
                          <a:spcPct val="200000"/>
                        </a:lnSpc>
                        <a:spcBef>
                          <a:spcPts val="0"/>
                        </a:spcBef>
                        <a:spcAft>
                          <a:spcPts val="0"/>
                        </a:spcAft>
                      </a:pPr>
                      <a:r>
                        <a:rPr lang="en-US" sz="1200" b="1">
                          <a:solidFill>
                            <a:schemeClr val="tx1"/>
                          </a:solidFill>
                          <a:latin typeface="Times New Roman"/>
                          <a:ea typeface="Calibri"/>
                          <a:cs typeface="Times New Roman"/>
                        </a:rPr>
                        <a:t>Deviance</a:t>
                      </a:r>
                      <a:endParaRPr lang="en-US" sz="1200">
                        <a:solidFill>
                          <a:schemeClr val="tx1"/>
                        </a:solidFill>
                        <a:latin typeface="Times New Roman"/>
                        <a:ea typeface="Calibri"/>
                        <a:cs typeface="Times New Roman"/>
                      </a:endParaRPr>
                    </a:p>
                  </a:txBody>
                  <a:tcPr marL="50800" marR="50800" marT="0" marB="0">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nSpc>
                          <a:spcPct val="200000"/>
                        </a:lnSpc>
                        <a:spcBef>
                          <a:spcPts val="0"/>
                        </a:spcBef>
                        <a:spcAft>
                          <a:spcPts val="0"/>
                        </a:spcAft>
                      </a:pPr>
                      <a:r>
                        <a:rPr lang="en-US" sz="1200" b="1">
                          <a:solidFill>
                            <a:schemeClr val="tx1"/>
                          </a:solidFill>
                          <a:latin typeface="Times New Roman"/>
                          <a:ea typeface="Calibri"/>
                          <a:cs typeface="Times New Roman"/>
                        </a:rPr>
                        <a:t>LogLik</a:t>
                      </a:r>
                      <a:endParaRPr lang="en-US" sz="1200">
                        <a:solidFill>
                          <a:schemeClr val="tx1"/>
                        </a:solidFill>
                        <a:latin typeface="Times New Roman"/>
                        <a:ea typeface="Calibri"/>
                        <a:cs typeface="Times New Roman"/>
                      </a:endParaRPr>
                    </a:p>
                  </a:txBody>
                  <a:tcPr marL="50800" marR="50800" marT="0" marB="0">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nSpc>
                          <a:spcPct val="200000"/>
                        </a:lnSpc>
                        <a:spcBef>
                          <a:spcPts val="0"/>
                        </a:spcBef>
                        <a:spcAft>
                          <a:spcPts val="0"/>
                        </a:spcAft>
                      </a:pPr>
                      <a:r>
                        <a:rPr lang="en-US" sz="1200" b="1">
                          <a:solidFill>
                            <a:schemeClr val="tx1"/>
                          </a:solidFill>
                          <a:latin typeface="Times New Roman"/>
                          <a:ea typeface="Calibri"/>
                          <a:cs typeface="Times New Roman"/>
                        </a:rPr>
                        <a:t>AIC</a:t>
                      </a:r>
                      <a:endParaRPr lang="en-US" sz="1200">
                        <a:solidFill>
                          <a:schemeClr val="tx1"/>
                        </a:solidFill>
                        <a:latin typeface="Times New Roman"/>
                        <a:ea typeface="Calibri"/>
                        <a:cs typeface="Times New Roman"/>
                      </a:endParaRPr>
                    </a:p>
                  </a:txBody>
                  <a:tcPr marL="50800" marR="50800" marT="0" marB="0">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nSpc>
                          <a:spcPct val="200000"/>
                        </a:lnSpc>
                        <a:spcBef>
                          <a:spcPts val="0"/>
                        </a:spcBef>
                        <a:spcAft>
                          <a:spcPts val="0"/>
                        </a:spcAft>
                      </a:pPr>
                      <a:r>
                        <a:rPr lang="en-US" sz="1200" b="1">
                          <a:solidFill>
                            <a:schemeClr val="tx1"/>
                          </a:solidFill>
                          <a:latin typeface="Times New Roman"/>
                          <a:ea typeface="Calibri"/>
                          <a:cs typeface="Times New Roman"/>
                        </a:rPr>
                        <a:t>BIC</a:t>
                      </a:r>
                      <a:endParaRPr lang="en-US" sz="1200">
                        <a:solidFill>
                          <a:schemeClr val="tx1"/>
                        </a:solidFill>
                        <a:latin typeface="Times New Roman"/>
                        <a:ea typeface="Calibri"/>
                        <a:cs typeface="Times New Roman"/>
                      </a:endParaRPr>
                    </a:p>
                  </a:txBody>
                  <a:tcPr marL="50800" marR="50800" marT="0" marB="0">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nSpc>
                          <a:spcPct val="200000"/>
                        </a:lnSpc>
                        <a:spcBef>
                          <a:spcPts val="0"/>
                        </a:spcBef>
                        <a:spcAft>
                          <a:spcPts val="0"/>
                        </a:spcAft>
                      </a:pPr>
                      <a:r>
                        <a:rPr lang="en-US" sz="1200" b="1">
                          <a:solidFill>
                            <a:schemeClr val="tx1"/>
                          </a:solidFill>
                          <a:latin typeface="Times New Roman"/>
                          <a:ea typeface="Calibri"/>
                          <a:cs typeface="Times New Roman"/>
                        </a:rPr>
                        <a:t>Deviance Difference</a:t>
                      </a:r>
                      <a:endParaRPr lang="en-US" sz="1200">
                        <a:solidFill>
                          <a:schemeClr val="tx1"/>
                        </a:solidFill>
                        <a:latin typeface="Times New Roman"/>
                        <a:ea typeface="Calibri"/>
                        <a:cs typeface="Times New Roman"/>
                      </a:endParaRPr>
                    </a:p>
                  </a:txBody>
                  <a:tcPr marL="50800" marR="50800" marT="0" marB="0">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nSpc>
                          <a:spcPct val="200000"/>
                        </a:lnSpc>
                        <a:spcBef>
                          <a:spcPts val="0"/>
                        </a:spcBef>
                        <a:spcAft>
                          <a:spcPts val="0"/>
                        </a:spcAft>
                      </a:pPr>
                      <a:r>
                        <a:rPr lang="en-US" sz="1200" b="1">
                          <a:solidFill>
                            <a:schemeClr val="tx1"/>
                          </a:solidFill>
                          <a:latin typeface="Times New Roman"/>
                          <a:ea typeface="Calibri"/>
                          <a:cs typeface="Times New Roman"/>
                        </a:rPr>
                        <a:t>Δdf</a:t>
                      </a:r>
                      <a:endParaRPr lang="en-US" sz="1200">
                        <a:solidFill>
                          <a:schemeClr val="tx1"/>
                        </a:solidFill>
                        <a:latin typeface="Times New Roman"/>
                        <a:ea typeface="Calibri"/>
                        <a:cs typeface="Times New Roman"/>
                      </a:endParaRPr>
                    </a:p>
                  </a:txBody>
                  <a:tcPr marL="50800" marR="50800" marT="0" marB="0">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nSpc>
                          <a:spcPct val="200000"/>
                        </a:lnSpc>
                        <a:spcBef>
                          <a:spcPts val="0"/>
                        </a:spcBef>
                        <a:spcAft>
                          <a:spcPts val="0"/>
                        </a:spcAft>
                      </a:pPr>
                      <a:r>
                        <a:rPr lang="en-US" sz="1200" b="1">
                          <a:solidFill>
                            <a:schemeClr val="tx1"/>
                          </a:solidFill>
                          <a:latin typeface="Times New Roman"/>
                          <a:ea typeface="Calibri"/>
                          <a:cs typeface="Times New Roman"/>
                        </a:rPr>
                        <a:t>Sig</a:t>
                      </a:r>
                      <a:endParaRPr lang="en-US" sz="1200">
                        <a:solidFill>
                          <a:schemeClr val="tx1"/>
                        </a:solidFill>
                        <a:latin typeface="Times New Roman"/>
                        <a:ea typeface="Calibri"/>
                        <a:cs typeface="Times New Roman"/>
                      </a:endParaRPr>
                    </a:p>
                  </a:txBody>
                  <a:tcPr marL="50800" marR="50800" marT="0" marB="0">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nSpc>
                          <a:spcPct val="200000"/>
                        </a:lnSpc>
                        <a:spcBef>
                          <a:spcPts val="0"/>
                        </a:spcBef>
                        <a:spcAft>
                          <a:spcPts val="0"/>
                        </a:spcAft>
                      </a:pPr>
                      <a:r>
                        <a:rPr lang="en-US" sz="1200" b="1">
                          <a:solidFill>
                            <a:schemeClr val="tx1"/>
                          </a:solidFill>
                          <a:latin typeface="Times New Roman"/>
                          <a:ea typeface="Calibri"/>
                          <a:cs typeface="Times New Roman"/>
                        </a:rPr>
                        <a:t>R</a:t>
                      </a:r>
                      <a:r>
                        <a:rPr lang="en-US" sz="1200" b="1" baseline="-25000">
                          <a:solidFill>
                            <a:schemeClr val="tx1"/>
                          </a:solidFill>
                          <a:latin typeface="Times New Roman"/>
                          <a:ea typeface="Calibri"/>
                          <a:cs typeface="Times New Roman"/>
                        </a:rPr>
                        <a:t>L</a:t>
                      </a:r>
                      <a:r>
                        <a:rPr lang="en-US" sz="1200" b="1" baseline="30000">
                          <a:solidFill>
                            <a:schemeClr val="tx1"/>
                          </a:solidFill>
                          <a:latin typeface="Times New Roman"/>
                          <a:ea typeface="Calibri"/>
                          <a:cs typeface="Times New Roman"/>
                        </a:rPr>
                        <a:t>2</a:t>
                      </a:r>
                      <a:endParaRPr lang="en-US" sz="1200">
                        <a:solidFill>
                          <a:schemeClr val="tx1"/>
                        </a:solidFill>
                        <a:latin typeface="Times New Roman"/>
                        <a:ea typeface="Calibri"/>
                        <a:cs typeface="Times New Roman"/>
                      </a:endParaRPr>
                    </a:p>
                  </a:txBody>
                  <a:tcPr marL="50800" marR="50800" marT="0" marB="0">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nSpc>
                          <a:spcPct val="200000"/>
                        </a:lnSpc>
                        <a:spcBef>
                          <a:spcPts val="0"/>
                        </a:spcBef>
                        <a:spcAft>
                          <a:spcPts val="0"/>
                        </a:spcAft>
                      </a:pPr>
                      <a:r>
                        <a:rPr lang="en-US" sz="1200" b="1">
                          <a:solidFill>
                            <a:schemeClr val="tx1"/>
                          </a:solidFill>
                          <a:latin typeface="Times New Roman"/>
                          <a:ea typeface="Calibri"/>
                          <a:cs typeface="Times New Roman"/>
                        </a:rPr>
                        <a:t>R</a:t>
                      </a:r>
                      <a:r>
                        <a:rPr lang="en-US" sz="1200" b="1" baseline="-25000">
                          <a:solidFill>
                            <a:schemeClr val="tx1"/>
                          </a:solidFill>
                          <a:latin typeface="Times New Roman"/>
                          <a:ea typeface="Calibri"/>
                          <a:cs typeface="Times New Roman"/>
                        </a:rPr>
                        <a:t>CS</a:t>
                      </a:r>
                      <a:r>
                        <a:rPr lang="en-US" sz="1200" b="1" baseline="30000">
                          <a:solidFill>
                            <a:schemeClr val="tx1"/>
                          </a:solidFill>
                          <a:latin typeface="Times New Roman"/>
                          <a:ea typeface="Calibri"/>
                          <a:cs typeface="Times New Roman"/>
                        </a:rPr>
                        <a:t>2</a:t>
                      </a:r>
                      <a:endParaRPr lang="en-US" sz="1200">
                        <a:solidFill>
                          <a:schemeClr val="tx1"/>
                        </a:solidFill>
                        <a:latin typeface="Times New Roman"/>
                        <a:ea typeface="Calibri"/>
                        <a:cs typeface="Times New Roman"/>
                      </a:endParaRPr>
                    </a:p>
                  </a:txBody>
                  <a:tcPr marL="50800" marR="50800" marT="0" marB="0">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a:lnSpc>
                          <a:spcPct val="200000"/>
                        </a:lnSpc>
                        <a:spcBef>
                          <a:spcPts val="0"/>
                        </a:spcBef>
                        <a:spcAft>
                          <a:spcPts val="0"/>
                        </a:spcAft>
                      </a:pPr>
                      <a:r>
                        <a:rPr lang="en-US" sz="1200" b="1">
                          <a:solidFill>
                            <a:schemeClr val="tx1"/>
                          </a:solidFill>
                          <a:latin typeface="Times New Roman"/>
                          <a:ea typeface="Calibri"/>
                          <a:cs typeface="Times New Roman"/>
                        </a:rPr>
                        <a:t>R</a:t>
                      </a:r>
                      <a:r>
                        <a:rPr lang="en-US" sz="1200" b="1" baseline="-25000">
                          <a:solidFill>
                            <a:schemeClr val="tx1"/>
                          </a:solidFill>
                          <a:latin typeface="Times New Roman"/>
                          <a:ea typeface="Calibri"/>
                          <a:cs typeface="Times New Roman"/>
                        </a:rPr>
                        <a:t>N</a:t>
                      </a:r>
                      <a:r>
                        <a:rPr lang="en-US" sz="1200" b="1" baseline="30000">
                          <a:solidFill>
                            <a:schemeClr val="tx1"/>
                          </a:solidFill>
                          <a:latin typeface="Times New Roman"/>
                          <a:ea typeface="Calibri"/>
                          <a:cs typeface="Times New Roman"/>
                        </a:rPr>
                        <a:t>2</a:t>
                      </a:r>
                      <a:endParaRPr lang="en-US" sz="1200">
                        <a:solidFill>
                          <a:schemeClr val="tx1"/>
                        </a:solidFill>
                        <a:latin typeface="Times New Roman"/>
                        <a:ea typeface="Calibri"/>
                        <a:cs typeface="Times New Roman"/>
                      </a:endParaRPr>
                    </a:p>
                  </a:txBody>
                  <a:tcPr marL="50800" marR="50800" marT="0" marB="0">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r>
              <a:tr h="541867">
                <a:tc>
                  <a:txBody>
                    <a:bodyPr/>
                    <a:lstStyle/>
                    <a:p>
                      <a:pPr marL="0" marR="0">
                        <a:lnSpc>
                          <a:spcPct val="200000"/>
                        </a:lnSpc>
                        <a:spcBef>
                          <a:spcPts val="0"/>
                        </a:spcBef>
                        <a:spcAft>
                          <a:spcPts val="0"/>
                        </a:spcAft>
                      </a:pPr>
                      <a:r>
                        <a:rPr lang="en-US" sz="1200" b="0" dirty="0">
                          <a:solidFill>
                            <a:schemeClr val="tx1"/>
                          </a:solidFill>
                          <a:latin typeface="Times New Roman"/>
                          <a:ea typeface="Calibri"/>
                          <a:cs typeface="Times New Roman"/>
                        </a:rPr>
                        <a:t>Linguistic Processes</a:t>
                      </a:r>
                    </a:p>
                  </a:txBody>
                  <a:tcPr marL="50800" marR="50800" marT="0" marB="0">
                    <a:lnL>
                      <a:noFill/>
                    </a:lnL>
                    <a:lnR>
                      <a:noFill/>
                    </a:lnR>
                    <a:lnT w="12700" cap="flat" cmpd="sng" algn="ctr">
                      <a:solidFill>
                        <a:srgbClr val="4F81BD"/>
                      </a:solidFill>
                      <a:prstDash val="solid"/>
                      <a:round/>
                      <a:headEnd type="none" w="med" len="med"/>
                      <a:tailEnd type="none" w="med" len="med"/>
                    </a:lnT>
                    <a:lnB>
                      <a:noFill/>
                    </a:lnB>
                    <a:solidFill>
                      <a:srgbClr val="D3DFEE"/>
                    </a:solidFill>
                  </a:tcPr>
                </a:tc>
                <a:tc>
                  <a:txBody>
                    <a:bodyPr/>
                    <a:lstStyle/>
                    <a:p>
                      <a:pPr marL="0" marR="0">
                        <a:lnSpc>
                          <a:spcPct val="200000"/>
                        </a:lnSpc>
                        <a:spcBef>
                          <a:spcPts val="0"/>
                        </a:spcBef>
                        <a:spcAft>
                          <a:spcPts val="0"/>
                        </a:spcAft>
                      </a:pPr>
                      <a:r>
                        <a:rPr lang="en-US" sz="1200">
                          <a:solidFill>
                            <a:schemeClr val="tx1"/>
                          </a:solidFill>
                          <a:latin typeface="Times New Roman"/>
                          <a:ea typeface="Calibri"/>
                          <a:cs typeface="Times New Roman"/>
                        </a:rPr>
                        <a:t>157</a:t>
                      </a:r>
                    </a:p>
                  </a:txBody>
                  <a:tcPr marL="50800" marR="50800" marT="0" marB="0">
                    <a:lnL>
                      <a:noFill/>
                    </a:lnL>
                    <a:lnR>
                      <a:noFill/>
                    </a:lnR>
                    <a:lnT w="12700" cap="flat" cmpd="sng" algn="ctr">
                      <a:solidFill>
                        <a:srgbClr val="4F81BD"/>
                      </a:solidFill>
                      <a:prstDash val="solid"/>
                      <a:round/>
                      <a:headEnd type="none" w="med" len="med"/>
                      <a:tailEnd type="none" w="med" len="med"/>
                    </a:lnT>
                    <a:lnB>
                      <a:noFill/>
                    </a:lnB>
                    <a:solidFill>
                      <a:srgbClr val="D3DFEE"/>
                    </a:solidFill>
                  </a:tcPr>
                </a:tc>
                <a:tc>
                  <a:txBody>
                    <a:bodyPr/>
                    <a:lstStyle/>
                    <a:p>
                      <a:pPr marL="0" marR="0">
                        <a:lnSpc>
                          <a:spcPct val="200000"/>
                        </a:lnSpc>
                        <a:spcBef>
                          <a:spcPts val="0"/>
                        </a:spcBef>
                        <a:spcAft>
                          <a:spcPts val="0"/>
                        </a:spcAft>
                      </a:pPr>
                      <a:r>
                        <a:rPr lang="en-US" sz="1200">
                          <a:solidFill>
                            <a:schemeClr val="tx1"/>
                          </a:solidFill>
                          <a:latin typeface="Times New Roman"/>
                          <a:ea typeface="Calibri"/>
                          <a:cs typeface="Times New Roman"/>
                        </a:rPr>
                        <a:t>527.30</a:t>
                      </a:r>
                    </a:p>
                  </a:txBody>
                  <a:tcPr marL="50800" marR="50800" marT="0" marB="0">
                    <a:lnL>
                      <a:noFill/>
                    </a:lnL>
                    <a:lnR>
                      <a:noFill/>
                    </a:lnR>
                    <a:lnT w="12700" cap="flat" cmpd="sng" algn="ctr">
                      <a:solidFill>
                        <a:srgbClr val="4F81BD"/>
                      </a:solidFill>
                      <a:prstDash val="solid"/>
                      <a:round/>
                      <a:headEnd type="none" w="med" len="med"/>
                      <a:tailEnd type="none" w="med" len="med"/>
                    </a:lnT>
                    <a:lnB>
                      <a:noFill/>
                    </a:lnB>
                    <a:solidFill>
                      <a:srgbClr val="D3DFEE"/>
                    </a:solidFill>
                  </a:tcPr>
                </a:tc>
                <a:tc>
                  <a:txBody>
                    <a:bodyPr/>
                    <a:lstStyle/>
                    <a:p>
                      <a:pPr marL="0" marR="0">
                        <a:lnSpc>
                          <a:spcPct val="200000"/>
                        </a:lnSpc>
                        <a:spcBef>
                          <a:spcPts val="0"/>
                        </a:spcBef>
                        <a:spcAft>
                          <a:spcPts val="0"/>
                        </a:spcAft>
                      </a:pPr>
                      <a:r>
                        <a:rPr lang="en-US" sz="1200">
                          <a:solidFill>
                            <a:schemeClr val="tx1"/>
                          </a:solidFill>
                          <a:latin typeface="Times New Roman"/>
                          <a:ea typeface="Calibri"/>
                          <a:cs typeface="Times New Roman"/>
                        </a:rPr>
                        <a:t>-263.65</a:t>
                      </a:r>
                    </a:p>
                  </a:txBody>
                  <a:tcPr marL="50800" marR="50800" marT="0" marB="0">
                    <a:lnL>
                      <a:noFill/>
                    </a:lnL>
                    <a:lnR>
                      <a:noFill/>
                    </a:lnR>
                    <a:lnT w="12700" cap="flat" cmpd="sng" algn="ctr">
                      <a:solidFill>
                        <a:srgbClr val="4F81BD"/>
                      </a:solidFill>
                      <a:prstDash val="solid"/>
                      <a:round/>
                      <a:headEnd type="none" w="med" len="med"/>
                      <a:tailEnd type="none" w="med" len="med"/>
                    </a:lnT>
                    <a:lnB>
                      <a:noFill/>
                    </a:lnB>
                    <a:solidFill>
                      <a:srgbClr val="D3DFEE"/>
                    </a:solidFill>
                  </a:tcPr>
                </a:tc>
                <a:tc>
                  <a:txBody>
                    <a:bodyPr/>
                    <a:lstStyle/>
                    <a:p>
                      <a:pPr marL="0" marR="0">
                        <a:lnSpc>
                          <a:spcPct val="200000"/>
                        </a:lnSpc>
                        <a:spcBef>
                          <a:spcPts val="0"/>
                        </a:spcBef>
                        <a:spcAft>
                          <a:spcPts val="0"/>
                        </a:spcAft>
                      </a:pPr>
                      <a:r>
                        <a:rPr lang="en-US" sz="1200">
                          <a:solidFill>
                            <a:schemeClr val="tx1"/>
                          </a:solidFill>
                          <a:latin typeface="Times New Roman"/>
                          <a:ea typeface="Calibri"/>
                          <a:cs typeface="Times New Roman"/>
                        </a:rPr>
                        <a:t>541.30</a:t>
                      </a:r>
                    </a:p>
                  </a:txBody>
                  <a:tcPr marL="50800" marR="50800" marT="0" marB="0">
                    <a:lnL>
                      <a:noFill/>
                    </a:lnL>
                    <a:lnR>
                      <a:noFill/>
                    </a:lnR>
                    <a:lnT w="12700" cap="flat" cmpd="sng" algn="ctr">
                      <a:solidFill>
                        <a:srgbClr val="4F81BD"/>
                      </a:solidFill>
                      <a:prstDash val="solid"/>
                      <a:round/>
                      <a:headEnd type="none" w="med" len="med"/>
                      <a:tailEnd type="none" w="med" len="med"/>
                    </a:lnT>
                    <a:lnB>
                      <a:noFill/>
                    </a:lnB>
                    <a:solidFill>
                      <a:srgbClr val="D3DFEE"/>
                    </a:solidFill>
                  </a:tcPr>
                </a:tc>
                <a:tc>
                  <a:txBody>
                    <a:bodyPr/>
                    <a:lstStyle/>
                    <a:p>
                      <a:pPr marL="0" marR="0">
                        <a:lnSpc>
                          <a:spcPct val="200000"/>
                        </a:lnSpc>
                        <a:spcBef>
                          <a:spcPts val="0"/>
                        </a:spcBef>
                        <a:spcAft>
                          <a:spcPts val="0"/>
                        </a:spcAft>
                      </a:pPr>
                      <a:r>
                        <a:rPr lang="en-US" sz="1200">
                          <a:solidFill>
                            <a:schemeClr val="tx1"/>
                          </a:solidFill>
                          <a:latin typeface="Times New Roman"/>
                          <a:ea typeface="Calibri"/>
                          <a:cs typeface="Times New Roman"/>
                        </a:rPr>
                        <a:t>570.14</a:t>
                      </a:r>
                    </a:p>
                  </a:txBody>
                  <a:tcPr marL="50800" marR="50800" marT="0" marB="0">
                    <a:lnL>
                      <a:noFill/>
                    </a:lnL>
                    <a:lnR>
                      <a:noFill/>
                    </a:lnR>
                    <a:lnT w="12700" cap="flat" cmpd="sng" algn="ctr">
                      <a:solidFill>
                        <a:srgbClr val="4F81BD"/>
                      </a:solidFill>
                      <a:prstDash val="solid"/>
                      <a:round/>
                      <a:headEnd type="none" w="med" len="med"/>
                      <a:tailEnd type="none" w="med" len="med"/>
                    </a:lnT>
                    <a:lnB>
                      <a:noFill/>
                    </a:lnB>
                    <a:solidFill>
                      <a:srgbClr val="D3DFEE"/>
                    </a:solidFill>
                  </a:tcPr>
                </a:tc>
                <a:tc>
                  <a:txBody>
                    <a:bodyPr/>
                    <a:lstStyle/>
                    <a:p>
                      <a:pPr marL="0" marR="0">
                        <a:lnSpc>
                          <a:spcPct val="200000"/>
                        </a:lnSpc>
                        <a:spcBef>
                          <a:spcPts val="0"/>
                        </a:spcBef>
                        <a:spcAft>
                          <a:spcPts val="0"/>
                        </a:spcAft>
                      </a:pPr>
                      <a:r>
                        <a:rPr lang="en-US" sz="1200">
                          <a:solidFill>
                            <a:schemeClr val="tx1"/>
                          </a:solidFill>
                          <a:latin typeface="Times New Roman"/>
                          <a:ea typeface="Calibri"/>
                          <a:cs typeface="Times New Roman"/>
                        </a:rPr>
                        <a:t>.67</a:t>
                      </a:r>
                    </a:p>
                  </a:txBody>
                  <a:tcPr marL="50800" marR="50800" marT="0" marB="0">
                    <a:lnL>
                      <a:noFill/>
                    </a:lnL>
                    <a:lnR>
                      <a:noFill/>
                    </a:lnR>
                    <a:lnT w="12700" cap="flat" cmpd="sng" algn="ctr">
                      <a:solidFill>
                        <a:srgbClr val="4F81BD"/>
                      </a:solidFill>
                      <a:prstDash val="solid"/>
                      <a:round/>
                      <a:headEnd type="none" w="med" len="med"/>
                      <a:tailEnd type="none" w="med" len="med"/>
                    </a:lnT>
                    <a:lnB>
                      <a:noFill/>
                    </a:lnB>
                    <a:solidFill>
                      <a:srgbClr val="D3DFEE"/>
                    </a:solidFill>
                  </a:tcPr>
                </a:tc>
                <a:tc>
                  <a:txBody>
                    <a:bodyPr/>
                    <a:lstStyle/>
                    <a:p>
                      <a:pPr marL="0" marR="0">
                        <a:lnSpc>
                          <a:spcPct val="200000"/>
                        </a:lnSpc>
                        <a:spcBef>
                          <a:spcPts val="0"/>
                        </a:spcBef>
                        <a:spcAft>
                          <a:spcPts val="0"/>
                        </a:spcAft>
                      </a:pPr>
                      <a:r>
                        <a:rPr lang="en-US" sz="1200">
                          <a:solidFill>
                            <a:schemeClr val="tx1"/>
                          </a:solidFill>
                          <a:latin typeface="Times New Roman"/>
                          <a:ea typeface="Calibri"/>
                          <a:cs typeface="Times New Roman"/>
                        </a:rPr>
                        <a:t>3</a:t>
                      </a:r>
                    </a:p>
                  </a:txBody>
                  <a:tcPr marL="50800" marR="50800" marT="0" marB="0">
                    <a:lnL>
                      <a:noFill/>
                    </a:lnL>
                    <a:lnR>
                      <a:noFill/>
                    </a:lnR>
                    <a:lnT w="12700" cap="flat" cmpd="sng" algn="ctr">
                      <a:solidFill>
                        <a:srgbClr val="4F81BD"/>
                      </a:solidFill>
                      <a:prstDash val="solid"/>
                      <a:round/>
                      <a:headEnd type="none" w="med" len="med"/>
                      <a:tailEnd type="none" w="med" len="med"/>
                    </a:lnT>
                    <a:lnB>
                      <a:noFill/>
                    </a:lnB>
                    <a:solidFill>
                      <a:srgbClr val="D3DFEE"/>
                    </a:solidFill>
                  </a:tcPr>
                </a:tc>
                <a:tc>
                  <a:txBody>
                    <a:bodyPr/>
                    <a:lstStyle/>
                    <a:p>
                      <a:pPr marL="0" marR="0">
                        <a:lnSpc>
                          <a:spcPct val="200000"/>
                        </a:lnSpc>
                        <a:spcBef>
                          <a:spcPts val="0"/>
                        </a:spcBef>
                        <a:spcAft>
                          <a:spcPts val="0"/>
                        </a:spcAft>
                      </a:pPr>
                      <a:r>
                        <a:rPr lang="en-US" sz="1200">
                          <a:solidFill>
                            <a:schemeClr val="tx1"/>
                          </a:solidFill>
                          <a:latin typeface="Times New Roman"/>
                          <a:ea typeface="Calibri"/>
                          <a:cs typeface="Times New Roman"/>
                        </a:rPr>
                        <a:t>.880</a:t>
                      </a:r>
                    </a:p>
                  </a:txBody>
                  <a:tcPr marL="50800" marR="50800" marT="0" marB="0">
                    <a:lnL>
                      <a:noFill/>
                    </a:lnL>
                    <a:lnR>
                      <a:noFill/>
                    </a:lnR>
                    <a:lnT w="12700" cap="flat" cmpd="sng" algn="ctr">
                      <a:solidFill>
                        <a:srgbClr val="4F81BD"/>
                      </a:solidFill>
                      <a:prstDash val="solid"/>
                      <a:round/>
                      <a:headEnd type="none" w="med" len="med"/>
                      <a:tailEnd type="none" w="med" len="med"/>
                    </a:lnT>
                    <a:lnB>
                      <a:noFill/>
                    </a:lnB>
                    <a:solidFill>
                      <a:srgbClr val="D3DFEE"/>
                    </a:solidFill>
                  </a:tcPr>
                </a:tc>
                <a:tc>
                  <a:txBody>
                    <a:bodyPr/>
                    <a:lstStyle/>
                    <a:p>
                      <a:pPr marL="0" marR="0">
                        <a:lnSpc>
                          <a:spcPct val="200000"/>
                        </a:lnSpc>
                        <a:spcBef>
                          <a:spcPts val="0"/>
                        </a:spcBef>
                        <a:spcAft>
                          <a:spcPts val="0"/>
                        </a:spcAft>
                      </a:pPr>
                      <a:r>
                        <a:rPr lang="en-US" sz="1200">
                          <a:solidFill>
                            <a:schemeClr val="tx1"/>
                          </a:solidFill>
                          <a:latin typeface="Times New Roman"/>
                          <a:ea typeface="Calibri"/>
                          <a:cs typeface="Times New Roman"/>
                        </a:rPr>
                        <a:t>&lt;.01</a:t>
                      </a:r>
                    </a:p>
                  </a:txBody>
                  <a:tcPr marL="50800" marR="50800" marT="0" marB="0">
                    <a:lnL>
                      <a:noFill/>
                    </a:lnL>
                    <a:lnR>
                      <a:noFill/>
                    </a:lnR>
                    <a:lnT w="12700" cap="flat" cmpd="sng" algn="ctr">
                      <a:solidFill>
                        <a:srgbClr val="4F81BD"/>
                      </a:solidFill>
                      <a:prstDash val="solid"/>
                      <a:round/>
                      <a:headEnd type="none" w="med" len="med"/>
                      <a:tailEnd type="none" w="med" len="med"/>
                    </a:lnT>
                    <a:lnB>
                      <a:noFill/>
                    </a:lnB>
                    <a:solidFill>
                      <a:srgbClr val="D3DFEE"/>
                    </a:solidFill>
                  </a:tcPr>
                </a:tc>
                <a:tc>
                  <a:txBody>
                    <a:bodyPr/>
                    <a:lstStyle/>
                    <a:p>
                      <a:pPr marL="0" marR="0">
                        <a:lnSpc>
                          <a:spcPct val="200000"/>
                        </a:lnSpc>
                        <a:spcBef>
                          <a:spcPts val="0"/>
                        </a:spcBef>
                        <a:spcAft>
                          <a:spcPts val="0"/>
                        </a:spcAft>
                      </a:pPr>
                      <a:r>
                        <a:rPr lang="en-US" sz="1200">
                          <a:solidFill>
                            <a:schemeClr val="tx1"/>
                          </a:solidFill>
                          <a:latin typeface="Times New Roman"/>
                          <a:ea typeface="Calibri"/>
                          <a:cs typeface="Times New Roman"/>
                        </a:rPr>
                        <a:t>&lt;.01</a:t>
                      </a:r>
                    </a:p>
                  </a:txBody>
                  <a:tcPr marL="50800" marR="50800" marT="0" marB="0">
                    <a:lnL>
                      <a:noFill/>
                    </a:lnL>
                    <a:lnR>
                      <a:noFill/>
                    </a:lnR>
                    <a:lnT w="12700" cap="flat" cmpd="sng" algn="ctr">
                      <a:solidFill>
                        <a:srgbClr val="4F81BD"/>
                      </a:solidFill>
                      <a:prstDash val="solid"/>
                      <a:round/>
                      <a:headEnd type="none" w="med" len="med"/>
                      <a:tailEnd type="none" w="med" len="med"/>
                    </a:lnT>
                    <a:lnB>
                      <a:noFill/>
                    </a:lnB>
                    <a:solidFill>
                      <a:srgbClr val="D3DFEE"/>
                    </a:solidFill>
                  </a:tcPr>
                </a:tc>
                <a:tc>
                  <a:txBody>
                    <a:bodyPr/>
                    <a:lstStyle/>
                    <a:p>
                      <a:pPr marL="0" marR="0">
                        <a:lnSpc>
                          <a:spcPct val="200000"/>
                        </a:lnSpc>
                        <a:spcBef>
                          <a:spcPts val="0"/>
                        </a:spcBef>
                        <a:spcAft>
                          <a:spcPts val="0"/>
                        </a:spcAft>
                      </a:pPr>
                      <a:r>
                        <a:rPr lang="en-US" sz="1200">
                          <a:solidFill>
                            <a:schemeClr val="tx1"/>
                          </a:solidFill>
                          <a:latin typeface="Times New Roman"/>
                          <a:ea typeface="Calibri"/>
                          <a:cs typeface="Times New Roman"/>
                        </a:rPr>
                        <a:t>&lt;.01</a:t>
                      </a:r>
                    </a:p>
                  </a:txBody>
                  <a:tcPr marL="50800" marR="50800" marT="0" marB="0">
                    <a:lnL>
                      <a:noFill/>
                    </a:lnL>
                    <a:lnR>
                      <a:noFill/>
                    </a:lnR>
                    <a:lnT w="12700" cap="flat" cmpd="sng" algn="ctr">
                      <a:solidFill>
                        <a:srgbClr val="4F81BD"/>
                      </a:solidFill>
                      <a:prstDash val="solid"/>
                      <a:round/>
                      <a:headEnd type="none" w="med" len="med"/>
                      <a:tailEnd type="none" w="med" len="med"/>
                    </a:lnT>
                    <a:lnB>
                      <a:noFill/>
                    </a:lnB>
                    <a:solidFill>
                      <a:srgbClr val="D3DFEE"/>
                    </a:solidFill>
                  </a:tcPr>
                </a:tc>
              </a:tr>
              <a:tr h="270933">
                <a:tc>
                  <a:txBody>
                    <a:bodyPr/>
                    <a:lstStyle/>
                    <a:p>
                      <a:pPr marL="0" marR="0">
                        <a:lnSpc>
                          <a:spcPct val="200000"/>
                        </a:lnSpc>
                        <a:spcBef>
                          <a:spcPts val="0"/>
                        </a:spcBef>
                        <a:spcAft>
                          <a:spcPts val="0"/>
                        </a:spcAft>
                      </a:pPr>
                      <a:r>
                        <a:rPr lang="en-US" sz="1200" b="1">
                          <a:solidFill>
                            <a:schemeClr val="tx1"/>
                          </a:solidFill>
                          <a:latin typeface="Times New Roman"/>
                          <a:ea typeface="Calibri"/>
                          <a:cs typeface="Times New Roman"/>
                        </a:rPr>
                        <a:t>Pronouns</a:t>
                      </a:r>
                      <a:endParaRPr lang="en-US" sz="1200">
                        <a:solidFill>
                          <a:schemeClr val="tx1"/>
                        </a:solidFill>
                        <a:latin typeface="Times New Roman"/>
                        <a:ea typeface="Calibri"/>
                        <a:cs typeface="Times New Roman"/>
                      </a:endParaRPr>
                    </a:p>
                  </a:txBody>
                  <a:tcPr marL="50800" marR="50800" marT="0" marB="0">
                    <a:lnL>
                      <a:noFill/>
                    </a:lnL>
                    <a:lnR>
                      <a:noFill/>
                    </a:lnR>
                    <a:lnT>
                      <a:noFill/>
                    </a:lnT>
                    <a:lnB>
                      <a:noFill/>
                    </a:lnB>
                  </a:tcPr>
                </a:tc>
                <a:tc>
                  <a:txBody>
                    <a:bodyPr/>
                    <a:lstStyle/>
                    <a:p>
                      <a:pPr marL="0" marR="0">
                        <a:lnSpc>
                          <a:spcPct val="200000"/>
                        </a:lnSpc>
                        <a:spcBef>
                          <a:spcPts val="0"/>
                        </a:spcBef>
                        <a:spcAft>
                          <a:spcPts val="0"/>
                        </a:spcAft>
                      </a:pPr>
                      <a:r>
                        <a:rPr lang="en-US" sz="1200">
                          <a:solidFill>
                            <a:schemeClr val="tx1"/>
                          </a:solidFill>
                          <a:latin typeface="Times New Roman"/>
                          <a:ea typeface="Calibri"/>
                          <a:cs typeface="Times New Roman"/>
                        </a:rPr>
                        <a:t>155</a:t>
                      </a:r>
                    </a:p>
                  </a:txBody>
                  <a:tcPr marL="50800" marR="50800" marT="0" marB="0">
                    <a:lnL>
                      <a:noFill/>
                    </a:lnL>
                    <a:lnR>
                      <a:noFill/>
                    </a:lnR>
                    <a:lnT>
                      <a:noFill/>
                    </a:lnT>
                    <a:lnB>
                      <a:noFill/>
                    </a:lnB>
                  </a:tcPr>
                </a:tc>
                <a:tc>
                  <a:txBody>
                    <a:bodyPr/>
                    <a:lstStyle/>
                    <a:p>
                      <a:pPr marL="0" marR="0">
                        <a:lnSpc>
                          <a:spcPct val="200000"/>
                        </a:lnSpc>
                        <a:spcBef>
                          <a:spcPts val="0"/>
                        </a:spcBef>
                        <a:spcAft>
                          <a:spcPts val="0"/>
                        </a:spcAft>
                      </a:pPr>
                      <a:r>
                        <a:rPr lang="en-US" sz="1200">
                          <a:solidFill>
                            <a:schemeClr val="tx1"/>
                          </a:solidFill>
                          <a:latin typeface="Times New Roman"/>
                          <a:ea typeface="Calibri"/>
                          <a:cs typeface="Times New Roman"/>
                        </a:rPr>
                        <a:t>496.68</a:t>
                      </a:r>
                    </a:p>
                  </a:txBody>
                  <a:tcPr marL="50800" marR="50800" marT="0" marB="0">
                    <a:lnL>
                      <a:noFill/>
                    </a:lnL>
                    <a:lnR>
                      <a:noFill/>
                    </a:lnR>
                    <a:lnT>
                      <a:noFill/>
                    </a:lnT>
                    <a:lnB>
                      <a:noFill/>
                    </a:lnB>
                  </a:tcPr>
                </a:tc>
                <a:tc>
                  <a:txBody>
                    <a:bodyPr/>
                    <a:lstStyle/>
                    <a:p>
                      <a:pPr marL="0" marR="0">
                        <a:lnSpc>
                          <a:spcPct val="200000"/>
                        </a:lnSpc>
                        <a:spcBef>
                          <a:spcPts val="0"/>
                        </a:spcBef>
                        <a:spcAft>
                          <a:spcPts val="0"/>
                        </a:spcAft>
                      </a:pPr>
                      <a:r>
                        <a:rPr lang="en-US" sz="1200">
                          <a:solidFill>
                            <a:schemeClr val="tx1"/>
                          </a:solidFill>
                          <a:latin typeface="Times New Roman"/>
                          <a:ea typeface="Calibri"/>
                          <a:cs typeface="Times New Roman"/>
                        </a:rPr>
                        <a:t>-247.84</a:t>
                      </a:r>
                    </a:p>
                  </a:txBody>
                  <a:tcPr marL="50800" marR="50800" marT="0" marB="0">
                    <a:lnL>
                      <a:noFill/>
                    </a:lnL>
                    <a:lnR>
                      <a:noFill/>
                    </a:lnR>
                    <a:lnT>
                      <a:noFill/>
                    </a:lnT>
                    <a:lnB>
                      <a:noFill/>
                    </a:lnB>
                  </a:tcPr>
                </a:tc>
                <a:tc>
                  <a:txBody>
                    <a:bodyPr/>
                    <a:lstStyle/>
                    <a:p>
                      <a:pPr marL="0" marR="0">
                        <a:lnSpc>
                          <a:spcPct val="200000"/>
                        </a:lnSpc>
                        <a:spcBef>
                          <a:spcPts val="0"/>
                        </a:spcBef>
                        <a:spcAft>
                          <a:spcPts val="0"/>
                        </a:spcAft>
                      </a:pPr>
                      <a:r>
                        <a:rPr lang="en-US" sz="1200">
                          <a:solidFill>
                            <a:schemeClr val="tx1"/>
                          </a:solidFill>
                          <a:latin typeface="Times New Roman"/>
                          <a:ea typeface="Calibri"/>
                          <a:cs typeface="Times New Roman"/>
                        </a:rPr>
                        <a:t>513.68</a:t>
                      </a:r>
                    </a:p>
                  </a:txBody>
                  <a:tcPr marL="50800" marR="50800" marT="0" marB="0">
                    <a:lnL>
                      <a:noFill/>
                    </a:lnL>
                    <a:lnR>
                      <a:noFill/>
                    </a:lnR>
                    <a:lnT>
                      <a:noFill/>
                    </a:lnT>
                    <a:lnB>
                      <a:noFill/>
                    </a:lnB>
                  </a:tcPr>
                </a:tc>
                <a:tc>
                  <a:txBody>
                    <a:bodyPr/>
                    <a:lstStyle/>
                    <a:p>
                      <a:pPr marL="0" marR="0">
                        <a:lnSpc>
                          <a:spcPct val="200000"/>
                        </a:lnSpc>
                        <a:spcBef>
                          <a:spcPts val="0"/>
                        </a:spcBef>
                        <a:spcAft>
                          <a:spcPts val="0"/>
                        </a:spcAft>
                      </a:pPr>
                      <a:r>
                        <a:rPr lang="en-US" sz="1200">
                          <a:solidFill>
                            <a:schemeClr val="tx1"/>
                          </a:solidFill>
                          <a:latin typeface="Times New Roman"/>
                          <a:ea typeface="Calibri"/>
                          <a:cs typeface="Times New Roman"/>
                        </a:rPr>
                        <a:t>550.77</a:t>
                      </a:r>
                    </a:p>
                  </a:txBody>
                  <a:tcPr marL="50800" marR="50800" marT="0" marB="0">
                    <a:lnL>
                      <a:noFill/>
                    </a:lnL>
                    <a:lnR>
                      <a:noFill/>
                    </a:lnR>
                    <a:lnT>
                      <a:noFill/>
                    </a:lnT>
                    <a:lnB>
                      <a:noFill/>
                    </a:lnB>
                  </a:tcPr>
                </a:tc>
                <a:tc>
                  <a:txBody>
                    <a:bodyPr/>
                    <a:lstStyle/>
                    <a:p>
                      <a:pPr marL="0" marR="0">
                        <a:lnSpc>
                          <a:spcPct val="200000"/>
                        </a:lnSpc>
                        <a:spcBef>
                          <a:spcPts val="0"/>
                        </a:spcBef>
                        <a:spcAft>
                          <a:spcPts val="0"/>
                        </a:spcAft>
                      </a:pPr>
                      <a:r>
                        <a:rPr lang="en-US" sz="1200" b="1" dirty="0">
                          <a:solidFill>
                            <a:schemeClr val="tx1"/>
                          </a:solidFill>
                          <a:latin typeface="Times New Roman"/>
                          <a:ea typeface="Calibri"/>
                          <a:cs typeface="Times New Roman"/>
                        </a:rPr>
                        <a:t>32.28</a:t>
                      </a:r>
                    </a:p>
                  </a:txBody>
                  <a:tcPr marL="50800" marR="50800" marT="0" marB="0">
                    <a:lnL>
                      <a:noFill/>
                    </a:lnL>
                    <a:lnR>
                      <a:noFill/>
                    </a:lnR>
                    <a:lnT>
                      <a:noFill/>
                    </a:lnT>
                    <a:lnB>
                      <a:noFill/>
                    </a:lnB>
                  </a:tcPr>
                </a:tc>
                <a:tc>
                  <a:txBody>
                    <a:bodyPr/>
                    <a:lstStyle/>
                    <a:p>
                      <a:pPr marL="0" marR="0">
                        <a:lnSpc>
                          <a:spcPct val="200000"/>
                        </a:lnSpc>
                        <a:spcBef>
                          <a:spcPts val="0"/>
                        </a:spcBef>
                        <a:spcAft>
                          <a:spcPts val="0"/>
                        </a:spcAft>
                      </a:pPr>
                      <a:r>
                        <a:rPr lang="en-US" sz="1200" b="1" dirty="0">
                          <a:solidFill>
                            <a:schemeClr val="tx1"/>
                          </a:solidFill>
                          <a:latin typeface="Times New Roman"/>
                          <a:ea typeface="Calibri"/>
                          <a:cs typeface="Times New Roman"/>
                        </a:rPr>
                        <a:t>5</a:t>
                      </a:r>
                    </a:p>
                  </a:txBody>
                  <a:tcPr marL="50800" marR="50800" marT="0" marB="0">
                    <a:lnL>
                      <a:noFill/>
                    </a:lnL>
                    <a:lnR>
                      <a:noFill/>
                    </a:lnR>
                    <a:lnT>
                      <a:noFill/>
                    </a:lnT>
                    <a:lnB>
                      <a:noFill/>
                    </a:lnB>
                  </a:tcPr>
                </a:tc>
                <a:tc>
                  <a:txBody>
                    <a:bodyPr/>
                    <a:lstStyle/>
                    <a:p>
                      <a:pPr marL="0" marR="0">
                        <a:lnSpc>
                          <a:spcPct val="200000"/>
                        </a:lnSpc>
                        <a:spcBef>
                          <a:spcPts val="0"/>
                        </a:spcBef>
                        <a:spcAft>
                          <a:spcPts val="0"/>
                        </a:spcAft>
                      </a:pPr>
                      <a:r>
                        <a:rPr lang="en-US" sz="1200" b="1" dirty="0">
                          <a:solidFill>
                            <a:schemeClr val="tx1"/>
                          </a:solidFill>
                          <a:latin typeface="Times New Roman"/>
                          <a:ea typeface="Calibri"/>
                          <a:cs typeface="Times New Roman"/>
                        </a:rPr>
                        <a:t>&lt;.001</a:t>
                      </a:r>
                    </a:p>
                  </a:txBody>
                  <a:tcPr marL="50800" marR="50800" marT="0" marB="0">
                    <a:lnL>
                      <a:noFill/>
                    </a:lnL>
                    <a:lnR>
                      <a:noFill/>
                    </a:lnR>
                    <a:lnT>
                      <a:noFill/>
                    </a:lnT>
                    <a:lnB>
                      <a:noFill/>
                    </a:lnB>
                  </a:tcPr>
                </a:tc>
                <a:tc>
                  <a:txBody>
                    <a:bodyPr/>
                    <a:lstStyle/>
                    <a:p>
                      <a:pPr marL="0" marR="0">
                        <a:lnSpc>
                          <a:spcPct val="200000"/>
                        </a:lnSpc>
                        <a:spcBef>
                          <a:spcPts val="0"/>
                        </a:spcBef>
                        <a:spcAft>
                          <a:spcPts val="0"/>
                        </a:spcAft>
                      </a:pPr>
                      <a:r>
                        <a:rPr lang="en-US" sz="1200" b="1" dirty="0">
                          <a:solidFill>
                            <a:schemeClr val="tx1"/>
                          </a:solidFill>
                          <a:latin typeface="Times New Roman"/>
                          <a:ea typeface="Calibri"/>
                          <a:cs typeface="Times New Roman"/>
                        </a:rPr>
                        <a:t>.06</a:t>
                      </a:r>
                    </a:p>
                  </a:txBody>
                  <a:tcPr marL="50800" marR="50800" marT="0" marB="0">
                    <a:lnL>
                      <a:noFill/>
                    </a:lnL>
                    <a:lnR>
                      <a:noFill/>
                    </a:lnR>
                    <a:lnT>
                      <a:noFill/>
                    </a:lnT>
                    <a:lnB>
                      <a:noFill/>
                    </a:lnB>
                  </a:tcPr>
                </a:tc>
                <a:tc>
                  <a:txBody>
                    <a:bodyPr/>
                    <a:lstStyle/>
                    <a:p>
                      <a:pPr marL="0" marR="0">
                        <a:lnSpc>
                          <a:spcPct val="200000"/>
                        </a:lnSpc>
                        <a:spcBef>
                          <a:spcPts val="0"/>
                        </a:spcBef>
                        <a:spcAft>
                          <a:spcPts val="0"/>
                        </a:spcAft>
                      </a:pPr>
                      <a:r>
                        <a:rPr lang="en-US" sz="1200" b="1" dirty="0">
                          <a:solidFill>
                            <a:schemeClr val="tx1"/>
                          </a:solidFill>
                          <a:latin typeface="Times New Roman"/>
                          <a:ea typeface="Calibri"/>
                          <a:cs typeface="Times New Roman"/>
                        </a:rPr>
                        <a:t>.07</a:t>
                      </a:r>
                    </a:p>
                  </a:txBody>
                  <a:tcPr marL="50800" marR="50800" marT="0" marB="0">
                    <a:lnL>
                      <a:noFill/>
                    </a:lnL>
                    <a:lnR>
                      <a:noFill/>
                    </a:lnR>
                    <a:lnT>
                      <a:noFill/>
                    </a:lnT>
                    <a:lnB>
                      <a:noFill/>
                    </a:lnB>
                  </a:tcPr>
                </a:tc>
                <a:tc>
                  <a:txBody>
                    <a:bodyPr/>
                    <a:lstStyle/>
                    <a:p>
                      <a:pPr marL="0" marR="0">
                        <a:lnSpc>
                          <a:spcPct val="200000"/>
                        </a:lnSpc>
                        <a:spcBef>
                          <a:spcPts val="0"/>
                        </a:spcBef>
                        <a:spcAft>
                          <a:spcPts val="0"/>
                        </a:spcAft>
                      </a:pPr>
                      <a:r>
                        <a:rPr lang="en-US" sz="1200" b="1" dirty="0">
                          <a:solidFill>
                            <a:schemeClr val="tx1"/>
                          </a:solidFill>
                          <a:latin typeface="Times New Roman"/>
                          <a:ea typeface="Calibri"/>
                          <a:cs typeface="Times New Roman"/>
                        </a:rPr>
                        <a:t>.10</a:t>
                      </a:r>
                    </a:p>
                  </a:txBody>
                  <a:tcPr marL="50800" marR="50800" marT="0" marB="0">
                    <a:lnL>
                      <a:noFill/>
                    </a:lnL>
                    <a:lnR>
                      <a:noFill/>
                    </a:lnR>
                    <a:lnT>
                      <a:noFill/>
                    </a:lnT>
                    <a:lnB>
                      <a:noFill/>
                    </a:lnB>
                  </a:tcPr>
                </a:tc>
              </a:tr>
              <a:tr h="270933">
                <a:tc>
                  <a:txBody>
                    <a:bodyPr/>
                    <a:lstStyle/>
                    <a:p>
                      <a:pPr marL="0" marR="0">
                        <a:lnSpc>
                          <a:spcPct val="200000"/>
                        </a:lnSpc>
                        <a:spcBef>
                          <a:spcPts val="0"/>
                        </a:spcBef>
                        <a:spcAft>
                          <a:spcPts val="0"/>
                        </a:spcAft>
                      </a:pPr>
                      <a:r>
                        <a:rPr lang="en-US" sz="1200" b="0" dirty="0">
                          <a:solidFill>
                            <a:schemeClr val="tx1"/>
                          </a:solidFill>
                          <a:latin typeface="Times New Roman"/>
                          <a:ea typeface="Calibri"/>
                          <a:cs typeface="Times New Roman"/>
                        </a:rPr>
                        <a:t>Verbs</a:t>
                      </a:r>
                    </a:p>
                  </a:txBody>
                  <a:tcPr marL="50800" marR="50800" marT="0" marB="0">
                    <a:lnL>
                      <a:noFill/>
                    </a:lnL>
                    <a:lnR>
                      <a:noFill/>
                    </a:lnR>
                    <a:lnT>
                      <a:noFill/>
                    </a:lnT>
                    <a:lnB>
                      <a:noFill/>
                    </a:lnB>
                    <a:solidFill>
                      <a:srgbClr val="D3DFEE"/>
                    </a:solidFill>
                  </a:tcPr>
                </a:tc>
                <a:tc>
                  <a:txBody>
                    <a:bodyPr/>
                    <a:lstStyle/>
                    <a:p>
                      <a:pPr marL="0" marR="0">
                        <a:lnSpc>
                          <a:spcPct val="200000"/>
                        </a:lnSpc>
                        <a:spcBef>
                          <a:spcPts val="0"/>
                        </a:spcBef>
                        <a:spcAft>
                          <a:spcPts val="0"/>
                        </a:spcAft>
                      </a:pPr>
                      <a:r>
                        <a:rPr lang="en-US" sz="1200">
                          <a:solidFill>
                            <a:schemeClr val="tx1"/>
                          </a:solidFill>
                          <a:latin typeface="Times New Roman"/>
                          <a:ea typeface="Calibri"/>
                          <a:cs typeface="Times New Roman"/>
                        </a:rPr>
                        <a:t>156</a:t>
                      </a:r>
                    </a:p>
                  </a:txBody>
                  <a:tcPr marL="50800" marR="50800" marT="0" marB="0">
                    <a:lnL>
                      <a:noFill/>
                    </a:lnL>
                    <a:lnR>
                      <a:noFill/>
                    </a:lnR>
                    <a:lnT>
                      <a:noFill/>
                    </a:lnT>
                    <a:lnB>
                      <a:noFill/>
                    </a:lnB>
                    <a:solidFill>
                      <a:srgbClr val="D3DFEE"/>
                    </a:solidFill>
                  </a:tcPr>
                </a:tc>
                <a:tc>
                  <a:txBody>
                    <a:bodyPr/>
                    <a:lstStyle/>
                    <a:p>
                      <a:pPr marL="0" marR="0">
                        <a:lnSpc>
                          <a:spcPct val="200000"/>
                        </a:lnSpc>
                        <a:spcBef>
                          <a:spcPts val="0"/>
                        </a:spcBef>
                        <a:spcAft>
                          <a:spcPts val="0"/>
                        </a:spcAft>
                      </a:pPr>
                      <a:r>
                        <a:rPr lang="en-US" sz="1200">
                          <a:solidFill>
                            <a:schemeClr val="tx1"/>
                          </a:solidFill>
                          <a:latin typeface="Times New Roman"/>
                          <a:ea typeface="Calibri"/>
                          <a:cs typeface="Times New Roman"/>
                        </a:rPr>
                        <a:t>521.73</a:t>
                      </a:r>
                    </a:p>
                  </a:txBody>
                  <a:tcPr marL="50800" marR="50800" marT="0" marB="0">
                    <a:lnL>
                      <a:noFill/>
                    </a:lnL>
                    <a:lnR>
                      <a:noFill/>
                    </a:lnR>
                    <a:lnT>
                      <a:noFill/>
                    </a:lnT>
                    <a:lnB>
                      <a:noFill/>
                    </a:lnB>
                    <a:solidFill>
                      <a:srgbClr val="D3DFEE"/>
                    </a:solidFill>
                  </a:tcPr>
                </a:tc>
                <a:tc>
                  <a:txBody>
                    <a:bodyPr/>
                    <a:lstStyle/>
                    <a:p>
                      <a:pPr marL="0" marR="0">
                        <a:lnSpc>
                          <a:spcPct val="200000"/>
                        </a:lnSpc>
                        <a:spcBef>
                          <a:spcPts val="0"/>
                        </a:spcBef>
                        <a:spcAft>
                          <a:spcPts val="0"/>
                        </a:spcAft>
                      </a:pPr>
                      <a:r>
                        <a:rPr lang="en-US" sz="1200">
                          <a:solidFill>
                            <a:schemeClr val="tx1"/>
                          </a:solidFill>
                          <a:latin typeface="Times New Roman"/>
                          <a:ea typeface="Calibri"/>
                          <a:cs typeface="Times New Roman"/>
                        </a:rPr>
                        <a:t>-260.86</a:t>
                      </a:r>
                    </a:p>
                  </a:txBody>
                  <a:tcPr marL="50800" marR="50800" marT="0" marB="0">
                    <a:lnL>
                      <a:noFill/>
                    </a:lnL>
                    <a:lnR>
                      <a:noFill/>
                    </a:lnR>
                    <a:lnT>
                      <a:noFill/>
                    </a:lnT>
                    <a:lnB>
                      <a:noFill/>
                    </a:lnB>
                    <a:solidFill>
                      <a:srgbClr val="D3DFEE"/>
                    </a:solidFill>
                  </a:tcPr>
                </a:tc>
                <a:tc>
                  <a:txBody>
                    <a:bodyPr/>
                    <a:lstStyle/>
                    <a:p>
                      <a:pPr marL="0" marR="0">
                        <a:lnSpc>
                          <a:spcPct val="200000"/>
                        </a:lnSpc>
                        <a:spcBef>
                          <a:spcPts val="0"/>
                        </a:spcBef>
                        <a:spcAft>
                          <a:spcPts val="0"/>
                        </a:spcAft>
                      </a:pPr>
                      <a:r>
                        <a:rPr lang="en-US" sz="1200">
                          <a:solidFill>
                            <a:schemeClr val="tx1"/>
                          </a:solidFill>
                          <a:latin typeface="Times New Roman"/>
                          <a:ea typeface="Calibri"/>
                          <a:cs typeface="Times New Roman"/>
                        </a:rPr>
                        <a:t>537.73</a:t>
                      </a:r>
                    </a:p>
                  </a:txBody>
                  <a:tcPr marL="50800" marR="50800" marT="0" marB="0">
                    <a:lnL>
                      <a:noFill/>
                    </a:lnL>
                    <a:lnR>
                      <a:noFill/>
                    </a:lnR>
                    <a:lnT>
                      <a:noFill/>
                    </a:lnT>
                    <a:lnB>
                      <a:noFill/>
                    </a:lnB>
                    <a:solidFill>
                      <a:srgbClr val="D3DFEE"/>
                    </a:solidFill>
                  </a:tcPr>
                </a:tc>
                <a:tc>
                  <a:txBody>
                    <a:bodyPr/>
                    <a:lstStyle/>
                    <a:p>
                      <a:pPr marL="0" marR="0">
                        <a:lnSpc>
                          <a:spcPct val="200000"/>
                        </a:lnSpc>
                        <a:spcBef>
                          <a:spcPts val="0"/>
                        </a:spcBef>
                        <a:spcAft>
                          <a:spcPts val="0"/>
                        </a:spcAft>
                      </a:pPr>
                      <a:r>
                        <a:rPr lang="en-US" sz="1200">
                          <a:solidFill>
                            <a:schemeClr val="tx1"/>
                          </a:solidFill>
                          <a:latin typeface="Times New Roman"/>
                          <a:ea typeface="Calibri"/>
                          <a:cs typeface="Times New Roman"/>
                        </a:rPr>
                        <a:t>570.69</a:t>
                      </a:r>
                    </a:p>
                  </a:txBody>
                  <a:tcPr marL="50800" marR="50800" marT="0" marB="0">
                    <a:lnL>
                      <a:noFill/>
                    </a:lnL>
                    <a:lnR>
                      <a:noFill/>
                    </a:lnR>
                    <a:lnT>
                      <a:noFill/>
                    </a:lnT>
                    <a:lnB>
                      <a:noFill/>
                    </a:lnB>
                    <a:solidFill>
                      <a:srgbClr val="D3DFEE"/>
                    </a:solidFill>
                  </a:tcPr>
                </a:tc>
                <a:tc>
                  <a:txBody>
                    <a:bodyPr/>
                    <a:lstStyle/>
                    <a:p>
                      <a:pPr marL="0" marR="0">
                        <a:lnSpc>
                          <a:spcPct val="200000"/>
                        </a:lnSpc>
                        <a:spcBef>
                          <a:spcPts val="0"/>
                        </a:spcBef>
                        <a:spcAft>
                          <a:spcPts val="0"/>
                        </a:spcAft>
                      </a:pPr>
                      <a:r>
                        <a:rPr lang="en-US" sz="1200">
                          <a:solidFill>
                            <a:schemeClr val="tx1"/>
                          </a:solidFill>
                          <a:latin typeface="Times New Roman"/>
                          <a:ea typeface="Calibri"/>
                          <a:cs typeface="Times New Roman"/>
                        </a:rPr>
                        <a:t>6.24</a:t>
                      </a:r>
                    </a:p>
                  </a:txBody>
                  <a:tcPr marL="50800" marR="50800" marT="0" marB="0">
                    <a:lnL>
                      <a:noFill/>
                    </a:lnL>
                    <a:lnR>
                      <a:noFill/>
                    </a:lnR>
                    <a:lnT>
                      <a:noFill/>
                    </a:lnT>
                    <a:lnB>
                      <a:noFill/>
                    </a:lnB>
                    <a:solidFill>
                      <a:srgbClr val="D3DFEE"/>
                    </a:solidFill>
                  </a:tcPr>
                </a:tc>
                <a:tc>
                  <a:txBody>
                    <a:bodyPr/>
                    <a:lstStyle/>
                    <a:p>
                      <a:pPr marL="0" marR="0">
                        <a:lnSpc>
                          <a:spcPct val="200000"/>
                        </a:lnSpc>
                        <a:spcBef>
                          <a:spcPts val="0"/>
                        </a:spcBef>
                        <a:spcAft>
                          <a:spcPts val="0"/>
                        </a:spcAft>
                      </a:pPr>
                      <a:r>
                        <a:rPr lang="en-US" sz="1200">
                          <a:solidFill>
                            <a:schemeClr val="tx1"/>
                          </a:solidFill>
                          <a:latin typeface="Times New Roman"/>
                          <a:ea typeface="Calibri"/>
                          <a:cs typeface="Times New Roman"/>
                        </a:rPr>
                        <a:t>4</a:t>
                      </a:r>
                    </a:p>
                  </a:txBody>
                  <a:tcPr marL="50800" marR="50800" marT="0" marB="0">
                    <a:lnL>
                      <a:noFill/>
                    </a:lnL>
                    <a:lnR>
                      <a:noFill/>
                    </a:lnR>
                    <a:lnT>
                      <a:noFill/>
                    </a:lnT>
                    <a:lnB>
                      <a:noFill/>
                    </a:lnB>
                    <a:solidFill>
                      <a:srgbClr val="D3DFEE"/>
                    </a:solidFill>
                  </a:tcPr>
                </a:tc>
                <a:tc>
                  <a:txBody>
                    <a:bodyPr/>
                    <a:lstStyle/>
                    <a:p>
                      <a:pPr marL="0" marR="0">
                        <a:lnSpc>
                          <a:spcPct val="200000"/>
                        </a:lnSpc>
                        <a:spcBef>
                          <a:spcPts val="0"/>
                        </a:spcBef>
                        <a:spcAft>
                          <a:spcPts val="0"/>
                        </a:spcAft>
                      </a:pPr>
                      <a:r>
                        <a:rPr lang="en-US" sz="1200">
                          <a:solidFill>
                            <a:schemeClr val="tx1"/>
                          </a:solidFill>
                          <a:latin typeface="Times New Roman"/>
                          <a:ea typeface="Calibri"/>
                          <a:cs typeface="Times New Roman"/>
                        </a:rPr>
                        <a:t>.182</a:t>
                      </a:r>
                    </a:p>
                  </a:txBody>
                  <a:tcPr marL="50800" marR="50800" marT="0" marB="0">
                    <a:lnL>
                      <a:noFill/>
                    </a:lnL>
                    <a:lnR>
                      <a:noFill/>
                    </a:lnR>
                    <a:lnT>
                      <a:noFill/>
                    </a:lnT>
                    <a:lnB>
                      <a:noFill/>
                    </a:lnB>
                    <a:solidFill>
                      <a:srgbClr val="D3DFEE"/>
                    </a:solidFill>
                  </a:tcPr>
                </a:tc>
                <a:tc>
                  <a:txBody>
                    <a:bodyPr/>
                    <a:lstStyle/>
                    <a:p>
                      <a:pPr marL="0" marR="0">
                        <a:lnSpc>
                          <a:spcPct val="200000"/>
                        </a:lnSpc>
                        <a:spcBef>
                          <a:spcPts val="0"/>
                        </a:spcBef>
                        <a:spcAft>
                          <a:spcPts val="0"/>
                        </a:spcAft>
                      </a:pPr>
                      <a:r>
                        <a:rPr lang="en-US" sz="1200">
                          <a:solidFill>
                            <a:schemeClr val="tx1"/>
                          </a:solidFill>
                          <a:latin typeface="Times New Roman"/>
                          <a:ea typeface="Calibri"/>
                          <a:cs typeface="Times New Roman"/>
                        </a:rPr>
                        <a:t>.01</a:t>
                      </a:r>
                    </a:p>
                  </a:txBody>
                  <a:tcPr marL="50800" marR="50800" marT="0" marB="0">
                    <a:lnL>
                      <a:noFill/>
                    </a:lnL>
                    <a:lnR>
                      <a:noFill/>
                    </a:lnR>
                    <a:lnT>
                      <a:noFill/>
                    </a:lnT>
                    <a:lnB>
                      <a:noFill/>
                    </a:lnB>
                    <a:solidFill>
                      <a:srgbClr val="D3DFEE"/>
                    </a:solidFill>
                  </a:tcPr>
                </a:tc>
                <a:tc>
                  <a:txBody>
                    <a:bodyPr/>
                    <a:lstStyle/>
                    <a:p>
                      <a:pPr marL="0" marR="0">
                        <a:lnSpc>
                          <a:spcPct val="200000"/>
                        </a:lnSpc>
                        <a:spcBef>
                          <a:spcPts val="0"/>
                        </a:spcBef>
                        <a:spcAft>
                          <a:spcPts val="0"/>
                        </a:spcAft>
                      </a:pPr>
                      <a:r>
                        <a:rPr lang="en-US" sz="1200">
                          <a:solidFill>
                            <a:schemeClr val="tx1"/>
                          </a:solidFill>
                          <a:latin typeface="Times New Roman"/>
                          <a:ea typeface="Calibri"/>
                          <a:cs typeface="Times New Roman"/>
                        </a:rPr>
                        <a:t>.01</a:t>
                      </a:r>
                    </a:p>
                  </a:txBody>
                  <a:tcPr marL="50800" marR="50800" marT="0" marB="0">
                    <a:lnL>
                      <a:noFill/>
                    </a:lnL>
                    <a:lnR>
                      <a:noFill/>
                    </a:lnR>
                    <a:lnT>
                      <a:noFill/>
                    </a:lnT>
                    <a:lnB>
                      <a:noFill/>
                    </a:lnB>
                    <a:solidFill>
                      <a:srgbClr val="D3DFEE"/>
                    </a:solidFill>
                  </a:tcPr>
                </a:tc>
                <a:tc>
                  <a:txBody>
                    <a:bodyPr/>
                    <a:lstStyle/>
                    <a:p>
                      <a:pPr marL="0" marR="0">
                        <a:lnSpc>
                          <a:spcPct val="200000"/>
                        </a:lnSpc>
                        <a:spcBef>
                          <a:spcPts val="0"/>
                        </a:spcBef>
                        <a:spcAft>
                          <a:spcPts val="0"/>
                        </a:spcAft>
                      </a:pPr>
                      <a:r>
                        <a:rPr lang="en-US" sz="1200">
                          <a:solidFill>
                            <a:schemeClr val="tx1"/>
                          </a:solidFill>
                          <a:latin typeface="Times New Roman"/>
                          <a:ea typeface="Calibri"/>
                          <a:cs typeface="Times New Roman"/>
                        </a:rPr>
                        <a:t>.01</a:t>
                      </a:r>
                    </a:p>
                  </a:txBody>
                  <a:tcPr marL="50800" marR="50800" marT="0" marB="0">
                    <a:lnL>
                      <a:noFill/>
                    </a:lnL>
                    <a:lnR>
                      <a:noFill/>
                    </a:lnR>
                    <a:lnT>
                      <a:noFill/>
                    </a:lnT>
                    <a:lnB>
                      <a:noFill/>
                    </a:lnB>
                    <a:solidFill>
                      <a:srgbClr val="D3DFEE"/>
                    </a:solidFill>
                  </a:tcPr>
                </a:tc>
              </a:tr>
              <a:tr h="270933">
                <a:tc>
                  <a:txBody>
                    <a:bodyPr/>
                    <a:lstStyle/>
                    <a:p>
                      <a:pPr marL="0" marR="0">
                        <a:lnSpc>
                          <a:spcPct val="200000"/>
                        </a:lnSpc>
                        <a:spcBef>
                          <a:spcPts val="0"/>
                        </a:spcBef>
                        <a:spcAft>
                          <a:spcPts val="0"/>
                        </a:spcAft>
                      </a:pPr>
                      <a:r>
                        <a:rPr lang="en-US" sz="1200" b="1">
                          <a:solidFill>
                            <a:schemeClr val="tx1"/>
                          </a:solidFill>
                          <a:latin typeface="Times New Roman"/>
                          <a:ea typeface="Calibri"/>
                          <a:cs typeface="Times New Roman"/>
                        </a:rPr>
                        <a:t>Other</a:t>
                      </a:r>
                      <a:endParaRPr lang="en-US" sz="1200">
                        <a:solidFill>
                          <a:schemeClr val="tx1"/>
                        </a:solidFill>
                        <a:latin typeface="Times New Roman"/>
                        <a:ea typeface="Calibri"/>
                        <a:cs typeface="Times New Roman"/>
                      </a:endParaRPr>
                    </a:p>
                  </a:txBody>
                  <a:tcPr marL="50800" marR="50800" marT="0" marB="0">
                    <a:lnL>
                      <a:noFill/>
                    </a:lnL>
                    <a:lnR>
                      <a:noFill/>
                    </a:lnR>
                    <a:lnT>
                      <a:noFill/>
                    </a:lnT>
                    <a:lnB>
                      <a:noFill/>
                    </a:lnB>
                  </a:tcPr>
                </a:tc>
                <a:tc>
                  <a:txBody>
                    <a:bodyPr/>
                    <a:lstStyle/>
                    <a:p>
                      <a:pPr marL="0" marR="0">
                        <a:lnSpc>
                          <a:spcPct val="200000"/>
                        </a:lnSpc>
                        <a:spcBef>
                          <a:spcPts val="0"/>
                        </a:spcBef>
                        <a:spcAft>
                          <a:spcPts val="0"/>
                        </a:spcAft>
                      </a:pPr>
                      <a:r>
                        <a:rPr lang="en-US" sz="1200">
                          <a:solidFill>
                            <a:schemeClr val="tx1"/>
                          </a:solidFill>
                          <a:latin typeface="Times New Roman"/>
                          <a:ea typeface="Calibri"/>
                          <a:cs typeface="Times New Roman"/>
                        </a:rPr>
                        <a:t>154</a:t>
                      </a:r>
                    </a:p>
                  </a:txBody>
                  <a:tcPr marL="50800" marR="50800" marT="0" marB="0">
                    <a:lnL>
                      <a:noFill/>
                    </a:lnL>
                    <a:lnR>
                      <a:noFill/>
                    </a:lnR>
                    <a:lnT>
                      <a:noFill/>
                    </a:lnT>
                    <a:lnB>
                      <a:noFill/>
                    </a:lnB>
                  </a:tcPr>
                </a:tc>
                <a:tc>
                  <a:txBody>
                    <a:bodyPr/>
                    <a:lstStyle/>
                    <a:p>
                      <a:pPr marL="0" marR="0">
                        <a:lnSpc>
                          <a:spcPct val="200000"/>
                        </a:lnSpc>
                        <a:spcBef>
                          <a:spcPts val="0"/>
                        </a:spcBef>
                        <a:spcAft>
                          <a:spcPts val="0"/>
                        </a:spcAft>
                      </a:pPr>
                      <a:r>
                        <a:rPr lang="en-US" sz="1200">
                          <a:solidFill>
                            <a:schemeClr val="tx1"/>
                          </a:solidFill>
                          <a:latin typeface="Times New Roman"/>
                          <a:ea typeface="Calibri"/>
                          <a:cs typeface="Times New Roman"/>
                        </a:rPr>
                        <a:t>483.24</a:t>
                      </a:r>
                    </a:p>
                  </a:txBody>
                  <a:tcPr marL="50800" marR="50800" marT="0" marB="0">
                    <a:lnL>
                      <a:noFill/>
                    </a:lnL>
                    <a:lnR>
                      <a:noFill/>
                    </a:lnR>
                    <a:lnT>
                      <a:noFill/>
                    </a:lnT>
                    <a:lnB>
                      <a:noFill/>
                    </a:lnB>
                  </a:tcPr>
                </a:tc>
                <a:tc>
                  <a:txBody>
                    <a:bodyPr/>
                    <a:lstStyle/>
                    <a:p>
                      <a:pPr marL="0" marR="0">
                        <a:lnSpc>
                          <a:spcPct val="200000"/>
                        </a:lnSpc>
                        <a:spcBef>
                          <a:spcPts val="0"/>
                        </a:spcBef>
                        <a:spcAft>
                          <a:spcPts val="0"/>
                        </a:spcAft>
                      </a:pPr>
                      <a:r>
                        <a:rPr lang="en-US" sz="1200">
                          <a:solidFill>
                            <a:schemeClr val="tx1"/>
                          </a:solidFill>
                          <a:latin typeface="Times New Roman"/>
                          <a:ea typeface="Calibri"/>
                          <a:cs typeface="Times New Roman"/>
                        </a:rPr>
                        <a:t>-241.62</a:t>
                      </a:r>
                    </a:p>
                  </a:txBody>
                  <a:tcPr marL="50800" marR="50800" marT="0" marB="0">
                    <a:lnL>
                      <a:noFill/>
                    </a:lnL>
                    <a:lnR>
                      <a:noFill/>
                    </a:lnR>
                    <a:lnT>
                      <a:noFill/>
                    </a:lnT>
                    <a:lnB>
                      <a:noFill/>
                    </a:lnB>
                  </a:tcPr>
                </a:tc>
                <a:tc>
                  <a:txBody>
                    <a:bodyPr/>
                    <a:lstStyle/>
                    <a:p>
                      <a:pPr marL="0" marR="0">
                        <a:lnSpc>
                          <a:spcPct val="200000"/>
                        </a:lnSpc>
                        <a:spcBef>
                          <a:spcPts val="0"/>
                        </a:spcBef>
                        <a:spcAft>
                          <a:spcPts val="0"/>
                        </a:spcAft>
                      </a:pPr>
                      <a:r>
                        <a:rPr lang="en-US" sz="1200">
                          <a:solidFill>
                            <a:schemeClr val="tx1"/>
                          </a:solidFill>
                          <a:latin typeface="Times New Roman"/>
                          <a:ea typeface="Calibri"/>
                          <a:cs typeface="Times New Roman"/>
                        </a:rPr>
                        <a:t>503.24</a:t>
                      </a:r>
                    </a:p>
                  </a:txBody>
                  <a:tcPr marL="50800" marR="50800" marT="0" marB="0">
                    <a:lnL>
                      <a:noFill/>
                    </a:lnL>
                    <a:lnR>
                      <a:noFill/>
                    </a:lnR>
                    <a:lnT>
                      <a:noFill/>
                    </a:lnT>
                    <a:lnB>
                      <a:noFill/>
                    </a:lnB>
                  </a:tcPr>
                </a:tc>
                <a:tc>
                  <a:txBody>
                    <a:bodyPr/>
                    <a:lstStyle/>
                    <a:p>
                      <a:pPr marL="0" marR="0">
                        <a:lnSpc>
                          <a:spcPct val="200000"/>
                        </a:lnSpc>
                        <a:spcBef>
                          <a:spcPts val="0"/>
                        </a:spcBef>
                        <a:spcAft>
                          <a:spcPts val="0"/>
                        </a:spcAft>
                      </a:pPr>
                      <a:r>
                        <a:rPr lang="en-US" sz="1200">
                          <a:solidFill>
                            <a:schemeClr val="tx1"/>
                          </a:solidFill>
                          <a:latin typeface="Times New Roman"/>
                          <a:ea typeface="Calibri"/>
                          <a:cs typeface="Times New Roman"/>
                        </a:rPr>
                        <a:t>544.44</a:t>
                      </a:r>
                    </a:p>
                  </a:txBody>
                  <a:tcPr marL="50800" marR="50800" marT="0" marB="0">
                    <a:lnL>
                      <a:noFill/>
                    </a:lnL>
                    <a:lnR>
                      <a:noFill/>
                    </a:lnR>
                    <a:lnT>
                      <a:noFill/>
                    </a:lnT>
                    <a:lnB>
                      <a:noFill/>
                    </a:lnB>
                  </a:tcPr>
                </a:tc>
                <a:tc>
                  <a:txBody>
                    <a:bodyPr/>
                    <a:lstStyle/>
                    <a:p>
                      <a:pPr marL="0" marR="0">
                        <a:lnSpc>
                          <a:spcPct val="200000"/>
                        </a:lnSpc>
                        <a:spcBef>
                          <a:spcPts val="0"/>
                        </a:spcBef>
                        <a:spcAft>
                          <a:spcPts val="0"/>
                        </a:spcAft>
                      </a:pPr>
                      <a:r>
                        <a:rPr lang="en-US" sz="1200" b="1" dirty="0">
                          <a:solidFill>
                            <a:schemeClr val="tx1"/>
                          </a:solidFill>
                          <a:latin typeface="Times New Roman"/>
                          <a:ea typeface="Calibri"/>
                          <a:cs typeface="Times New Roman"/>
                        </a:rPr>
                        <a:t>44.73</a:t>
                      </a:r>
                    </a:p>
                  </a:txBody>
                  <a:tcPr marL="50800" marR="50800" marT="0" marB="0">
                    <a:lnL>
                      <a:noFill/>
                    </a:lnL>
                    <a:lnR>
                      <a:noFill/>
                    </a:lnR>
                    <a:lnT>
                      <a:noFill/>
                    </a:lnT>
                    <a:lnB>
                      <a:noFill/>
                    </a:lnB>
                  </a:tcPr>
                </a:tc>
                <a:tc>
                  <a:txBody>
                    <a:bodyPr/>
                    <a:lstStyle/>
                    <a:p>
                      <a:pPr marL="0" marR="0">
                        <a:lnSpc>
                          <a:spcPct val="200000"/>
                        </a:lnSpc>
                        <a:spcBef>
                          <a:spcPts val="0"/>
                        </a:spcBef>
                        <a:spcAft>
                          <a:spcPts val="0"/>
                        </a:spcAft>
                      </a:pPr>
                      <a:r>
                        <a:rPr lang="en-US" sz="1200" b="1">
                          <a:solidFill>
                            <a:schemeClr val="tx1"/>
                          </a:solidFill>
                          <a:latin typeface="Times New Roman"/>
                          <a:ea typeface="Calibri"/>
                          <a:cs typeface="Times New Roman"/>
                        </a:rPr>
                        <a:t>6</a:t>
                      </a:r>
                    </a:p>
                  </a:txBody>
                  <a:tcPr marL="50800" marR="50800" marT="0" marB="0">
                    <a:lnL>
                      <a:noFill/>
                    </a:lnL>
                    <a:lnR>
                      <a:noFill/>
                    </a:lnR>
                    <a:lnT>
                      <a:noFill/>
                    </a:lnT>
                    <a:lnB>
                      <a:noFill/>
                    </a:lnB>
                  </a:tcPr>
                </a:tc>
                <a:tc>
                  <a:txBody>
                    <a:bodyPr/>
                    <a:lstStyle/>
                    <a:p>
                      <a:pPr marL="0" marR="0">
                        <a:lnSpc>
                          <a:spcPct val="200000"/>
                        </a:lnSpc>
                        <a:spcBef>
                          <a:spcPts val="0"/>
                        </a:spcBef>
                        <a:spcAft>
                          <a:spcPts val="0"/>
                        </a:spcAft>
                      </a:pPr>
                      <a:r>
                        <a:rPr lang="en-US" sz="1200" b="1">
                          <a:solidFill>
                            <a:schemeClr val="tx1"/>
                          </a:solidFill>
                          <a:latin typeface="Times New Roman"/>
                          <a:ea typeface="Calibri"/>
                          <a:cs typeface="Times New Roman"/>
                        </a:rPr>
                        <a:t>&lt;.001</a:t>
                      </a:r>
                    </a:p>
                  </a:txBody>
                  <a:tcPr marL="50800" marR="50800" marT="0" marB="0">
                    <a:lnL>
                      <a:noFill/>
                    </a:lnL>
                    <a:lnR>
                      <a:noFill/>
                    </a:lnR>
                    <a:lnT>
                      <a:noFill/>
                    </a:lnT>
                    <a:lnB>
                      <a:noFill/>
                    </a:lnB>
                  </a:tcPr>
                </a:tc>
                <a:tc>
                  <a:txBody>
                    <a:bodyPr/>
                    <a:lstStyle/>
                    <a:p>
                      <a:pPr marL="0" marR="0">
                        <a:lnSpc>
                          <a:spcPct val="200000"/>
                        </a:lnSpc>
                        <a:spcBef>
                          <a:spcPts val="0"/>
                        </a:spcBef>
                        <a:spcAft>
                          <a:spcPts val="0"/>
                        </a:spcAft>
                      </a:pPr>
                      <a:r>
                        <a:rPr lang="en-US" sz="1200" b="1">
                          <a:solidFill>
                            <a:schemeClr val="tx1"/>
                          </a:solidFill>
                          <a:latin typeface="Times New Roman"/>
                          <a:ea typeface="Calibri"/>
                          <a:cs typeface="Times New Roman"/>
                        </a:rPr>
                        <a:t>.08</a:t>
                      </a:r>
                    </a:p>
                  </a:txBody>
                  <a:tcPr marL="50800" marR="50800" marT="0" marB="0">
                    <a:lnL>
                      <a:noFill/>
                    </a:lnL>
                    <a:lnR>
                      <a:noFill/>
                    </a:lnR>
                    <a:lnT>
                      <a:noFill/>
                    </a:lnT>
                    <a:lnB>
                      <a:noFill/>
                    </a:lnB>
                  </a:tcPr>
                </a:tc>
                <a:tc>
                  <a:txBody>
                    <a:bodyPr/>
                    <a:lstStyle/>
                    <a:p>
                      <a:pPr marL="0" marR="0">
                        <a:lnSpc>
                          <a:spcPct val="200000"/>
                        </a:lnSpc>
                        <a:spcBef>
                          <a:spcPts val="0"/>
                        </a:spcBef>
                        <a:spcAft>
                          <a:spcPts val="0"/>
                        </a:spcAft>
                      </a:pPr>
                      <a:r>
                        <a:rPr lang="en-US" sz="1200" b="1">
                          <a:solidFill>
                            <a:schemeClr val="tx1"/>
                          </a:solidFill>
                          <a:latin typeface="Times New Roman"/>
                          <a:ea typeface="Calibri"/>
                          <a:cs typeface="Times New Roman"/>
                        </a:rPr>
                        <a:t>.09</a:t>
                      </a:r>
                    </a:p>
                  </a:txBody>
                  <a:tcPr marL="50800" marR="50800" marT="0" marB="0">
                    <a:lnL>
                      <a:noFill/>
                    </a:lnL>
                    <a:lnR>
                      <a:noFill/>
                    </a:lnR>
                    <a:lnT>
                      <a:noFill/>
                    </a:lnT>
                    <a:lnB>
                      <a:noFill/>
                    </a:lnB>
                  </a:tcPr>
                </a:tc>
                <a:tc>
                  <a:txBody>
                    <a:bodyPr/>
                    <a:lstStyle/>
                    <a:p>
                      <a:pPr marL="0" marR="0">
                        <a:lnSpc>
                          <a:spcPct val="200000"/>
                        </a:lnSpc>
                        <a:spcBef>
                          <a:spcPts val="0"/>
                        </a:spcBef>
                        <a:spcAft>
                          <a:spcPts val="0"/>
                        </a:spcAft>
                      </a:pPr>
                      <a:r>
                        <a:rPr lang="en-US" sz="1200" b="1">
                          <a:solidFill>
                            <a:schemeClr val="tx1"/>
                          </a:solidFill>
                          <a:latin typeface="Times New Roman"/>
                          <a:ea typeface="Calibri"/>
                          <a:cs typeface="Times New Roman"/>
                        </a:rPr>
                        <a:t>.13</a:t>
                      </a:r>
                    </a:p>
                  </a:txBody>
                  <a:tcPr marL="50800" marR="50800" marT="0" marB="0">
                    <a:lnL>
                      <a:noFill/>
                    </a:lnL>
                    <a:lnR>
                      <a:noFill/>
                    </a:lnR>
                    <a:lnT>
                      <a:noFill/>
                    </a:lnT>
                    <a:lnB>
                      <a:noFill/>
                    </a:lnB>
                  </a:tcPr>
                </a:tc>
              </a:tr>
              <a:tr h="541867">
                <a:tc>
                  <a:txBody>
                    <a:bodyPr/>
                    <a:lstStyle/>
                    <a:p>
                      <a:pPr marL="0" marR="0">
                        <a:lnSpc>
                          <a:spcPct val="200000"/>
                        </a:lnSpc>
                        <a:spcBef>
                          <a:spcPts val="0"/>
                        </a:spcBef>
                        <a:spcAft>
                          <a:spcPts val="0"/>
                        </a:spcAft>
                      </a:pPr>
                      <a:r>
                        <a:rPr lang="en-US" sz="1200" b="1">
                          <a:solidFill>
                            <a:schemeClr val="tx1"/>
                          </a:solidFill>
                          <a:latin typeface="Times New Roman"/>
                          <a:ea typeface="Calibri"/>
                          <a:cs typeface="Times New Roman"/>
                        </a:rPr>
                        <a:t>Social/Emotional</a:t>
                      </a:r>
                      <a:endParaRPr lang="en-US" sz="1200">
                        <a:solidFill>
                          <a:schemeClr val="tx1"/>
                        </a:solidFill>
                        <a:latin typeface="Times New Roman"/>
                        <a:ea typeface="Calibri"/>
                        <a:cs typeface="Times New Roman"/>
                      </a:endParaRPr>
                    </a:p>
                  </a:txBody>
                  <a:tcPr marL="50800" marR="50800" marT="0" marB="0">
                    <a:lnL>
                      <a:noFill/>
                    </a:lnL>
                    <a:lnR>
                      <a:noFill/>
                    </a:lnR>
                    <a:lnT>
                      <a:noFill/>
                    </a:lnT>
                    <a:lnB>
                      <a:noFill/>
                    </a:lnB>
                    <a:solidFill>
                      <a:srgbClr val="D3DFEE"/>
                    </a:solidFill>
                  </a:tcPr>
                </a:tc>
                <a:tc>
                  <a:txBody>
                    <a:bodyPr/>
                    <a:lstStyle/>
                    <a:p>
                      <a:pPr marL="0" marR="0">
                        <a:lnSpc>
                          <a:spcPct val="200000"/>
                        </a:lnSpc>
                        <a:spcBef>
                          <a:spcPts val="0"/>
                        </a:spcBef>
                        <a:spcAft>
                          <a:spcPts val="0"/>
                        </a:spcAft>
                      </a:pPr>
                      <a:r>
                        <a:rPr lang="en-US" sz="1200">
                          <a:solidFill>
                            <a:schemeClr val="tx1"/>
                          </a:solidFill>
                          <a:latin typeface="Times New Roman"/>
                          <a:ea typeface="Calibri"/>
                          <a:cs typeface="Times New Roman"/>
                        </a:rPr>
                        <a:t>157</a:t>
                      </a:r>
                    </a:p>
                  </a:txBody>
                  <a:tcPr marL="50800" marR="50800" marT="0" marB="0">
                    <a:lnL>
                      <a:noFill/>
                    </a:lnL>
                    <a:lnR>
                      <a:noFill/>
                    </a:lnR>
                    <a:lnT>
                      <a:noFill/>
                    </a:lnT>
                    <a:lnB>
                      <a:noFill/>
                    </a:lnB>
                    <a:solidFill>
                      <a:srgbClr val="D3DFEE"/>
                    </a:solidFill>
                  </a:tcPr>
                </a:tc>
                <a:tc>
                  <a:txBody>
                    <a:bodyPr/>
                    <a:lstStyle/>
                    <a:p>
                      <a:pPr marL="0" marR="0">
                        <a:lnSpc>
                          <a:spcPct val="200000"/>
                        </a:lnSpc>
                        <a:spcBef>
                          <a:spcPts val="0"/>
                        </a:spcBef>
                        <a:spcAft>
                          <a:spcPts val="0"/>
                        </a:spcAft>
                      </a:pPr>
                      <a:r>
                        <a:rPr lang="en-US" sz="1200">
                          <a:solidFill>
                            <a:schemeClr val="tx1"/>
                          </a:solidFill>
                          <a:latin typeface="Times New Roman"/>
                          <a:ea typeface="Calibri"/>
                          <a:cs typeface="Times New Roman"/>
                        </a:rPr>
                        <a:t>518.42</a:t>
                      </a:r>
                    </a:p>
                  </a:txBody>
                  <a:tcPr marL="50800" marR="50800" marT="0" marB="0">
                    <a:lnL>
                      <a:noFill/>
                    </a:lnL>
                    <a:lnR>
                      <a:noFill/>
                    </a:lnR>
                    <a:lnT>
                      <a:noFill/>
                    </a:lnT>
                    <a:lnB>
                      <a:noFill/>
                    </a:lnB>
                    <a:solidFill>
                      <a:srgbClr val="D3DFEE"/>
                    </a:solidFill>
                  </a:tcPr>
                </a:tc>
                <a:tc>
                  <a:txBody>
                    <a:bodyPr/>
                    <a:lstStyle/>
                    <a:p>
                      <a:pPr marL="0" marR="0">
                        <a:lnSpc>
                          <a:spcPct val="200000"/>
                        </a:lnSpc>
                        <a:spcBef>
                          <a:spcPts val="0"/>
                        </a:spcBef>
                        <a:spcAft>
                          <a:spcPts val="0"/>
                        </a:spcAft>
                      </a:pPr>
                      <a:r>
                        <a:rPr lang="en-US" sz="1200">
                          <a:solidFill>
                            <a:schemeClr val="tx1"/>
                          </a:solidFill>
                          <a:latin typeface="Times New Roman"/>
                          <a:ea typeface="Calibri"/>
                          <a:cs typeface="Times New Roman"/>
                        </a:rPr>
                        <a:t>-259.21</a:t>
                      </a:r>
                    </a:p>
                  </a:txBody>
                  <a:tcPr marL="50800" marR="50800" marT="0" marB="0">
                    <a:lnL>
                      <a:noFill/>
                    </a:lnL>
                    <a:lnR>
                      <a:noFill/>
                    </a:lnR>
                    <a:lnT>
                      <a:noFill/>
                    </a:lnT>
                    <a:lnB>
                      <a:noFill/>
                    </a:lnB>
                    <a:solidFill>
                      <a:srgbClr val="D3DFEE"/>
                    </a:solidFill>
                  </a:tcPr>
                </a:tc>
                <a:tc>
                  <a:txBody>
                    <a:bodyPr/>
                    <a:lstStyle/>
                    <a:p>
                      <a:pPr marL="0" marR="0">
                        <a:lnSpc>
                          <a:spcPct val="200000"/>
                        </a:lnSpc>
                        <a:spcBef>
                          <a:spcPts val="0"/>
                        </a:spcBef>
                        <a:spcAft>
                          <a:spcPts val="0"/>
                        </a:spcAft>
                      </a:pPr>
                      <a:r>
                        <a:rPr lang="en-US" sz="1200">
                          <a:solidFill>
                            <a:schemeClr val="tx1"/>
                          </a:solidFill>
                          <a:latin typeface="Times New Roman"/>
                          <a:ea typeface="Calibri"/>
                          <a:cs typeface="Times New Roman"/>
                        </a:rPr>
                        <a:t>532.42</a:t>
                      </a:r>
                    </a:p>
                  </a:txBody>
                  <a:tcPr marL="50800" marR="50800" marT="0" marB="0">
                    <a:lnL>
                      <a:noFill/>
                    </a:lnL>
                    <a:lnR>
                      <a:noFill/>
                    </a:lnR>
                    <a:lnT>
                      <a:noFill/>
                    </a:lnT>
                    <a:lnB>
                      <a:noFill/>
                    </a:lnB>
                    <a:solidFill>
                      <a:srgbClr val="D3DFEE"/>
                    </a:solidFill>
                  </a:tcPr>
                </a:tc>
                <a:tc>
                  <a:txBody>
                    <a:bodyPr/>
                    <a:lstStyle/>
                    <a:p>
                      <a:pPr marL="0" marR="0">
                        <a:lnSpc>
                          <a:spcPct val="200000"/>
                        </a:lnSpc>
                        <a:spcBef>
                          <a:spcPts val="0"/>
                        </a:spcBef>
                        <a:spcAft>
                          <a:spcPts val="0"/>
                        </a:spcAft>
                      </a:pPr>
                      <a:r>
                        <a:rPr lang="en-US" sz="1200">
                          <a:solidFill>
                            <a:schemeClr val="tx1"/>
                          </a:solidFill>
                          <a:latin typeface="Times New Roman"/>
                          <a:ea typeface="Calibri"/>
                          <a:cs typeface="Times New Roman"/>
                        </a:rPr>
                        <a:t>561.26</a:t>
                      </a:r>
                    </a:p>
                  </a:txBody>
                  <a:tcPr marL="50800" marR="50800" marT="0" marB="0">
                    <a:lnL>
                      <a:noFill/>
                    </a:lnL>
                    <a:lnR>
                      <a:noFill/>
                    </a:lnR>
                    <a:lnT>
                      <a:noFill/>
                    </a:lnT>
                    <a:lnB>
                      <a:noFill/>
                    </a:lnB>
                    <a:solidFill>
                      <a:srgbClr val="D3DFEE"/>
                    </a:solidFill>
                  </a:tcPr>
                </a:tc>
                <a:tc>
                  <a:txBody>
                    <a:bodyPr/>
                    <a:lstStyle/>
                    <a:p>
                      <a:pPr marL="0" marR="0">
                        <a:lnSpc>
                          <a:spcPct val="200000"/>
                        </a:lnSpc>
                        <a:spcBef>
                          <a:spcPts val="0"/>
                        </a:spcBef>
                        <a:spcAft>
                          <a:spcPts val="0"/>
                        </a:spcAft>
                      </a:pPr>
                      <a:r>
                        <a:rPr lang="en-US" sz="1200" b="1" dirty="0">
                          <a:solidFill>
                            <a:schemeClr val="tx1"/>
                          </a:solidFill>
                          <a:latin typeface="Times New Roman"/>
                          <a:ea typeface="Calibri"/>
                          <a:cs typeface="Times New Roman"/>
                        </a:rPr>
                        <a:t>9.55</a:t>
                      </a:r>
                    </a:p>
                  </a:txBody>
                  <a:tcPr marL="50800" marR="50800" marT="0" marB="0">
                    <a:lnL>
                      <a:noFill/>
                    </a:lnL>
                    <a:lnR>
                      <a:noFill/>
                    </a:lnR>
                    <a:lnT>
                      <a:noFill/>
                    </a:lnT>
                    <a:lnB>
                      <a:noFill/>
                    </a:lnB>
                    <a:solidFill>
                      <a:srgbClr val="D3DFEE"/>
                    </a:solidFill>
                  </a:tcPr>
                </a:tc>
                <a:tc>
                  <a:txBody>
                    <a:bodyPr/>
                    <a:lstStyle/>
                    <a:p>
                      <a:pPr marL="0" marR="0">
                        <a:lnSpc>
                          <a:spcPct val="200000"/>
                        </a:lnSpc>
                        <a:spcBef>
                          <a:spcPts val="0"/>
                        </a:spcBef>
                        <a:spcAft>
                          <a:spcPts val="0"/>
                        </a:spcAft>
                      </a:pPr>
                      <a:r>
                        <a:rPr lang="en-US" sz="1200" b="1" dirty="0">
                          <a:solidFill>
                            <a:schemeClr val="tx1"/>
                          </a:solidFill>
                          <a:latin typeface="Times New Roman"/>
                          <a:ea typeface="Calibri"/>
                          <a:cs typeface="Times New Roman"/>
                        </a:rPr>
                        <a:t>3</a:t>
                      </a:r>
                    </a:p>
                  </a:txBody>
                  <a:tcPr marL="50800" marR="50800" marT="0" marB="0">
                    <a:lnL>
                      <a:noFill/>
                    </a:lnL>
                    <a:lnR>
                      <a:noFill/>
                    </a:lnR>
                    <a:lnT>
                      <a:noFill/>
                    </a:lnT>
                    <a:lnB>
                      <a:noFill/>
                    </a:lnB>
                    <a:solidFill>
                      <a:srgbClr val="D3DFEE"/>
                    </a:solidFill>
                  </a:tcPr>
                </a:tc>
                <a:tc>
                  <a:txBody>
                    <a:bodyPr/>
                    <a:lstStyle/>
                    <a:p>
                      <a:pPr marL="0" marR="0">
                        <a:lnSpc>
                          <a:spcPct val="200000"/>
                        </a:lnSpc>
                        <a:spcBef>
                          <a:spcPts val="0"/>
                        </a:spcBef>
                        <a:spcAft>
                          <a:spcPts val="0"/>
                        </a:spcAft>
                      </a:pPr>
                      <a:r>
                        <a:rPr lang="en-US" sz="1200" b="1" dirty="0">
                          <a:solidFill>
                            <a:schemeClr val="tx1"/>
                          </a:solidFill>
                          <a:latin typeface="Times New Roman"/>
                          <a:ea typeface="Calibri"/>
                          <a:cs typeface="Times New Roman"/>
                        </a:rPr>
                        <a:t>.023</a:t>
                      </a:r>
                    </a:p>
                  </a:txBody>
                  <a:tcPr marL="50800" marR="50800" marT="0" marB="0">
                    <a:lnL>
                      <a:noFill/>
                    </a:lnL>
                    <a:lnR>
                      <a:noFill/>
                    </a:lnR>
                    <a:lnT>
                      <a:noFill/>
                    </a:lnT>
                    <a:lnB>
                      <a:noFill/>
                    </a:lnB>
                    <a:solidFill>
                      <a:srgbClr val="D3DFEE"/>
                    </a:solidFill>
                  </a:tcPr>
                </a:tc>
                <a:tc>
                  <a:txBody>
                    <a:bodyPr/>
                    <a:lstStyle/>
                    <a:p>
                      <a:pPr marL="0" marR="0">
                        <a:lnSpc>
                          <a:spcPct val="200000"/>
                        </a:lnSpc>
                        <a:spcBef>
                          <a:spcPts val="0"/>
                        </a:spcBef>
                        <a:spcAft>
                          <a:spcPts val="0"/>
                        </a:spcAft>
                      </a:pPr>
                      <a:r>
                        <a:rPr lang="en-US" sz="1200" b="1">
                          <a:solidFill>
                            <a:schemeClr val="tx1"/>
                          </a:solidFill>
                          <a:latin typeface="Times New Roman"/>
                          <a:ea typeface="Calibri"/>
                          <a:cs typeface="Times New Roman"/>
                        </a:rPr>
                        <a:t>.02</a:t>
                      </a:r>
                    </a:p>
                  </a:txBody>
                  <a:tcPr marL="50800" marR="50800" marT="0" marB="0">
                    <a:lnL>
                      <a:noFill/>
                    </a:lnL>
                    <a:lnR>
                      <a:noFill/>
                    </a:lnR>
                    <a:lnT>
                      <a:noFill/>
                    </a:lnT>
                    <a:lnB>
                      <a:noFill/>
                    </a:lnB>
                    <a:solidFill>
                      <a:srgbClr val="D3DFEE"/>
                    </a:solidFill>
                  </a:tcPr>
                </a:tc>
                <a:tc>
                  <a:txBody>
                    <a:bodyPr/>
                    <a:lstStyle/>
                    <a:p>
                      <a:pPr marL="0" marR="0">
                        <a:lnSpc>
                          <a:spcPct val="200000"/>
                        </a:lnSpc>
                        <a:spcBef>
                          <a:spcPts val="0"/>
                        </a:spcBef>
                        <a:spcAft>
                          <a:spcPts val="0"/>
                        </a:spcAft>
                      </a:pPr>
                      <a:r>
                        <a:rPr lang="en-US" sz="1200" b="1">
                          <a:solidFill>
                            <a:schemeClr val="tx1"/>
                          </a:solidFill>
                          <a:latin typeface="Times New Roman"/>
                          <a:ea typeface="Calibri"/>
                          <a:cs typeface="Times New Roman"/>
                        </a:rPr>
                        <a:t>.02</a:t>
                      </a:r>
                    </a:p>
                  </a:txBody>
                  <a:tcPr marL="50800" marR="50800" marT="0" marB="0">
                    <a:lnL>
                      <a:noFill/>
                    </a:lnL>
                    <a:lnR>
                      <a:noFill/>
                    </a:lnR>
                    <a:lnT>
                      <a:noFill/>
                    </a:lnT>
                    <a:lnB>
                      <a:noFill/>
                    </a:lnB>
                    <a:solidFill>
                      <a:srgbClr val="D3DFEE"/>
                    </a:solidFill>
                  </a:tcPr>
                </a:tc>
                <a:tc>
                  <a:txBody>
                    <a:bodyPr/>
                    <a:lstStyle/>
                    <a:p>
                      <a:pPr marL="0" marR="0">
                        <a:lnSpc>
                          <a:spcPct val="200000"/>
                        </a:lnSpc>
                        <a:spcBef>
                          <a:spcPts val="0"/>
                        </a:spcBef>
                        <a:spcAft>
                          <a:spcPts val="0"/>
                        </a:spcAft>
                      </a:pPr>
                      <a:r>
                        <a:rPr lang="en-US" sz="1200" b="1">
                          <a:solidFill>
                            <a:schemeClr val="tx1"/>
                          </a:solidFill>
                          <a:latin typeface="Times New Roman"/>
                          <a:ea typeface="Calibri"/>
                          <a:cs typeface="Times New Roman"/>
                        </a:rPr>
                        <a:t>.03</a:t>
                      </a:r>
                    </a:p>
                  </a:txBody>
                  <a:tcPr marL="50800" marR="50800" marT="0" marB="0">
                    <a:lnL>
                      <a:noFill/>
                    </a:lnL>
                    <a:lnR>
                      <a:noFill/>
                    </a:lnR>
                    <a:lnT>
                      <a:noFill/>
                    </a:lnT>
                    <a:lnB>
                      <a:noFill/>
                    </a:lnB>
                    <a:solidFill>
                      <a:srgbClr val="D3DFEE"/>
                    </a:solidFill>
                  </a:tcPr>
                </a:tc>
              </a:tr>
              <a:tr h="541867">
                <a:tc>
                  <a:txBody>
                    <a:bodyPr/>
                    <a:lstStyle/>
                    <a:p>
                      <a:pPr marL="0" marR="0">
                        <a:lnSpc>
                          <a:spcPct val="200000"/>
                        </a:lnSpc>
                        <a:spcBef>
                          <a:spcPts val="0"/>
                        </a:spcBef>
                        <a:spcAft>
                          <a:spcPts val="0"/>
                        </a:spcAft>
                      </a:pPr>
                      <a:r>
                        <a:rPr lang="en-US" sz="1200" b="1">
                          <a:solidFill>
                            <a:schemeClr val="tx1"/>
                          </a:solidFill>
                          <a:latin typeface="Times New Roman"/>
                          <a:ea typeface="Calibri"/>
                          <a:cs typeface="Times New Roman"/>
                        </a:rPr>
                        <a:t>Cognitive Mechanisms</a:t>
                      </a:r>
                      <a:endParaRPr lang="en-US" sz="1200">
                        <a:solidFill>
                          <a:schemeClr val="tx1"/>
                        </a:solidFill>
                        <a:latin typeface="Times New Roman"/>
                        <a:ea typeface="Calibri"/>
                        <a:cs typeface="Times New Roman"/>
                      </a:endParaRPr>
                    </a:p>
                  </a:txBody>
                  <a:tcPr marL="50800" marR="50800" marT="0" marB="0">
                    <a:lnL>
                      <a:noFill/>
                    </a:lnL>
                    <a:lnR>
                      <a:noFill/>
                    </a:lnR>
                    <a:lnT>
                      <a:noFill/>
                    </a:lnT>
                    <a:lnB>
                      <a:noFill/>
                    </a:lnB>
                  </a:tcPr>
                </a:tc>
                <a:tc>
                  <a:txBody>
                    <a:bodyPr/>
                    <a:lstStyle/>
                    <a:p>
                      <a:pPr marL="0" marR="0">
                        <a:lnSpc>
                          <a:spcPct val="200000"/>
                        </a:lnSpc>
                        <a:spcBef>
                          <a:spcPts val="0"/>
                        </a:spcBef>
                        <a:spcAft>
                          <a:spcPts val="0"/>
                        </a:spcAft>
                      </a:pPr>
                      <a:r>
                        <a:rPr lang="en-US" sz="1200">
                          <a:solidFill>
                            <a:schemeClr val="tx1"/>
                          </a:solidFill>
                          <a:latin typeface="Times New Roman"/>
                          <a:ea typeface="Calibri"/>
                          <a:cs typeface="Times New Roman"/>
                        </a:rPr>
                        <a:t>152</a:t>
                      </a:r>
                    </a:p>
                  </a:txBody>
                  <a:tcPr marL="50800" marR="50800" marT="0" marB="0">
                    <a:lnL>
                      <a:noFill/>
                    </a:lnL>
                    <a:lnR>
                      <a:noFill/>
                    </a:lnR>
                    <a:lnT>
                      <a:noFill/>
                    </a:lnT>
                    <a:lnB>
                      <a:noFill/>
                    </a:lnB>
                  </a:tcPr>
                </a:tc>
                <a:tc>
                  <a:txBody>
                    <a:bodyPr/>
                    <a:lstStyle/>
                    <a:p>
                      <a:pPr marL="0" marR="0">
                        <a:lnSpc>
                          <a:spcPct val="200000"/>
                        </a:lnSpc>
                        <a:spcBef>
                          <a:spcPts val="0"/>
                        </a:spcBef>
                        <a:spcAft>
                          <a:spcPts val="0"/>
                        </a:spcAft>
                      </a:pPr>
                      <a:r>
                        <a:rPr lang="en-US" sz="1200">
                          <a:solidFill>
                            <a:schemeClr val="tx1"/>
                          </a:solidFill>
                          <a:latin typeface="Times New Roman"/>
                          <a:ea typeface="Calibri"/>
                          <a:cs typeface="Times New Roman"/>
                        </a:rPr>
                        <a:t>506.79</a:t>
                      </a:r>
                    </a:p>
                  </a:txBody>
                  <a:tcPr marL="50800" marR="50800" marT="0" marB="0">
                    <a:lnL>
                      <a:noFill/>
                    </a:lnL>
                    <a:lnR>
                      <a:noFill/>
                    </a:lnR>
                    <a:lnT>
                      <a:noFill/>
                    </a:lnT>
                    <a:lnB>
                      <a:noFill/>
                    </a:lnB>
                  </a:tcPr>
                </a:tc>
                <a:tc>
                  <a:txBody>
                    <a:bodyPr/>
                    <a:lstStyle/>
                    <a:p>
                      <a:pPr marL="0" marR="0">
                        <a:lnSpc>
                          <a:spcPct val="200000"/>
                        </a:lnSpc>
                        <a:spcBef>
                          <a:spcPts val="0"/>
                        </a:spcBef>
                        <a:spcAft>
                          <a:spcPts val="0"/>
                        </a:spcAft>
                      </a:pPr>
                      <a:r>
                        <a:rPr lang="en-US" sz="1200">
                          <a:solidFill>
                            <a:schemeClr val="tx1"/>
                          </a:solidFill>
                          <a:latin typeface="Times New Roman"/>
                          <a:ea typeface="Calibri"/>
                          <a:cs typeface="Times New Roman"/>
                        </a:rPr>
                        <a:t>-253.39</a:t>
                      </a:r>
                    </a:p>
                  </a:txBody>
                  <a:tcPr marL="50800" marR="50800" marT="0" marB="0">
                    <a:lnL>
                      <a:noFill/>
                    </a:lnL>
                    <a:lnR>
                      <a:noFill/>
                    </a:lnR>
                    <a:lnT>
                      <a:noFill/>
                    </a:lnT>
                    <a:lnB>
                      <a:noFill/>
                    </a:lnB>
                  </a:tcPr>
                </a:tc>
                <a:tc>
                  <a:txBody>
                    <a:bodyPr/>
                    <a:lstStyle/>
                    <a:p>
                      <a:pPr marL="0" marR="0">
                        <a:lnSpc>
                          <a:spcPct val="200000"/>
                        </a:lnSpc>
                        <a:spcBef>
                          <a:spcPts val="0"/>
                        </a:spcBef>
                        <a:spcAft>
                          <a:spcPts val="0"/>
                        </a:spcAft>
                      </a:pPr>
                      <a:r>
                        <a:rPr lang="en-US" sz="1200">
                          <a:solidFill>
                            <a:schemeClr val="tx1"/>
                          </a:solidFill>
                          <a:latin typeface="Times New Roman"/>
                          <a:ea typeface="Calibri"/>
                          <a:cs typeface="Times New Roman"/>
                        </a:rPr>
                        <a:t>530.79</a:t>
                      </a:r>
                    </a:p>
                  </a:txBody>
                  <a:tcPr marL="50800" marR="50800" marT="0" marB="0">
                    <a:lnL>
                      <a:noFill/>
                    </a:lnL>
                    <a:lnR>
                      <a:noFill/>
                    </a:lnR>
                    <a:lnT>
                      <a:noFill/>
                    </a:lnT>
                    <a:lnB>
                      <a:noFill/>
                    </a:lnB>
                  </a:tcPr>
                </a:tc>
                <a:tc>
                  <a:txBody>
                    <a:bodyPr/>
                    <a:lstStyle/>
                    <a:p>
                      <a:pPr marL="0" marR="0">
                        <a:lnSpc>
                          <a:spcPct val="200000"/>
                        </a:lnSpc>
                        <a:spcBef>
                          <a:spcPts val="0"/>
                        </a:spcBef>
                        <a:spcAft>
                          <a:spcPts val="0"/>
                        </a:spcAft>
                      </a:pPr>
                      <a:r>
                        <a:rPr lang="en-US" sz="1200">
                          <a:solidFill>
                            <a:schemeClr val="tx1"/>
                          </a:solidFill>
                          <a:latin typeface="Times New Roman"/>
                          <a:ea typeface="Calibri"/>
                          <a:cs typeface="Times New Roman"/>
                        </a:rPr>
                        <a:t>580.23</a:t>
                      </a:r>
                    </a:p>
                  </a:txBody>
                  <a:tcPr marL="50800" marR="50800" marT="0" marB="0">
                    <a:lnL>
                      <a:noFill/>
                    </a:lnL>
                    <a:lnR>
                      <a:noFill/>
                    </a:lnR>
                    <a:lnT>
                      <a:noFill/>
                    </a:lnT>
                    <a:lnB>
                      <a:noFill/>
                    </a:lnB>
                  </a:tcPr>
                </a:tc>
                <a:tc>
                  <a:txBody>
                    <a:bodyPr/>
                    <a:lstStyle/>
                    <a:p>
                      <a:pPr marL="0" marR="0">
                        <a:lnSpc>
                          <a:spcPct val="200000"/>
                        </a:lnSpc>
                        <a:spcBef>
                          <a:spcPts val="0"/>
                        </a:spcBef>
                        <a:spcAft>
                          <a:spcPts val="0"/>
                        </a:spcAft>
                      </a:pPr>
                      <a:r>
                        <a:rPr lang="en-US" sz="1200" b="1">
                          <a:solidFill>
                            <a:schemeClr val="tx1"/>
                          </a:solidFill>
                          <a:latin typeface="Times New Roman"/>
                          <a:ea typeface="Calibri"/>
                          <a:cs typeface="Times New Roman"/>
                        </a:rPr>
                        <a:t>21.18</a:t>
                      </a:r>
                    </a:p>
                  </a:txBody>
                  <a:tcPr marL="50800" marR="50800" marT="0" marB="0">
                    <a:lnL>
                      <a:noFill/>
                    </a:lnL>
                    <a:lnR>
                      <a:noFill/>
                    </a:lnR>
                    <a:lnT>
                      <a:noFill/>
                    </a:lnT>
                    <a:lnB>
                      <a:noFill/>
                    </a:lnB>
                  </a:tcPr>
                </a:tc>
                <a:tc>
                  <a:txBody>
                    <a:bodyPr/>
                    <a:lstStyle/>
                    <a:p>
                      <a:pPr marL="0" marR="0">
                        <a:lnSpc>
                          <a:spcPct val="200000"/>
                        </a:lnSpc>
                        <a:spcBef>
                          <a:spcPts val="0"/>
                        </a:spcBef>
                        <a:spcAft>
                          <a:spcPts val="0"/>
                        </a:spcAft>
                      </a:pPr>
                      <a:r>
                        <a:rPr lang="en-US" sz="1200" b="1">
                          <a:solidFill>
                            <a:schemeClr val="tx1"/>
                          </a:solidFill>
                          <a:latin typeface="Times New Roman"/>
                          <a:ea typeface="Calibri"/>
                          <a:cs typeface="Times New Roman"/>
                        </a:rPr>
                        <a:t>8</a:t>
                      </a:r>
                    </a:p>
                  </a:txBody>
                  <a:tcPr marL="50800" marR="50800" marT="0" marB="0">
                    <a:lnL>
                      <a:noFill/>
                    </a:lnL>
                    <a:lnR>
                      <a:noFill/>
                    </a:lnR>
                    <a:lnT>
                      <a:noFill/>
                    </a:lnT>
                    <a:lnB>
                      <a:noFill/>
                    </a:lnB>
                  </a:tcPr>
                </a:tc>
                <a:tc>
                  <a:txBody>
                    <a:bodyPr/>
                    <a:lstStyle/>
                    <a:p>
                      <a:pPr marL="0" marR="0">
                        <a:lnSpc>
                          <a:spcPct val="200000"/>
                        </a:lnSpc>
                        <a:spcBef>
                          <a:spcPts val="0"/>
                        </a:spcBef>
                        <a:spcAft>
                          <a:spcPts val="0"/>
                        </a:spcAft>
                      </a:pPr>
                      <a:r>
                        <a:rPr lang="en-US" sz="1200" b="1" dirty="0">
                          <a:solidFill>
                            <a:schemeClr val="tx1"/>
                          </a:solidFill>
                          <a:latin typeface="Times New Roman"/>
                          <a:ea typeface="Calibri"/>
                          <a:cs typeface="Times New Roman"/>
                        </a:rPr>
                        <a:t>.007</a:t>
                      </a:r>
                    </a:p>
                  </a:txBody>
                  <a:tcPr marL="50800" marR="50800" marT="0" marB="0">
                    <a:lnL>
                      <a:noFill/>
                    </a:lnL>
                    <a:lnR>
                      <a:noFill/>
                    </a:lnR>
                    <a:lnT>
                      <a:noFill/>
                    </a:lnT>
                    <a:lnB>
                      <a:noFill/>
                    </a:lnB>
                  </a:tcPr>
                </a:tc>
                <a:tc>
                  <a:txBody>
                    <a:bodyPr/>
                    <a:lstStyle/>
                    <a:p>
                      <a:pPr marL="0" marR="0">
                        <a:lnSpc>
                          <a:spcPct val="200000"/>
                        </a:lnSpc>
                        <a:spcBef>
                          <a:spcPts val="0"/>
                        </a:spcBef>
                        <a:spcAft>
                          <a:spcPts val="0"/>
                        </a:spcAft>
                      </a:pPr>
                      <a:r>
                        <a:rPr lang="en-US" sz="1200" b="1" dirty="0">
                          <a:solidFill>
                            <a:schemeClr val="tx1"/>
                          </a:solidFill>
                          <a:latin typeface="Times New Roman"/>
                          <a:ea typeface="Calibri"/>
                          <a:cs typeface="Times New Roman"/>
                        </a:rPr>
                        <a:t>.04</a:t>
                      </a:r>
                    </a:p>
                  </a:txBody>
                  <a:tcPr marL="50800" marR="50800" marT="0" marB="0">
                    <a:lnL>
                      <a:noFill/>
                    </a:lnL>
                    <a:lnR>
                      <a:noFill/>
                    </a:lnR>
                    <a:lnT>
                      <a:noFill/>
                    </a:lnT>
                    <a:lnB>
                      <a:noFill/>
                    </a:lnB>
                  </a:tcPr>
                </a:tc>
                <a:tc>
                  <a:txBody>
                    <a:bodyPr/>
                    <a:lstStyle/>
                    <a:p>
                      <a:pPr marL="0" marR="0">
                        <a:lnSpc>
                          <a:spcPct val="200000"/>
                        </a:lnSpc>
                        <a:spcBef>
                          <a:spcPts val="0"/>
                        </a:spcBef>
                        <a:spcAft>
                          <a:spcPts val="0"/>
                        </a:spcAft>
                      </a:pPr>
                      <a:r>
                        <a:rPr lang="en-US" sz="1200" b="1">
                          <a:solidFill>
                            <a:schemeClr val="tx1"/>
                          </a:solidFill>
                          <a:latin typeface="Times New Roman"/>
                          <a:ea typeface="Calibri"/>
                          <a:cs typeface="Times New Roman"/>
                        </a:rPr>
                        <a:t>.05</a:t>
                      </a:r>
                    </a:p>
                  </a:txBody>
                  <a:tcPr marL="50800" marR="50800" marT="0" marB="0">
                    <a:lnL>
                      <a:noFill/>
                    </a:lnL>
                    <a:lnR>
                      <a:noFill/>
                    </a:lnR>
                    <a:lnT>
                      <a:noFill/>
                    </a:lnT>
                    <a:lnB>
                      <a:noFill/>
                    </a:lnB>
                  </a:tcPr>
                </a:tc>
                <a:tc>
                  <a:txBody>
                    <a:bodyPr/>
                    <a:lstStyle/>
                    <a:p>
                      <a:pPr marL="0" marR="0">
                        <a:lnSpc>
                          <a:spcPct val="200000"/>
                        </a:lnSpc>
                        <a:spcBef>
                          <a:spcPts val="0"/>
                        </a:spcBef>
                        <a:spcAft>
                          <a:spcPts val="0"/>
                        </a:spcAft>
                      </a:pPr>
                      <a:r>
                        <a:rPr lang="en-US" sz="1200" b="1">
                          <a:solidFill>
                            <a:schemeClr val="tx1"/>
                          </a:solidFill>
                          <a:latin typeface="Times New Roman"/>
                          <a:ea typeface="Calibri"/>
                          <a:cs typeface="Times New Roman"/>
                        </a:rPr>
                        <a:t>.07</a:t>
                      </a:r>
                    </a:p>
                  </a:txBody>
                  <a:tcPr marL="50800" marR="50800" marT="0" marB="0">
                    <a:lnL>
                      <a:noFill/>
                    </a:lnL>
                    <a:lnR>
                      <a:noFill/>
                    </a:lnR>
                    <a:lnT>
                      <a:noFill/>
                    </a:lnT>
                    <a:lnB>
                      <a:noFill/>
                    </a:lnB>
                  </a:tcPr>
                </a:tc>
              </a:tr>
              <a:tr h="270933">
                <a:tc>
                  <a:txBody>
                    <a:bodyPr/>
                    <a:lstStyle/>
                    <a:p>
                      <a:pPr marL="0" marR="0">
                        <a:lnSpc>
                          <a:spcPct val="200000"/>
                        </a:lnSpc>
                        <a:spcBef>
                          <a:spcPts val="0"/>
                        </a:spcBef>
                        <a:spcAft>
                          <a:spcPts val="0"/>
                        </a:spcAft>
                      </a:pPr>
                      <a:r>
                        <a:rPr lang="en-US" sz="1200" b="1">
                          <a:solidFill>
                            <a:schemeClr val="tx1"/>
                          </a:solidFill>
                          <a:latin typeface="Times New Roman"/>
                          <a:ea typeface="Calibri"/>
                          <a:cs typeface="Times New Roman"/>
                        </a:rPr>
                        <a:t>Relativity</a:t>
                      </a:r>
                      <a:endParaRPr lang="en-US" sz="1200">
                        <a:solidFill>
                          <a:schemeClr val="tx1"/>
                        </a:solidFill>
                        <a:latin typeface="Times New Roman"/>
                        <a:ea typeface="Calibri"/>
                        <a:cs typeface="Times New Roman"/>
                      </a:endParaRPr>
                    </a:p>
                  </a:txBody>
                  <a:tcPr marL="50800" marR="50800" marT="0" marB="0">
                    <a:lnL>
                      <a:noFill/>
                    </a:lnL>
                    <a:lnR>
                      <a:noFill/>
                    </a:lnR>
                    <a:lnT>
                      <a:noFill/>
                    </a:lnT>
                    <a:lnB>
                      <a:noFill/>
                    </a:lnB>
                    <a:solidFill>
                      <a:srgbClr val="D3DFEE"/>
                    </a:solidFill>
                  </a:tcPr>
                </a:tc>
                <a:tc>
                  <a:txBody>
                    <a:bodyPr/>
                    <a:lstStyle/>
                    <a:p>
                      <a:pPr marL="0" marR="0">
                        <a:lnSpc>
                          <a:spcPct val="200000"/>
                        </a:lnSpc>
                        <a:spcBef>
                          <a:spcPts val="0"/>
                        </a:spcBef>
                        <a:spcAft>
                          <a:spcPts val="0"/>
                        </a:spcAft>
                      </a:pPr>
                      <a:r>
                        <a:rPr lang="en-US" sz="1200">
                          <a:solidFill>
                            <a:schemeClr val="tx1"/>
                          </a:solidFill>
                          <a:latin typeface="Times New Roman"/>
                          <a:ea typeface="Calibri"/>
                          <a:cs typeface="Times New Roman"/>
                        </a:rPr>
                        <a:t>157</a:t>
                      </a:r>
                    </a:p>
                  </a:txBody>
                  <a:tcPr marL="50800" marR="50800" marT="0" marB="0">
                    <a:lnL>
                      <a:noFill/>
                    </a:lnL>
                    <a:lnR>
                      <a:noFill/>
                    </a:lnR>
                    <a:lnT>
                      <a:noFill/>
                    </a:lnT>
                    <a:lnB>
                      <a:noFill/>
                    </a:lnB>
                    <a:solidFill>
                      <a:srgbClr val="D3DFEE"/>
                    </a:solidFill>
                  </a:tcPr>
                </a:tc>
                <a:tc>
                  <a:txBody>
                    <a:bodyPr/>
                    <a:lstStyle/>
                    <a:p>
                      <a:pPr marL="0" marR="0">
                        <a:lnSpc>
                          <a:spcPct val="200000"/>
                        </a:lnSpc>
                        <a:spcBef>
                          <a:spcPts val="0"/>
                        </a:spcBef>
                        <a:spcAft>
                          <a:spcPts val="0"/>
                        </a:spcAft>
                      </a:pPr>
                      <a:r>
                        <a:rPr lang="en-US" sz="1200">
                          <a:solidFill>
                            <a:schemeClr val="tx1"/>
                          </a:solidFill>
                          <a:latin typeface="Times New Roman"/>
                          <a:ea typeface="Calibri"/>
                          <a:cs typeface="Times New Roman"/>
                        </a:rPr>
                        <a:t>506.01</a:t>
                      </a:r>
                    </a:p>
                  </a:txBody>
                  <a:tcPr marL="50800" marR="50800" marT="0" marB="0">
                    <a:lnL>
                      <a:noFill/>
                    </a:lnL>
                    <a:lnR>
                      <a:noFill/>
                    </a:lnR>
                    <a:lnT>
                      <a:noFill/>
                    </a:lnT>
                    <a:lnB>
                      <a:noFill/>
                    </a:lnB>
                    <a:solidFill>
                      <a:srgbClr val="D3DFEE"/>
                    </a:solidFill>
                  </a:tcPr>
                </a:tc>
                <a:tc>
                  <a:txBody>
                    <a:bodyPr/>
                    <a:lstStyle/>
                    <a:p>
                      <a:pPr marL="0" marR="0">
                        <a:lnSpc>
                          <a:spcPct val="200000"/>
                        </a:lnSpc>
                        <a:spcBef>
                          <a:spcPts val="0"/>
                        </a:spcBef>
                        <a:spcAft>
                          <a:spcPts val="0"/>
                        </a:spcAft>
                      </a:pPr>
                      <a:r>
                        <a:rPr lang="en-US" sz="1200">
                          <a:solidFill>
                            <a:schemeClr val="tx1"/>
                          </a:solidFill>
                          <a:latin typeface="Times New Roman"/>
                          <a:ea typeface="Calibri"/>
                          <a:cs typeface="Times New Roman"/>
                        </a:rPr>
                        <a:t>-253.00</a:t>
                      </a:r>
                    </a:p>
                  </a:txBody>
                  <a:tcPr marL="50800" marR="50800" marT="0" marB="0">
                    <a:lnL>
                      <a:noFill/>
                    </a:lnL>
                    <a:lnR>
                      <a:noFill/>
                    </a:lnR>
                    <a:lnT>
                      <a:noFill/>
                    </a:lnT>
                    <a:lnB>
                      <a:noFill/>
                    </a:lnB>
                    <a:solidFill>
                      <a:srgbClr val="D3DFEE"/>
                    </a:solidFill>
                  </a:tcPr>
                </a:tc>
                <a:tc>
                  <a:txBody>
                    <a:bodyPr/>
                    <a:lstStyle/>
                    <a:p>
                      <a:pPr marL="0" marR="0">
                        <a:lnSpc>
                          <a:spcPct val="200000"/>
                        </a:lnSpc>
                        <a:spcBef>
                          <a:spcPts val="0"/>
                        </a:spcBef>
                        <a:spcAft>
                          <a:spcPts val="0"/>
                        </a:spcAft>
                      </a:pPr>
                      <a:r>
                        <a:rPr lang="en-US" sz="1200">
                          <a:solidFill>
                            <a:schemeClr val="tx1"/>
                          </a:solidFill>
                          <a:latin typeface="Times New Roman"/>
                          <a:ea typeface="Calibri"/>
                          <a:cs typeface="Times New Roman"/>
                        </a:rPr>
                        <a:t>520.01</a:t>
                      </a:r>
                    </a:p>
                  </a:txBody>
                  <a:tcPr marL="50800" marR="50800" marT="0" marB="0">
                    <a:lnL>
                      <a:noFill/>
                    </a:lnL>
                    <a:lnR>
                      <a:noFill/>
                    </a:lnR>
                    <a:lnT>
                      <a:noFill/>
                    </a:lnT>
                    <a:lnB>
                      <a:noFill/>
                    </a:lnB>
                    <a:solidFill>
                      <a:srgbClr val="D3DFEE"/>
                    </a:solidFill>
                  </a:tcPr>
                </a:tc>
                <a:tc>
                  <a:txBody>
                    <a:bodyPr/>
                    <a:lstStyle/>
                    <a:p>
                      <a:pPr marL="0" marR="0">
                        <a:lnSpc>
                          <a:spcPct val="200000"/>
                        </a:lnSpc>
                        <a:spcBef>
                          <a:spcPts val="0"/>
                        </a:spcBef>
                        <a:spcAft>
                          <a:spcPts val="0"/>
                        </a:spcAft>
                      </a:pPr>
                      <a:r>
                        <a:rPr lang="en-US" sz="1200">
                          <a:solidFill>
                            <a:schemeClr val="tx1"/>
                          </a:solidFill>
                          <a:latin typeface="Times New Roman"/>
                          <a:ea typeface="Calibri"/>
                          <a:cs typeface="Times New Roman"/>
                        </a:rPr>
                        <a:t>548.85</a:t>
                      </a:r>
                    </a:p>
                  </a:txBody>
                  <a:tcPr marL="50800" marR="50800" marT="0" marB="0">
                    <a:lnL>
                      <a:noFill/>
                    </a:lnL>
                    <a:lnR>
                      <a:noFill/>
                    </a:lnR>
                    <a:lnT>
                      <a:noFill/>
                    </a:lnT>
                    <a:lnB>
                      <a:noFill/>
                    </a:lnB>
                    <a:solidFill>
                      <a:srgbClr val="D3DFEE"/>
                    </a:solidFill>
                  </a:tcPr>
                </a:tc>
                <a:tc>
                  <a:txBody>
                    <a:bodyPr/>
                    <a:lstStyle/>
                    <a:p>
                      <a:pPr marL="0" marR="0">
                        <a:lnSpc>
                          <a:spcPct val="200000"/>
                        </a:lnSpc>
                        <a:spcBef>
                          <a:spcPts val="0"/>
                        </a:spcBef>
                        <a:spcAft>
                          <a:spcPts val="0"/>
                        </a:spcAft>
                      </a:pPr>
                      <a:r>
                        <a:rPr lang="en-US" sz="1200" b="1">
                          <a:solidFill>
                            <a:schemeClr val="tx1"/>
                          </a:solidFill>
                          <a:latin typeface="Times New Roman"/>
                          <a:ea typeface="Calibri"/>
                          <a:cs typeface="Times New Roman"/>
                        </a:rPr>
                        <a:t>21.96</a:t>
                      </a:r>
                    </a:p>
                  </a:txBody>
                  <a:tcPr marL="50800" marR="50800" marT="0" marB="0">
                    <a:lnL>
                      <a:noFill/>
                    </a:lnL>
                    <a:lnR>
                      <a:noFill/>
                    </a:lnR>
                    <a:lnT>
                      <a:noFill/>
                    </a:lnT>
                    <a:lnB>
                      <a:noFill/>
                    </a:lnB>
                    <a:solidFill>
                      <a:srgbClr val="D3DFEE"/>
                    </a:solidFill>
                  </a:tcPr>
                </a:tc>
                <a:tc>
                  <a:txBody>
                    <a:bodyPr/>
                    <a:lstStyle/>
                    <a:p>
                      <a:pPr marL="0" marR="0">
                        <a:lnSpc>
                          <a:spcPct val="200000"/>
                        </a:lnSpc>
                        <a:spcBef>
                          <a:spcPts val="0"/>
                        </a:spcBef>
                        <a:spcAft>
                          <a:spcPts val="0"/>
                        </a:spcAft>
                      </a:pPr>
                      <a:r>
                        <a:rPr lang="en-US" sz="1200" b="1">
                          <a:solidFill>
                            <a:schemeClr val="tx1"/>
                          </a:solidFill>
                          <a:latin typeface="Times New Roman"/>
                          <a:ea typeface="Calibri"/>
                          <a:cs typeface="Times New Roman"/>
                        </a:rPr>
                        <a:t>3</a:t>
                      </a:r>
                    </a:p>
                  </a:txBody>
                  <a:tcPr marL="50800" marR="50800" marT="0" marB="0">
                    <a:lnL>
                      <a:noFill/>
                    </a:lnL>
                    <a:lnR>
                      <a:noFill/>
                    </a:lnR>
                    <a:lnT>
                      <a:noFill/>
                    </a:lnT>
                    <a:lnB>
                      <a:noFill/>
                    </a:lnB>
                    <a:solidFill>
                      <a:srgbClr val="D3DFEE"/>
                    </a:solidFill>
                  </a:tcPr>
                </a:tc>
                <a:tc>
                  <a:txBody>
                    <a:bodyPr/>
                    <a:lstStyle/>
                    <a:p>
                      <a:pPr marL="0" marR="0">
                        <a:lnSpc>
                          <a:spcPct val="200000"/>
                        </a:lnSpc>
                        <a:spcBef>
                          <a:spcPts val="0"/>
                        </a:spcBef>
                        <a:spcAft>
                          <a:spcPts val="0"/>
                        </a:spcAft>
                      </a:pPr>
                      <a:r>
                        <a:rPr lang="en-US" sz="1200" b="1">
                          <a:solidFill>
                            <a:schemeClr val="tx1"/>
                          </a:solidFill>
                          <a:latin typeface="Times New Roman"/>
                          <a:ea typeface="Calibri"/>
                          <a:cs typeface="Times New Roman"/>
                        </a:rPr>
                        <a:t>&lt;.001</a:t>
                      </a:r>
                    </a:p>
                  </a:txBody>
                  <a:tcPr marL="50800" marR="50800" marT="0" marB="0">
                    <a:lnL>
                      <a:noFill/>
                    </a:lnL>
                    <a:lnR>
                      <a:noFill/>
                    </a:lnR>
                    <a:lnT>
                      <a:noFill/>
                    </a:lnT>
                    <a:lnB>
                      <a:noFill/>
                    </a:lnB>
                    <a:solidFill>
                      <a:srgbClr val="D3DFEE"/>
                    </a:solidFill>
                  </a:tcPr>
                </a:tc>
                <a:tc>
                  <a:txBody>
                    <a:bodyPr/>
                    <a:lstStyle/>
                    <a:p>
                      <a:pPr marL="0" marR="0">
                        <a:lnSpc>
                          <a:spcPct val="200000"/>
                        </a:lnSpc>
                        <a:spcBef>
                          <a:spcPts val="0"/>
                        </a:spcBef>
                        <a:spcAft>
                          <a:spcPts val="0"/>
                        </a:spcAft>
                      </a:pPr>
                      <a:r>
                        <a:rPr lang="en-US" sz="1200" b="1" dirty="0">
                          <a:solidFill>
                            <a:schemeClr val="tx1"/>
                          </a:solidFill>
                          <a:latin typeface="Times New Roman"/>
                          <a:ea typeface="Calibri"/>
                          <a:cs typeface="Times New Roman"/>
                        </a:rPr>
                        <a:t>.04</a:t>
                      </a:r>
                    </a:p>
                  </a:txBody>
                  <a:tcPr marL="50800" marR="50800" marT="0" marB="0">
                    <a:lnL>
                      <a:noFill/>
                    </a:lnL>
                    <a:lnR>
                      <a:noFill/>
                    </a:lnR>
                    <a:lnT>
                      <a:noFill/>
                    </a:lnT>
                    <a:lnB>
                      <a:noFill/>
                    </a:lnB>
                    <a:solidFill>
                      <a:srgbClr val="D3DFEE"/>
                    </a:solidFill>
                  </a:tcPr>
                </a:tc>
                <a:tc>
                  <a:txBody>
                    <a:bodyPr/>
                    <a:lstStyle/>
                    <a:p>
                      <a:pPr marL="0" marR="0">
                        <a:lnSpc>
                          <a:spcPct val="200000"/>
                        </a:lnSpc>
                        <a:spcBef>
                          <a:spcPts val="0"/>
                        </a:spcBef>
                        <a:spcAft>
                          <a:spcPts val="0"/>
                        </a:spcAft>
                      </a:pPr>
                      <a:r>
                        <a:rPr lang="en-US" sz="1200" b="1" dirty="0">
                          <a:solidFill>
                            <a:schemeClr val="tx1"/>
                          </a:solidFill>
                          <a:latin typeface="Times New Roman"/>
                          <a:ea typeface="Calibri"/>
                          <a:cs typeface="Times New Roman"/>
                        </a:rPr>
                        <a:t>.05</a:t>
                      </a:r>
                    </a:p>
                  </a:txBody>
                  <a:tcPr marL="50800" marR="50800" marT="0" marB="0">
                    <a:lnL>
                      <a:noFill/>
                    </a:lnL>
                    <a:lnR>
                      <a:noFill/>
                    </a:lnR>
                    <a:lnT>
                      <a:noFill/>
                    </a:lnT>
                    <a:lnB>
                      <a:noFill/>
                    </a:lnB>
                    <a:solidFill>
                      <a:srgbClr val="D3DFEE"/>
                    </a:solidFill>
                  </a:tcPr>
                </a:tc>
                <a:tc>
                  <a:txBody>
                    <a:bodyPr/>
                    <a:lstStyle/>
                    <a:p>
                      <a:pPr marL="0" marR="0">
                        <a:lnSpc>
                          <a:spcPct val="200000"/>
                        </a:lnSpc>
                        <a:spcBef>
                          <a:spcPts val="0"/>
                        </a:spcBef>
                        <a:spcAft>
                          <a:spcPts val="0"/>
                        </a:spcAft>
                      </a:pPr>
                      <a:r>
                        <a:rPr lang="en-US" sz="1200" b="1">
                          <a:solidFill>
                            <a:schemeClr val="tx1"/>
                          </a:solidFill>
                          <a:latin typeface="Times New Roman"/>
                          <a:ea typeface="Calibri"/>
                          <a:cs typeface="Times New Roman"/>
                        </a:rPr>
                        <a:t>.07</a:t>
                      </a:r>
                    </a:p>
                  </a:txBody>
                  <a:tcPr marL="50800" marR="50800" marT="0" marB="0">
                    <a:lnL>
                      <a:noFill/>
                    </a:lnL>
                    <a:lnR>
                      <a:noFill/>
                    </a:lnR>
                    <a:lnT>
                      <a:noFill/>
                    </a:lnT>
                    <a:lnB>
                      <a:noFill/>
                    </a:lnB>
                    <a:solidFill>
                      <a:srgbClr val="D3DFEE"/>
                    </a:solidFill>
                  </a:tcPr>
                </a:tc>
              </a:tr>
              <a:tr h="541867">
                <a:tc>
                  <a:txBody>
                    <a:bodyPr/>
                    <a:lstStyle/>
                    <a:p>
                      <a:pPr marL="0" marR="0">
                        <a:lnSpc>
                          <a:spcPct val="200000"/>
                        </a:lnSpc>
                        <a:spcBef>
                          <a:spcPts val="0"/>
                        </a:spcBef>
                        <a:spcAft>
                          <a:spcPts val="0"/>
                        </a:spcAft>
                      </a:pPr>
                      <a:r>
                        <a:rPr lang="en-US" sz="1200" b="1" dirty="0">
                          <a:solidFill>
                            <a:schemeClr val="tx1"/>
                          </a:solidFill>
                          <a:latin typeface="Times New Roman"/>
                          <a:ea typeface="Calibri"/>
                          <a:cs typeface="Times New Roman"/>
                        </a:rPr>
                        <a:t>Personal Concerns</a:t>
                      </a:r>
                      <a:endParaRPr lang="en-US" sz="1200" dirty="0">
                        <a:solidFill>
                          <a:schemeClr val="tx1"/>
                        </a:solidFill>
                        <a:latin typeface="Times New Roman"/>
                        <a:ea typeface="Calibri"/>
                        <a:cs typeface="Times New Roman"/>
                      </a:endParaRPr>
                    </a:p>
                  </a:txBody>
                  <a:tcPr marL="50800" marR="50800" marT="0" marB="0">
                    <a:lnL>
                      <a:noFill/>
                    </a:lnL>
                    <a:lnR>
                      <a:noFill/>
                    </a:lnR>
                    <a:lnT>
                      <a:noFill/>
                    </a:lnT>
                    <a:lnB w="12700" cap="flat" cmpd="sng" algn="ctr">
                      <a:solidFill>
                        <a:srgbClr val="4F81BD"/>
                      </a:solidFill>
                      <a:prstDash val="solid"/>
                      <a:round/>
                      <a:headEnd type="none" w="med" len="med"/>
                      <a:tailEnd type="none" w="med" len="med"/>
                    </a:lnB>
                  </a:tcPr>
                </a:tc>
                <a:tc>
                  <a:txBody>
                    <a:bodyPr/>
                    <a:lstStyle/>
                    <a:p>
                      <a:pPr marL="0" marR="0">
                        <a:lnSpc>
                          <a:spcPct val="200000"/>
                        </a:lnSpc>
                        <a:spcBef>
                          <a:spcPts val="0"/>
                        </a:spcBef>
                        <a:spcAft>
                          <a:spcPts val="0"/>
                        </a:spcAft>
                      </a:pPr>
                      <a:r>
                        <a:rPr lang="en-US" sz="1200">
                          <a:solidFill>
                            <a:schemeClr val="tx1"/>
                          </a:solidFill>
                          <a:latin typeface="Times New Roman"/>
                          <a:ea typeface="Calibri"/>
                          <a:cs typeface="Times New Roman"/>
                        </a:rPr>
                        <a:t>155</a:t>
                      </a:r>
                    </a:p>
                  </a:txBody>
                  <a:tcPr marL="50800" marR="50800" marT="0" marB="0">
                    <a:lnL>
                      <a:noFill/>
                    </a:lnL>
                    <a:lnR>
                      <a:noFill/>
                    </a:lnR>
                    <a:lnT>
                      <a:noFill/>
                    </a:lnT>
                    <a:lnB w="12700" cap="flat" cmpd="sng" algn="ctr">
                      <a:solidFill>
                        <a:srgbClr val="4F81BD"/>
                      </a:solidFill>
                      <a:prstDash val="solid"/>
                      <a:round/>
                      <a:headEnd type="none" w="med" len="med"/>
                      <a:tailEnd type="none" w="med" len="med"/>
                    </a:lnB>
                  </a:tcPr>
                </a:tc>
                <a:tc>
                  <a:txBody>
                    <a:bodyPr/>
                    <a:lstStyle/>
                    <a:p>
                      <a:pPr marL="0" marR="0">
                        <a:lnSpc>
                          <a:spcPct val="200000"/>
                        </a:lnSpc>
                        <a:spcBef>
                          <a:spcPts val="0"/>
                        </a:spcBef>
                        <a:spcAft>
                          <a:spcPts val="0"/>
                        </a:spcAft>
                      </a:pPr>
                      <a:r>
                        <a:rPr lang="en-US" sz="1200">
                          <a:solidFill>
                            <a:schemeClr val="tx1"/>
                          </a:solidFill>
                          <a:latin typeface="Times New Roman"/>
                          <a:ea typeface="Calibri"/>
                          <a:cs typeface="Times New Roman"/>
                        </a:rPr>
                        <a:t>502.58</a:t>
                      </a:r>
                    </a:p>
                  </a:txBody>
                  <a:tcPr marL="50800" marR="50800" marT="0" marB="0">
                    <a:lnL>
                      <a:noFill/>
                    </a:lnL>
                    <a:lnR>
                      <a:noFill/>
                    </a:lnR>
                    <a:lnT>
                      <a:noFill/>
                    </a:lnT>
                    <a:lnB w="12700" cap="flat" cmpd="sng" algn="ctr">
                      <a:solidFill>
                        <a:srgbClr val="4F81BD"/>
                      </a:solidFill>
                      <a:prstDash val="solid"/>
                      <a:round/>
                      <a:headEnd type="none" w="med" len="med"/>
                      <a:tailEnd type="none" w="med" len="med"/>
                    </a:lnB>
                  </a:tcPr>
                </a:tc>
                <a:tc>
                  <a:txBody>
                    <a:bodyPr/>
                    <a:lstStyle/>
                    <a:p>
                      <a:pPr marL="0" marR="0">
                        <a:lnSpc>
                          <a:spcPct val="200000"/>
                        </a:lnSpc>
                        <a:spcBef>
                          <a:spcPts val="0"/>
                        </a:spcBef>
                        <a:spcAft>
                          <a:spcPts val="0"/>
                        </a:spcAft>
                      </a:pPr>
                      <a:r>
                        <a:rPr lang="en-US" sz="1200">
                          <a:solidFill>
                            <a:schemeClr val="tx1"/>
                          </a:solidFill>
                          <a:latin typeface="Times New Roman"/>
                          <a:ea typeface="Calibri"/>
                          <a:cs typeface="Times New Roman"/>
                        </a:rPr>
                        <a:t>-251.29</a:t>
                      </a:r>
                    </a:p>
                  </a:txBody>
                  <a:tcPr marL="50800" marR="50800" marT="0" marB="0">
                    <a:lnL>
                      <a:noFill/>
                    </a:lnL>
                    <a:lnR>
                      <a:noFill/>
                    </a:lnR>
                    <a:lnT>
                      <a:noFill/>
                    </a:lnT>
                    <a:lnB w="12700" cap="flat" cmpd="sng" algn="ctr">
                      <a:solidFill>
                        <a:srgbClr val="4F81BD"/>
                      </a:solidFill>
                      <a:prstDash val="solid"/>
                      <a:round/>
                      <a:headEnd type="none" w="med" len="med"/>
                      <a:tailEnd type="none" w="med" len="med"/>
                    </a:lnB>
                  </a:tcPr>
                </a:tc>
                <a:tc>
                  <a:txBody>
                    <a:bodyPr/>
                    <a:lstStyle/>
                    <a:p>
                      <a:pPr marL="0" marR="0">
                        <a:lnSpc>
                          <a:spcPct val="200000"/>
                        </a:lnSpc>
                        <a:spcBef>
                          <a:spcPts val="0"/>
                        </a:spcBef>
                        <a:spcAft>
                          <a:spcPts val="0"/>
                        </a:spcAft>
                      </a:pPr>
                      <a:r>
                        <a:rPr lang="en-US" sz="1200">
                          <a:solidFill>
                            <a:schemeClr val="tx1"/>
                          </a:solidFill>
                          <a:latin typeface="Times New Roman"/>
                          <a:ea typeface="Calibri"/>
                          <a:cs typeface="Times New Roman"/>
                        </a:rPr>
                        <a:t>520.58</a:t>
                      </a:r>
                    </a:p>
                  </a:txBody>
                  <a:tcPr marL="50800" marR="50800" marT="0" marB="0">
                    <a:lnL>
                      <a:noFill/>
                    </a:lnL>
                    <a:lnR>
                      <a:noFill/>
                    </a:lnR>
                    <a:lnT>
                      <a:noFill/>
                    </a:lnT>
                    <a:lnB w="12700" cap="flat" cmpd="sng" algn="ctr">
                      <a:solidFill>
                        <a:srgbClr val="4F81BD"/>
                      </a:solidFill>
                      <a:prstDash val="solid"/>
                      <a:round/>
                      <a:headEnd type="none" w="med" len="med"/>
                      <a:tailEnd type="none" w="med" len="med"/>
                    </a:lnB>
                  </a:tcPr>
                </a:tc>
                <a:tc>
                  <a:txBody>
                    <a:bodyPr/>
                    <a:lstStyle/>
                    <a:p>
                      <a:pPr marL="0" marR="0">
                        <a:lnSpc>
                          <a:spcPct val="200000"/>
                        </a:lnSpc>
                        <a:spcBef>
                          <a:spcPts val="0"/>
                        </a:spcBef>
                        <a:spcAft>
                          <a:spcPts val="0"/>
                        </a:spcAft>
                      </a:pPr>
                      <a:r>
                        <a:rPr lang="en-US" sz="1200">
                          <a:solidFill>
                            <a:schemeClr val="tx1"/>
                          </a:solidFill>
                          <a:latin typeface="Times New Roman"/>
                          <a:ea typeface="Calibri"/>
                          <a:cs typeface="Times New Roman"/>
                        </a:rPr>
                        <a:t>557.67</a:t>
                      </a:r>
                    </a:p>
                  </a:txBody>
                  <a:tcPr marL="50800" marR="50800" marT="0" marB="0">
                    <a:lnL>
                      <a:noFill/>
                    </a:lnL>
                    <a:lnR>
                      <a:noFill/>
                    </a:lnR>
                    <a:lnT>
                      <a:noFill/>
                    </a:lnT>
                    <a:lnB w="12700" cap="flat" cmpd="sng" algn="ctr">
                      <a:solidFill>
                        <a:srgbClr val="4F81BD"/>
                      </a:solidFill>
                      <a:prstDash val="solid"/>
                      <a:round/>
                      <a:headEnd type="none" w="med" len="med"/>
                      <a:tailEnd type="none" w="med" len="med"/>
                    </a:lnB>
                  </a:tcPr>
                </a:tc>
                <a:tc>
                  <a:txBody>
                    <a:bodyPr/>
                    <a:lstStyle/>
                    <a:p>
                      <a:pPr marL="0" marR="0">
                        <a:lnSpc>
                          <a:spcPct val="200000"/>
                        </a:lnSpc>
                        <a:spcBef>
                          <a:spcPts val="0"/>
                        </a:spcBef>
                        <a:spcAft>
                          <a:spcPts val="0"/>
                        </a:spcAft>
                      </a:pPr>
                      <a:r>
                        <a:rPr lang="en-US" sz="1200" b="1">
                          <a:solidFill>
                            <a:schemeClr val="tx1"/>
                          </a:solidFill>
                          <a:latin typeface="Times New Roman"/>
                          <a:ea typeface="Calibri"/>
                          <a:cs typeface="Times New Roman"/>
                        </a:rPr>
                        <a:t>25.38</a:t>
                      </a:r>
                    </a:p>
                  </a:txBody>
                  <a:tcPr marL="50800" marR="50800" marT="0" marB="0">
                    <a:lnL>
                      <a:noFill/>
                    </a:lnL>
                    <a:lnR>
                      <a:noFill/>
                    </a:lnR>
                    <a:lnT>
                      <a:noFill/>
                    </a:lnT>
                    <a:lnB w="12700" cap="flat" cmpd="sng" algn="ctr">
                      <a:solidFill>
                        <a:srgbClr val="4F81BD"/>
                      </a:solidFill>
                      <a:prstDash val="solid"/>
                      <a:round/>
                      <a:headEnd type="none" w="med" len="med"/>
                      <a:tailEnd type="none" w="med" len="med"/>
                    </a:lnB>
                  </a:tcPr>
                </a:tc>
                <a:tc>
                  <a:txBody>
                    <a:bodyPr/>
                    <a:lstStyle/>
                    <a:p>
                      <a:pPr marL="0" marR="0">
                        <a:lnSpc>
                          <a:spcPct val="200000"/>
                        </a:lnSpc>
                        <a:spcBef>
                          <a:spcPts val="0"/>
                        </a:spcBef>
                        <a:spcAft>
                          <a:spcPts val="0"/>
                        </a:spcAft>
                      </a:pPr>
                      <a:r>
                        <a:rPr lang="en-US" sz="1200" b="1">
                          <a:solidFill>
                            <a:schemeClr val="tx1"/>
                          </a:solidFill>
                          <a:latin typeface="Times New Roman"/>
                          <a:ea typeface="Calibri"/>
                          <a:cs typeface="Times New Roman"/>
                        </a:rPr>
                        <a:t>5</a:t>
                      </a:r>
                    </a:p>
                  </a:txBody>
                  <a:tcPr marL="50800" marR="50800" marT="0" marB="0">
                    <a:lnL>
                      <a:noFill/>
                    </a:lnL>
                    <a:lnR>
                      <a:noFill/>
                    </a:lnR>
                    <a:lnT>
                      <a:noFill/>
                    </a:lnT>
                    <a:lnB w="12700" cap="flat" cmpd="sng" algn="ctr">
                      <a:solidFill>
                        <a:srgbClr val="4F81BD"/>
                      </a:solidFill>
                      <a:prstDash val="solid"/>
                      <a:round/>
                      <a:headEnd type="none" w="med" len="med"/>
                      <a:tailEnd type="none" w="med" len="med"/>
                    </a:lnB>
                  </a:tcPr>
                </a:tc>
                <a:tc>
                  <a:txBody>
                    <a:bodyPr/>
                    <a:lstStyle/>
                    <a:p>
                      <a:pPr marL="0" marR="0">
                        <a:lnSpc>
                          <a:spcPct val="200000"/>
                        </a:lnSpc>
                        <a:spcBef>
                          <a:spcPts val="0"/>
                        </a:spcBef>
                        <a:spcAft>
                          <a:spcPts val="0"/>
                        </a:spcAft>
                      </a:pPr>
                      <a:r>
                        <a:rPr lang="en-US" sz="1200" b="1">
                          <a:solidFill>
                            <a:schemeClr val="tx1"/>
                          </a:solidFill>
                          <a:latin typeface="Times New Roman"/>
                          <a:ea typeface="Calibri"/>
                          <a:cs typeface="Times New Roman"/>
                        </a:rPr>
                        <a:t>&lt;.001</a:t>
                      </a:r>
                    </a:p>
                  </a:txBody>
                  <a:tcPr marL="50800" marR="50800" marT="0" marB="0">
                    <a:lnL>
                      <a:noFill/>
                    </a:lnL>
                    <a:lnR>
                      <a:noFill/>
                    </a:lnR>
                    <a:lnT>
                      <a:noFill/>
                    </a:lnT>
                    <a:lnB w="12700" cap="flat" cmpd="sng" algn="ctr">
                      <a:solidFill>
                        <a:srgbClr val="4F81BD"/>
                      </a:solidFill>
                      <a:prstDash val="solid"/>
                      <a:round/>
                      <a:headEnd type="none" w="med" len="med"/>
                      <a:tailEnd type="none" w="med" len="med"/>
                    </a:lnB>
                  </a:tcPr>
                </a:tc>
                <a:tc>
                  <a:txBody>
                    <a:bodyPr/>
                    <a:lstStyle/>
                    <a:p>
                      <a:pPr marL="0" marR="0">
                        <a:lnSpc>
                          <a:spcPct val="200000"/>
                        </a:lnSpc>
                        <a:spcBef>
                          <a:spcPts val="0"/>
                        </a:spcBef>
                        <a:spcAft>
                          <a:spcPts val="0"/>
                        </a:spcAft>
                      </a:pPr>
                      <a:r>
                        <a:rPr lang="en-US" sz="1200" b="1">
                          <a:solidFill>
                            <a:schemeClr val="tx1"/>
                          </a:solidFill>
                          <a:latin typeface="Times New Roman"/>
                          <a:ea typeface="Calibri"/>
                          <a:cs typeface="Times New Roman"/>
                        </a:rPr>
                        <a:t>.05</a:t>
                      </a:r>
                    </a:p>
                  </a:txBody>
                  <a:tcPr marL="50800" marR="50800" marT="0" marB="0">
                    <a:lnL>
                      <a:noFill/>
                    </a:lnL>
                    <a:lnR>
                      <a:noFill/>
                    </a:lnR>
                    <a:lnT>
                      <a:noFill/>
                    </a:lnT>
                    <a:lnB w="12700" cap="flat" cmpd="sng" algn="ctr">
                      <a:solidFill>
                        <a:srgbClr val="4F81BD"/>
                      </a:solidFill>
                      <a:prstDash val="solid"/>
                      <a:round/>
                      <a:headEnd type="none" w="med" len="med"/>
                      <a:tailEnd type="none" w="med" len="med"/>
                    </a:lnB>
                  </a:tcPr>
                </a:tc>
                <a:tc>
                  <a:txBody>
                    <a:bodyPr/>
                    <a:lstStyle/>
                    <a:p>
                      <a:pPr marL="0" marR="0">
                        <a:lnSpc>
                          <a:spcPct val="200000"/>
                        </a:lnSpc>
                        <a:spcBef>
                          <a:spcPts val="0"/>
                        </a:spcBef>
                        <a:spcAft>
                          <a:spcPts val="0"/>
                        </a:spcAft>
                      </a:pPr>
                      <a:r>
                        <a:rPr lang="en-US" sz="1200" b="1" dirty="0">
                          <a:solidFill>
                            <a:schemeClr val="tx1"/>
                          </a:solidFill>
                          <a:latin typeface="Times New Roman"/>
                          <a:ea typeface="Calibri"/>
                          <a:cs typeface="Times New Roman"/>
                        </a:rPr>
                        <a:t>.05</a:t>
                      </a:r>
                    </a:p>
                  </a:txBody>
                  <a:tcPr marL="50800" marR="50800" marT="0" marB="0">
                    <a:lnL>
                      <a:noFill/>
                    </a:lnL>
                    <a:lnR>
                      <a:noFill/>
                    </a:lnR>
                    <a:lnT>
                      <a:noFill/>
                    </a:lnT>
                    <a:lnB w="12700" cap="flat" cmpd="sng" algn="ctr">
                      <a:solidFill>
                        <a:srgbClr val="4F81BD"/>
                      </a:solidFill>
                      <a:prstDash val="solid"/>
                      <a:round/>
                      <a:headEnd type="none" w="med" len="med"/>
                      <a:tailEnd type="none" w="med" len="med"/>
                    </a:lnB>
                  </a:tcPr>
                </a:tc>
                <a:tc>
                  <a:txBody>
                    <a:bodyPr/>
                    <a:lstStyle/>
                    <a:p>
                      <a:pPr marL="0" marR="0">
                        <a:lnSpc>
                          <a:spcPct val="200000"/>
                        </a:lnSpc>
                        <a:spcBef>
                          <a:spcPts val="0"/>
                        </a:spcBef>
                        <a:spcAft>
                          <a:spcPts val="0"/>
                        </a:spcAft>
                      </a:pPr>
                      <a:r>
                        <a:rPr lang="en-US" sz="1200" b="1" dirty="0">
                          <a:solidFill>
                            <a:schemeClr val="tx1"/>
                          </a:solidFill>
                          <a:latin typeface="Times New Roman"/>
                          <a:ea typeface="Calibri"/>
                          <a:cs typeface="Times New Roman"/>
                        </a:rPr>
                        <a:t>.07</a:t>
                      </a:r>
                    </a:p>
                  </a:txBody>
                  <a:tcPr marL="50800" marR="50800" marT="0" marB="0">
                    <a:lnL>
                      <a:noFill/>
                    </a:lnL>
                    <a:lnR>
                      <a:noFill/>
                    </a:lnR>
                    <a:lnT>
                      <a:noFill/>
                    </a:lnT>
                    <a:lnB w="12700" cap="flat" cmpd="sng" algn="ctr">
                      <a:solidFill>
                        <a:srgbClr val="4F81BD"/>
                      </a:solidFill>
                      <a:prstDash val="solid"/>
                      <a:round/>
                      <a:headEnd type="none" w="med" len="med"/>
                      <a:tailEnd type="none" w="med" len="me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Pronoun Model</a:t>
            </a:r>
            <a:endParaRPr lang="en-US" dirty="0"/>
          </a:p>
        </p:txBody>
      </p:sp>
      <p:graphicFrame>
        <p:nvGraphicFramePr>
          <p:cNvPr id="4" name="Table 3"/>
          <p:cNvGraphicFramePr>
            <a:graphicFrameLocks noGrp="1"/>
          </p:cNvGraphicFramePr>
          <p:nvPr/>
        </p:nvGraphicFramePr>
        <p:xfrm>
          <a:off x="1219201" y="1981200"/>
          <a:ext cx="7696199" cy="3637280"/>
        </p:xfrm>
        <a:graphic>
          <a:graphicData uri="http://schemas.openxmlformats.org/drawingml/2006/table">
            <a:tbl>
              <a:tblPr/>
              <a:tblGrid>
                <a:gridCol w="769620"/>
                <a:gridCol w="769620"/>
                <a:gridCol w="769620"/>
                <a:gridCol w="765344"/>
                <a:gridCol w="765344"/>
                <a:gridCol w="769620"/>
                <a:gridCol w="769620"/>
                <a:gridCol w="765344"/>
                <a:gridCol w="960600"/>
                <a:gridCol w="591467"/>
              </a:tblGrid>
              <a:tr h="325120">
                <a:tc>
                  <a:txBody>
                    <a:bodyPr/>
                    <a:lstStyle/>
                    <a:p>
                      <a:endParaRPr lang="en-US" sz="1400" dirty="0">
                        <a:solidFill>
                          <a:srgbClr val="365F91"/>
                        </a:solidFill>
                        <a:latin typeface="Times New Roman"/>
                        <a:cs typeface="Times New Roman"/>
                      </a:endParaRPr>
                    </a:p>
                  </a:txBody>
                  <a:tcPr marL="60960" marR="60960" marT="0" marB="0">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endParaRPr lang="en-US" sz="1400">
                        <a:solidFill>
                          <a:srgbClr val="365F91"/>
                        </a:solidFill>
                        <a:latin typeface="Times New Roman"/>
                        <a:cs typeface="Times New Roman"/>
                      </a:endParaRPr>
                    </a:p>
                  </a:txBody>
                  <a:tcPr marL="60960" marR="60960" marT="0" marB="0">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endParaRPr lang="en-US" sz="1400">
                        <a:solidFill>
                          <a:srgbClr val="365F91"/>
                        </a:solidFill>
                        <a:latin typeface="Times New Roman"/>
                        <a:cs typeface="Times New Roman"/>
                      </a:endParaRPr>
                    </a:p>
                  </a:txBody>
                  <a:tcPr marL="60960" marR="60960" marT="0" marB="0">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gridSpan="2">
                  <a:txBody>
                    <a:bodyPr/>
                    <a:lstStyle/>
                    <a:p>
                      <a:pPr marL="0" marR="0" algn="ctr">
                        <a:lnSpc>
                          <a:spcPct val="200000"/>
                        </a:lnSpc>
                        <a:spcBef>
                          <a:spcPts val="0"/>
                        </a:spcBef>
                        <a:spcAft>
                          <a:spcPts val="0"/>
                        </a:spcAft>
                      </a:pPr>
                      <a:r>
                        <a:rPr lang="en-US" sz="1400" b="1" i="1">
                          <a:solidFill>
                            <a:srgbClr val="000000"/>
                          </a:solidFill>
                          <a:latin typeface="Times New Roman"/>
                          <a:ea typeface="Times New Roman"/>
                          <a:cs typeface="Times New Roman"/>
                        </a:rPr>
                        <a:t>SE </a:t>
                      </a:r>
                      <a:r>
                        <a:rPr lang="en-US" sz="1400" b="1">
                          <a:solidFill>
                            <a:srgbClr val="000000"/>
                          </a:solidFill>
                          <a:latin typeface="Times New Roman"/>
                          <a:ea typeface="Times New Roman"/>
                          <a:cs typeface="Times New Roman"/>
                        </a:rPr>
                        <a:t>(95% CI)</a:t>
                      </a:r>
                      <a:endParaRPr lang="en-US" sz="1400">
                        <a:solidFill>
                          <a:srgbClr val="365F91"/>
                        </a:solidFill>
                        <a:latin typeface="Times New Roman"/>
                        <a:ea typeface="Calibri"/>
                        <a:cs typeface="Times New Roman"/>
                      </a:endParaRPr>
                    </a:p>
                  </a:txBody>
                  <a:tcPr marL="60960" marR="60960" marT="0" marB="0">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hMerge="1">
                  <a:txBody>
                    <a:bodyPr/>
                    <a:lstStyle/>
                    <a:p>
                      <a:endParaRPr lang="en-US"/>
                    </a:p>
                  </a:txBody>
                  <a:tcPr/>
                </a:tc>
                <a:tc>
                  <a:txBody>
                    <a:bodyPr/>
                    <a:lstStyle/>
                    <a:p>
                      <a:endParaRPr lang="en-US" sz="1400">
                        <a:solidFill>
                          <a:srgbClr val="365F91"/>
                        </a:solidFill>
                        <a:latin typeface="Times New Roman"/>
                        <a:cs typeface="Times New Roman"/>
                      </a:endParaRPr>
                    </a:p>
                  </a:txBody>
                  <a:tcPr marL="60960" marR="60960" marT="0" marB="0">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endParaRPr lang="en-US" sz="1400">
                        <a:solidFill>
                          <a:srgbClr val="365F91"/>
                        </a:solidFill>
                        <a:latin typeface="Times New Roman"/>
                        <a:cs typeface="Times New Roman"/>
                      </a:endParaRPr>
                    </a:p>
                  </a:txBody>
                  <a:tcPr marL="60960" marR="60960" marT="0" marB="0">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gridSpan="3">
                  <a:txBody>
                    <a:bodyPr/>
                    <a:lstStyle/>
                    <a:p>
                      <a:pPr marL="0" marR="0" algn="ctr">
                        <a:lnSpc>
                          <a:spcPct val="200000"/>
                        </a:lnSpc>
                        <a:spcBef>
                          <a:spcPts val="0"/>
                        </a:spcBef>
                        <a:spcAft>
                          <a:spcPts val="0"/>
                        </a:spcAft>
                      </a:pPr>
                      <a:r>
                        <a:rPr lang="en-US" sz="1400" b="1" i="1">
                          <a:solidFill>
                            <a:srgbClr val="000000"/>
                          </a:solidFill>
                          <a:latin typeface="Times New Roman"/>
                          <a:ea typeface="Times New Roman"/>
                          <a:cs typeface="Times New Roman"/>
                        </a:rPr>
                        <a:t>95% CI for odds ratio</a:t>
                      </a:r>
                      <a:endParaRPr lang="en-US" sz="1400">
                        <a:solidFill>
                          <a:srgbClr val="365F91"/>
                        </a:solidFill>
                        <a:latin typeface="Times New Roman"/>
                        <a:ea typeface="Calibri"/>
                        <a:cs typeface="Times New Roman"/>
                      </a:endParaRPr>
                    </a:p>
                  </a:txBody>
                  <a:tcPr marL="60960" marR="60960" marT="0" marB="0">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325120">
                <a:tc>
                  <a:txBody>
                    <a:bodyPr/>
                    <a:lstStyle/>
                    <a:p>
                      <a:pPr marL="0" marR="0">
                        <a:lnSpc>
                          <a:spcPct val="200000"/>
                        </a:lnSpc>
                        <a:spcBef>
                          <a:spcPts val="0"/>
                        </a:spcBef>
                        <a:spcAft>
                          <a:spcPts val="0"/>
                        </a:spcAft>
                      </a:pPr>
                      <a:r>
                        <a:rPr lang="en-US" sz="1400" b="1">
                          <a:solidFill>
                            <a:srgbClr val="000000"/>
                          </a:solidFill>
                          <a:latin typeface="Times New Roman"/>
                          <a:ea typeface="Times New Roman"/>
                          <a:cs typeface="Times New Roman"/>
                        </a:rPr>
                        <a:t> </a:t>
                      </a:r>
                      <a:endParaRPr lang="en-US" sz="1400">
                        <a:solidFill>
                          <a:srgbClr val="365F91"/>
                        </a:solidFill>
                        <a:latin typeface="Times New Roman"/>
                        <a:ea typeface="Calibri"/>
                        <a:cs typeface="Times New Roman"/>
                      </a:endParaRPr>
                    </a:p>
                  </a:txBody>
                  <a:tcPr marL="60960" marR="60960" marT="0" marB="0">
                    <a:lnL>
                      <a:noFill/>
                    </a:lnL>
                    <a:lnR>
                      <a:noFill/>
                    </a:lnR>
                    <a:lnT w="12700" cap="flat" cmpd="sng" algn="ctr">
                      <a:solidFill>
                        <a:srgbClr val="4F81BD"/>
                      </a:solidFill>
                      <a:prstDash val="solid"/>
                      <a:round/>
                      <a:headEnd type="none" w="med" len="med"/>
                      <a:tailEnd type="none" w="med" len="med"/>
                    </a:lnT>
                    <a:lnB>
                      <a:noFill/>
                    </a:lnB>
                    <a:solidFill>
                      <a:srgbClr val="D3DFEE"/>
                    </a:solidFill>
                  </a:tcPr>
                </a:tc>
                <a:tc>
                  <a:txBody>
                    <a:bodyPr/>
                    <a:lstStyle/>
                    <a:p>
                      <a:pPr marL="0" marR="0" algn="ctr">
                        <a:lnSpc>
                          <a:spcPct val="200000"/>
                        </a:lnSpc>
                        <a:spcBef>
                          <a:spcPts val="0"/>
                        </a:spcBef>
                        <a:spcAft>
                          <a:spcPts val="0"/>
                        </a:spcAft>
                      </a:pPr>
                      <a:r>
                        <a:rPr lang="en-US" sz="1400" i="1">
                          <a:solidFill>
                            <a:srgbClr val="000000"/>
                          </a:solidFill>
                          <a:latin typeface="Times New Roman"/>
                          <a:ea typeface="Times New Roman"/>
                          <a:cs typeface="Times New Roman"/>
                        </a:rPr>
                        <a:t>B</a:t>
                      </a:r>
                      <a:endParaRPr lang="en-US" sz="1400">
                        <a:solidFill>
                          <a:srgbClr val="365F91"/>
                        </a:solidFill>
                        <a:latin typeface="Times New Roman"/>
                        <a:ea typeface="Calibri"/>
                        <a:cs typeface="Times New Roman"/>
                      </a:endParaRPr>
                    </a:p>
                  </a:txBody>
                  <a:tcPr marL="60960" marR="60960" marT="0" marB="0">
                    <a:lnL>
                      <a:noFill/>
                    </a:lnL>
                    <a:lnR>
                      <a:noFill/>
                    </a:lnR>
                    <a:lnT w="12700" cap="flat" cmpd="sng" algn="ctr">
                      <a:solidFill>
                        <a:srgbClr val="4F81BD"/>
                      </a:solidFill>
                      <a:prstDash val="solid"/>
                      <a:round/>
                      <a:headEnd type="none" w="med" len="med"/>
                      <a:tailEnd type="none" w="med" len="med"/>
                    </a:lnT>
                    <a:lnB>
                      <a:noFill/>
                    </a:lnB>
                    <a:solidFill>
                      <a:srgbClr val="D3DFEE"/>
                    </a:solidFill>
                  </a:tcPr>
                </a:tc>
                <a:tc>
                  <a:txBody>
                    <a:bodyPr/>
                    <a:lstStyle/>
                    <a:p>
                      <a:pPr marL="0" marR="0" algn="ctr">
                        <a:lnSpc>
                          <a:spcPct val="200000"/>
                        </a:lnSpc>
                        <a:spcBef>
                          <a:spcPts val="0"/>
                        </a:spcBef>
                        <a:spcAft>
                          <a:spcPts val="0"/>
                        </a:spcAft>
                      </a:pPr>
                      <a:r>
                        <a:rPr lang="en-US" sz="1400" i="1">
                          <a:solidFill>
                            <a:srgbClr val="000000"/>
                          </a:solidFill>
                          <a:latin typeface="Times New Roman"/>
                          <a:ea typeface="Times New Roman"/>
                          <a:cs typeface="Times New Roman"/>
                        </a:rPr>
                        <a:t>SE</a:t>
                      </a:r>
                      <a:endParaRPr lang="en-US" sz="1400">
                        <a:solidFill>
                          <a:srgbClr val="365F91"/>
                        </a:solidFill>
                        <a:latin typeface="Times New Roman"/>
                        <a:ea typeface="Calibri"/>
                        <a:cs typeface="Times New Roman"/>
                      </a:endParaRPr>
                    </a:p>
                  </a:txBody>
                  <a:tcPr marL="60960" marR="60960" marT="0" marB="0">
                    <a:lnL>
                      <a:noFill/>
                    </a:lnL>
                    <a:lnR>
                      <a:noFill/>
                    </a:lnR>
                    <a:lnT w="12700" cap="flat" cmpd="sng" algn="ctr">
                      <a:solidFill>
                        <a:srgbClr val="4F81BD"/>
                      </a:solidFill>
                      <a:prstDash val="solid"/>
                      <a:round/>
                      <a:headEnd type="none" w="med" len="med"/>
                      <a:tailEnd type="none" w="med" len="med"/>
                    </a:lnT>
                    <a:lnB>
                      <a:noFill/>
                    </a:lnB>
                    <a:solidFill>
                      <a:srgbClr val="D3DFEE"/>
                    </a:solidFill>
                  </a:tcPr>
                </a:tc>
                <a:tc>
                  <a:txBody>
                    <a:bodyPr/>
                    <a:lstStyle/>
                    <a:p>
                      <a:pPr marL="0" marR="0" algn="ctr">
                        <a:lnSpc>
                          <a:spcPct val="200000"/>
                        </a:lnSpc>
                        <a:spcBef>
                          <a:spcPts val="0"/>
                        </a:spcBef>
                        <a:spcAft>
                          <a:spcPts val="0"/>
                        </a:spcAft>
                      </a:pPr>
                      <a:r>
                        <a:rPr lang="en-US" sz="1400" i="1">
                          <a:solidFill>
                            <a:srgbClr val="000000"/>
                          </a:solidFill>
                          <a:latin typeface="Times New Roman"/>
                          <a:ea typeface="Times New Roman"/>
                          <a:cs typeface="Times New Roman"/>
                        </a:rPr>
                        <a:t>Lower</a:t>
                      </a:r>
                      <a:endParaRPr lang="en-US" sz="1400">
                        <a:solidFill>
                          <a:srgbClr val="365F91"/>
                        </a:solidFill>
                        <a:latin typeface="Times New Roman"/>
                        <a:ea typeface="Calibri"/>
                        <a:cs typeface="Times New Roman"/>
                      </a:endParaRPr>
                    </a:p>
                  </a:txBody>
                  <a:tcPr marL="60960" marR="60960" marT="0" marB="0">
                    <a:lnL>
                      <a:noFill/>
                    </a:lnL>
                    <a:lnR>
                      <a:noFill/>
                    </a:lnR>
                    <a:lnT w="12700" cap="flat" cmpd="sng" algn="ctr">
                      <a:solidFill>
                        <a:srgbClr val="4F81BD"/>
                      </a:solidFill>
                      <a:prstDash val="solid"/>
                      <a:round/>
                      <a:headEnd type="none" w="med" len="med"/>
                      <a:tailEnd type="none" w="med" len="med"/>
                    </a:lnT>
                    <a:lnB>
                      <a:noFill/>
                    </a:lnB>
                    <a:solidFill>
                      <a:srgbClr val="D3DFEE"/>
                    </a:solidFill>
                  </a:tcPr>
                </a:tc>
                <a:tc>
                  <a:txBody>
                    <a:bodyPr/>
                    <a:lstStyle/>
                    <a:p>
                      <a:pPr marL="0" marR="0" algn="ctr">
                        <a:lnSpc>
                          <a:spcPct val="200000"/>
                        </a:lnSpc>
                        <a:spcBef>
                          <a:spcPts val="0"/>
                        </a:spcBef>
                        <a:spcAft>
                          <a:spcPts val="0"/>
                        </a:spcAft>
                      </a:pPr>
                      <a:r>
                        <a:rPr lang="en-US" sz="1400" i="1">
                          <a:solidFill>
                            <a:srgbClr val="000000"/>
                          </a:solidFill>
                          <a:latin typeface="Times New Roman"/>
                          <a:ea typeface="Times New Roman"/>
                          <a:cs typeface="Times New Roman"/>
                        </a:rPr>
                        <a:t>Upper</a:t>
                      </a:r>
                      <a:endParaRPr lang="en-US" sz="1400">
                        <a:solidFill>
                          <a:srgbClr val="365F91"/>
                        </a:solidFill>
                        <a:latin typeface="Times New Roman"/>
                        <a:ea typeface="Calibri"/>
                        <a:cs typeface="Times New Roman"/>
                      </a:endParaRPr>
                    </a:p>
                  </a:txBody>
                  <a:tcPr marL="60960" marR="60960" marT="0" marB="0">
                    <a:lnL>
                      <a:noFill/>
                    </a:lnL>
                    <a:lnR>
                      <a:noFill/>
                    </a:lnR>
                    <a:lnT w="12700" cap="flat" cmpd="sng" algn="ctr">
                      <a:solidFill>
                        <a:srgbClr val="4F81BD"/>
                      </a:solidFill>
                      <a:prstDash val="solid"/>
                      <a:round/>
                      <a:headEnd type="none" w="med" len="med"/>
                      <a:tailEnd type="none" w="med" len="med"/>
                    </a:lnT>
                    <a:lnB>
                      <a:noFill/>
                    </a:lnB>
                    <a:solidFill>
                      <a:srgbClr val="D3DFEE"/>
                    </a:solidFill>
                  </a:tcPr>
                </a:tc>
                <a:tc>
                  <a:txBody>
                    <a:bodyPr/>
                    <a:lstStyle/>
                    <a:p>
                      <a:pPr marL="0" marR="0" algn="ctr">
                        <a:lnSpc>
                          <a:spcPct val="200000"/>
                        </a:lnSpc>
                        <a:spcBef>
                          <a:spcPts val="0"/>
                        </a:spcBef>
                        <a:spcAft>
                          <a:spcPts val="0"/>
                        </a:spcAft>
                      </a:pPr>
                      <a:r>
                        <a:rPr lang="en-US" sz="1400" i="1">
                          <a:solidFill>
                            <a:srgbClr val="000000"/>
                          </a:solidFill>
                          <a:latin typeface="Times New Roman"/>
                          <a:ea typeface="Times New Roman"/>
                          <a:cs typeface="Times New Roman"/>
                        </a:rPr>
                        <a:t>z</a:t>
                      </a:r>
                      <a:endParaRPr lang="en-US" sz="1400">
                        <a:solidFill>
                          <a:srgbClr val="365F91"/>
                        </a:solidFill>
                        <a:latin typeface="Times New Roman"/>
                        <a:ea typeface="Calibri"/>
                        <a:cs typeface="Times New Roman"/>
                      </a:endParaRPr>
                    </a:p>
                  </a:txBody>
                  <a:tcPr marL="60960" marR="60960" marT="0" marB="0">
                    <a:lnL>
                      <a:noFill/>
                    </a:lnL>
                    <a:lnR>
                      <a:noFill/>
                    </a:lnR>
                    <a:lnT w="12700" cap="flat" cmpd="sng" algn="ctr">
                      <a:solidFill>
                        <a:srgbClr val="4F81BD"/>
                      </a:solidFill>
                      <a:prstDash val="solid"/>
                      <a:round/>
                      <a:headEnd type="none" w="med" len="med"/>
                      <a:tailEnd type="none" w="med" len="med"/>
                    </a:lnT>
                    <a:lnB>
                      <a:noFill/>
                    </a:lnB>
                    <a:solidFill>
                      <a:srgbClr val="D3DFEE"/>
                    </a:solidFill>
                  </a:tcPr>
                </a:tc>
                <a:tc>
                  <a:txBody>
                    <a:bodyPr/>
                    <a:lstStyle/>
                    <a:p>
                      <a:pPr marL="0" marR="0" algn="ctr">
                        <a:lnSpc>
                          <a:spcPct val="200000"/>
                        </a:lnSpc>
                        <a:spcBef>
                          <a:spcPts val="0"/>
                        </a:spcBef>
                        <a:spcAft>
                          <a:spcPts val="0"/>
                        </a:spcAft>
                      </a:pPr>
                      <a:r>
                        <a:rPr lang="en-US" sz="1400" i="1">
                          <a:solidFill>
                            <a:srgbClr val="000000"/>
                          </a:solidFill>
                          <a:latin typeface="Times New Roman"/>
                          <a:ea typeface="Times New Roman"/>
                          <a:cs typeface="Times New Roman"/>
                        </a:rPr>
                        <a:t>p</a:t>
                      </a:r>
                      <a:endParaRPr lang="en-US" sz="1400">
                        <a:solidFill>
                          <a:srgbClr val="365F91"/>
                        </a:solidFill>
                        <a:latin typeface="Times New Roman"/>
                        <a:ea typeface="Calibri"/>
                        <a:cs typeface="Times New Roman"/>
                      </a:endParaRPr>
                    </a:p>
                  </a:txBody>
                  <a:tcPr marL="60960" marR="60960" marT="0" marB="0">
                    <a:lnL>
                      <a:noFill/>
                    </a:lnL>
                    <a:lnR>
                      <a:noFill/>
                    </a:lnR>
                    <a:lnT w="12700" cap="flat" cmpd="sng" algn="ctr">
                      <a:solidFill>
                        <a:srgbClr val="4F81BD"/>
                      </a:solidFill>
                      <a:prstDash val="solid"/>
                      <a:round/>
                      <a:headEnd type="none" w="med" len="med"/>
                      <a:tailEnd type="none" w="med" len="med"/>
                    </a:lnT>
                    <a:lnB>
                      <a:noFill/>
                    </a:lnB>
                    <a:solidFill>
                      <a:srgbClr val="D3DFEE"/>
                    </a:solidFill>
                  </a:tcPr>
                </a:tc>
                <a:tc>
                  <a:txBody>
                    <a:bodyPr/>
                    <a:lstStyle/>
                    <a:p>
                      <a:pPr marL="0" marR="0" algn="ctr">
                        <a:lnSpc>
                          <a:spcPct val="200000"/>
                        </a:lnSpc>
                        <a:spcBef>
                          <a:spcPts val="0"/>
                        </a:spcBef>
                        <a:spcAft>
                          <a:spcPts val="0"/>
                        </a:spcAft>
                      </a:pPr>
                      <a:r>
                        <a:rPr lang="en-US" sz="1400" i="1">
                          <a:solidFill>
                            <a:srgbClr val="000000"/>
                          </a:solidFill>
                          <a:latin typeface="Times New Roman"/>
                          <a:ea typeface="Times New Roman"/>
                          <a:cs typeface="Times New Roman"/>
                        </a:rPr>
                        <a:t>Lower</a:t>
                      </a:r>
                      <a:endParaRPr lang="en-US" sz="1400">
                        <a:solidFill>
                          <a:srgbClr val="365F91"/>
                        </a:solidFill>
                        <a:latin typeface="Times New Roman"/>
                        <a:ea typeface="Calibri"/>
                        <a:cs typeface="Times New Roman"/>
                      </a:endParaRPr>
                    </a:p>
                  </a:txBody>
                  <a:tcPr marL="60960" marR="60960" marT="0" marB="0">
                    <a:lnL>
                      <a:noFill/>
                    </a:lnL>
                    <a:lnR>
                      <a:noFill/>
                    </a:lnR>
                    <a:lnT w="12700" cap="flat" cmpd="sng" algn="ctr">
                      <a:solidFill>
                        <a:srgbClr val="4F81BD"/>
                      </a:solidFill>
                      <a:prstDash val="solid"/>
                      <a:round/>
                      <a:headEnd type="none" w="med" len="med"/>
                      <a:tailEnd type="none" w="med" len="med"/>
                    </a:lnT>
                    <a:lnB>
                      <a:noFill/>
                    </a:lnB>
                    <a:solidFill>
                      <a:srgbClr val="D3DFEE"/>
                    </a:solidFill>
                  </a:tcPr>
                </a:tc>
                <a:tc>
                  <a:txBody>
                    <a:bodyPr/>
                    <a:lstStyle/>
                    <a:p>
                      <a:pPr marL="0" marR="0" algn="ctr">
                        <a:lnSpc>
                          <a:spcPct val="200000"/>
                        </a:lnSpc>
                        <a:spcBef>
                          <a:spcPts val="0"/>
                        </a:spcBef>
                        <a:spcAft>
                          <a:spcPts val="0"/>
                        </a:spcAft>
                      </a:pPr>
                      <a:r>
                        <a:rPr lang="en-US" sz="1400" i="1">
                          <a:solidFill>
                            <a:srgbClr val="000000"/>
                          </a:solidFill>
                          <a:latin typeface="Times New Roman"/>
                          <a:ea typeface="Times New Roman"/>
                          <a:cs typeface="Times New Roman"/>
                        </a:rPr>
                        <a:t>Odds Ratio</a:t>
                      </a:r>
                      <a:endParaRPr lang="en-US" sz="1400">
                        <a:solidFill>
                          <a:srgbClr val="365F91"/>
                        </a:solidFill>
                        <a:latin typeface="Times New Roman"/>
                        <a:ea typeface="Calibri"/>
                        <a:cs typeface="Times New Roman"/>
                      </a:endParaRPr>
                    </a:p>
                  </a:txBody>
                  <a:tcPr marL="60960" marR="60960" marT="0" marB="0">
                    <a:lnL>
                      <a:noFill/>
                    </a:lnL>
                    <a:lnR>
                      <a:noFill/>
                    </a:lnR>
                    <a:lnT w="12700" cap="flat" cmpd="sng" algn="ctr">
                      <a:solidFill>
                        <a:srgbClr val="4F81BD"/>
                      </a:solidFill>
                      <a:prstDash val="solid"/>
                      <a:round/>
                      <a:headEnd type="none" w="med" len="med"/>
                      <a:tailEnd type="none" w="med" len="med"/>
                    </a:lnT>
                    <a:lnB>
                      <a:noFill/>
                    </a:lnB>
                    <a:solidFill>
                      <a:srgbClr val="D3DFEE"/>
                    </a:solidFill>
                  </a:tcPr>
                </a:tc>
                <a:tc>
                  <a:txBody>
                    <a:bodyPr/>
                    <a:lstStyle/>
                    <a:p>
                      <a:pPr marL="0" marR="0" algn="ctr">
                        <a:lnSpc>
                          <a:spcPct val="200000"/>
                        </a:lnSpc>
                        <a:spcBef>
                          <a:spcPts val="0"/>
                        </a:spcBef>
                        <a:spcAft>
                          <a:spcPts val="0"/>
                        </a:spcAft>
                      </a:pPr>
                      <a:r>
                        <a:rPr lang="en-US" sz="1400" i="1">
                          <a:solidFill>
                            <a:srgbClr val="000000"/>
                          </a:solidFill>
                          <a:latin typeface="Times New Roman"/>
                          <a:ea typeface="Times New Roman"/>
                          <a:cs typeface="Times New Roman"/>
                        </a:rPr>
                        <a:t>Upper</a:t>
                      </a:r>
                      <a:endParaRPr lang="en-US" sz="1400">
                        <a:solidFill>
                          <a:srgbClr val="365F91"/>
                        </a:solidFill>
                        <a:latin typeface="Times New Roman"/>
                        <a:ea typeface="Calibri"/>
                        <a:cs typeface="Times New Roman"/>
                      </a:endParaRPr>
                    </a:p>
                  </a:txBody>
                  <a:tcPr marL="60960" marR="60960" marT="0" marB="0">
                    <a:lnL>
                      <a:noFill/>
                    </a:lnL>
                    <a:lnR>
                      <a:noFill/>
                    </a:lnR>
                    <a:lnT w="12700" cap="flat" cmpd="sng" algn="ctr">
                      <a:solidFill>
                        <a:srgbClr val="4F81BD"/>
                      </a:solidFill>
                      <a:prstDash val="solid"/>
                      <a:round/>
                      <a:headEnd type="none" w="med" len="med"/>
                      <a:tailEnd type="none" w="med" len="med"/>
                    </a:lnT>
                    <a:lnB>
                      <a:noFill/>
                    </a:lnB>
                    <a:solidFill>
                      <a:srgbClr val="D3DFEE"/>
                    </a:solidFill>
                  </a:tcPr>
                </a:tc>
              </a:tr>
              <a:tr h="650240">
                <a:tc>
                  <a:txBody>
                    <a:bodyPr/>
                    <a:lstStyle/>
                    <a:p>
                      <a:pPr marL="0" marR="0">
                        <a:lnSpc>
                          <a:spcPct val="200000"/>
                        </a:lnSpc>
                        <a:spcBef>
                          <a:spcPts val="0"/>
                        </a:spcBef>
                        <a:spcAft>
                          <a:spcPts val="0"/>
                        </a:spcAft>
                      </a:pPr>
                      <a:r>
                        <a:rPr lang="en-US" sz="1400" b="0">
                          <a:solidFill>
                            <a:srgbClr val="000000"/>
                          </a:solidFill>
                          <a:latin typeface="Times New Roman"/>
                          <a:ea typeface="Times New Roman"/>
                          <a:cs typeface="Times New Roman"/>
                        </a:rPr>
                        <a:t>Intercept</a:t>
                      </a:r>
                      <a:endParaRPr lang="en-US" sz="1400" b="0">
                        <a:solidFill>
                          <a:srgbClr val="365F91"/>
                        </a:solidFill>
                        <a:latin typeface="Times New Roman"/>
                        <a:ea typeface="Calibri"/>
                        <a:cs typeface="Times New Roman"/>
                      </a:endParaRPr>
                    </a:p>
                  </a:txBody>
                  <a:tcPr marL="60960" marR="60960" marT="0" marB="0">
                    <a:lnL>
                      <a:noFill/>
                    </a:lnL>
                    <a:lnR>
                      <a:noFill/>
                    </a:lnR>
                    <a:lnT>
                      <a:noFill/>
                    </a:lnT>
                    <a:lnB>
                      <a:noFill/>
                    </a:lnB>
                  </a:tcPr>
                </a:tc>
                <a:tc>
                  <a:txBody>
                    <a:bodyPr/>
                    <a:lstStyle/>
                    <a:p>
                      <a:pPr marL="0" marR="0" algn="ctr">
                        <a:lnSpc>
                          <a:spcPct val="200000"/>
                        </a:lnSpc>
                        <a:spcBef>
                          <a:spcPts val="0"/>
                        </a:spcBef>
                        <a:spcAft>
                          <a:spcPts val="0"/>
                        </a:spcAft>
                      </a:pPr>
                      <a:r>
                        <a:rPr lang="en-US" sz="1400">
                          <a:solidFill>
                            <a:srgbClr val="000000"/>
                          </a:solidFill>
                          <a:latin typeface="Times New Roman"/>
                          <a:ea typeface="Times New Roman"/>
                          <a:cs typeface="Times New Roman"/>
                        </a:rPr>
                        <a:t>-.13</a:t>
                      </a:r>
                      <a:endParaRPr lang="en-US" sz="1400">
                        <a:solidFill>
                          <a:srgbClr val="365F91"/>
                        </a:solidFill>
                        <a:latin typeface="Times New Roman"/>
                        <a:ea typeface="Calibri"/>
                        <a:cs typeface="Times New Roman"/>
                      </a:endParaRPr>
                    </a:p>
                  </a:txBody>
                  <a:tcPr marL="60960" marR="60960" marT="0" marB="0">
                    <a:lnL>
                      <a:noFill/>
                    </a:lnL>
                    <a:lnR>
                      <a:noFill/>
                    </a:lnR>
                    <a:lnT>
                      <a:noFill/>
                    </a:lnT>
                    <a:lnB>
                      <a:noFill/>
                    </a:lnB>
                  </a:tcPr>
                </a:tc>
                <a:tc>
                  <a:txBody>
                    <a:bodyPr/>
                    <a:lstStyle/>
                    <a:p>
                      <a:pPr marL="0" marR="0" algn="ctr">
                        <a:lnSpc>
                          <a:spcPct val="200000"/>
                        </a:lnSpc>
                        <a:spcBef>
                          <a:spcPts val="0"/>
                        </a:spcBef>
                        <a:spcAft>
                          <a:spcPts val="0"/>
                        </a:spcAft>
                      </a:pPr>
                      <a:r>
                        <a:rPr lang="en-US" sz="1400">
                          <a:solidFill>
                            <a:srgbClr val="000000"/>
                          </a:solidFill>
                          <a:latin typeface="Times New Roman"/>
                          <a:ea typeface="Times New Roman"/>
                          <a:cs typeface="Times New Roman"/>
                        </a:rPr>
                        <a:t>1.09</a:t>
                      </a:r>
                      <a:endParaRPr lang="en-US" sz="1400">
                        <a:solidFill>
                          <a:srgbClr val="365F91"/>
                        </a:solidFill>
                        <a:latin typeface="Times New Roman"/>
                        <a:ea typeface="Calibri"/>
                        <a:cs typeface="Times New Roman"/>
                      </a:endParaRPr>
                    </a:p>
                  </a:txBody>
                  <a:tcPr marL="60960" marR="60960" marT="0" marB="0">
                    <a:lnL>
                      <a:noFill/>
                    </a:lnL>
                    <a:lnR>
                      <a:noFill/>
                    </a:lnR>
                    <a:lnT>
                      <a:noFill/>
                    </a:lnT>
                    <a:lnB>
                      <a:noFill/>
                    </a:lnB>
                  </a:tcPr>
                </a:tc>
                <a:tc>
                  <a:txBody>
                    <a:bodyPr/>
                    <a:lstStyle/>
                    <a:p>
                      <a:pPr marL="0" marR="0" algn="ctr">
                        <a:lnSpc>
                          <a:spcPct val="200000"/>
                        </a:lnSpc>
                        <a:spcBef>
                          <a:spcPts val="0"/>
                        </a:spcBef>
                        <a:spcAft>
                          <a:spcPts val="0"/>
                        </a:spcAft>
                      </a:pPr>
                      <a:r>
                        <a:rPr lang="en-US" sz="1400">
                          <a:solidFill>
                            <a:srgbClr val="000000"/>
                          </a:solidFill>
                          <a:latin typeface="Times New Roman"/>
                          <a:ea typeface="Times New Roman"/>
                          <a:cs typeface="Times New Roman"/>
                        </a:rPr>
                        <a:t>-2.27</a:t>
                      </a:r>
                      <a:endParaRPr lang="en-US" sz="1400">
                        <a:solidFill>
                          <a:srgbClr val="365F91"/>
                        </a:solidFill>
                        <a:latin typeface="Times New Roman"/>
                        <a:ea typeface="Calibri"/>
                        <a:cs typeface="Times New Roman"/>
                      </a:endParaRPr>
                    </a:p>
                  </a:txBody>
                  <a:tcPr marL="60960" marR="60960" marT="0" marB="0">
                    <a:lnL>
                      <a:noFill/>
                    </a:lnL>
                    <a:lnR>
                      <a:noFill/>
                    </a:lnR>
                    <a:lnT>
                      <a:noFill/>
                    </a:lnT>
                    <a:lnB>
                      <a:noFill/>
                    </a:lnB>
                  </a:tcPr>
                </a:tc>
                <a:tc>
                  <a:txBody>
                    <a:bodyPr/>
                    <a:lstStyle/>
                    <a:p>
                      <a:pPr marL="0" marR="0" algn="ctr">
                        <a:lnSpc>
                          <a:spcPct val="200000"/>
                        </a:lnSpc>
                        <a:spcBef>
                          <a:spcPts val="0"/>
                        </a:spcBef>
                        <a:spcAft>
                          <a:spcPts val="0"/>
                        </a:spcAft>
                      </a:pPr>
                      <a:r>
                        <a:rPr lang="en-US" sz="1400">
                          <a:solidFill>
                            <a:srgbClr val="000000"/>
                          </a:solidFill>
                          <a:latin typeface="Times New Roman"/>
                          <a:ea typeface="Times New Roman"/>
                          <a:cs typeface="Times New Roman"/>
                        </a:rPr>
                        <a:t>2.00</a:t>
                      </a:r>
                      <a:endParaRPr lang="en-US" sz="1400">
                        <a:solidFill>
                          <a:srgbClr val="365F91"/>
                        </a:solidFill>
                        <a:latin typeface="Times New Roman"/>
                        <a:ea typeface="Calibri"/>
                        <a:cs typeface="Times New Roman"/>
                      </a:endParaRPr>
                    </a:p>
                  </a:txBody>
                  <a:tcPr marL="60960" marR="60960" marT="0" marB="0">
                    <a:lnL>
                      <a:noFill/>
                    </a:lnL>
                    <a:lnR>
                      <a:noFill/>
                    </a:lnR>
                    <a:lnT>
                      <a:noFill/>
                    </a:lnT>
                    <a:lnB>
                      <a:noFill/>
                    </a:lnB>
                  </a:tcPr>
                </a:tc>
                <a:tc>
                  <a:txBody>
                    <a:bodyPr/>
                    <a:lstStyle/>
                    <a:p>
                      <a:pPr marL="0" marR="0" algn="ctr">
                        <a:lnSpc>
                          <a:spcPct val="200000"/>
                        </a:lnSpc>
                        <a:spcBef>
                          <a:spcPts val="0"/>
                        </a:spcBef>
                        <a:spcAft>
                          <a:spcPts val="0"/>
                        </a:spcAft>
                      </a:pPr>
                      <a:r>
                        <a:rPr lang="en-US" sz="1400">
                          <a:solidFill>
                            <a:srgbClr val="000000"/>
                          </a:solidFill>
                          <a:latin typeface="Times New Roman"/>
                          <a:ea typeface="Times New Roman"/>
                          <a:cs typeface="Times New Roman"/>
                        </a:rPr>
                        <a:t>-.12</a:t>
                      </a:r>
                      <a:endParaRPr lang="en-US" sz="1400">
                        <a:solidFill>
                          <a:srgbClr val="365F91"/>
                        </a:solidFill>
                        <a:latin typeface="Times New Roman"/>
                        <a:ea typeface="Calibri"/>
                        <a:cs typeface="Times New Roman"/>
                      </a:endParaRPr>
                    </a:p>
                  </a:txBody>
                  <a:tcPr marL="60960" marR="60960" marT="0" marB="0">
                    <a:lnL>
                      <a:noFill/>
                    </a:lnL>
                    <a:lnR>
                      <a:noFill/>
                    </a:lnR>
                    <a:lnT>
                      <a:noFill/>
                    </a:lnT>
                    <a:lnB>
                      <a:noFill/>
                    </a:lnB>
                  </a:tcPr>
                </a:tc>
                <a:tc>
                  <a:txBody>
                    <a:bodyPr/>
                    <a:lstStyle/>
                    <a:p>
                      <a:pPr marL="0" marR="0" algn="ctr">
                        <a:lnSpc>
                          <a:spcPct val="200000"/>
                        </a:lnSpc>
                        <a:spcBef>
                          <a:spcPts val="0"/>
                        </a:spcBef>
                        <a:spcAft>
                          <a:spcPts val="0"/>
                        </a:spcAft>
                      </a:pPr>
                      <a:r>
                        <a:rPr lang="en-US" sz="1400">
                          <a:solidFill>
                            <a:srgbClr val="000000"/>
                          </a:solidFill>
                          <a:latin typeface="Times New Roman"/>
                          <a:ea typeface="Times New Roman"/>
                          <a:cs typeface="Times New Roman"/>
                        </a:rPr>
                        <a:t>.902</a:t>
                      </a:r>
                      <a:endParaRPr lang="en-US" sz="1400">
                        <a:solidFill>
                          <a:srgbClr val="365F91"/>
                        </a:solidFill>
                        <a:latin typeface="Times New Roman"/>
                        <a:ea typeface="Calibri"/>
                        <a:cs typeface="Times New Roman"/>
                      </a:endParaRPr>
                    </a:p>
                  </a:txBody>
                  <a:tcPr marL="60960" marR="60960" marT="0" marB="0">
                    <a:lnL>
                      <a:noFill/>
                    </a:lnL>
                    <a:lnR>
                      <a:noFill/>
                    </a:lnR>
                    <a:lnT>
                      <a:noFill/>
                    </a:lnT>
                    <a:lnB>
                      <a:noFill/>
                    </a:lnB>
                  </a:tcPr>
                </a:tc>
                <a:tc>
                  <a:txBody>
                    <a:bodyPr/>
                    <a:lstStyle/>
                    <a:p>
                      <a:pPr marL="0" marR="0" algn="ctr">
                        <a:lnSpc>
                          <a:spcPct val="200000"/>
                        </a:lnSpc>
                        <a:spcBef>
                          <a:spcPts val="0"/>
                        </a:spcBef>
                        <a:spcAft>
                          <a:spcPts val="0"/>
                        </a:spcAft>
                      </a:pPr>
                      <a:endParaRPr lang="en-US" sz="1400">
                        <a:solidFill>
                          <a:srgbClr val="000000"/>
                        </a:solidFill>
                        <a:latin typeface="Times New Roman"/>
                        <a:ea typeface="Times New Roman"/>
                        <a:cs typeface="Times New Roman"/>
                      </a:endParaRPr>
                    </a:p>
                  </a:txBody>
                  <a:tcPr marL="60960" marR="60960" marT="0" marB="0">
                    <a:lnL>
                      <a:noFill/>
                    </a:lnL>
                    <a:lnR>
                      <a:noFill/>
                    </a:lnR>
                    <a:lnT>
                      <a:noFill/>
                    </a:lnT>
                    <a:lnB>
                      <a:noFill/>
                    </a:lnB>
                  </a:tcPr>
                </a:tc>
                <a:tc>
                  <a:txBody>
                    <a:bodyPr/>
                    <a:lstStyle/>
                    <a:p>
                      <a:pPr marL="0" marR="0" algn="ctr">
                        <a:lnSpc>
                          <a:spcPct val="200000"/>
                        </a:lnSpc>
                        <a:spcBef>
                          <a:spcPts val="0"/>
                        </a:spcBef>
                        <a:spcAft>
                          <a:spcPts val="0"/>
                        </a:spcAft>
                      </a:pPr>
                      <a:endParaRPr lang="en-US" sz="1400">
                        <a:solidFill>
                          <a:srgbClr val="000000"/>
                        </a:solidFill>
                        <a:latin typeface="Times New Roman"/>
                        <a:ea typeface="Times New Roman"/>
                        <a:cs typeface="Times New Roman"/>
                      </a:endParaRPr>
                    </a:p>
                  </a:txBody>
                  <a:tcPr marL="60960" marR="60960" marT="0" marB="0">
                    <a:lnL>
                      <a:noFill/>
                    </a:lnL>
                    <a:lnR>
                      <a:noFill/>
                    </a:lnR>
                    <a:lnT>
                      <a:noFill/>
                    </a:lnT>
                    <a:lnB>
                      <a:noFill/>
                    </a:lnB>
                  </a:tcPr>
                </a:tc>
                <a:tc>
                  <a:txBody>
                    <a:bodyPr/>
                    <a:lstStyle/>
                    <a:p>
                      <a:pPr marL="0" marR="0" algn="ctr">
                        <a:lnSpc>
                          <a:spcPct val="200000"/>
                        </a:lnSpc>
                        <a:spcBef>
                          <a:spcPts val="0"/>
                        </a:spcBef>
                        <a:spcAft>
                          <a:spcPts val="0"/>
                        </a:spcAft>
                      </a:pPr>
                      <a:endParaRPr lang="en-US" sz="1400">
                        <a:solidFill>
                          <a:srgbClr val="000000"/>
                        </a:solidFill>
                        <a:latin typeface="Times New Roman"/>
                        <a:ea typeface="Times New Roman"/>
                        <a:cs typeface="Times New Roman"/>
                      </a:endParaRPr>
                    </a:p>
                  </a:txBody>
                  <a:tcPr marL="60960" marR="60960" marT="0" marB="0">
                    <a:lnL>
                      <a:noFill/>
                    </a:lnL>
                    <a:lnR>
                      <a:noFill/>
                    </a:lnR>
                    <a:lnT>
                      <a:noFill/>
                    </a:lnT>
                    <a:lnB>
                      <a:noFill/>
                    </a:lnB>
                  </a:tcPr>
                </a:tc>
              </a:tr>
              <a:tr h="325120">
                <a:tc>
                  <a:txBody>
                    <a:bodyPr/>
                    <a:lstStyle/>
                    <a:p>
                      <a:pPr marL="0" marR="0">
                        <a:lnSpc>
                          <a:spcPct val="200000"/>
                        </a:lnSpc>
                        <a:spcBef>
                          <a:spcPts val="0"/>
                        </a:spcBef>
                        <a:spcAft>
                          <a:spcPts val="0"/>
                        </a:spcAft>
                      </a:pPr>
                      <a:r>
                        <a:rPr lang="en-US" sz="1400" b="0">
                          <a:solidFill>
                            <a:srgbClr val="000000"/>
                          </a:solidFill>
                          <a:latin typeface="Times New Roman"/>
                          <a:ea typeface="Times New Roman"/>
                          <a:cs typeface="Times New Roman"/>
                        </a:rPr>
                        <a:t>I </a:t>
                      </a:r>
                      <a:endParaRPr lang="en-US" sz="1400" b="0">
                        <a:solidFill>
                          <a:srgbClr val="365F91"/>
                        </a:solidFill>
                        <a:latin typeface="Times New Roman"/>
                        <a:ea typeface="Calibri"/>
                        <a:cs typeface="Times New Roman"/>
                      </a:endParaRPr>
                    </a:p>
                  </a:txBody>
                  <a:tcPr marL="60960" marR="60960" marT="0" marB="0">
                    <a:lnL>
                      <a:noFill/>
                    </a:lnL>
                    <a:lnR>
                      <a:noFill/>
                    </a:lnR>
                    <a:lnT>
                      <a:noFill/>
                    </a:lnT>
                    <a:lnB>
                      <a:noFill/>
                    </a:lnB>
                    <a:solidFill>
                      <a:srgbClr val="D3DFEE"/>
                    </a:solidFill>
                  </a:tcPr>
                </a:tc>
                <a:tc>
                  <a:txBody>
                    <a:bodyPr/>
                    <a:lstStyle/>
                    <a:p>
                      <a:pPr marL="0" marR="0" algn="ctr">
                        <a:lnSpc>
                          <a:spcPct val="200000"/>
                        </a:lnSpc>
                        <a:spcBef>
                          <a:spcPts val="0"/>
                        </a:spcBef>
                        <a:spcAft>
                          <a:spcPts val="0"/>
                        </a:spcAft>
                      </a:pPr>
                      <a:r>
                        <a:rPr lang="en-US" sz="1400">
                          <a:solidFill>
                            <a:srgbClr val="000000"/>
                          </a:solidFill>
                          <a:latin typeface="Times New Roman"/>
                          <a:ea typeface="Times New Roman"/>
                          <a:cs typeface="Times New Roman"/>
                        </a:rPr>
                        <a:t>-.005</a:t>
                      </a:r>
                      <a:endParaRPr lang="en-US" sz="1400">
                        <a:solidFill>
                          <a:srgbClr val="365F91"/>
                        </a:solidFill>
                        <a:latin typeface="Times New Roman"/>
                        <a:ea typeface="Calibri"/>
                        <a:cs typeface="Times New Roman"/>
                      </a:endParaRPr>
                    </a:p>
                  </a:txBody>
                  <a:tcPr marL="60960" marR="60960" marT="0" marB="0">
                    <a:lnL>
                      <a:noFill/>
                    </a:lnL>
                    <a:lnR>
                      <a:noFill/>
                    </a:lnR>
                    <a:lnT>
                      <a:noFill/>
                    </a:lnT>
                    <a:lnB>
                      <a:noFill/>
                    </a:lnB>
                    <a:solidFill>
                      <a:srgbClr val="D3DFEE"/>
                    </a:solidFill>
                  </a:tcPr>
                </a:tc>
                <a:tc>
                  <a:txBody>
                    <a:bodyPr/>
                    <a:lstStyle/>
                    <a:p>
                      <a:pPr marL="0" marR="0" algn="ctr">
                        <a:lnSpc>
                          <a:spcPct val="200000"/>
                        </a:lnSpc>
                        <a:spcBef>
                          <a:spcPts val="0"/>
                        </a:spcBef>
                        <a:spcAft>
                          <a:spcPts val="0"/>
                        </a:spcAft>
                      </a:pPr>
                      <a:r>
                        <a:rPr lang="en-US" sz="1400">
                          <a:solidFill>
                            <a:srgbClr val="000000"/>
                          </a:solidFill>
                          <a:latin typeface="Times New Roman"/>
                          <a:ea typeface="Times New Roman"/>
                          <a:cs typeface="Times New Roman"/>
                        </a:rPr>
                        <a:t>.14</a:t>
                      </a:r>
                      <a:endParaRPr lang="en-US" sz="1400">
                        <a:solidFill>
                          <a:srgbClr val="365F91"/>
                        </a:solidFill>
                        <a:latin typeface="Times New Roman"/>
                        <a:ea typeface="Calibri"/>
                        <a:cs typeface="Times New Roman"/>
                      </a:endParaRPr>
                    </a:p>
                  </a:txBody>
                  <a:tcPr marL="60960" marR="60960" marT="0" marB="0">
                    <a:lnL>
                      <a:noFill/>
                    </a:lnL>
                    <a:lnR>
                      <a:noFill/>
                    </a:lnR>
                    <a:lnT>
                      <a:noFill/>
                    </a:lnT>
                    <a:lnB>
                      <a:noFill/>
                    </a:lnB>
                    <a:solidFill>
                      <a:srgbClr val="D3DFEE"/>
                    </a:solidFill>
                  </a:tcPr>
                </a:tc>
                <a:tc>
                  <a:txBody>
                    <a:bodyPr/>
                    <a:lstStyle/>
                    <a:p>
                      <a:pPr marL="0" marR="0" algn="ctr">
                        <a:lnSpc>
                          <a:spcPct val="200000"/>
                        </a:lnSpc>
                        <a:spcBef>
                          <a:spcPts val="0"/>
                        </a:spcBef>
                        <a:spcAft>
                          <a:spcPts val="0"/>
                        </a:spcAft>
                      </a:pPr>
                      <a:r>
                        <a:rPr lang="en-US" sz="1400">
                          <a:solidFill>
                            <a:srgbClr val="000000"/>
                          </a:solidFill>
                          <a:latin typeface="Times New Roman"/>
                          <a:ea typeface="Times New Roman"/>
                          <a:cs typeface="Times New Roman"/>
                        </a:rPr>
                        <a:t>-.27</a:t>
                      </a:r>
                      <a:endParaRPr lang="en-US" sz="1400">
                        <a:solidFill>
                          <a:srgbClr val="365F91"/>
                        </a:solidFill>
                        <a:latin typeface="Times New Roman"/>
                        <a:ea typeface="Calibri"/>
                        <a:cs typeface="Times New Roman"/>
                      </a:endParaRPr>
                    </a:p>
                  </a:txBody>
                  <a:tcPr marL="60960" marR="60960" marT="0" marB="0">
                    <a:lnL>
                      <a:noFill/>
                    </a:lnL>
                    <a:lnR>
                      <a:noFill/>
                    </a:lnR>
                    <a:lnT>
                      <a:noFill/>
                    </a:lnT>
                    <a:lnB>
                      <a:noFill/>
                    </a:lnB>
                    <a:solidFill>
                      <a:srgbClr val="D3DFEE"/>
                    </a:solidFill>
                  </a:tcPr>
                </a:tc>
                <a:tc>
                  <a:txBody>
                    <a:bodyPr/>
                    <a:lstStyle/>
                    <a:p>
                      <a:pPr marL="0" marR="0" algn="ctr">
                        <a:lnSpc>
                          <a:spcPct val="200000"/>
                        </a:lnSpc>
                        <a:spcBef>
                          <a:spcPts val="0"/>
                        </a:spcBef>
                        <a:spcAft>
                          <a:spcPts val="0"/>
                        </a:spcAft>
                      </a:pPr>
                      <a:r>
                        <a:rPr lang="en-US" sz="1400">
                          <a:solidFill>
                            <a:srgbClr val="000000"/>
                          </a:solidFill>
                          <a:latin typeface="Times New Roman"/>
                          <a:ea typeface="Times New Roman"/>
                          <a:cs typeface="Times New Roman"/>
                        </a:rPr>
                        <a:t>.26</a:t>
                      </a:r>
                      <a:endParaRPr lang="en-US" sz="1400">
                        <a:solidFill>
                          <a:srgbClr val="365F91"/>
                        </a:solidFill>
                        <a:latin typeface="Times New Roman"/>
                        <a:ea typeface="Calibri"/>
                        <a:cs typeface="Times New Roman"/>
                      </a:endParaRPr>
                    </a:p>
                  </a:txBody>
                  <a:tcPr marL="60960" marR="60960" marT="0" marB="0">
                    <a:lnL>
                      <a:noFill/>
                    </a:lnL>
                    <a:lnR>
                      <a:noFill/>
                    </a:lnR>
                    <a:lnT>
                      <a:noFill/>
                    </a:lnT>
                    <a:lnB>
                      <a:noFill/>
                    </a:lnB>
                    <a:solidFill>
                      <a:srgbClr val="D3DFEE"/>
                    </a:solidFill>
                  </a:tcPr>
                </a:tc>
                <a:tc>
                  <a:txBody>
                    <a:bodyPr/>
                    <a:lstStyle/>
                    <a:p>
                      <a:pPr marL="0" marR="0" algn="ctr">
                        <a:lnSpc>
                          <a:spcPct val="200000"/>
                        </a:lnSpc>
                        <a:spcBef>
                          <a:spcPts val="0"/>
                        </a:spcBef>
                        <a:spcAft>
                          <a:spcPts val="0"/>
                        </a:spcAft>
                      </a:pPr>
                      <a:r>
                        <a:rPr lang="en-US" sz="1400">
                          <a:solidFill>
                            <a:srgbClr val="000000"/>
                          </a:solidFill>
                          <a:latin typeface="Times New Roman"/>
                          <a:ea typeface="Times New Roman"/>
                          <a:cs typeface="Times New Roman"/>
                        </a:rPr>
                        <a:t>-.03</a:t>
                      </a:r>
                      <a:endParaRPr lang="en-US" sz="1400">
                        <a:solidFill>
                          <a:srgbClr val="365F91"/>
                        </a:solidFill>
                        <a:latin typeface="Times New Roman"/>
                        <a:ea typeface="Calibri"/>
                        <a:cs typeface="Times New Roman"/>
                      </a:endParaRPr>
                    </a:p>
                  </a:txBody>
                  <a:tcPr marL="60960" marR="60960" marT="0" marB="0">
                    <a:lnL>
                      <a:noFill/>
                    </a:lnL>
                    <a:lnR>
                      <a:noFill/>
                    </a:lnR>
                    <a:lnT>
                      <a:noFill/>
                    </a:lnT>
                    <a:lnB>
                      <a:noFill/>
                    </a:lnB>
                    <a:solidFill>
                      <a:srgbClr val="D3DFEE"/>
                    </a:solidFill>
                  </a:tcPr>
                </a:tc>
                <a:tc>
                  <a:txBody>
                    <a:bodyPr/>
                    <a:lstStyle/>
                    <a:p>
                      <a:pPr marL="0" marR="0" algn="ctr">
                        <a:lnSpc>
                          <a:spcPct val="200000"/>
                        </a:lnSpc>
                        <a:spcBef>
                          <a:spcPts val="0"/>
                        </a:spcBef>
                        <a:spcAft>
                          <a:spcPts val="0"/>
                        </a:spcAft>
                      </a:pPr>
                      <a:r>
                        <a:rPr lang="en-US" sz="1400">
                          <a:solidFill>
                            <a:srgbClr val="000000"/>
                          </a:solidFill>
                          <a:latin typeface="Times New Roman"/>
                          <a:ea typeface="Times New Roman"/>
                          <a:cs typeface="Times New Roman"/>
                        </a:rPr>
                        <a:t>.973</a:t>
                      </a:r>
                      <a:endParaRPr lang="en-US" sz="1400">
                        <a:solidFill>
                          <a:srgbClr val="365F91"/>
                        </a:solidFill>
                        <a:latin typeface="Times New Roman"/>
                        <a:ea typeface="Calibri"/>
                        <a:cs typeface="Times New Roman"/>
                      </a:endParaRPr>
                    </a:p>
                  </a:txBody>
                  <a:tcPr marL="60960" marR="60960" marT="0" marB="0">
                    <a:lnL>
                      <a:noFill/>
                    </a:lnL>
                    <a:lnR>
                      <a:noFill/>
                    </a:lnR>
                    <a:lnT>
                      <a:noFill/>
                    </a:lnT>
                    <a:lnB>
                      <a:noFill/>
                    </a:lnB>
                    <a:solidFill>
                      <a:srgbClr val="D3DFEE"/>
                    </a:solidFill>
                  </a:tcPr>
                </a:tc>
                <a:tc>
                  <a:txBody>
                    <a:bodyPr/>
                    <a:lstStyle/>
                    <a:p>
                      <a:pPr marL="0" marR="0" algn="ctr">
                        <a:lnSpc>
                          <a:spcPct val="200000"/>
                        </a:lnSpc>
                        <a:spcBef>
                          <a:spcPts val="0"/>
                        </a:spcBef>
                        <a:spcAft>
                          <a:spcPts val="0"/>
                        </a:spcAft>
                      </a:pPr>
                      <a:r>
                        <a:rPr lang="en-US" sz="1400">
                          <a:solidFill>
                            <a:srgbClr val="000000"/>
                          </a:solidFill>
                          <a:latin typeface="Times New Roman"/>
                          <a:ea typeface="Times New Roman"/>
                          <a:cs typeface="Times New Roman"/>
                        </a:rPr>
                        <a:t>.76</a:t>
                      </a:r>
                      <a:endParaRPr lang="en-US" sz="1400">
                        <a:solidFill>
                          <a:srgbClr val="365F91"/>
                        </a:solidFill>
                        <a:latin typeface="Times New Roman"/>
                        <a:ea typeface="Calibri"/>
                        <a:cs typeface="Times New Roman"/>
                      </a:endParaRPr>
                    </a:p>
                  </a:txBody>
                  <a:tcPr marL="60960" marR="60960" marT="0" marB="0">
                    <a:lnL>
                      <a:noFill/>
                    </a:lnL>
                    <a:lnR>
                      <a:noFill/>
                    </a:lnR>
                    <a:lnT>
                      <a:noFill/>
                    </a:lnT>
                    <a:lnB>
                      <a:noFill/>
                    </a:lnB>
                    <a:solidFill>
                      <a:srgbClr val="D3DFEE"/>
                    </a:solidFill>
                  </a:tcPr>
                </a:tc>
                <a:tc>
                  <a:txBody>
                    <a:bodyPr/>
                    <a:lstStyle/>
                    <a:p>
                      <a:pPr marL="0" marR="0" algn="ctr">
                        <a:lnSpc>
                          <a:spcPct val="200000"/>
                        </a:lnSpc>
                        <a:spcBef>
                          <a:spcPts val="0"/>
                        </a:spcBef>
                        <a:spcAft>
                          <a:spcPts val="0"/>
                        </a:spcAft>
                      </a:pPr>
                      <a:r>
                        <a:rPr lang="en-US" sz="1400">
                          <a:solidFill>
                            <a:srgbClr val="000000"/>
                          </a:solidFill>
                          <a:latin typeface="Times New Roman"/>
                          <a:ea typeface="Times New Roman"/>
                          <a:cs typeface="Times New Roman"/>
                        </a:rPr>
                        <a:t>1.00</a:t>
                      </a:r>
                      <a:endParaRPr lang="en-US" sz="1400">
                        <a:solidFill>
                          <a:srgbClr val="365F91"/>
                        </a:solidFill>
                        <a:latin typeface="Times New Roman"/>
                        <a:ea typeface="Calibri"/>
                        <a:cs typeface="Times New Roman"/>
                      </a:endParaRPr>
                    </a:p>
                  </a:txBody>
                  <a:tcPr marL="60960" marR="60960" marT="0" marB="0">
                    <a:lnL>
                      <a:noFill/>
                    </a:lnL>
                    <a:lnR>
                      <a:noFill/>
                    </a:lnR>
                    <a:lnT>
                      <a:noFill/>
                    </a:lnT>
                    <a:lnB>
                      <a:noFill/>
                    </a:lnB>
                    <a:solidFill>
                      <a:srgbClr val="D3DFEE"/>
                    </a:solidFill>
                  </a:tcPr>
                </a:tc>
                <a:tc>
                  <a:txBody>
                    <a:bodyPr/>
                    <a:lstStyle/>
                    <a:p>
                      <a:pPr marL="0" marR="0" algn="ctr">
                        <a:lnSpc>
                          <a:spcPct val="200000"/>
                        </a:lnSpc>
                        <a:spcBef>
                          <a:spcPts val="0"/>
                        </a:spcBef>
                        <a:spcAft>
                          <a:spcPts val="0"/>
                        </a:spcAft>
                      </a:pPr>
                      <a:r>
                        <a:rPr lang="en-US" sz="1400">
                          <a:solidFill>
                            <a:srgbClr val="000000"/>
                          </a:solidFill>
                          <a:latin typeface="Times New Roman"/>
                          <a:ea typeface="Times New Roman"/>
                          <a:cs typeface="Times New Roman"/>
                        </a:rPr>
                        <a:t>1.30</a:t>
                      </a:r>
                      <a:endParaRPr lang="en-US" sz="1400">
                        <a:solidFill>
                          <a:srgbClr val="365F91"/>
                        </a:solidFill>
                        <a:latin typeface="Times New Roman"/>
                        <a:ea typeface="Calibri"/>
                        <a:cs typeface="Times New Roman"/>
                      </a:endParaRPr>
                    </a:p>
                  </a:txBody>
                  <a:tcPr marL="60960" marR="60960" marT="0" marB="0">
                    <a:lnL>
                      <a:noFill/>
                    </a:lnL>
                    <a:lnR>
                      <a:noFill/>
                    </a:lnR>
                    <a:lnT>
                      <a:noFill/>
                    </a:lnT>
                    <a:lnB>
                      <a:noFill/>
                    </a:lnB>
                    <a:solidFill>
                      <a:srgbClr val="D3DFEE"/>
                    </a:solidFill>
                  </a:tcPr>
                </a:tc>
              </a:tr>
              <a:tr h="325120">
                <a:tc>
                  <a:txBody>
                    <a:bodyPr/>
                    <a:lstStyle/>
                    <a:p>
                      <a:pPr marL="0" marR="0">
                        <a:lnSpc>
                          <a:spcPct val="200000"/>
                        </a:lnSpc>
                        <a:spcBef>
                          <a:spcPts val="0"/>
                        </a:spcBef>
                        <a:spcAft>
                          <a:spcPts val="0"/>
                        </a:spcAft>
                      </a:pPr>
                      <a:r>
                        <a:rPr lang="en-US" sz="1400" b="0">
                          <a:solidFill>
                            <a:srgbClr val="000000"/>
                          </a:solidFill>
                          <a:latin typeface="Times New Roman"/>
                          <a:ea typeface="Times New Roman"/>
                          <a:cs typeface="Times New Roman"/>
                        </a:rPr>
                        <a:t>We</a:t>
                      </a:r>
                      <a:endParaRPr lang="en-US" sz="1400" b="0">
                        <a:solidFill>
                          <a:srgbClr val="365F91"/>
                        </a:solidFill>
                        <a:latin typeface="Times New Roman"/>
                        <a:ea typeface="Calibri"/>
                        <a:cs typeface="Times New Roman"/>
                      </a:endParaRPr>
                    </a:p>
                  </a:txBody>
                  <a:tcPr marL="60960" marR="60960" marT="0" marB="0">
                    <a:lnL>
                      <a:noFill/>
                    </a:lnL>
                    <a:lnR>
                      <a:noFill/>
                    </a:lnR>
                    <a:lnT>
                      <a:noFill/>
                    </a:lnT>
                    <a:lnB>
                      <a:noFill/>
                    </a:lnB>
                  </a:tcPr>
                </a:tc>
                <a:tc>
                  <a:txBody>
                    <a:bodyPr/>
                    <a:lstStyle/>
                    <a:p>
                      <a:pPr marL="0" marR="0" algn="ctr">
                        <a:lnSpc>
                          <a:spcPct val="200000"/>
                        </a:lnSpc>
                        <a:spcBef>
                          <a:spcPts val="0"/>
                        </a:spcBef>
                        <a:spcAft>
                          <a:spcPts val="0"/>
                        </a:spcAft>
                      </a:pPr>
                      <a:r>
                        <a:rPr lang="en-US" sz="1400">
                          <a:solidFill>
                            <a:srgbClr val="000000"/>
                          </a:solidFill>
                          <a:latin typeface="Times New Roman"/>
                          <a:ea typeface="Times New Roman"/>
                          <a:cs typeface="Times New Roman"/>
                        </a:rPr>
                        <a:t>-.12</a:t>
                      </a:r>
                      <a:endParaRPr lang="en-US" sz="1400">
                        <a:solidFill>
                          <a:srgbClr val="365F91"/>
                        </a:solidFill>
                        <a:latin typeface="Times New Roman"/>
                        <a:ea typeface="Calibri"/>
                        <a:cs typeface="Times New Roman"/>
                      </a:endParaRPr>
                    </a:p>
                  </a:txBody>
                  <a:tcPr marL="60960" marR="60960" marT="0" marB="0">
                    <a:lnL>
                      <a:noFill/>
                    </a:lnL>
                    <a:lnR>
                      <a:noFill/>
                    </a:lnR>
                    <a:lnT>
                      <a:noFill/>
                    </a:lnT>
                    <a:lnB>
                      <a:noFill/>
                    </a:lnB>
                  </a:tcPr>
                </a:tc>
                <a:tc>
                  <a:txBody>
                    <a:bodyPr/>
                    <a:lstStyle/>
                    <a:p>
                      <a:pPr marL="0" marR="0" algn="ctr">
                        <a:lnSpc>
                          <a:spcPct val="200000"/>
                        </a:lnSpc>
                        <a:spcBef>
                          <a:spcPts val="0"/>
                        </a:spcBef>
                        <a:spcAft>
                          <a:spcPts val="0"/>
                        </a:spcAft>
                      </a:pPr>
                      <a:r>
                        <a:rPr lang="en-US" sz="1400">
                          <a:solidFill>
                            <a:srgbClr val="000000"/>
                          </a:solidFill>
                          <a:latin typeface="Times New Roman"/>
                          <a:ea typeface="Times New Roman"/>
                          <a:cs typeface="Times New Roman"/>
                        </a:rPr>
                        <a:t>.11</a:t>
                      </a:r>
                      <a:endParaRPr lang="en-US" sz="1400">
                        <a:solidFill>
                          <a:srgbClr val="365F91"/>
                        </a:solidFill>
                        <a:latin typeface="Times New Roman"/>
                        <a:ea typeface="Calibri"/>
                        <a:cs typeface="Times New Roman"/>
                      </a:endParaRPr>
                    </a:p>
                  </a:txBody>
                  <a:tcPr marL="60960" marR="60960" marT="0" marB="0">
                    <a:lnL>
                      <a:noFill/>
                    </a:lnL>
                    <a:lnR>
                      <a:noFill/>
                    </a:lnR>
                    <a:lnT>
                      <a:noFill/>
                    </a:lnT>
                    <a:lnB>
                      <a:noFill/>
                    </a:lnB>
                  </a:tcPr>
                </a:tc>
                <a:tc>
                  <a:txBody>
                    <a:bodyPr/>
                    <a:lstStyle/>
                    <a:p>
                      <a:pPr marL="0" marR="0" algn="ctr">
                        <a:lnSpc>
                          <a:spcPct val="200000"/>
                        </a:lnSpc>
                        <a:spcBef>
                          <a:spcPts val="0"/>
                        </a:spcBef>
                        <a:spcAft>
                          <a:spcPts val="0"/>
                        </a:spcAft>
                      </a:pPr>
                      <a:r>
                        <a:rPr lang="en-US" sz="1400">
                          <a:solidFill>
                            <a:srgbClr val="000000"/>
                          </a:solidFill>
                          <a:latin typeface="Times New Roman"/>
                          <a:ea typeface="Times New Roman"/>
                          <a:cs typeface="Times New Roman"/>
                        </a:rPr>
                        <a:t>-.34</a:t>
                      </a:r>
                      <a:endParaRPr lang="en-US" sz="1400">
                        <a:solidFill>
                          <a:srgbClr val="365F91"/>
                        </a:solidFill>
                        <a:latin typeface="Times New Roman"/>
                        <a:ea typeface="Calibri"/>
                        <a:cs typeface="Times New Roman"/>
                      </a:endParaRPr>
                    </a:p>
                  </a:txBody>
                  <a:tcPr marL="60960" marR="60960" marT="0" marB="0">
                    <a:lnL>
                      <a:noFill/>
                    </a:lnL>
                    <a:lnR>
                      <a:noFill/>
                    </a:lnR>
                    <a:lnT>
                      <a:noFill/>
                    </a:lnT>
                    <a:lnB>
                      <a:noFill/>
                    </a:lnB>
                  </a:tcPr>
                </a:tc>
                <a:tc>
                  <a:txBody>
                    <a:bodyPr/>
                    <a:lstStyle/>
                    <a:p>
                      <a:pPr marL="0" marR="0" algn="ctr">
                        <a:lnSpc>
                          <a:spcPct val="200000"/>
                        </a:lnSpc>
                        <a:spcBef>
                          <a:spcPts val="0"/>
                        </a:spcBef>
                        <a:spcAft>
                          <a:spcPts val="0"/>
                        </a:spcAft>
                      </a:pPr>
                      <a:r>
                        <a:rPr lang="en-US" sz="1400">
                          <a:solidFill>
                            <a:srgbClr val="000000"/>
                          </a:solidFill>
                          <a:latin typeface="Times New Roman"/>
                          <a:ea typeface="Times New Roman"/>
                          <a:cs typeface="Times New Roman"/>
                        </a:rPr>
                        <a:t>.10</a:t>
                      </a:r>
                      <a:endParaRPr lang="en-US" sz="1400">
                        <a:solidFill>
                          <a:srgbClr val="365F91"/>
                        </a:solidFill>
                        <a:latin typeface="Times New Roman"/>
                        <a:ea typeface="Calibri"/>
                        <a:cs typeface="Times New Roman"/>
                      </a:endParaRPr>
                    </a:p>
                  </a:txBody>
                  <a:tcPr marL="60960" marR="60960" marT="0" marB="0">
                    <a:lnL>
                      <a:noFill/>
                    </a:lnL>
                    <a:lnR>
                      <a:noFill/>
                    </a:lnR>
                    <a:lnT>
                      <a:noFill/>
                    </a:lnT>
                    <a:lnB>
                      <a:noFill/>
                    </a:lnB>
                  </a:tcPr>
                </a:tc>
                <a:tc>
                  <a:txBody>
                    <a:bodyPr/>
                    <a:lstStyle/>
                    <a:p>
                      <a:pPr marL="0" marR="0" algn="ctr">
                        <a:lnSpc>
                          <a:spcPct val="200000"/>
                        </a:lnSpc>
                        <a:spcBef>
                          <a:spcPts val="0"/>
                        </a:spcBef>
                        <a:spcAft>
                          <a:spcPts val="0"/>
                        </a:spcAft>
                      </a:pPr>
                      <a:r>
                        <a:rPr lang="en-US" sz="1400">
                          <a:solidFill>
                            <a:srgbClr val="000000"/>
                          </a:solidFill>
                          <a:latin typeface="Times New Roman"/>
                          <a:ea typeface="Times New Roman"/>
                          <a:cs typeface="Times New Roman"/>
                        </a:rPr>
                        <a:t>-1.06</a:t>
                      </a:r>
                      <a:endParaRPr lang="en-US" sz="1400">
                        <a:solidFill>
                          <a:srgbClr val="365F91"/>
                        </a:solidFill>
                        <a:latin typeface="Times New Roman"/>
                        <a:ea typeface="Calibri"/>
                        <a:cs typeface="Times New Roman"/>
                      </a:endParaRPr>
                    </a:p>
                  </a:txBody>
                  <a:tcPr marL="60960" marR="60960" marT="0" marB="0">
                    <a:lnL>
                      <a:noFill/>
                    </a:lnL>
                    <a:lnR>
                      <a:noFill/>
                    </a:lnR>
                    <a:lnT>
                      <a:noFill/>
                    </a:lnT>
                    <a:lnB>
                      <a:noFill/>
                    </a:lnB>
                  </a:tcPr>
                </a:tc>
                <a:tc>
                  <a:txBody>
                    <a:bodyPr/>
                    <a:lstStyle/>
                    <a:p>
                      <a:pPr marL="0" marR="0" algn="ctr">
                        <a:lnSpc>
                          <a:spcPct val="200000"/>
                        </a:lnSpc>
                        <a:spcBef>
                          <a:spcPts val="0"/>
                        </a:spcBef>
                        <a:spcAft>
                          <a:spcPts val="0"/>
                        </a:spcAft>
                      </a:pPr>
                      <a:r>
                        <a:rPr lang="en-US" sz="1400">
                          <a:solidFill>
                            <a:srgbClr val="000000"/>
                          </a:solidFill>
                          <a:latin typeface="Times New Roman"/>
                          <a:ea typeface="Times New Roman"/>
                          <a:cs typeface="Times New Roman"/>
                        </a:rPr>
                        <a:t>.288</a:t>
                      </a:r>
                      <a:endParaRPr lang="en-US" sz="1400">
                        <a:solidFill>
                          <a:srgbClr val="365F91"/>
                        </a:solidFill>
                        <a:latin typeface="Times New Roman"/>
                        <a:ea typeface="Calibri"/>
                        <a:cs typeface="Times New Roman"/>
                      </a:endParaRPr>
                    </a:p>
                  </a:txBody>
                  <a:tcPr marL="60960" marR="60960" marT="0" marB="0">
                    <a:lnL>
                      <a:noFill/>
                    </a:lnL>
                    <a:lnR>
                      <a:noFill/>
                    </a:lnR>
                    <a:lnT>
                      <a:noFill/>
                    </a:lnT>
                    <a:lnB>
                      <a:noFill/>
                    </a:lnB>
                  </a:tcPr>
                </a:tc>
                <a:tc>
                  <a:txBody>
                    <a:bodyPr/>
                    <a:lstStyle/>
                    <a:p>
                      <a:pPr marL="0" marR="0" algn="ctr">
                        <a:lnSpc>
                          <a:spcPct val="200000"/>
                        </a:lnSpc>
                        <a:spcBef>
                          <a:spcPts val="0"/>
                        </a:spcBef>
                        <a:spcAft>
                          <a:spcPts val="0"/>
                        </a:spcAft>
                      </a:pPr>
                      <a:r>
                        <a:rPr lang="en-US" sz="1400">
                          <a:solidFill>
                            <a:srgbClr val="000000"/>
                          </a:solidFill>
                          <a:latin typeface="Times New Roman"/>
                          <a:ea typeface="Times New Roman"/>
                          <a:cs typeface="Times New Roman"/>
                        </a:rPr>
                        <a:t>.71</a:t>
                      </a:r>
                      <a:endParaRPr lang="en-US" sz="1400">
                        <a:solidFill>
                          <a:srgbClr val="365F91"/>
                        </a:solidFill>
                        <a:latin typeface="Times New Roman"/>
                        <a:ea typeface="Calibri"/>
                        <a:cs typeface="Times New Roman"/>
                      </a:endParaRPr>
                    </a:p>
                  </a:txBody>
                  <a:tcPr marL="60960" marR="60960" marT="0" marB="0">
                    <a:lnL>
                      <a:noFill/>
                    </a:lnL>
                    <a:lnR>
                      <a:noFill/>
                    </a:lnR>
                    <a:lnT>
                      <a:noFill/>
                    </a:lnT>
                    <a:lnB>
                      <a:noFill/>
                    </a:lnB>
                  </a:tcPr>
                </a:tc>
                <a:tc>
                  <a:txBody>
                    <a:bodyPr/>
                    <a:lstStyle/>
                    <a:p>
                      <a:pPr marL="0" marR="0" algn="ctr">
                        <a:lnSpc>
                          <a:spcPct val="200000"/>
                        </a:lnSpc>
                        <a:spcBef>
                          <a:spcPts val="0"/>
                        </a:spcBef>
                        <a:spcAft>
                          <a:spcPts val="0"/>
                        </a:spcAft>
                      </a:pPr>
                      <a:r>
                        <a:rPr lang="en-US" sz="1400">
                          <a:solidFill>
                            <a:srgbClr val="000000"/>
                          </a:solidFill>
                          <a:latin typeface="Times New Roman"/>
                          <a:ea typeface="Times New Roman"/>
                          <a:cs typeface="Times New Roman"/>
                        </a:rPr>
                        <a:t>.89</a:t>
                      </a:r>
                      <a:endParaRPr lang="en-US" sz="1400">
                        <a:solidFill>
                          <a:srgbClr val="365F91"/>
                        </a:solidFill>
                        <a:latin typeface="Times New Roman"/>
                        <a:ea typeface="Calibri"/>
                        <a:cs typeface="Times New Roman"/>
                      </a:endParaRPr>
                    </a:p>
                  </a:txBody>
                  <a:tcPr marL="60960" marR="60960" marT="0" marB="0">
                    <a:lnL>
                      <a:noFill/>
                    </a:lnL>
                    <a:lnR>
                      <a:noFill/>
                    </a:lnR>
                    <a:lnT>
                      <a:noFill/>
                    </a:lnT>
                    <a:lnB>
                      <a:noFill/>
                    </a:lnB>
                  </a:tcPr>
                </a:tc>
                <a:tc>
                  <a:txBody>
                    <a:bodyPr/>
                    <a:lstStyle/>
                    <a:p>
                      <a:pPr marL="0" marR="0" algn="ctr">
                        <a:lnSpc>
                          <a:spcPct val="200000"/>
                        </a:lnSpc>
                        <a:spcBef>
                          <a:spcPts val="0"/>
                        </a:spcBef>
                        <a:spcAft>
                          <a:spcPts val="0"/>
                        </a:spcAft>
                      </a:pPr>
                      <a:r>
                        <a:rPr lang="en-US" sz="1400">
                          <a:solidFill>
                            <a:srgbClr val="000000"/>
                          </a:solidFill>
                          <a:latin typeface="Times New Roman"/>
                          <a:ea typeface="Times New Roman"/>
                          <a:cs typeface="Times New Roman"/>
                        </a:rPr>
                        <a:t>1.11</a:t>
                      </a:r>
                      <a:endParaRPr lang="en-US" sz="1400">
                        <a:solidFill>
                          <a:srgbClr val="365F91"/>
                        </a:solidFill>
                        <a:latin typeface="Times New Roman"/>
                        <a:ea typeface="Calibri"/>
                        <a:cs typeface="Times New Roman"/>
                      </a:endParaRPr>
                    </a:p>
                  </a:txBody>
                  <a:tcPr marL="60960" marR="60960" marT="0" marB="0">
                    <a:lnL>
                      <a:noFill/>
                    </a:lnL>
                    <a:lnR>
                      <a:noFill/>
                    </a:lnR>
                    <a:lnT>
                      <a:noFill/>
                    </a:lnT>
                    <a:lnB>
                      <a:noFill/>
                    </a:lnB>
                  </a:tcPr>
                </a:tc>
              </a:tr>
              <a:tr h="325120">
                <a:tc>
                  <a:txBody>
                    <a:bodyPr/>
                    <a:lstStyle/>
                    <a:p>
                      <a:pPr marL="0" marR="0">
                        <a:lnSpc>
                          <a:spcPct val="200000"/>
                        </a:lnSpc>
                        <a:spcBef>
                          <a:spcPts val="0"/>
                        </a:spcBef>
                        <a:spcAft>
                          <a:spcPts val="0"/>
                        </a:spcAft>
                      </a:pPr>
                      <a:r>
                        <a:rPr lang="en-US" sz="1400" b="0">
                          <a:solidFill>
                            <a:srgbClr val="000000"/>
                          </a:solidFill>
                          <a:latin typeface="Times New Roman"/>
                          <a:ea typeface="Times New Roman"/>
                          <a:cs typeface="Times New Roman"/>
                        </a:rPr>
                        <a:t>You</a:t>
                      </a:r>
                      <a:endParaRPr lang="en-US" sz="1400" b="0">
                        <a:solidFill>
                          <a:srgbClr val="365F91"/>
                        </a:solidFill>
                        <a:latin typeface="Times New Roman"/>
                        <a:ea typeface="Calibri"/>
                        <a:cs typeface="Times New Roman"/>
                      </a:endParaRPr>
                    </a:p>
                  </a:txBody>
                  <a:tcPr marL="60960" marR="60960" marT="0" marB="0">
                    <a:lnL>
                      <a:noFill/>
                    </a:lnL>
                    <a:lnR>
                      <a:noFill/>
                    </a:lnR>
                    <a:lnT>
                      <a:noFill/>
                    </a:lnT>
                    <a:lnB>
                      <a:noFill/>
                    </a:lnB>
                    <a:solidFill>
                      <a:srgbClr val="D3DFEE"/>
                    </a:solidFill>
                  </a:tcPr>
                </a:tc>
                <a:tc>
                  <a:txBody>
                    <a:bodyPr/>
                    <a:lstStyle/>
                    <a:p>
                      <a:pPr marL="0" marR="0" algn="ctr">
                        <a:lnSpc>
                          <a:spcPct val="200000"/>
                        </a:lnSpc>
                        <a:spcBef>
                          <a:spcPts val="0"/>
                        </a:spcBef>
                        <a:spcAft>
                          <a:spcPts val="0"/>
                        </a:spcAft>
                      </a:pPr>
                      <a:r>
                        <a:rPr lang="en-US" sz="1400">
                          <a:solidFill>
                            <a:srgbClr val="000000"/>
                          </a:solidFill>
                          <a:latin typeface="Times New Roman"/>
                          <a:ea typeface="Times New Roman"/>
                          <a:cs typeface="Times New Roman"/>
                        </a:rPr>
                        <a:t>.27</a:t>
                      </a:r>
                      <a:endParaRPr lang="en-US" sz="1400">
                        <a:solidFill>
                          <a:srgbClr val="365F91"/>
                        </a:solidFill>
                        <a:latin typeface="Times New Roman"/>
                        <a:ea typeface="Calibri"/>
                        <a:cs typeface="Times New Roman"/>
                      </a:endParaRPr>
                    </a:p>
                  </a:txBody>
                  <a:tcPr marL="60960" marR="60960" marT="0" marB="0">
                    <a:lnL>
                      <a:noFill/>
                    </a:lnL>
                    <a:lnR>
                      <a:noFill/>
                    </a:lnR>
                    <a:lnT>
                      <a:noFill/>
                    </a:lnT>
                    <a:lnB>
                      <a:noFill/>
                    </a:lnB>
                    <a:solidFill>
                      <a:srgbClr val="D3DFEE"/>
                    </a:solidFill>
                  </a:tcPr>
                </a:tc>
                <a:tc>
                  <a:txBody>
                    <a:bodyPr/>
                    <a:lstStyle/>
                    <a:p>
                      <a:pPr marL="0" marR="0" algn="ctr">
                        <a:lnSpc>
                          <a:spcPct val="200000"/>
                        </a:lnSpc>
                        <a:spcBef>
                          <a:spcPts val="0"/>
                        </a:spcBef>
                        <a:spcAft>
                          <a:spcPts val="0"/>
                        </a:spcAft>
                      </a:pPr>
                      <a:r>
                        <a:rPr lang="en-US" sz="1400">
                          <a:solidFill>
                            <a:srgbClr val="000000"/>
                          </a:solidFill>
                          <a:latin typeface="Times New Roman"/>
                          <a:ea typeface="Times New Roman"/>
                          <a:cs typeface="Times New Roman"/>
                        </a:rPr>
                        <a:t>.54</a:t>
                      </a:r>
                      <a:endParaRPr lang="en-US" sz="1400">
                        <a:solidFill>
                          <a:srgbClr val="365F91"/>
                        </a:solidFill>
                        <a:latin typeface="Times New Roman"/>
                        <a:ea typeface="Calibri"/>
                        <a:cs typeface="Times New Roman"/>
                      </a:endParaRPr>
                    </a:p>
                  </a:txBody>
                  <a:tcPr marL="60960" marR="60960" marT="0" marB="0">
                    <a:lnL>
                      <a:noFill/>
                    </a:lnL>
                    <a:lnR>
                      <a:noFill/>
                    </a:lnR>
                    <a:lnT>
                      <a:noFill/>
                    </a:lnT>
                    <a:lnB>
                      <a:noFill/>
                    </a:lnB>
                    <a:solidFill>
                      <a:srgbClr val="D3DFEE"/>
                    </a:solidFill>
                  </a:tcPr>
                </a:tc>
                <a:tc>
                  <a:txBody>
                    <a:bodyPr/>
                    <a:lstStyle/>
                    <a:p>
                      <a:pPr marL="0" marR="0" algn="ctr">
                        <a:lnSpc>
                          <a:spcPct val="200000"/>
                        </a:lnSpc>
                        <a:spcBef>
                          <a:spcPts val="0"/>
                        </a:spcBef>
                        <a:spcAft>
                          <a:spcPts val="0"/>
                        </a:spcAft>
                      </a:pPr>
                      <a:r>
                        <a:rPr lang="en-US" sz="1400">
                          <a:solidFill>
                            <a:srgbClr val="000000"/>
                          </a:solidFill>
                          <a:latin typeface="Times New Roman"/>
                          <a:ea typeface="Times New Roman"/>
                          <a:cs typeface="Times New Roman"/>
                        </a:rPr>
                        <a:t>-.79</a:t>
                      </a:r>
                      <a:endParaRPr lang="en-US" sz="1400">
                        <a:solidFill>
                          <a:srgbClr val="365F91"/>
                        </a:solidFill>
                        <a:latin typeface="Times New Roman"/>
                        <a:ea typeface="Calibri"/>
                        <a:cs typeface="Times New Roman"/>
                      </a:endParaRPr>
                    </a:p>
                  </a:txBody>
                  <a:tcPr marL="60960" marR="60960" marT="0" marB="0">
                    <a:lnL>
                      <a:noFill/>
                    </a:lnL>
                    <a:lnR>
                      <a:noFill/>
                    </a:lnR>
                    <a:lnT>
                      <a:noFill/>
                    </a:lnT>
                    <a:lnB>
                      <a:noFill/>
                    </a:lnB>
                    <a:solidFill>
                      <a:srgbClr val="D3DFEE"/>
                    </a:solidFill>
                  </a:tcPr>
                </a:tc>
                <a:tc>
                  <a:txBody>
                    <a:bodyPr/>
                    <a:lstStyle/>
                    <a:p>
                      <a:pPr marL="0" marR="0" algn="ctr">
                        <a:lnSpc>
                          <a:spcPct val="200000"/>
                        </a:lnSpc>
                        <a:spcBef>
                          <a:spcPts val="0"/>
                        </a:spcBef>
                        <a:spcAft>
                          <a:spcPts val="0"/>
                        </a:spcAft>
                      </a:pPr>
                      <a:r>
                        <a:rPr lang="en-US" sz="1400">
                          <a:solidFill>
                            <a:srgbClr val="000000"/>
                          </a:solidFill>
                          <a:latin typeface="Times New Roman"/>
                          <a:ea typeface="Times New Roman"/>
                          <a:cs typeface="Times New Roman"/>
                        </a:rPr>
                        <a:t>1.33</a:t>
                      </a:r>
                      <a:endParaRPr lang="en-US" sz="1400">
                        <a:solidFill>
                          <a:srgbClr val="365F91"/>
                        </a:solidFill>
                        <a:latin typeface="Times New Roman"/>
                        <a:ea typeface="Calibri"/>
                        <a:cs typeface="Times New Roman"/>
                      </a:endParaRPr>
                    </a:p>
                  </a:txBody>
                  <a:tcPr marL="60960" marR="60960" marT="0" marB="0">
                    <a:lnL>
                      <a:noFill/>
                    </a:lnL>
                    <a:lnR>
                      <a:noFill/>
                    </a:lnR>
                    <a:lnT>
                      <a:noFill/>
                    </a:lnT>
                    <a:lnB>
                      <a:noFill/>
                    </a:lnB>
                    <a:solidFill>
                      <a:srgbClr val="D3DFEE"/>
                    </a:solidFill>
                  </a:tcPr>
                </a:tc>
                <a:tc>
                  <a:txBody>
                    <a:bodyPr/>
                    <a:lstStyle/>
                    <a:p>
                      <a:pPr marL="0" marR="0" algn="ctr">
                        <a:lnSpc>
                          <a:spcPct val="200000"/>
                        </a:lnSpc>
                        <a:spcBef>
                          <a:spcPts val="0"/>
                        </a:spcBef>
                        <a:spcAft>
                          <a:spcPts val="0"/>
                        </a:spcAft>
                      </a:pPr>
                      <a:r>
                        <a:rPr lang="en-US" sz="1400">
                          <a:solidFill>
                            <a:srgbClr val="000000"/>
                          </a:solidFill>
                          <a:latin typeface="Times New Roman"/>
                          <a:ea typeface="Times New Roman"/>
                          <a:cs typeface="Times New Roman"/>
                        </a:rPr>
                        <a:t>.50</a:t>
                      </a:r>
                      <a:endParaRPr lang="en-US" sz="1400">
                        <a:solidFill>
                          <a:srgbClr val="365F91"/>
                        </a:solidFill>
                        <a:latin typeface="Times New Roman"/>
                        <a:ea typeface="Calibri"/>
                        <a:cs typeface="Times New Roman"/>
                      </a:endParaRPr>
                    </a:p>
                  </a:txBody>
                  <a:tcPr marL="60960" marR="60960" marT="0" marB="0">
                    <a:lnL>
                      <a:noFill/>
                    </a:lnL>
                    <a:lnR>
                      <a:noFill/>
                    </a:lnR>
                    <a:lnT>
                      <a:noFill/>
                    </a:lnT>
                    <a:lnB>
                      <a:noFill/>
                    </a:lnB>
                    <a:solidFill>
                      <a:srgbClr val="D3DFEE"/>
                    </a:solidFill>
                  </a:tcPr>
                </a:tc>
                <a:tc>
                  <a:txBody>
                    <a:bodyPr/>
                    <a:lstStyle/>
                    <a:p>
                      <a:pPr marL="0" marR="0" algn="ctr">
                        <a:lnSpc>
                          <a:spcPct val="200000"/>
                        </a:lnSpc>
                        <a:spcBef>
                          <a:spcPts val="0"/>
                        </a:spcBef>
                        <a:spcAft>
                          <a:spcPts val="0"/>
                        </a:spcAft>
                      </a:pPr>
                      <a:r>
                        <a:rPr lang="en-US" sz="1400">
                          <a:solidFill>
                            <a:srgbClr val="000000"/>
                          </a:solidFill>
                          <a:latin typeface="Times New Roman"/>
                          <a:ea typeface="Times New Roman"/>
                          <a:cs typeface="Times New Roman"/>
                        </a:rPr>
                        <a:t>.615</a:t>
                      </a:r>
                      <a:endParaRPr lang="en-US" sz="1400">
                        <a:solidFill>
                          <a:srgbClr val="365F91"/>
                        </a:solidFill>
                        <a:latin typeface="Times New Roman"/>
                        <a:ea typeface="Calibri"/>
                        <a:cs typeface="Times New Roman"/>
                      </a:endParaRPr>
                    </a:p>
                  </a:txBody>
                  <a:tcPr marL="60960" marR="60960" marT="0" marB="0">
                    <a:lnL>
                      <a:noFill/>
                    </a:lnL>
                    <a:lnR>
                      <a:noFill/>
                    </a:lnR>
                    <a:lnT>
                      <a:noFill/>
                    </a:lnT>
                    <a:lnB>
                      <a:noFill/>
                    </a:lnB>
                    <a:solidFill>
                      <a:srgbClr val="D3DFEE"/>
                    </a:solidFill>
                  </a:tcPr>
                </a:tc>
                <a:tc>
                  <a:txBody>
                    <a:bodyPr/>
                    <a:lstStyle/>
                    <a:p>
                      <a:pPr marL="0" marR="0" algn="ctr">
                        <a:lnSpc>
                          <a:spcPct val="200000"/>
                        </a:lnSpc>
                        <a:spcBef>
                          <a:spcPts val="0"/>
                        </a:spcBef>
                        <a:spcAft>
                          <a:spcPts val="0"/>
                        </a:spcAft>
                      </a:pPr>
                      <a:r>
                        <a:rPr lang="en-US" sz="1400">
                          <a:solidFill>
                            <a:srgbClr val="000000"/>
                          </a:solidFill>
                          <a:latin typeface="Times New Roman"/>
                          <a:ea typeface="Times New Roman"/>
                          <a:cs typeface="Times New Roman"/>
                        </a:rPr>
                        <a:t>.45</a:t>
                      </a:r>
                      <a:endParaRPr lang="en-US" sz="1400">
                        <a:solidFill>
                          <a:srgbClr val="365F91"/>
                        </a:solidFill>
                        <a:latin typeface="Times New Roman"/>
                        <a:ea typeface="Calibri"/>
                        <a:cs typeface="Times New Roman"/>
                      </a:endParaRPr>
                    </a:p>
                  </a:txBody>
                  <a:tcPr marL="60960" marR="60960" marT="0" marB="0">
                    <a:lnL>
                      <a:noFill/>
                    </a:lnL>
                    <a:lnR>
                      <a:noFill/>
                    </a:lnR>
                    <a:lnT>
                      <a:noFill/>
                    </a:lnT>
                    <a:lnB>
                      <a:noFill/>
                    </a:lnB>
                    <a:solidFill>
                      <a:srgbClr val="D3DFEE"/>
                    </a:solidFill>
                  </a:tcPr>
                </a:tc>
                <a:tc>
                  <a:txBody>
                    <a:bodyPr/>
                    <a:lstStyle/>
                    <a:p>
                      <a:pPr marL="0" marR="0" algn="ctr">
                        <a:lnSpc>
                          <a:spcPct val="200000"/>
                        </a:lnSpc>
                        <a:spcBef>
                          <a:spcPts val="0"/>
                        </a:spcBef>
                        <a:spcAft>
                          <a:spcPts val="0"/>
                        </a:spcAft>
                      </a:pPr>
                      <a:r>
                        <a:rPr lang="en-US" sz="1400">
                          <a:solidFill>
                            <a:srgbClr val="000000"/>
                          </a:solidFill>
                          <a:latin typeface="Times New Roman"/>
                          <a:ea typeface="Times New Roman"/>
                          <a:cs typeface="Times New Roman"/>
                        </a:rPr>
                        <a:t>1.31</a:t>
                      </a:r>
                      <a:endParaRPr lang="en-US" sz="1400">
                        <a:solidFill>
                          <a:srgbClr val="365F91"/>
                        </a:solidFill>
                        <a:latin typeface="Times New Roman"/>
                        <a:ea typeface="Calibri"/>
                        <a:cs typeface="Times New Roman"/>
                      </a:endParaRPr>
                    </a:p>
                  </a:txBody>
                  <a:tcPr marL="60960" marR="60960" marT="0" marB="0">
                    <a:lnL>
                      <a:noFill/>
                    </a:lnL>
                    <a:lnR>
                      <a:noFill/>
                    </a:lnR>
                    <a:lnT>
                      <a:noFill/>
                    </a:lnT>
                    <a:lnB>
                      <a:noFill/>
                    </a:lnB>
                    <a:solidFill>
                      <a:srgbClr val="D3DFEE"/>
                    </a:solidFill>
                  </a:tcPr>
                </a:tc>
                <a:tc>
                  <a:txBody>
                    <a:bodyPr/>
                    <a:lstStyle/>
                    <a:p>
                      <a:pPr marL="0" marR="0" algn="ctr">
                        <a:lnSpc>
                          <a:spcPct val="200000"/>
                        </a:lnSpc>
                        <a:spcBef>
                          <a:spcPts val="0"/>
                        </a:spcBef>
                        <a:spcAft>
                          <a:spcPts val="0"/>
                        </a:spcAft>
                      </a:pPr>
                      <a:r>
                        <a:rPr lang="en-US" sz="1400">
                          <a:solidFill>
                            <a:srgbClr val="000000"/>
                          </a:solidFill>
                          <a:latin typeface="Times New Roman"/>
                          <a:ea typeface="Times New Roman"/>
                          <a:cs typeface="Times New Roman"/>
                        </a:rPr>
                        <a:t>3.79</a:t>
                      </a:r>
                      <a:endParaRPr lang="en-US" sz="1400">
                        <a:solidFill>
                          <a:srgbClr val="365F91"/>
                        </a:solidFill>
                        <a:latin typeface="Times New Roman"/>
                        <a:ea typeface="Calibri"/>
                        <a:cs typeface="Times New Roman"/>
                      </a:endParaRPr>
                    </a:p>
                  </a:txBody>
                  <a:tcPr marL="60960" marR="60960" marT="0" marB="0">
                    <a:lnL>
                      <a:noFill/>
                    </a:lnL>
                    <a:lnR>
                      <a:noFill/>
                    </a:lnR>
                    <a:lnT>
                      <a:noFill/>
                    </a:lnT>
                    <a:lnB>
                      <a:noFill/>
                    </a:lnB>
                    <a:solidFill>
                      <a:srgbClr val="D3DFEE"/>
                    </a:solidFill>
                  </a:tcPr>
                </a:tc>
              </a:tr>
              <a:tr h="325120">
                <a:tc>
                  <a:txBody>
                    <a:bodyPr/>
                    <a:lstStyle/>
                    <a:p>
                      <a:pPr marL="0" marR="0">
                        <a:lnSpc>
                          <a:spcPct val="200000"/>
                        </a:lnSpc>
                        <a:spcBef>
                          <a:spcPts val="0"/>
                        </a:spcBef>
                        <a:spcAft>
                          <a:spcPts val="0"/>
                        </a:spcAft>
                      </a:pPr>
                      <a:r>
                        <a:rPr lang="en-US" sz="1400" b="1" dirty="0" err="1">
                          <a:solidFill>
                            <a:srgbClr val="000000"/>
                          </a:solidFill>
                          <a:latin typeface="Times New Roman"/>
                          <a:ea typeface="Times New Roman"/>
                          <a:cs typeface="Times New Roman"/>
                        </a:rPr>
                        <a:t>She/He</a:t>
                      </a:r>
                      <a:endParaRPr lang="en-US" sz="1400" b="1" dirty="0">
                        <a:solidFill>
                          <a:srgbClr val="365F91"/>
                        </a:solidFill>
                        <a:latin typeface="Times New Roman"/>
                        <a:ea typeface="Calibri"/>
                        <a:cs typeface="Times New Roman"/>
                      </a:endParaRPr>
                    </a:p>
                  </a:txBody>
                  <a:tcPr marL="60960" marR="60960" marT="0" marB="0">
                    <a:lnL>
                      <a:noFill/>
                    </a:lnL>
                    <a:lnR>
                      <a:noFill/>
                    </a:lnR>
                    <a:lnT>
                      <a:noFill/>
                    </a:lnT>
                    <a:lnB>
                      <a:noFill/>
                    </a:lnB>
                  </a:tcPr>
                </a:tc>
                <a:tc>
                  <a:txBody>
                    <a:bodyPr/>
                    <a:lstStyle/>
                    <a:p>
                      <a:pPr marL="0" marR="0" algn="ctr">
                        <a:lnSpc>
                          <a:spcPct val="200000"/>
                        </a:lnSpc>
                        <a:spcBef>
                          <a:spcPts val="0"/>
                        </a:spcBef>
                        <a:spcAft>
                          <a:spcPts val="0"/>
                        </a:spcAft>
                      </a:pPr>
                      <a:r>
                        <a:rPr lang="en-US" sz="1400" b="1" dirty="0">
                          <a:solidFill>
                            <a:srgbClr val="000000"/>
                          </a:solidFill>
                          <a:latin typeface="Times New Roman"/>
                          <a:ea typeface="Times New Roman"/>
                          <a:cs typeface="Times New Roman"/>
                        </a:rPr>
                        <a:t>1.26</a:t>
                      </a:r>
                      <a:endParaRPr lang="en-US" sz="1400" b="1" dirty="0">
                        <a:solidFill>
                          <a:srgbClr val="365F91"/>
                        </a:solidFill>
                        <a:latin typeface="Times New Roman"/>
                        <a:ea typeface="Calibri"/>
                        <a:cs typeface="Times New Roman"/>
                      </a:endParaRPr>
                    </a:p>
                  </a:txBody>
                  <a:tcPr marL="60960" marR="60960" marT="0" marB="0">
                    <a:lnL>
                      <a:noFill/>
                    </a:lnL>
                    <a:lnR>
                      <a:noFill/>
                    </a:lnR>
                    <a:lnT>
                      <a:noFill/>
                    </a:lnT>
                    <a:lnB>
                      <a:noFill/>
                    </a:lnB>
                  </a:tcPr>
                </a:tc>
                <a:tc>
                  <a:txBody>
                    <a:bodyPr/>
                    <a:lstStyle/>
                    <a:p>
                      <a:pPr marL="0" marR="0" algn="ctr">
                        <a:lnSpc>
                          <a:spcPct val="200000"/>
                        </a:lnSpc>
                        <a:spcBef>
                          <a:spcPts val="0"/>
                        </a:spcBef>
                        <a:spcAft>
                          <a:spcPts val="0"/>
                        </a:spcAft>
                      </a:pPr>
                      <a:r>
                        <a:rPr lang="en-US" sz="1400">
                          <a:solidFill>
                            <a:srgbClr val="000000"/>
                          </a:solidFill>
                          <a:latin typeface="Times New Roman"/>
                          <a:ea typeface="Times New Roman"/>
                          <a:cs typeface="Times New Roman"/>
                        </a:rPr>
                        <a:t>.25</a:t>
                      </a:r>
                      <a:endParaRPr lang="en-US" sz="1400">
                        <a:solidFill>
                          <a:srgbClr val="365F91"/>
                        </a:solidFill>
                        <a:latin typeface="Times New Roman"/>
                        <a:ea typeface="Calibri"/>
                        <a:cs typeface="Times New Roman"/>
                      </a:endParaRPr>
                    </a:p>
                  </a:txBody>
                  <a:tcPr marL="60960" marR="60960" marT="0" marB="0">
                    <a:lnL>
                      <a:noFill/>
                    </a:lnL>
                    <a:lnR>
                      <a:noFill/>
                    </a:lnR>
                    <a:lnT>
                      <a:noFill/>
                    </a:lnT>
                    <a:lnB>
                      <a:noFill/>
                    </a:lnB>
                  </a:tcPr>
                </a:tc>
                <a:tc>
                  <a:txBody>
                    <a:bodyPr/>
                    <a:lstStyle/>
                    <a:p>
                      <a:pPr marL="0" marR="0" algn="ctr">
                        <a:lnSpc>
                          <a:spcPct val="200000"/>
                        </a:lnSpc>
                        <a:spcBef>
                          <a:spcPts val="0"/>
                        </a:spcBef>
                        <a:spcAft>
                          <a:spcPts val="0"/>
                        </a:spcAft>
                      </a:pPr>
                      <a:r>
                        <a:rPr lang="en-US" sz="1400">
                          <a:solidFill>
                            <a:srgbClr val="000000"/>
                          </a:solidFill>
                          <a:latin typeface="Times New Roman"/>
                          <a:ea typeface="Times New Roman"/>
                          <a:cs typeface="Times New Roman"/>
                        </a:rPr>
                        <a:t>.77</a:t>
                      </a:r>
                      <a:endParaRPr lang="en-US" sz="1400">
                        <a:solidFill>
                          <a:srgbClr val="365F91"/>
                        </a:solidFill>
                        <a:latin typeface="Times New Roman"/>
                        <a:ea typeface="Calibri"/>
                        <a:cs typeface="Times New Roman"/>
                      </a:endParaRPr>
                    </a:p>
                  </a:txBody>
                  <a:tcPr marL="60960" marR="60960" marT="0" marB="0">
                    <a:lnL>
                      <a:noFill/>
                    </a:lnL>
                    <a:lnR>
                      <a:noFill/>
                    </a:lnR>
                    <a:lnT>
                      <a:noFill/>
                    </a:lnT>
                    <a:lnB>
                      <a:noFill/>
                    </a:lnB>
                  </a:tcPr>
                </a:tc>
                <a:tc>
                  <a:txBody>
                    <a:bodyPr/>
                    <a:lstStyle/>
                    <a:p>
                      <a:pPr marL="0" marR="0" algn="ctr">
                        <a:lnSpc>
                          <a:spcPct val="200000"/>
                        </a:lnSpc>
                        <a:spcBef>
                          <a:spcPts val="0"/>
                        </a:spcBef>
                        <a:spcAft>
                          <a:spcPts val="0"/>
                        </a:spcAft>
                      </a:pPr>
                      <a:r>
                        <a:rPr lang="en-US" sz="1400">
                          <a:solidFill>
                            <a:srgbClr val="000000"/>
                          </a:solidFill>
                          <a:latin typeface="Times New Roman"/>
                          <a:ea typeface="Times New Roman"/>
                          <a:cs typeface="Times New Roman"/>
                        </a:rPr>
                        <a:t>1.74</a:t>
                      </a:r>
                      <a:endParaRPr lang="en-US" sz="1400">
                        <a:solidFill>
                          <a:srgbClr val="365F91"/>
                        </a:solidFill>
                        <a:latin typeface="Times New Roman"/>
                        <a:ea typeface="Calibri"/>
                        <a:cs typeface="Times New Roman"/>
                      </a:endParaRPr>
                    </a:p>
                  </a:txBody>
                  <a:tcPr marL="60960" marR="60960" marT="0" marB="0">
                    <a:lnL>
                      <a:noFill/>
                    </a:lnL>
                    <a:lnR>
                      <a:noFill/>
                    </a:lnR>
                    <a:lnT>
                      <a:noFill/>
                    </a:lnT>
                    <a:lnB>
                      <a:noFill/>
                    </a:lnB>
                  </a:tcPr>
                </a:tc>
                <a:tc>
                  <a:txBody>
                    <a:bodyPr/>
                    <a:lstStyle/>
                    <a:p>
                      <a:pPr marL="0" marR="0" algn="ctr">
                        <a:lnSpc>
                          <a:spcPct val="200000"/>
                        </a:lnSpc>
                        <a:spcBef>
                          <a:spcPts val="0"/>
                        </a:spcBef>
                        <a:spcAft>
                          <a:spcPts val="0"/>
                        </a:spcAft>
                      </a:pPr>
                      <a:r>
                        <a:rPr lang="en-US" sz="1400" b="1">
                          <a:solidFill>
                            <a:srgbClr val="000000"/>
                          </a:solidFill>
                          <a:latin typeface="Times New Roman"/>
                          <a:ea typeface="Times New Roman"/>
                          <a:cs typeface="Times New Roman"/>
                        </a:rPr>
                        <a:t>5.10</a:t>
                      </a:r>
                      <a:endParaRPr lang="en-US" sz="1400" b="1">
                        <a:solidFill>
                          <a:srgbClr val="365F91"/>
                        </a:solidFill>
                        <a:latin typeface="Times New Roman"/>
                        <a:ea typeface="Calibri"/>
                        <a:cs typeface="Times New Roman"/>
                      </a:endParaRPr>
                    </a:p>
                  </a:txBody>
                  <a:tcPr marL="60960" marR="60960" marT="0" marB="0">
                    <a:lnL>
                      <a:noFill/>
                    </a:lnL>
                    <a:lnR>
                      <a:noFill/>
                    </a:lnR>
                    <a:lnT>
                      <a:noFill/>
                    </a:lnT>
                    <a:lnB>
                      <a:noFill/>
                    </a:lnB>
                  </a:tcPr>
                </a:tc>
                <a:tc>
                  <a:txBody>
                    <a:bodyPr/>
                    <a:lstStyle/>
                    <a:p>
                      <a:pPr marL="0" marR="0" algn="ctr">
                        <a:lnSpc>
                          <a:spcPct val="200000"/>
                        </a:lnSpc>
                        <a:spcBef>
                          <a:spcPts val="0"/>
                        </a:spcBef>
                        <a:spcAft>
                          <a:spcPts val="0"/>
                        </a:spcAft>
                      </a:pPr>
                      <a:r>
                        <a:rPr lang="en-US" sz="1400" b="1" dirty="0">
                          <a:solidFill>
                            <a:srgbClr val="000000"/>
                          </a:solidFill>
                          <a:latin typeface="Times New Roman"/>
                          <a:ea typeface="Times New Roman"/>
                          <a:cs typeface="Times New Roman"/>
                        </a:rPr>
                        <a:t>&lt;.001</a:t>
                      </a:r>
                      <a:endParaRPr lang="en-US" sz="1400" b="1" dirty="0">
                        <a:solidFill>
                          <a:srgbClr val="365F91"/>
                        </a:solidFill>
                        <a:latin typeface="Times New Roman"/>
                        <a:ea typeface="Calibri"/>
                        <a:cs typeface="Times New Roman"/>
                      </a:endParaRPr>
                    </a:p>
                  </a:txBody>
                  <a:tcPr marL="60960" marR="60960" marT="0" marB="0">
                    <a:lnL>
                      <a:noFill/>
                    </a:lnL>
                    <a:lnR>
                      <a:noFill/>
                    </a:lnR>
                    <a:lnT>
                      <a:noFill/>
                    </a:lnT>
                    <a:lnB>
                      <a:noFill/>
                    </a:lnB>
                  </a:tcPr>
                </a:tc>
                <a:tc>
                  <a:txBody>
                    <a:bodyPr/>
                    <a:lstStyle/>
                    <a:p>
                      <a:pPr marL="0" marR="0" algn="ctr">
                        <a:lnSpc>
                          <a:spcPct val="200000"/>
                        </a:lnSpc>
                        <a:spcBef>
                          <a:spcPts val="0"/>
                        </a:spcBef>
                        <a:spcAft>
                          <a:spcPts val="0"/>
                        </a:spcAft>
                      </a:pPr>
                      <a:r>
                        <a:rPr lang="en-US" sz="1400">
                          <a:solidFill>
                            <a:srgbClr val="000000"/>
                          </a:solidFill>
                          <a:latin typeface="Times New Roman"/>
                          <a:ea typeface="Times New Roman"/>
                          <a:cs typeface="Times New Roman"/>
                        </a:rPr>
                        <a:t>2.17</a:t>
                      </a:r>
                      <a:endParaRPr lang="en-US" sz="1400">
                        <a:solidFill>
                          <a:srgbClr val="365F91"/>
                        </a:solidFill>
                        <a:latin typeface="Times New Roman"/>
                        <a:ea typeface="Calibri"/>
                        <a:cs typeface="Times New Roman"/>
                      </a:endParaRPr>
                    </a:p>
                  </a:txBody>
                  <a:tcPr marL="60960" marR="60960" marT="0" marB="0">
                    <a:lnL>
                      <a:noFill/>
                    </a:lnL>
                    <a:lnR>
                      <a:noFill/>
                    </a:lnR>
                    <a:lnT>
                      <a:noFill/>
                    </a:lnT>
                    <a:lnB>
                      <a:noFill/>
                    </a:lnB>
                  </a:tcPr>
                </a:tc>
                <a:tc>
                  <a:txBody>
                    <a:bodyPr/>
                    <a:lstStyle/>
                    <a:p>
                      <a:pPr marL="0" marR="0" algn="ctr">
                        <a:lnSpc>
                          <a:spcPct val="200000"/>
                        </a:lnSpc>
                        <a:spcBef>
                          <a:spcPts val="0"/>
                        </a:spcBef>
                        <a:spcAft>
                          <a:spcPts val="0"/>
                        </a:spcAft>
                      </a:pPr>
                      <a:r>
                        <a:rPr lang="en-US" sz="1400" b="1" dirty="0">
                          <a:solidFill>
                            <a:srgbClr val="000000"/>
                          </a:solidFill>
                          <a:latin typeface="Times New Roman"/>
                          <a:ea typeface="Times New Roman"/>
                          <a:cs typeface="Times New Roman"/>
                        </a:rPr>
                        <a:t>3.52</a:t>
                      </a:r>
                      <a:endParaRPr lang="en-US" sz="1400" b="1" dirty="0">
                        <a:solidFill>
                          <a:srgbClr val="365F91"/>
                        </a:solidFill>
                        <a:latin typeface="Times New Roman"/>
                        <a:ea typeface="Calibri"/>
                        <a:cs typeface="Times New Roman"/>
                      </a:endParaRPr>
                    </a:p>
                  </a:txBody>
                  <a:tcPr marL="60960" marR="60960" marT="0" marB="0">
                    <a:lnL>
                      <a:noFill/>
                    </a:lnL>
                    <a:lnR>
                      <a:noFill/>
                    </a:lnR>
                    <a:lnT>
                      <a:noFill/>
                    </a:lnT>
                    <a:lnB>
                      <a:noFill/>
                    </a:lnB>
                  </a:tcPr>
                </a:tc>
                <a:tc>
                  <a:txBody>
                    <a:bodyPr/>
                    <a:lstStyle/>
                    <a:p>
                      <a:pPr marL="0" marR="0" algn="ctr">
                        <a:lnSpc>
                          <a:spcPct val="200000"/>
                        </a:lnSpc>
                        <a:spcBef>
                          <a:spcPts val="0"/>
                        </a:spcBef>
                        <a:spcAft>
                          <a:spcPts val="0"/>
                        </a:spcAft>
                      </a:pPr>
                      <a:r>
                        <a:rPr lang="en-US" sz="1400" dirty="0">
                          <a:solidFill>
                            <a:srgbClr val="000000"/>
                          </a:solidFill>
                          <a:latin typeface="Times New Roman"/>
                          <a:ea typeface="Times New Roman"/>
                          <a:cs typeface="Times New Roman"/>
                        </a:rPr>
                        <a:t>5.70</a:t>
                      </a:r>
                      <a:endParaRPr lang="en-US" sz="1400" dirty="0">
                        <a:solidFill>
                          <a:srgbClr val="365F91"/>
                        </a:solidFill>
                        <a:latin typeface="Times New Roman"/>
                        <a:ea typeface="Calibri"/>
                        <a:cs typeface="Times New Roman"/>
                      </a:endParaRPr>
                    </a:p>
                  </a:txBody>
                  <a:tcPr marL="60960" marR="60960" marT="0" marB="0">
                    <a:lnL>
                      <a:noFill/>
                    </a:lnL>
                    <a:lnR>
                      <a:noFill/>
                    </a:lnR>
                    <a:lnT>
                      <a:noFill/>
                    </a:lnT>
                    <a:lnB>
                      <a:noFill/>
                    </a:lnB>
                  </a:tcPr>
                </a:tc>
              </a:tr>
              <a:tr h="325120">
                <a:tc>
                  <a:txBody>
                    <a:bodyPr/>
                    <a:lstStyle/>
                    <a:p>
                      <a:pPr marL="0" marR="0">
                        <a:lnSpc>
                          <a:spcPct val="200000"/>
                        </a:lnSpc>
                        <a:spcBef>
                          <a:spcPts val="0"/>
                        </a:spcBef>
                        <a:spcAft>
                          <a:spcPts val="0"/>
                        </a:spcAft>
                      </a:pPr>
                      <a:r>
                        <a:rPr lang="en-US" sz="1400" b="0" dirty="0">
                          <a:solidFill>
                            <a:srgbClr val="000000"/>
                          </a:solidFill>
                          <a:latin typeface="Times New Roman"/>
                          <a:ea typeface="Times New Roman"/>
                          <a:cs typeface="Times New Roman"/>
                        </a:rPr>
                        <a:t>They</a:t>
                      </a:r>
                      <a:endParaRPr lang="en-US" sz="1400" b="0" dirty="0">
                        <a:solidFill>
                          <a:srgbClr val="365F91"/>
                        </a:solidFill>
                        <a:latin typeface="Times New Roman"/>
                        <a:ea typeface="Calibri"/>
                        <a:cs typeface="Times New Roman"/>
                      </a:endParaRPr>
                    </a:p>
                  </a:txBody>
                  <a:tcPr marL="60960" marR="60960" marT="0" marB="0">
                    <a:lnL>
                      <a:noFill/>
                    </a:lnL>
                    <a:lnR>
                      <a:noFill/>
                    </a:lnR>
                    <a:lnT>
                      <a:noFill/>
                    </a:lnT>
                    <a:lnB w="12700" cap="flat" cmpd="sng" algn="ctr">
                      <a:solidFill>
                        <a:srgbClr val="4F81BD"/>
                      </a:solidFill>
                      <a:prstDash val="solid"/>
                      <a:round/>
                      <a:headEnd type="none" w="med" len="med"/>
                      <a:tailEnd type="none" w="med" len="med"/>
                    </a:lnB>
                    <a:solidFill>
                      <a:srgbClr val="D3DFEE"/>
                    </a:solidFill>
                  </a:tcPr>
                </a:tc>
                <a:tc>
                  <a:txBody>
                    <a:bodyPr/>
                    <a:lstStyle/>
                    <a:p>
                      <a:pPr marL="0" marR="0" algn="ctr">
                        <a:lnSpc>
                          <a:spcPct val="200000"/>
                        </a:lnSpc>
                        <a:spcBef>
                          <a:spcPts val="0"/>
                        </a:spcBef>
                        <a:spcAft>
                          <a:spcPts val="0"/>
                        </a:spcAft>
                      </a:pPr>
                      <a:r>
                        <a:rPr lang="en-US" sz="1400">
                          <a:solidFill>
                            <a:srgbClr val="000000"/>
                          </a:solidFill>
                          <a:latin typeface="Times New Roman"/>
                          <a:ea typeface="Times New Roman"/>
                          <a:cs typeface="Times New Roman"/>
                        </a:rPr>
                        <a:t>.27</a:t>
                      </a:r>
                      <a:endParaRPr lang="en-US" sz="1400">
                        <a:solidFill>
                          <a:srgbClr val="365F91"/>
                        </a:solidFill>
                        <a:latin typeface="Times New Roman"/>
                        <a:ea typeface="Calibri"/>
                        <a:cs typeface="Times New Roman"/>
                      </a:endParaRPr>
                    </a:p>
                  </a:txBody>
                  <a:tcPr marL="60960" marR="60960" marT="0" marB="0">
                    <a:lnL>
                      <a:noFill/>
                    </a:lnL>
                    <a:lnR>
                      <a:noFill/>
                    </a:lnR>
                    <a:lnT>
                      <a:noFill/>
                    </a:lnT>
                    <a:lnB w="12700" cap="flat" cmpd="sng" algn="ctr">
                      <a:solidFill>
                        <a:srgbClr val="4F81BD"/>
                      </a:solidFill>
                      <a:prstDash val="solid"/>
                      <a:round/>
                      <a:headEnd type="none" w="med" len="med"/>
                      <a:tailEnd type="none" w="med" len="med"/>
                    </a:lnB>
                    <a:solidFill>
                      <a:srgbClr val="D3DFEE"/>
                    </a:solidFill>
                  </a:tcPr>
                </a:tc>
                <a:tc>
                  <a:txBody>
                    <a:bodyPr/>
                    <a:lstStyle/>
                    <a:p>
                      <a:pPr marL="0" marR="0" algn="ctr">
                        <a:lnSpc>
                          <a:spcPct val="200000"/>
                        </a:lnSpc>
                        <a:spcBef>
                          <a:spcPts val="0"/>
                        </a:spcBef>
                        <a:spcAft>
                          <a:spcPts val="0"/>
                        </a:spcAft>
                      </a:pPr>
                      <a:r>
                        <a:rPr lang="en-US" sz="1400">
                          <a:solidFill>
                            <a:srgbClr val="000000"/>
                          </a:solidFill>
                          <a:latin typeface="Times New Roman"/>
                          <a:ea typeface="Times New Roman"/>
                          <a:cs typeface="Times New Roman"/>
                        </a:rPr>
                        <a:t>.26</a:t>
                      </a:r>
                      <a:endParaRPr lang="en-US" sz="1400">
                        <a:solidFill>
                          <a:srgbClr val="365F91"/>
                        </a:solidFill>
                        <a:latin typeface="Times New Roman"/>
                        <a:ea typeface="Calibri"/>
                        <a:cs typeface="Times New Roman"/>
                      </a:endParaRPr>
                    </a:p>
                  </a:txBody>
                  <a:tcPr marL="60960" marR="60960" marT="0" marB="0">
                    <a:lnL>
                      <a:noFill/>
                    </a:lnL>
                    <a:lnR>
                      <a:noFill/>
                    </a:lnR>
                    <a:lnT>
                      <a:noFill/>
                    </a:lnT>
                    <a:lnB w="12700" cap="flat" cmpd="sng" algn="ctr">
                      <a:solidFill>
                        <a:srgbClr val="4F81BD"/>
                      </a:solidFill>
                      <a:prstDash val="solid"/>
                      <a:round/>
                      <a:headEnd type="none" w="med" len="med"/>
                      <a:tailEnd type="none" w="med" len="med"/>
                    </a:lnB>
                    <a:solidFill>
                      <a:srgbClr val="D3DFEE"/>
                    </a:solidFill>
                  </a:tcPr>
                </a:tc>
                <a:tc>
                  <a:txBody>
                    <a:bodyPr/>
                    <a:lstStyle/>
                    <a:p>
                      <a:pPr marL="0" marR="0" algn="ctr">
                        <a:lnSpc>
                          <a:spcPct val="200000"/>
                        </a:lnSpc>
                        <a:spcBef>
                          <a:spcPts val="0"/>
                        </a:spcBef>
                        <a:spcAft>
                          <a:spcPts val="0"/>
                        </a:spcAft>
                      </a:pPr>
                      <a:r>
                        <a:rPr lang="en-US" sz="1400">
                          <a:solidFill>
                            <a:srgbClr val="000000"/>
                          </a:solidFill>
                          <a:latin typeface="Times New Roman"/>
                          <a:ea typeface="Times New Roman"/>
                          <a:cs typeface="Times New Roman"/>
                        </a:rPr>
                        <a:t>-.25</a:t>
                      </a:r>
                      <a:endParaRPr lang="en-US" sz="1400">
                        <a:solidFill>
                          <a:srgbClr val="365F91"/>
                        </a:solidFill>
                        <a:latin typeface="Times New Roman"/>
                        <a:ea typeface="Calibri"/>
                        <a:cs typeface="Times New Roman"/>
                      </a:endParaRPr>
                    </a:p>
                  </a:txBody>
                  <a:tcPr marL="60960" marR="60960" marT="0" marB="0">
                    <a:lnL>
                      <a:noFill/>
                    </a:lnL>
                    <a:lnR>
                      <a:noFill/>
                    </a:lnR>
                    <a:lnT>
                      <a:noFill/>
                    </a:lnT>
                    <a:lnB w="12700" cap="flat" cmpd="sng" algn="ctr">
                      <a:solidFill>
                        <a:srgbClr val="4F81BD"/>
                      </a:solidFill>
                      <a:prstDash val="solid"/>
                      <a:round/>
                      <a:headEnd type="none" w="med" len="med"/>
                      <a:tailEnd type="none" w="med" len="med"/>
                    </a:lnB>
                    <a:solidFill>
                      <a:srgbClr val="D3DFEE"/>
                    </a:solidFill>
                  </a:tcPr>
                </a:tc>
                <a:tc>
                  <a:txBody>
                    <a:bodyPr/>
                    <a:lstStyle/>
                    <a:p>
                      <a:pPr marL="0" marR="0" algn="ctr">
                        <a:lnSpc>
                          <a:spcPct val="200000"/>
                        </a:lnSpc>
                        <a:spcBef>
                          <a:spcPts val="0"/>
                        </a:spcBef>
                        <a:spcAft>
                          <a:spcPts val="0"/>
                        </a:spcAft>
                      </a:pPr>
                      <a:r>
                        <a:rPr lang="en-US" sz="1400">
                          <a:solidFill>
                            <a:srgbClr val="000000"/>
                          </a:solidFill>
                          <a:latin typeface="Times New Roman"/>
                          <a:ea typeface="Times New Roman"/>
                          <a:cs typeface="Times New Roman"/>
                        </a:rPr>
                        <a:t>.78</a:t>
                      </a:r>
                      <a:endParaRPr lang="en-US" sz="1400">
                        <a:solidFill>
                          <a:srgbClr val="365F91"/>
                        </a:solidFill>
                        <a:latin typeface="Times New Roman"/>
                        <a:ea typeface="Calibri"/>
                        <a:cs typeface="Times New Roman"/>
                      </a:endParaRPr>
                    </a:p>
                  </a:txBody>
                  <a:tcPr marL="60960" marR="60960" marT="0" marB="0">
                    <a:lnL>
                      <a:noFill/>
                    </a:lnL>
                    <a:lnR>
                      <a:noFill/>
                    </a:lnR>
                    <a:lnT>
                      <a:noFill/>
                    </a:lnT>
                    <a:lnB w="12700" cap="flat" cmpd="sng" algn="ctr">
                      <a:solidFill>
                        <a:srgbClr val="4F81BD"/>
                      </a:solidFill>
                      <a:prstDash val="solid"/>
                      <a:round/>
                      <a:headEnd type="none" w="med" len="med"/>
                      <a:tailEnd type="none" w="med" len="med"/>
                    </a:lnB>
                    <a:solidFill>
                      <a:srgbClr val="D3DFEE"/>
                    </a:solidFill>
                  </a:tcPr>
                </a:tc>
                <a:tc>
                  <a:txBody>
                    <a:bodyPr/>
                    <a:lstStyle/>
                    <a:p>
                      <a:pPr marL="0" marR="0" algn="ctr">
                        <a:lnSpc>
                          <a:spcPct val="200000"/>
                        </a:lnSpc>
                        <a:spcBef>
                          <a:spcPts val="0"/>
                        </a:spcBef>
                        <a:spcAft>
                          <a:spcPts val="0"/>
                        </a:spcAft>
                      </a:pPr>
                      <a:r>
                        <a:rPr lang="en-US" sz="1400">
                          <a:solidFill>
                            <a:srgbClr val="000000"/>
                          </a:solidFill>
                          <a:latin typeface="Times New Roman"/>
                          <a:ea typeface="Times New Roman"/>
                          <a:cs typeface="Times New Roman"/>
                        </a:rPr>
                        <a:t>1.03</a:t>
                      </a:r>
                      <a:endParaRPr lang="en-US" sz="1400">
                        <a:solidFill>
                          <a:srgbClr val="365F91"/>
                        </a:solidFill>
                        <a:latin typeface="Times New Roman"/>
                        <a:ea typeface="Calibri"/>
                        <a:cs typeface="Times New Roman"/>
                      </a:endParaRPr>
                    </a:p>
                  </a:txBody>
                  <a:tcPr marL="60960" marR="60960" marT="0" marB="0">
                    <a:lnL>
                      <a:noFill/>
                    </a:lnL>
                    <a:lnR>
                      <a:noFill/>
                    </a:lnR>
                    <a:lnT>
                      <a:noFill/>
                    </a:lnT>
                    <a:lnB w="12700" cap="flat" cmpd="sng" algn="ctr">
                      <a:solidFill>
                        <a:srgbClr val="4F81BD"/>
                      </a:solidFill>
                      <a:prstDash val="solid"/>
                      <a:round/>
                      <a:headEnd type="none" w="med" len="med"/>
                      <a:tailEnd type="none" w="med" len="med"/>
                    </a:lnB>
                    <a:solidFill>
                      <a:srgbClr val="D3DFEE"/>
                    </a:solidFill>
                  </a:tcPr>
                </a:tc>
                <a:tc>
                  <a:txBody>
                    <a:bodyPr/>
                    <a:lstStyle/>
                    <a:p>
                      <a:pPr marL="0" marR="0" algn="ctr">
                        <a:lnSpc>
                          <a:spcPct val="200000"/>
                        </a:lnSpc>
                        <a:spcBef>
                          <a:spcPts val="0"/>
                        </a:spcBef>
                        <a:spcAft>
                          <a:spcPts val="0"/>
                        </a:spcAft>
                      </a:pPr>
                      <a:r>
                        <a:rPr lang="en-US" sz="1400">
                          <a:solidFill>
                            <a:srgbClr val="000000"/>
                          </a:solidFill>
                          <a:latin typeface="Times New Roman"/>
                          <a:ea typeface="Times New Roman"/>
                          <a:cs typeface="Times New Roman"/>
                        </a:rPr>
                        <a:t>.305</a:t>
                      </a:r>
                      <a:endParaRPr lang="en-US" sz="1400">
                        <a:solidFill>
                          <a:srgbClr val="365F91"/>
                        </a:solidFill>
                        <a:latin typeface="Times New Roman"/>
                        <a:ea typeface="Calibri"/>
                        <a:cs typeface="Times New Roman"/>
                      </a:endParaRPr>
                    </a:p>
                  </a:txBody>
                  <a:tcPr marL="60960" marR="60960" marT="0" marB="0">
                    <a:lnL>
                      <a:noFill/>
                    </a:lnL>
                    <a:lnR>
                      <a:noFill/>
                    </a:lnR>
                    <a:lnT>
                      <a:noFill/>
                    </a:lnT>
                    <a:lnB w="12700" cap="flat" cmpd="sng" algn="ctr">
                      <a:solidFill>
                        <a:srgbClr val="4F81BD"/>
                      </a:solidFill>
                      <a:prstDash val="solid"/>
                      <a:round/>
                      <a:headEnd type="none" w="med" len="med"/>
                      <a:tailEnd type="none" w="med" len="med"/>
                    </a:lnB>
                    <a:solidFill>
                      <a:srgbClr val="D3DFEE"/>
                    </a:solidFill>
                  </a:tcPr>
                </a:tc>
                <a:tc>
                  <a:txBody>
                    <a:bodyPr/>
                    <a:lstStyle/>
                    <a:p>
                      <a:pPr marL="0" marR="0" algn="ctr">
                        <a:lnSpc>
                          <a:spcPct val="200000"/>
                        </a:lnSpc>
                        <a:spcBef>
                          <a:spcPts val="0"/>
                        </a:spcBef>
                        <a:spcAft>
                          <a:spcPts val="0"/>
                        </a:spcAft>
                      </a:pPr>
                      <a:r>
                        <a:rPr lang="en-US" sz="1400" dirty="0">
                          <a:solidFill>
                            <a:srgbClr val="000000"/>
                          </a:solidFill>
                          <a:latin typeface="Times New Roman"/>
                          <a:ea typeface="Times New Roman"/>
                          <a:cs typeface="Times New Roman"/>
                        </a:rPr>
                        <a:t>.78</a:t>
                      </a:r>
                      <a:endParaRPr lang="en-US" sz="1400" dirty="0">
                        <a:solidFill>
                          <a:srgbClr val="365F91"/>
                        </a:solidFill>
                        <a:latin typeface="Times New Roman"/>
                        <a:ea typeface="Calibri"/>
                        <a:cs typeface="Times New Roman"/>
                      </a:endParaRPr>
                    </a:p>
                  </a:txBody>
                  <a:tcPr marL="60960" marR="60960" marT="0" marB="0">
                    <a:lnL>
                      <a:noFill/>
                    </a:lnL>
                    <a:lnR>
                      <a:noFill/>
                    </a:lnR>
                    <a:lnT>
                      <a:noFill/>
                    </a:lnT>
                    <a:lnB w="12700" cap="flat" cmpd="sng" algn="ctr">
                      <a:solidFill>
                        <a:srgbClr val="4F81BD"/>
                      </a:solidFill>
                      <a:prstDash val="solid"/>
                      <a:round/>
                      <a:headEnd type="none" w="med" len="med"/>
                      <a:tailEnd type="none" w="med" len="med"/>
                    </a:lnB>
                    <a:solidFill>
                      <a:srgbClr val="D3DFEE"/>
                    </a:solidFill>
                  </a:tcPr>
                </a:tc>
                <a:tc>
                  <a:txBody>
                    <a:bodyPr/>
                    <a:lstStyle/>
                    <a:p>
                      <a:pPr marL="0" marR="0" algn="ctr">
                        <a:lnSpc>
                          <a:spcPct val="200000"/>
                        </a:lnSpc>
                        <a:spcBef>
                          <a:spcPts val="0"/>
                        </a:spcBef>
                        <a:spcAft>
                          <a:spcPts val="0"/>
                        </a:spcAft>
                      </a:pPr>
                      <a:r>
                        <a:rPr lang="en-US" sz="1400">
                          <a:solidFill>
                            <a:srgbClr val="000000"/>
                          </a:solidFill>
                          <a:latin typeface="Times New Roman"/>
                          <a:ea typeface="Times New Roman"/>
                          <a:cs typeface="Times New Roman"/>
                        </a:rPr>
                        <a:t>1.31</a:t>
                      </a:r>
                      <a:endParaRPr lang="en-US" sz="1400">
                        <a:solidFill>
                          <a:srgbClr val="365F91"/>
                        </a:solidFill>
                        <a:latin typeface="Times New Roman"/>
                        <a:ea typeface="Calibri"/>
                        <a:cs typeface="Times New Roman"/>
                      </a:endParaRPr>
                    </a:p>
                  </a:txBody>
                  <a:tcPr marL="60960" marR="60960" marT="0" marB="0">
                    <a:lnL>
                      <a:noFill/>
                    </a:lnL>
                    <a:lnR>
                      <a:noFill/>
                    </a:lnR>
                    <a:lnT>
                      <a:noFill/>
                    </a:lnT>
                    <a:lnB w="12700" cap="flat" cmpd="sng" algn="ctr">
                      <a:solidFill>
                        <a:srgbClr val="4F81BD"/>
                      </a:solidFill>
                      <a:prstDash val="solid"/>
                      <a:round/>
                      <a:headEnd type="none" w="med" len="med"/>
                      <a:tailEnd type="none" w="med" len="med"/>
                    </a:lnB>
                    <a:solidFill>
                      <a:srgbClr val="D3DFEE"/>
                    </a:solidFill>
                  </a:tcPr>
                </a:tc>
                <a:tc>
                  <a:txBody>
                    <a:bodyPr/>
                    <a:lstStyle/>
                    <a:p>
                      <a:pPr marL="0" marR="0" algn="ctr">
                        <a:lnSpc>
                          <a:spcPct val="200000"/>
                        </a:lnSpc>
                        <a:spcBef>
                          <a:spcPts val="0"/>
                        </a:spcBef>
                        <a:spcAft>
                          <a:spcPts val="0"/>
                        </a:spcAft>
                      </a:pPr>
                      <a:r>
                        <a:rPr lang="en-US" sz="1400" dirty="0">
                          <a:solidFill>
                            <a:srgbClr val="000000"/>
                          </a:solidFill>
                          <a:latin typeface="Times New Roman"/>
                          <a:ea typeface="Times New Roman"/>
                          <a:cs typeface="Times New Roman"/>
                        </a:rPr>
                        <a:t>2.19</a:t>
                      </a:r>
                      <a:endParaRPr lang="en-US" sz="1400" dirty="0">
                        <a:solidFill>
                          <a:srgbClr val="365F91"/>
                        </a:solidFill>
                        <a:latin typeface="Times New Roman"/>
                        <a:ea typeface="Calibri"/>
                        <a:cs typeface="Times New Roman"/>
                      </a:endParaRPr>
                    </a:p>
                  </a:txBody>
                  <a:tcPr marL="60960" marR="60960" marT="0" marB="0">
                    <a:lnL>
                      <a:noFill/>
                    </a:lnL>
                    <a:lnR>
                      <a:noFill/>
                    </a:lnR>
                    <a:lnT>
                      <a:noFill/>
                    </a:lnT>
                    <a:lnB w="12700" cap="flat" cmpd="sng" algn="ctr">
                      <a:solidFill>
                        <a:srgbClr val="4F81BD"/>
                      </a:solidFill>
                      <a:prstDash val="solid"/>
                      <a:round/>
                      <a:headEnd type="none" w="med" len="med"/>
                      <a:tailEnd type="none" w="med" len="med"/>
                    </a:lnB>
                    <a:solidFill>
                      <a:srgbClr val="D3DFEE"/>
                    </a:solidFill>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Model</a:t>
            </a:r>
            <a:endParaRPr lang="en-US" dirty="0"/>
          </a:p>
        </p:txBody>
      </p:sp>
      <p:graphicFrame>
        <p:nvGraphicFramePr>
          <p:cNvPr id="4" name="Table 3"/>
          <p:cNvGraphicFramePr>
            <a:graphicFrameLocks noGrp="1"/>
          </p:cNvGraphicFramePr>
          <p:nvPr/>
        </p:nvGraphicFramePr>
        <p:xfrm>
          <a:off x="1143000" y="1447800"/>
          <a:ext cx="7772400" cy="4267200"/>
        </p:xfrm>
        <a:graphic>
          <a:graphicData uri="http://schemas.openxmlformats.org/drawingml/2006/table">
            <a:tbl>
              <a:tblPr/>
              <a:tblGrid>
                <a:gridCol w="1144989"/>
                <a:gridCol w="777240"/>
                <a:gridCol w="777240"/>
                <a:gridCol w="705993"/>
                <a:gridCol w="705993"/>
                <a:gridCol w="777240"/>
                <a:gridCol w="777240"/>
                <a:gridCol w="705993"/>
                <a:gridCol w="803148"/>
                <a:gridCol w="597324"/>
              </a:tblGrid>
              <a:tr h="325120">
                <a:tc>
                  <a:txBody>
                    <a:bodyPr/>
                    <a:lstStyle/>
                    <a:p>
                      <a:endParaRPr lang="en-US" sz="1400" dirty="0">
                        <a:solidFill>
                          <a:srgbClr val="365F91"/>
                        </a:solidFill>
                        <a:latin typeface="Times New Roman"/>
                        <a:cs typeface="Times New Roman"/>
                      </a:endParaRPr>
                    </a:p>
                  </a:txBody>
                  <a:tcPr marL="60960" marR="60960" marT="0" marB="0">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endParaRPr lang="en-US" sz="1400">
                        <a:solidFill>
                          <a:srgbClr val="365F91"/>
                        </a:solidFill>
                        <a:latin typeface="Times New Roman"/>
                        <a:cs typeface="Times New Roman"/>
                      </a:endParaRPr>
                    </a:p>
                  </a:txBody>
                  <a:tcPr marL="60960" marR="60960" marT="0" marB="0">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endParaRPr lang="en-US" sz="1400">
                        <a:solidFill>
                          <a:srgbClr val="365F91"/>
                        </a:solidFill>
                        <a:latin typeface="Times New Roman"/>
                        <a:cs typeface="Times New Roman"/>
                      </a:endParaRPr>
                    </a:p>
                  </a:txBody>
                  <a:tcPr marL="60960" marR="60960" marT="0" marB="0">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gridSpan="2">
                  <a:txBody>
                    <a:bodyPr/>
                    <a:lstStyle/>
                    <a:p>
                      <a:pPr marL="0" marR="0" algn="ctr">
                        <a:lnSpc>
                          <a:spcPct val="200000"/>
                        </a:lnSpc>
                        <a:spcBef>
                          <a:spcPts val="0"/>
                        </a:spcBef>
                        <a:spcAft>
                          <a:spcPts val="0"/>
                        </a:spcAft>
                      </a:pPr>
                      <a:r>
                        <a:rPr lang="en-US" sz="1400" b="1" i="1">
                          <a:solidFill>
                            <a:srgbClr val="000000"/>
                          </a:solidFill>
                          <a:latin typeface="Times New Roman"/>
                          <a:ea typeface="Times New Roman"/>
                          <a:cs typeface="Times New Roman"/>
                        </a:rPr>
                        <a:t>B </a:t>
                      </a:r>
                      <a:r>
                        <a:rPr lang="en-US" sz="1400" b="1">
                          <a:solidFill>
                            <a:srgbClr val="000000"/>
                          </a:solidFill>
                          <a:latin typeface="Times New Roman"/>
                          <a:ea typeface="Times New Roman"/>
                          <a:cs typeface="Times New Roman"/>
                        </a:rPr>
                        <a:t>(95% CI)</a:t>
                      </a:r>
                      <a:endParaRPr lang="en-US" sz="1400">
                        <a:solidFill>
                          <a:srgbClr val="365F91"/>
                        </a:solidFill>
                        <a:latin typeface="Times New Roman"/>
                        <a:ea typeface="Calibri"/>
                        <a:cs typeface="Times New Roman"/>
                      </a:endParaRPr>
                    </a:p>
                  </a:txBody>
                  <a:tcPr marL="60960" marR="60960" marT="0" marB="0">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hMerge="1">
                  <a:txBody>
                    <a:bodyPr/>
                    <a:lstStyle/>
                    <a:p>
                      <a:endParaRPr lang="en-US"/>
                    </a:p>
                  </a:txBody>
                  <a:tcPr/>
                </a:tc>
                <a:tc>
                  <a:txBody>
                    <a:bodyPr/>
                    <a:lstStyle/>
                    <a:p>
                      <a:endParaRPr lang="en-US" sz="1400">
                        <a:solidFill>
                          <a:srgbClr val="365F91"/>
                        </a:solidFill>
                        <a:latin typeface="Times New Roman"/>
                        <a:cs typeface="Times New Roman"/>
                      </a:endParaRPr>
                    </a:p>
                  </a:txBody>
                  <a:tcPr marL="60960" marR="60960" marT="0" marB="0">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endParaRPr lang="en-US" sz="1400">
                        <a:solidFill>
                          <a:srgbClr val="365F91"/>
                        </a:solidFill>
                        <a:latin typeface="Times New Roman"/>
                        <a:cs typeface="Times New Roman"/>
                      </a:endParaRPr>
                    </a:p>
                  </a:txBody>
                  <a:tcPr marL="60960" marR="60960" marT="0" marB="0">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gridSpan="3">
                  <a:txBody>
                    <a:bodyPr/>
                    <a:lstStyle/>
                    <a:p>
                      <a:pPr marL="0" marR="0" algn="ctr">
                        <a:lnSpc>
                          <a:spcPct val="200000"/>
                        </a:lnSpc>
                        <a:spcBef>
                          <a:spcPts val="0"/>
                        </a:spcBef>
                        <a:spcAft>
                          <a:spcPts val="0"/>
                        </a:spcAft>
                      </a:pPr>
                      <a:r>
                        <a:rPr lang="en-US" sz="1400" b="1" i="1">
                          <a:solidFill>
                            <a:srgbClr val="000000"/>
                          </a:solidFill>
                          <a:latin typeface="Times New Roman"/>
                          <a:ea typeface="Times New Roman"/>
                          <a:cs typeface="Times New Roman"/>
                        </a:rPr>
                        <a:t>95% CI for odds ratio</a:t>
                      </a:r>
                      <a:endParaRPr lang="en-US" sz="1400">
                        <a:solidFill>
                          <a:srgbClr val="365F91"/>
                        </a:solidFill>
                        <a:latin typeface="Times New Roman"/>
                        <a:ea typeface="Calibri"/>
                        <a:cs typeface="Times New Roman"/>
                      </a:endParaRPr>
                    </a:p>
                  </a:txBody>
                  <a:tcPr marL="60960" marR="60960" marT="0" marB="0">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650240">
                <a:tc>
                  <a:txBody>
                    <a:bodyPr/>
                    <a:lstStyle/>
                    <a:p>
                      <a:pPr marL="0" marR="0">
                        <a:lnSpc>
                          <a:spcPct val="200000"/>
                        </a:lnSpc>
                        <a:spcBef>
                          <a:spcPts val="0"/>
                        </a:spcBef>
                        <a:spcAft>
                          <a:spcPts val="0"/>
                        </a:spcAft>
                      </a:pPr>
                      <a:r>
                        <a:rPr lang="en-US" sz="1400" b="1">
                          <a:solidFill>
                            <a:srgbClr val="000000"/>
                          </a:solidFill>
                          <a:latin typeface="Times New Roman"/>
                          <a:ea typeface="Times New Roman"/>
                          <a:cs typeface="Times New Roman"/>
                        </a:rPr>
                        <a:t> </a:t>
                      </a:r>
                      <a:endParaRPr lang="en-US" sz="1400">
                        <a:solidFill>
                          <a:srgbClr val="365F91"/>
                        </a:solidFill>
                        <a:latin typeface="Times New Roman"/>
                        <a:ea typeface="Calibri"/>
                        <a:cs typeface="Times New Roman"/>
                      </a:endParaRPr>
                    </a:p>
                  </a:txBody>
                  <a:tcPr marL="60960" marR="60960" marT="0" marB="0">
                    <a:lnL>
                      <a:noFill/>
                    </a:lnL>
                    <a:lnR>
                      <a:noFill/>
                    </a:lnR>
                    <a:lnT w="12700" cap="flat" cmpd="sng" algn="ctr">
                      <a:solidFill>
                        <a:srgbClr val="4F81BD"/>
                      </a:solidFill>
                      <a:prstDash val="solid"/>
                      <a:round/>
                      <a:headEnd type="none" w="med" len="med"/>
                      <a:tailEnd type="none" w="med" len="med"/>
                    </a:lnT>
                    <a:lnB>
                      <a:noFill/>
                    </a:lnB>
                    <a:solidFill>
                      <a:srgbClr val="D3DFEE"/>
                    </a:solidFill>
                  </a:tcPr>
                </a:tc>
                <a:tc>
                  <a:txBody>
                    <a:bodyPr/>
                    <a:lstStyle/>
                    <a:p>
                      <a:pPr marL="0" marR="0" algn="ctr">
                        <a:lnSpc>
                          <a:spcPct val="200000"/>
                        </a:lnSpc>
                        <a:spcBef>
                          <a:spcPts val="0"/>
                        </a:spcBef>
                        <a:spcAft>
                          <a:spcPts val="0"/>
                        </a:spcAft>
                      </a:pPr>
                      <a:r>
                        <a:rPr lang="en-US" sz="1400" i="1">
                          <a:solidFill>
                            <a:srgbClr val="000000"/>
                          </a:solidFill>
                          <a:latin typeface="Times New Roman"/>
                          <a:ea typeface="Times New Roman"/>
                          <a:cs typeface="Times New Roman"/>
                        </a:rPr>
                        <a:t>B</a:t>
                      </a:r>
                      <a:endParaRPr lang="en-US" sz="1400">
                        <a:solidFill>
                          <a:srgbClr val="365F91"/>
                        </a:solidFill>
                        <a:latin typeface="Times New Roman"/>
                        <a:ea typeface="Calibri"/>
                        <a:cs typeface="Times New Roman"/>
                      </a:endParaRPr>
                    </a:p>
                  </a:txBody>
                  <a:tcPr marL="60960" marR="60960" marT="0" marB="0">
                    <a:lnL>
                      <a:noFill/>
                    </a:lnL>
                    <a:lnR>
                      <a:noFill/>
                    </a:lnR>
                    <a:lnT w="12700" cap="flat" cmpd="sng" algn="ctr">
                      <a:solidFill>
                        <a:srgbClr val="4F81BD"/>
                      </a:solidFill>
                      <a:prstDash val="solid"/>
                      <a:round/>
                      <a:headEnd type="none" w="med" len="med"/>
                      <a:tailEnd type="none" w="med" len="med"/>
                    </a:lnT>
                    <a:lnB>
                      <a:noFill/>
                    </a:lnB>
                    <a:solidFill>
                      <a:srgbClr val="D3DFEE"/>
                    </a:solidFill>
                  </a:tcPr>
                </a:tc>
                <a:tc>
                  <a:txBody>
                    <a:bodyPr/>
                    <a:lstStyle/>
                    <a:p>
                      <a:pPr marL="0" marR="0" algn="ctr">
                        <a:lnSpc>
                          <a:spcPct val="200000"/>
                        </a:lnSpc>
                        <a:spcBef>
                          <a:spcPts val="0"/>
                        </a:spcBef>
                        <a:spcAft>
                          <a:spcPts val="0"/>
                        </a:spcAft>
                      </a:pPr>
                      <a:r>
                        <a:rPr lang="en-US" sz="1400" i="1">
                          <a:solidFill>
                            <a:srgbClr val="000000"/>
                          </a:solidFill>
                          <a:latin typeface="Times New Roman"/>
                          <a:ea typeface="Times New Roman"/>
                          <a:cs typeface="Times New Roman"/>
                        </a:rPr>
                        <a:t>SE</a:t>
                      </a:r>
                      <a:endParaRPr lang="en-US" sz="1400">
                        <a:solidFill>
                          <a:srgbClr val="365F91"/>
                        </a:solidFill>
                        <a:latin typeface="Times New Roman"/>
                        <a:ea typeface="Calibri"/>
                        <a:cs typeface="Times New Roman"/>
                      </a:endParaRPr>
                    </a:p>
                  </a:txBody>
                  <a:tcPr marL="60960" marR="60960" marT="0" marB="0">
                    <a:lnL>
                      <a:noFill/>
                    </a:lnL>
                    <a:lnR>
                      <a:noFill/>
                    </a:lnR>
                    <a:lnT w="12700" cap="flat" cmpd="sng" algn="ctr">
                      <a:solidFill>
                        <a:srgbClr val="4F81BD"/>
                      </a:solidFill>
                      <a:prstDash val="solid"/>
                      <a:round/>
                      <a:headEnd type="none" w="med" len="med"/>
                      <a:tailEnd type="none" w="med" len="med"/>
                    </a:lnT>
                    <a:lnB>
                      <a:noFill/>
                    </a:lnB>
                    <a:solidFill>
                      <a:srgbClr val="D3DFEE"/>
                    </a:solidFill>
                  </a:tcPr>
                </a:tc>
                <a:tc>
                  <a:txBody>
                    <a:bodyPr/>
                    <a:lstStyle/>
                    <a:p>
                      <a:pPr marL="0" marR="0" algn="ctr">
                        <a:lnSpc>
                          <a:spcPct val="200000"/>
                        </a:lnSpc>
                        <a:spcBef>
                          <a:spcPts val="0"/>
                        </a:spcBef>
                        <a:spcAft>
                          <a:spcPts val="0"/>
                        </a:spcAft>
                      </a:pPr>
                      <a:r>
                        <a:rPr lang="en-US" sz="1400" i="1">
                          <a:solidFill>
                            <a:srgbClr val="000000"/>
                          </a:solidFill>
                          <a:latin typeface="Times New Roman"/>
                          <a:ea typeface="Times New Roman"/>
                          <a:cs typeface="Times New Roman"/>
                        </a:rPr>
                        <a:t>Lower</a:t>
                      </a:r>
                      <a:endParaRPr lang="en-US" sz="1400">
                        <a:solidFill>
                          <a:srgbClr val="365F91"/>
                        </a:solidFill>
                        <a:latin typeface="Times New Roman"/>
                        <a:ea typeface="Calibri"/>
                        <a:cs typeface="Times New Roman"/>
                      </a:endParaRPr>
                    </a:p>
                  </a:txBody>
                  <a:tcPr marL="60960" marR="60960" marT="0" marB="0">
                    <a:lnL>
                      <a:noFill/>
                    </a:lnL>
                    <a:lnR>
                      <a:noFill/>
                    </a:lnR>
                    <a:lnT w="12700" cap="flat" cmpd="sng" algn="ctr">
                      <a:solidFill>
                        <a:srgbClr val="4F81BD"/>
                      </a:solidFill>
                      <a:prstDash val="solid"/>
                      <a:round/>
                      <a:headEnd type="none" w="med" len="med"/>
                      <a:tailEnd type="none" w="med" len="med"/>
                    </a:lnT>
                    <a:lnB>
                      <a:noFill/>
                    </a:lnB>
                    <a:solidFill>
                      <a:srgbClr val="D3DFEE"/>
                    </a:solidFill>
                  </a:tcPr>
                </a:tc>
                <a:tc>
                  <a:txBody>
                    <a:bodyPr/>
                    <a:lstStyle/>
                    <a:p>
                      <a:pPr marL="0" marR="0" algn="ctr">
                        <a:lnSpc>
                          <a:spcPct val="200000"/>
                        </a:lnSpc>
                        <a:spcBef>
                          <a:spcPts val="0"/>
                        </a:spcBef>
                        <a:spcAft>
                          <a:spcPts val="0"/>
                        </a:spcAft>
                      </a:pPr>
                      <a:r>
                        <a:rPr lang="en-US" sz="1400" i="1">
                          <a:solidFill>
                            <a:srgbClr val="000000"/>
                          </a:solidFill>
                          <a:latin typeface="Times New Roman"/>
                          <a:ea typeface="Times New Roman"/>
                          <a:cs typeface="Times New Roman"/>
                        </a:rPr>
                        <a:t>Upper</a:t>
                      </a:r>
                      <a:endParaRPr lang="en-US" sz="1400">
                        <a:solidFill>
                          <a:srgbClr val="365F91"/>
                        </a:solidFill>
                        <a:latin typeface="Times New Roman"/>
                        <a:ea typeface="Calibri"/>
                        <a:cs typeface="Times New Roman"/>
                      </a:endParaRPr>
                    </a:p>
                  </a:txBody>
                  <a:tcPr marL="60960" marR="60960" marT="0" marB="0">
                    <a:lnL>
                      <a:noFill/>
                    </a:lnL>
                    <a:lnR>
                      <a:noFill/>
                    </a:lnR>
                    <a:lnT w="12700" cap="flat" cmpd="sng" algn="ctr">
                      <a:solidFill>
                        <a:srgbClr val="4F81BD"/>
                      </a:solidFill>
                      <a:prstDash val="solid"/>
                      <a:round/>
                      <a:headEnd type="none" w="med" len="med"/>
                      <a:tailEnd type="none" w="med" len="med"/>
                    </a:lnT>
                    <a:lnB>
                      <a:noFill/>
                    </a:lnB>
                    <a:solidFill>
                      <a:srgbClr val="D3DFEE"/>
                    </a:solidFill>
                  </a:tcPr>
                </a:tc>
                <a:tc>
                  <a:txBody>
                    <a:bodyPr/>
                    <a:lstStyle/>
                    <a:p>
                      <a:pPr marL="0" marR="0" algn="ctr">
                        <a:lnSpc>
                          <a:spcPct val="200000"/>
                        </a:lnSpc>
                        <a:spcBef>
                          <a:spcPts val="0"/>
                        </a:spcBef>
                        <a:spcAft>
                          <a:spcPts val="0"/>
                        </a:spcAft>
                      </a:pPr>
                      <a:r>
                        <a:rPr lang="en-US" sz="1400" i="1">
                          <a:solidFill>
                            <a:srgbClr val="000000"/>
                          </a:solidFill>
                          <a:latin typeface="Times New Roman"/>
                          <a:ea typeface="Times New Roman"/>
                          <a:cs typeface="Times New Roman"/>
                        </a:rPr>
                        <a:t>z </a:t>
                      </a:r>
                      <a:endParaRPr lang="en-US" sz="1400">
                        <a:solidFill>
                          <a:srgbClr val="365F91"/>
                        </a:solidFill>
                        <a:latin typeface="Times New Roman"/>
                        <a:ea typeface="Calibri"/>
                        <a:cs typeface="Times New Roman"/>
                      </a:endParaRPr>
                    </a:p>
                  </a:txBody>
                  <a:tcPr marL="60960" marR="60960" marT="0" marB="0">
                    <a:lnL>
                      <a:noFill/>
                    </a:lnL>
                    <a:lnR>
                      <a:noFill/>
                    </a:lnR>
                    <a:lnT w="12700" cap="flat" cmpd="sng" algn="ctr">
                      <a:solidFill>
                        <a:srgbClr val="4F81BD"/>
                      </a:solidFill>
                      <a:prstDash val="solid"/>
                      <a:round/>
                      <a:headEnd type="none" w="med" len="med"/>
                      <a:tailEnd type="none" w="med" len="med"/>
                    </a:lnT>
                    <a:lnB>
                      <a:noFill/>
                    </a:lnB>
                    <a:solidFill>
                      <a:srgbClr val="D3DFEE"/>
                    </a:solidFill>
                  </a:tcPr>
                </a:tc>
                <a:tc>
                  <a:txBody>
                    <a:bodyPr/>
                    <a:lstStyle/>
                    <a:p>
                      <a:pPr marL="0" marR="0" algn="ctr">
                        <a:lnSpc>
                          <a:spcPct val="200000"/>
                        </a:lnSpc>
                        <a:spcBef>
                          <a:spcPts val="0"/>
                        </a:spcBef>
                        <a:spcAft>
                          <a:spcPts val="0"/>
                        </a:spcAft>
                      </a:pPr>
                      <a:r>
                        <a:rPr lang="en-US" sz="1400" i="1">
                          <a:solidFill>
                            <a:srgbClr val="000000"/>
                          </a:solidFill>
                          <a:latin typeface="Times New Roman"/>
                          <a:ea typeface="Times New Roman"/>
                          <a:cs typeface="Times New Roman"/>
                        </a:rPr>
                        <a:t>p</a:t>
                      </a:r>
                      <a:endParaRPr lang="en-US" sz="1400">
                        <a:solidFill>
                          <a:srgbClr val="365F91"/>
                        </a:solidFill>
                        <a:latin typeface="Times New Roman"/>
                        <a:ea typeface="Calibri"/>
                        <a:cs typeface="Times New Roman"/>
                      </a:endParaRPr>
                    </a:p>
                  </a:txBody>
                  <a:tcPr marL="60960" marR="60960" marT="0" marB="0">
                    <a:lnL>
                      <a:noFill/>
                    </a:lnL>
                    <a:lnR>
                      <a:noFill/>
                    </a:lnR>
                    <a:lnT w="12700" cap="flat" cmpd="sng" algn="ctr">
                      <a:solidFill>
                        <a:srgbClr val="4F81BD"/>
                      </a:solidFill>
                      <a:prstDash val="solid"/>
                      <a:round/>
                      <a:headEnd type="none" w="med" len="med"/>
                      <a:tailEnd type="none" w="med" len="med"/>
                    </a:lnT>
                    <a:lnB>
                      <a:noFill/>
                    </a:lnB>
                    <a:solidFill>
                      <a:srgbClr val="D3DFEE"/>
                    </a:solidFill>
                  </a:tcPr>
                </a:tc>
                <a:tc>
                  <a:txBody>
                    <a:bodyPr/>
                    <a:lstStyle/>
                    <a:p>
                      <a:pPr marL="0" marR="0" algn="ctr">
                        <a:lnSpc>
                          <a:spcPct val="200000"/>
                        </a:lnSpc>
                        <a:spcBef>
                          <a:spcPts val="0"/>
                        </a:spcBef>
                        <a:spcAft>
                          <a:spcPts val="0"/>
                        </a:spcAft>
                      </a:pPr>
                      <a:r>
                        <a:rPr lang="en-US" sz="1400" i="1">
                          <a:solidFill>
                            <a:srgbClr val="000000"/>
                          </a:solidFill>
                          <a:latin typeface="Times New Roman"/>
                          <a:ea typeface="Times New Roman"/>
                          <a:cs typeface="Times New Roman"/>
                        </a:rPr>
                        <a:t>Lower</a:t>
                      </a:r>
                      <a:endParaRPr lang="en-US" sz="1400">
                        <a:solidFill>
                          <a:srgbClr val="365F91"/>
                        </a:solidFill>
                        <a:latin typeface="Times New Roman"/>
                        <a:ea typeface="Calibri"/>
                        <a:cs typeface="Times New Roman"/>
                      </a:endParaRPr>
                    </a:p>
                  </a:txBody>
                  <a:tcPr marL="60960" marR="60960" marT="0" marB="0">
                    <a:lnL>
                      <a:noFill/>
                    </a:lnL>
                    <a:lnR>
                      <a:noFill/>
                    </a:lnR>
                    <a:lnT w="12700" cap="flat" cmpd="sng" algn="ctr">
                      <a:solidFill>
                        <a:srgbClr val="4F81BD"/>
                      </a:solidFill>
                      <a:prstDash val="solid"/>
                      <a:round/>
                      <a:headEnd type="none" w="med" len="med"/>
                      <a:tailEnd type="none" w="med" len="med"/>
                    </a:lnT>
                    <a:lnB>
                      <a:noFill/>
                    </a:lnB>
                    <a:solidFill>
                      <a:srgbClr val="D3DFEE"/>
                    </a:solidFill>
                  </a:tcPr>
                </a:tc>
                <a:tc>
                  <a:txBody>
                    <a:bodyPr/>
                    <a:lstStyle/>
                    <a:p>
                      <a:pPr marL="0" marR="0" algn="ctr">
                        <a:lnSpc>
                          <a:spcPct val="200000"/>
                        </a:lnSpc>
                        <a:spcBef>
                          <a:spcPts val="0"/>
                        </a:spcBef>
                        <a:spcAft>
                          <a:spcPts val="0"/>
                        </a:spcAft>
                      </a:pPr>
                      <a:r>
                        <a:rPr lang="en-US" sz="1400" i="1">
                          <a:solidFill>
                            <a:srgbClr val="000000"/>
                          </a:solidFill>
                          <a:latin typeface="Times New Roman"/>
                          <a:ea typeface="Times New Roman"/>
                          <a:cs typeface="Times New Roman"/>
                        </a:rPr>
                        <a:t>Odds Ratio</a:t>
                      </a:r>
                      <a:endParaRPr lang="en-US" sz="1400">
                        <a:solidFill>
                          <a:srgbClr val="365F91"/>
                        </a:solidFill>
                        <a:latin typeface="Times New Roman"/>
                        <a:ea typeface="Calibri"/>
                        <a:cs typeface="Times New Roman"/>
                      </a:endParaRPr>
                    </a:p>
                  </a:txBody>
                  <a:tcPr marL="60960" marR="60960" marT="0" marB="0">
                    <a:lnL>
                      <a:noFill/>
                    </a:lnL>
                    <a:lnR>
                      <a:noFill/>
                    </a:lnR>
                    <a:lnT w="12700" cap="flat" cmpd="sng" algn="ctr">
                      <a:solidFill>
                        <a:srgbClr val="4F81BD"/>
                      </a:solidFill>
                      <a:prstDash val="solid"/>
                      <a:round/>
                      <a:headEnd type="none" w="med" len="med"/>
                      <a:tailEnd type="none" w="med" len="med"/>
                    </a:lnT>
                    <a:lnB>
                      <a:noFill/>
                    </a:lnB>
                    <a:solidFill>
                      <a:srgbClr val="D3DFEE"/>
                    </a:solidFill>
                  </a:tcPr>
                </a:tc>
                <a:tc>
                  <a:txBody>
                    <a:bodyPr/>
                    <a:lstStyle/>
                    <a:p>
                      <a:pPr marL="0" marR="0" algn="ctr">
                        <a:lnSpc>
                          <a:spcPct val="200000"/>
                        </a:lnSpc>
                        <a:spcBef>
                          <a:spcPts val="0"/>
                        </a:spcBef>
                        <a:spcAft>
                          <a:spcPts val="0"/>
                        </a:spcAft>
                      </a:pPr>
                      <a:r>
                        <a:rPr lang="en-US" sz="1400" i="1">
                          <a:solidFill>
                            <a:srgbClr val="000000"/>
                          </a:solidFill>
                          <a:latin typeface="Times New Roman"/>
                          <a:ea typeface="Times New Roman"/>
                          <a:cs typeface="Times New Roman"/>
                        </a:rPr>
                        <a:t>Upper</a:t>
                      </a:r>
                      <a:endParaRPr lang="en-US" sz="1400">
                        <a:solidFill>
                          <a:srgbClr val="365F91"/>
                        </a:solidFill>
                        <a:latin typeface="Times New Roman"/>
                        <a:ea typeface="Calibri"/>
                        <a:cs typeface="Times New Roman"/>
                      </a:endParaRPr>
                    </a:p>
                  </a:txBody>
                  <a:tcPr marL="60960" marR="60960" marT="0" marB="0">
                    <a:lnL>
                      <a:noFill/>
                    </a:lnL>
                    <a:lnR>
                      <a:noFill/>
                    </a:lnR>
                    <a:lnT w="12700" cap="flat" cmpd="sng" algn="ctr">
                      <a:solidFill>
                        <a:srgbClr val="4F81BD"/>
                      </a:solidFill>
                      <a:prstDash val="solid"/>
                      <a:round/>
                      <a:headEnd type="none" w="med" len="med"/>
                      <a:tailEnd type="none" w="med" len="med"/>
                    </a:lnT>
                    <a:lnB>
                      <a:noFill/>
                    </a:lnB>
                    <a:solidFill>
                      <a:srgbClr val="D3DFEE"/>
                    </a:solidFill>
                  </a:tcPr>
                </a:tc>
              </a:tr>
              <a:tr h="325120">
                <a:tc>
                  <a:txBody>
                    <a:bodyPr/>
                    <a:lstStyle/>
                    <a:p>
                      <a:pPr marL="0" marR="0">
                        <a:lnSpc>
                          <a:spcPct val="200000"/>
                        </a:lnSpc>
                        <a:spcBef>
                          <a:spcPts val="0"/>
                        </a:spcBef>
                        <a:spcAft>
                          <a:spcPts val="0"/>
                        </a:spcAft>
                      </a:pPr>
                      <a:r>
                        <a:rPr lang="en-US" sz="1400" b="0">
                          <a:solidFill>
                            <a:srgbClr val="000000"/>
                          </a:solidFill>
                          <a:latin typeface="Times New Roman"/>
                          <a:ea typeface="Times New Roman"/>
                          <a:cs typeface="Times New Roman"/>
                        </a:rPr>
                        <a:t>Intercept</a:t>
                      </a:r>
                      <a:endParaRPr lang="en-US" sz="1400" b="0">
                        <a:solidFill>
                          <a:srgbClr val="365F91"/>
                        </a:solidFill>
                        <a:latin typeface="Times New Roman"/>
                        <a:ea typeface="Calibri"/>
                        <a:cs typeface="Times New Roman"/>
                      </a:endParaRPr>
                    </a:p>
                  </a:txBody>
                  <a:tcPr marL="60960" marR="60960" marT="0" marB="0">
                    <a:lnL>
                      <a:noFill/>
                    </a:lnL>
                    <a:lnR>
                      <a:noFill/>
                    </a:lnR>
                    <a:lnT>
                      <a:noFill/>
                    </a:lnT>
                    <a:lnB>
                      <a:noFill/>
                    </a:lnB>
                  </a:tcPr>
                </a:tc>
                <a:tc>
                  <a:txBody>
                    <a:bodyPr/>
                    <a:lstStyle/>
                    <a:p>
                      <a:pPr marL="0" marR="0" algn="ctr">
                        <a:lnSpc>
                          <a:spcPct val="200000"/>
                        </a:lnSpc>
                        <a:spcBef>
                          <a:spcPts val="0"/>
                        </a:spcBef>
                        <a:spcAft>
                          <a:spcPts val="0"/>
                        </a:spcAft>
                      </a:pPr>
                      <a:r>
                        <a:rPr lang="en-US" sz="1400">
                          <a:solidFill>
                            <a:srgbClr val="000000"/>
                          </a:solidFill>
                          <a:latin typeface="Times New Roman"/>
                          <a:ea typeface="Times New Roman"/>
                          <a:cs typeface="Times New Roman"/>
                        </a:rPr>
                        <a:t>6.53</a:t>
                      </a:r>
                      <a:endParaRPr lang="en-US" sz="1400">
                        <a:solidFill>
                          <a:srgbClr val="365F91"/>
                        </a:solidFill>
                        <a:latin typeface="Times New Roman"/>
                        <a:ea typeface="Calibri"/>
                        <a:cs typeface="Times New Roman"/>
                      </a:endParaRPr>
                    </a:p>
                  </a:txBody>
                  <a:tcPr marL="60960" marR="60960" marT="0" marB="0">
                    <a:lnL>
                      <a:noFill/>
                    </a:lnL>
                    <a:lnR>
                      <a:noFill/>
                    </a:lnR>
                    <a:lnT>
                      <a:noFill/>
                    </a:lnT>
                    <a:lnB>
                      <a:noFill/>
                    </a:lnB>
                  </a:tcPr>
                </a:tc>
                <a:tc>
                  <a:txBody>
                    <a:bodyPr/>
                    <a:lstStyle/>
                    <a:p>
                      <a:pPr marL="0" marR="0" algn="ctr">
                        <a:lnSpc>
                          <a:spcPct val="200000"/>
                        </a:lnSpc>
                        <a:spcBef>
                          <a:spcPts val="0"/>
                        </a:spcBef>
                        <a:spcAft>
                          <a:spcPts val="0"/>
                        </a:spcAft>
                      </a:pPr>
                      <a:r>
                        <a:rPr lang="en-US" sz="1400">
                          <a:solidFill>
                            <a:srgbClr val="000000"/>
                          </a:solidFill>
                          <a:latin typeface="Times New Roman"/>
                          <a:ea typeface="Times New Roman"/>
                          <a:cs typeface="Times New Roman"/>
                        </a:rPr>
                        <a:t>1.94</a:t>
                      </a:r>
                      <a:endParaRPr lang="en-US" sz="1400">
                        <a:solidFill>
                          <a:srgbClr val="365F91"/>
                        </a:solidFill>
                        <a:latin typeface="Times New Roman"/>
                        <a:ea typeface="Calibri"/>
                        <a:cs typeface="Times New Roman"/>
                      </a:endParaRPr>
                    </a:p>
                  </a:txBody>
                  <a:tcPr marL="60960" marR="60960" marT="0" marB="0">
                    <a:lnL>
                      <a:noFill/>
                    </a:lnL>
                    <a:lnR>
                      <a:noFill/>
                    </a:lnR>
                    <a:lnT>
                      <a:noFill/>
                    </a:lnT>
                    <a:lnB>
                      <a:noFill/>
                    </a:lnB>
                  </a:tcPr>
                </a:tc>
                <a:tc>
                  <a:txBody>
                    <a:bodyPr/>
                    <a:lstStyle/>
                    <a:p>
                      <a:pPr marL="0" marR="0" algn="ctr">
                        <a:lnSpc>
                          <a:spcPct val="200000"/>
                        </a:lnSpc>
                        <a:spcBef>
                          <a:spcPts val="0"/>
                        </a:spcBef>
                        <a:spcAft>
                          <a:spcPts val="0"/>
                        </a:spcAft>
                      </a:pPr>
                      <a:r>
                        <a:rPr lang="en-US" sz="1400">
                          <a:solidFill>
                            <a:srgbClr val="000000"/>
                          </a:solidFill>
                          <a:latin typeface="Times New Roman"/>
                          <a:ea typeface="Times New Roman"/>
                          <a:cs typeface="Times New Roman"/>
                        </a:rPr>
                        <a:t>2.72</a:t>
                      </a:r>
                      <a:endParaRPr lang="en-US" sz="1400">
                        <a:solidFill>
                          <a:srgbClr val="365F91"/>
                        </a:solidFill>
                        <a:latin typeface="Times New Roman"/>
                        <a:ea typeface="Calibri"/>
                        <a:cs typeface="Times New Roman"/>
                      </a:endParaRPr>
                    </a:p>
                  </a:txBody>
                  <a:tcPr marL="60960" marR="60960" marT="0" marB="0">
                    <a:lnL>
                      <a:noFill/>
                    </a:lnL>
                    <a:lnR>
                      <a:noFill/>
                    </a:lnR>
                    <a:lnT>
                      <a:noFill/>
                    </a:lnT>
                    <a:lnB>
                      <a:noFill/>
                    </a:lnB>
                  </a:tcPr>
                </a:tc>
                <a:tc>
                  <a:txBody>
                    <a:bodyPr/>
                    <a:lstStyle/>
                    <a:p>
                      <a:pPr marL="0" marR="0" algn="ctr">
                        <a:lnSpc>
                          <a:spcPct val="200000"/>
                        </a:lnSpc>
                        <a:spcBef>
                          <a:spcPts val="0"/>
                        </a:spcBef>
                        <a:spcAft>
                          <a:spcPts val="0"/>
                        </a:spcAft>
                      </a:pPr>
                      <a:r>
                        <a:rPr lang="en-US" sz="1400">
                          <a:solidFill>
                            <a:srgbClr val="000000"/>
                          </a:solidFill>
                          <a:latin typeface="Times New Roman"/>
                          <a:ea typeface="Times New Roman"/>
                          <a:cs typeface="Times New Roman"/>
                        </a:rPr>
                        <a:t>10.34</a:t>
                      </a:r>
                      <a:endParaRPr lang="en-US" sz="1400">
                        <a:solidFill>
                          <a:srgbClr val="365F91"/>
                        </a:solidFill>
                        <a:latin typeface="Times New Roman"/>
                        <a:ea typeface="Calibri"/>
                        <a:cs typeface="Times New Roman"/>
                      </a:endParaRPr>
                    </a:p>
                  </a:txBody>
                  <a:tcPr marL="60960" marR="60960" marT="0" marB="0">
                    <a:lnL>
                      <a:noFill/>
                    </a:lnL>
                    <a:lnR>
                      <a:noFill/>
                    </a:lnR>
                    <a:lnT>
                      <a:noFill/>
                    </a:lnT>
                    <a:lnB>
                      <a:noFill/>
                    </a:lnB>
                  </a:tcPr>
                </a:tc>
                <a:tc>
                  <a:txBody>
                    <a:bodyPr/>
                    <a:lstStyle/>
                    <a:p>
                      <a:pPr marL="0" marR="0" algn="ctr">
                        <a:lnSpc>
                          <a:spcPct val="200000"/>
                        </a:lnSpc>
                        <a:spcBef>
                          <a:spcPts val="0"/>
                        </a:spcBef>
                        <a:spcAft>
                          <a:spcPts val="0"/>
                        </a:spcAft>
                      </a:pPr>
                      <a:r>
                        <a:rPr lang="en-US" sz="1400">
                          <a:solidFill>
                            <a:srgbClr val="000000"/>
                          </a:solidFill>
                          <a:latin typeface="Times New Roman"/>
                          <a:ea typeface="Times New Roman"/>
                          <a:cs typeface="Times New Roman"/>
                        </a:rPr>
                        <a:t>3.36</a:t>
                      </a:r>
                      <a:endParaRPr lang="en-US" sz="1400">
                        <a:solidFill>
                          <a:srgbClr val="365F91"/>
                        </a:solidFill>
                        <a:latin typeface="Times New Roman"/>
                        <a:ea typeface="Calibri"/>
                        <a:cs typeface="Times New Roman"/>
                      </a:endParaRPr>
                    </a:p>
                  </a:txBody>
                  <a:tcPr marL="60960" marR="60960" marT="0" marB="0">
                    <a:lnL>
                      <a:noFill/>
                    </a:lnL>
                    <a:lnR>
                      <a:noFill/>
                    </a:lnR>
                    <a:lnT>
                      <a:noFill/>
                    </a:lnT>
                    <a:lnB>
                      <a:noFill/>
                    </a:lnB>
                  </a:tcPr>
                </a:tc>
                <a:tc>
                  <a:txBody>
                    <a:bodyPr/>
                    <a:lstStyle/>
                    <a:p>
                      <a:pPr marL="0" marR="0" algn="ctr">
                        <a:lnSpc>
                          <a:spcPct val="200000"/>
                        </a:lnSpc>
                        <a:spcBef>
                          <a:spcPts val="0"/>
                        </a:spcBef>
                        <a:spcAft>
                          <a:spcPts val="0"/>
                        </a:spcAft>
                      </a:pPr>
                      <a:r>
                        <a:rPr lang="en-US" sz="1400">
                          <a:solidFill>
                            <a:srgbClr val="000000"/>
                          </a:solidFill>
                          <a:latin typeface="Times New Roman"/>
                          <a:ea typeface="Times New Roman"/>
                          <a:cs typeface="Times New Roman"/>
                        </a:rPr>
                        <a:t>&lt;.001</a:t>
                      </a:r>
                      <a:endParaRPr lang="en-US" sz="1400">
                        <a:solidFill>
                          <a:srgbClr val="365F91"/>
                        </a:solidFill>
                        <a:latin typeface="Times New Roman"/>
                        <a:ea typeface="Calibri"/>
                        <a:cs typeface="Times New Roman"/>
                      </a:endParaRPr>
                    </a:p>
                  </a:txBody>
                  <a:tcPr marL="60960" marR="60960" marT="0" marB="0">
                    <a:lnL>
                      <a:noFill/>
                    </a:lnL>
                    <a:lnR>
                      <a:noFill/>
                    </a:lnR>
                    <a:lnT>
                      <a:noFill/>
                    </a:lnT>
                    <a:lnB>
                      <a:noFill/>
                    </a:lnB>
                  </a:tcPr>
                </a:tc>
                <a:tc>
                  <a:txBody>
                    <a:bodyPr/>
                    <a:lstStyle/>
                    <a:p>
                      <a:pPr marL="0" marR="0" algn="ctr">
                        <a:lnSpc>
                          <a:spcPct val="200000"/>
                        </a:lnSpc>
                        <a:spcBef>
                          <a:spcPts val="0"/>
                        </a:spcBef>
                        <a:spcAft>
                          <a:spcPts val="0"/>
                        </a:spcAft>
                      </a:pPr>
                      <a:endParaRPr lang="en-US" sz="1400">
                        <a:solidFill>
                          <a:srgbClr val="000000"/>
                        </a:solidFill>
                        <a:latin typeface="Times New Roman"/>
                        <a:ea typeface="Times New Roman"/>
                        <a:cs typeface="Times New Roman"/>
                      </a:endParaRPr>
                    </a:p>
                  </a:txBody>
                  <a:tcPr marL="60960" marR="60960" marT="0" marB="0">
                    <a:lnL>
                      <a:noFill/>
                    </a:lnL>
                    <a:lnR>
                      <a:noFill/>
                    </a:lnR>
                    <a:lnT>
                      <a:noFill/>
                    </a:lnT>
                    <a:lnB>
                      <a:noFill/>
                    </a:lnB>
                  </a:tcPr>
                </a:tc>
                <a:tc>
                  <a:txBody>
                    <a:bodyPr/>
                    <a:lstStyle/>
                    <a:p>
                      <a:pPr marL="0" marR="0" algn="ctr">
                        <a:lnSpc>
                          <a:spcPct val="200000"/>
                        </a:lnSpc>
                        <a:spcBef>
                          <a:spcPts val="0"/>
                        </a:spcBef>
                        <a:spcAft>
                          <a:spcPts val="0"/>
                        </a:spcAft>
                      </a:pPr>
                      <a:endParaRPr lang="en-US" sz="1400">
                        <a:solidFill>
                          <a:srgbClr val="000000"/>
                        </a:solidFill>
                        <a:latin typeface="Times New Roman"/>
                        <a:ea typeface="Times New Roman"/>
                        <a:cs typeface="Times New Roman"/>
                      </a:endParaRPr>
                    </a:p>
                  </a:txBody>
                  <a:tcPr marL="60960" marR="60960" marT="0" marB="0">
                    <a:lnL>
                      <a:noFill/>
                    </a:lnL>
                    <a:lnR>
                      <a:noFill/>
                    </a:lnR>
                    <a:lnT>
                      <a:noFill/>
                    </a:lnT>
                    <a:lnB>
                      <a:noFill/>
                    </a:lnB>
                  </a:tcPr>
                </a:tc>
                <a:tc>
                  <a:txBody>
                    <a:bodyPr/>
                    <a:lstStyle/>
                    <a:p>
                      <a:pPr marL="0" marR="0" algn="ctr">
                        <a:lnSpc>
                          <a:spcPct val="200000"/>
                        </a:lnSpc>
                        <a:spcBef>
                          <a:spcPts val="0"/>
                        </a:spcBef>
                        <a:spcAft>
                          <a:spcPts val="0"/>
                        </a:spcAft>
                      </a:pPr>
                      <a:endParaRPr lang="en-US" sz="1400">
                        <a:solidFill>
                          <a:srgbClr val="000000"/>
                        </a:solidFill>
                        <a:latin typeface="Times New Roman"/>
                        <a:ea typeface="Times New Roman"/>
                        <a:cs typeface="Times New Roman"/>
                      </a:endParaRPr>
                    </a:p>
                  </a:txBody>
                  <a:tcPr marL="60960" marR="60960" marT="0" marB="0">
                    <a:lnL>
                      <a:noFill/>
                    </a:lnL>
                    <a:lnR>
                      <a:noFill/>
                    </a:lnR>
                    <a:lnT>
                      <a:noFill/>
                    </a:lnT>
                    <a:lnB>
                      <a:noFill/>
                    </a:lnB>
                  </a:tcPr>
                </a:tc>
              </a:tr>
              <a:tr h="325120">
                <a:tc>
                  <a:txBody>
                    <a:bodyPr/>
                    <a:lstStyle/>
                    <a:p>
                      <a:pPr marL="0" marR="0">
                        <a:lnSpc>
                          <a:spcPct val="200000"/>
                        </a:lnSpc>
                        <a:spcBef>
                          <a:spcPts val="0"/>
                        </a:spcBef>
                        <a:spcAft>
                          <a:spcPts val="0"/>
                        </a:spcAft>
                      </a:pPr>
                      <a:r>
                        <a:rPr lang="en-US" sz="1400" b="1">
                          <a:solidFill>
                            <a:srgbClr val="000000"/>
                          </a:solidFill>
                          <a:latin typeface="Times New Roman"/>
                          <a:ea typeface="Times New Roman"/>
                          <a:cs typeface="Times New Roman"/>
                        </a:rPr>
                        <a:t>Articles</a:t>
                      </a:r>
                      <a:endParaRPr lang="en-US" sz="1400" b="1">
                        <a:solidFill>
                          <a:srgbClr val="365F91"/>
                        </a:solidFill>
                        <a:latin typeface="Times New Roman"/>
                        <a:ea typeface="Calibri"/>
                        <a:cs typeface="Times New Roman"/>
                      </a:endParaRPr>
                    </a:p>
                  </a:txBody>
                  <a:tcPr marL="60960" marR="60960" marT="0" marB="0">
                    <a:lnL>
                      <a:noFill/>
                    </a:lnL>
                    <a:lnR>
                      <a:noFill/>
                    </a:lnR>
                    <a:lnT>
                      <a:noFill/>
                    </a:lnT>
                    <a:lnB>
                      <a:noFill/>
                    </a:lnB>
                    <a:solidFill>
                      <a:srgbClr val="D3DFEE"/>
                    </a:solidFill>
                  </a:tcPr>
                </a:tc>
                <a:tc>
                  <a:txBody>
                    <a:bodyPr/>
                    <a:lstStyle/>
                    <a:p>
                      <a:pPr marL="0" marR="0" algn="ctr">
                        <a:lnSpc>
                          <a:spcPct val="200000"/>
                        </a:lnSpc>
                        <a:spcBef>
                          <a:spcPts val="0"/>
                        </a:spcBef>
                        <a:spcAft>
                          <a:spcPts val="0"/>
                        </a:spcAft>
                      </a:pPr>
                      <a:r>
                        <a:rPr lang="en-US" sz="1400" b="1">
                          <a:solidFill>
                            <a:srgbClr val="000000"/>
                          </a:solidFill>
                          <a:latin typeface="Times New Roman"/>
                          <a:ea typeface="Times New Roman"/>
                          <a:cs typeface="Times New Roman"/>
                        </a:rPr>
                        <a:t>-.42</a:t>
                      </a:r>
                      <a:endParaRPr lang="en-US" sz="1400" b="1">
                        <a:solidFill>
                          <a:srgbClr val="365F91"/>
                        </a:solidFill>
                        <a:latin typeface="Times New Roman"/>
                        <a:ea typeface="Calibri"/>
                        <a:cs typeface="Times New Roman"/>
                      </a:endParaRPr>
                    </a:p>
                  </a:txBody>
                  <a:tcPr marL="60960" marR="60960" marT="0" marB="0">
                    <a:lnL>
                      <a:noFill/>
                    </a:lnL>
                    <a:lnR>
                      <a:noFill/>
                    </a:lnR>
                    <a:lnT>
                      <a:noFill/>
                    </a:lnT>
                    <a:lnB>
                      <a:noFill/>
                    </a:lnB>
                    <a:solidFill>
                      <a:srgbClr val="D3DFEE"/>
                    </a:solidFill>
                  </a:tcPr>
                </a:tc>
                <a:tc>
                  <a:txBody>
                    <a:bodyPr/>
                    <a:lstStyle/>
                    <a:p>
                      <a:pPr marL="0" marR="0" algn="ctr">
                        <a:lnSpc>
                          <a:spcPct val="200000"/>
                        </a:lnSpc>
                        <a:spcBef>
                          <a:spcPts val="0"/>
                        </a:spcBef>
                        <a:spcAft>
                          <a:spcPts val="0"/>
                        </a:spcAft>
                      </a:pPr>
                      <a:r>
                        <a:rPr lang="en-US" sz="1400">
                          <a:solidFill>
                            <a:srgbClr val="000000"/>
                          </a:solidFill>
                          <a:latin typeface="Times New Roman"/>
                          <a:ea typeface="Times New Roman"/>
                          <a:cs typeface="Times New Roman"/>
                        </a:rPr>
                        <a:t>.10</a:t>
                      </a:r>
                      <a:endParaRPr lang="en-US" sz="1400">
                        <a:solidFill>
                          <a:srgbClr val="365F91"/>
                        </a:solidFill>
                        <a:latin typeface="Times New Roman"/>
                        <a:ea typeface="Calibri"/>
                        <a:cs typeface="Times New Roman"/>
                      </a:endParaRPr>
                    </a:p>
                  </a:txBody>
                  <a:tcPr marL="60960" marR="60960" marT="0" marB="0">
                    <a:lnL>
                      <a:noFill/>
                    </a:lnL>
                    <a:lnR>
                      <a:noFill/>
                    </a:lnR>
                    <a:lnT>
                      <a:noFill/>
                    </a:lnT>
                    <a:lnB>
                      <a:noFill/>
                    </a:lnB>
                    <a:solidFill>
                      <a:srgbClr val="D3DFEE"/>
                    </a:solidFill>
                  </a:tcPr>
                </a:tc>
                <a:tc>
                  <a:txBody>
                    <a:bodyPr/>
                    <a:lstStyle/>
                    <a:p>
                      <a:pPr marL="0" marR="0" algn="ctr">
                        <a:lnSpc>
                          <a:spcPct val="200000"/>
                        </a:lnSpc>
                        <a:spcBef>
                          <a:spcPts val="0"/>
                        </a:spcBef>
                        <a:spcAft>
                          <a:spcPts val="0"/>
                        </a:spcAft>
                      </a:pPr>
                      <a:r>
                        <a:rPr lang="en-US" sz="1400">
                          <a:solidFill>
                            <a:srgbClr val="000000"/>
                          </a:solidFill>
                          <a:latin typeface="Times New Roman"/>
                          <a:ea typeface="Times New Roman"/>
                          <a:cs typeface="Times New Roman"/>
                        </a:rPr>
                        <a:t>-.62</a:t>
                      </a:r>
                      <a:endParaRPr lang="en-US" sz="1400">
                        <a:solidFill>
                          <a:srgbClr val="365F91"/>
                        </a:solidFill>
                        <a:latin typeface="Times New Roman"/>
                        <a:ea typeface="Calibri"/>
                        <a:cs typeface="Times New Roman"/>
                      </a:endParaRPr>
                    </a:p>
                  </a:txBody>
                  <a:tcPr marL="60960" marR="60960" marT="0" marB="0">
                    <a:lnL>
                      <a:noFill/>
                    </a:lnL>
                    <a:lnR>
                      <a:noFill/>
                    </a:lnR>
                    <a:lnT>
                      <a:noFill/>
                    </a:lnT>
                    <a:lnB>
                      <a:noFill/>
                    </a:lnB>
                    <a:solidFill>
                      <a:srgbClr val="D3DFEE"/>
                    </a:solidFill>
                  </a:tcPr>
                </a:tc>
                <a:tc>
                  <a:txBody>
                    <a:bodyPr/>
                    <a:lstStyle/>
                    <a:p>
                      <a:pPr marL="0" marR="0" algn="ctr">
                        <a:lnSpc>
                          <a:spcPct val="200000"/>
                        </a:lnSpc>
                        <a:spcBef>
                          <a:spcPts val="0"/>
                        </a:spcBef>
                        <a:spcAft>
                          <a:spcPts val="0"/>
                        </a:spcAft>
                      </a:pPr>
                      <a:r>
                        <a:rPr lang="en-US" sz="1400">
                          <a:solidFill>
                            <a:srgbClr val="000000"/>
                          </a:solidFill>
                          <a:latin typeface="Times New Roman"/>
                          <a:ea typeface="Times New Roman"/>
                          <a:cs typeface="Times New Roman"/>
                        </a:rPr>
                        <a:t>-.21</a:t>
                      </a:r>
                      <a:endParaRPr lang="en-US" sz="1400">
                        <a:solidFill>
                          <a:srgbClr val="365F91"/>
                        </a:solidFill>
                        <a:latin typeface="Times New Roman"/>
                        <a:ea typeface="Calibri"/>
                        <a:cs typeface="Times New Roman"/>
                      </a:endParaRPr>
                    </a:p>
                  </a:txBody>
                  <a:tcPr marL="60960" marR="60960" marT="0" marB="0">
                    <a:lnL>
                      <a:noFill/>
                    </a:lnL>
                    <a:lnR>
                      <a:noFill/>
                    </a:lnR>
                    <a:lnT>
                      <a:noFill/>
                    </a:lnT>
                    <a:lnB>
                      <a:noFill/>
                    </a:lnB>
                    <a:solidFill>
                      <a:srgbClr val="D3DFEE"/>
                    </a:solidFill>
                  </a:tcPr>
                </a:tc>
                <a:tc>
                  <a:txBody>
                    <a:bodyPr/>
                    <a:lstStyle/>
                    <a:p>
                      <a:pPr marL="0" marR="0" algn="ctr">
                        <a:lnSpc>
                          <a:spcPct val="200000"/>
                        </a:lnSpc>
                        <a:spcBef>
                          <a:spcPts val="0"/>
                        </a:spcBef>
                        <a:spcAft>
                          <a:spcPts val="0"/>
                        </a:spcAft>
                      </a:pPr>
                      <a:r>
                        <a:rPr lang="en-US" sz="1400" b="1">
                          <a:solidFill>
                            <a:srgbClr val="000000"/>
                          </a:solidFill>
                          <a:latin typeface="Times New Roman"/>
                          <a:ea typeface="Times New Roman"/>
                          <a:cs typeface="Times New Roman"/>
                        </a:rPr>
                        <a:t>-4.01</a:t>
                      </a:r>
                      <a:endParaRPr lang="en-US" sz="1400" b="1">
                        <a:solidFill>
                          <a:srgbClr val="365F91"/>
                        </a:solidFill>
                        <a:latin typeface="Times New Roman"/>
                        <a:ea typeface="Calibri"/>
                        <a:cs typeface="Times New Roman"/>
                      </a:endParaRPr>
                    </a:p>
                  </a:txBody>
                  <a:tcPr marL="60960" marR="60960" marT="0" marB="0">
                    <a:lnL>
                      <a:noFill/>
                    </a:lnL>
                    <a:lnR>
                      <a:noFill/>
                    </a:lnR>
                    <a:lnT>
                      <a:noFill/>
                    </a:lnT>
                    <a:lnB>
                      <a:noFill/>
                    </a:lnB>
                    <a:solidFill>
                      <a:srgbClr val="D3DFEE"/>
                    </a:solidFill>
                  </a:tcPr>
                </a:tc>
                <a:tc>
                  <a:txBody>
                    <a:bodyPr/>
                    <a:lstStyle/>
                    <a:p>
                      <a:pPr marL="0" marR="0" algn="ctr">
                        <a:lnSpc>
                          <a:spcPct val="200000"/>
                        </a:lnSpc>
                        <a:spcBef>
                          <a:spcPts val="0"/>
                        </a:spcBef>
                        <a:spcAft>
                          <a:spcPts val="0"/>
                        </a:spcAft>
                      </a:pPr>
                      <a:r>
                        <a:rPr lang="en-US" sz="1400" b="1">
                          <a:solidFill>
                            <a:srgbClr val="000000"/>
                          </a:solidFill>
                          <a:latin typeface="Times New Roman"/>
                          <a:ea typeface="Times New Roman"/>
                          <a:cs typeface="Times New Roman"/>
                        </a:rPr>
                        <a:t>&lt;.001</a:t>
                      </a:r>
                      <a:endParaRPr lang="en-US" sz="1400" b="1">
                        <a:solidFill>
                          <a:srgbClr val="365F91"/>
                        </a:solidFill>
                        <a:latin typeface="Times New Roman"/>
                        <a:ea typeface="Calibri"/>
                        <a:cs typeface="Times New Roman"/>
                      </a:endParaRPr>
                    </a:p>
                  </a:txBody>
                  <a:tcPr marL="60960" marR="60960" marT="0" marB="0">
                    <a:lnL>
                      <a:noFill/>
                    </a:lnL>
                    <a:lnR>
                      <a:noFill/>
                    </a:lnR>
                    <a:lnT>
                      <a:noFill/>
                    </a:lnT>
                    <a:lnB>
                      <a:noFill/>
                    </a:lnB>
                    <a:solidFill>
                      <a:srgbClr val="D3DFEE"/>
                    </a:solidFill>
                  </a:tcPr>
                </a:tc>
                <a:tc>
                  <a:txBody>
                    <a:bodyPr/>
                    <a:lstStyle/>
                    <a:p>
                      <a:pPr marL="0" marR="0" algn="ctr">
                        <a:lnSpc>
                          <a:spcPct val="200000"/>
                        </a:lnSpc>
                        <a:spcBef>
                          <a:spcPts val="0"/>
                        </a:spcBef>
                        <a:spcAft>
                          <a:spcPts val="0"/>
                        </a:spcAft>
                      </a:pPr>
                      <a:r>
                        <a:rPr lang="en-US" sz="1400">
                          <a:solidFill>
                            <a:srgbClr val="000000"/>
                          </a:solidFill>
                          <a:latin typeface="Times New Roman"/>
                          <a:ea typeface="Times New Roman"/>
                          <a:cs typeface="Times New Roman"/>
                        </a:rPr>
                        <a:t>.54</a:t>
                      </a:r>
                      <a:endParaRPr lang="en-US" sz="1400">
                        <a:solidFill>
                          <a:srgbClr val="365F91"/>
                        </a:solidFill>
                        <a:latin typeface="Times New Roman"/>
                        <a:ea typeface="Calibri"/>
                        <a:cs typeface="Times New Roman"/>
                      </a:endParaRPr>
                    </a:p>
                  </a:txBody>
                  <a:tcPr marL="60960" marR="60960" marT="0" marB="0">
                    <a:lnL>
                      <a:noFill/>
                    </a:lnL>
                    <a:lnR>
                      <a:noFill/>
                    </a:lnR>
                    <a:lnT>
                      <a:noFill/>
                    </a:lnT>
                    <a:lnB>
                      <a:noFill/>
                    </a:lnB>
                    <a:solidFill>
                      <a:srgbClr val="D3DFEE"/>
                    </a:solidFill>
                  </a:tcPr>
                </a:tc>
                <a:tc>
                  <a:txBody>
                    <a:bodyPr/>
                    <a:lstStyle/>
                    <a:p>
                      <a:pPr marL="0" marR="0" algn="ctr">
                        <a:lnSpc>
                          <a:spcPct val="200000"/>
                        </a:lnSpc>
                        <a:spcBef>
                          <a:spcPts val="0"/>
                        </a:spcBef>
                        <a:spcAft>
                          <a:spcPts val="0"/>
                        </a:spcAft>
                      </a:pPr>
                      <a:r>
                        <a:rPr lang="en-US" sz="1400" b="1">
                          <a:solidFill>
                            <a:srgbClr val="000000"/>
                          </a:solidFill>
                          <a:latin typeface="Times New Roman"/>
                          <a:ea typeface="Times New Roman"/>
                          <a:cs typeface="Times New Roman"/>
                        </a:rPr>
                        <a:t>.66</a:t>
                      </a:r>
                      <a:endParaRPr lang="en-US" sz="1400" b="1">
                        <a:solidFill>
                          <a:srgbClr val="365F91"/>
                        </a:solidFill>
                        <a:latin typeface="Times New Roman"/>
                        <a:ea typeface="Calibri"/>
                        <a:cs typeface="Times New Roman"/>
                      </a:endParaRPr>
                    </a:p>
                  </a:txBody>
                  <a:tcPr marL="60960" marR="60960" marT="0" marB="0">
                    <a:lnL>
                      <a:noFill/>
                    </a:lnL>
                    <a:lnR>
                      <a:noFill/>
                    </a:lnR>
                    <a:lnT>
                      <a:noFill/>
                    </a:lnT>
                    <a:lnB>
                      <a:noFill/>
                    </a:lnB>
                    <a:solidFill>
                      <a:srgbClr val="D3DFEE"/>
                    </a:solidFill>
                  </a:tcPr>
                </a:tc>
                <a:tc>
                  <a:txBody>
                    <a:bodyPr/>
                    <a:lstStyle/>
                    <a:p>
                      <a:pPr marL="0" marR="0" algn="ctr">
                        <a:lnSpc>
                          <a:spcPct val="200000"/>
                        </a:lnSpc>
                        <a:spcBef>
                          <a:spcPts val="0"/>
                        </a:spcBef>
                        <a:spcAft>
                          <a:spcPts val="0"/>
                        </a:spcAft>
                      </a:pPr>
                      <a:r>
                        <a:rPr lang="en-US" sz="1400">
                          <a:solidFill>
                            <a:srgbClr val="000000"/>
                          </a:solidFill>
                          <a:latin typeface="Times New Roman"/>
                          <a:ea typeface="Times New Roman"/>
                          <a:cs typeface="Times New Roman"/>
                        </a:rPr>
                        <a:t>.81</a:t>
                      </a:r>
                      <a:endParaRPr lang="en-US" sz="1400">
                        <a:solidFill>
                          <a:srgbClr val="365F91"/>
                        </a:solidFill>
                        <a:latin typeface="Times New Roman"/>
                        <a:ea typeface="Calibri"/>
                        <a:cs typeface="Times New Roman"/>
                      </a:endParaRPr>
                    </a:p>
                  </a:txBody>
                  <a:tcPr marL="60960" marR="60960" marT="0" marB="0">
                    <a:lnL>
                      <a:noFill/>
                    </a:lnL>
                    <a:lnR>
                      <a:noFill/>
                    </a:lnR>
                    <a:lnT>
                      <a:noFill/>
                    </a:lnT>
                    <a:lnB>
                      <a:noFill/>
                    </a:lnB>
                    <a:solidFill>
                      <a:srgbClr val="D3DFEE"/>
                    </a:solidFill>
                  </a:tcPr>
                </a:tc>
              </a:tr>
              <a:tr h="325120">
                <a:tc>
                  <a:txBody>
                    <a:bodyPr/>
                    <a:lstStyle/>
                    <a:p>
                      <a:pPr marL="0" marR="0">
                        <a:lnSpc>
                          <a:spcPct val="200000"/>
                        </a:lnSpc>
                        <a:spcBef>
                          <a:spcPts val="0"/>
                        </a:spcBef>
                        <a:spcAft>
                          <a:spcPts val="0"/>
                        </a:spcAft>
                      </a:pPr>
                      <a:r>
                        <a:rPr lang="en-US" sz="1400" b="1" dirty="0">
                          <a:solidFill>
                            <a:srgbClr val="000000"/>
                          </a:solidFill>
                          <a:latin typeface="Times New Roman"/>
                          <a:ea typeface="Times New Roman"/>
                          <a:cs typeface="Times New Roman"/>
                        </a:rPr>
                        <a:t>Adverbs</a:t>
                      </a:r>
                      <a:endParaRPr lang="en-US" sz="1400" b="1" dirty="0">
                        <a:solidFill>
                          <a:srgbClr val="365F91"/>
                        </a:solidFill>
                        <a:latin typeface="Times New Roman"/>
                        <a:ea typeface="Calibri"/>
                        <a:cs typeface="Times New Roman"/>
                      </a:endParaRPr>
                    </a:p>
                  </a:txBody>
                  <a:tcPr marL="60960" marR="60960" marT="0" marB="0">
                    <a:lnL>
                      <a:noFill/>
                    </a:lnL>
                    <a:lnR>
                      <a:noFill/>
                    </a:lnR>
                    <a:lnT>
                      <a:noFill/>
                    </a:lnT>
                    <a:lnB>
                      <a:noFill/>
                    </a:lnB>
                  </a:tcPr>
                </a:tc>
                <a:tc>
                  <a:txBody>
                    <a:bodyPr/>
                    <a:lstStyle/>
                    <a:p>
                      <a:pPr marL="0" marR="0" algn="ctr">
                        <a:lnSpc>
                          <a:spcPct val="200000"/>
                        </a:lnSpc>
                        <a:spcBef>
                          <a:spcPts val="0"/>
                        </a:spcBef>
                        <a:spcAft>
                          <a:spcPts val="0"/>
                        </a:spcAft>
                      </a:pPr>
                      <a:r>
                        <a:rPr lang="en-US" sz="1400" b="1" dirty="0">
                          <a:solidFill>
                            <a:srgbClr val="000000"/>
                          </a:solidFill>
                          <a:latin typeface="Times New Roman"/>
                          <a:ea typeface="Times New Roman"/>
                          <a:cs typeface="Times New Roman"/>
                        </a:rPr>
                        <a:t>-.49</a:t>
                      </a:r>
                      <a:endParaRPr lang="en-US" sz="1400" b="1" dirty="0">
                        <a:solidFill>
                          <a:srgbClr val="365F91"/>
                        </a:solidFill>
                        <a:latin typeface="Times New Roman"/>
                        <a:ea typeface="Calibri"/>
                        <a:cs typeface="Times New Roman"/>
                      </a:endParaRPr>
                    </a:p>
                  </a:txBody>
                  <a:tcPr marL="60960" marR="60960" marT="0" marB="0">
                    <a:lnL>
                      <a:noFill/>
                    </a:lnL>
                    <a:lnR>
                      <a:noFill/>
                    </a:lnR>
                    <a:lnT>
                      <a:noFill/>
                    </a:lnT>
                    <a:lnB>
                      <a:noFill/>
                    </a:lnB>
                  </a:tcPr>
                </a:tc>
                <a:tc>
                  <a:txBody>
                    <a:bodyPr/>
                    <a:lstStyle/>
                    <a:p>
                      <a:pPr marL="0" marR="0" algn="ctr">
                        <a:lnSpc>
                          <a:spcPct val="200000"/>
                        </a:lnSpc>
                        <a:spcBef>
                          <a:spcPts val="0"/>
                        </a:spcBef>
                        <a:spcAft>
                          <a:spcPts val="0"/>
                        </a:spcAft>
                      </a:pPr>
                      <a:r>
                        <a:rPr lang="en-US" sz="1400">
                          <a:solidFill>
                            <a:srgbClr val="000000"/>
                          </a:solidFill>
                          <a:latin typeface="Times New Roman"/>
                          <a:ea typeface="Times New Roman"/>
                          <a:cs typeface="Times New Roman"/>
                        </a:rPr>
                        <a:t>.15</a:t>
                      </a:r>
                      <a:endParaRPr lang="en-US" sz="1400">
                        <a:solidFill>
                          <a:srgbClr val="365F91"/>
                        </a:solidFill>
                        <a:latin typeface="Times New Roman"/>
                        <a:ea typeface="Calibri"/>
                        <a:cs typeface="Times New Roman"/>
                      </a:endParaRPr>
                    </a:p>
                  </a:txBody>
                  <a:tcPr marL="60960" marR="60960" marT="0" marB="0">
                    <a:lnL>
                      <a:noFill/>
                    </a:lnL>
                    <a:lnR>
                      <a:noFill/>
                    </a:lnR>
                    <a:lnT>
                      <a:noFill/>
                    </a:lnT>
                    <a:lnB>
                      <a:noFill/>
                    </a:lnB>
                  </a:tcPr>
                </a:tc>
                <a:tc>
                  <a:txBody>
                    <a:bodyPr/>
                    <a:lstStyle/>
                    <a:p>
                      <a:pPr marL="0" marR="0" algn="ctr">
                        <a:lnSpc>
                          <a:spcPct val="200000"/>
                        </a:lnSpc>
                        <a:spcBef>
                          <a:spcPts val="0"/>
                        </a:spcBef>
                        <a:spcAft>
                          <a:spcPts val="0"/>
                        </a:spcAft>
                      </a:pPr>
                      <a:r>
                        <a:rPr lang="en-US" sz="1400">
                          <a:solidFill>
                            <a:srgbClr val="000000"/>
                          </a:solidFill>
                          <a:latin typeface="Times New Roman"/>
                          <a:ea typeface="Times New Roman"/>
                          <a:cs typeface="Times New Roman"/>
                        </a:rPr>
                        <a:t>-.79</a:t>
                      </a:r>
                      <a:endParaRPr lang="en-US" sz="1400">
                        <a:solidFill>
                          <a:srgbClr val="365F91"/>
                        </a:solidFill>
                        <a:latin typeface="Times New Roman"/>
                        <a:ea typeface="Calibri"/>
                        <a:cs typeface="Times New Roman"/>
                      </a:endParaRPr>
                    </a:p>
                  </a:txBody>
                  <a:tcPr marL="60960" marR="60960" marT="0" marB="0">
                    <a:lnL>
                      <a:noFill/>
                    </a:lnL>
                    <a:lnR>
                      <a:noFill/>
                    </a:lnR>
                    <a:lnT>
                      <a:noFill/>
                    </a:lnT>
                    <a:lnB>
                      <a:noFill/>
                    </a:lnB>
                  </a:tcPr>
                </a:tc>
                <a:tc>
                  <a:txBody>
                    <a:bodyPr/>
                    <a:lstStyle/>
                    <a:p>
                      <a:pPr marL="0" marR="0" algn="ctr">
                        <a:lnSpc>
                          <a:spcPct val="200000"/>
                        </a:lnSpc>
                        <a:spcBef>
                          <a:spcPts val="0"/>
                        </a:spcBef>
                        <a:spcAft>
                          <a:spcPts val="0"/>
                        </a:spcAft>
                      </a:pPr>
                      <a:r>
                        <a:rPr lang="en-US" sz="1400">
                          <a:solidFill>
                            <a:srgbClr val="000000"/>
                          </a:solidFill>
                          <a:latin typeface="Times New Roman"/>
                          <a:ea typeface="Times New Roman"/>
                          <a:cs typeface="Times New Roman"/>
                        </a:rPr>
                        <a:t>-.19</a:t>
                      </a:r>
                      <a:endParaRPr lang="en-US" sz="1400">
                        <a:solidFill>
                          <a:srgbClr val="365F91"/>
                        </a:solidFill>
                        <a:latin typeface="Times New Roman"/>
                        <a:ea typeface="Calibri"/>
                        <a:cs typeface="Times New Roman"/>
                      </a:endParaRPr>
                    </a:p>
                  </a:txBody>
                  <a:tcPr marL="60960" marR="60960" marT="0" marB="0">
                    <a:lnL>
                      <a:noFill/>
                    </a:lnL>
                    <a:lnR>
                      <a:noFill/>
                    </a:lnR>
                    <a:lnT>
                      <a:noFill/>
                    </a:lnT>
                    <a:lnB>
                      <a:noFill/>
                    </a:lnB>
                  </a:tcPr>
                </a:tc>
                <a:tc>
                  <a:txBody>
                    <a:bodyPr/>
                    <a:lstStyle/>
                    <a:p>
                      <a:pPr marL="0" marR="0" algn="ctr">
                        <a:lnSpc>
                          <a:spcPct val="200000"/>
                        </a:lnSpc>
                        <a:spcBef>
                          <a:spcPts val="0"/>
                        </a:spcBef>
                        <a:spcAft>
                          <a:spcPts val="0"/>
                        </a:spcAft>
                      </a:pPr>
                      <a:r>
                        <a:rPr lang="en-US" sz="1400" b="1">
                          <a:solidFill>
                            <a:srgbClr val="000000"/>
                          </a:solidFill>
                          <a:latin typeface="Times New Roman"/>
                          <a:ea typeface="Times New Roman"/>
                          <a:cs typeface="Times New Roman"/>
                        </a:rPr>
                        <a:t>-3.19</a:t>
                      </a:r>
                      <a:endParaRPr lang="en-US" sz="1400" b="1">
                        <a:solidFill>
                          <a:srgbClr val="365F91"/>
                        </a:solidFill>
                        <a:latin typeface="Times New Roman"/>
                        <a:ea typeface="Calibri"/>
                        <a:cs typeface="Times New Roman"/>
                      </a:endParaRPr>
                    </a:p>
                  </a:txBody>
                  <a:tcPr marL="60960" marR="60960" marT="0" marB="0">
                    <a:lnL>
                      <a:noFill/>
                    </a:lnL>
                    <a:lnR>
                      <a:noFill/>
                    </a:lnR>
                    <a:lnT>
                      <a:noFill/>
                    </a:lnT>
                    <a:lnB>
                      <a:noFill/>
                    </a:lnB>
                  </a:tcPr>
                </a:tc>
                <a:tc>
                  <a:txBody>
                    <a:bodyPr/>
                    <a:lstStyle/>
                    <a:p>
                      <a:pPr marL="0" marR="0" algn="ctr">
                        <a:lnSpc>
                          <a:spcPct val="200000"/>
                        </a:lnSpc>
                        <a:spcBef>
                          <a:spcPts val="0"/>
                        </a:spcBef>
                        <a:spcAft>
                          <a:spcPts val="0"/>
                        </a:spcAft>
                      </a:pPr>
                      <a:r>
                        <a:rPr lang="en-US" sz="1400" b="1" dirty="0">
                          <a:solidFill>
                            <a:srgbClr val="000000"/>
                          </a:solidFill>
                          <a:latin typeface="Times New Roman"/>
                          <a:ea typeface="Times New Roman"/>
                          <a:cs typeface="Times New Roman"/>
                        </a:rPr>
                        <a:t>.001</a:t>
                      </a:r>
                      <a:endParaRPr lang="en-US" sz="1400" b="1" dirty="0">
                        <a:solidFill>
                          <a:srgbClr val="365F91"/>
                        </a:solidFill>
                        <a:latin typeface="Times New Roman"/>
                        <a:ea typeface="Calibri"/>
                        <a:cs typeface="Times New Roman"/>
                      </a:endParaRPr>
                    </a:p>
                  </a:txBody>
                  <a:tcPr marL="60960" marR="60960" marT="0" marB="0">
                    <a:lnL>
                      <a:noFill/>
                    </a:lnL>
                    <a:lnR>
                      <a:noFill/>
                    </a:lnR>
                    <a:lnT>
                      <a:noFill/>
                    </a:lnT>
                    <a:lnB>
                      <a:noFill/>
                    </a:lnB>
                  </a:tcPr>
                </a:tc>
                <a:tc>
                  <a:txBody>
                    <a:bodyPr/>
                    <a:lstStyle/>
                    <a:p>
                      <a:pPr marL="0" marR="0" algn="ctr">
                        <a:lnSpc>
                          <a:spcPct val="200000"/>
                        </a:lnSpc>
                        <a:spcBef>
                          <a:spcPts val="0"/>
                        </a:spcBef>
                        <a:spcAft>
                          <a:spcPts val="0"/>
                        </a:spcAft>
                      </a:pPr>
                      <a:r>
                        <a:rPr lang="en-US" sz="1400">
                          <a:solidFill>
                            <a:srgbClr val="000000"/>
                          </a:solidFill>
                          <a:latin typeface="Times New Roman"/>
                          <a:ea typeface="Times New Roman"/>
                          <a:cs typeface="Times New Roman"/>
                        </a:rPr>
                        <a:t>.46</a:t>
                      </a:r>
                      <a:endParaRPr lang="en-US" sz="1400">
                        <a:solidFill>
                          <a:srgbClr val="365F91"/>
                        </a:solidFill>
                        <a:latin typeface="Times New Roman"/>
                        <a:ea typeface="Calibri"/>
                        <a:cs typeface="Times New Roman"/>
                      </a:endParaRPr>
                    </a:p>
                  </a:txBody>
                  <a:tcPr marL="60960" marR="60960" marT="0" marB="0">
                    <a:lnL>
                      <a:noFill/>
                    </a:lnL>
                    <a:lnR>
                      <a:noFill/>
                    </a:lnR>
                    <a:lnT>
                      <a:noFill/>
                    </a:lnT>
                    <a:lnB>
                      <a:noFill/>
                    </a:lnB>
                  </a:tcPr>
                </a:tc>
                <a:tc>
                  <a:txBody>
                    <a:bodyPr/>
                    <a:lstStyle/>
                    <a:p>
                      <a:pPr marL="0" marR="0" algn="ctr">
                        <a:lnSpc>
                          <a:spcPct val="200000"/>
                        </a:lnSpc>
                        <a:spcBef>
                          <a:spcPts val="0"/>
                        </a:spcBef>
                        <a:spcAft>
                          <a:spcPts val="0"/>
                        </a:spcAft>
                      </a:pPr>
                      <a:r>
                        <a:rPr lang="en-US" sz="1400" b="1" dirty="0">
                          <a:solidFill>
                            <a:srgbClr val="000000"/>
                          </a:solidFill>
                          <a:latin typeface="Times New Roman"/>
                          <a:ea typeface="Times New Roman"/>
                          <a:cs typeface="Times New Roman"/>
                        </a:rPr>
                        <a:t>.61</a:t>
                      </a:r>
                      <a:endParaRPr lang="en-US" sz="1400" b="1" dirty="0">
                        <a:solidFill>
                          <a:srgbClr val="365F91"/>
                        </a:solidFill>
                        <a:latin typeface="Times New Roman"/>
                        <a:ea typeface="Calibri"/>
                        <a:cs typeface="Times New Roman"/>
                      </a:endParaRPr>
                    </a:p>
                  </a:txBody>
                  <a:tcPr marL="60960" marR="60960" marT="0" marB="0">
                    <a:lnL>
                      <a:noFill/>
                    </a:lnL>
                    <a:lnR>
                      <a:noFill/>
                    </a:lnR>
                    <a:lnT>
                      <a:noFill/>
                    </a:lnT>
                    <a:lnB>
                      <a:noFill/>
                    </a:lnB>
                  </a:tcPr>
                </a:tc>
                <a:tc>
                  <a:txBody>
                    <a:bodyPr/>
                    <a:lstStyle/>
                    <a:p>
                      <a:pPr marL="0" marR="0" algn="ctr">
                        <a:lnSpc>
                          <a:spcPct val="200000"/>
                        </a:lnSpc>
                        <a:spcBef>
                          <a:spcPts val="0"/>
                        </a:spcBef>
                        <a:spcAft>
                          <a:spcPts val="0"/>
                        </a:spcAft>
                      </a:pPr>
                      <a:r>
                        <a:rPr lang="en-US" sz="1400">
                          <a:solidFill>
                            <a:srgbClr val="000000"/>
                          </a:solidFill>
                          <a:latin typeface="Times New Roman"/>
                          <a:ea typeface="Times New Roman"/>
                          <a:cs typeface="Times New Roman"/>
                        </a:rPr>
                        <a:t>.83</a:t>
                      </a:r>
                      <a:endParaRPr lang="en-US" sz="1400">
                        <a:solidFill>
                          <a:srgbClr val="365F91"/>
                        </a:solidFill>
                        <a:latin typeface="Times New Roman"/>
                        <a:ea typeface="Calibri"/>
                        <a:cs typeface="Times New Roman"/>
                      </a:endParaRPr>
                    </a:p>
                  </a:txBody>
                  <a:tcPr marL="60960" marR="60960" marT="0" marB="0">
                    <a:lnL>
                      <a:noFill/>
                    </a:lnL>
                    <a:lnR>
                      <a:noFill/>
                    </a:lnR>
                    <a:lnT>
                      <a:noFill/>
                    </a:lnT>
                    <a:lnB>
                      <a:noFill/>
                    </a:lnB>
                  </a:tcPr>
                </a:tc>
              </a:tr>
              <a:tr h="325120">
                <a:tc>
                  <a:txBody>
                    <a:bodyPr/>
                    <a:lstStyle/>
                    <a:p>
                      <a:pPr marL="0" marR="0">
                        <a:lnSpc>
                          <a:spcPct val="200000"/>
                        </a:lnSpc>
                        <a:spcBef>
                          <a:spcPts val="0"/>
                        </a:spcBef>
                        <a:spcAft>
                          <a:spcPts val="0"/>
                        </a:spcAft>
                      </a:pPr>
                      <a:r>
                        <a:rPr lang="en-US" sz="1400" b="0">
                          <a:solidFill>
                            <a:srgbClr val="000000"/>
                          </a:solidFill>
                          <a:latin typeface="Times New Roman"/>
                          <a:ea typeface="Times New Roman"/>
                          <a:cs typeface="Times New Roman"/>
                        </a:rPr>
                        <a:t>Prepositions</a:t>
                      </a:r>
                      <a:endParaRPr lang="en-US" sz="1400" b="0">
                        <a:solidFill>
                          <a:srgbClr val="365F91"/>
                        </a:solidFill>
                        <a:latin typeface="Times New Roman"/>
                        <a:ea typeface="Calibri"/>
                        <a:cs typeface="Times New Roman"/>
                      </a:endParaRPr>
                    </a:p>
                  </a:txBody>
                  <a:tcPr marL="60960" marR="60960" marT="0" marB="0">
                    <a:lnL>
                      <a:noFill/>
                    </a:lnL>
                    <a:lnR>
                      <a:noFill/>
                    </a:lnR>
                    <a:lnT>
                      <a:noFill/>
                    </a:lnT>
                    <a:lnB>
                      <a:noFill/>
                    </a:lnB>
                    <a:solidFill>
                      <a:srgbClr val="D3DFEE"/>
                    </a:solidFill>
                  </a:tcPr>
                </a:tc>
                <a:tc>
                  <a:txBody>
                    <a:bodyPr/>
                    <a:lstStyle/>
                    <a:p>
                      <a:pPr marL="0" marR="0" algn="ctr">
                        <a:lnSpc>
                          <a:spcPct val="200000"/>
                        </a:lnSpc>
                        <a:spcBef>
                          <a:spcPts val="0"/>
                        </a:spcBef>
                        <a:spcAft>
                          <a:spcPts val="0"/>
                        </a:spcAft>
                      </a:pPr>
                      <a:r>
                        <a:rPr lang="en-US" sz="1400">
                          <a:solidFill>
                            <a:srgbClr val="000000"/>
                          </a:solidFill>
                          <a:latin typeface="Times New Roman"/>
                          <a:ea typeface="Times New Roman"/>
                          <a:cs typeface="Times New Roman"/>
                        </a:rPr>
                        <a:t>.05</a:t>
                      </a:r>
                      <a:endParaRPr lang="en-US" sz="1400">
                        <a:solidFill>
                          <a:srgbClr val="365F91"/>
                        </a:solidFill>
                        <a:latin typeface="Times New Roman"/>
                        <a:ea typeface="Calibri"/>
                        <a:cs typeface="Times New Roman"/>
                      </a:endParaRPr>
                    </a:p>
                  </a:txBody>
                  <a:tcPr marL="60960" marR="60960" marT="0" marB="0">
                    <a:lnL>
                      <a:noFill/>
                    </a:lnL>
                    <a:lnR>
                      <a:noFill/>
                    </a:lnR>
                    <a:lnT>
                      <a:noFill/>
                    </a:lnT>
                    <a:lnB>
                      <a:noFill/>
                    </a:lnB>
                    <a:solidFill>
                      <a:srgbClr val="D3DFEE"/>
                    </a:solidFill>
                  </a:tcPr>
                </a:tc>
                <a:tc>
                  <a:txBody>
                    <a:bodyPr/>
                    <a:lstStyle/>
                    <a:p>
                      <a:pPr marL="0" marR="0" algn="ctr">
                        <a:lnSpc>
                          <a:spcPct val="200000"/>
                        </a:lnSpc>
                        <a:spcBef>
                          <a:spcPts val="0"/>
                        </a:spcBef>
                        <a:spcAft>
                          <a:spcPts val="0"/>
                        </a:spcAft>
                      </a:pPr>
                      <a:r>
                        <a:rPr lang="en-US" sz="1400">
                          <a:solidFill>
                            <a:srgbClr val="000000"/>
                          </a:solidFill>
                          <a:latin typeface="Times New Roman"/>
                          <a:ea typeface="Times New Roman"/>
                          <a:cs typeface="Times New Roman"/>
                        </a:rPr>
                        <a:t>.09</a:t>
                      </a:r>
                      <a:endParaRPr lang="en-US" sz="1400">
                        <a:solidFill>
                          <a:srgbClr val="365F91"/>
                        </a:solidFill>
                        <a:latin typeface="Times New Roman"/>
                        <a:ea typeface="Calibri"/>
                        <a:cs typeface="Times New Roman"/>
                      </a:endParaRPr>
                    </a:p>
                  </a:txBody>
                  <a:tcPr marL="60960" marR="60960" marT="0" marB="0">
                    <a:lnL>
                      <a:noFill/>
                    </a:lnL>
                    <a:lnR>
                      <a:noFill/>
                    </a:lnR>
                    <a:lnT>
                      <a:noFill/>
                    </a:lnT>
                    <a:lnB>
                      <a:noFill/>
                    </a:lnB>
                    <a:solidFill>
                      <a:srgbClr val="D3DFEE"/>
                    </a:solidFill>
                  </a:tcPr>
                </a:tc>
                <a:tc>
                  <a:txBody>
                    <a:bodyPr/>
                    <a:lstStyle/>
                    <a:p>
                      <a:pPr marL="0" marR="0" algn="ctr">
                        <a:lnSpc>
                          <a:spcPct val="200000"/>
                        </a:lnSpc>
                        <a:spcBef>
                          <a:spcPts val="0"/>
                        </a:spcBef>
                        <a:spcAft>
                          <a:spcPts val="0"/>
                        </a:spcAft>
                      </a:pPr>
                      <a:r>
                        <a:rPr lang="en-US" sz="1400">
                          <a:solidFill>
                            <a:srgbClr val="000000"/>
                          </a:solidFill>
                          <a:latin typeface="Times New Roman"/>
                          <a:ea typeface="Times New Roman"/>
                          <a:cs typeface="Times New Roman"/>
                        </a:rPr>
                        <a:t>-.12</a:t>
                      </a:r>
                      <a:endParaRPr lang="en-US" sz="1400">
                        <a:solidFill>
                          <a:srgbClr val="365F91"/>
                        </a:solidFill>
                        <a:latin typeface="Times New Roman"/>
                        <a:ea typeface="Calibri"/>
                        <a:cs typeface="Times New Roman"/>
                      </a:endParaRPr>
                    </a:p>
                  </a:txBody>
                  <a:tcPr marL="60960" marR="60960" marT="0" marB="0">
                    <a:lnL>
                      <a:noFill/>
                    </a:lnL>
                    <a:lnR>
                      <a:noFill/>
                    </a:lnR>
                    <a:lnT>
                      <a:noFill/>
                    </a:lnT>
                    <a:lnB>
                      <a:noFill/>
                    </a:lnB>
                    <a:solidFill>
                      <a:srgbClr val="D3DFEE"/>
                    </a:solidFill>
                  </a:tcPr>
                </a:tc>
                <a:tc>
                  <a:txBody>
                    <a:bodyPr/>
                    <a:lstStyle/>
                    <a:p>
                      <a:pPr marL="0" marR="0" algn="ctr">
                        <a:lnSpc>
                          <a:spcPct val="200000"/>
                        </a:lnSpc>
                        <a:spcBef>
                          <a:spcPts val="0"/>
                        </a:spcBef>
                        <a:spcAft>
                          <a:spcPts val="0"/>
                        </a:spcAft>
                      </a:pPr>
                      <a:r>
                        <a:rPr lang="en-US" sz="1400">
                          <a:solidFill>
                            <a:srgbClr val="000000"/>
                          </a:solidFill>
                          <a:latin typeface="Times New Roman"/>
                          <a:ea typeface="Times New Roman"/>
                          <a:cs typeface="Times New Roman"/>
                        </a:rPr>
                        <a:t>.22</a:t>
                      </a:r>
                      <a:endParaRPr lang="en-US" sz="1400">
                        <a:solidFill>
                          <a:srgbClr val="365F91"/>
                        </a:solidFill>
                        <a:latin typeface="Times New Roman"/>
                        <a:ea typeface="Calibri"/>
                        <a:cs typeface="Times New Roman"/>
                      </a:endParaRPr>
                    </a:p>
                  </a:txBody>
                  <a:tcPr marL="60960" marR="60960" marT="0" marB="0">
                    <a:lnL>
                      <a:noFill/>
                    </a:lnL>
                    <a:lnR>
                      <a:noFill/>
                    </a:lnR>
                    <a:lnT>
                      <a:noFill/>
                    </a:lnT>
                    <a:lnB>
                      <a:noFill/>
                    </a:lnB>
                    <a:solidFill>
                      <a:srgbClr val="D3DFEE"/>
                    </a:solidFill>
                  </a:tcPr>
                </a:tc>
                <a:tc>
                  <a:txBody>
                    <a:bodyPr/>
                    <a:lstStyle/>
                    <a:p>
                      <a:pPr marL="0" marR="0" algn="ctr">
                        <a:lnSpc>
                          <a:spcPct val="200000"/>
                        </a:lnSpc>
                        <a:spcBef>
                          <a:spcPts val="0"/>
                        </a:spcBef>
                        <a:spcAft>
                          <a:spcPts val="0"/>
                        </a:spcAft>
                      </a:pPr>
                      <a:r>
                        <a:rPr lang="en-US" sz="1400">
                          <a:solidFill>
                            <a:srgbClr val="000000"/>
                          </a:solidFill>
                          <a:latin typeface="Times New Roman"/>
                          <a:ea typeface="Times New Roman"/>
                          <a:cs typeface="Times New Roman"/>
                        </a:rPr>
                        <a:t>.57</a:t>
                      </a:r>
                      <a:endParaRPr lang="en-US" sz="1400">
                        <a:solidFill>
                          <a:srgbClr val="365F91"/>
                        </a:solidFill>
                        <a:latin typeface="Times New Roman"/>
                        <a:ea typeface="Calibri"/>
                        <a:cs typeface="Times New Roman"/>
                      </a:endParaRPr>
                    </a:p>
                  </a:txBody>
                  <a:tcPr marL="60960" marR="60960" marT="0" marB="0">
                    <a:lnL>
                      <a:noFill/>
                    </a:lnL>
                    <a:lnR>
                      <a:noFill/>
                    </a:lnR>
                    <a:lnT>
                      <a:noFill/>
                    </a:lnT>
                    <a:lnB>
                      <a:noFill/>
                    </a:lnB>
                    <a:solidFill>
                      <a:srgbClr val="D3DFEE"/>
                    </a:solidFill>
                  </a:tcPr>
                </a:tc>
                <a:tc>
                  <a:txBody>
                    <a:bodyPr/>
                    <a:lstStyle/>
                    <a:p>
                      <a:pPr marL="0" marR="0" algn="ctr">
                        <a:lnSpc>
                          <a:spcPct val="200000"/>
                        </a:lnSpc>
                        <a:spcBef>
                          <a:spcPts val="0"/>
                        </a:spcBef>
                        <a:spcAft>
                          <a:spcPts val="0"/>
                        </a:spcAft>
                      </a:pPr>
                      <a:r>
                        <a:rPr lang="en-US" sz="1400">
                          <a:solidFill>
                            <a:srgbClr val="000000"/>
                          </a:solidFill>
                          <a:latin typeface="Times New Roman"/>
                          <a:ea typeface="Times New Roman"/>
                          <a:cs typeface="Times New Roman"/>
                        </a:rPr>
                        <a:t>.570</a:t>
                      </a:r>
                      <a:endParaRPr lang="en-US" sz="1400">
                        <a:solidFill>
                          <a:srgbClr val="365F91"/>
                        </a:solidFill>
                        <a:latin typeface="Times New Roman"/>
                        <a:ea typeface="Calibri"/>
                        <a:cs typeface="Times New Roman"/>
                      </a:endParaRPr>
                    </a:p>
                  </a:txBody>
                  <a:tcPr marL="60960" marR="60960" marT="0" marB="0">
                    <a:lnL>
                      <a:noFill/>
                    </a:lnL>
                    <a:lnR>
                      <a:noFill/>
                    </a:lnR>
                    <a:lnT>
                      <a:noFill/>
                    </a:lnT>
                    <a:lnB>
                      <a:noFill/>
                    </a:lnB>
                    <a:solidFill>
                      <a:srgbClr val="D3DFEE"/>
                    </a:solidFill>
                  </a:tcPr>
                </a:tc>
                <a:tc>
                  <a:txBody>
                    <a:bodyPr/>
                    <a:lstStyle/>
                    <a:p>
                      <a:pPr marL="0" marR="0" algn="ctr">
                        <a:lnSpc>
                          <a:spcPct val="200000"/>
                        </a:lnSpc>
                        <a:spcBef>
                          <a:spcPts val="0"/>
                        </a:spcBef>
                        <a:spcAft>
                          <a:spcPts val="0"/>
                        </a:spcAft>
                      </a:pPr>
                      <a:r>
                        <a:rPr lang="en-US" sz="1400">
                          <a:solidFill>
                            <a:srgbClr val="000000"/>
                          </a:solidFill>
                          <a:latin typeface="Times New Roman"/>
                          <a:ea typeface="Times New Roman"/>
                          <a:cs typeface="Times New Roman"/>
                        </a:rPr>
                        <a:t>.88</a:t>
                      </a:r>
                      <a:endParaRPr lang="en-US" sz="1400">
                        <a:solidFill>
                          <a:srgbClr val="365F91"/>
                        </a:solidFill>
                        <a:latin typeface="Times New Roman"/>
                        <a:ea typeface="Calibri"/>
                        <a:cs typeface="Times New Roman"/>
                      </a:endParaRPr>
                    </a:p>
                  </a:txBody>
                  <a:tcPr marL="60960" marR="60960" marT="0" marB="0">
                    <a:lnL>
                      <a:noFill/>
                    </a:lnL>
                    <a:lnR>
                      <a:noFill/>
                    </a:lnR>
                    <a:lnT>
                      <a:noFill/>
                    </a:lnT>
                    <a:lnB>
                      <a:noFill/>
                    </a:lnB>
                    <a:solidFill>
                      <a:srgbClr val="D3DFEE"/>
                    </a:solidFill>
                  </a:tcPr>
                </a:tc>
                <a:tc>
                  <a:txBody>
                    <a:bodyPr/>
                    <a:lstStyle/>
                    <a:p>
                      <a:pPr marL="0" marR="0" algn="ctr">
                        <a:lnSpc>
                          <a:spcPct val="200000"/>
                        </a:lnSpc>
                        <a:spcBef>
                          <a:spcPts val="0"/>
                        </a:spcBef>
                        <a:spcAft>
                          <a:spcPts val="0"/>
                        </a:spcAft>
                      </a:pPr>
                      <a:r>
                        <a:rPr lang="en-US" sz="1400">
                          <a:solidFill>
                            <a:srgbClr val="000000"/>
                          </a:solidFill>
                          <a:latin typeface="Times New Roman"/>
                          <a:ea typeface="Times New Roman"/>
                          <a:cs typeface="Times New Roman"/>
                        </a:rPr>
                        <a:t>1.05</a:t>
                      </a:r>
                      <a:endParaRPr lang="en-US" sz="1400">
                        <a:solidFill>
                          <a:srgbClr val="365F91"/>
                        </a:solidFill>
                        <a:latin typeface="Times New Roman"/>
                        <a:ea typeface="Calibri"/>
                        <a:cs typeface="Times New Roman"/>
                      </a:endParaRPr>
                    </a:p>
                  </a:txBody>
                  <a:tcPr marL="60960" marR="60960" marT="0" marB="0">
                    <a:lnL>
                      <a:noFill/>
                    </a:lnL>
                    <a:lnR>
                      <a:noFill/>
                    </a:lnR>
                    <a:lnT>
                      <a:noFill/>
                    </a:lnT>
                    <a:lnB>
                      <a:noFill/>
                    </a:lnB>
                    <a:solidFill>
                      <a:srgbClr val="D3DFEE"/>
                    </a:solidFill>
                  </a:tcPr>
                </a:tc>
                <a:tc>
                  <a:txBody>
                    <a:bodyPr/>
                    <a:lstStyle/>
                    <a:p>
                      <a:pPr marL="0" marR="0" algn="ctr">
                        <a:lnSpc>
                          <a:spcPct val="200000"/>
                        </a:lnSpc>
                        <a:spcBef>
                          <a:spcPts val="0"/>
                        </a:spcBef>
                        <a:spcAft>
                          <a:spcPts val="0"/>
                        </a:spcAft>
                      </a:pPr>
                      <a:r>
                        <a:rPr lang="en-US" sz="1400">
                          <a:solidFill>
                            <a:srgbClr val="000000"/>
                          </a:solidFill>
                          <a:latin typeface="Times New Roman"/>
                          <a:ea typeface="Times New Roman"/>
                          <a:cs typeface="Times New Roman"/>
                        </a:rPr>
                        <a:t>1.25</a:t>
                      </a:r>
                      <a:endParaRPr lang="en-US" sz="1400">
                        <a:solidFill>
                          <a:srgbClr val="365F91"/>
                        </a:solidFill>
                        <a:latin typeface="Times New Roman"/>
                        <a:ea typeface="Calibri"/>
                        <a:cs typeface="Times New Roman"/>
                      </a:endParaRPr>
                    </a:p>
                  </a:txBody>
                  <a:tcPr marL="60960" marR="60960" marT="0" marB="0">
                    <a:lnL>
                      <a:noFill/>
                    </a:lnL>
                    <a:lnR>
                      <a:noFill/>
                    </a:lnR>
                    <a:lnT>
                      <a:noFill/>
                    </a:lnT>
                    <a:lnB>
                      <a:noFill/>
                    </a:lnB>
                    <a:solidFill>
                      <a:srgbClr val="D3DFEE"/>
                    </a:solidFill>
                  </a:tcPr>
                </a:tc>
              </a:tr>
              <a:tr h="325120">
                <a:tc>
                  <a:txBody>
                    <a:bodyPr/>
                    <a:lstStyle/>
                    <a:p>
                      <a:pPr marL="0" marR="0">
                        <a:lnSpc>
                          <a:spcPct val="200000"/>
                        </a:lnSpc>
                        <a:spcBef>
                          <a:spcPts val="0"/>
                        </a:spcBef>
                        <a:spcAft>
                          <a:spcPts val="0"/>
                        </a:spcAft>
                      </a:pPr>
                      <a:r>
                        <a:rPr lang="en-US" sz="1400" b="0">
                          <a:solidFill>
                            <a:srgbClr val="000000"/>
                          </a:solidFill>
                          <a:latin typeface="Times New Roman"/>
                          <a:ea typeface="Times New Roman"/>
                          <a:cs typeface="Times New Roman"/>
                        </a:rPr>
                        <a:t>Conjunctions</a:t>
                      </a:r>
                      <a:endParaRPr lang="en-US" sz="1400" b="0">
                        <a:solidFill>
                          <a:srgbClr val="365F91"/>
                        </a:solidFill>
                        <a:latin typeface="Times New Roman"/>
                        <a:ea typeface="Calibri"/>
                        <a:cs typeface="Times New Roman"/>
                      </a:endParaRPr>
                    </a:p>
                  </a:txBody>
                  <a:tcPr marL="60960" marR="60960" marT="0" marB="0">
                    <a:lnL>
                      <a:noFill/>
                    </a:lnL>
                    <a:lnR>
                      <a:noFill/>
                    </a:lnR>
                    <a:lnT>
                      <a:noFill/>
                    </a:lnT>
                    <a:lnB>
                      <a:noFill/>
                    </a:lnB>
                  </a:tcPr>
                </a:tc>
                <a:tc>
                  <a:txBody>
                    <a:bodyPr/>
                    <a:lstStyle/>
                    <a:p>
                      <a:pPr marL="0" marR="0" algn="ctr">
                        <a:lnSpc>
                          <a:spcPct val="200000"/>
                        </a:lnSpc>
                        <a:spcBef>
                          <a:spcPts val="0"/>
                        </a:spcBef>
                        <a:spcAft>
                          <a:spcPts val="0"/>
                        </a:spcAft>
                      </a:pPr>
                      <a:r>
                        <a:rPr lang="en-US" sz="1400">
                          <a:solidFill>
                            <a:srgbClr val="000000"/>
                          </a:solidFill>
                          <a:latin typeface="Times New Roman"/>
                          <a:ea typeface="Times New Roman"/>
                          <a:cs typeface="Times New Roman"/>
                        </a:rPr>
                        <a:t>-.004</a:t>
                      </a:r>
                      <a:endParaRPr lang="en-US" sz="1400">
                        <a:solidFill>
                          <a:srgbClr val="365F91"/>
                        </a:solidFill>
                        <a:latin typeface="Times New Roman"/>
                        <a:ea typeface="Calibri"/>
                        <a:cs typeface="Times New Roman"/>
                      </a:endParaRPr>
                    </a:p>
                  </a:txBody>
                  <a:tcPr marL="60960" marR="60960" marT="0" marB="0">
                    <a:lnL>
                      <a:noFill/>
                    </a:lnL>
                    <a:lnR>
                      <a:noFill/>
                    </a:lnR>
                    <a:lnT>
                      <a:noFill/>
                    </a:lnT>
                    <a:lnB>
                      <a:noFill/>
                    </a:lnB>
                  </a:tcPr>
                </a:tc>
                <a:tc>
                  <a:txBody>
                    <a:bodyPr/>
                    <a:lstStyle/>
                    <a:p>
                      <a:pPr marL="0" marR="0" algn="ctr">
                        <a:lnSpc>
                          <a:spcPct val="200000"/>
                        </a:lnSpc>
                        <a:spcBef>
                          <a:spcPts val="0"/>
                        </a:spcBef>
                        <a:spcAft>
                          <a:spcPts val="0"/>
                        </a:spcAft>
                      </a:pPr>
                      <a:r>
                        <a:rPr lang="en-US" sz="1400">
                          <a:solidFill>
                            <a:srgbClr val="000000"/>
                          </a:solidFill>
                          <a:latin typeface="Times New Roman"/>
                          <a:ea typeface="Times New Roman"/>
                          <a:cs typeface="Times New Roman"/>
                        </a:rPr>
                        <a:t>.12</a:t>
                      </a:r>
                      <a:endParaRPr lang="en-US" sz="1400">
                        <a:solidFill>
                          <a:srgbClr val="365F91"/>
                        </a:solidFill>
                        <a:latin typeface="Times New Roman"/>
                        <a:ea typeface="Calibri"/>
                        <a:cs typeface="Times New Roman"/>
                      </a:endParaRPr>
                    </a:p>
                  </a:txBody>
                  <a:tcPr marL="60960" marR="60960" marT="0" marB="0">
                    <a:lnL>
                      <a:noFill/>
                    </a:lnL>
                    <a:lnR>
                      <a:noFill/>
                    </a:lnR>
                    <a:lnT>
                      <a:noFill/>
                    </a:lnT>
                    <a:lnB>
                      <a:noFill/>
                    </a:lnB>
                  </a:tcPr>
                </a:tc>
                <a:tc>
                  <a:txBody>
                    <a:bodyPr/>
                    <a:lstStyle/>
                    <a:p>
                      <a:pPr marL="0" marR="0" algn="ctr">
                        <a:lnSpc>
                          <a:spcPct val="200000"/>
                        </a:lnSpc>
                        <a:spcBef>
                          <a:spcPts val="0"/>
                        </a:spcBef>
                        <a:spcAft>
                          <a:spcPts val="0"/>
                        </a:spcAft>
                      </a:pPr>
                      <a:r>
                        <a:rPr lang="en-US" sz="1400">
                          <a:solidFill>
                            <a:srgbClr val="000000"/>
                          </a:solidFill>
                          <a:latin typeface="Times New Roman"/>
                          <a:ea typeface="Times New Roman"/>
                          <a:cs typeface="Times New Roman"/>
                        </a:rPr>
                        <a:t>-.24</a:t>
                      </a:r>
                      <a:endParaRPr lang="en-US" sz="1400">
                        <a:solidFill>
                          <a:srgbClr val="365F91"/>
                        </a:solidFill>
                        <a:latin typeface="Times New Roman"/>
                        <a:ea typeface="Calibri"/>
                        <a:cs typeface="Times New Roman"/>
                      </a:endParaRPr>
                    </a:p>
                  </a:txBody>
                  <a:tcPr marL="60960" marR="60960" marT="0" marB="0">
                    <a:lnL>
                      <a:noFill/>
                    </a:lnL>
                    <a:lnR>
                      <a:noFill/>
                    </a:lnR>
                    <a:lnT>
                      <a:noFill/>
                    </a:lnT>
                    <a:lnB>
                      <a:noFill/>
                    </a:lnB>
                  </a:tcPr>
                </a:tc>
                <a:tc>
                  <a:txBody>
                    <a:bodyPr/>
                    <a:lstStyle/>
                    <a:p>
                      <a:pPr marL="0" marR="0" algn="ctr">
                        <a:lnSpc>
                          <a:spcPct val="200000"/>
                        </a:lnSpc>
                        <a:spcBef>
                          <a:spcPts val="0"/>
                        </a:spcBef>
                        <a:spcAft>
                          <a:spcPts val="0"/>
                        </a:spcAft>
                      </a:pPr>
                      <a:r>
                        <a:rPr lang="en-US" sz="1400">
                          <a:solidFill>
                            <a:srgbClr val="000000"/>
                          </a:solidFill>
                          <a:latin typeface="Times New Roman"/>
                          <a:ea typeface="Times New Roman"/>
                          <a:cs typeface="Times New Roman"/>
                        </a:rPr>
                        <a:t>.23</a:t>
                      </a:r>
                      <a:endParaRPr lang="en-US" sz="1400">
                        <a:solidFill>
                          <a:srgbClr val="365F91"/>
                        </a:solidFill>
                        <a:latin typeface="Times New Roman"/>
                        <a:ea typeface="Calibri"/>
                        <a:cs typeface="Times New Roman"/>
                      </a:endParaRPr>
                    </a:p>
                  </a:txBody>
                  <a:tcPr marL="60960" marR="60960" marT="0" marB="0">
                    <a:lnL>
                      <a:noFill/>
                    </a:lnL>
                    <a:lnR>
                      <a:noFill/>
                    </a:lnR>
                    <a:lnT>
                      <a:noFill/>
                    </a:lnT>
                    <a:lnB>
                      <a:noFill/>
                    </a:lnB>
                  </a:tcPr>
                </a:tc>
                <a:tc>
                  <a:txBody>
                    <a:bodyPr/>
                    <a:lstStyle/>
                    <a:p>
                      <a:pPr marL="0" marR="0" algn="ctr">
                        <a:lnSpc>
                          <a:spcPct val="200000"/>
                        </a:lnSpc>
                        <a:spcBef>
                          <a:spcPts val="0"/>
                        </a:spcBef>
                        <a:spcAft>
                          <a:spcPts val="0"/>
                        </a:spcAft>
                      </a:pPr>
                      <a:r>
                        <a:rPr lang="en-US" sz="1400">
                          <a:solidFill>
                            <a:srgbClr val="000000"/>
                          </a:solidFill>
                          <a:latin typeface="Times New Roman"/>
                          <a:ea typeface="Times New Roman"/>
                          <a:cs typeface="Times New Roman"/>
                        </a:rPr>
                        <a:t>-.04</a:t>
                      </a:r>
                      <a:endParaRPr lang="en-US" sz="1400">
                        <a:solidFill>
                          <a:srgbClr val="365F91"/>
                        </a:solidFill>
                        <a:latin typeface="Times New Roman"/>
                        <a:ea typeface="Calibri"/>
                        <a:cs typeface="Times New Roman"/>
                      </a:endParaRPr>
                    </a:p>
                  </a:txBody>
                  <a:tcPr marL="60960" marR="60960" marT="0" marB="0">
                    <a:lnL>
                      <a:noFill/>
                    </a:lnL>
                    <a:lnR>
                      <a:noFill/>
                    </a:lnR>
                    <a:lnT>
                      <a:noFill/>
                    </a:lnT>
                    <a:lnB>
                      <a:noFill/>
                    </a:lnB>
                  </a:tcPr>
                </a:tc>
                <a:tc>
                  <a:txBody>
                    <a:bodyPr/>
                    <a:lstStyle/>
                    <a:p>
                      <a:pPr marL="0" marR="0" algn="ctr">
                        <a:lnSpc>
                          <a:spcPct val="200000"/>
                        </a:lnSpc>
                        <a:spcBef>
                          <a:spcPts val="0"/>
                        </a:spcBef>
                        <a:spcAft>
                          <a:spcPts val="0"/>
                        </a:spcAft>
                      </a:pPr>
                      <a:r>
                        <a:rPr lang="en-US" sz="1400">
                          <a:solidFill>
                            <a:srgbClr val="000000"/>
                          </a:solidFill>
                          <a:latin typeface="Times New Roman"/>
                          <a:ea typeface="Times New Roman"/>
                          <a:cs typeface="Times New Roman"/>
                        </a:rPr>
                        <a:t>.968</a:t>
                      </a:r>
                      <a:endParaRPr lang="en-US" sz="1400">
                        <a:solidFill>
                          <a:srgbClr val="365F91"/>
                        </a:solidFill>
                        <a:latin typeface="Times New Roman"/>
                        <a:ea typeface="Calibri"/>
                        <a:cs typeface="Times New Roman"/>
                      </a:endParaRPr>
                    </a:p>
                  </a:txBody>
                  <a:tcPr marL="60960" marR="60960" marT="0" marB="0">
                    <a:lnL>
                      <a:noFill/>
                    </a:lnL>
                    <a:lnR>
                      <a:noFill/>
                    </a:lnR>
                    <a:lnT>
                      <a:noFill/>
                    </a:lnT>
                    <a:lnB>
                      <a:noFill/>
                    </a:lnB>
                  </a:tcPr>
                </a:tc>
                <a:tc>
                  <a:txBody>
                    <a:bodyPr/>
                    <a:lstStyle/>
                    <a:p>
                      <a:pPr marL="0" marR="0" algn="ctr">
                        <a:lnSpc>
                          <a:spcPct val="200000"/>
                        </a:lnSpc>
                        <a:spcBef>
                          <a:spcPts val="0"/>
                        </a:spcBef>
                        <a:spcAft>
                          <a:spcPts val="0"/>
                        </a:spcAft>
                      </a:pPr>
                      <a:r>
                        <a:rPr lang="en-US" sz="1400">
                          <a:solidFill>
                            <a:srgbClr val="000000"/>
                          </a:solidFill>
                          <a:latin typeface="Times New Roman"/>
                          <a:ea typeface="Times New Roman"/>
                          <a:cs typeface="Times New Roman"/>
                        </a:rPr>
                        <a:t>.79</a:t>
                      </a:r>
                      <a:endParaRPr lang="en-US" sz="1400">
                        <a:solidFill>
                          <a:srgbClr val="365F91"/>
                        </a:solidFill>
                        <a:latin typeface="Times New Roman"/>
                        <a:ea typeface="Calibri"/>
                        <a:cs typeface="Times New Roman"/>
                      </a:endParaRPr>
                    </a:p>
                  </a:txBody>
                  <a:tcPr marL="60960" marR="60960" marT="0" marB="0">
                    <a:lnL>
                      <a:noFill/>
                    </a:lnL>
                    <a:lnR>
                      <a:noFill/>
                    </a:lnR>
                    <a:lnT>
                      <a:noFill/>
                    </a:lnT>
                    <a:lnB>
                      <a:noFill/>
                    </a:lnB>
                  </a:tcPr>
                </a:tc>
                <a:tc>
                  <a:txBody>
                    <a:bodyPr/>
                    <a:lstStyle/>
                    <a:p>
                      <a:pPr marL="0" marR="0" algn="ctr">
                        <a:lnSpc>
                          <a:spcPct val="200000"/>
                        </a:lnSpc>
                        <a:spcBef>
                          <a:spcPts val="0"/>
                        </a:spcBef>
                        <a:spcAft>
                          <a:spcPts val="0"/>
                        </a:spcAft>
                      </a:pPr>
                      <a:r>
                        <a:rPr lang="en-US" sz="1400">
                          <a:solidFill>
                            <a:srgbClr val="000000"/>
                          </a:solidFill>
                          <a:latin typeface="Times New Roman"/>
                          <a:ea typeface="Times New Roman"/>
                          <a:cs typeface="Times New Roman"/>
                        </a:rPr>
                        <a:t>1.00</a:t>
                      </a:r>
                      <a:endParaRPr lang="en-US" sz="1400">
                        <a:solidFill>
                          <a:srgbClr val="365F91"/>
                        </a:solidFill>
                        <a:latin typeface="Times New Roman"/>
                        <a:ea typeface="Calibri"/>
                        <a:cs typeface="Times New Roman"/>
                      </a:endParaRPr>
                    </a:p>
                  </a:txBody>
                  <a:tcPr marL="60960" marR="60960" marT="0" marB="0">
                    <a:lnL>
                      <a:noFill/>
                    </a:lnL>
                    <a:lnR>
                      <a:noFill/>
                    </a:lnR>
                    <a:lnT>
                      <a:noFill/>
                    </a:lnT>
                    <a:lnB>
                      <a:noFill/>
                    </a:lnB>
                  </a:tcPr>
                </a:tc>
                <a:tc>
                  <a:txBody>
                    <a:bodyPr/>
                    <a:lstStyle/>
                    <a:p>
                      <a:pPr marL="0" marR="0" algn="ctr">
                        <a:lnSpc>
                          <a:spcPct val="200000"/>
                        </a:lnSpc>
                        <a:spcBef>
                          <a:spcPts val="0"/>
                        </a:spcBef>
                        <a:spcAft>
                          <a:spcPts val="0"/>
                        </a:spcAft>
                      </a:pPr>
                      <a:r>
                        <a:rPr lang="en-US" sz="1400">
                          <a:solidFill>
                            <a:srgbClr val="000000"/>
                          </a:solidFill>
                          <a:latin typeface="Times New Roman"/>
                          <a:ea typeface="Times New Roman"/>
                          <a:cs typeface="Times New Roman"/>
                        </a:rPr>
                        <a:t>1.26</a:t>
                      </a:r>
                      <a:endParaRPr lang="en-US" sz="1400">
                        <a:solidFill>
                          <a:srgbClr val="365F91"/>
                        </a:solidFill>
                        <a:latin typeface="Times New Roman"/>
                        <a:ea typeface="Calibri"/>
                        <a:cs typeface="Times New Roman"/>
                      </a:endParaRPr>
                    </a:p>
                  </a:txBody>
                  <a:tcPr marL="60960" marR="60960" marT="0" marB="0">
                    <a:lnL>
                      <a:noFill/>
                    </a:lnL>
                    <a:lnR>
                      <a:noFill/>
                    </a:lnR>
                    <a:lnT>
                      <a:noFill/>
                    </a:lnT>
                    <a:lnB>
                      <a:noFill/>
                    </a:lnB>
                  </a:tcPr>
                </a:tc>
              </a:tr>
              <a:tr h="325120">
                <a:tc>
                  <a:txBody>
                    <a:bodyPr/>
                    <a:lstStyle/>
                    <a:p>
                      <a:pPr marL="0" marR="0">
                        <a:lnSpc>
                          <a:spcPct val="200000"/>
                        </a:lnSpc>
                        <a:spcBef>
                          <a:spcPts val="0"/>
                        </a:spcBef>
                        <a:spcAft>
                          <a:spcPts val="0"/>
                        </a:spcAft>
                      </a:pPr>
                      <a:r>
                        <a:rPr lang="en-US" sz="1400" b="1">
                          <a:solidFill>
                            <a:srgbClr val="000000"/>
                          </a:solidFill>
                          <a:latin typeface="Times New Roman"/>
                          <a:ea typeface="Times New Roman"/>
                          <a:cs typeface="Times New Roman"/>
                        </a:rPr>
                        <a:t>Negations</a:t>
                      </a:r>
                      <a:endParaRPr lang="en-US" sz="1400" b="1">
                        <a:solidFill>
                          <a:srgbClr val="365F91"/>
                        </a:solidFill>
                        <a:latin typeface="Times New Roman"/>
                        <a:ea typeface="Calibri"/>
                        <a:cs typeface="Times New Roman"/>
                      </a:endParaRPr>
                    </a:p>
                  </a:txBody>
                  <a:tcPr marL="60960" marR="60960" marT="0" marB="0">
                    <a:lnL>
                      <a:noFill/>
                    </a:lnL>
                    <a:lnR>
                      <a:noFill/>
                    </a:lnR>
                    <a:lnT>
                      <a:noFill/>
                    </a:lnT>
                    <a:lnB>
                      <a:noFill/>
                    </a:lnB>
                    <a:solidFill>
                      <a:srgbClr val="D3DFEE"/>
                    </a:solidFill>
                  </a:tcPr>
                </a:tc>
                <a:tc>
                  <a:txBody>
                    <a:bodyPr/>
                    <a:lstStyle/>
                    <a:p>
                      <a:pPr marL="0" marR="0" algn="ctr">
                        <a:lnSpc>
                          <a:spcPct val="200000"/>
                        </a:lnSpc>
                        <a:spcBef>
                          <a:spcPts val="0"/>
                        </a:spcBef>
                        <a:spcAft>
                          <a:spcPts val="0"/>
                        </a:spcAft>
                      </a:pPr>
                      <a:r>
                        <a:rPr lang="en-US" sz="1400" b="1">
                          <a:solidFill>
                            <a:srgbClr val="000000"/>
                          </a:solidFill>
                          <a:latin typeface="Times New Roman"/>
                          <a:ea typeface="Times New Roman"/>
                          <a:cs typeface="Times New Roman"/>
                        </a:rPr>
                        <a:t>-1.01</a:t>
                      </a:r>
                      <a:endParaRPr lang="en-US" sz="1400" b="1">
                        <a:solidFill>
                          <a:srgbClr val="365F91"/>
                        </a:solidFill>
                        <a:latin typeface="Times New Roman"/>
                        <a:ea typeface="Calibri"/>
                        <a:cs typeface="Times New Roman"/>
                      </a:endParaRPr>
                    </a:p>
                  </a:txBody>
                  <a:tcPr marL="60960" marR="60960" marT="0" marB="0">
                    <a:lnL>
                      <a:noFill/>
                    </a:lnL>
                    <a:lnR>
                      <a:noFill/>
                    </a:lnR>
                    <a:lnT>
                      <a:noFill/>
                    </a:lnT>
                    <a:lnB>
                      <a:noFill/>
                    </a:lnB>
                    <a:solidFill>
                      <a:srgbClr val="D3DFEE"/>
                    </a:solidFill>
                  </a:tcPr>
                </a:tc>
                <a:tc>
                  <a:txBody>
                    <a:bodyPr/>
                    <a:lstStyle/>
                    <a:p>
                      <a:pPr marL="0" marR="0" algn="ctr">
                        <a:lnSpc>
                          <a:spcPct val="200000"/>
                        </a:lnSpc>
                        <a:spcBef>
                          <a:spcPts val="0"/>
                        </a:spcBef>
                        <a:spcAft>
                          <a:spcPts val="0"/>
                        </a:spcAft>
                      </a:pPr>
                      <a:r>
                        <a:rPr lang="en-US" sz="1400">
                          <a:solidFill>
                            <a:srgbClr val="000000"/>
                          </a:solidFill>
                          <a:latin typeface="Times New Roman"/>
                          <a:ea typeface="Times New Roman"/>
                          <a:cs typeface="Times New Roman"/>
                        </a:rPr>
                        <a:t>.24</a:t>
                      </a:r>
                      <a:endParaRPr lang="en-US" sz="1400">
                        <a:solidFill>
                          <a:srgbClr val="365F91"/>
                        </a:solidFill>
                        <a:latin typeface="Times New Roman"/>
                        <a:ea typeface="Calibri"/>
                        <a:cs typeface="Times New Roman"/>
                      </a:endParaRPr>
                    </a:p>
                  </a:txBody>
                  <a:tcPr marL="60960" marR="60960" marT="0" marB="0">
                    <a:lnL>
                      <a:noFill/>
                    </a:lnL>
                    <a:lnR>
                      <a:noFill/>
                    </a:lnR>
                    <a:lnT>
                      <a:noFill/>
                    </a:lnT>
                    <a:lnB>
                      <a:noFill/>
                    </a:lnB>
                    <a:solidFill>
                      <a:srgbClr val="D3DFEE"/>
                    </a:solidFill>
                  </a:tcPr>
                </a:tc>
                <a:tc>
                  <a:txBody>
                    <a:bodyPr/>
                    <a:lstStyle/>
                    <a:p>
                      <a:pPr marL="0" marR="0" algn="ctr">
                        <a:lnSpc>
                          <a:spcPct val="200000"/>
                        </a:lnSpc>
                        <a:spcBef>
                          <a:spcPts val="0"/>
                        </a:spcBef>
                        <a:spcAft>
                          <a:spcPts val="0"/>
                        </a:spcAft>
                      </a:pPr>
                      <a:r>
                        <a:rPr lang="en-US" sz="1400">
                          <a:solidFill>
                            <a:srgbClr val="000000"/>
                          </a:solidFill>
                          <a:latin typeface="Times New Roman"/>
                          <a:ea typeface="Times New Roman"/>
                          <a:cs typeface="Times New Roman"/>
                        </a:rPr>
                        <a:t>-1.47</a:t>
                      </a:r>
                      <a:endParaRPr lang="en-US" sz="1400">
                        <a:solidFill>
                          <a:srgbClr val="365F91"/>
                        </a:solidFill>
                        <a:latin typeface="Times New Roman"/>
                        <a:ea typeface="Calibri"/>
                        <a:cs typeface="Times New Roman"/>
                      </a:endParaRPr>
                    </a:p>
                  </a:txBody>
                  <a:tcPr marL="60960" marR="60960" marT="0" marB="0">
                    <a:lnL>
                      <a:noFill/>
                    </a:lnL>
                    <a:lnR>
                      <a:noFill/>
                    </a:lnR>
                    <a:lnT>
                      <a:noFill/>
                    </a:lnT>
                    <a:lnB>
                      <a:noFill/>
                    </a:lnB>
                    <a:solidFill>
                      <a:srgbClr val="D3DFEE"/>
                    </a:solidFill>
                  </a:tcPr>
                </a:tc>
                <a:tc>
                  <a:txBody>
                    <a:bodyPr/>
                    <a:lstStyle/>
                    <a:p>
                      <a:pPr marL="0" marR="0" algn="ctr">
                        <a:lnSpc>
                          <a:spcPct val="200000"/>
                        </a:lnSpc>
                        <a:spcBef>
                          <a:spcPts val="0"/>
                        </a:spcBef>
                        <a:spcAft>
                          <a:spcPts val="0"/>
                        </a:spcAft>
                      </a:pPr>
                      <a:r>
                        <a:rPr lang="en-US" sz="1400">
                          <a:solidFill>
                            <a:srgbClr val="000000"/>
                          </a:solidFill>
                          <a:latin typeface="Times New Roman"/>
                          <a:ea typeface="Times New Roman"/>
                          <a:cs typeface="Times New Roman"/>
                        </a:rPr>
                        <a:t>-.55</a:t>
                      </a:r>
                      <a:endParaRPr lang="en-US" sz="1400">
                        <a:solidFill>
                          <a:srgbClr val="365F91"/>
                        </a:solidFill>
                        <a:latin typeface="Times New Roman"/>
                        <a:ea typeface="Calibri"/>
                        <a:cs typeface="Times New Roman"/>
                      </a:endParaRPr>
                    </a:p>
                  </a:txBody>
                  <a:tcPr marL="60960" marR="60960" marT="0" marB="0">
                    <a:lnL>
                      <a:noFill/>
                    </a:lnL>
                    <a:lnR>
                      <a:noFill/>
                    </a:lnR>
                    <a:lnT>
                      <a:noFill/>
                    </a:lnT>
                    <a:lnB>
                      <a:noFill/>
                    </a:lnB>
                    <a:solidFill>
                      <a:srgbClr val="D3DFEE"/>
                    </a:solidFill>
                  </a:tcPr>
                </a:tc>
                <a:tc>
                  <a:txBody>
                    <a:bodyPr/>
                    <a:lstStyle/>
                    <a:p>
                      <a:pPr marL="0" marR="0" algn="ctr">
                        <a:lnSpc>
                          <a:spcPct val="200000"/>
                        </a:lnSpc>
                        <a:spcBef>
                          <a:spcPts val="0"/>
                        </a:spcBef>
                        <a:spcAft>
                          <a:spcPts val="0"/>
                        </a:spcAft>
                      </a:pPr>
                      <a:r>
                        <a:rPr lang="en-US" sz="1400" b="1">
                          <a:solidFill>
                            <a:srgbClr val="000000"/>
                          </a:solidFill>
                          <a:latin typeface="Times New Roman"/>
                          <a:ea typeface="Times New Roman"/>
                          <a:cs typeface="Times New Roman"/>
                        </a:rPr>
                        <a:t>-4.29</a:t>
                      </a:r>
                      <a:endParaRPr lang="en-US" sz="1400" b="1">
                        <a:solidFill>
                          <a:srgbClr val="365F91"/>
                        </a:solidFill>
                        <a:latin typeface="Times New Roman"/>
                        <a:ea typeface="Calibri"/>
                        <a:cs typeface="Times New Roman"/>
                      </a:endParaRPr>
                    </a:p>
                  </a:txBody>
                  <a:tcPr marL="60960" marR="60960" marT="0" marB="0">
                    <a:lnL>
                      <a:noFill/>
                    </a:lnL>
                    <a:lnR>
                      <a:noFill/>
                    </a:lnR>
                    <a:lnT>
                      <a:noFill/>
                    </a:lnT>
                    <a:lnB>
                      <a:noFill/>
                    </a:lnB>
                    <a:solidFill>
                      <a:srgbClr val="D3DFEE"/>
                    </a:solidFill>
                  </a:tcPr>
                </a:tc>
                <a:tc>
                  <a:txBody>
                    <a:bodyPr/>
                    <a:lstStyle/>
                    <a:p>
                      <a:pPr marL="0" marR="0" algn="ctr">
                        <a:lnSpc>
                          <a:spcPct val="200000"/>
                        </a:lnSpc>
                        <a:spcBef>
                          <a:spcPts val="0"/>
                        </a:spcBef>
                        <a:spcAft>
                          <a:spcPts val="0"/>
                        </a:spcAft>
                      </a:pPr>
                      <a:r>
                        <a:rPr lang="en-US" sz="1400" b="1">
                          <a:solidFill>
                            <a:srgbClr val="000000"/>
                          </a:solidFill>
                          <a:latin typeface="Times New Roman"/>
                          <a:ea typeface="Times New Roman"/>
                          <a:cs typeface="Times New Roman"/>
                        </a:rPr>
                        <a:t>&lt;.001</a:t>
                      </a:r>
                      <a:endParaRPr lang="en-US" sz="1400" b="1">
                        <a:solidFill>
                          <a:srgbClr val="365F91"/>
                        </a:solidFill>
                        <a:latin typeface="Times New Roman"/>
                        <a:ea typeface="Calibri"/>
                        <a:cs typeface="Times New Roman"/>
                      </a:endParaRPr>
                    </a:p>
                  </a:txBody>
                  <a:tcPr marL="60960" marR="60960" marT="0" marB="0">
                    <a:lnL>
                      <a:noFill/>
                    </a:lnL>
                    <a:lnR>
                      <a:noFill/>
                    </a:lnR>
                    <a:lnT>
                      <a:noFill/>
                    </a:lnT>
                    <a:lnB>
                      <a:noFill/>
                    </a:lnB>
                    <a:solidFill>
                      <a:srgbClr val="D3DFEE"/>
                    </a:solidFill>
                  </a:tcPr>
                </a:tc>
                <a:tc>
                  <a:txBody>
                    <a:bodyPr/>
                    <a:lstStyle/>
                    <a:p>
                      <a:pPr marL="0" marR="0" algn="ctr">
                        <a:lnSpc>
                          <a:spcPct val="200000"/>
                        </a:lnSpc>
                        <a:spcBef>
                          <a:spcPts val="0"/>
                        </a:spcBef>
                        <a:spcAft>
                          <a:spcPts val="0"/>
                        </a:spcAft>
                      </a:pPr>
                      <a:r>
                        <a:rPr lang="en-US" sz="1400">
                          <a:solidFill>
                            <a:srgbClr val="000000"/>
                          </a:solidFill>
                          <a:latin typeface="Times New Roman"/>
                          <a:ea typeface="Times New Roman"/>
                          <a:cs typeface="Times New Roman"/>
                        </a:rPr>
                        <a:t>.23</a:t>
                      </a:r>
                      <a:endParaRPr lang="en-US" sz="1400">
                        <a:solidFill>
                          <a:srgbClr val="365F91"/>
                        </a:solidFill>
                        <a:latin typeface="Times New Roman"/>
                        <a:ea typeface="Calibri"/>
                        <a:cs typeface="Times New Roman"/>
                      </a:endParaRPr>
                    </a:p>
                  </a:txBody>
                  <a:tcPr marL="60960" marR="60960" marT="0" marB="0">
                    <a:lnL>
                      <a:noFill/>
                    </a:lnL>
                    <a:lnR>
                      <a:noFill/>
                    </a:lnR>
                    <a:lnT>
                      <a:noFill/>
                    </a:lnT>
                    <a:lnB>
                      <a:noFill/>
                    </a:lnB>
                    <a:solidFill>
                      <a:srgbClr val="D3DFEE"/>
                    </a:solidFill>
                  </a:tcPr>
                </a:tc>
                <a:tc>
                  <a:txBody>
                    <a:bodyPr/>
                    <a:lstStyle/>
                    <a:p>
                      <a:pPr marL="0" marR="0" algn="ctr">
                        <a:lnSpc>
                          <a:spcPct val="200000"/>
                        </a:lnSpc>
                        <a:spcBef>
                          <a:spcPts val="0"/>
                        </a:spcBef>
                        <a:spcAft>
                          <a:spcPts val="0"/>
                        </a:spcAft>
                      </a:pPr>
                      <a:r>
                        <a:rPr lang="en-US" sz="1400" b="1">
                          <a:solidFill>
                            <a:srgbClr val="000000"/>
                          </a:solidFill>
                          <a:latin typeface="Times New Roman"/>
                          <a:ea typeface="Times New Roman"/>
                          <a:cs typeface="Times New Roman"/>
                        </a:rPr>
                        <a:t>.36</a:t>
                      </a:r>
                      <a:endParaRPr lang="en-US" sz="1400" b="1">
                        <a:solidFill>
                          <a:srgbClr val="365F91"/>
                        </a:solidFill>
                        <a:latin typeface="Times New Roman"/>
                        <a:ea typeface="Calibri"/>
                        <a:cs typeface="Times New Roman"/>
                      </a:endParaRPr>
                    </a:p>
                  </a:txBody>
                  <a:tcPr marL="60960" marR="60960" marT="0" marB="0">
                    <a:lnL>
                      <a:noFill/>
                    </a:lnL>
                    <a:lnR>
                      <a:noFill/>
                    </a:lnR>
                    <a:lnT>
                      <a:noFill/>
                    </a:lnT>
                    <a:lnB>
                      <a:noFill/>
                    </a:lnB>
                    <a:solidFill>
                      <a:srgbClr val="D3DFEE"/>
                    </a:solidFill>
                  </a:tcPr>
                </a:tc>
                <a:tc>
                  <a:txBody>
                    <a:bodyPr/>
                    <a:lstStyle/>
                    <a:p>
                      <a:pPr marL="0" marR="0" algn="ctr">
                        <a:lnSpc>
                          <a:spcPct val="200000"/>
                        </a:lnSpc>
                        <a:spcBef>
                          <a:spcPts val="0"/>
                        </a:spcBef>
                        <a:spcAft>
                          <a:spcPts val="0"/>
                        </a:spcAft>
                      </a:pPr>
                      <a:r>
                        <a:rPr lang="en-US" sz="1400">
                          <a:solidFill>
                            <a:srgbClr val="000000"/>
                          </a:solidFill>
                          <a:latin typeface="Times New Roman"/>
                          <a:ea typeface="Times New Roman"/>
                          <a:cs typeface="Times New Roman"/>
                        </a:rPr>
                        <a:t>.58</a:t>
                      </a:r>
                      <a:endParaRPr lang="en-US" sz="1400">
                        <a:solidFill>
                          <a:srgbClr val="365F91"/>
                        </a:solidFill>
                        <a:latin typeface="Times New Roman"/>
                        <a:ea typeface="Calibri"/>
                        <a:cs typeface="Times New Roman"/>
                      </a:endParaRPr>
                    </a:p>
                  </a:txBody>
                  <a:tcPr marL="60960" marR="60960" marT="0" marB="0">
                    <a:lnL>
                      <a:noFill/>
                    </a:lnL>
                    <a:lnR>
                      <a:noFill/>
                    </a:lnR>
                    <a:lnT>
                      <a:noFill/>
                    </a:lnT>
                    <a:lnB>
                      <a:noFill/>
                    </a:lnB>
                    <a:solidFill>
                      <a:srgbClr val="D3DFEE"/>
                    </a:solidFill>
                  </a:tcPr>
                </a:tc>
              </a:tr>
              <a:tr h="325120">
                <a:tc>
                  <a:txBody>
                    <a:bodyPr/>
                    <a:lstStyle/>
                    <a:p>
                      <a:pPr marL="0" marR="0">
                        <a:lnSpc>
                          <a:spcPct val="200000"/>
                        </a:lnSpc>
                        <a:spcBef>
                          <a:spcPts val="0"/>
                        </a:spcBef>
                        <a:spcAft>
                          <a:spcPts val="0"/>
                        </a:spcAft>
                      </a:pPr>
                      <a:r>
                        <a:rPr lang="en-US" sz="1400" b="1" dirty="0">
                          <a:solidFill>
                            <a:srgbClr val="000000"/>
                          </a:solidFill>
                          <a:latin typeface="Times New Roman"/>
                          <a:ea typeface="Times New Roman"/>
                          <a:cs typeface="Times New Roman"/>
                        </a:rPr>
                        <a:t>Quantifiers</a:t>
                      </a:r>
                      <a:endParaRPr lang="en-US" sz="1400" b="1" dirty="0">
                        <a:solidFill>
                          <a:srgbClr val="365F91"/>
                        </a:solidFill>
                        <a:latin typeface="Times New Roman"/>
                        <a:ea typeface="Calibri"/>
                        <a:cs typeface="Times New Roman"/>
                      </a:endParaRPr>
                    </a:p>
                  </a:txBody>
                  <a:tcPr marL="60960" marR="60960" marT="0" marB="0">
                    <a:lnL>
                      <a:noFill/>
                    </a:lnL>
                    <a:lnR>
                      <a:noFill/>
                    </a:lnR>
                    <a:lnT>
                      <a:noFill/>
                    </a:lnT>
                    <a:lnB w="12700" cap="flat" cmpd="sng" algn="ctr">
                      <a:solidFill>
                        <a:srgbClr val="4F81BD"/>
                      </a:solidFill>
                      <a:prstDash val="solid"/>
                      <a:round/>
                      <a:headEnd type="none" w="med" len="med"/>
                      <a:tailEnd type="none" w="med" len="med"/>
                    </a:lnB>
                  </a:tcPr>
                </a:tc>
                <a:tc>
                  <a:txBody>
                    <a:bodyPr/>
                    <a:lstStyle/>
                    <a:p>
                      <a:pPr marL="0" marR="0" algn="ctr">
                        <a:lnSpc>
                          <a:spcPct val="200000"/>
                        </a:lnSpc>
                        <a:spcBef>
                          <a:spcPts val="0"/>
                        </a:spcBef>
                        <a:spcAft>
                          <a:spcPts val="0"/>
                        </a:spcAft>
                      </a:pPr>
                      <a:r>
                        <a:rPr lang="en-US" sz="1400" b="1" dirty="0">
                          <a:solidFill>
                            <a:srgbClr val="000000"/>
                          </a:solidFill>
                          <a:latin typeface="Times New Roman"/>
                          <a:ea typeface="Times New Roman"/>
                          <a:cs typeface="Times New Roman"/>
                        </a:rPr>
                        <a:t>-.47</a:t>
                      </a:r>
                      <a:endParaRPr lang="en-US" sz="1400" b="1" dirty="0">
                        <a:solidFill>
                          <a:srgbClr val="365F91"/>
                        </a:solidFill>
                        <a:latin typeface="Times New Roman"/>
                        <a:ea typeface="Calibri"/>
                        <a:cs typeface="Times New Roman"/>
                      </a:endParaRPr>
                    </a:p>
                  </a:txBody>
                  <a:tcPr marL="60960" marR="60960" marT="0" marB="0">
                    <a:lnL>
                      <a:noFill/>
                    </a:lnL>
                    <a:lnR>
                      <a:noFill/>
                    </a:lnR>
                    <a:lnT>
                      <a:noFill/>
                    </a:lnT>
                    <a:lnB w="12700" cap="flat" cmpd="sng" algn="ctr">
                      <a:solidFill>
                        <a:srgbClr val="4F81BD"/>
                      </a:solidFill>
                      <a:prstDash val="solid"/>
                      <a:round/>
                      <a:headEnd type="none" w="med" len="med"/>
                      <a:tailEnd type="none" w="med" len="med"/>
                    </a:lnB>
                  </a:tcPr>
                </a:tc>
                <a:tc>
                  <a:txBody>
                    <a:bodyPr/>
                    <a:lstStyle/>
                    <a:p>
                      <a:pPr marL="0" marR="0" algn="ctr">
                        <a:lnSpc>
                          <a:spcPct val="200000"/>
                        </a:lnSpc>
                        <a:spcBef>
                          <a:spcPts val="0"/>
                        </a:spcBef>
                        <a:spcAft>
                          <a:spcPts val="0"/>
                        </a:spcAft>
                      </a:pPr>
                      <a:r>
                        <a:rPr lang="en-US" sz="1400">
                          <a:solidFill>
                            <a:srgbClr val="000000"/>
                          </a:solidFill>
                          <a:latin typeface="Times New Roman"/>
                          <a:ea typeface="Times New Roman"/>
                          <a:cs typeface="Times New Roman"/>
                        </a:rPr>
                        <a:t>.20</a:t>
                      </a:r>
                      <a:endParaRPr lang="en-US" sz="1400">
                        <a:solidFill>
                          <a:srgbClr val="365F91"/>
                        </a:solidFill>
                        <a:latin typeface="Times New Roman"/>
                        <a:ea typeface="Calibri"/>
                        <a:cs typeface="Times New Roman"/>
                      </a:endParaRPr>
                    </a:p>
                  </a:txBody>
                  <a:tcPr marL="60960" marR="60960" marT="0" marB="0">
                    <a:lnL>
                      <a:noFill/>
                    </a:lnL>
                    <a:lnR>
                      <a:noFill/>
                    </a:lnR>
                    <a:lnT>
                      <a:noFill/>
                    </a:lnT>
                    <a:lnB w="12700" cap="flat" cmpd="sng" algn="ctr">
                      <a:solidFill>
                        <a:srgbClr val="4F81BD"/>
                      </a:solidFill>
                      <a:prstDash val="solid"/>
                      <a:round/>
                      <a:headEnd type="none" w="med" len="med"/>
                      <a:tailEnd type="none" w="med" len="med"/>
                    </a:lnB>
                  </a:tcPr>
                </a:tc>
                <a:tc>
                  <a:txBody>
                    <a:bodyPr/>
                    <a:lstStyle/>
                    <a:p>
                      <a:pPr marL="0" marR="0" algn="ctr">
                        <a:lnSpc>
                          <a:spcPct val="200000"/>
                        </a:lnSpc>
                        <a:spcBef>
                          <a:spcPts val="0"/>
                        </a:spcBef>
                        <a:spcAft>
                          <a:spcPts val="0"/>
                        </a:spcAft>
                      </a:pPr>
                      <a:r>
                        <a:rPr lang="en-US" sz="1400">
                          <a:solidFill>
                            <a:srgbClr val="000000"/>
                          </a:solidFill>
                          <a:latin typeface="Times New Roman"/>
                          <a:ea typeface="Times New Roman"/>
                          <a:cs typeface="Times New Roman"/>
                        </a:rPr>
                        <a:t>-.87</a:t>
                      </a:r>
                      <a:endParaRPr lang="en-US" sz="1400">
                        <a:solidFill>
                          <a:srgbClr val="365F91"/>
                        </a:solidFill>
                        <a:latin typeface="Times New Roman"/>
                        <a:ea typeface="Calibri"/>
                        <a:cs typeface="Times New Roman"/>
                      </a:endParaRPr>
                    </a:p>
                  </a:txBody>
                  <a:tcPr marL="60960" marR="60960" marT="0" marB="0">
                    <a:lnL>
                      <a:noFill/>
                    </a:lnL>
                    <a:lnR>
                      <a:noFill/>
                    </a:lnR>
                    <a:lnT>
                      <a:noFill/>
                    </a:lnT>
                    <a:lnB w="12700" cap="flat" cmpd="sng" algn="ctr">
                      <a:solidFill>
                        <a:srgbClr val="4F81BD"/>
                      </a:solidFill>
                      <a:prstDash val="solid"/>
                      <a:round/>
                      <a:headEnd type="none" w="med" len="med"/>
                      <a:tailEnd type="none" w="med" len="med"/>
                    </a:lnB>
                  </a:tcPr>
                </a:tc>
                <a:tc>
                  <a:txBody>
                    <a:bodyPr/>
                    <a:lstStyle/>
                    <a:p>
                      <a:pPr marL="0" marR="0" algn="ctr">
                        <a:lnSpc>
                          <a:spcPct val="200000"/>
                        </a:lnSpc>
                        <a:spcBef>
                          <a:spcPts val="0"/>
                        </a:spcBef>
                        <a:spcAft>
                          <a:spcPts val="0"/>
                        </a:spcAft>
                      </a:pPr>
                      <a:r>
                        <a:rPr lang="en-US" sz="1400">
                          <a:solidFill>
                            <a:srgbClr val="000000"/>
                          </a:solidFill>
                          <a:latin typeface="Times New Roman"/>
                          <a:ea typeface="Times New Roman"/>
                          <a:cs typeface="Times New Roman"/>
                        </a:rPr>
                        <a:t>-.07</a:t>
                      </a:r>
                      <a:endParaRPr lang="en-US" sz="1400">
                        <a:solidFill>
                          <a:srgbClr val="365F91"/>
                        </a:solidFill>
                        <a:latin typeface="Times New Roman"/>
                        <a:ea typeface="Calibri"/>
                        <a:cs typeface="Times New Roman"/>
                      </a:endParaRPr>
                    </a:p>
                  </a:txBody>
                  <a:tcPr marL="60960" marR="60960" marT="0" marB="0">
                    <a:lnL>
                      <a:noFill/>
                    </a:lnL>
                    <a:lnR>
                      <a:noFill/>
                    </a:lnR>
                    <a:lnT>
                      <a:noFill/>
                    </a:lnT>
                    <a:lnB w="12700" cap="flat" cmpd="sng" algn="ctr">
                      <a:solidFill>
                        <a:srgbClr val="4F81BD"/>
                      </a:solidFill>
                      <a:prstDash val="solid"/>
                      <a:round/>
                      <a:headEnd type="none" w="med" len="med"/>
                      <a:tailEnd type="none" w="med" len="med"/>
                    </a:lnB>
                  </a:tcPr>
                </a:tc>
                <a:tc>
                  <a:txBody>
                    <a:bodyPr/>
                    <a:lstStyle/>
                    <a:p>
                      <a:pPr marL="0" marR="0" algn="ctr">
                        <a:lnSpc>
                          <a:spcPct val="200000"/>
                        </a:lnSpc>
                        <a:spcBef>
                          <a:spcPts val="0"/>
                        </a:spcBef>
                        <a:spcAft>
                          <a:spcPts val="0"/>
                        </a:spcAft>
                      </a:pPr>
                      <a:r>
                        <a:rPr lang="en-US" sz="1400" b="1">
                          <a:solidFill>
                            <a:srgbClr val="000000"/>
                          </a:solidFill>
                          <a:latin typeface="Times New Roman"/>
                          <a:ea typeface="Times New Roman"/>
                          <a:cs typeface="Times New Roman"/>
                        </a:rPr>
                        <a:t>-2.28</a:t>
                      </a:r>
                      <a:endParaRPr lang="en-US" sz="1400" b="1">
                        <a:solidFill>
                          <a:srgbClr val="365F91"/>
                        </a:solidFill>
                        <a:latin typeface="Times New Roman"/>
                        <a:ea typeface="Calibri"/>
                        <a:cs typeface="Times New Roman"/>
                      </a:endParaRPr>
                    </a:p>
                  </a:txBody>
                  <a:tcPr marL="60960" marR="60960" marT="0" marB="0">
                    <a:lnL>
                      <a:noFill/>
                    </a:lnL>
                    <a:lnR>
                      <a:noFill/>
                    </a:lnR>
                    <a:lnT>
                      <a:noFill/>
                    </a:lnT>
                    <a:lnB w="12700" cap="flat" cmpd="sng" algn="ctr">
                      <a:solidFill>
                        <a:srgbClr val="4F81BD"/>
                      </a:solidFill>
                      <a:prstDash val="solid"/>
                      <a:round/>
                      <a:headEnd type="none" w="med" len="med"/>
                      <a:tailEnd type="none" w="med" len="med"/>
                    </a:lnB>
                  </a:tcPr>
                </a:tc>
                <a:tc>
                  <a:txBody>
                    <a:bodyPr/>
                    <a:lstStyle/>
                    <a:p>
                      <a:pPr marL="0" marR="0" algn="ctr">
                        <a:lnSpc>
                          <a:spcPct val="200000"/>
                        </a:lnSpc>
                        <a:spcBef>
                          <a:spcPts val="0"/>
                        </a:spcBef>
                        <a:spcAft>
                          <a:spcPts val="0"/>
                        </a:spcAft>
                      </a:pPr>
                      <a:r>
                        <a:rPr lang="en-US" sz="1400" b="1" dirty="0">
                          <a:solidFill>
                            <a:srgbClr val="000000"/>
                          </a:solidFill>
                          <a:latin typeface="Times New Roman"/>
                          <a:ea typeface="Times New Roman"/>
                          <a:cs typeface="Times New Roman"/>
                        </a:rPr>
                        <a:t>.022</a:t>
                      </a:r>
                      <a:endParaRPr lang="en-US" sz="1400" b="1" dirty="0">
                        <a:solidFill>
                          <a:srgbClr val="365F91"/>
                        </a:solidFill>
                        <a:latin typeface="Times New Roman"/>
                        <a:ea typeface="Calibri"/>
                        <a:cs typeface="Times New Roman"/>
                      </a:endParaRPr>
                    </a:p>
                  </a:txBody>
                  <a:tcPr marL="60960" marR="60960" marT="0" marB="0">
                    <a:lnL>
                      <a:noFill/>
                    </a:lnL>
                    <a:lnR>
                      <a:noFill/>
                    </a:lnR>
                    <a:lnT>
                      <a:noFill/>
                    </a:lnT>
                    <a:lnB w="12700" cap="flat" cmpd="sng" algn="ctr">
                      <a:solidFill>
                        <a:srgbClr val="4F81BD"/>
                      </a:solidFill>
                      <a:prstDash val="solid"/>
                      <a:round/>
                      <a:headEnd type="none" w="med" len="med"/>
                      <a:tailEnd type="none" w="med" len="med"/>
                    </a:lnB>
                  </a:tcPr>
                </a:tc>
                <a:tc>
                  <a:txBody>
                    <a:bodyPr/>
                    <a:lstStyle/>
                    <a:p>
                      <a:pPr marL="0" marR="0" algn="ctr">
                        <a:lnSpc>
                          <a:spcPct val="200000"/>
                        </a:lnSpc>
                        <a:spcBef>
                          <a:spcPts val="0"/>
                        </a:spcBef>
                        <a:spcAft>
                          <a:spcPts val="0"/>
                        </a:spcAft>
                      </a:pPr>
                      <a:r>
                        <a:rPr lang="en-US" sz="1400">
                          <a:solidFill>
                            <a:srgbClr val="000000"/>
                          </a:solidFill>
                          <a:latin typeface="Times New Roman"/>
                          <a:ea typeface="Times New Roman"/>
                          <a:cs typeface="Times New Roman"/>
                        </a:rPr>
                        <a:t>.42</a:t>
                      </a:r>
                      <a:endParaRPr lang="en-US" sz="1400">
                        <a:solidFill>
                          <a:srgbClr val="365F91"/>
                        </a:solidFill>
                        <a:latin typeface="Times New Roman"/>
                        <a:ea typeface="Calibri"/>
                        <a:cs typeface="Times New Roman"/>
                      </a:endParaRPr>
                    </a:p>
                  </a:txBody>
                  <a:tcPr marL="60960" marR="60960" marT="0" marB="0">
                    <a:lnL>
                      <a:noFill/>
                    </a:lnL>
                    <a:lnR>
                      <a:noFill/>
                    </a:lnR>
                    <a:lnT>
                      <a:noFill/>
                    </a:lnT>
                    <a:lnB w="12700" cap="flat" cmpd="sng" algn="ctr">
                      <a:solidFill>
                        <a:srgbClr val="4F81BD"/>
                      </a:solidFill>
                      <a:prstDash val="solid"/>
                      <a:round/>
                      <a:headEnd type="none" w="med" len="med"/>
                      <a:tailEnd type="none" w="med" len="med"/>
                    </a:lnB>
                  </a:tcPr>
                </a:tc>
                <a:tc>
                  <a:txBody>
                    <a:bodyPr/>
                    <a:lstStyle/>
                    <a:p>
                      <a:pPr marL="0" marR="0" algn="ctr">
                        <a:lnSpc>
                          <a:spcPct val="200000"/>
                        </a:lnSpc>
                        <a:spcBef>
                          <a:spcPts val="0"/>
                        </a:spcBef>
                        <a:spcAft>
                          <a:spcPts val="0"/>
                        </a:spcAft>
                      </a:pPr>
                      <a:r>
                        <a:rPr lang="en-US" sz="1400" b="1" dirty="0">
                          <a:solidFill>
                            <a:srgbClr val="000000"/>
                          </a:solidFill>
                          <a:latin typeface="Times New Roman"/>
                          <a:ea typeface="Times New Roman"/>
                          <a:cs typeface="Times New Roman"/>
                        </a:rPr>
                        <a:t>.63</a:t>
                      </a:r>
                      <a:endParaRPr lang="en-US" sz="1400" b="1" dirty="0">
                        <a:solidFill>
                          <a:srgbClr val="365F91"/>
                        </a:solidFill>
                        <a:latin typeface="Times New Roman"/>
                        <a:ea typeface="Calibri"/>
                        <a:cs typeface="Times New Roman"/>
                      </a:endParaRPr>
                    </a:p>
                  </a:txBody>
                  <a:tcPr marL="60960" marR="60960" marT="0" marB="0">
                    <a:lnL>
                      <a:noFill/>
                    </a:lnL>
                    <a:lnR>
                      <a:noFill/>
                    </a:lnR>
                    <a:lnT>
                      <a:noFill/>
                    </a:lnT>
                    <a:lnB w="12700" cap="flat" cmpd="sng" algn="ctr">
                      <a:solidFill>
                        <a:srgbClr val="4F81BD"/>
                      </a:solidFill>
                      <a:prstDash val="solid"/>
                      <a:round/>
                      <a:headEnd type="none" w="med" len="med"/>
                      <a:tailEnd type="none" w="med" len="med"/>
                    </a:lnB>
                  </a:tcPr>
                </a:tc>
                <a:tc>
                  <a:txBody>
                    <a:bodyPr/>
                    <a:lstStyle/>
                    <a:p>
                      <a:pPr marL="0" marR="0" algn="ctr">
                        <a:lnSpc>
                          <a:spcPct val="200000"/>
                        </a:lnSpc>
                        <a:spcBef>
                          <a:spcPts val="0"/>
                        </a:spcBef>
                        <a:spcAft>
                          <a:spcPts val="0"/>
                        </a:spcAft>
                      </a:pPr>
                      <a:r>
                        <a:rPr lang="en-US" sz="1400" dirty="0">
                          <a:solidFill>
                            <a:srgbClr val="000000"/>
                          </a:solidFill>
                          <a:latin typeface="Times New Roman"/>
                          <a:ea typeface="Times New Roman"/>
                          <a:cs typeface="Times New Roman"/>
                        </a:rPr>
                        <a:t>.94</a:t>
                      </a:r>
                      <a:endParaRPr lang="en-US" sz="1400" dirty="0">
                        <a:solidFill>
                          <a:srgbClr val="365F91"/>
                        </a:solidFill>
                        <a:latin typeface="Times New Roman"/>
                        <a:ea typeface="Calibri"/>
                        <a:cs typeface="Times New Roman"/>
                      </a:endParaRPr>
                    </a:p>
                  </a:txBody>
                  <a:tcPr marL="60960" marR="60960" marT="0" marB="0">
                    <a:lnL>
                      <a:noFill/>
                    </a:lnL>
                    <a:lnR>
                      <a:noFill/>
                    </a:lnR>
                    <a:lnT>
                      <a:noFill/>
                    </a:lnT>
                    <a:lnB w="12700" cap="flat" cmpd="sng" algn="ctr">
                      <a:solidFill>
                        <a:srgbClr val="4F81BD"/>
                      </a:solidFill>
                      <a:prstDash val="solid"/>
                      <a:round/>
                      <a:headEnd type="none" w="med" len="med"/>
                      <a:tailEnd type="none" w="med" len="med"/>
                    </a:lnB>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Social/Emotional Model</a:t>
            </a:r>
            <a:endParaRPr lang="en-US" dirty="0"/>
          </a:p>
        </p:txBody>
      </p:sp>
      <p:graphicFrame>
        <p:nvGraphicFramePr>
          <p:cNvPr id="4" name="Table 3"/>
          <p:cNvGraphicFramePr>
            <a:graphicFrameLocks noGrp="1"/>
          </p:cNvGraphicFramePr>
          <p:nvPr/>
        </p:nvGraphicFramePr>
        <p:xfrm>
          <a:off x="1295400" y="2057400"/>
          <a:ext cx="7696201" cy="3840480"/>
        </p:xfrm>
        <a:graphic>
          <a:graphicData uri="http://schemas.openxmlformats.org/drawingml/2006/table">
            <a:tbl>
              <a:tblPr/>
              <a:tblGrid>
                <a:gridCol w="1133764"/>
                <a:gridCol w="769620"/>
                <a:gridCol w="769620"/>
                <a:gridCol w="699072"/>
                <a:gridCol w="699072"/>
                <a:gridCol w="769620"/>
                <a:gridCol w="769620"/>
                <a:gridCol w="699072"/>
                <a:gridCol w="795274"/>
                <a:gridCol w="591467"/>
              </a:tblGrid>
              <a:tr h="325120">
                <a:tc>
                  <a:txBody>
                    <a:bodyPr/>
                    <a:lstStyle/>
                    <a:p>
                      <a:endParaRPr lang="en-US" sz="1400" dirty="0">
                        <a:solidFill>
                          <a:srgbClr val="365F91"/>
                        </a:solidFill>
                        <a:latin typeface="Times New Roman"/>
                        <a:cs typeface="Times New Roman"/>
                      </a:endParaRPr>
                    </a:p>
                  </a:txBody>
                  <a:tcPr marL="60960" marR="60960" marT="0" marB="0">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endParaRPr lang="en-US" sz="1400">
                        <a:solidFill>
                          <a:srgbClr val="365F91"/>
                        </a:solidFill>
                        <a:latin typeface="Times New Roman"/>
                        <a:cs typeface="Times New Roman"/>
                      </a:endParaRPr>
                    </a:p>
                  </a:txBody>
                  <a:tcPr marL="60960" marR="60960" marT="0" marB="0">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endParaRPr lang="en-US" sz="1400">
                        <a:solidFill>
                          <a:srgbClr val="365F91"/>
                        </a:solidFill>
                        <a:latin typeface="Times New Roman"/>
                        <a:cs typeface="Times New Roman"/>
                      </a:endParaRPr>
                    </a:p>
                  </a:txBody>
                  <a:tcPr marL="60960" marR="60960" marT="0" marB="0">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gridSpan="2">
                  <a:txBody>
                    <a:bodyPr/>
                    <a:lstStyle/>
                    <a:p>
                      <a:pPr marL="0" marR="0" algn="ctr">
                        <a:lnSpc>
                          <a:spcPct val="200000"/>
                        </a:lnSpc>
                        <a:spcBef>
                          <a:spcPts val="0"/>
                        </a:spcBef>
                        <a:spcAft>
                          <a:spcPts val="0"/>
                        </a:spcAft>
                      </a:pPr>
                      <a:r>
                        <a:rPr lang="en-US" sz="1400" b="1" i="1">
                          <a:solidFill>
                            <a:srgbClr val="000000"/>
                          </a:solidFill>
                          <a:latin typeface="Times New Roman"/>
                          <a:ea typeface="Times New Roman"/>
                          <a:cs typeface="Times New Roman"/>
                        </a:rPr>
                        <a:t>B </a:t>
                      </a:r>
                      <a:r>
                        <a:rPr lang="en-US" sz="1400" b="1">
                          <a:solidFill>
                            <a:srgbClr val="000000"/>
                          </a:solidFill>
                          <a:latin typeface="Times New Roman"/>
                          <a:ea typeface="Times New Roman"/>
                          <a:cs typeface="Times New Roman"/>
                        </a:rPr>
                        <a:t>(95% CI)</a:t>
                      </a:r>
                      <a:endParaRPr lang="en-US" sz="1400">
                        <a:solidFill>
                          <a:srgbClr val="365F91"/>
                        </a:solidFill>
                        <a:latin typeface="Times New Roman"/>
                        <a:ea typeface="Calibri"/>
                        <a:cs typeface="Times New Roman"/>
                      </a:endParaRPr>
                    </a:p>
                  </a:txBody>
                  <a:tcPr marL="60960" marR="60960" marT="0" marB="0">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hMerge="1">
                  <a:txBody>
                    <a:bodyPr/>
                    <a:lstStyle/>
                    <a:p>
                      <a:endParaRPr lang="en-US"/>
                    </a:p>
                  </a:txBody>
                  <a:tcPr/>
                </a:tc>
                <a:tc>
                  <a:txBody>
                    <a:bodyPr/>
                    <a:lstStyle/>
                    <a:p>
                      <a:endParaRPr lang="en-US" sz="1400">
                        <a:solidFill>
                          <a:srgbClr val="365F91"/>
                        </a:solidFill>
                        <a:latin typeface="Times New Roman"/>
                        <a:cs typeface="Times New Roman"/>
                      </a:endParaRPr>
                    </a:p>
                  </a:txBody>
                  <a:tcPr marL="60960" marR="60960" marT="0" marB="0">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endParaRPr lang="en-US" sz="1400">
                        <a:solidFill>
                          <a:srgbClr val="365F91"/>
                        </a:solidFill>
                        <a:latin typeface="Times New Roman"/>
                        <a:cs typeface="Times New Roman"/>
                      </a:endParaRPr>
                    </a:p>
                  </a:txBody>
                  <a:tcPr marL="60960" marR="60960" marT="0" marB="0">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gridSpan="3">
                  <a:txBody>
                    <a:bodyPr/>
                    <a:lstStyle/>
                    <a:p>
                      <a:pPr marL="0" marR="0" algn="ctr">
                        <a:lnSpc>
                          <a:spcPct val="200000"/>
                        </a:lnSpc>
                        <a:spcBef>
                          <a:spcPts val="0"/>
                        </a:spcBef>
                        <a:spcAft>
                          <a:spcPts val="0"/>
                        </a:spcAft>
                      </a:pPr>
                      <a:r>
                        <a:rPr lang="en-US" sz="1400" b="1" i="1">
                          <a:solidFill>
                            <a:srgbClr val="000000"/>
                          </a:solidFill>
                          <a:latin typeface="Times New Roman"/>
                          <a:ea typeface="Times New Roman"/>
                          <a:cs typeface="Times New Roman"/>
                        </a:rPr>
                        <a:t>95% CI for odds ratio</a:t>
                      </a:r>
                      <a:endParaRPr lang="en-US" sz="1400">
                        <a:solidFill>
                          <a:srgbClr val="365F91"/>
                        </a:solidFill>
                        <a:latin typeface="Times New Roman"/>
                        <a:ea typeface="Calibri"/>
                        <a:cs typeface="Times New Roman"/>
                      </a:endParaRPr>
                    </a:p>
                  </a:txBody>
                  <a:tcPr marL="60960" marR="60960" marT="0" marB="0">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650240">
                <a:tc>
                  <a:txBody>
                    <a:bodyPr/>
                    <a:lstStyle/>
                    <a:p>
                      <a:pPr marL="0" marR="0">
                        <a:lnSpc>
                          <a:spcPct val="200000"/>
                        </a:lnSpc>
                        <a:spcBef>
                          <a:spcPts val="0"/>
                        </a:spcBef>
                        <a:spcAft>
                          <a:spcPts val="0"/>
                        </a:spcAft>
                      </a:pPr>
                      <a:r>
                        <a:rPr lang="en-US" sz="1400" b="1">
                          <a:solidFill>
                            <a:srgbClr val="000000"/>
                          </a:solidFill>
                          <a:latin typeface="Times New Roman"/>
                          <a:ea typeface="Times New Roman"/>
                          <a:cs typeface="Times New Roman"/>
                        </a:rPr>
                        <a:t> </a:t>
                      </a:r>
                      <a:endParaRPr lang="en-US" sz="1400">
                        <a:solidFill>
                          <a:srgbClr val="365F91"/>
                        </a:solidFill>
                        <a:latin typeface="Times New Roman"/>
                        <a:ea typeface="Calibri"/>
                        <a:cs typeface="Times New Roman"/>
                      </a:endParaRPr>
                    </a:p>
                  </a:txBody>
                  <a:tcPr marL="60960" marR="60960" marT="0" marB="0">
                    <a:lnL>
                      <a:noFill/>
                    </a:lnL>
                    <a:lnR>
                      <a:noFill/>
                    </a:lnR>
                    <a:lnT w="12700" cap="flat" cmpd="sng" algn="ctr">
                      <a:solidFill>
                        <a:srgbClr val="4F81BD"/>
                      </a:solidFill>
                      <a:prstDash val="solid"/>
                      <a:round/>
                      <a:headEnd type="none" w="med" len="med"/>
                      <a:tailEnd type="none" w="med" len="med"/>
                    </a:lnT>
                    <a:lnB>
                      <a:noFill/>
                    </a:lnB>
                    <a:solidFill>
                      <a:srgbClr val="D3DFEE"/>
                    </a:solidFill>
                  </a:tcPr>
                </a:tc>
                <a:tc>
                  <a:txBody>
                    <a:bodyPr/>
                    <a:lstStyle/>
                    <a:p>
                      <a:pPr marL="0" marR="0" algn="ctr">
                        <a:lnSpc>
                          <a:spcPct val="200000"/>
                        </a:lnSpc>
                        <a:spcBef>
                          <a:spcPts val="0"/>
                        </a:spcBef>
                        <a:spcAft>
                          <a:spcPts val="0"/>
                        </a:spcAft>
                      </a:pPr>
                      <a:r>
                        <a:rPr lang="en-US" sz="1400" i="1">
                          <a:solidFill>
                            <a:srgbClr val="000000"/>
                          </a:solidFill>
                          <a:latin typeface="Times New Roman"/>
                          <a:ea typeface="Times New Roman"/>
                          <a:cs typeface="Times New Roman"/>
                        </a:rPr>
                        <a:t>B</a:t>
                      </a:r>
                      <a:endParaRPr lang="en-US" sz="1400">
                        <a:solidFill>
                          <a:srgbClr val="365F91"/>
                        </a:solidFill>
                        <a:latin typeface="Times New Roman"/>
                        <a:ea typeface="Calibri"/>
                        <a:cs typeface="Times New Roman"/>
                      </a:endParaRPr>
                    </a:p>
                  </a:txBody>
                  <a:tcPr marL="60960" marR="60960" marT="0" marB="0">
                    <a:lnL>
                      <a:noFill/>
                    </a:lnL>
                    <a:lnR>
                      <a:noFill/>
                    </a:lnR>
                    <a:lnT w="12700" cap="flat" cmpd="sng" algn="ctr">
                      <a:solidFill>
                        <a:srgbClr val="4F81BD"/>
                      </a:solidFill>
                      <a:prstDash val="solid"/>
                      <a:round/>
                      <a:headEnd type="none" w="med" len="med"/>
                      <a:tailEnd type="none" w="med" len="med"/>
                    </a:lnT>
                    <a:lnB>
                      <a:noFill/>
                    </a:lnB>
                    <a:solidFill>
                      <a:srgbClr val="D3DFEE"/>
                    </a:solidFill>
                  </a:tcPr>
                </a:tc>
                <a:tc>
                  <a:txBody>
                    <a:bodyPr/>
                    <a:lstStyle/>
                    <a:p>
                      <a:pPr marL="0" marR="0" algn="ctr">
                        <a:lnSpc>
                          <a:spcPct val="200000"/>
                        </a:lnSpc>
                        <a:spcBef>
                          <a:spcPts val="0"/>
                        </a:spcBef>
                        <a:spcAft>
                          <a:spcPts val="0"/>
                        </a:spcAft>
                      </a:pPr>
                      <a:r>
                        <a:rPr lang="en-US" sz="1400" i="1">
                          <a:solidFill>
                            <a:srgbClr val="000000"/>
                          </a:solidFill>
                          <a:latin typeface="Times New Roman"/>
                          <a:ea typeface="Times New Roman"/>
                          <a:cs typeface="Times New Roman"/>
                        </a:rPr>
                        <a:t>SE</a:t>
                      </a:r>
                      <a:endParaRPr lang="en-US" sz="1400">
                        <a:solidFill>
                          <a:srgbClr val="365F91"/>
                        </a:solidFill>
                        <a:latin typeface="Times New Roman"/>
                        <a:ea typeface="Calibri"/>
                        <a:cs typeface="Times New Roman"/>
                      </a:endParaRPr>
                    </a:p>
                  </a:txBody>
                  <a:tcPr marL="60960" marR="60960" marT="0" marB="0">
                    <a:lnL>
                      <a:noFill/>
                    </a:lnL>
                    <a:lnR>
                      <a:noFill/>
                    </a:lnR>
                    <a:lnT w="12700" cap="flat" cmpd="sng" algn="ctr">
                      <a:solidFill>
                        <a:srgbClr val="4F81BD"/>
                      </a:solidFill>
                      <a:prstDash val="solid"/>
                      <a:round/>
                      <a:headEnd type="none" w="med" len="med"/>
                      <a:tailEnd type="none" w="med" len="med"/>
                    </a:lnT>
                    <a:lnB>
                      <a:noFill/>
                    </a:lnB>
                    <a:solidFill>
                      <a:srgbClr val="D3DFEE"/>
                    </a:solidFill>
                  </a:tcPr>
                </a:tc>
                <a:tc>
                  <a:txBody>
                    <a:bodyPr/>
                    <a:lstStyle/>
                    <a:p>
                      <a:pPr marL="0" marR="0" algn="ctr">
                        <a:lnSpc>
                          <a:spcPct val="200000"/>
                        </a:lnSpc>
                        <a:spcBef>
                          <a:spcPts val="0"/>
                        </a:spcBef>
                        <a:spcAft>
                          <a:spcPts val="0"/>
                        </a:spcAft>
                      </a:pPr>
                      <a:r>
                        <a:rPr lang="en-US" sz="1400" i="1">
                          <a:solidFill>
                            <a:srgbClr val="000000"/>
                          </a:solidFill>
                          <a:latin typeface="Times New Roman"/>
                          <a:ea typeface="Times New Roman"/>
                          <a:cs typeface="Times New Roman"/>
                        </a:rPr>
                        <a:t>Lower</a:t>
                      </a:r>
                      <a:endParaRPr lang="en-US" sz="1400">
                        <a:solidFill>
                          <a:srgbClr val="365F91"/>
                        </a:solidFill>
                        <a:latin typeface="Times New Roman"/>
                        <a:ea typeface="Calibri"/>
                        <a:cs typeface="Times New Roman"/>
                      </a:endParaRPr>
                    </a:p>
                  </a:txBody>
                  <a:tcPr marL="60960" marR="60960" marT="0" marB="0">
                    <a:lnL>
                      <a:noFill/>
                    </a:lnL>
                    <a:lnR>
                      <a:noFill/>
                    </a:lnR>
                    <a:lnT w="12700" cap="flat" cmpd="sng" algn="ctr">
                      <a:solidFill>
                        <a:srgbClr val="4F81BD"/>
                      </a:solidFill>
                      <a:prstDash val="solid"/>
                      <a:round/>
                      <a:headEnd type="none" w="med" len="med"/>
                      <a:tailEnd type="none" w="med" len="med"/>
                    </a:lnT>
                    <a:lnB>
                      <a:noFill/>
                    </a:lnB>
                    <a:solidFill>
                      <a:srgbClr val="D3DFEE"/>
                    </a:solidFill>
                  </a:tcPr>
                </a:tc>
                <a:tc>
                  <a:txBody>
                    <a:bodyPr/>
                    <a:lstStyle/>
                    <a:p>
                      <a:pPr marL="0" marR="0" algn="ctr">
                        <a:lnSpc>
                          <a:spcPct val="200000"/>
                        </a:lnSpc>
                        <a:spcBef>
                          <a:spcPts val="0"/>
                        </a:spcBef>
                        <a:spcAft>
                          <a:spcPts val="0"/>
                        </a:spcAft>
                      </a:pPr>
                      <a:r>
                        <a:rPr lang="en-US" sz="1400" i="1">
                          <a:solidFill>
                            <a:srgbClr val="000000"/>
                          </a:solidFill>
                          <a:latin typeface="Times New Roman"/>
                          <a:ea typeface="Times New Roman"/>
                          <a:cs typeface="Times New Roman"/>
                        </a:rPr>
                        <a:t>Upper</a:t>
                      </a:r>
                      <a:endParaRPr lang="en-US" sz="1400">
                        <a:solidFill>
                          <a:srgbClr val="365F91"/>
                        </a:solidFill>
                        <a:latin typeface="Times New Roman"/>
                        <a:ea typeface="Calibri"/>
                        <a:cs typeface="Times New Roman"/>
                      </a:endParaRPr>
                    </a:p>
                  </a:txBody>
                  <a:tcPr marL="60960" marR="60960" marT="0" marB="0">
                    <a:lnL>
                      <a:noFill/>
                    </a:lnL>
                    <a:lnR>
                      <a:noFill/>
                    </a:lnR>
                    <a:lnT w="12700" cap="flat" cmpd="sng" algn="ctr">
                      <a:solidFill>
                        <a:srgbClr val="4F81BD"/>
                      </a:solidFill>
                      <a:prstDash val="solid"/>
                      <a:round/>
                      <a:headEnd type="none" w="med" len="med"/>
                      <a:tailEnd type="none" w="med" len="med"/>
                    </a:lnT>
                    <a:lnB>
                      <a:noFill/>
                    </a:lnB>
                    <a:solidFill>
                      <a:srgbClr val="D3DFEE"/>
                    </a:solidFill>
                  </a:tcPr>
                </a:tc>
                <a:tc>
                  <a:txBody>
                    <a:bodyPr/>
                    <a:lstStyle/>
                    <a:p>
                      <a:pPr marL="0" marR="0" algn="ctr">
                        <a:lnSpc>
                          <a:spcPct val="200000"/>
                        </a:lnSpc>
                        <a:spcBef>
                          <a:spcPts val="0"/>
                        </a:spcBef>
                        <a:spcAft>
                          <a:spcPts val="0"/>
                        </a:spcAft>
                      </a:pPr>
                      <a:r>
                        <a:rPr lang="en-US" sz="1400" i="1">
                          <a:solidFill>
                            <a:srgbClr val="000000"/>
                          </a:solidFill>
                          <a:latin typeface="Times New Roman"/>
                          <a:ea typeface="Times New Roman"/>
                          <a:cs typeface="Times New Roman"/>
                        </a:rPr>
                        <a:t>z</a:t>
                      </a:r>
                      <a:endParaRPr lang="en-US" sz="1400">
                        <a:solidFill>
                          <a:srgbClr val="365F91"/>
                        </a:solidFill>
                        <a:latin typeface="Times New Roman"/>
                        <a:ea typeface="Calibri"/>
                        <a:cs typeface="Times New Roman"/>
                      </a:endParaRPr>
                    </a:p>
                  </a:txBody>
                  <a:tcPr marL="60960" marR="60960" marT="0" marB="0">
                    <a:lnL>
                      <a:noFill/>
                    </a:lnL>
                    <a:lnR>
                      <a:noFill/>
                    </a:lnR>
                    <a:lnT w="12700" cap="flat" cmpd="sng" algn="ctr">
                      <a:solidFill>
                        <a:srgbClr val="4F81BD"/>
                      </a:solidFill>
                      <a:prstDash val="solid"/>
                      <a:round/>
                      <a:headEnd type="none" w="med" len="med"/>
                      <a:tailEnd type="none" w="med" len="med"/>
                    </a:lnT>
                    <a:lnB>
                      <a:noFill/>
                    </a:lnB>
                    <a:solidFill>
                      <a:srgbClr val="D3DFEE"/>
                    </a:solidFill>
                  </a:tcPr>
                </a:tc>
                <a:tc>
                  <a:txBody>
                    <a:bodyPr/>
                    <a:lstStyle/>
                    <a:p>
                      <a:pPr marL="0" marR="0" algn="ctr">
                        <a:lnSpc>
                          <a:spcPct val="200000"/>
                        </a:lnSpc>
                        <a:spcBef>
                          <a:spcPts val="0"/>
                        </a:spcBef>
                        <a:spcAft>
                          <a:spcPts val="0"/>
                        </a:spcAft>
                      </a:pPr>
                      <a:r>
                        <a:rPr lang="en-US" sz="1400" i="1">
                          <a:solidFill>
                            <a:srgbClr val="000000"/>
                          </a:solidFill>
                          <a:latin typeface="Times New Roman"/>
                          <a:ea typeface="Times New Roman"/>
                          <a:cs typeface="Times New Roman"/>
                        </a:rPr>
                        <a:t>p</a:t>
                      </a:r>
                      <a:endParaRPr lang="en-US" sz="1400">
                        <a:solidFill>
                          <a:srgbClr val="365F91"/>
                        </a:solidFill>
                        <a:latin typeface="Times New Roman"/>
                        <a:ea typeface="Calibri"/>
                        <a:cs typeface="Times New Roman"/>
                      </a:endParaRPr>
                    </a:p>
                  </a:txBody>
                  <a:tcPr marL="60960" marR="60960" marT="0" marB="0">
                    <a:lnL>
                      <a:noFill/>
                    </a:lnL>
                    <a:lnR>
                      <a:noFill/>
                    </a:lnR>
                    <a:lnT w="12700" cap="flat" cmpd="sng" algn="ctr">
                      <a:solidFill>
                        <a:srgbClr val="4F81BD"/>
                      </a:solidFill>
                      <a:prstDash val="solid"/>
                      <a:round/>
                      <a:headEnd type="none" w="med" len="med"/>
                      <a:tailEnd type="none" w="med" len="med"/>
                    </a:lnT>
                    <a:lnB>
                      <a:noFill/>
                    </a:lnB>
                    <a:solidFill>
                      <a:srgbClr val="D3DFEE"/>
                    </a:solidFill>
                  </a:tcPr>
                </a:tc>
                <a:tc>
                  <a:txBody>
                    <a:bodyPr/>
                    <a:lstStyle/>
                    <a:p>
                      <a:pPr marL="0" marR="0" algn="ctr">
                        <a:lnSpc>
                          <a:spcPct val="200000"/>
                        </a:lnSpc>
                        <a:spcBef>
                          <a:spcPts val="0"/>
                        </a:spcBef>
                        <a:spcAft>
                          <a:spcPts val="0"/>
                        </a:spcAft>
                      </a:pPr>
                      <a:r>
                        <a:rPr lang="en-US" sz="1400" i="1">
                          <a:solidFill>
                            <a:srgbClr val="000000"/>
                          </a:solidFill>
                          <a:latin typeface="Times New Roman"/>
                          <a:ea typeface="Times New Roman"/>
                          <a:cs typeface="Times New Roman"/>
                        </a:rPr>
                        <a:t>Lower</a:t>
                      </a:r>
                      <a:endParaRPr lang="en-US" sz="1400">
                        <a:solidFill>
                          <a:srgbClr val="365F91"/>
                        </a:solidFill>
                        <a:latin typeface="Times New Roman"/>
                        <a:ea typeface="Calibri"/>
                        <a:cs typeface="Times New Roman"/>
                      </a:endParaRPr>
                    </a:p>
                  </a:txBody>
                  <a:tcPr marL="60960" marR="60960" marT="0" marB="0">
                    <a:lnL>
                      <a:noFill/>
                    </a:lnL>
                    <a:lnR>
                      <a:noFill/>
                    </a:lnR>
                    <a:lnT w="12700" cap="flat" cmpd="sng" algn="ctr">
                      <a:solidFill>
                        <a:srgbClr val="4F81BD"/>
                      </a:solidFill>
                      <a:prstDash val="solid"/>
                      <a:round/>
                      <a:headEnd type="none" w="med" len="med"/>
                      <a:tailEnd type="none" w="med" len="med"/>
                    </a:lnT>
                    <a:lnB>
                      <a:noFill/>
                    </a:lnB>
                    <a:solidFill>
                      <a:srgbClr val="D3DFEE"/>
                    </a:solidFill>
                  </a:tcPr>
                </a:tc>
                <a:tc>
                  <a:txBody>
                    <a:bodyPr/>
                    <a:lstStyle/>
                    <a:p>
                      <a:pPr marL="0" marR="0" algn="ctr">
                        <a:lnSpc>
                          <a:spcPct val="200000"/>
                        </a:lnSpc>
                        <a:spcBef>
                          <a:spcPts val="0"/>
                        </a:spcBef>
                        <a:spcAft>
                          <a:spcPts val="0"/>
                        </a:spcAft>
                      </a:pPr>
                      <a:r>
                        <a:rPr lang="en-US" sz="1400" i="1">
                          <a:solidFill>
                            <a:srgbClr val="000000"/>
                          </a:solidFill>
                          <a:latin typeface="Times New Roman"/>
                          <a:ea typeface="Times New Roman"/>
                          <a:cs typeface="Times New Roman"/>
                        </a:rPr>
                        <a:t>Odds Ratio</a:t>
                      </a:r>
                      <a:endParaRPr lang="en-US" sz="1400">
                        <a:solidFill>
                          <a:srgbClr val="365F91"/>
                        </a:solidFill>
                        <a:latin typeface="Times New Roman"/>
                        <a:ea typeface="Calibri"/>
                        <a:cs typeface="Times New Roman"/>
                      </a:endParaRPr>
                    </a:p>
                  </a:txBody>
                  <a:tcPr marL="60960" marR="60960" marT="0" marB="0">
                    <a:lnL>
                      <a:noFill/>
                    </a:lnL>
                    <a:lnR>
                      <a:noFill/>
                    </a:lnR>
                    <a:lnT w="12700" cap="flat" cmpd="sng" algn="ctr">
                      <a:solidFill>
                        <a:srgbClr val="4F81BD"/>
                      </a:solidFill>
                      <a:prstDash val="solid"/>
                      <a:round/>
                      <a:headEnd type="none" w="med" len="med"/>
                      <a:tailEnd type="none" w="med" len="med"/>
                    </a:lnT>
                    <a:lnB>
                      <a:noFill/>
                    </a:lnB>
                    <a:solidFill>
                      <a:srgbClr val="D3DFEE"/>
                    </a:solidFill>
                  </a:tcPr>
                </a:tc>
                <a:tc>
                  <a:txBody>
                    <a:bodyPr/>
                    <a:lstStyle/>
                    <a:p>
                      <a:pPr marL="0" marR="0" algn="ctr">
                        <a:lnSpc>
                          <a:spcPct val="200000"/>
                        </a:lnSpc>
                        <a:spcBef>
                          <a:spcPts val="0"/>
                        </a:spcBef>
                        <a:spcAft>
                          <a:spcPts val="0"/>
                        </a:spcAft>
                      </a:pPr>
                      <a:r>
                        <a:rPr lang="en-US" sz="1400" i="1">
                          <a:solidFill>
                            <a:srgbClr val="000000"/>
                          </a:solidFill>
                          <a:latin typeface="Times New Roman"/>
                          <a:ea typeface="Times New Roman"/>
                          <a:cs typeface="Times New Roman"/>
                        </a:rPr>
                        <a:t>Upper</a:t>
                      </a:r>
                      <a:endParaRPr lang="en-US" sz="1400">
                        <a:solidFill>
                          <a:srgbClr val="365F91"/>
                        </a:solidFill>
                        <a:latin typeface="Times New Roman"/>
                        <a:ea typeface="Calibri"/>
                        <a:cs typeface="Times New Roman"/>
                      </a:endParaRPr>
                    </a:p>
                  </a:txBody>
                  <a:tcPr marL="60960" marR="60960" marT="0" marB="0">
                    <a:lnL>
                      <a:noFill/>
                    </a:lnL>
                    <a:lnR>
                      <a:noFill/>
                    </a:lnR>
                    <a:lnT w="12700" cap="flat" cmpd="sng" algn="ctr">
                      <a:solidFill>
                        <a:srgbClr val="4F81BD"/>
                      </a:solidFill>
                      <a:prstDash val="solid"/>
                      <a:round/>
                      <a:headEnd type="none" w="med" len="med"/>
                      <a:tailEnd type="none" w="med" len="med"/>
                    </a:lnT>
                    <a:lnB>
                      <a:noFill/>
                    </a:lnB>
                    <a:solidFill>
                      <a:srgbClr val="D3DFEE"/>
                    </a:solidFill>
                  </a:tcPr>
                </a:tc>
              </a:tr>
              <a:tr h="325120">
                <a:tc>
                  <a:txBody>
                    <a:bodyPr/>
                    <a:lstStyle/>
                    <a:p>
                      <a:pPr marL="0" marR="0">
                        <a:lnSpc>
                          <a:spcPct val="200000"/>
                        </a:lnSpc>
                        <a:spcBef>
                          <a:spcPts val="0"/>
                        </a:spcBef>
                        <a:spcAft>
                          <a:spcPts val="0"/>
                        </a:spcAft>
                      </a:pPr>
                      <a:r>
                        <a:rPr lang="en-US" sz="1400" b="0">
                          <a:solidFill>
                            <a:srgbClr val="000000"/>
                          </a:solidFill>
                          <a:latin typeface="Times New Roman"/>
                          <a:ea typeface="Times New Roman"/>
                          <a:cs typeface="Times New Roman"/>
                        </a:rPr>
                        <a:t>Intercept</a:t>
                      </a:r>
                      <a:endParaRPr lang="en-US" sz="1400" b="0">
                        <a:solidFill>
                          <a:srgbClr val="365F91"/>
                        </a:solidFill>
                        <a:latin typeface="Times New Roman"/>
                        <a:ea typeface="Calibri"/>
                        <a:cs typeface="Times New Roman"/>
                      </a:endParaRPr>
                    </a:p>
                  </a:txBody>
                  <a:tcPr marL="60960" marR="60960" marT="0" marB="0">
                    <a:lnL>
                      <a:noFill/>
                    </a:lnL>
                    <a:lnR>
                      <a:noFill/>
                    </a:lnR>
                    <a:lnT>
                      <a:noFill/>
                    </a:lnT>
                    <a:lnB>
                      <a:noFill/>
                    </a:lnB>
                  </a:tcPr>
                </a:tc>
                <a:tc>
                  <a:txBody>
                    <a:bodyPr/>
                    <a:lstStyle/>
                    <a:p>
                      <a:pPr marL="0" marR="0" algn="ctr">
                        <a:lnSpc>
                          <a:spcPct val="200000"/>
                        </a:lnSpc>
                        <a:spcBef>
                          <a:spcPts val="0"/>
                        </a:spcBef>
                        <a:spcAft>
                          <a:spcPts val="0"/>
                        </a:spcAft>
                      </a:pPr>
                      <a:r>
                        <a:rPr lang="en-US" sz="1400">
                          <a:solidFill>
                            <a:srgbClr val="000000"/>
                          </a:solidFill>
                          <a:latin typeface="Times New Roman"/>
                          <a:ea typeface="Times New Roman"/>
                          <a:cs typeface="Times New Roman"/>
                        </a:rPr>
                        <a:t>-1.80</a:t>
                      </a:r>
                      <a:endParaRPr lang="en-US" sz="1400">
                        <a:solidFill>
                          <a:srgbClr val="365F91"/>
                        </a:solidFill>
                        <a:latin typeface="Times New Roman"/>
                        <a:ea typeface="Calibri"/>
                        <a:cs typeface="Times New Roman"/>
                      </a:endParaRPr>
                    </a:p>
                  </a:txBody>
                  <a:tcPr marL="60960" marR="60960" marT="0" marB="0">
                    <a:lnL>
                      <a:noFill/>
                    </a:lnL>
                    <a:lnR>
                      <a:noFill/>
                    </a:lnR>
                    <a:lnT>
                      <a:noFill/>
                    </a:lnT>
                    <a:lnB>
                      <a:noFill/>
                    </a:lnB>
                  </a:tcPr>
                </a:tc>
                <a:tc>
                  <a:txBody>
                    <a:bodyPr/>
                    <a:lstStyle/>
                    <a:p>
                      <a:pPr marL="0" marR="0" algn="ctr">
                        <a:lnSpc>
                          <a:spcPct val="200000"/>
                        </a:lnSpc>
                        <a:spcBef>
                          <a:spcPts val="0"/>
                        </a:spcBef>
                        <a:spcAft>
                          <a:spcPts val="0"/>
                        </a:spcAft>
                      </a:pPr>
                      <a:r>
                        <a:rPr lang="en-US" sz="1400">
                          <a:solidFill>
                            <a:srgbClr val="000000"/>
                          </a:solidFill>
                          <a:latin typeface="Times New Roman"/>
                          <a:ea typeface="Times New Roman"/>
                          <a:cs typeface="Times New Roman"/>
                        </a:rPr>
                        <a:t>1.24</a:t>
                      </a:r>
                      <a:endParaRPr lang="en-US" sz="1400">
                        <a:solidFill>
                          <a:srgbClr val="365F91"/>
                        </a:solidFill>
                        <a:latin typeface="Times New Roman"/>
                        <a:ea typeface="Calibri"/>
                        <a:cs typeface="Times New Roman"/>
                      </a:endParaRPr>
                    </a:p>
                  </a:txBody>
                  <a:tcPr marL="60960" marR="60960" marT="0" marB="0">
                    <a:lnL>
                      <a:noFill/>
                    </a:lnL>
                    <a:lnR>
                      <a:noFill/>
                    </a:lnR>
                    <a:lnT>
                      <a:noFill/>
                    </a:lnT>
                    <a:lnB>
                      <a:noFill/>
                    </a:lnB>
                  </a:tcPr>
                </a:tc>
                <a:tc>
                  <a:txBody>
                    <a:bodyPr/>
                    <a:lstStyle/>
                    <a:p>
                      <a:pPr marL="0" marR="0" algn="ctr">
                        <a:lnSpc>
                          <a:spcPct val="200000"/>
                        </a:lnSpc>
                        <a:spcBef>
                          <a:spcPts val="0"/>
                        </a:spcBef>
                        <a:spcAft>
                          <a:spcPts val="0"/>
                        </a:spcAft>
                      </a:pPr>
                      <a:r>
                        <a:rPr lang="en-US" sz="1400">
                          <a:solidFill>
                            <a:srgbClr val="000000"/>
                          </a:solidFill>
                          <a:latin typeface="Times New Roman"/>
                          <a:ea typeface="Times New Roman"/>
                          <a:cs typeface="Times New Roman"/>
                        </a:rPr>
                        <a:t>-4.22</a:t>
                      </a:r>
                      <a:endParaRPr lang="en-US" sz="1400">
                        <a:solidFill>
                          <a:srgbClr val="365F91"/>
                        </a:solidFill>
                        <a:latin typeface="Times New Roman"/>
                        <a:ea typeface="Calibri"/>
                        <a:cs typeface="Times New Roman"/>
                      </a:endParaRPr>
                    </a:p>
                  </a:txBody>
                  <a:tcPr marL="60960" marR="60960" marT="0" marB="0">
                    <a:lnL>
                      <a:noFill/>
                    </a:lnL>
                    <a:lnR>
                      <a:noFill/>
                    </a:lnR>
                    <a:lnT>
                      <a:noFill/>
                    </a:lnT>
                    <a:lnB>
                      <a:noFill/>
                    </a:lnB>
                  </a:tcPr>
                </a:tc>
                <a:tc>
                  <a:txBody>
                    <a:bodyPr/>
                    <a:lstStyle/>
                    <a:p>
                      <a:pPr marL="0" marR="0" algn="ctr">
                        <a:lnSpc>
                          <a:spcPct val="200000"/>
                        </a:lnSpc>
                        <a:spcBef>
                          <a:spcPts val="0"/>
                        </a:spcBef>
                        <a:spcAft>
                          <a:spcPts val="0"/>
                        </a:spcAft>
                      </a:pPr>
                      <a:r>
                        <a:rPr lang="en-US" sz="1400">
                          <a:solidFill>
                            <a:srgbClr val="000000"/>
                          </a:solidFill>
                          <a:latin typeface="Times New Roman"/>
                          <a:ea typeface="Times New Roman"/>
                          <a:cs typeface="Times New Roman"/>
                        </a:rPr>
                        <a:t>.62</a:t>
                      </a:r>
                      <a:endParaRPr lang="en-US" sz="1400">
                        <a:solidFill>
                          <a:srgbClr val="365F91"/>
                        </a:solidFill>
                        <a:latin typeface="Times New Roman"/>
                        <a:ea typeface="Calibri"/>
                        <a:cs typeface="Times New Roman"/>
                      </a:endParaRPr>
                    </a:p>
                  </a:txBody>
                  <a:tcPr marL="60960" marR="60960" marT="0" marB="0">
                    <a:lnL>
                      <a:noFill/>
                    </a:lnL>
                    <a:lnR>
                      <a:noFill/>
                    </a:lnR>
                    <a:lnT>
                      <a:noFill/>
                    </a:lnT>
                    <a:lnB>
                      <a:noFill/>
                    </a:lnB>
                  </a:tcPr>
                </a:tc>
                <a:tc>
                  <a:txBody>
                    <a:bodyPr/>
                    <a:lstStyle/>
                    <a:p>
                      <a:pPr marL="0" marR="0" algn="ctr">
                        <a:lnSpc>
                          <a:spcPct val="200000"/>
                        </a:lnSpc>
                        <a:spcBef>
                          <a:spcPts val="0"/>
                        </a:spcBef>
                        <a:spcAft>
                          <a:spcPts val="0"/>
                        </a:spcAft>
                      </a:pPr>
                      <a:r>
                        <a:rPr lang="en-US" sz="1400">
                          <a:solidFill>
                            <a:srgbClr val="000000"/>
                          </a:solidFill>
                          <a:latin typeface="Times New Roman"/>
                          <a:ea typeface="Times New Roman"/>
                          <a:cs typeface="Times New Roman"/>
                        </a:rPr>
                        <a:t>-1.46</a:t>
                      </a:r>
                      <a:endParaRPr lang="en-US" sz="1400">
                        <a:solidFill>
                          <a:srgbClr val="365F91"/>
                        </a:solidFill>
                        <a:latin typeface="Times New Roman"/>
                        <a:ea typeface="Calibri"/>
                        <a:cs typeface="Times New Roman"/>
                      </a:endParaRPr>
                    </a:p>
                  </a:txBody>
                  <a:tcPr marL="60960" marR="60960" marT="0" marB="0">
                    <a:lnL>
                      <a:noFill/>
                    </a:lnL>
                    <a:lnR>
                      <a:noFill/>
                    </a:lnR>
                    <a:lnT>
                      <a:noFill/>
                    </a:lnT>
                    <a:lnB>
                      <a:noFill/>
                    </a:lnB>
                  </a:tcPr>
                </a:tc>
                <a:tc>
                  <a:txBody>
                    <a:bodyPr/>
                    <a:lstStyle/>
                    <a:p>
                      <a:pPr marL="0" marR="0" algn="ctr">
                        <a:lnSpc>
                          <a:spcPct val="200000"/>
                        </a:lnSpc>
                        <a:spcBef>
                          <a:spcPts val="0"/>
                        </a:spcBef>
                        <a:spcAft>
                          <a:spcPts val="0"/>
                        </a:spcAft>
                      </a:pPr>
                      <a:r>
                        <a:rPr lang="en-US" sz="1400">
                          <a:solidFill>
                            <a:srgbClr val="000000"/>
                          </a:solidFill>
                          <a:latin typeface="Times New Roman"/>
                          <a:ea typeface="Times New Roman"/>
                          <a:cs typeface="Times New Roman"/>
                        </a:rPr>
                        <a:t>.146</a:t>
                      </a:r>
                      <a:endParaRPr lang="en-US" sz="1400">
                        <a:solidFill>
                          <a:srgbClr val="365F91"/>
                        </a:solidFill>
                        <a:latin typeface="Times New Roman"/>
                        <a:ea typeface="Calibri"/>
                        <a:cs typeface="Times New Roman"/>
                      </a:endParaRPr>
                    </a:p>
                  </a:txBody>
                  <a:tcPr marL="60960" marR="60960" marT="0" marB="0">
                    <a:lnL>
                      <a:noFill/>
                    </a:lnL>
                    <a:lnR>
                      <a:noFill/>
                    </a:lnR>
                    <a:lnT>
                      <a:noFill/>
                    </a:lnT>
                    <a:lnB>
                      <a:noFill/>
                    </a:lnB>
                  </a:tcPr>
                </a:tc>
                <a:tc>
                  <a:txBody>
                    <a:bodyPr/>
                    <a:lstStyle/>
                    <a:p>
                      <a:pPr marL="0" marR="0" algn="ctr">
                        <a:lnSpc>
                          <a:spcPct val="200000"/>
                        </a:lnSpc>
                        <a:spcBef>
                          <a:spcPts val="0"/>
                        </a:spcBef>
                        <a:spcAft>
                          <a:spcPts val="0"/>
                        </a:spcAft>
                      </a:pPr>
                      <a:endParaRPr lang="en-US" sz="1400">
                        <a:solidFill>
                          <a:srgbClr val="000000"/>
                        </a:solidFill>
                        <a:latin typeface="Times New Roman"/>
                        <a:ea typeface="Times New Roman"/>
                        <a:cs typeface="Times New Roman"/>
                      </a:endParaRPr>
                    </a:p>
                  </a:txBody>
                  <a:tcPr marL="60960" marR="60960" marT="0" marB="0">
                    <a:lnL>
                      <a:noFill/>
                    </a:lnL>
                    <a:lnR>
                      <a:noFill/>
                    </a:lnR>
                    <a:lnT>
                      <a:noFill/>
                    </a:lnT>
                    <a:lnB>
                      <a:noFill/>
                    </a:lnB>
                  </a:tcPr>
                </a:tc>
                <a:tc>
                  <a:txBody>
                    <a:bodyPr/>
                    <a:lstStyle/>
                    <a:p>
                      <a:pPr marL="0" marR="0" algn="ctr">
                        <a:lnSpc>
                          <a:spcPct val="200000"/>
                        </a:lnSpc>
                        <a:spcBef>
                          <a:spcPts val="0"/>
                        </a:spcBef>
                        <a:spcAft>
                          <a:spcPts val="0"/>
                        </a:spcAft>
                      </a:pPr>
                      <a:endParaRPr lang="en-US" sz="1400">
                        <a:solidFill>
                          <a:srgbClr val="000000"/>
                        </a:solidFill>
                        <a:latin typeface="Times New Roman"/>
                        <a:ea typeface="Times New Roman"/>
                        <a:cs typeface="Times New Roman"/>
                      </a:endParaRPr>
                    </a:p>
                  </a:txBody>
                  <a:tcPr marL="60960" marR="60960" marT="0" marB="0">
                    <a:lnL>
                      <a:noFill/>
                    </a:lnL>
                    <a:lnR>
                      <a:noFill/>
                    </a:lnR>
                    <a:lnT>
                      <a:noFill/>
                    </a:lnT>
                    <a:lnB>
                      <a:noFill/>
                    </a:lnB>
                  </a:tcPr>
                </a:tc>
                <a:tc>
                  <a:txBody>
                    <a:bodyPr/>
                    <a:lstStyle/>
                    <a:p>
                      <a:pPr marL="0" marR="0" algn="ctr">
                        <a:lnSpc>
                          <a:spcPct val="200000"/>
                        </a:lnSpc>
                        <a:spcBef>
                          <a:spcPts val="0"/>
                        </a:spcBef>
                        <a:spcAft>
                          <a:spcPts val="0"/>
                        </a:spcAft>
                      </a:pPr>
                      <a:endParaRPr lang="en-US" sz="1400">
                        <a:solidFill>
                          <a:srgbClr val="000000"/>
                        </a:solidFill>
                        <a:latin typeface="Times New Roman"/>
                        <a:ea typeface="Times New Roman"/>
                        <a:cs typeface="Times New Roman"/>
                      </a:endParaRPr>
                    </a:p>
                  </a:txBody>
                  <a:tcPr marL="60960" marR="60960" marT="0" marB="0">
                    <a:lnL>
                      <a:noFill/>
                    </a:lnL>
                    <a:lnR>
                      <a:noFill/>
                    </a:lnR>
                    <a:lnT>
                      <a:noFill/>
                    </a:lnT>
                    <a:lnB>
                      <a:noFill/>
                    </a:lnB>
                  </a:tcPr>
                </a:tc>
              </a:tr>
              <a:tr h="325120">
                <a:tc>
                  <a:txBody>
                    <a:bodyPr/>
                    <a:lstStyle/>
                    <a:p>
                      <a:pPr marL="0" marR="0">
                        <a:lnSpc>
                          <a:spcPct val="200000"/>
                        </a:lnSpc>
                        <a:spcBef>
                          <a:spcPts val="0"/>
                        </a:spcBef>
                        <a:spcAft>
                          <a:spcPts val="0"/>
                        </a:spcAft>
                      </a:pPr>
                      <a:r>
                        <a:rPr lang="en-US" sz="1400" b="1" dirty="0">
                          <a:solidFill>
                            <a:srgbClr val="000000"/>
                          </a:solidFill>
                          <a:latin typeface="Times New Roman"/>
                          <a:ea typeface="Times New Roman"/>
                          <a:cs typeface="Times New Roman"/>
                        </a:rPr>
                        <a:t>Social</a:t>
                      </a:r>
                      <a:endParaRPr lang="en-US" sz="1400" b="1" dirty="0">
                        <a:solidFill>
                          <a:srgbClr val="365F91"/>
                        </a:solidFill>
                        <a:latin typeface="Times New Roman"/>
                        <a:ea typeface="Calibri"/>
                        <a:cs typeface="Times New Roman"/>
                      </a:endParaRPr>
                    </a:p>
                  </a:txBody>
                  <a:tcPr marL="60960" marR="60960" marT="0" marB="0">
                    <a:lnL>
                      <a:noFill/>
                    </a:lnL>
                    <a:lnR>
                      <a:noFill/>
                    </a:lnR>
                    <a:lnT>
                      <a:noFill/>
                    </a:lnT>
                    <a:lnB>
                      <a:noFill/>
                    </a:lnB>
                    <a:solidFill>
                      <a:srgbClr val="D3DFEE"/>
                    </a:solidFill>
                  </a:tcPr>
                </a:tc>
                <a:tc>
                  <a:txBody>
                    <a:bodyPr/>
                    <a:lstStyle/>
                    <a:p>
                      <a:pPr marL="0" marR="0" algn="ctr">
                        <a:lnSpc>
                          <a:spcPct val="200000"/>
                        </a:lnSpc>
                        <a:spcBef>
                          <a:spcPts val="0"/>
                        </a:spcBef>
                        <a:spcAft>
                          <a:spcPts val="0"/>
                        </a:spcAft>
                      </a:pPr>
                      <a:r>
                        <a:rPr lang="en-US" sz="1400" b="1" dirty="0">
                          <a:solidFill>
                            <a:srgbClr val="000000"/>
                          </a:solidFill>
                          <a:latin typeface="Times New Roman"/>
                          <a:ea typeface="Times New Roman"/>
                          <a:cs typeface="Times New Roman"/>
                        </a:rPr>
                        <a:t>.18</a:t>
                      </a:r>
                      <a:endParaRPr lang="en-US" sz="1400" b="1" dirty="0">
                        <a:solidFill>
                          <a:srgbClr val="365F91"/>
                        </a:solidFill>
                        <a:latin typeface="Times New Roman"/>
                        <a:ea typeface="Calibri"/>
                        <a:cs typeface="Times New Roman"/>
                      </a:endParaRPr>
                    </a:p>
                  </a:txBody>
                  <a:tcPr marL="60960" marR="60960" marT="0" marB="0">
                    <a:lnL>
                      <a:noFill/>
                    </a:lnL>
                    <a:lnR>
                      <a:noFill/>
                    </a:lnR>
                    <a:lnT>
                      <a:noFill/>
                    </a:lnT>
                    <a:lnB>
                      <a:noFill/>
                    </a:lnB>
                    <a:solidFill>
                      <a:srgbClr val="D3DFEE"/>
                    </a:solidFill>
                  </a:tcPr>
                </a:tc>
                <a:tc>
                  <a:txBody>
                    <a:bodyPr/>
                    <a:lstStyle/>
                    <a:p>
                      <a:pPr marL="0" marR="0" algn="ctr">
                        <a:lnSpc>
                          <a:spcPct val="200000"/>
                        </a:lnSpc>
                        <a:spcBef>
                          <a:spcPts val="0"/>
                        </a:spcBef>
                        <a:spcAft>
                          <a:spcPts val="0"/>
                        </a:spcAft>
                      </a:pPr>
                      <a:r>
                        <a:rPr lang="en-US" sz="1400">
                          <a:solidFill>
                            <a:srgbClr val="000000"/>
                          </a:solidFill>
                          <a:latin typeface="Times New Roman"/>
                          <a:ea typeface="Times New Roman"/>
                          <a:cs typeface="Times New Roman"/>
                        </a:rPr>
                        <a:t>.06</a:t>
                      </a:r>
                      <a:endParaRPr lang="en-US" sz="1400">
                        <a:solidFill>
                          <a:srgbClr val="365F91"/>
                        </a:solidFill>
                        <a:latin typeface="Times New Roman"/>
                        <a:ea typeface="Calibri"/>
                        <a:cs typeface="Times New Roman"/>
                      </a:endParaRPr>
                    </a:p>
                  </a:txBody>
                  <a:tcPr marL="60960" marR="60960" marT="0" marB="0">
                    <a:lnL>
                      <a:noFill/>
                    </a:lnL>
                    <a:lnR>
                      <a:noFill/>
                    </a:lnR>
                    <a:lnT>
                      <a:noFill/>
                    </a:lnT>
                    <a:lnB>
                      <a:noFill/>
                    </a:lnB>
                    <a:solidFill>
                      <a:srgbClr val="D3DFEE"/>
                    </a:solidFill>
                  </a:tcPr>
                </a:tc>
                <a:tc>
                  <a:txBody>
                    <a:bodyPr/>
                    <a:lstStyle/>
                    <a:p>
                      <a:pPr marL="0" marR="0" algn="ctr">
                        <a:lnSpc>
                          <a:spcPct val="200000"/>
                        </a:lnSpc>
                        <a:spcBef>
                          <a:spcPts val="0"/>
                        </a:spcBef>
                        <a:spcAft>
                          <a:spcPts val="0"/>
                        </a:spcAft>
                      </a:pPr>
                      <a:r>
                        <a:rPr lang="en-US" sz="1400">
                          <a:solidFill>
                            <a:srgbClr val="000000"/>
                          </a:solidFill>
                          <a:latin typeface="Times New Roman"/>
                          <a:ea typeface="Times New Roman"/>
                          <a:cs typeface="Times New Roman"/>
                        </a:rPr>
                        <a:t>.05</a:t>
                      </a:r>
                      <a:endParaRPr lang="en-US" sz="1400">
                        <a:solidFill>
                          <a:srgbClr val="365F91"/>
                        </a:solidFill>
                        <a:latin typeface="Times New Roman"/>
                        <a:ea typeface="Calibri"/>
                        <a:cs typeface="Times New Roman"/>
                      </a:endParaRPr>
                    </a:p>
                  </a:txBody>
                  <a:tcPr marL="60960" marR="60960" marT="0" marB="0">
                    <a:lnL>
                      <a:noFill/>
                    </a:lnL>
                    <a:lnR>
                      <a:noFill/>
                    </a:lnR>
                    <a:lnT>
                      <a:noFill/>
                    </a:lnT>
                    <a:lnB>
                      <a:noFill/>
                    </a:lnB>
                    <a:solidFill>
                      <a:srgbClr val="D3DFEE"/>
                    </a:solidFill>
                  </a:tcPr>
                </a:tc>
                <a:tc>
                  <a:txBody>
                    <a:bodyPr/>
                    <a:lstStyle/>
                    <a:p>
                      <a:pPr marL="0" marR="0" algn="ctr">
                        <a:lnSpc>
                          <a:spcPct val="200000"/>
                        </a:lnSpc>
                        <a:spcBef>
                          <a:spcPts val="0"/>
                        </a:spcBef>
                        <a:spcAft>
                          <a:spcPts val="0"/>
                        </a:spcAft>
                      </a:pPr>
                      <a:r>
                        <a:rPr lang="en-US" sz="1400">
                          <a:solidFill>
                            <a:srgbClr val="000000"/>
                          </a:solidFill>
                          <a:latin typeface="Times New Roman"/>
                          <a:ea typeface="Times New Roman"/>
                          <a:cs typeface="Times New Roman"/>
                        </a:rPr>
                        <a:t>.30</a:t>
                      </a:r>
                      <a:endParaRPr lang="en-US" sz="1400">
                        <a:solidFill>
                          <a:srgbClr val="365F91"/>
                        </a:solidFill>
                        <a:latin typeface="Times New Roman"/>
                        <a:ea typeface="Calibri"/>
                        <a:cs typeface="Times New Roman"/>
                      </a:endParaRPr>
                    </a:p>
                  </a:txBody>
                  <a:tcPr marL="60960" marR="60960" marT="0" marB="0">
                    <a:lnL>
                      <a:noFill/>
                    </a:lnL>
                    <a:lnR>
                      <a:noFill/>
                    </a:lnR>
                    <a:lnT>
                      <a:noFill/>
                    </a:lnT>
                    <a:lnB>
                      <a:noFill/>
                    </a:lnB>
                    <a:solidFill>
                      <a:srgbClr val="D3DFEE"/>
                    </a:solidFill>
                  </a:tcPr>
                </a:tc>
                <a:tc>
                  <a:txBody>
                    <a:bodyPr/>
                    <a:lstStyle/>
                    <a:p>
                      <a:pPr marL="0" marR="0" algn="ctr">
                        <a:lnSpc>
                          <a:spcPct val="200000"/>
                        </a:lnSpc>
                        <a:spcBef>
                          <a:spcPts val="0"/>
                        </a:spcBef>
                        <a:spcAft>
                          <a:spcPts val="0"/>
                        </a:spcAft>
                      </a:pPr>
                      <a:r>
                        <a:rPr lang="en-US" sz="1400" b="1" dirty="0">
                          <a:solidFill>
                            <a:srgbClr val="000000"/>
                          </a:solidFill>
                          <a:latin typeface="Times New Roman"/>
                          <a:ea typeface="Times New Roman"/>
                          <a:cs typeface="Times New Roman"/>
                        </a:rPr>
                        <a:t>2.84</a:t>
                      </a:r>
                      <a:endParaRPr lang="en-US" sz="1400" b="1" dirty="0">
                        <a:solidFill>
                          <a:srgbClr val="365F91"/>
                        </a:solidFill>
                        <a:latin typeface="Times New Roman"/>
                        <a:ea typeface="Calibri"/>
                        <a:cs typeface="Times New Roman"/>
                      </a:endParaRPr>
                    </a:p>
                  </a:txBody>
                  <a:tcPr marL="60960" marR="60960" marT="0" marB="0">
                    <a:lnL>
                      <a:noFill/>
                    </a:lnL>
                    <a:lnR>
                      <a:noFill/>
                    </a:lnR>
                    <a:lnT>
                      <a:noFill/>
                    </a:lnT>
                    <a:lnB>
                      <a:noFill/>
                    </a:lnB>
                    <a:solidFill>
                      <a:srgbClr val="D3DFEE"/>
                    </a:solidFill>
                  </a:tcPr>
                </a:tc>
                <a:tc>
                  <a:txBody>
                    <a:bodyPr/>
                    <a:lstStyle/>
                    <a:p>
                      <a:pPr marL="0" marR="0" algn="ctr">
                        <a:lnSpc>
                          <a:spcPct val="200000"/>
                        </a:lnSpc>
                        <a:spcBef>
                          <a:spcPts val="0"/>
                        </a:spcBef>
                        <a:spcAft>
                          <a:spcPts val="0"/>
                        </a:spcAft>
                      </a:pPr>
                      <a:r>
                        <a:rPr lang="en-US" sz="1400" b="1" dirty="0">
                          <a:solidFill>
                            <a:srgbClr val="000000"/>
                          </a:solidFill>
                          <a:latin typeface="Times New Roman"/>
                          <a:ea typeface="Times New Roman"/>
                          <a:cs typeface="Times New Roman"/>
                        </a:rPr>
                        <a:t>.004</a:t>
                      </a:r>
                      <a:endParaRPr lang="en-US" sz="1400" b="1" dirty="0">
                        <a:solidFill>
                          <a:srgbClr val="365F91"/>
                        </a:solidFill>
                        <a:latin typeface="Times New Roman"/>
                        <a:ea typeface="Calibri"/>
                        <a:cs typeface="Times New Roman"/>
                      </a:endParaRPr>
                    </a:p>
                  </a:txBody>
                  <a:tcPr marL="60960" marR="60960" marT="0" marB="0">
                    <a:lnL>
                      <a:noFill/>
                    </a:lnL>
                    <a:lnR>
                      <a:noFill/>
                    </a:lnR>
                    <a:lnT>
                      <a:noFill/>
                    </a:lnT>
                    <a:lnB>
                      <a:noFill/>
                    </a:lnB>
                    <a:solidFill>
                      <a:srgbClr val="D3DFEE"/>
                    </a:solidFill>
                  </a:tcPr>
                </a:tc>
                <a:tc>
                  <a:txBody>
                    <a:bodyPr/>
                    <a:lstStyle/>
                    <a:p>
                      <a:pPr marL="0" marR="0" algn="ctr">
                        <a:lnSpc>
                          <a:spcPct val="200000"/>
                        </a:lnSpc>
                        <a:spcBef>
                          <a:spcPts val="0"/>
                        </a:spcBef>
                        <a:spcAft>
                          <a:spcPts val="0"/>
                        </a:spcAft>
                      </a:pPr>
                      <a:r>
                        <a:rPr lang="en-US" sz="1400">
                          <a:solidFill>
                            <a:srgbClr val="000000"/>
                          </a:solidFill>
                          <a:latin typeface="Times New Roman"/>
                          <a:ea typeface="Times New Roman"/>
                          <a:cs typeface="Times New Roman"/>
                        </a:rPr>
                        <a:t>1.06</a:t>
                      </a:r>
                      <a:endParaRPr lang="en-US" sz="1400">
                        <a:solidFill>
                          <a:srgbClr val="365F91"/>
                        </a:solidFill>
                        <a:latin typeface="Times New Roman"/>
                        <a:ea typeface="Calibri"/>
                        <a:cs typeface="Times New Roman"/>
                      </a:endParaRPr>
                    </a:p>
                  </a:txBody>
                  <a:tcPr marL="60960" marR="60960" marT="0" marB="0">
                    <a:lnL>
                      <a:noFill/>
                    </a:lnL>
                    <a:lnR>
                      <a:noFill/>
                    </a:lnR>
                    <a:lnT>
                      <a:noFill/>
                    </a:lnT>
                    <a:lnB>
                      <a:noFill/>
                    </a:lnB>
                    <a:solidFill>
                      <a:srgbClr val="D3DFEE"/>
                    </a:solidFill>
                  </a:tcPr>
                </a:tc>
                <a:tc>
                  <a:txBody>
                    <a:bodyPr/>
                    <a:lstStyle/>
                    <a:p>
                      <a:pPr marL="0" marR="0" algn="ctr">
                        <a:lnSpc>
                          <a:spcPct val="200000"/>
                        </a:lnSpc>
                        <a:spcBef>
                          <a:spcPts val="0"/>
                        </a:spcBef>
                        <a:spcAft>
                          <a:spcPts val="0"/>
                        </a:spcAft>
                      </a:pPr>
                      <a:r>
                        <a:rPr lang="en-US" sz="1400" b="1" dirty="0">
                          <a:solidFill>
                            <a:srgbClr val="000000"/>
                          </a:solidFill>
                          <a:latin typeface="Times New Roman"/>
                          <a:ea typeface="Times New Roman"/>
                          <a:cs typeface="Times New Roman"/>
                        </a:rPr>
                        <a:t>1.19</a:t>
                      </a:r>
                      <a:endParaRPr lang="en-US" sz="1400" b="1" dirty="0">
                        <a:solidFill>
                          <a:srgbClr val="365F91"/>
                        </a:solidFill>
                        <a:latin typeface="Times New Roman"/>
                        <a:ea typeface="Calibri"/>
                        <a:cs typeface="Times New Roman"/>
                      </a:endParaRPr>
                    </a:p>
                  </a:txBody>
                  <a:tcPr marL="60960" marR="60960" marT="0" marB="0">
                    <a:lnL>
                      <a:noFill/>
                    </a:lnL>
                    <a:lnR>
                      <a:noFill/>
                    </a:lnR>
                    <a:lnT>
                      <a:noFill/>
                    </a:lnT>
                    <a:lnB>
                      <a:noFill/>
                    </a:lnB>
                    <a:solidFill>
                      <a:srgbClr val="D3DFEE"/>
                    </a:solidFill>
                  </a:tcPr>
                </a:tc>
                <a:tc>
                  <a:txBody>
                    <a:bodyPr/>
                    <a:lstStyle/>
                    <a:p>
                      <a:pPr marL="0" marR="0" algn="ctr">
                        <a:lnSpc>
                          <a:spcPct val="200000"/>
                        </a:lnSpc>
                        <a:spcBef>
                          <a:spcPts val="0"/>
                        </a:spcBef>
                        <a:spcAft>
                          <a:spcPts val="0"/>
                        </a:spcAft>
                      </a:pPr>
                      <a:r>
                        <a:rPr lang="en-US" sz="1400">
                          <a:solidFill>
                            <a:srgbClr val="000000"/>
                          </a:solidFill>
                          <a:latin typeface="Times New Roman"/>
                          <a:ea typeface="Times New Roman"/>
                          <a:cs typeface="Times New Roman"/>
                        </a:rPr>
                        <a:t>1.35</a:t>
                      </a:r>
                      <a:endParaRPr lang="en-US" sz="1400">
                        <a:solidFill>
                          <a:srgbClr val="365F91"/>
                        </a:solidFill>
                        <a:latin typeface="Times New Roman"/>
                        <a:ea typeface="Calibri"/>
                        <a:cs typeface="Times New Roman"/>
                      </a:endParaRPr>
                    </a:p>
                  </a:txBody>
                  <a:tcPr marL="60960" marR="60960" marT="0" marB="0">
                    <a:lnL>
                      <a:noFill/>
                    </a:lnL>
                    <a:lnR>
                      <a:noFill/>
                    </a:lnR>
                    <a:lnT>
                      <a:noFill/>
                    </a:lnT>
                    <a:lnB>
                      <a:noFill/>
                    </a:lnB>
                    <a:solidFill>
                      <a:srgbClr val="D3DFEE"/>
                    </a:solidFill>
                  </a:tcPr>
                </a:tc>
              </a:tr>
              <a:tr h="650240">
                <a:tc>
                  <a:txBody>
                    <a:bodyPr/>
                    <a:lstStyle/>
                    <a:p>
                      <a:pPr marL="0" marR="0">
                        <a:lnSpc>
                          <a:spcPct val="200000"/>
                        </a:lnSpc>
                        <a:spcBef>
                          <a:spcPts val="0"/>
                        </a:spcBef>
                        <a:spcAft>
                          <a:spcPts val="0"/>
                        </a:spcAft>
                      </a:pPr>
                      <a:r>
                        <a:rPr lang="en-US" sz="1400" b="0">
                          <a:solidFill>
                            <a:srgbClr val="000000"/>
                          </a:solidFill>
                          <a:latin typeface="Times New Roman"/>
                          <a:ea typeface="Times New Roman"/>
                          <a:cs typeface="Times New Roman"/>
                        </a:rPr>
                        <a:t>Positive Emotion</a:t>
                      </a:r>
                      <a:endParaRPr lang="en-US" sz="1400" b="0">
                        <a:solidFill>
                          <a:srgbClr val="365F91"/>
                        </a:solidFill>
                        <a:latin typeface="Times New Roman"/>
                        <a:ea typeface="Calibri"/>
                        <a:cs typeface="Times New Roman"/>
                      </a:endParaRPr>
                    </a:p>
                  </a:txBody>
                  <a:tcPr marL="60960" marR="60960" marT="0" marB="0">
                    <a:lnL>
                      <a:noFill/>
                    </a:lnL>
                    <a:lnR>
                      <a:noFill/>
                    </a:lnR>
                    <a:lnT>
                      <a:noFill/>
                    </a:lnT>
                    <a:lnB>
                      <a:noFill/>
                    </a:lnB>
                  </a:tcPr>
                </a:tc>
                <a:tc>
                  <a:txBody>
                    <a:bodyPr/>
                    <a:lstStyle/>
                    <a:p>
                      <a:pPr marL="0" marR="0" algn="ctr">
                        <a:lnSpc>
                          <a:spcPct val="200000"/>
                        </a:lnSpc>
                        <a:spcBef>
                          <a:spcPts val="0"/>
                        </a:spcBef>
                        <a:spcAft>
                          <a:spcPts val="0"/>
                        </a:spcAft>
                      </a:pPr>
                      <a:r>
                        <a:rPr lang="en-US" sz="1400">
                          <a:solidFill>
                            <a:srgbClr val="000000"/>
                          </a:solidFill>
                          <a:latin typeface="Times New Roman"/>
                          <a:ea typeface="Times New Roman"/>
                          <a:cs typeface="Times New Roman"/>
                        </a:rPr>
                        <a:t>.12</a:t>
                      </a:r>
                      <a:endParaRPr lang="en-US" sz="1400">
                        <a:solidFill>
                          <a:srgbClr val="365F91"/>
                        </a:solidFill>
                        <a:latin typeface="Times New Roman"/>
                        <a:ea typeface="Calibri"/>
                        <a:cs typeface="Times New Roman"/>
                      </a:endParaRPr>
                    </a:p>
                  </a:txBody>
                  <a:tcPr marL="60960" marR="60960" marT="0" marB="0">
                    <a:lnL>
                      <a:noFill/>
                    </a:lnL>
                    <a:lnR>
                      <a:noFill/>
                    </a:lnR>
                    <a:lnT>
                      <a:noFill/>
                    </a:lnT>
                    <a:lnB>
                      <a:noFill/>
                    </a:lnB>
                  </a:tcPr>
                </a:tc>
                <a:tc>
                  <a:txBody>
                    <a:bodyPr/>
                    <a:lstStyle/>
                    <a:p>
                      <a:pPr marL="0" marR="0" algn="ctr">
                        <a:lnSpc>
                          <a:spcPct val="200000"/>
                        </a:lnSpc>
                        <a:spcBef>
                          <a:spcPts val="0"/>
                        </a:spcBef>
                        <a:spcAft>
                          <a:spcPts val="0"/>
                        </a:spcAft>
                      </a:pPr>
                      <a:r>
                        <a:rPr lang="en-US" sz="1400">
                          <a:solidFill>
                            <a:srgbClr val="000000"/>
                          </a:solidFill>
                          <a:latin typeface="Times New Roman"/>
                          <a:ea typeface="Times New Roman"/>
                          <a:cs typeface="Times New Roman"/>
                        </a:rPr>
                        <a:t>.13</a:t>
                      </a:r>
                      <a:endParaRPr lang="en-US" sz="1400">
                        <a:solidFill>
                          <a:srgbClr val="365F91"/>
                        </a:solidFill>
                        <a:latin typeface="Times New Roman"/>
                        <a:ea typeface="Calibri"/>
                        <a:cs typeface="Times New Roman"/>
                      </a:endParaRPr>
                    </a:p>
                  </a:txBody>
                  <a:tcPr marL="60960" marR="60960" marT="0" marB="0">
                    <a:lnL>
                      <a:noFill/>
                    </a:lnL>
                    <a:lnR>
                      <a:noFill/>
                    </a:lnR>
                    <a:lnT>
                      <a:noFill/>
                    </a:lnT>
                    <a:lnB>
                      <a:noFill/>
                    </a:lnB>
                  </a:tcPr>
                </a:tc>
                <a:tc>
                  <a:txBody>
                    <a:bodyPr/>
                    <a:lstStyle/>
                    <a:p>
                      <a:pPr marL="0" marR="0" algn="ctr">
                        <a:lnSpc>
                          <a:spcPct val="200000"/>
                        </a:lnSpc>
                        <a:spcBef>
                          <a:spcPts val="0"/>
                        </a:spcBef>
                        <a:spcAft>
                          <a:spcPts val="0"/>
                        </a:spcAft>
                      </a:pPr>
                      <a:r>
                        <a:rPr lang="en-US" sz="1400">
                          <a:solidFill>
                            <a:srgbClr val="000000"/>
                          </a:solidFill>
                          <a:latin typeface="Times New Roman"/>
                          <a:ea typeface="Times New Roman"/>
                          <a:cs typeface="Times New Roman"/>
                        </a:rPr>
                        <a:t>-.13</a:t>
                      </a:r>
                      <a:endParaRPr lang="en-US" sz="1400">
                        <a:solidFill>
                          <a:srgbClr val="365F91"/>
                        </a:solidFill>
                        <a:latin typeface="Times New Roman"/>
                        <a:ea typeface="Calibri"/>
                        <a:cs typeface="Times New Roman"/>
                      </a:endParaRPr>
                    </a:p>
                  </a:txBody>
                  <a:tcPr marL="60960" marR="60960" marT="0" marB="0">
                    <a:lnL>
                      <a:noFill/>
                    </a:lnL>
                    <a:lnR>
                      <a:noFill/>
                    </a:lnR>
                    <a:lnT>
                      <a:noFill/>
                    </a:lnT>
                    <a:lnB>
                      <a:noFill/>
                    </a:lnB>
                  </a:tcPr>
                </a:tc>
                <a:tc>
                  <a:txBody>
                    <a:bodyPr/>
                    <a:lstStyle/>
                    <a:p>
                      <a:pPr marL="0" marR="0" algn="ctr">
                        <a:lnSpc>
                          <a:spcPct val="200000"/>
                        </a:lnSpc>
                        <a:spcBef>
                          <a:spcPts val="0"/>
                        </a:spcBef>
                        <a:spcAft>
                          <a:spcPts val="0"/>
                        </a:spcAft>
                      </a:pPr>
                      <a:r>
                        <a:rPr lang="en-US" sz="1400">
                          <a:solidFill>
                            <a:srgbClr val="000000"/>
                          </a:solidFill>
                          <a:latin typeface="Times New Roman"/>
                          <a:ea typeface="Times New Roman"/>
                          <a:cs typeface="Times New Roman"/>
                        </a:rPr>
                        <a:t>.37</a:t>
                      </a:r>
                      <a:endParaRPr lang="en-US" sz="1400">
                        <a:solidFill>
                          <a:srgbClr val="365F91"/>
                        </a:solidFill>
                        <a:latin typeface="Times New Roman"/>
                        <a:ea typeface="Calibri"/>
                        <a:cs typeface="Times New Roman"/>
                      </a:endParaRPr>
                    </a:p>
                  </a:txBody>
                  <a:tcPr marL="60960" marR="60960" marT="0" marB="0">
                    <a:lnL>
                      <a:noFill/>
                    </a:lnL>
                    <a:lnR>
                      <a:noFill/>
                    </a:lnR>
                    <a:lnT>
                      <a:noFill/>
                    </a:lnT>
                    <a:lnB>
                      <a:noFill/>
                    </a:lnB>
                  </a:tcPr>
                </a:tc>
                <a:tc>
                  <a:txBody>
                    <a:bodyPr/>
                    <a:lstStyle/>
                    <a:p>
                      <a:pPr marL="0" marR="0" algn="ctr">
                        <a:lnSpc>
                          <a:spcPct val="200000"/>
                        </a:lnSpc>
                        <a:spcBef>
                          <a:spcPts val="0"/>
                        </a:spcBef>
                        <a:spcAft>
                          <a:spcPts val="0"/>
                        </a:spcAft>
                      </a:pPr>
                      <a:r>
                        <a:rPr lang="en-US" sz="1400">
                          <a:solidFill>
                            <a:srgbClr val="000000"/>
                          </a:solidFill>
                          <a:latin typeface="Times New Roman"/>
                          <a:ea typeface="Times New Roman"/>
                          <a:cs typeface="Times New Roman"/>
                        </a:rPr>
                        <a:t>.94</a:t>
                      </a:r>
                      <a:endParaRPr lang="en-US" sz="1400">
                        <a:solidFill>
                          <a:srgbClr val="365F91"/>
                        </a:solidFill>
                        <a:latin typeface="Times New Roman"/>
                        <a:ea typeface="Calibri"/>
                        <a:cs typeface="Times New Roman"/>
                      </a:endParaRPr>
                    </a:p>
                  </a:txBody>
                  <a:tcPr marL="60960" marR="60960" marT="0" marB="0">
                    <a:lnL>
                      <a:noFill/>
                    </a:lnL>
                    <a:lnR>
                      <a:noFill/>
                    </a:lnR>
                    <a:lnT>
                      <a:noFill/>
                    </a:lnT>
                    <a:lnB>
                      <a:noFill/>
                    </a:lnB>
                  </a:tcPr>
                </a:tc>
                <a:tc>
                  <a:txBody>
                    <a:bodyPr/>
                    <a:lstStyle/>
                    <a:p>
                      <a:pPr marL="0" marR="0" algn="ctr">
                        <a:lnSpc>
                          <a:spcPct val="200000"/>
                        </a:lnSpc>
                        <a:spcBef>
                          <a:spcPts val="0"/>
                        </a:spcBef>
                        <a:spcAft>
                          <a:spcPts val="0"/>
                        </a:spcAft>
                      </a:pPr>
                      <a:r>
                        <a:rPr lang="en-US" sz="1400">
                          <a:solidFill>
                            <a:srgbClr val="000000"/>
                          </a:solidFill>
                          <a:latin typeface="Times New Roman"/>
                          <a:ea typeface="Times New Roman"/>
                          <a:cs typeface="Times New Roman"/>
                        </a:rPr>
                        <a:t>.348</a:t>
                      </a:r>
                      <a:endParaRPr lang="en-US" sz="1400">
                        <a:solidFill>
                          <a:srgbClr val="365F91"/>
                        </a:solidFill>
                        <a:latin typeface="Times New Roman"/>
                        <a:ea typeface="Calibri"/>
                        <a:cs typeface="Times New Roman"/>
                      </a:endParaRPr>
                    </a:p>
                  </a:txBody>
                  <a:tcPr marL="60960" marR="60960" marT="0" marB="0">
                    <a:lnL>
                      <a:noFill/>
                    </a:lnL>
                    <a:lnR>
                      <a:noFill/>
                    </a:lnR>
                    <a:lnT>
                      <a:noFill/>
                    </a:lnT>
                    <a:lnB>
                      <a:noFill/>
                    </a:lnB>
                  </a:tcPr>
                </a:tc>
                <a:tc>
                  <a:txBody>
                    <a:bodyPr/>
                    <a:lstStyle/>
                    <a:p>
                      <a:pPr marL="0" marR="0" algn="ctr">
                        <a:lnSpc>
                          <a:spcPct val="200000"/>
                        </a:lnSpc>
                        <a:spcBef>
                          <a:spcPts val="0"/>
                        </a:spcBef>
                        <a:spcAft>
                          <a:spcPts val="0"/>
                        </a:spcAft>
                      </a:pPr>
                      <a:r>
                        <a:rPr lang="en-US" sz="1400">
                          <a:solidFill>
                            <a:srgbClr val="000000"/>
                          </a:solidFill>
                          <a:latin typeface="Times New Roman"/>
                          <a:ea typeface="Times New Roman"/>
                          <a:cs typeface="Times New Roman"/>
                        </a:rPr>
                        <a:t>.88</a:t>
                      </a:r>
                      <a:endParaRPr lang="en-US" sz="1400">
                        <a:solidFill>
                          <a:srgbClr val="365F91"/>
                        </a:solidFill>
                        <a:latin typeface="Times New Roman"/>
                        <a:ea typeface="Calibri"/>
                        <a:cs typeface="Times New Roman"/>
                      </a:endParaRPr>
                    </a:p>
                  </a:txBody>
                  <a:tcPr marL="60960" marR="60960" marT="0" marB="0">
                    <a:lnL>
                      <a:noFill/>
                    </a:lnL>
                    <a:lnR>
                      <a:noFill/>
                    </a:lnR>
                    <a:lnT>
                      <a:noFill/>
                    </a:lnT>
                    <a:lnB>
                      <a:noFill/>
                    </a:lnB>
                  </a:tcPr>
                </a:tc>
                <a:tc>
                  <a:txBody>
                    <a:bodyPr/>
                    <a:lstStyle/>
                    <a:p>
                      <a:pPr marL="0" marR="0" algn="ctr">
                        <a:lnSpc>
                          <a:spcPct val="200000"/>
                        </a:lnSpc>
                        <a:spcBef>
                          <a:spcPts val="0"/>
                        </a:spcBef>
                        <a:spcAft>
                          <a:spcPts val="0"/>
                        </a:spcAft>
                      </a:pPr>
                      <a:r>
                        <a:rPr lang="en-US" sz="1400">
                          <a:solidFill>
                            <a:srgbClr val="000000"/>
                          </a:solidFill>
                          <a:latin typeface="Times New Roman"/>
                          <a:ea typeface="Times New Roman"/>
                          <a:cs typeface="Times New Roman"/>
                        </a:rPr>
                        <a:t>1.13</a:t>
                      </a:r>
                      <a:endParaRPr lang="en-US" sz="1400">
                        <a:solidFill>
                          <a:srgbClr val="365F91"/>
                        </a:solidFill>
                        <a:latin typeface="Times New Roman"/>
                        <a:ea typeface="Calibri"/>
                        <a:cs typeface="Times New Roman"/>
                      </a:endParaRPr>
                    </a:p>
                  </a:txBody>
                  <a:tcPr marL="60960" marR="60960" marT="0" marB="0">
                    <a:lnL>
                      <a:noFill/>
                    </a:lnL>
                    <a:lnR>
                      <a:noFill/>
                    </a:lnR>
                    <a:lnT>
                      <a:noFill/>
                    </a:lnT>
                    <a:lnB>
                      <a:noFill/>
                    </a:lnB>
                  </a:tcPr>
                </a:tc>
                <a:tc>
                  <a:txBody>
                    <a:bodyPr/>
                    <a:lstStyle/>
                    <a:p>
                      <a:pPr marL="0" marR="0" algn="ctr">
                        <a:lnSpc>
                          <a:spcPct val="200000"/>
                        </a:lnSpc>
                        <a:spcBef>
                          <a:spcPts val="0"/>
                        </a:spcBef>
                        <a:spcAft>
                          <a:spcPts val="0"/>
                        </a:spcAft>
                      </a:pPr>
                      <a:r>
                        <a:rPr lang="en-US" sz="1400">
                          <a:solidFill>
                            <a:srgbClr val="000000"/>
                          </a:solidFill>
                          <a:latin typeface="Times New Roman"/>
                          <a:ea typeface="Times New Roman"/>
                          <a:cs typeface="Times New Roman"/>
                        </a:rPr>
                        <a:t>1.44</a:t>
                      </a:r>
                      <a:endParaRPr lang="en-US" sz="1400">
                        <a:solidFill>
                          <a:srgbClr val="365F91"/>
                        </a:solidFill>
                        <a:latin typeface="Times New Roman"/>
                        <a:ea typeface="Calibri"/>
                        <a:cs typeface="Times New Roman"/>
                      </a:endParaRPr>
                    </a:p>
                  </a:txBody>
                  <a:tcPr marL="60960" marR="60960" marT="0" marB="0">
                    <a:lnL>
                      <a:noFill/>
                    </a:lnL>
                    <a:lnR>
                      <a:noFill/>
                    </a:lnR>
                    <a:lnT>
                      <a:noFill/>
                    </a:lnT>
                    <a:lnB>
                      <a:noFill/>
                    </a:lnB>
                  </a:tcPr>
                </a:tc>
              </a:tr>
              <a:tr h="650240">
                <a:tc>
                  <a:txBody>
                    <a:bodyPr/>
                    <a:lstStyle/>
                    <a:p>
                      <a:pPr marL="0" marR="0">
                        <a:lnSpc>
                          <a:spcPct val="200000"/>
                        </a:lnSpc>
                        <a:spcBef>
                          <a:spcPts val="0"/>
                        </a:spcBef>
                        <a:spcAft>
                          <a:spcPts val="0"/>
                        </a:spcAft>
                      </a:pPr>
                      <a:r>
                        <a:rPr lang="en-US" sz="1400" b="0" dirty="0">
                          <a:solidFill>
                            <a:srgbClr val="000000"/>
                          </a:solidFill>
                          <a:latin typeface="Times New Roman"/>
                          <a:ea typeface="Times New Roman"/>
                          <a:cs typeface="Times New Roman"/>
                        </a:rPr>
                        <a:t>Negative Emotion</a:t>
                      </a:r>
                      <a:endParaRPr lang="en-US" sz="1400" b="0" dirty="0">
                        <a:solidFill>
                          <a:srgbClr val="365F91"/>
                        </a:solidFill>
                        <a:latin typeface="Times New Roman"/>
                        <a:ea typeface="Calibri"/>
                        <a:cs typeface="Times New Roman"/>
                      </a:endParaRPr>
                    </a:p>
                  </a:txBody>
                  <a:tcPr marL="60960" marR="60960" marT="0" marB="0">
                    <a:lnL>
                      <a:noFill/>
                    </a:lnL>
                    <a:lnR>
                      <a:noFill/>
                    </a:lnR>
                    <a:lnT>
                      <a:noFill/>
                    </a:lnT>
                    <a:lnB w="12700" cap="flat" cmpd="sng" algn="ctr">
                      <a:solidFill>
                        <a:srgbClr val="4F81BD"/>
                      </a:solidFill>
                      <a:prstDash val="solid"/>
                      <a:round/>
                      <a:headEnd type="none" w="med" len="med"/>
                      <a:tailEnd type="none" w="med" len="med"/>
                    </a:lnB>
                    <a:solidFill>
                      <a:srgbClr val="D3DFEE"/>
                    </a:solidFill>
                  </a:tcPr>
                </a:tc>
                <a:tc>
                  <a:txBody>
                    <a:bodyPr/>
                    <a:lstStyle/>
                    <a:p>
                      <a:pPr marL="0" marR="0" algn="ctr">
                        <a:lnSpc>
                          <a:spcPct val="200000"/>
                        </a:lnSpc>
                        <a:spcBef>
                          <a:spcPts val="0"/>
                        </a:spcBef>
                        <a:spcAft>
                          <a:spcPts val="0"/>
                        </a:spcAft>
                      </a:pPr>
                      <a:r>
                        <a:rPr lang="en-US" sz="1400">
                          <a:solidFill>
                            <a:srgbClr val="000000"/>
                          </a:solidFill>
                          <a:latin typeface="Times New Roman"/>
                          <a:ea typeface="Times New Roman"/>
                          <a:cs typeface="Times New Roman"/>
                        </a:rPr>
                        <a:t>.18</a:t>
                      </a:r>
                      <a:endParaRPr lang="en-US" sz="1400">
                        <a:solidFill>
                          <a:srgbClr val="365F91"/>
                        </a:solidFill>
                        <a:latin typeface="Times New Roman"/>
                        <a:ea typeface="Calibri"/>
                        <a:cs typeface="Times New Roman"/>
                      </a:endParaRPr>
                    </a:p>
                  </a:txBody>
                  <a:tcPr marL="60960" marR="60960" marT="0" marB="0">
                    <a:lnL>
                      <a:noFill/>
                    </a:lnL>
                    <a:lnR>
                      <a:noFill/>
                    </a:lnR>
                    <a:lnT>
                      <a:noFill/>
                    </a:lnT>
                    <a:lnB w="12700" cap="flat" cmpd="sng" algn="ctr">
                      <a:solidFill>
                        <a:srgbClr val="4F81BD"/>
                      </a:solidFill>
                      <a:prstDash val="solid"/>
                      <a:round/>
                      <a:headEnd type="none" w="med" len="med"/>
                      <a:tailEnd type="none" w="med" len="med"/>
                    </a:lnB>
                    <a:solidFill>
                      <a:srgbClr val="D3DFEE"/>
                    </a:solidFill>
                  </a:tcPr>
                </a:tc>
                <a:tc>
                  <a:txBody>
                    <a:bodyPr/>
                    <a:lstStyle/>
                    <a:p>
                      <a:pPr marL="0" marR="0" algn="ctr">
                        <a:lnSpc>
                          <a:spcPct val="200000"/>
                        </a:lnSpc>
                        <a:spcBef>
                          <a:spcPts val="0"/>
                        </a:spcBef>
                        <a:spcAft>
                          <a:spcPts val="0"/>
                        </a:spcAft>
                      </a:pPr>
                      <a:r>
                        <a:rPr lang="en-US" sz="1400">
                          <a:solidFill>
                            <a:srgbClr val="000000"/>
                          </a:solidFill>
                          <a:latin typeface="Times New Roman"/>
                          <a:ea typeface="Times New Roman"/>
                          <a:cs typeface="Times New Roman"/>
                        </a:rPr>
                        <a:t>.11</a:t>
                      </a:r>
                      <a:endParaRPr lang="en-US" sz="1400">
                        <a:solidFill>
                          <a:srgbClr val="365F91"/>
                        </a:solidFill>
                        <a:latin typeface="Times New Roman"/>
                        <a:ea typeface="Calibri"/>
                        <a:cs typeface="Times New Roman"/>
                      </a:endParaRPr>
                    </a:p>
                  </a:txBody>
                  <a:tcPr marL="60960" marR="60960" marT="0" marB="0">
                    <a:lnL>
                      <a:noFill/>
                    </a:lnL>
                    <a:lnR>
                      <a:noFill/>
                    </a:lnR>
                    <a:lnT>
                      <a:noFill/>
                    </a:lnT>
                    <a:lnB w="12700" cap="flat" cmpd="sng" algn="ctr">
                      <a:solidFill>
                        <a:srgbClr val="4F81BD"/>
                      </a:solidFill>
                      <a:prstDash val="solid"/>
                      <a:round/>
                      <a:headEnd type="none" w="med" len="med"/>
                      <a:tailEnd type="none" w="med" len="med"/>
                    </a:lnB>
                    <a:solidFill>
                      <a:srgbClr val="D3DFEE"/>
                    </a:solidFill>
                  </a:tcPr>
                </a:tc>
                <a:tc>
                  <a:txBody>
                    <a:bodyPr/>
                    <a:lstStyle/>
                    <a:p>
                      <a:pPr marL="0" marR="0" algn="ctr">
                        <a:lnSpc>
                          <a:spcPct val="200000"/>
                        </a:lnSpc>
                        <a:spcBef>
                          <a:spcPts val="0"/>
                        </a:spcBef>
                        <a:spcAft>
                          <a:spcPts val="0"/>
                        </a:spcAft>
                      </a:pPr>
                      <a:r>
                        <a:rPr lang="en-US" sz="1400">
                          <a:solidFill>
                            <a:srgbClr val="000000"/>
                          </a:solidFill>
                          <a:latin typeface="Times New Roman"/>
                          <a:ea typeface="Times New Roman"/>
                          <a:cs typeface="Times New Roman"/>
                        </a:rPr>
                        <a:t>-.04</a:t>
                      </a:r>
                      <a:endParaRPr lang="en-US" sz="1400">
                        <a:solidFill>
                          <a:srgbClr val="365F91"/>
                        </a:solidFill>
                        <a:latin typeface="Times New Roman"/>
                        <a:ea typeface="Calibri"/>
                        <a:cs typeface="Times New Roman"/>
                      </a:endParaRPr>
                    </a:p>
                  </a:txBody>
                  <a:tcPr marL="60960" marR="60960" marT="0" marB="0">
                    <a:lnL>
                      <a:noFill/>
                    </a:lnL>
                    <a:lnR>
                      <a:noFill/>
                    </a:lnR>
                    <a:lnT>
                      <a:noFill/>
                    </a:lnT>
                    <a:lnB w="12700" cap="flat" cmpd="sng" algn="ctr">
                      <a:solidFill>
                        <a:srgbClr val="4F81BD"/>
                      </a:solidFill>
                      <a:prstDash val="solid"/>
                      <a:round/>
                      <a:headEnd type="none" w="med" len="med"/>
                      <a:tailEnd type="none" w="med" len="med"/>
                    </a:lnB>
                    <a:solidFill>
                      <a:srgbClr val="D3DFEE"/>
                    </a:solidFill>
                  </a:tcPr>
                </a:tc>
                <a:tc>
                  <a:txBody>
                    <a:bodyPr/>
                    <a:lstStyle/>
                    <a:p>
                      <a:pPr marL="0" marR="0" algn="ctr">
                        <a:lnSpc>
                          <a:spcPct val="200000"/>
                        </a:lnSpc>
                        <a:spcBef>
                          <a:spcPts val="0"/>
                        </a:spcBef>
                        <a:spcAft>
                          <a:spcPts val="0"/>
                        </a:spcAft>
                      </a:pPr>
                      <a:r>
                        <a:rPr lang="en-US" sz="1400">
                          <a:solidFill>
                            <a:srgbClr val="000000"/>
                          </a:solidFill>
                          <a:latin typeface="Times New Roman"/>
                          <a:ea typeface="Times New Roman"/>
                          <a:cs typeface="Times New Roman"/>
                        </a:rPr>
                        <a:t>.40</a:t>
                      </a:r>
                      <a:endParaRPr lang="en-US" sz="1400">
                        <a:solidFill>
                          <a:srgbClr val="365F91"/>
                        </a:solidFill>
                        <a:latin typeface="Times New Roman"/>
                        <a:ea typeface="Calibri"/>
                        <a:cs typeface="Times New Roman"/>
                      </a:endParaRPr>
                    </a:p>
                  </a:txBody>
                  <a:tcPr marL="60960" marR="60960" marT="0" marB="0">
                    <a:lnL>
                      <a:noFill/>
                    </a:lnL>
                    <a:lnR>
                      <a:noFill/>
                    </a:lnR>
                    <a:lnT>
                      <a:noFill/>
                    </a:lnT>
                    <a:lnB w="12700" cap="flat" cmpd="sng" algn="ctr">
                      <a:solidFill>
                        <a:srgbClr val="4F81BD"/>
                      </a:solidFill>
                      <a:prstDash val="solid"/>
                      <a:round/>
                      <a:headEnd type="none" w="med" len="med"/>
                      <a:tailEnd type="none" w="med" len="med"/>
                    </a:lnB>
                    <a:solidFill>
                      <a:srgbClr val="D3DFEE"/>
                    </a:solidFill>
                  </a:tcPr>
                </a:tc>
                <a:tc>
                  <a:txBody>
                    <a:bodyPr/>
                    <a:lstStyle/>
                    <a:p>
                      <a:pPr marL="0" marR="0" algn="ctr">
                        <a:lnSpc>
                          <a:spcPct val="200000"/>
                        </a:lnSpc>
                        <a:spcBef>
                          <a:spcPts val="0"/>
                        </a:spcBef>
                        <a:spcAft>
                          <a:spcPts val="0"/>
                        </a:spcAft>
                      </a:pPr>
                      <a:r>
                        <a:rPr lang="en-US" sz="1400">
                          <a:solidFill>
                            <a:srgbClr val="000000"/>
                          </a:solidFill>
                          <a:latin typeface="Times New Roman"/>
                          <a:ea typeface="Times New Roman"/>
                          <a:cs typeface="Times New Roman"/>
                        </a:rPr>
                        <a:t>1.59</a:t>
                      </a:r>
                      <a:endParaRPr lang="en-US" sz="1400">
                        <a:solidFill>
                          <a:srgbClr val="365F91"/>
                        </a:solidFill>
                        <a:latin typeface="Times New Roman"/>
                        <a:ea typeface="Calibri"/>
                        <a:cs typeface="Times New Roman"/>
                      </a:endParaRPr>
                    </a:p>
                  </a:txBody>
                  <a:tcPr marL="60960" marR="60960" marT="0" marB="0">
                    <a:lnL>
                      <a:noFill/>
                    </a:lnL>
                    <a:lnR>
                      <a:noFill/>
                    </a:lnR>
                    <a:lnT>
                      <a:noFill/>
                    </a:lnT>
                    <a:lnB w="12700" cap="flat" cmpd="sng" algn="ctr">
                      <a:solidFill>
                        <a:srgbClr val="4F81BD"/>
                      </a:solidFill>
                      <a:prstDash val="solid"/>
                      <a:round/>
                      <a:headEnd type="none" w="med" len="med"/>
                      <a:tailEnd type="none" w="med" len="med"/>
                    </a:lnB>
                    <a:solidFill>
                      <a:srgbClr val="D3DFEE"/>
                    </a:solidFill>
                  </a:tcPr>
                </a:tc>
                <a:tc>
                  <a:txBody>
                    <a:bodyPr/>
                    <a:lstStyle/>
                    <a:p>
                      <a:pPr marL="0" marR="0" algn="ctr">
                        <a:lnSpc>
                          <a:spcPct val="200000"/>
                        </a:lnSpc>
                        <a:spcBef>
                          <a:spcPts val="0"/>
                        </a:spcBef>
                        <a:spcAft>
                          <a:spcPts val="0"/>
                        </a:spcAft>
                      </a:pPr>
                      <a:r>
                        <a:rPr lang="en-US" sz="1400">
                          <a:solidFill>
                            <a:srgbClr val="000000"/>
                          </a:solidFill>
                          <a:latin typeface="Times New Roman"/>
                          <a:ea typeface="Times New Roman"/>
                          <a:cs typeface="Times New Roman"/>
                        </a:rPr>
                        <a:t>.113</a:t>
                      </a:r>
                      <a:endParaRPr lang="en-US" sz="1400">
                        <a:solidFill>
                          <a:srgbClr val="365F91"/>
                        </a:solidFill>
                        <a:latin typeface="Times New Roman"/>
                        <a:ea typeface="Calibri"/>
                        <a:cs typeface="Times New Roman"/>
                      </a:endParaRPr>
                    </a:p>
                  </a:txBody>
                  <a:tcPr marL="60960" marR="60960" marT="0" marB="0">
                    <a:lnL>
                      <a:noFill/>
                    </a:lnL>
                    <a:lnR>
                      <a:noFill/>
                    </a:lnR>
                    <a:lnT>
                      <a:noFill/>
                    </a:lnT>
                    <a:lnB w="12700" cap="flat" cmpd="sng" algn="ctr">
                      <a:solidFill>
                        <a:srgbClr val="4F81BD"/>
                      </a:solidFill>
                      <a:prstDash val="solid"/>
                      <a:round/>
                      <a:headEnd type="none" w="med" len="med"/>
                      <a:tailEnd type="none" w="med" len="med"/>
                    </a:lnB>
                    <a:solidFill>
                      <a:srgbClr val="D3DFEE"/>
                    </a:solidFill>
                  </a:tcPr>
                </a:tc>
                <a:tc>
                  <a:txBody>
                    <a:bodyPr/>
                    <a:lstStyle/>
                    <a:p>
                      <a:pPr marL="0" marR="0" algn="ctr">
                        <a:lnSpc>
                          <a:spcPct val="200000"/>
                        </a:lnSpc>
                        <a:spcBef>
                          <a:spcPts val="0"/>
                        </a:spcBef>
                        <a:spcAft>
                          <a:spcPts val="0"/>
                        </a:spcAft>
                      </a:pPr>
                      <a:r>
                        <a:rPr lang="en-US" sz="1400">
                          <a:solidFill>
                            <a:srgbClr val="000000"/>
                          </a:solidFill>
                          <a:latin typeface="Times New Roman"/>
                          <a:ea typeface="Times New Roman"/>
                          <a:cs typeface="Times New Roman"/>
                        </a:rPr>
                        <a:t>.96</a:t>
                      </a:r>
                      <a:endParaRPr lang="en-US" sz="1400">
                        <a:solidFill>
                          <a:srgbClr val="365F91"/>
                        </a:solidFill>
                        <a:latin typeface="Times New Roman"/>
                        <a:ea typeface="Calibri"/>
                        <a:cs typeface="Times New Roman"/>
                      </a:endParaRPr>
                    </a:p>
                  </a:txBody>
                  <a:tcPr marL="60960" marR="60960" marT="0" marB="0">
                    <a:lnL>
                      <a:noFill/>
                    </a:lnL>
                    <a:lnR>
                      <a:noFill/>
                    </a:lnR>
                    <a:lnT>
                      <a:noFill/>
                    </a:lnT>
                    <a:lnB w="12700" cap="flat" cmpd="sng" algn="ctr">
                      <a:solidFill>
                        <a:srgbClr val="4F81BD"/>
                      </a:solidFill>
                      <a:prstDash val="solid"/>
                      <a:round/>
                      <a:headEnd type="none" w="med" len="med"/>
                      <a:tailEnd type="none" w="med" len="med"/>
                    </a:lnB>
                    <a:solidFill>
                      <a:srgbClr val="D3DFEE"/>
                    </a:solidFill>
                  </a:tcPr>
                </a:tc>
                <a:tc>
                  <a:txBody>
                    <a:bodyPr/>
                    <a:lstStyle/>
                    <a:p>
                      <a:pPr marL="0" marR="0" algn="ctr">
                        <a:lnSpc>
                          <a:spcPct val="200000"/>
                        </a:lnSpc>
                        <a:spcBef>
                          <a:spcPts val="0"/>
                        </a:spcBef>
                        <a:spcAft>
                          <a:spcPts val="0"/>
                        </a:spcAft>
                      </a:pPr>
                      <a:r>
                        <a:rPr lang="en-US" sz="1400">
                          <a:solidFill>
                            <a:srgbClr val="000000"/>
                          </a:solidFill>
                          <a:latin typeface="Times New Roman"/>
                          <a:ea typeface="Times New Roman"/>
                          <a:cs typeface="Times New Roman"/>
                        </a:rPr>
                        <a:t>1.19</a:t>
                      </a:r>
                      <a:endParaRPr lang="en-US" sz="1400">
                        <a:solidFill>
                          <a:srgbClr val="365F91"/>
                        </a:solidFill>
                        <a:latin typeface="Times New Roman"/>
                        <a:ea typeface="Calibri"/>
                        <a:cs typeface="Times New Roman"/>
                      </a:endParaRPr>
                    </a:p>
                  </a:txBody>
                  <a:tcPr marL="60960" marR="60960" marT="0" marB="0">
                    <a:lnL>
                      <a:noFill/>
                    </a:lnL>
                    <a:lnR>
                      <a:noFill/>
                    </a:lnR>
                    <a:lnT>
                      <a:noFill/>
                    </a:lnT>
                    <a:lnB w="12700" cap="flat" cmpd="sng" algn="ctr">
                      <a:solidFill>
                        <a:srgbClr val="4F81BD"/>
                      </a:solidFill>
                      <a:prstDash val="solid"/>
                      <a:round/>
                      <a:headEnd type="none" w="med" len="med"/>
                      <a:tailEnd type="none" w="med" len="med"/>
                    </a:lnB>
                    <a:solidFill>
                      <a:srgbClr val="D3DFEE"/>
                    </a:solidFill>
                  </a:tcPr>
                </a:tc>
                <a:tc>
                  <a:txBody>
                    <a:bodyPr/>
                    <a:lstStyle/>
                    <a:p>
                      <a:pPr marL="0" marR="0" algn="ctr">
                        <a:lnSpc>
                          <a:spcPct val="200000"/>
                        </a:lnSpc>
                        <a:spcBef>
                          <a:spcPts val="0"/>
                        </a:spcBef>
                        <a:spcAft>
                          <a:spcPts val="0"/>
                        </a:spcAft>
                      </a:pPr>
                      <a:r>
                        <a:rPr lang="en-US" sz="1400" dirty="0">
                          <a:solidFill>
                            <a:srgbClr val="000000"/>
                          </a:solidFill>
                          <a:latin typeface="Times New Roman"/>
                          <a:ea typeface="Times New Roman"/>
                          <a:cs typeface="Times New Roman"/>
                        </a:rPr>
                        <a:t>1.49</a:t>
                      </a:r>
                      <a:endParaRPr lang="en-US" sz="1400" dirty="0">
                        <a:solidFill>
                          <a:srgbClr val="365F91"/>
                        </a:solidFill>
                        <a:latin typeface="Times New Roman"/>
                        <a:ea typeface="Calibri"/>
                        <a:cs typeface="Times New Roman"/>
                      </a:endParaRPr>
                    </a:p>
                  </a:txBody>
                  <a:tcPr marL="60960" marR="60960" marT="0" marB="0">
                    <a:lnL>
                      <a:noFill/>
                    </a:lnL>
                    <a:lnR>
                      <a:noFill/>
                    </a:lnR>
                    <a:lnT>
                      <a:noFill/>
                    </a:lnT>
                    <a:lnB w="12700" cap="flat" cmpd="sng" algn="ctr">
                      <a:solidFill>
                        <a:srgbClr val="4F81BD"/>
                      </a:solidFill>
                      <a:prstDash val="solid"/>
                      <a:round/>
                      <a:headEnd type="none" w="med" len="med"/>
                      <a:tailEnd type="none" w="med" len="med"/>
                    </a:lnB>
                    <a:solidFill>
                      <a:srgbClr val="D3DFEE"/>
                    </a:solidFill>
                  </a:tcP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Cognitive Mechanisms Model</a:t>
            </a:r>
            <a:endParaRPr lang="en-US" dirty="0"/>
          </a:p>
        </p:txBody>
      </p:sp>
      <p:graphicFrame>
        <p:nvGraphicFramePr>
          <p:cNvPr id="4" name="Table 3"/>
          <p:cNvGraphicFramePr>
            <a:graphicFrameLocks noGrp="1"/>
          </p:cNvGraphicFramePr>
          <p:nvPr/>
        </p:nvGraphicFramePr>
        <p:xfrm>
          <a:off x="1219199" y="1295400"/>
          <a:ext cx="7696202" cy="5120640"/>
        </p:xfrm>
        <a:graphic>
          <a:graphicData uri="http://schemas.openxmlformats.org/drawingml/2006/table">
            <a:tbl>
              <a:tblPr/>
              <a:tblGrid>
                <a:gridCol w="1152294"/>
                <a:gridCol w="769620"/>
                <a:gridCol w="769620"/>
                <a:gridCol w="695509"/>
                <a:gridCol w="695509"/>
                <a:gridCol w="769620"/>
                <a:gridCol w="769620"/>
                <a:gridCol w="695509"/>
                <a:gridCol w="787434"/>
                <a:gridCol w="591467"/>
              </a:tblGrid>
              <a:tr h="325120">
                <a:tc>
                  <a:txBody>
                    <a:bodyPr/>
                    <a:lstStyle/>
                    <a:p>
                      <a:endParaRPr lang="en-US" sz="1400" dirty="0">
                        <a:solidFill>
                          <a:srgbClr val="365F91"/>
                        </a:solidFill>
                        <a:latin typeface="Times New Roman"/>
                        <a:cs typeface="Times New Roman"/>
                      </a:endParaRPr>
                    </a:p>
                  </a:txBody>
                  <a:tcPr marL="60960" marR="60960" marT="0" marB="0">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endParaRPr lang="en-US" sz="1400">
                        <a:solidFill>
                          <a:srgbClr val="365F91"/>
                        </a:solidFill>
                        <a:latin typeface="Times New Roman"/>
                        <a:cs typeface="Times New Roman"/>
                      </a:endParaRPr>
                    </a:p>
                  </a:txBody>
                  <a:tcPr marL="60960" marR="60960" marT="0" marB="0">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endParaRPr lang="en-US" sz="1400">
                        <a:solidFill>
                          <a:srgbClr val="365F91"/>
                        </a:solidFill>
                        <a:latin typeface="Times New Roman"/>
                        <a:cs typeface="Times New Roman"/>
                      </a:endParaRPr>
                    </a:p>
                  </a:txBody>
                  <a:tcPr marL="60960" marR="60960" marT="0" marB="0">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gridSpan="2">
                  <a:txBody>
                    <a:bodyPr/>
                    <a:lstStyle/>
                    <a:p>
                      <a:pPr marL="0" marR="0" algn="ctr">
                        <a:lnSpc>
                          <a:spcPct val="200000"/>
                        </a:lnSpc>
                        <a:spcBef>
                          <a:spcPts val="0"/>
                        </a:spcBef>
                        <a:spcAft>
                          <a:spcPts val="0"/>
                        </a:spcAft>
                      </a:pPr>
                      <a:r>
                        <a:rPr lang="en-US" sz="1400" b="1" i="1">
                          <a:solidFill>
                            <a:srgbClr val="000000"/>
                          </a:solidFill>
                          <a:latin typeface="Times New Roman"/>
                          <a:ea typeface="Times New Roman"/>
                          <a:cs typeface="Times New Roman"/>
                        </a:rPr>
                        <a:t>B </a:t>
                      </a:r>
                      <a:r>
                        <a:rPr lang="en-US" sz="1400" b="1">
                          <a:solidFill>
                            <a:srgbClr val="000000"/>
                          </a:solidFill>
                          <a:latin typeface="Times New Roman"/>
                          <a:ea typeface="Times New Roman"/>
                          <a:cs typeface="Times New Roman"/>
                        </a:rPr>
                        <a:t>(95% CI)</a:t>
                      </a:r>
                      <a:endParaRPr lang="en-US" sz="1400">
                        <a:solidFill>
                          <a:srgbClr val="365F91"/>
                        </a:solidFill>
                        <a:latin typeface="Times New Roman"/>
                        <a:ea typeface="Calibri"/>
                        <a:cs typeface="Times New Roman"/>
                      </a:endParaRPr>
                    </a:p>
                  </a:txBody>
                  <a:tcPr marL="60960" marR="60960" marT="0" marB="0">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hMerge="1">
                  <a:txBody>
                    <a:bodyPr/>
                    <a:lstStyle/>
                    <a:p>
                      <a:endParaRPr lang="en-US"/>
                    </a:p>
                  </a:txBody>
                  <a:tcPr/>
                </a:tc>
                <a:tc>
                  <a:txBody>
                    <a:bodyPr/>
                    <a:lstStyle/>
                    <a:p>
                      <a:endParaRPr lang="en-US" sz="1400">
                        <a:solidFill>
                          <a:srgbClr val="365F91"/>
                        </a:solidFill>
                        <a:latin typeface="Times New Roman"/>
                        <a:cs typeface="Times New Roman"/>
                      </a:endParaRPr>
                    </a:p>
                  </a:txBody>
                  <a:tcPr marL="60960" marR="60960" marT="0" marB="0">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endParaRPr lang="en-US" sz="1400">
                        <a:solidFill>
                          <a:srgbClr val="365F91"/>
                        </a:solidFill>
                        <a:latin typeface="Times New Roman"/>
                        <a:cs typeface="Times New Roman"/>
                      </a:endParaRPr>
                    </a:p>
                  </a:txBody>
                  <a:tcPr marL="60960" marR="60960" marT="0" marB="0">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gridSpan="3">
                  <a:txBody>
                    <a:bodyPr/>
                    <a:lstStyle/>
                    <a:p>
                      <a:pPr marL="0" marR="0" algn="ctr">
                        <a:lnSpc>
                          <a:spcPct val="200000"/>
                        </a:lnSpc>
                        <a:spcBef>
                          <a:spcPts val="0"/>
                        </a:spcBef>
                        <a:spcAft>
                          <a:spcPts val="0"/>
                        </a:spcAft>
                      </a:pPr>
                      <a:r>
                        <a:rPr lang="en-US" sz="1400" b="1" i="1">
                          <a:solidFill>
                            <a:srgbClr val="000000"/>
                          </a:solidFill>
                          <a:latin typeface="Times New Roman"/>
                          <a:ea typeface="Times New Roman"/>
                          <a:cs typeface="Times New Roman"/>
                        </a:rPr>
                        <a:t>95% CI for odds ratio</a:t>
                      </a:r>
                      <a:endParaRPr lang="en-US" sz="1400">
                        <a:solidFill>
                          <a:srgbClr val="365F91"/>
                        </a:solidFill>
                        <a:latin typeface="Times New Roman"/>
                        <a:ea typeface="Calibri"/>
                        <a:cs typeface="Times New Roman"/>
                      </a:endParaRPr>
                    </a:p>
                  </a:txBody>
                  <a:tcPr marL="60960" marR="60960" marT="0" marB="0">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650240">
                <a:tc>
                  <a:txBody>
                    <a:bodyPr/>
                    <a:lstStyle/>
                    <a:p>
                      <a:pPr marL="0" marR="0">
                        <a:lnSpc>
                          <a:spcPct val="200000"/>
                        </a:lnSpc>
                        <a:spcBef>
                          <a:spcPts val="0"/>
                        </a:spcBef>
                        <a:spcAft>
                          <a:spcPts val="0"/>
                        </a:spcAft>
                      </a:pPr>
                      <a:r>
                        <a:rPr lang="en-US" sz="1400" b="1">
                          <a:solidFill>
                            <a:srgbClr val="000000"/>
                          </a:solidFill>
                          <a:latin typeface="Times New Roman"/>
                          <a:ea typeface="Times New Roman"/>
                          <a:cs typeface="Times New Roman"/>
                        </a:rPr>
                        <a:t> </a:t>
                      </a:r>
                      <a:endParaRPr lang="en-US" sz="1400">
                        <a:solidFill>
                          <a:srgbClr val="365F91"/>
                        </a:solidFill>
                        <a:latin typeface="Times New Roman"/>
                        <a:ea typeface="Calibri"/>
                        <a:cs typeface="Times New Roman"/>
                      </a:endParaRPr>
                    </a:p>
                  </a:txBody>
                  <a:tcPr marL="60960" marR="60960" marT="0" marB="0">
                    <a:lnL>
                      <a:noFill/>
                    </a:lnL>
                    <a:lnR>
                      <a:noFill/>
                    </a:lnR>
                    <a:lnT w="12700" cap="flat" cmpd="sng" algn="ctr">
                      <a:solidFill>
                        <a:srgbClr val="4F81BD"/>
                      </a:solidFill>
                      <a:prstDash val="solid"/>
                      <a:round/>
                      <a:headEnd type="none" w="med" len="med"/>
                      <a:tailEnd type="none" w="med" len="med"/>
                    </a:lnT>
                    <a:lnB>
                      <a:noFill/>
                    </a:lnB>
                    <a:solidFill>
                      <a:srgbClr val="D3DFEE"/>
                    </a:solidFill>
                  </a:tcPr>
                </a:tc>
                <a:tc>
                  <a:txBody>
                    <a:bodyPr/>
                    <a:lstStyle/>
                    <a:p>
                      <a:pPr marL="0" marR="0" algn="ctr">
                        <a:lnSpc>
                          <a:spcPct val="200000"/>
                        </a:lnSpc>
                        <a:spcBef>
                          <a:spcPts val="0"/>
                        </a:spcBef>
                        <a:spcAft>
                          <a:spcPts val="0"/>
                        </a:spcAft>
                      </a:pPr>
                      <a:r>
                        <a:rPr lang="en-US" sz="1400" i="1">
                          <a:solidFill>
                            <a:srgbClr val="000000"/>
                          </a:solidFill>
                          <a:latin typeface="Times New Roman"/>
                          <a:ea typeface="Times New Roman"/>
                          <a:cs typeface="Times New Roman"/>
                        </a:rPr>
                        <a:t>B</a:t>
                      </a:r>
                      <a:endParaRPr lang="en-US" sz="1400">
                        <a:solidFill>
                          <a:srgbClr val="365F91"/>
                        </a:solidFill>
                        <a:latin typeface="Times New Roman"/>
                        <a:ea typeface="Calibri"/>
                        <a:cs typeface="Times New Roman"/>
                      </a:endParaRPr>
                    </a:p>
                  </a:txBody>
                  <a:tcPr marL="60960" marR="60960" marT="0" marB="0">
                    <a:lnL>
                      <a:noFill/>
                    </a:lnL>
                    <a:lnR>
                      <a:noFill/>
                    </a:lnR>
                    <a:lnT w="12700" cap="flat" cmpd="sng" algn="ctr">
                      <a:solidFill>
                        <a:srgbClr val="4F81BD"/>
                      </a:solidFill>
                      <a:prstDash val="solid"/>
                      <a:round/>
                      <a:headEnd type="none" w="med" len="med"/>
                      <a:tailEnd type="none" w="med" len="med"/>
                    </a:lnT>
                    <a:lnB>
                      <a:noFill/>
                    </a:lnB>
                    <a:solidFill>
                      <a:srgbClr val="D3DFEE"/>
                    </a:solidFill>
                  </a:tcPr>
                </a:tc>
                <a:tc>
                  <a:txBody>
                    <a:bodyPr/>
                    <a:lstStyle/>
                    <a:p>
                      <a:pPr marL="0" marR="0" algn="ctr">
                        <a:lnSpc>
                          <a:spcPct val="200000"/>
                        </a:lnSpc>
                        <a:spcBef>
                          <a:spcPts val="0"/>
                        </a:spcBef>
                        <a:spcAft>
                          <a:spcPts val="0"/>
                        </a:spcAft>
                      </a:pPr>
                      <a:r>
                        <a:rPr lang="en-US" sz="1400" i="1">
                          <a:solidFill>
                            <a:srgbClr val="000000"/>
                          </a:solidFill>
                          <a:latin typeface="Times New Roman"/>
                          <a:ea typeface="Times New Roman"/>
                          <a:cs typeface="Times New Roman"/>
                        </a:rPr>
                        <a:t>SE</a:t>
                      </a:r>
                      <a:endParaRPr lang="en-US" sz="1400">
                        <a:solidFill>
                          <a:srgbClr val="365F91"/>
                        </a:solidFill>
                        <a:latin typeface="Times New Roman"/>
                        <a:ea typeface="Calibri"/>
                        <a:cs typeface="Times New Roman"/>
                      </a:endParaRPr>
                    </a:p>
                  </a:txBody>
                  <a:tcPr marL="60960" marR="60960" marT="0" marB="0">
                    <a:lnL>
                      <a:noFill/>
                    </a:lnL>
                    <a:lnR>
                      <a:noFill/>
                    </a:lnR>
                    <a:lnT w="12700" cap="flat" cmpd="sng" algn="ctr">
                      <a:solidFill>
                        <a:srgbClr val="4F81BD"/>
                      </a:solidFill>
                      <a:prstDash val="solid"/>
                      <a:round/>
                      <a:headEnd type="none" w="med" len="med"/>
                      <a:tailEnd type="none" w="med" len="med"/>
                    </a:lnT>
                    <a:lnB>
                      <a:noFill/>
                    </a:lnB>
                    <a:solidFill>
                      <a:srgbClr val="D3DFEE"/>
                    </a:solidFill>
                  </a:tcPr>
                </a:tc>
                <a:tc>
                  <a:txBody>
                    <a:bodyPr/>
                    <a:lstStyle/>
                    <a:p>
                      <a:pPr marL="0" marR="0" algn="ctr">
                        <a:lnSpc>
                          <a:spcPct val="200000"/>
                        </a:lnSpc>
                        <a:spcBef>
                          <a:spcPts val="0"/>
                        </a:spcBef>
                        <a:spcAft>
                          <a:spcPts val="0"/>
                        </a:spcAft>
                      </a:pPr>
                      <a:r>
                        <a:rPr lang="en-US" sz="1400" i="1">
                          <a:solidFill>
                            <a:srgbClr val="000000"/>
                          </a:solidFill>
                          <a:latin typeface="Times New Roman"/>
                          <a:ea typeface="Times New Roman"/>
                          <a:cs typeface="Times New Roman"/>
                        </a:rPr>
                        <a:t>Lower</a:t>
                      </a:r>
                      <a:endParaRPr lang="en-US" sz="1400">
                        <a:solidFill>
                          <a:srgbClr val="365F91"/>
                        </a:solidFill>
                        <a:latin typeface="Times New Roman"/>
                        <a:ea typeface="Calibri"/>
                        <a:cs typeface="Times New Roman"/>
                      </a:endParaRPr>
                    </a:p>
                  </a:txBody>
                  <a:tcPr marL="60960" marR="60960" marT="0" marB="0">
                    <a:lnL>
                      <a:noFill/>
                    </a:lnL>
                    <a:lnR>
                      <a:noFill/>
                    </a:lnR>
                    <a:lnT w="12700" cap="flat" cmpd="sng" algn="ctr">
                      <a:solidFill>
                        <a:srgbClr val="4F81BD"/>
                      </a:solidFill>
                      <a:prstDash val="solid"/>
                      <a:round/>
                      <a:headEnd type="none" w="med" len="med"/>
                      <a:tailEnd type="none" w="med" len="med"/>
                    </a:lnT>
                    <a:lnB>
                      <a:noFill/>
                    </a:lnB>
                    <a:solidFill>
                      <a:srgbClr val="D3DFEE"/>
                    </a:solidFill>
                  </a:tcPr>
                </a:tc>
                <a:tc>
                  <a:txBody>
                    <a:bodyPr/>
                    <a:lstStyle/>
                    <a:p>
                      <a:pPr marL="0" marR="0" algn="ctr">
                        <a:lnSpc>
                          <a:spcPct val="200000"/>
                        </a:lnSpc>
                        <a:spcBef>
                          <a:spcPts val="0"/>
                        </a:spcBef>
                        <a:spcAft>
                          <a:spcPts val="0"/>
                        </a:spcAft>
                      </a:pPr>
                      <a:r>
                        <a:rPr lang="en-US" sz="1400" i="1">
                          <a:solidFill>
                            <a:srgbClr val="000000"/>
                          </a:solidFill>
                          <a:latin typeface="Times New Roman"/>
                          <a:ea typeface="Times New Roman"/>
                          <a:cs typeface="Times New Roman"/>
                        </a:rPr>
                        <a:t>Upper</a:t>
                      </a:r>
                      <a:endParaRPr lang="en-US" sz="1400">
                        <a:solidFill>
                          <a:srgbClr val="365F91"/>
                        </a:solidFill>
                        <a:latin typeface="Times New Roman"/>
                        <a:ea typeface="Calibri"/>
                        <a:cs typeface="Times New Roman"/>
                      </a:endParaRPr>
                    </a:p>
                  </a:txBody>
                  <a:tcPr marL="60960" marR="60960" marT="0" marB="0">
                    <a:lnL>
                      <a:noFill/>
                    </a:lnL>
                    <a:lnR>
                      <a:noFill/>
                    </a:lnR>
                    <a:lnT w="12700" cap="flat" cmpd="sng" algn="ctr">
                      <a:solidFill>
                        <a:srgbClr val="4F81BD"/>
                      </a:solidFill>
                      <a:prstDash val="solid"/>
                      <a:round/>
                      <a:headEnd type="none" w="med" len="med"/>
                      <a:tailEnd type="none" w="med" len="med"/>
                    </a:lnT>
                    <a:lnB>
                      <a:noFill/>
                    </a:lnB>
                    <a:solidFill>
                      <a:srgbClr val="D3DFEE"/>
                    </a:solidFill>
                  </a:tcPr>
                </a:tc>
                <a:tc>
                  <a:txBody>
                    <a:bodyPr/>
                    <a:lstStyle/>
                    <a:p>
                      <a:pPr marL="0" marR="0" algn="ctr">
                        <a:lnSpc>
                          <a:spcPct val="200000"/>
                        </a:lnSpc>
                        <a:spcBef>
                          <a:spcPts val="0"/>
                        </a:spcBef>
                        <a:spcAft>
                          <a:spcPts val="0"/>
                        </a:spcAft>
                      </a:pPr>
                      <a:r>
                        <a:rPr lang="en-US" sz="1400" i="1">
                          <a:solidFill>
                            <a:srgbClr val="000000"/>
                          </a:solidFill>
                          <a:latin typeface="Times New Roman"/>
                          <a:ea typeface="Times New Roman"/>
                          <a:cs typeface="Times New Roman"/>
                        </a:rPr>
                        <a:t>z </a:t>
                      </a:r>
                      <a:endParaRPr lang="en-US" sz="1400">
                        <a:solidFill>
                          <a:srgbClr val="365F91"/>
                        </a:solidFill>
                        <a:latin typeface="Times New Roman"/>
                        <a:ea typeface="Calibri"/>
                        <a:cs typeface="Times New Roman"/>
                      </a:endParaRPr>
                    </a:p>
                  </a:txBody>
                  <a:tcPr marL="60960" marR="60960" marT="0" marB="0">
                    <a:lnL>
                      <a:noFill/>
                    </a:lnL>
                    <a:lnR>
                      <a:noFill/>
                    </a:lnR>
                    <a:lnT w="12700" cap="flat" cmpd="sng" algn="ctr">
                      <a:solidFill>
                        <a:srgbClr val="4F81BD"/>
                      </a:solidFill>
                      <a:prstDash val="solid"/>
                      <a:round/>
                      <a:headEnd type="none" w="med" len="med"/>
                      <a:tailEnd type="none" w="med" len="med"/>
                    </a:lnT>
                    <a:lnB>
                      <a:noFill/>
                    </a:lnB>
                    <a:solidFill>
                      <a:srgbClr val="D3DFEE"/>
                    </a:solidFill>
                  </a:tcPr>
                </a:tc>
                <a:tc>
                  <a:txBody>
                    <a:bodyPr/>
                    <a:lstStyle/>
                    <a:p>
                      <a:pPr marL="0" marR="0" algn="ctr">
                        <a:lnSpc>
                          <a:spcPct val="200000"/>
                        </a:lnSpc>
                        <a:spcBef>
                          <a:spcPts val="0"/>
                        </a:spcBef>
                        <a:spcAft>
                          <a:spcPts val="0"/>
                        </a:spcAft>
                      </a:pPr>
                      <a:r>
                        <a:rPr lang="en-US" sz="1400" i="1">
                          <a:solidFill>
                            <a:srgbClr val="000000"/>
                          </a:solidFill>
                          <a:latin typeface="Times New Roman"/>
                          <a:ea typeface="Times New Roman"/>
                          <a:cs typeface="Times New Roman"/>
                        </a:rPr>
                        <a:t>p</a:t>
                      </a:r>
                      <a:endParaRPr lang="en-US" sz="1400">
                        <a:solidFill>
                          <a:srgbClr val="365F91"/>
                        </a:solidFill>
                        <a:latin typeface="Times New Roman"/>
                        <a:ea typeface="Calibri"/>
                        <a:cs typeface="Times New Roman"/>
                      </a:endParaRPr>
                    </a:p>
                  </a:txBody>
                  <a:tcPr marL="60960" marR="60960" marT="0" marB="0">
                    <a:lnL>
                      <a:noFill/>
                    </a:lnL>
                    <a:lnR>
                      <a:noFill/>
                    </a:lnR>
                    <a:lnT w="12700" cap="flat" cmpd="sng" algn="ctr">
                      <a:solidFill>
                        <a:srgbClr val="4F81BD"/>
                      </a:solidFill>
                      <a:prstDash val="solid"/>
                      <a:round/>
                      <a:headEnd type="none" w="med" len="med"/>
                      <a:tailEnd type="none" w="med" len="med"/>
                    </a:lnT>
                    <a:lnB>
                      <a:noFill/>
                    </a:lnB>
                    <a:solidFill>
                      <a:srgbClr val="D3DFEE"/>
                    </a:solidFill>
                  </a:tcPr>
                </a:tc>
                <a:tc>
                  <a:txBody>
                    <a:bodyPr/>
                    <a:lstStyle/>
                    <a:p>
                      <a:pPr marL="0" marR="0" algn="ctr">
                        <a:lnSpc>
                          <a:spcPct val="200000"/>
                        </a:lnSpc>
                        <a:spcBef>
                          <a:spcPts val="0"/>
                        </a:spcBef>
                        <a:spcAft>
                          <a:spcPts val="0"/>
                        </a:spcAft>
                      </a:pPr>
                      <a:r>
                        <a:rPr lang="en-US" sz="1400" i="1">
                          <a:solidFill>
                            <a:srgbClr val="000000"/>
                          </a:solidFill>
                          <a:latin typeface="Times New Roman"/>
                          <a:ea typeface="Times New Roman"/>
                          <a:cs typeface="Times New Roman"/>
                        </a:rPr>
                        <a:t>Lower</a:t>
                      </a:r>
                      <a:endParaRPr lang="en-US" sz="1400">
                        <a:solidFill>
                          <a:srgbClr val="365F91"/>
                        </a:solidFill>
                        <a:latin typeface="Times New Roman"/>
                        <a:ea typeface="Calibri"/>
                        <a:cs typeface="Times New Roman"/>
                      </a:endParaRPr>
                    </a:p>
                  </a:txBody>
                  <a:tcPr marL="60960" marR="60960" marT="0" marB="0">
                    <a:lnL>
                      <a:noFill/>
                    </a:lnL>
                    <a:lnR>
                      <a:noFill/>
                    </a:lnR>
                    <a:lnT w="12700" cap="flat" cmpd="sng" algn="ctr">
                      <a:solidFill>
                        <a:srgbClr val="4F81BD"/>
                      </a:solidFill>
                      <a:prstDash val="solid"/>
                      <a:round/>
                      <a:headEnd type="none" w="med" len="med"/>
                      <a:tailEnd type="none" w="med" len="med"/>
                    </a:lnT>
                    <a:lnB>
                      <a:noFill/>
                    </a:lnB>
                    <a:solidFill>
                      <a:srgbClr val="D3DFEE"/>
                    </a:solidFill>
                  </a:tcPr>
                </a:tc>
                <a:tc>
                  <a:txBody>
                    <a:bodyPr/>
                    <a:lstStyle/>
                    <a:p>
                      <a:pPr marL="0" marR="0" algn="ctr">
                        <a:lnSpc>
                          <a:spcPct val="200000"/>
                        </a:lnSpc>
                        <a:spcBef>
                          <a:spcPts val="0"/>
                        </a:spcBef>
                        <a:spcAft>
                          <a:spcPts val="0"/>
                        </a:spcAft>
                      </a:pPr>
                      <a:r>
                        <a:rPr lang="en-US" sz="1400" i="1">
                          <a:solidFill>
                            <a:srgbClr val="000000"/>
                          </a:solidFill>
                          <a:latin typeface="Times New Roman"/>
                          <a:ea typeface="Times New Roman"/>
                          <a:cs typeface="Times New Roman"/>
                        </a:rPr>
                        <a:t>Odds Ratio</a:t>
                      </a:r>
                      <a:endParaRPr lang="en-US" sz="1400">
                        <a:solidFill>
                          <a:srgbClr val="365F91"/>
                        </a:solidFill>
                        <a:latin typeface="Times New Roman"/>
                        <a:ea typeface="Calibri"/>
                        <a:cs typeface="Times New Roman"/>
                      </a:endParaRPr>
                    </a:p>
                  </a:txBody>
                  <a:tcPr marL="60960" marR="60960" marT="0" marB="0">
                    <a:lnL>
                      <a:noFill/>
                    </a:lnL>
                    <a:lnR>
                      <a:noFill/>
                    </a:lnR>
                    <a:lnT w="12700" cap="flat" cmpd="sng" algn="ctr">
                      <a:solidFill>
                        <a:srgbClr val="4F81BD"/>
                      </a:solidFill>
                      <a:prstDash val="solid"/>
                      <a:round/>
                      <a:headEnd type="none" w="med" len="med"/>
                      <a:tailEnd type="none" w="med" len="med"/>
                    </a:lnT>
                    <a:lnB>
                      <a:noFill/>
                    </a:lnB>
                    <a:solidFill>
                      <a:srgbClr val="D3DFEE"/>
                    </a:solidFill>
                  </a:tcPr>
                </a:tc>
                <a:tc>
                  <a:txBody>
                    <a:bodyPr/>
                    <a:lstStyle/>
                    <a:p>
                      <a:pPr marL="0" marR="0" algn="ctr">
                        <a:lnSpc>
                          <a:spcPct val="200000"/>
                        </a:lnSpc>
                        <a:spcBef>
                          <a:spcPts val="0"/>
                        </a:spcBef>
                        <a:spcAft>
                          <a:spcPts val="0"/>
                        </a:spcAft>
                      </a:pPr>
                      <a:r>
                        <a:rPr lang="en-US" sz="1400" i="1">
                          <a:solidFill>
                            <a:srgbClr val="000000"/>
                          </a:solidFill>
                          <a:latin typeface="Times New Roman"/>
                          <a:ea typeface="Times New Roman"/>
                          <a:cs typeface="Times New Roman"/>
                        </a:rPr>
                        <a:t>Upper</a:t>
                      </a:r>
                      <a:endParaRPr lang="en-US" sz="1400">
                        <a:solidFill>
                          <a:srgbClr val="365F91"/>
                        </a:solidFill>
                        <a:latin typeface="Times New Roman"/>
                        <a:ea typeface="Calibri"/>
                        <a:cs typeface="Times New Roman"/>
                      </a:endParaRPr>
                    </a:p>
                  </a:txBody>
                  <a:tcPr marL="60960" marR="60960" marT="0" marB="0">
                    <a:lnL>
                      <a:noFill/>
                    </a:lnL>
                    <a:lnR>
                      <a:noFill/>
                    </a:lnR>
                    <a:lnT w="12700" cap="flat" cmpd="sng" algn="ctr">
                      <a:solidFill>
                        <a:srgbClr val="4F81BD"/>
                      </a:solidFill>
                      <a:prstDash val="solid"/>
                      <a:round/>
                      <a:headEnd type="none" w="med" len="med"/>
                      <a:tailEnd type="none" w="med" len="med"/>
                    </a:lnT>
                    <a:lnB>
                      <a:noFill/>
                    </a:lnB>
                    <a:solidFill>
                      <a:srgbClr val="D3DFEE"/>
                    </a:solidFill>
                  </a:tcPr>
                </a:tc>
              </a:tr>
              <a:tr h="325120">
                <a:tc>
                  <a:txBody>
                    <a:bodyPr/>
                    <a:lstStyle/>
                    <a:p>
                      <a:pPr marL="0" marR="0">
                        <a:lnSpc>
                          <a:spcPct val="200000"/>
                        </a:lnSpc>
                        <a:spcBef>
                          <a:spcPts val="0"/>
                        </a:spcBef>
                        <a:spcAft>
                          <a:spcPts val="0"/>
                        </a:spcAft>
                      </a:pPr>
                      <a:r>
                        <a:rPr lang="en-US" sz="1400" b="0">
                          <a:solidFill>
                            <a:srgbClr val="000000"/>
                          </a:solidFill>
                          <a:latin typeface="Times New Roman"/>
                          <a:ea typeface="Times New Roman"/>
                          <a:cs typeface="Times New Roman"/>
                        </a:rPr>
                        <a:t>Intercept</a:t>
                      </a:r>
                      <a:endParaRPr lang="en-US" sz="1400" b="0">
                        <a:solidFill>
                          <a:srgbClr val="365F91"/>
                        </a:solidFill>
                        <a:latin typeface="Times New Roman"/>
                        <a:ea typeface="Calibri"/>
                        <a:cs typeface="Times New Roman"/>
                      </a:endParaRPr>
                    </a:p>
                  </a:txBody>
                  <a:tcPr marL="60960" marR="60960" marT="0" marB="0">
                    <a:lnL>
                      <a:noFill/>
                    </a:lnL>
                    <a:lnR>
                      <a:noFill/>
                    </a:lnR>
                    <a:lnT>
                      <a:noFill/>
                    </a:lnT>
                    <a:lnB>
                      <a:noFill/>
                    </a:lnB>
                  </a:tcPr>
                </a:tc>
                <a:tc>
                  <a:txBody>
                    <a:bodyPr/>
                    <a:lstStyle/>
                    <a:p>
                      <a:pPr marL="0" marR="0" algn="ctr">
                        <a:lnSpc>
                          <a:spcPct val="200000"/>
                        </a:lnSpc>
                        <a:spcBef>
                          <a:spcPts val="0"/>
                        </a:spcBef>
                        <a:spcAft>
                          <a:spcPts val="0"/>
                        </a:spcAft>
                      </a:pPr>
                      <a:r>
                        <a:rPr lang="en-US" sz="1400">
                          <a:solidFill>
                            <a:srgbClr val="000000"/>
                          </a:solidFill>
                          <a:latin typeface="Times New Roman"/>
                          <a:ea typeface="Times New Roman"/>
                          <a:cs typeface="Times New Roman"/>
                        </a:rPr>
                        <a:t>.76</a:t>
                      </a:r>
                      <a:endParaRPr lang="en-US" sz="1400">
                        <a:solidFill>
                          <a:srgbClr val="365F91"/>
                        </a:solidFill>
                        <a:latin typeface="Times New Roman"/>
                        <a:ea typeface="Calibri"/>
                        <a:cs typeface="Times New Roman"/>
                      </a:endParaRPr>
                    </a:p>
                  </a:txBody>
                  <a:tcPr marL="60960" marR="60960" marT="0" marB="0">
                    <a:lnL>
                      <a:noFill/>
                    </a:lnL>
                    <a:lnR>
                      <a:noFill/>
                    </a:lnR>
                    <a:lnT>
                      <a:noFill/>
                    </a:lnT>
                    <a:lnB>
                      <a:noFill/>
                    </a:lnB>
                  </a:tcPr>
                </a:tc>
                <a:tc>
                  <a:txBody>
                    <a:bodyPr/>
                    <a:lstStyle/>
                    <a:p>
                      <a:pPr marL="0" marR="0" algn="ctr">
                        <a:lnSpc>
                          <a:spcPct val="200000"/>
                        </a:lnSpc>
                        <a:spcBef>
                          <a:spcPts val="0"/>
                        </a:spcBef>
                        <a:spcAft>
                          <a:spcPts val="0"/>
                        </a:spcAft>
                      </a:pPr>
                      <a:r>
                        <a:rPr lang="en-US" sz="1400">
                          <a:solidFill>
                            <a:srgbClr val="000000"/>
                          </a:solidFill>
                          <a:latin typeface="Times New Roman"/>
                          <a:ea typeface="Times New Roman"/>
                          <a:cs typeface="Times New Roman"/>
                        </a:rPr>
                        <a:t>1.29</a:t>
                      </a:r>
                      <a:endParaRPr lang="en-US" sz="1400">
                        <a:solidFill>
                          <a:srgbClr val="365F91"/>
                        </a:solidFill>
                        <a:latin typeface="Times New Roman"/>
                        <a:ea typeface="Calibri"/>
                        <a:cs typeface="Times New Roman"/>
                      </a:endParaRPr>
                    </a:p>
                  </a:txBody>
                  <a:tcPr marL="60960" marR="60960" marT="0" marB="0">
                    <a:lnL>
                      <a:noFill/>
                    </a:lnL>
                    <a:lnR>
                      <a:noFill/>
                    </a:lnR>
                    <a:lnT>
                      <a:noFill/>
                    </a:lnT>
                    <a:lnB>
                      <a:noFill/>
                    </a:lnB>
                  </a:tcPr>
                </a:tc>
                <a:tc>
                  <a:txBody>
                    <a:bodyPr/>
                    <a:lstStyle/>
                    <a:p>
                      <a:pPr marL="0" marR="0" algn="ctr">
                        <a:lnSpc>
                          <a:spcPct val="200000"/>
                        </a:lnSpc>
                        <a:spcBef>
                          <a:spcPts val="0"/>
                        </a:spcBef>
                        <a:spcAft>
                          <a:spcPts val="0"/>
                        </a:spcAft>
                      </a:pPr>
                      <a:r>
                        <a:rPr lang="en-US" sz="1400">
                          <a:solidFill>
                            <a:srgbClr val="000000"/>
                          </a:solidFill>
                          <a:latin typeface="Times New Roman"/>
                          <a:ea typeface="Times New Roman"/>
                          <a:cs typeface="Times New Roman"/>
                        </a:rPr>
                        <a:t>-1.77</a:t>
                      </a:r>
                      <a:endParaRPr lang="en-US" sz="1400">
                        <a:solidFill>
                          <a:srgbClr val="365F91"/>
                        </a:solidFill>
                        <a:latin typeface="Times New Roman"/>
                        <a:ea typeface="Calibri"/>
                        <a:cs typeface="Times New Roman"/>
                      </a:endParaRPr>
                    </a:p>
                  </a:txBody>
                  <a:tcPr marL="60960" marR="60960" marT="0" marB="0">
                    <a:lnL>
                      <a:noFill/>
                    </a:lnL>
                    <a:lnR>
                      <a:noFill/>
                    </a:lnR>
                    <a:lnT>
                      <a:noFill/>
                    </a:lnT>
                    <a:lnB>
                      <a:noFill/>
                    </a:lnB>
                  </a:tcPr>
                </a:tc>
                <a:tc>
                  <a:txBody>
                    <a:bodyPr/>
                    <a:lstStyle/>
                    <a:p>
                      <a:pPr marL="0" marR="0" algn="ctr">
                        <a:lnSpc>
                          <a:spcPct val="200000"/>
                        </a:lnSpc>
                        <a:spcBef>
                          <a:spcPts val="0"/>
                        </a:spcBef>
                        <a:spcAft>
                          <a:spcPts val="0"/>
                        </a:spcAft>
                      </a:pPr>
                      <a:r>
                        <a:rPr lang="en-US" sz="1400">
                          <a:solidFill>
                            <a:srgbClr val="000000"/>
                          </a:solidFill>
                          <a:latin typeface="Times New Roman"/>
                          <a:ea typeface="Times New Roman"/>
                          <a:cs typeface="Times New Roman"/>
                        </a:rPr>
                        <a:t>3.29</a:t>
                      </a:r>
                      <a:endParaRPr lang="en-US" sz="1400">
                        <a:solidFill>
                          <a:srgbClr val="365F91"/>
                        </a:solidFill>
                        <a:latin typeface="Times New Roman"/>
                        <a:ea typeface="Calibri"/>
                        <a:cs typeface="Times New Roman"/>
                      </a:endParaRPr>
                    </a:p>
                  </a:txBody>
                  <a:tcPr marL="60960" marR="60960" marT="0" marB="0">
                    <a:lnL>
                      <a:noFill/>
                    </a:lnL>
                    <a:lnR>
                      <a:noFill/>
                    </a:lnR>
                    <a:lnT>
                      <a:noFill/>
                    </a:lnT>
                    <a:lnB>
                      <a:noFill/>
                    </a:lnB>
                  </a:tcPr>
                </a:tc>
                <a:tc>
                  <a:txBody>
                    <a:bodyPr/>
                    <a:lstStyle/>
                    <a:p>
                      <a:pPr marL="0" marR="0" algn="ctr">
                        <a:lnSpc>
                          <a:spcPct val="200000"/>
                        </a:lnSpc>
                        <a:spcBef>
                          <a:spcPts val="0"/>
                        </a:spcBef>
                        <a:spcAft>
                          <a:spcPts val="0"/>
                        </a:spcAft>
                      </a:pPr>
                      <a:r>
                        <a:rPr lang="en-US" sz="1400">
                          <a:solidFill>
                            <a:srgbClr val="000000"/>
                          </a:solidFill>
                          <a:latin typeface="Times New Roman"/>
                          <a:ea typeface="Times New Roman"/>
                          <a:cs typeface="Times New Roman"/>
                        </a:rPr>
                        <a:t>.59</a:t>
                      </a:r>
                      <a:endParaRPr lang="en-US" sz="1400">
                        <a:solidFill>
                          <a:srgbClr val="365F91"/>
                        </a:solidFill>
                        <a:latin typeface="Times New Roman"/>
                        <a:ea typeface="Calibri"/>
                        <a:cs typeface="Times New Roman"/>
                      </a:endParaRPr>
                    </a:p>
                  </a:txBody>
                  <a:tcPr marL="60960" marR="60960" marT="0" marB="0">
                    <a:lnL>
                      <a:noFill/>
                    </a:lnL>
                    <a:lnR>
                      <a:noFill/>
                    </a:lnR>
                    <a:lnT>
                      <a:noFill/>
                    </a:lnT>
                    <a:lnB>
                      <a:noFill/>
                    </a:lnB>
                  </a:tcPr>
                </a:tc>
                <a:tc>
                  <a:txBody>
                    <a:bodyPr/>
                    <a:lstStyle/>
                    <a:p>
                      <a:pPr marL="0" marR="0" algn="ctr">
                        <a:lnSpc>
                          <a:spcPct val="200000"/>
                        </a:lnSpc>
                        <a:spcBef>
                          <a:spcPts val="0"/>
                        </a:spcBef>
                        <a:spcAft>
                          <a:spcPts val="0"/>
                        </a:spcAft>
                      </a:pPr>
                      <a:r>
                        <a:rPr lang="en-US" sz="1400">
                          <a:solidFill>
                            <a:srgbClr val="000000"/>
                          </a:solidFill>
                          <a:latin typeface="Times New Roman"/>
                          <a:ea typeface="Times New Roman"/>
                          <a:cs typeface="Times New Roman"/>
                        </a:rPr>
                        <a:t>.557</a:t>
                      </a:r>
                      <a:endParaRPr lang="en-US" sz="1400">
                        <a:solidFill>
                          <a:srgbClr val="365F91"/>
                        </a:solidFill>
                        <a:latin typeface="Times New Roman"/>
                        <a:ea typeface="Calibri"/>
                        <a:cs typeface="Times New Roman"/>
                      </a:endParaRPr>
                    </a:p>
                  </a:txBody>
                  <a:tcPr marL="60960" marR="60960" marT="0" marB="0">
                    <a:lnL>
                      <a:noFill/>
                    </a:lnL>
                    <a:lnR>
                      <a:noFill/>
                    </a:lnR>
                    <a:lnT>
                      <a:noFill/>
                    </a:lnT>
                    <a:lnB>
                      <a:noFill/>
                    </a:lnB>
                  </a:tcPr>
                </a:tc>
                <a:tc>
                  <a:txBody>
                    <a:bodyPr/>
                    <a:lstStyle/>
                    <a:p>
                      <a:pPr marL="0" marR="0" algn="ctr">
                        <a:lnSpc>
                          <a:spcPct val="200000"/>
                        </a:lnSpc>
                        <a:spcBef>
                          <a:spcPts val="0"/>
                        </a:spcBef>
                        <a:spcAft>
                          <a:spcPts val="0"/>
                        </a:spcAft>
                      </a:pPr>
                      <a:endParaRPr lang="en-US" sz="1400">
                        <a:solidFill>
                          <a:srgbClr val="000000"/>
                        </a:solidFill>
                        <a:latin typeface="Times New Roman"/>
                        <a:ea typeface="Times New Roman"/>
                        <a:cs typeface="Times New Roman"/>
                      </a:endParaRPr>
                    </a:p>
                  </a:txBody>
                  <a:tcPr marL="60960" marR="60960" marT="0" marB="0">
                    <a:lnL>
                      <a:noFill/>
                    </a:lnL>
                    <a:lnR>
                      <a:noFill/>
                    </a:lnR>
                    <a:lnT>
                      <a:noFill/>
                    </a:lnT>
                    <a:lnB>
                      <a:noFill/>
                    </a:lnB>
                  </a:tcPr>
                </a:tc>
                <a:tc>
                  <a:txBody>
                    <a:bodyPr/>
                    <a:lstStyle/>
                    <a:p>
                      <a:pPr marL="0" marR="0" algn="ctr">
                        <a:lnSpc>
                          <a:spcPct val="200000"/>
                        </a:lnSpc>
                        <a:spcBef>
                          <a:spcPts val="0"/>
                        </a:spcBef>
                        <a:spcAft>
                          <a:spcPts val="0"/>
                        </a:spcAft>
                      </a:pPr>
                      <a:endParaRPr lang="en-US" sz="1400">
                        <a:solidFill>
                          <a:srgbClr val="000000"/>
                        </a:solidFill>
                        <a:latin typeface="Times New Roman"/>
                        <a:ea typeface="Times New Roman"/>
                        <a:cs typeface="Times New Roman"/>
                      </a:endParaRPr>
                    </a:p>
                  </a:txBody>
                  <a:tcPr marL="60960" marR="60960" marT="0" marB="0">
                    <a:lnL>
                      <a:noFill/>
                    </a:lnL>
                    <a:lnR>
                      <a:noFill/>
                    </a:lnR>
                    <a:lnT>
                      <a:noFill/>
                    </a:lnT>
                    <a:lnB>
                      <a:noFill/>
                    </a:lnB>
                  </a:tcPr>
                </a:tc>
                <a:tc>
                  <a:txBody>
                    <a:bodyPr/>
                    <a:lstStyle/>
                    <a:p>
                      <a:pPr marL="0" marR="0" algn="ctr">
                        <a:lnSpc>
                          <a:spcPct val="200000"/>
                        </a:lnSpc>
                        <a:spcBef>
                          <a:spcPts val="0"/>
                        </a:spcBef>
                        <a:spcAft>
                          <a:spcPts val="0"/>
                        </a:spcAft>
                      </a:pPr>
                      <a:endParaRPr lang="en-US" sz="1400">
                        <a:solidFill>
                          <a:srgbClr val="000000"/>
                        </a:solidFill>
                        <a:latin typeface="Times New Roman"/>
                        <a:ea typeface="Times New Roman"/>
                        <a:cs typeface="Times New Roman"/>
                      </a:endParaRPr>
                    </a:p>
                  </a:txBody>
                  <a:tcPr marL="60960" marR="60960" marT="0" marB="0">
                    <a:lnL>
                      <a:noFill/>
                    </a:lnL>
                    <a:lnR>
                      <a:noFill/>
                    </a:lnR>
                    <a:lnT>
                      <a:noFill/>
                    </a:lnT>
                    <a:lnB>
                      <a:noFill/>
                    </a:lnB>
                  </a:tcPr>
                </a:tc>
              </a:tr>
              <a:tr h="325120">
                <a:tc>
                  <a:txBody>
                    <a:bodyPr/>
                    <a:lstStyle/>
                    <a:p>
                      <a:pPr marL="0" marR="0">
                        <a:lnSpc>
                          <a:spcPct val="200000"/>
                        </a:lnSpc>
                        <a:spcBef>
                          <a:spcPts val="0"/>
                        </a:spcBef>
                        <a:spcAft>
                          <a:spcPts val="0"/>
                        </a:spcAft>
                      </a:pPr>
                      <a:r>
                        <a:rPr lang="en-US" sz="1400" b="0">
                          <a:solidFill>
                            <a:srgbClr val="000000"/>
                          </a:solidFill>
                          <a:latin typeface="Times New Roman"/>
                          <a:ea typeface="Times New Roman"/>
                          <a:cs typeface="Times New Roman"/>
                        </a:rPr>
                        <a:t>Insight</a:t>
                      </a:r>
                      <a:endParaRPr lang="en-US" sz="1400" b="0">
                        <a:solidFill>
                          <a:srgbClr val="365F91"/>
                        </a:solidFill>
                        <a:latin typeface="Times New Roman"/>
                        <a:ea typeface="Calibri"/>
                        <a:cs typeface="Times New Roman"/>
                      </a:endParaRPr>
                    </a:p>
                  </a:txBody>
                  <a:tcPr marL="60960" marR="60960" marT="0" marB="0">
                    <a:lnL>
                      <a:noFill/>
                    </a:lnL>
                    <a:lnR>
                      <a:noFill/>
                    </a:lnR>
                    <a:lnT>
                      <a:noFill/>
                    </a:lnT>
                    <a:lnB>
                      <a:noFill/>
                    </a:lnB>
                    <a:solidFill>
                      <a:srgbClr val="D3DFEE"/>
                    </a:solidFill>
                  </a:tcPr>
                </a:tc>
                <a:tc>
                  <a:txBody>
                    <a:bodyPr/>
                    <a:lstStyle/>
                    <a:p>
                      <a:pPr marL="0" marR="0" algn="ctr">
                        <a:lnSpc>
                          <a:spcPct val="200000"/>
                        </a:lnSpc>
                        <a:spcBef>
                          <a:spcPts val="0"/>
                        </a:spcBef>
                        <a:spcAft>
                          <a:spcPts val="0"/>
                        </a:spcAft>
                      </a:pPr>
                      <a:r>
                        <a:rPr lang="en-US" sz="1400">
                          <a:solidFill>
                            <a:srgbClr val="000000"/>
                          </a:solidFill>
                          <a:latin typeface="Times New Roman"/>
                          <a:ea typeface="Times New Roman"/>
                          <a:cs typeface="Times New Roman"/>
                        </a:rPr>
                        <a:t>-.06</a:t>
                      </a:r>
                      <a:endParaRPr lang="en-US" sz="1400">
                        <a:solidFill>
                          <a:srgbClr val="365F91"/>
                        </a:solidFill>
                        <a:latin typeface="Times New Roman"/>
                        <a:ea typeface="Calibri"/>
                        <a:cs typeface="Times New Roman"/>
                      </a:endParaRPr>
                    </a:p>
                  </a:txBody>
                  <a:tcPr marL="60960" marR="60960" marT="0" marB="0">
                    <a:lnL>
                      <a:noFill/>
                    </a:lnL>
                    <a:lnR>
                      <a:noFill/>
                    </a:lnR>
                    <a:lnT>
                      <a:noFill/>
                    </a:lnT>
                    <a:lnB>
                      <a:noFill/>
                    </a:lnB>
                    <a:solidFill>
                      <a:srgbClr val="D3DFEE"/>
                    </a:solidFill>
                  </a:tcPr>
                </a:tc>
                <a:tc>
                  <a:txBody>
                    <a:bodyPr/>
                    <a:lstStyle/>
                    <a:p>
                      <a:pPr marL="0" marR="0" algn="ctr">
                        <a:lnSpc>
                          <a:spcPct val="200000"/>
                        </a:lnSpc>
                        <a:spcBef>
                          <a:spcPts val="0"/>
                        </a:spcBef>
                        <a:spcAft>
                          <a:spcPts val="0"/>
                        </a:spcAft>
                      </a:pPr>
                      <a:r>
                        <a:rPr lang="en-US" sz="1400">
                          <a:solidFill>
                            <a:srgbClr val="000000"/>
                          </a:solidFill>
                          <a:latin typeface="Times New Roman"/>
                          <a:ea typeface="Times New Roman"/>
                          <a:cs typeface="Times New Roman"/>
                        </a:rPr>
                        <a:t>.15</a:t>
                      </a:r>
                      <a:endParaRPr lang="en-US" sz="1400">
                        <a:solidFill>
                          <a:srgbClr val="365F91"/>
                        </a:solidFill>
                        <a:latin typeface="Times New Roman"/>
                        <a:ea typeface="Calibri"/>
                        <a:cs typeface="Times New Roman"/>
                      </a:endParaRPr>
                    </a:p>
                  </a:txBody>
                  <a:tcPr marL="60960" marR="60960" marT="0" marB="0">
                    <a:lnL>
                      <a:noFill/>
                    </a:lnL>
                    <a:lnR>
                      <a:noFill/>
                    </a:lnR>
                    <a:lnT>
                      <a:noFill/>
                    </a:lnT>
                    <a:lnB>
                      <a:noFill/>
                    </a:lnB>
                    <a:solidFill>
                      <a:srgbClr val="D3DFEE"/>
                    </a:solidFill>
                  </a:tcPr>
                </a:tc>
                <a:tc>
                  <a:txBody>
                    <a:bodyPr/>
                    <a:lstStyle/>
                    <a:p>
                      <a:pPr marL="0" marR="0" algn="ctr">
                        <a:lnSpc>
                          <a:spcPct val="200000"/>
                        </a:lnSpc>
                        <a:spcBef>
                          <a:spcPts val="0"/>
                        </a:spcBef>
                        <a:spcAft>
                          <a:spcPts val="0"/>
                        </a:spcAft>
                      </a:pPr>
                      <a:r>
                        <a:rPr lang="en-US" sz="1400">
                          <a:solidFill>
                            <a:srgbClr val="000000"/>
                          </a:solidFill>
                          <a:latin typeface="Times New Roman"/>
                          <a:ea typeface="Times New Roman"/>
                          <a:cs typeface="Times New Roman"/>
                        </a:rPr>
                        <a:t>-.35</a:t>
                      </a:r>
                      <a:endParaRPr lang="en-US" sz="1400">
                        <a:solidFill>
                          <a:srgbClr val="365F91"/>
                        </a:solidFill>
                        <a:latin typeface="Times New Roman"/>
                        <a:ea typeface="Calibri"/>
                        <a:cs typeface="Times New Roman"/>
                      </a:endParaRPr>
                    </a:p>
                  </a:txBody>
                  <a:tcPr marL="60960" marR="60960" marT="0" marB="0">
                    <a:lnL>
                      <a:noFill/>
                    </a:lnL>
                    <a:lnR>
                      <a:noFill/>
                    </a:lnR>
                    <a:lnT>
                      <a:noFill/>
                    </a:lnT>
                    <a:lnB>
                      <a:noFill/>
                    </a:lnB>
                    <a:solidFill>
                      <a:srgbClr val="D3DFEE"/>
                    </a:solidFill>
                  </a:tcPr>
                </a:tc>
                <a:tc>
                  <a:txBody>
                    <a:bodyPr/>
                    <a:lstStyle/>
                    <a:p>
                      <a:pPr marL="0" marR="0" algn="ctr">
                        <a:lnSpc>
                          <a:spcPct val="200000"/>
                        </a:lnSpc>
                        <a:spcBef>
                          <a:spcPts val="0"/>
                        </a:spcBef>
                        <a:spcAft>
                          <a:spcPts val="0"/>
                        </a:spcAft>
                      </a:pPr>
                      <a:r>
                        <a:rPr lang="en-US" sz="1400">
                          <a:solidFill>
                            <a:srgbClr val="000000"/>
                          </a:solidFill>
                          <a:latin typeface="Times New Roman"/>
                          <a:ea typeface="Times New Roman"/>
                          <a:cs typeface="Times New Roman"/>
                        </a:rPr>
                        <a:t>.23</a:t>
                      </a:r>
                      <a:endParaRPr lang="en-US" sz="1400">
                        <a:solidFill>
                          <a:srgbClr val="365F91"/>
                        </a:solidFill>
                        <a:latin typeface="Times New Roman"/>
                        <a:ea typeface="Calibri"/>
                        <a:cs typeface="Times New Roman"/>
                      </a:endParaRPr>
                    </a:p>
                  </a:txBody>
                  <a:tcPr marL="60960" marR="60960" marT="0" marB="0">
                    <a:lnL>
                      <a:noFill/>
                    </a:lnL>
                    <a:lnR>
                      <a:noFill/>
                    </a:lnR>
                    <a:lnT>
                      <a:noFill/>
                    </a:lnT>
                    <a:lnB>
                      <a:noFill/>
                    </a:lnB>
                    <a:solidFill>
                      <a:srgbClr val="D3DFEE"/>
                    </a:solidFill>
                  </a:tcPr>
                </a:tc>
                <a:tc>
                  <a:txBody>
                    <a:bodyPr/>
                    <a:lstStyle/>
                    <a:p>
                      <a:pPr marL="0" marR="0" algn="ctr">
                        <a:lnSpc>
                          <a:spcPct val="200000"/>
                        </a:lnSpc>
                        <a:spcBef>
                          <a:spcPts val="0"/>
                        </a:spcBef>
                        <a:spcAft>
                          <a:spcPts val="0"/>
                        </a:spcAft>
                      </a:pPr>
                      <a:r>
                        <a:rPr lang="en-US" sz="1400">
                          <a:solidFill>
                            <a:srgbClr val="000000"/>
                          </a:solidFill>
                          <a:latin typeface="Times New Roman"/>
                          <a:ea typeface="Times New Roman"/>
                          <a:cs typeface="Times New Roman"/>
                        </a:rPr>
                        <a:t>-.39</a:t>
                      </a:r>
                      <a:endParaRPr lang="en-US" sz="1400">
                        <a:solidFill>
                          <a:srgbClr val="365F91"/>
                        </a:solidFill>
                        <a:latin typeface="Times New Roman"/>
                        <a:ea typeface="Calibri"/>
                        <a:cs typeface="Times New Roman"/>
                      </a:endParaRPr>
                    </a:p>
                  </a:txBody>
                  <a:tcPr marL="60960" marR="60960" marT="0" marB="0">
                    <a:lnL>
                      <a:noFill/>
                    </a:lnL>
                    <a:lnR>
                      <a:noFill/>
                    </a:lnR>
                    <a:lnT>
                      <a:noFill/>
                    </a:lnT>
                    <a:lnB>
                      <a:noFill/>
                    </a:lnB>
                    <a:solidFill>
                      <a:srgbClr val="D3DFEE"/>
                    </a:solidFill>
                  </a:tcPr>
                </a:tc>
                <a:tc>
                  <a:txBody>
                    <a:bodyPr/>
                    <a:lstStyle/>
                    <a:p>
                      <a:pPr marL="0" marR="0" algn="ctr">
                        <a:lnSpc>
                          <a:spcPct val="200000"/>
                        </a:lnSpc>
                        <a:spcBef>
                          <a:spcPts val="0"/>
                        </a:spcBef>
                        <a:spcAft>
                          <a:spcPts val="0"/>
                        </a:spcAft>
                      </a:pPr>
                      <a:r>
                        <a:rPr lang="en-US" sz="1400">
                          <a:solidFill>
                            <a:srgbClr val="000000"/>
                          </a:solidFill>
                          <a:latin typeface="Times New Roman"/>
                          <a:ea typeface="Times New Roman"/>
                          <a:cs typeface="Times New Roman"/>
                        </a:rPr>
                        <a:t>.698</a:t>
                      </a:r>
                      <a:endParaRPr lang="en-US" sz="1400">
                        <a:solidFill>
                          <a:srgbClr val="365F91"/>
                        </a:solidFill>
                        <a:latin typeface="Times New Roman"/>
                        <a:ea typeface="Calibri"/>
                        <a:cs typeface="Times New Roman"/>
                      </a:endParaRPr>
                    </a:p>
                  </a:txBody>
                  <a:tcPr marL="60960" marR="60960" marT="0" marB="0">
                    <a:lnL>
                      <a:noFill/>
                    </a:lnL>
                    <a:lnR>
                      <a:noFill/>
                    </a:lnR>
                    <a:lnT>
                      <a:noFill/>
                    </a:lnT>
                    <a:lnB>
                      <a:noFill/>
                    </a:lnB>
                    <a:solidFill>
                      <a:srgbClr val="D3DFEE"/>
                    </a:solidFill>
                  </a:tcPr>
                </a:tc>
                <a:tc>
                  <a:txBody>
                    <a:bodyPr/>
                    <a:lstStyle/>
                    <a:p>
                      <a:pPr marL="0" marR="0" algn="ctr">
                        <a:lnSpc>
                          <a:spcPct val="200000"/>
                        </a:lnSpc>
                        <a:spcBef>
                          <a:spcPts val="0"/>
                        </a:spcBef>
                        <a:spcAft>
                          <a:spcPts val="0"/>
                        </a:spcAft>
                      </a:pPr>
                      <a:r>
                        <a:rPr lang="en-US" sz="1400">
                          <a:solidFill>
                            <a:srgbClr val="000000"/>
                          </a:solidFill>
                          <a:latin typeface="Times New Roman"/>
                          <a:ea typeface="Times New Roman"/>
                          <a:cs typeface="Times New Roman"/>
                        </a:rPr>
                        <a:t>.71</a:t>
                      </a:r>
                      <a:endParaRPr lang="en-US" sz="1400">
                        <a:solidFill>
                          <a:srgbClr val="365F91"/>
                        </a:solidFill>
                        <a:latin typeface="Times New Roman"/>
                        <a:ea typeface="Calibri"/>
                        <a:cs typeface="Times New Roman"/>
                      </a:endParaRPr>
                    </a:p>
                  </a:txBody>
                  <a:tcPr marL="60960" marR="60960" marT="0" marB="0">
                    <a:lnL>
                      <a:noFill/>
                    </a:lnL>
                    <a:lnR>
                      <a:noFill/>
                    </a:lnR>
                    <a:lnT>
                      <a:noFill/>
                    </a:lnT>
                    <a:lnB>
                      <a:noFill/>
                    </a:lnB>
                    <a:solidFill>
                      <a:srgbClr val="D3DFEE"/>
                    </a:solidFill>
                  </a:tcPr>
                </a:tc>
                <a:tc>
                  <a:txBody>
                    <a:bodyPr/>
                    <a:lstStyle/>
                    <a:p>
                      <a:pPr marL="0" marR="0" algn="ctr">
                        <a:lnSpc>
                          <a:spcPct val="200000"/>
                        </a:lnSpc>
                        <a:spcBef>
                          <a:spcPts val="0"/>
                        </a:spcBef>
                        <a:spcAft>
                          <a:spcPts val="0"/>
                        </a:spcAft>
                      </a:pPr>
                      <a:r>
                        <a:rPr lang="en-US" sz="1400">
                          <a:solidFill>
                            <a:srgbClr val="000000"/>
                          </a:solidFill>
                          <a:latin typeface="Times New Roman"/>
                          <a:ea typeface="Times New Roman"/>
                          <a:cs typeface="Times New Roman"/>
                        </a:rPr>
                        <a:t>.94</a:t>
                      </a:r>
                      <a:endParaRPr lang="en-US" sz="1400">
                        <a:solidFill>
                          <a:srgbClr val="365F91"/>
                        </a:solidFill>
                        <a:latin typeface="Times New Roman"/>
                        <a:ea typeface="Calibri"/>
                        <a:cs typeface="Times New Roman"/>
                      </a:endParaRPr>
                    </a:p>
                  </a:txBody>
                  <a:tcPr marL="60960" marR="60960" marT="0" marB="0">
                    <a:lnL>
                      <a:noFill/>
                    </a:lnL>
                    <a:lnR>
                      <a:noFill/>
                    </a:lnR>
                    <a:lnT>
                      <a:noFill/>
                    </a:lnT>
                    <a:lnB>
                      <a:noFill/>
                    </a:lnB>
                    <a:solidFill>
                      <a:srgbClr val="D3DFEE"/>
                    </a:solidFill>
                  </a:tcPr>
                </a:tc>
                <a:tc>
                  <a:txBody>
                    <a:bodyPr/>
                    <a:lstStyle/>
                    <a:p>
                      <a:pPr marL="0" marR="0" algn="ctr">
                        <a:lnSpc>
                          <a:spcPct val="200000"/>
                        </a:lnSpc>
                        <a:spcBef>
                          <a:spcPts val="0"/>
                        </a:spcBef>
                        <a:spcAft>
                          <a:spcPts val="0"/>
                        </a:spcAft>
                      </a:pPr>
                      <a:r>
                        <a:rPr lang="en-US" sz="1400">
                          <a:solidFill>
                            <a:srgbClr val="000000"/>
                          </a:solidFill>
                          <a:latin typeface="Times New Roman"/>
                          <a:ea typeface="Times New Roman"/>
                          <a:cs typeface="Times New Roman"/>
                        </a:rPr>
                        <a:t>1.26</a:t>
                      </a:r>
                      <a:endParaRPr lang="en-US" sz="1400">
                        <a:solidFill>
                          <a:srgbClr val="365F91"/>
                        </a:solidFill>
                        <a:latin typeface="Times New Roman"/>
                        <a:ea typeface="Calibri"/>
                        <a:cs typeface="Times New Roman"/>
                      </a:endParaRPr>
                    </a:p>
                  </a:txBody>
                  <a:tcPr marL="60960" marR="60960" marT="0" marB="0">
                    <a:lnL>
                      <a:noFill/>
                    </a:lnL>
                    <a:lnR>
                      <a:noFill/>
                    </a:lnR>
                    <a:lnT>
                      <a:noFill/>
                    </a:lnT>
                    <a:lnB>
                      <a:noFill/>
                    </a:lnB>
                    <a:solidFill>
                      <a:srgbClr val="D3DFEE"/>
                    </a:solidFill>
                  </a:tcPr>
                </a:tc>
              </a:tr>
              <a:tr h="325120">
                <a:tc>
                  <a:txBody>
                    <a:bodyPr/>
                    <a:lstStyle/>
                    <a:p>
                      <a:pPr marL="0" marR="0">
                        <a:lnSpc>
                          <a:spcPct val="200000"/>
                        </a:lnSpc>
                        <a:spcBef>
                          <a:spcPts val="0"/>
                        </a:spcBef>
                        <a:spcAft>
                          <a:spcPts val="0"/>
                        </a:spcAft>
                      </a:pPr>
                      <a:r>
                        <a:rPr lang="en-US" sz="1400" b="0">
                          <a:solidFill>
                            <a:srgbClr val="000000"/>
                          </a:solidFill>
                          <a:latin typeface="Times New Roman"/>
                          <a:ea typeface="Times New Roman"/>
                          <a:cs typeface="Times New Roman"/>
                        </a:rPr>
                        <a:t>Causation</a:t>
                      </a:r>
                      <a:endParaRPr lang="en-US" sz="1400" b="0">
                        <a:solidFill>
                          <a:srgbClr val="365F91"/>
                        </a:solidFill>
                        <a:latin typeface="Times New Roman"/>
                        <a:ea typeface="Calibri"/>
                        <a:cs typeface="Times New Roman"/>
                      </a:endParaRPr>
                    </a:p>
                  </a:txBody>
                  <a:tcPr marL="60960" marR="60960" marT="0" marB="0">
                    <a:lnL>
                      <a:noFill/>
                    </a:lnL>
                    <a:lnR>
                      <a:noFill/>
                    </a:lnR>
                    <a:lnT>
                      <a:noFill/>
                    </a:lnT>
                    <a:lnB>
                      <a:noFill/>
                    </a:lnB>
                  </a:tcPr>
                </a:tc>
                <a:tc>
                  <a:txBody>
                    <a:bodyPr/>
                    <a:lstStyle/>
                    <a:p>
                      <a:pPr marL="0" marR="0" algn="ctr">
                        <a:lnSpc>
                          <a:spcPct val="200000"/>
                        </a:lnSpc>
                        <a:spcBef>
                          <a:spcPts val="0"/>
                        </a:spcBef>
                        <a:spcAft>
                          <a:spcPts val="0"/>
                        </a:spcAft>
                      </a:pPr>
                      <a:r>
                        <a:rPr lang="en-US" sz="1400">
                          <a:solidFill>
                            <a:srgbClr val="000000"/>
                          </a:solidFill>
                          <a:latin typeface="Times New Roman"/>
                          <a:ea typeface="Times New Roman"/>
                          <a:cs typeface="Times New Roman"/>
                        </a:rPr>
                        <a:t>.01</a:t>
                      </a:r>
                      <a:endParaRPr lang="en-US" sz="1400">
                        <a:solidFill>
                          <a:srgbClr val="365F91"/>
                        </a:solidFill>
                        <a:latin typeface="Times New Roman"/>
                        <a:ea typeface="Calibri"/>
                        <a:cs typeface="Times New Roman"/>
                      </a:endParaRPr>
                    </a:p>
                  </a:txBody>
                  <a:tcPr marL="60960" marR="60960" marT="0" marB="0">
                    <a:lnL>
                      <a:noFill/>
                    </a:lnL>
                    <a:lnR>
                      <a:noFill/>
                    </a:lnR>
                    <a:lnT>
                      <a:noFill/>
                    </a:lnT>
                    <a:lnB>
                      <a:noFill/>
                    </a:lnB>
                  </a:tcPr>
                </a:tc>
                <a:tc>
                  <a:txBody>
                    <a:bodyPr/>
                    <a:lstStyle/>
                    <a:p>
                      <a:pPr marL="0" marR="0" algn="ctr">
                        <a:lnSpc>
                          <a:spcPct val="200000"/>
                        </a:lnSpc>
                        <a:spcBef>
                          <a:spcPts val="0"/>
                        </a:spcBef>
                        <a:spcAft>
                          <a:spcPts val="0"/>
                        </a:spcAft>
                      </a:pPr>
                      <a:r>
                        <a:rPr lang="en-US" sz="1400">
                          <a:solidFill>
                            <a:srgbClr val="000000"/>
                          </a:solidFill>
                          <a:latin typeface="Times New Roman"/>
                          <a:ea typeface="Times New Roman"/>
                          <a:cs typeface="Times New Roman"/>
                        </a:rPr>
                        <a:t>.17</a:t>
                      </a:r>
                      <a:endParaRPr lang="en-US" sz="1400">
                        <a:solidFill>
                          <a:srgbClr val="365F91"/>
                        </a:solidFill>
                        <a:latin typeface="Times New Roman"/>
                        <a:ea typeface="Calibri"/>
                        <a:cs typeface="Times New Roman"/>
                      </a:endParaRPr>
                    </a:p>
                  </a:txBody>
                  <a:tcPr marL="60960" marR="60960" marT="0" marB="0">
                    <a:lnL>
                      <a:noFill/>
                    </a:lnL>
                    <a:lnR>
                      <a:noFill/>
                    </a:lnR>
                    <a:lnT>
                      <a:noFill/>
                    </a:lnT>
                    <a:lnB>
                      <a:noFill/>
                    </a:lnB>
                  </a:tcPr>
                </a:tc>
                <a:tc>
                  <a:txBody>
                    <a:bodyPr/>
                    <a:lstStyle/>
                    <a:p>
                      <a:pPr marL="0" marR="0" algn="ctr">
                        <a:lnSpc>
                          <a:spcPct val="200000"/>
                        </a:lnSpc>
                        <a:spcBef>
                          <a:spcPts val="0"/>
                        </a:spcBef>
                        <a:spcAft>
                          <a:spcPts val="0"/>
                        </a:spcAft>
                      </a:pPr>
                      <a:r>
                        <a:rPr lang="en-US" sz="1400">
                          <a:solidFill>
                            <a:srgbClr val="000000"/>
                          </a:solidFill>
                          <a:latin typeface="Times New Roman"/>
                          <a:ea typeface="Times New Roman"/>
                          <a:cs typeface="Times New Roman"/>
                        </a:rPr>
                        <a:t>-.33</a:t>
                      </a:r>
                      <a:endParaRPr lang="en-US" sz="1400">
                        <a:solidFill>
                          <a:srgbClr val="365F91"/>
                        </a:solidFill>
                        <a:latin typeface="Times New Roman"/>
                        <a:ea typeface="Calibri"/>
                        <a:cs typeface="Times New Roman"/>
                      </a:endParaRPr>
                    </a:p>
                  </a:txBody>
                  <a:tcPr marL="60960" marR="60960" marT="0" marB="0">
                    <a:lnL>
                      <a:noFill/>
                    </a:lnL>
                    <a:lnR>
                      <a:noFill/>
                    </a:lnR>
                    <a:lnT>
                      <a:noFill/>
                    </a:lnT>
                    <a:lnB>
                      <a:noFill/>
                    </a:lnB>
                  </a:tcPr>
                </a:tc>
                <a:tc>
                  <a:txBody>
                    <a:bodyPr/>
                    <a:lstStyle/>
                    <a:p>
                      <a:pPr marL="0" marR="0" algn="ctr">
                        <a:lnSpc>
                          <a:spcPct val="200000"/>
                        </a:lnSpc>
                        <a:spcBef>
                          <a:spcPts val="0"/>
                        </a:spcBef>
                        <a:spcAft>
                          <a:spcPts val="0"/>
                        </a:spcAft>
                      </a:pPr>
                      <a:r>
                        <a:rPr lang="en-US" sz="1400">
                          <a:solidFill>
                            <a:srgbClr val="000000"/>
                          </a:solidFill>
                          <a:latin typeface="Times New Roman"/>
                          <a:ea typeface="Times New Roman"/>
                          <a:cs typeface="Times New Roman"/>
                        </a:rPr>
                        <a:t>.34</a:t>
                      </a:r>
                      <a:endParaRPr lang="en-US" sz="1400">
                        <a:solidFill>
                          <a:srgbClr val="365F91"/>
                        </a:solidFill>
                        <a:latin typeface="Times New Roman"/>
                        <a:ea typeface="Calibri"/>
                        <a:cs typeface="Times New Roman"/>
                      </a:endParaRPr>
                    </a:p>
                  </a:txBody>
                  <a:tcPr marL="60960" marR="60960" marT="0" marB="0">
                    <a:lnL>
                      <a:noFill/>
                    </a:lnL>
                    <a:lnR>
                      <a:noFill/>
                    </a:lnR>
                    <a:lnT>
                      <a:noFill/>
                    </a:lnT>
                    <a:lnB>
                      <a:noFill/>
                    </a:lnB>
                  </a:tcPr>
                </a:tc>
                <a:tc>
                  <a:txBody>
                    <a:bodyPr/>
                    <a:lstStyle/>
                    <a:p>
                      <a:pPr marL="0" marR="0" algn="ctr">
                        <a:lnSpc>
                          <a:spcPct val="200000"/>
                        </a:lnSpc>
                        <a:spcBef>
                          <a:spcPts val="0"/>
                        </a:spcBef>
                        <a:spcAft>
                          <a:spcPts val="0"/>
                        </a:spcAft>
                      </a:pPr>
                      <a:r>
                        <a:rPr lang="en-US" sz="1400">
                          <a:solidFill>
                            <a:srgbClr val="000000"/>
                          </a:solidFill>
                          <a:latin typeface="Times New Roman"/>
                          <a:ea typeface="Times New Roman"/>
                          <a:cs typeface="Times New Roman"/>
                        </a:rPr>
                        <a:t>.05</a:t>
                      </a:r>
                      <a:endParaRPr lang="en-US" sz="1400">
                        <a:solidFill>
                          <a:srgbClr val="365F91"/>
                        </a:solidFill>
                        <a:latin typeface="Times New Roman"/>
                        <a:ea typeface="Calibri"/>
                        <a:cs typeface="Times New Roman"/>
                      </a:endParaRPr>
                    </a:p>
                  </a:txBody>
                  <a:tcPr marL="60960" marR="60960" marT="0" marB="0">
                    <a:lnL>
                      <a:noFill/>
                    </a:lnL>
                    <a:lnR>
                      <a:noFill/>
                    </a:lnR>
                    <a:lnT>
                      <a:noFill/>
                    </a:lnT>
                    <a:lnB>
                      <a:noFill/>
                    </a:lnB>
                  </a:tcPr>
                </a:tc>
                <a:tc>
                  <a:txBody>
                    <a:bodyPr/>
                    <a:lstStyle/>
                    <a:p>
                      <a:pPr marL="0" marR="0" algn="ctr">
                        <a:lnSpc>
                          <a:spcPct val="200000"/>
                        </a:lnSpc>
                        <a:spcBef>
                          <a:spcPts val="0"/>
                        </a:spcBef>
                        <a:spcAft>
                          <a:spcPts val="0"/>
                        </a:spcAft>
                      </a:pPr>
                      <a:r>
                        <a:rPr lang="en-US" sz="1400">
                          <a:solidFill>
                            <a:srgbClr val="000000"/>
                          </a:solidFill>
                          <a:latin typeface="Times New Roman"/>
                          <a:ea typeface="Times New Roman"/>
                          <a:cs typeface="Times New Roman"/>
                        </a:rPr>
                        <a:t>.964</a:t>
                      </a:r>
                      <a:endParaRPr lang="en-US" sz="1400">
                        <a:solidFill>
                          <a:srgbClr val="365F91"/>
                        </a:solidFill>
                        <a:latin typeface="Times New Roman"/>
                        <a:ea typeface="Calibri"/>
                        <a:cs typeface="Times New Roman"/>
                      </a:endParaRPr>
                    </a:p>
                  </a:txBody>
                  <a:tcPr marL="60960" marR="60960" marT="0" marB="0">
                    <a:lnL>
                      <a:noFill/>
                    </a:lnL>
                    <a:lnR>
                      <a:noFill/>
                    </a:lnR>
                    <a:lnT>
                      <a:noFill/>
                    </a:lnT>
                    <a:lnB>
                      <a:noFill/>
                    </a:lnB>
                  </a:tcPr>
                </a:tc>
                <a:tc>
                  <a:txBody>
                    <a:bodyPr/>
                    <a:lstStyle/>
                    <a:p>
                      <a:pPr marL="0" marR="0" algn="ctr">
                        <a:lnSpc>
                          <a:spcPct val="200000"/>
                        </a:lnSpc>
                        <a:spcBef>
                          <a:spcPts val="0"/>
                        </a:spcBef>
                        <a:spcAft>
                          <a:spcPts val="0"/>
                        </a:spcAft>
                      </a:pPr>
                      <a:r>
                        <a:rPr lang="en-US" sz="1400">
                          <a:solidFill>
                            <a:srgbClr val="000000"/>
                          </a:solidFill>
                          <a:latin typeface="Times New Roman"/>
                          <a:ea typeface="Times New Roman"/>
                          <a:cs typeface="Times New Roman"/>
                        </a:rPr>
                        <a:t>.72</a:t>
                      </a:r>
                      <a:endParaRPr lang="en-US" sz="1400">
                        <a:solidFill>
                          <a:srgbClr val="365F91"/>
                        </a:solidFill>
                        <a:latin typeface="Times New Roman"/>
                        <a:ea typeface="Calibri"/>
                        <a:cs typeface="Times New Roman"/>
                      </a:endParaRPr>
                    </a:p>
                  </a:txBody>
                  <a:tcPr marL="60960" marR="60960" marT="0" marB="0">
                    <a:lnL>
                      <a:noFill/>
                    </a:lnL>
                    <a:lnR>
                      <a:noFill/>
                    </a:lnR>
                    <a:lnT>
                      <a:noFill/>
                    </a:lnT>
                    <a:lnB>
                      <a:noFill/>
                    </a:lnB>
                  </a:tcPr>
                </a:tc>
                <a:tc>
                  <a:txBody>
                    <a:bodyPr/>
                    <a:lstStyle/>
                    <a:p>
                      <a:pPr marL="0" marR="0" algn="ctr">
                        <a:lnSpc>
                          <a:spcPct val="200000"/>
                        </a:lnSpc>
                        <a:spcBef>
                          <a:spcPts val="0"/>
                        </a:spcBef>
                        <a:spcAft>
                          <a:spcPts val="0"/>
                        </a:spcAft>
                      </a:pPr>
                      <a:r>
                        <a:rPr lang="en-US" sz="1400">
                          <a:solidFill>
                            <a:srgbClr val="000000"/>
                          </a:solidFill>
                          <a:latin typeface="Times New Roman"/>
                          <a:ea typeface="Times New Roman"/>
                          <a:cs typeface="Times New Roman"/>
                        </a:rPr>
                        <a:t>1.01</a:t>
                      </a:r>
                      <a:endParaRPr lang="en-US" sz="1400">
                        <a:solidFill>
                          <a:srgbClr val="365F91"/>
                        </a:solidFill>
                        <a:latin typeface="Times New Roman"/>
                        <a:ea typeface="Calibri"/>
                        <a:cs typeface="Times New Roman"/>
                      </a:endParaRPr>
                    </a:p>
                  </a:txBody>
                  <a:tcPr marL="60960" marR="60960" marT="0" marB="0">
                    <a:lnL>
                      <a:noFill/>
                    </a:lnL>
                    <a:lnR>
                      <a:noFill/>
                    </a:lnR>
                    <a:lnT>
                      <a:noFill/>
                    </a:lnT>
                    <a:lnB>
                      <a:noFill/>
                    </a:lnB>
                  </a:tcPr>
                </a:tc>
                <a:tc>
                  <a:txBody>
                    <a:bodyPr/>
                    <a:lstStyle/>
                    <a:p>
                      <a:pPr marL="0" marR="0" algn="ctr">
                        <a:lnSpc>
                          <a:spcPct val="200000"/>
                        </a:lnSpc>
                        <a:spcBef>
                          <a:spcPts val="0"/>
                        </a:spcBef>
                        <a:spcAft>
                          <a:spcPts val="0"/>
                        </a:spcAft>
                      </a:pPr>
                      <a:r>
                        <a:rPr lang="en-US" sz="1400">
                          <a:solidFill>
                            <a:srgbClr val="000000"/>
                          </a:solidFill>
                          <a:latin typeface="Times New Roman"/>
                          <a:ea typeface="Times New Roman"/>
                          <a:cs typeface="Times New Roman"/>
                        </a:rPr>
                        <a:t>1.41</a:t>
                      </a:r>
                      <a:endParaRPr lang="en-US" sz="1400">
                        <a:solidFill>
                          <a:srgbClr val="365F91"/>
                        </a:solidFill>
                        <a:latin typeface="Times New Roman"/>
                        <a:ea typeface="Calibri"/>
                        <a:cs typeface="Times New Roman"/>
                      </a:endParaRPr>
                    </a:p>
                  </a:txBody>
                  <a:tcPr marL="60960" marR="60960" marT="0" marB="0">
                    <a:lnL>
                      <a:noFill/>
                    </a:lnL>
                    <a:lnR>
                      <a:noFill/>
                    </a:lnR>
                    <a:lnT>
                      <a:noFill/>
                    </a:lnT>
                    <a:lnB>
                      <a:noFill/>
                    </a:lnB>
                  </a:tcPr>
                </a:tc>
              </a:tr>
              <a:tr h="325120">
                <a:tc>
                  <a:txBody>
                    <a:bodyPr/>
                    <a:lstStyle/>
                    <a:p>
                      <a:pPr marL="0" marR="0">
                        <a:lnSpc>
                          <a:spcPct val="200000"/>
                        </a:lnSpc>
                        <a:spcBef>
                          <a:spcPts val="0"/>
                        </a:spcBef>
                        <a:spcAft>
                          <a:spcPts val="0"/>
                        </a:spcAft>
                      </a:pPr>
                      <a:r>
                        <a:rPr lang="en-US" sz="1400" b="0">
                          <a:solidFill>
                            <a:srgbClr val="000000"/>
                          </a:solidFill>
                          <a:latin typeface="Times New Roman"/>
                          <a:ea typeface="Times New Roman"/>
                          <a:cs typeface="Times New Roman"/>
                        </a:rPr>
                        <a:t>Discrepancy</a:t>
                      </a:r>
                      <a:endParaRPr lang="en-US" sz="1400" b="0">
                        <a:solidFill>
                          <a:srgbClr val="365F91"/>
                        </a:solidFill>
                        <a:latin typeface="Times New Roman"/>
                        <a:ea typeface="Calibri"/>
                        <a:cs typeface="Times New Roman"/>
                      </a:endParaRPr>
                    </a:p>
                  </a:txBody>
                  <a:tcPr marL="60960" marR="60960" marT="0" marB="0">
                    <a:lnL>
                      <a:noFill/>
                    </a:lnL>
                    <a:lnR>
                      <a:noFill/>
                    </a:lnR>
                    <a:lnT>
                      <a:noFill/>
                    </a:lnT>
                    <a:lnB>
                      <a:noFill/>
                    </a:lnB>
                    <a:solidFill>
                      <a:srgbClr val="D3DFEE"/>
                    </a:solidFill>
                  </a:tcPr>
                </a:tc>
                <a:tc>
                  <a:txBody>
                    <a:bodyPr/>
                    <a:lstStyle/>
                    <a:p>
                      <a:pPr marL="0" marR="0" algn="ctr">
                        <a:lnSpc>
                          <a:spcPct val="200000"/>
                        </a:lnSpc>
                        <a:spcBef>
                          <a:spcPts val="0"/>
                        </a:spcBef>
                        <a:spcAft>
                          <a:spcPts val="0"/>
                        </a:spcAft>
                      </a:pPr>
                      <a:r>
                        <a:rPr lang="en-US" sz="1400">
                          <a:solidFill>
                            <a:srgbClr val="000000"/>
                          </a:solidFill>
                          <a:latin typeface="Times New Roman"/>
                          <a:ea typeface="Times New Roman"/>
                          <a:cs typeface="Times New Roman"/>
                        </a:rPr>
                        <a:t>.25</a:t>
                      </a:r>
                      <a:endParaRPr lang="en-US" sz="1400">
                        <a:solidFill>
                          <a:srgbClr val="365F91"/>
                        </a:solidFill>
                        <a:latin typeface="Times New Roman"/>
                        <a:ea typeface="Calibri"/>
                        <a:cs typeface="Times New Roman"/>
                      </a:endParaRPr>
                    </a:p>
                  </a:txBody>
                  <a:tcPr marL="60960" marR="60960" marT="0" marB="0">
                    <a:lnL>
                      <a:noFill/>
                    </a:lnL>
                    <a:lnR>
                      <a:noFill/>
                    </a:lnR>
                    <a:lnT>
                      <a:noFill/>
                    </a:lnT>
                    <a:lnB>
                      <a:noFill/>
                    </a:lnB>
                    <a:solidFill>
                      <a:srgbClr val="D3DFEE"/>
                    </a:solidFill>
                  </a:tcPr>
                </a:tc>
                <a:tc>
                  <a:txBody>
                    <a:bodyPr/>
                    <a:lstStyle/>
                    <a:p>
                      <a:pPr marL="0" marR="0" algn="ctr">
                        <a:lnSpc>
                          <a:spcPct val="200000"/>
                        </a:lnSpc>
                        <a:spcBef>
                          <a:spcPts val="0"/>
                        </a:spcBef>
                        <a:spcAft>
                          <a:spcPts val="0"/>
                        </a:spcAft>
                      </a:pPr>
                      <a:r>
                        <a:rPr lang="en-US" sz="1400">
                          <a:solidFill>
                            <a:srgbClr val="000000"/>
                          </a:solidFill>
                          <a:latin typeface="Times New Roman"/>
                          <a:ea typeface="Times New Roman"/>
                          <a:cs typeface="Times New Roman"/>
                        </a:rPr>
                        <a:t>.19</a:t>
                      </a:r>
                      <a:endParaRPr lang="en-US" sz="1400">
                        <a:solidFill>
                          <a:srgbClr val="365F91"/>
                        </a:solidFill>
                        <a:latin typeface="Times New Roman"/>
                        <a:ea typeface="Calibri"/>
                        <a:cs typeface="Times New Roman"/>
                      </a:endParaRPr>
                    </a:p>
                  </a:txBody>
                  <a:tcPr marL="60960" marR="60960" marT="0" marB="0">
                    <a:lnL>
                      <a:noFill/>
                    </a:lnL>
                    <a:lnR>
                      <a:noFill/>
                    </a:lnR>
                    <a:lnT>
                      <a:noFill/>
                    </a:lnT>
                    <a:lnB>
                      <a:noFill/>
                    </a:lnB>
                    <a:solidFill>
                      <a:srgbClr val="D3DFEE"/>
                    </a:solidFill>
                  </a:tcPr>
                </a:tc>
                <a:tc>
                  <a:txBody>
                    <a:bodyPr/>
                    <a:lstStyle/>
                    <a:p>
                      <a:pPr marL="0" marR="0" algn="ctr">
                        <a:lnSpc>
                          <a:spcPct val="200000"/>
                        </a:lnSpc>
                        <a:spcBef>
                          <a:spcPts val="0"/>
                        </a:spcBef>
                        <a:spcAft>
                          <a:spcPts val="0"/>
                        </a:spcAft>
                      </a:pPr>
                      <a:r>
                        <a:rPr lang="en-US" sz="1400">
                          <a:solidFill>
                            <a:srgbClr val="000000"/>
                          </a:solidFill>
                          <a:latin typeface="Times New Roman"/>
                          <a:ea typeface="Times New Roman"/>
                          <a:cs typeface="Times New Roman"/>
                        </a:rPr>
                        <a:t>-.13</a:t>
                      </a:r>
                      <a:endParaRPr lang="en-US" sz="1400">
                        <a:solidFill>
                          <a:srgbClr val="365F91"/>
                        </a:solidFill>
                        <a:latin typeface="Times New Roman"/>
                        <a:ea typeface="Calibri"/>
                        <a:cs typeface="Times New Roman"/>
                      </a:endParaRPr>
                    </a:p>
                  </a:txBody>
                  <a:tcPr marL="60960" marR="60960" marT="0" marB="0">
                    <a:lnL>
                      <a:noFill/>
                    </a:lnL>
                    <a:lnR>
                      <a:noFill/>
                    </a:lnR>
                    <a:lnT>
                      <a:noFill/>
                    </a:lnT>
                    <a:lnB>
                      <a:noFill/>
                    </a:lnB>
                    <a:solidFill>
                      <a:srgbClr val="D3DFEE"/>
                    </a:solidFill>
                  </a:tcPr>
                </a:tc>
                <a:tc>
                  <a:txBody>
                    <a:bodyPr/>
                    <a:lstStyle/>
                    <a:p>
                      <a:pPr marL="0" marR="0" algn="ctr">
                        <a:lnSpc>
                          <a:spcPct val="200000"/>
                        </a:lnSpc>
                        <a:spcBef>
                          <a:spcPts val="0"/>
                        </a:spcBef>
                        <a:spcAft>
                          <a:spcPts val="0"/>
                        </a:spcAft>
                      </a:pPr>
                      <a:r>
                        <a:rPr lang="en-US" sz="1400">
                          <a:solidFill>
                            <a:srgbClr val="000000"/>
                          </a:solidFill>
                          <a:latin typeface="Times New Roman"/>
                          <a:ea typeface="Times New Roman"/>
                          <a:cs typeface="Times New Roman"/>
                        </a:rPr>
                        <a:t>.62</a:t>
                      </a:r>
                      <a:endParaRPr lang="en-US" sz="1400">
                        <a:solidFill>
                          <a:srgbClr val="365F91"/>
                        </a:solidFill>
                        <a:latin typeface="Times New Roman"/>
                        <a:ea typeface="Calibri"/>
                        <a:cs typeface="Times New Roman"/>
                      </a:endParaRPr>
                    </a:p>
                  </a:txBody>
                  <a:tcPr marL="60960" marR="60960" marT="0" marB="0">
                    <a:lnL>
                      <a:noFill/>
                    </a:lnL>
                    <a:lnR>
                      <a:noFill/>
                    </a:lnR>
                    <a:lnT>
                      <a:noFill/>
                    </a:lnT>
                    <a:lnB>
                      <a:noFill/>
                    </a:lnB>
                    <a:solidFill>
                      <a:srgbClr val="D3DFEE"/>
                    </a:solidFill>
                  </a:tcPr>
                </a:tc>
                <a:tc>
                  <a:txBody>
                    <a:bodyPr/>
                    <a:lstStyle/>
                    <a:p>
                      <a:pPr marL="0" marR="0" algn="ctr">
                        <a:lnSpc>
                          <a:spcPct val="200000"/>
                        </a:lnSpc>
                        <a:spcBef>
                          <a:spcPts val="0"/>
                        </a:spcBef>
                        <a:spcAft>
                          <a:spcPts val="0"/>
                        </a:spcAft>
                      </a:pPr>
                      <a:r>
                        <a:rPr lang="en-US" sz="1400">
                          <a:solidFill>
                            <a:srgbClr val="000000"/>
                          </a:solidFill>
                          <a:latin typeface="Times New Roman"/>
                          <a:ea typeface="Times New Roman"/>
                          <a:cs typeface="Times New Roman"/>
                        </a:rPr>
                        <a:t>1.30</a:t>
                      </a:r>
                      <a:endParaRPr lang="en-US" sz="1400">
                        <a:solidFill>
                          <a:srgbClr val="365F91"/>
                        </a:solidFill>
                        <a:latin typeface="Times New Roman"/>
                        <a:ea typeface="Calibri"/>
                        <a:cs typeface="Times New Roman"/>
                      </a:endParaRPr>
                    </a:p>
                  </a:txBody>
                  <a:tcPr marL="60960" marR="60960" marT="0" marB="0">
                    <a:lnL>
                      <a:noFill/>
                    </a:lnL>
                    <a:lnR>
                      <a:noFill/>
                    </a:lnR>
                    <a:lnT>
                      <a:noFill/>
                    </a:lnT>
                    <a:lnB>
                      <a:noFill/>
                    </a:lnB>
                    <a:solidFill>
                      <a:srgbClr val="D3DFEE"/>
                    </a:solidFill>
                  </a:tcPr>
                </a:tc>
                <a:tc>
                  <a:txBody>
                    <a:bodyPr/>
                    <a:lstStyle/>
                    <a:p>
                      <a:pPr marL="0" marR="0" algn="ctr">
                        <a:lnSpc>
                          <a:spcPct val="200000"/>
                        </a:lnSpc>
                        <a:spcBef>
                          <a:spcPts val="0"/>
                        </a:spcBef>
                        <a:spcAft>
                          <a:spcPts val="0"/>
                        </a:spcAft>
                      </a:pPr>
                      <a:r>
                        <a:rPr lang="en-US" sz="1400">
                          <a:solidFill>
                            <a:srgbClr val="000000"/>
                          </a:solidFill>
                          <a:latin typeface="Times New Roman"/>
                          <a:ea typeface="Times New Roman"/>
                          <a:cs typeface="Times New Roman"/>
                        </a:rPr>
                        <a:t>.194</a:t>
                      </a:r>
                      <a:endParaRPr lang="en-US" sz="1400">
                        <a:solidFill>
                          <a:srgbClr val="365F91"/>
                        </a:solidFill>
                        <a:latin typeface="Times New Roman"/>
                        <a:ea typeface="Calibri"/>
                        <a:cs typeface="Times New Roman"/>
                      </a:endParaRPr>
                    </a:p>
                  </a:txBody>
                  <a:tcPr marL="60960" marR="60960" marT="0" marB="0">
                    <a:lnL>
                      <a:noFill/>
                    </a:lnL>
                    <a:lnR>
                      <a:noFill/>
                    </a:lnR>
                    <a:lnT>
                      <a:noFill/>
                    </a:lnT>
                    <a:lnB>
                      <a:noFill/>
                    </a:lnB>
                    <a:solidFill>
                      <a:srgbClr val="D3DFEE"/>
                    </a:solidFill>
                  </a:tcPr>
                </a:tc>
                <a:tc>
                  <a:txBody>
                    <a:bodyPr/>
                    <a:lstStyle/>
                    <a:p>
                      <a:pPr marL="0" marR="0" algn="ctr">
                        <a:lnSpc>
                          <a:spcPct val="200000"/>
                        </a:lnSpc>
                        <a:spcBef>
                          <a:spcPts val="0"/>
                        </a:spcBef>
                        <a:spcAft>
                          <a:spcPts val="0"/>
                        </a:spcAft>
                      </a:pPr>
                      <a:r>
                        <a:rPr lang="en-US" sz="1400">
                          <a:solidFill>
                            <a:srgbClr val="000000"/>
                          </a:solidFill>
                          <a:latin typeface="Times New Roman"/>
                          <a:ea typeface="Times New Roman"/>
                          <a:cs typeface="Times New Roman"/>
                        </a:rPr>
                        <a:t>.88</a:t>
                      </a:r>
                      <a:endParaRPr lang="en-US" sz="1400">
                        <a:solidFill>
                          <a:srgbClr val="365F91"/>
                        </a:solidFill>
                        <a:latin typeface="Times New Roman"/>
                        <a:ea typeface="Calibri"/>
                        <a:cs typeface="Times New Roman"/>
                      </a:endParaRPr>
                    </a:p>
                  </a:txBody>
                  <a:tcPr marL="60960" marR="60960" marT="0" marB="0">
                    <a:lnL>
                      <a:noFill/>
                    </a:lnL>
                    <a:lnR>
                      <a:noFill/>
                    </a:lnR>
                    <a:lnT>
                      <a:noFill/>
                    </a:lnT>
                    <a:lnB>
                      <a:noFill/>
                    </a:lnB>
                    <a:solidFill>
                      <a:srgbClr val="D3DFEE"/>
                    </a:solidFill>
                  </a:tcPr>
                </a:tc>
                <a:tc>
                  <a:txBody>
                    <a:bodyPr/>
                    <a:lstStyle/>
                    <a:p>
                      <a:pPr marL="0" marR="0" algn="ctr">
                        <a:lnSpc>
                          <a:spcPct val="200000"/>
                        </a:lnSpc>
                        <a:spcBef>
                          <a:spcPts val="0"/>
                        </a:spcBef>
                        <a:spcAft>
                          <a:spcPts val="0"/>
                        </a:spcAft>
                      </a:pPr>
                      <a:r>
                        <a:rPr lang="en-US" sz="1400">
                          <a:solidFill>
                            <a:srgbClr val="000000"/>
                          </a:solidFill>
                          <a:latin typeface="Times New Roman"/>
                          <a:ea typeface="Times New Roman"/>
                          <a:cs typeface="Times New Roman"/>
                        </a:rPr>
                        <a:t>1.28</a:t>
                      </a:r>
                      <a:endParaRPr lang="en-US" sz="1400">
                        <a:solidFill>
                          <a:srgbClr val="365F91"/>
                        </a:solidFill>
                        <a:latin typeface="Times New Roman"/>
                        <a:ea typeface="Calibri"/>
                        <a:cs typeface="Times New Roman"/>
                      </a:endParaRPr>
                    </a:p>
                  </a:txBody>
                  <a:tcPr marL="60960" marR="60960" marT="0" marB="0">
                    <a:lnL>
                      <a:noFill/>
                    </a:lnL>
                    <a:lnR>
                      <a:noFill/>
                    </a:lnR>
                    <a:lnT>
                      <a:noFill/>
                    </a:lnT>
                    <a:lnB>
                      <a:noFill/>
                    </a:lnB>
                    <a:solidFill>
                      <a:srgbClr val="D3DFEE"/>
                    </a:solidFill>
                  </a:tcPr>
                </a:tc>
                <a:tc>
                  <a:txBody>
                    <a:bodyPr/>
                    <a:lstStyle/>
                    <a:p>
                      <a:pPr marL="0" marR="0" algn="ctr">
                        <a:lnSpc>
                          <a:spcPct val="200000"/>
                        </a:lnSpc>
                        <a:spcBef>
                          <a:spcPts val="0"/>
                        </a:spcBef>
                        <a:spcAft>
                          <a:spcPts val="0"/>
                        </a:spcAft>
                      </a:pPr>
                      <a:r>
                        <a:rPr lang="en-US" sz="1400">
                          <a:solidFill>
                            <a:srgbClr val="000000"/>
                          </a:solidFill>
                          <a:latin typeface="Times New Roman"/>
                          <a:ea typeface="Times New Roman"/>
                          <a:cs typeface="Times New Roman"/>
                        </a:rPr>
                        <a:t>1.86</a:t>
                      </a:r>
                      <a:endParaRPr lang="en-US" sz="1400">
                        <a:solidFill>
                          <a:srgbClr val="365F91"/>
                        </a:solidFill>
                        <a:latin typeface="Times New Roman"/>
                        <a:ea typeface="Calibri"/>
                        <a:cs typeface="Times New Roman"/>
                      </a:endParaRPr>
                    </a:p>
                  </a:txBody>
                  <a:tcPr marL="60960" marR="60960" marT="0" marB="0">
                    <a:lnL>
                      <a:noFill/>
                    </a:lnL>
                    <a:lnR>
                      <a:noFill/>
                    </a:lnR>
                    <a:lnT>
                      <a:noFill/>
                    </a:lnT>
                    <a:lnB>
                      <a:noFill/>
                    </a:lnB>
                    <a:solidFill>
                      <a:srgbClr val="D3DFEE"/>
                    </a:solidFill>
                  </a:tcPr>
                </a:tc>
              </a:tr>
              <a:tr h="325120">
                <a:tc>
                  <a:txBody>
                    <a:bodyPr/>
                    <a:lstStyle/>
                    <a:p>
                      <a:pPr marL="0" marR="0">
                        <a:lnSpc>
                          <a:spcPct val="200000"/>
                        </a:lnSpc>
                        <a:spcBef>
                          <a:spcPts val="0"/>
                        </a:spcBef>
                        <a:spcAft>
                          <a:spcPts val="0"/>
                        </a:spcAft>
                      </a:pPr>
                      <a:r>
                        <a:rPr lang="en-US" sz="1400" b="0">
                          <a:solidFill>
                            <a:srgbClr val="000000"/>
                          </a:solidFill>
                          <a:latin typeface="Times New Roman"/>
                          <a:ea typeface="Times New Roman"/>
                          <a:cs typeface="Times New Roman"/>
                        </a:rPr>
                        <a:t>Tentativeness</a:t>
                      </a:r>
                      <a:endParaRPr lang="en-US" sz="1400" b="0">
                        <a:solidFill>
                          <a:srgbClr val="365F91"/>
                        </a:solidFill>
                        <a:latin typeface="Times New Roman"/>
                        <a:ea typeface="Calibri"/>
                        <a:cs typeface="Times New Roman"/>
                      </a:endParaRPr>
                    </a:p>
                  </a:txBody>
                  <a:tcPr marL="60960" marR="60960" marT="0" marB="0">
                    <a:lnL>
                      <a:noFill/>
                    </a:lnL>
                    <a:lnR>
                      <a:noFill/>
                    </a:lnR>
                    <a:lnT>
                      <a:noFill/>
                    </a:lnT>
                    <a:lnB>
                      <a:noFill/>
                    </a:lnB>
                  </a:tcPr>
                </a:tc>
                <a:tc>
                  <a:txBody>
                    <a:bodyPr/>
                    <a:lstStyle/>
                    <a:p>
                      <a:pPr marL="0" marR="0" algn="ctr">
                        <a:lnSpc>
                          <a:spcPct val="200000"/>
                        </a:lnSpc>
                        <a:spcBef>
                          <a:spcPts val="0"/>
                        </a:spcBef>
                        <a:spcAft>
                          <a:spcPts val="0"/>
                        </a:spcAft>
                      </a:pPr>
                      <a:r>
                        <a:rPr lang="en-US" sz="1400">
                          <a:solidFill>
                            <a:srgbClr val="000000"/>
                          </a:solidFill>
                          <a:latin typeface="Times New Roman"/>
                          <a:ea typeface="Times New Roman"/>
                          <a:cs typeface="Times New Roman"/>
                        </a:rPr>
                        <a:t>-.34</a:t>
                      </a:r>
                      <a:endParaRPr lang="en-US" sz="1400">
                        <a:solidFill>
                          <a:srgbClr val="365F91"/>
                        </a:solidFill>
                        <a:latin typeface="Times New Roman"/>
                        <a:ea typeface="Calibri"/>
                        <a:cs typeface="Times New Roman"/>
                      </a:endParaRPr>
                    </a:p>
                  </a:txBody>
                  <a:tcPr marL="60960" marR="60960" marT="0" marB="0">
                    <a:lnL>
                      <a:noFill/>
                    </a:lnL>
                    <a:lnR>
                      <a:noFill/>
                    </a:lnR>
                    <a:lnT>
                      <a:noFill/>
                    </a:lnT>
                    <a:lnB>
                      <a:noFill/>
                    </a:lnB>
                  </a:tcPr>
                </a:tc>
                <a:tc>
                  <a:txBody>
                    <a:bodyPr/>
                    <a:lstStyle/>
                    <a:p>
                      <a:pPr marL="0" marR="0" algn="ctr">
                        <a:lnSpc>
                          <a:spcPct val="200000"/>
                        </a:lnSpc>
                        <a:spcBef>
                          <a:spcPts val="0"/>
                        </a:spcBef>
                        <a:spcAft>
                          <a:spcPts val="0"/>
                        </a:spcAft>
                      </a:pPr>
                      <a:r>
                        <a:rPr lang="en-US" sz="1400">
                          <a:solidFill>
                            <a:srgbClr val="000000"/>
                          </a:solidFill>
                          <a:latin typeface="Times New Roman"/>
                          <a:ea typeface="Times New Roman"/>
                          <a:cs typeface="Times New Roman"/>
                        </a:rPr>
                        <a:t>.21</a:t>
                      </a:r>
                      <a:endParaRPr lang="en-US" sz="1400">
                        <a:solidFill>
                          <a:srgbClr val="365F91"/>
                        </a:solidFill>
                        <a:latin typeface="Times New Roman"/>
                        <a:ea typeface="Calibri"/>
                        <a:cs typeface="Times New Roman"/>
                      </a:endParaRPr>
                    </a:p>
                  </a:txBody>
                  <a:tcPr marL="60960" marR="60960" marT="0" marB="0">
                    <a:lnL>
                      <a:noFill/>
                    </a:lnL>
                    <a:lnR>
                      <a:noFill/>
                    </a:lnR>
                    <a:lnT>
                      <a:noFill/>
                    </a:lnT>
                    <a:lnB>
                      <a:noFill/>
                    </a:lnB>
                  </a:tcPr>
                </a:tc>
                <a:tc>
                  <a:txBody>
                    <a:bodyPr/>
                    <a:lstStyle/>
                    <a:p>
                      <a:pPr marL="0" marR="0" algn="ctr">
                        <a:lnSpc>
                          <a:spcPct val="200000"/>
                        </a:lnSpc>
                        <a:spcBef>
                          <a:spcPts val="0"/>
                        </a:spcBef>
                        <a:spcAft>
                          <a:spcPts val="0"/>
                        </a:spcAft>
                      </a:pPr>
                      <a:r>
                        <a:rPr lang="en-US" sz="1400">
                          <a:solidFill>
                            <a:srgbClr val="000000"/>
                          </a:solidFill>
                          <a:latin typeface="Times New Roman"/>
                          <a:ea typeface="Times New Roman"/>
                          <a:cs typeface="Times New Roman"/>
                        </a:rPr>
                        <a:t>-.76</a:t>
                      </a:r>
                      <a:endParaRPr lang="en-US" sz="1400">
                        <a:solidFill>
                          <a:srgbClr val="365F91"/>
                        </a:solidFill>
                        <a:latin typeface="Times New Roman"/>
                        <a:ea typeface="Calibri"/>
                        <a:cs typeface="Times New Roman"/>
                      </a:endParaRPr>
                    </a:p>
                  </a:txBody>
                  <a:tcPr marL="60960" marR="60960" marT="0" marB="0">
                    <a:lnL>
                      <a:noFill/>
                    </a:lnL>
                    <a:lnR>
                      <a:noFill/>
                    </a:lnR>
                    <a:lnT>
                      <a:noFill/>
                    </a:lnT>
                    <a:lnB>
                      <a:noFill/>
                    </a:lnB>
                  </a:tcPr>
                </a:tc>
                <a:tc>
                  <a:txBody>
                    <a:bodyPr/>
                    <a:lstStyle/>
                    <a:p>
                      <a:pPr marL="0" marR="0" algn="ctr">
                        <a:lnSpc>
                          <a:spcPct val="200000"/>
                        </a:lnSpc>
                        <a:spcBef>
                          <a:spcPts val="0"/>
                        </a:spcBef>
                        <a:spcAft>
                          <a:spcPts val="0"/>
                        </a:spcAft>
                      </a:pPr>
                      <a:r>
                        <a:rPr lang="en-US" sz="1400">
                          <a:solidFill>
                            <a:srgbClr val="000000"/>
                          </a:solidFill>
                          <a:latin typeface="Times New Roman"/>
                          <a:ea typeface="Times New Roman"/>
                          <a:cs typeface="Times New Roman"/>
                        </a:rPr>
                        <a:t>.08</a:t>
                      </a:r>
                      <a:endParaRPr lang="en-US" sz="1400">
                        <a:solidFill>
                          <a:srgbClr val="365F91"/>
                        </a:solidFill>
                        <a:latin typeface="Times New Roman"/>
                        <a:ea typeface="Calibri"/>
                        <a:cs typeface="Times New Roman"/>
                      </a:endParaRPr>
                    </a:p>
                  </a:txBody>
                  <a:tcPr marL="60960" marR="60960" marT="0" marB="0">
                    <a:lnL>
                      <a:noFill/>
                    </a:lnL>
                    <a:lnR>
                      <a:noFill/>
                    </a:lnR>
                    <a:lnT>
                      <a:noFill/>
                    </a:lnT>
                    <a:lnB>
                      <a:noFill/>
                    </a:lnB>
                  </a:tcPr>
                </a:tc>
                <a:tc>
                  <a:txBody>
                    <a:bodyPr/>
                    <a:lstStyle/>
                    <a:p>
                      <a:pPr marL="0" marR="0" algn="ctr">
                        <a:lnSpc>
                          <a:spcPct val="200000"/>
                        </a:lnSpc>
                        <a:spcBef>
                          <a:spcPts val="0"/>
                        </a:spcBef>
                        <a:spcAft>
                          <a:spcPts val="0"/>
                        </a:spcAft>
                      </a:pPr>
                      <a:r>
                        <a:rPr lang="en-US" sz="1400">
                          <a:solidFill>
                            <a:srgbClr val="000000"/>
                          </a:solidFill>
                          <a:latin typeface="Times New Roman"/>
                          <a:ea typeface="Times New Roman"/>
                          <a:cs typeface="Times New Roman"/>
                        </a:rPr>
                        <a:t>-1.60</a:t>
                      </a:r>
                      <a:endParaRPr lang="en-US" sz="1400">
                        <a:solidFill>
                          <a:srgbClr val="365F91"/>
                        </a:solidFill>
                        <a:latin typeface="Times New Roman"/>
                        <a:ea typeface="Calibri"/>
                        <a:cs typeface="Times New Roman"/>
                      </a:endParaRPr>
                    </a:p>
                  </a:txBody>
                  <a:tcPr marL="60960" marR="60960" marT="0" marB="0">
                    <a:lnL>
                      <a:noFill/>
                    </a:lnL>
                    <a:lnR>
                      <a:noFill/>
                    </a:lnR>
                    <a:lnT>
                      <a:noFill/>
                    </a:lnT>
                    <a:lnB>
                      <a:noFill/>
                    </a:lnB>
                  </a:tcPr>
                </a:tc>
                <a:tc>
                  <a:txBody>
                    <a:bodyPr/>
                    <a:lstStyle/>
                    <a:p>
                      <a:pPr marL="0" marR="0" algn="ctr">
                        <a:lnSpc>
                          <a:spcPct val="200000"/>
                        </a:lnSpc>
                        <a:spcBef>
                          <a:spcPts val="0"/>
                        </a:spcBef>
                        <a:spcAft>
                          <a:spcPts val="0"/>
                        </a:spcAft>
                      </a:pPr>
                      <a:r>
                        <a:rPr lang="en-US" sz="1400">
                          <a:solidFill>
                            <a:srgbClr val="000000"/>
                          </a:solidFill>
                          <a:latin typeface="Times New Roman"/>
                          <a:ea typeface="Times New Roman"/>
                          <a:cs typeface="Times New Roman"/>
                        </a:rPr>
                        <a:t>.109</a:t>
                      </a:r>
                      <a:endParaRPr lang="en-US" sz="1400">
                        <a:solidFill>
                          <a:srgbClr val="365F91"/>
                        </a:solidFill>
                        <a:latin typeface="Times New Roman"/>
                        <a:ea typeface="Calibri"/>
                        <a:cs typeface="Times New Roman"/>
                      </a:endParaRPr>
                    </a:p>
                  </a:txBody>
                  <a:tcPr marL="60960" marR="60960" marT="0" marB="0">
                    <a:lnL>
                      <a:noFill/>
                    </a:lnL>
                    <a:lnR>
                      <a:noFill/>
                    </a:lnR>
                    <a:lnT>
                      <a:noFill/>
                    </a:lnT>
                    <a:lnB>
                      <a:noFill/>
                    </a:lnB>
                  </a:tcPr>
                </a:tc>
                <a:tc>
                  <a:txBody>
                    <a:bodyPr/>
                    <a:lstStyle/>
                    <a:p>
                      <a:pPr marL="0" marR="0" algn="ctr">
                        <a:lnSpc>
                          <a:spcPct val="200000"/>
                        </a:lnSpc>
                        <a:spcBef>
                          <a:spcPts val="0"/>
                        </a:spcBef>
                        <a:spcAft>
                          <a:spcPts val="0"/>
                        </a:spcAft>
                      </a:pPr>
                      <a:r>
                        <a:rPr lang="en-US" sz="1400">
                          <a:solidFill>
                            <a:srgbClr val="000000"/>
                          </a:solidFill>
                          <a:latin typeface="Times New Roman"/>
                          <a:ea typeface="Times New Roman"/>
                          <a:cs typeface="Times New Roman"/>
                        </a:rPr>
                        <a:t>.47</a:t>
                      </a:r>
                      <a:endParaRPr lang="en-US" sz="1400">
                        <a:solidFill>
                          <a:srgbClr val="365F91"/>
                        </a:solidFill>
                        <a:latin typeface="Times New Roman"/>
                        <a:ea typeface="Calibri"/>
                        <a:cs typeface="Times New Roman"/>
                      </a:endParaRPr>
                    </a:p>
                  </a:txBody>
                  <a:tcPr marL="60960" marR="60960" marT="0" marB="0">
                    <a:lnL>
                      <a:noFill/>
                    </a:lnL>
                    <a:lnR>
                      <a:noFill/>
                    </a:lnR>
                    <a:lnT>
                      <a:noFill/>
                    </a:lnT>
                    <a:lnB>
                      <a:noFill/>
                    </a:lnB>
                  </a:tcPr>
                </a:tc>
                <a:tc>
                  <a:txBody>
                    <a:bodyPr/>
                    <a:lstStyle/>
                    <a:p>
                      <a:pPr marL="0" marR="0" algn="ctr">
                        <a:lnSpc>
                          <a:spcPct val="200000"/>
                        </a:lnSpc>
                        <a:spcBef>
                          <a:spcPts val="0"/>
                        </a:spcBef>
                        <a:spcAft>
                          <a:spcPts val="0"/>
                        </a:spcAft>
                      </a:pPr>
                      <a:r>
                        <a:rPr lang="en-US" sz="1400">
                          <a:solidFill>
                            <a:srgbClr val="000000"/>
                          </a:solidFill>
                          <a:latin typeface="Times New Roman"/>
                          <a:ea typeface="Times New Roman"/>
                          <a:cs typeface="Times New Roman"/>
                        </a:rPr>
                        <a:t>.71</a:t>
                      </a:r>
                      <a:endParaRPr lang="en-US" sz="1400">
                        <a:solidFill>
                          <a:srgbClr val="365F91"/>
                        </a:solidFill>
                        <a:latin typeface="Times New Roman"/>
                        <a:ea typeface="Calibri"/>
                        <a:cs typeface="Times New Roman"/>
                      </a:endParaRPr>
                    </a:p>
                  </a:txBody>
                  <a:tcPr marL="60960" marR="60960" marT="0" marB="0">
                    <a:lnL>
                      <a:noFill/>
                    </a:lnL>
                    <a:lnR>
                      <a:noFill/>
                    </a:lnR>
                    <a:lnT>
                      <a:noFill/>
                    </a:lnT>
                    <a:lnB>
                      <a:noFill/>
                    </a:lnB>
                  </a:tcPr>
                </a:tc>
                <a:tc>
                  <a:txBody>
                    <a:bodyPr/>
                    <a:lstStyle/>
                    <a:p>
                      <a:pPr marL="0" marR="0" algn="ctr">
                        <a:lnSpc>
                          <a:spcPct val="200000"/>
                        </a:lnSpc>
                        <a:spcBef>
                          <a:spcPts val="0"/>
                        </a:spcBef>
                        <a:spcAft>
                          <a:spcPts val="0"/>
                        </a:spcAft>
                      </a:pPr>
                      <a:r>
                        <a:rPr lang="en-US" sz="1400">
                          <a:solidFill>
                            <a:srgbClr val="000000"/>
                          </a:solidFill>
                          <a:latin typeface="Times New Roman"/>
                          <a:ea typeface="Times New Roman"/>
                          <a:cs typeface="Times New Roman"/>
                        </a:rPr>
                        <a:t>1.08</a:t>
                      </a:r>
                      <a:endParaRPr lang="en-US" sz="1400">
                        <a:solidFill>
                          <a:srgbClr val="365F91"/>
                        </a:solidFill>
                        <a:latin typeface="Times New Roman"/>
                        <a:ea typeface="Calibri"/>
                        <a:cs typeface="Times New Roman"/>
                      </a:endParaRPr>
                    </a:p>
                  </a:txBody>
                  <a:tcPr marL="60960" marR="60960" marT="0" marB="0">
                    <a:lnL>
                      <a:noFill/>
                    </a:lnL>
                    <a:lnR>
                      <a:noFill/>
                    </a:lnR>
                    <a:lnT>
                      <a:noFill/>
                    </a:lnT>
                    <a:lnB>
                      <a:noFill/>
                    </a:lnB>
                  </a:tcPr>
                </a:tc>
              </a:tr>
              <a:tr h="325120">
                <a:tc>
                  <a:txBody>
                    <a:bodyPr/>
                    <a:lstStyle/>
                    <a:p>
                      <a:pPr marL="0" marR="0">
                        <a:lnSpc>
                          <a:spcPct val="200000"/>
                        </a:lnSpc>
                        <a:spcBef>
                          <a:spcPts val="0"/>
                        </a:spcBef>
                        <a:spcAft>
                          <a:spcPts val="0"/>
                        </a:spcAft>
                      </a:pPr>
                      <a:r>
                        <a:rPr lang="en-US" sz="1400" b="0">
                          <a:solidFill>
                            <a:srgbClr val="000000"/>
                          </a:solidFill>
                          <a:latin typeface="Times New Roman"/>
                          <a:ea typeface="Times New Roman"/>
                          <a:cs typeface="Times New Roman"/>
                        </a:rPr>
                        <a:t>Certainty</a:t>
                      </a:r>
                      <a:endParaRPr lang="en-US" sz="1400" b="0">
                        <a:solidFill>
                          <a:srgbClr val="365F91"/>
                        </a:solidFill>
                        <a:latin typeface="Times New Roman"/>
                        <a:ea typeface="Calibri"/>
                        <a:cs typeface="Times New Roman"/>
                      </a:endParaRPr>
                    </a:p>
                  </a:txBody>
                  <a:tcPr marL="60960" marR="60960" marT="0" marB="0">
                    <a:lnL>
                      <a:noFill/>
                    </a:lnL>
                    <a:lnR>
                      <a:noFill/>
                    </a:lnR>
                    <a:lnT>
                      <a:noFill/>
                    </a:lnT>
                    <a:lnB>
                      <a:noFill/>
                    </a:lnB>
                    <a:solidFill>
                      <a:srgbClr val="D3DFEE"/>
                    </a:solidFill>
                  </a:tcPr>
                </a:tc>
                <a:tc>
                  <a:txBody>
                    <a:bodyPr/>
                    <a:lstStyle/>
                    <a:p>
                      <a:pPr marL="0" marR="0" algn="ctr">
                        <a:lnSpc>
                          <a:spcPct val="200000"/>
                        </a:lnSpc>
                        <a:spcBef>
                          <a:spcPts val="0"/>
                        </a:spcBef>
                        <a:spcAft>
                          <a:spcPts val="0"/>
                        </a:spcAft>
                      </a:pPr>
                      <a:r>
                        <a:rPr lang="en-US" sz="1400">
                          <a:solidFill>
                            <a:srgbClr val="000000"/>
                          </a:solidFill>
                          <a:latin typeface="Times New Roman"/>
                          <a:ea typeface="Times New Roman"/>
                          <a:cs typeface="Times New Roman"/>
                        </a:rPr>
                        <a:t>-.07</a:t>
                      </a:r>
                      <a:endParaRPr lang="en-US" sz="1400">
                        <a:solidFill>
                          <a:srgbClr val="365F91"/>
                        </a:solidFill>
                        <a:latin typeface="Times New Roman"/>
                        <a:ea typeface="Calibri"/>
                        <a:cs typeface="Times New Roman"/>
                      </a:endParaRPr>
                    </a:p>
                  </a:txBody>
                  <a:tcPr marL="60960" marR="60960" marT="0" marB="0">
                    <a:lnL>
                      <a:noFill/>
                    </a:lnL>
                    <a:lnR>
                      <a:noFill/>
                    </a:lnR>
                    <a:lnT>
                      <a:noFill/>
                    </a:lnT>
                    <a:lnB>
                      <a:noFill/>
                    </a:lnB>
                    <a:solidFill>
                      <a:srgbClr val="D3DFEE"/>
                    </a:solidFill>
                  </a:tcPr>
                </a:tc>
                <a:tc>
                  <a:txBody>
                    <a:bodyPr/>
                    <a:lstStyle/>
                    <a:p>
                      <a:pPr marL="0" marR="0" algn="ctr">
                        <a:lnSpc>
                          <a:spcPct val="200000"/>
                        </a:lnSpc>
                        <a:spcBef>
                          <a:spcPts val="0"/>
                        </a:spcBef>
                        <a:spcAft>
                          <a:spcPts val="0"/>
                        </a:spcAft>
                      </a:pPr>
                      <a:r>
                        <a:rPr lang="en-US" sz="1400">
                          <a:solidFill>
                            <a:srgbClr val="000000"/>
                          </a:solidFill>
                          <a:latin typeface="Times New Roman"/>
                          <a:ea typeface="Times New Roman"/>
                          <a:cs typeface="Times New Roman"/>
                        </a:rPr>
                        <a:t>.20</a:t>
                      </a:r>
                      <a:endParaRPr lang="en-US" sz="1400">
                        <a:solidFill>
                          <a:srgbClr val="365F91"/>
                        </a:solidFill>
                        <a:latin typeface="Times New Roman"/>
                        <a:ea typeface="Calibri"/>
                        <a:cs typeface="Times New Roman"/>
                      </a:endParaRPr>
                    </a:p>
                  </a:txBody>
                  <a:tcPr marL="60960" marR="60960" marT="0" marB="0">
                    <a:lnL>
                      <a:noFill/>
                    </a:lnL>
                    <a:lnR>
                      <a:noFill/>
                    </a:lnR>
                    <a:lnT>
                      <a:noFill/>
                    </a:lnT>
                    <a:lnB>
                      <a:noFill/>
                    </a:lnB>
                    <a:solidFill>
                      <a:srgbClr val="D3DFEE"/>
                    </a:solidFill>
                  </a:tcPr>
                </a:tc>
                <a:tc>
                  <a:txBody>
                    <a:bodyPr/>
                    <a:lstStyle/>
                    <a:p>
                      <a:pPr marL="0" marR="0" algn="ctr">
                        <a:lnSpc>
                          <a:spcPct val="200000"/>
                        </a:lnSpc>
                        <a:spcBef>
                          <a:spcPts val="0"/>
                        </a:spcBef>
                        <a:spcAft>
                          <a:spcPts val="0"/>
                        </a:spcAft>
                      </a:pPr>
                      <a:r>
                        <a:rPr lang="en-US" sz="1400">
                          <a:solidFill>
                            <a:srgbClr val="000000"/>
                          </a:solidFill>
                          <a:latin typeface="Times New Roman"/>
                          <a:ea typeface="Times New Roman"/>
                          <a:cs typeface="Times New Roman"/>
                        </a:rPr>
                        <a:t>-.46</a:t>
                      </a:r>
                      <a:endParaRPr lang="en-US" sz="1400">
                        <a:solidFill>
                          <a:srgbClr val="365F91"/>
                        </a:solidFill>
                        <a:latin typeface="Times New Roman"/>
                        <a:ea typeface="Calibri"/>
                        <a:cs typeface="Times New Roman"/>
                      </a:endParaRPr>
                    </a:p>
                  </a:txBody>
                  <a:tcPr marL="60960" marR="60960" marT="0" marB="0">
                    <a:lnL>
                      <a:noFill/>
                    </a:lnL>
                    <a:lnR>
                      <a:noFill/>
                    </a:lnR>
                    <a:lnT>
                      <a:noFill/>
                    </a:lnT>
                    <a:lnB>
                      <a:noFill/>
                    </a:lnB>
                    <a:solidFill>
                      <a:srgbClr val="D3DFEE"/>
                    </a:solidFill>
                  </a:tcPr>
                </a:tc>
                <a:tc>
                  <a:txBody>
                    <a:bodyPr/>
                    <a:lstStyle/>
                    <a:p>
                      <a:pPr marL="0" marR="0" algn="ctr">
                        <a:lnSpc>
                          <a:spcPct val="200000"/>
                        </a:lnSpc>
                        <a:spcBef>
                          <a:spcPts val="0"/>
                        </a:spcBef>
                        <a:spcAft>
                          <a:spcPts val="0"/>
                        </a:spcAft>
                      </a:pPr>
                      <a:r>
                        <a:rPr lang="en-US" sz="1400">
                          <a:solidFill>
                            <a:srgbClr val="000000"/>
                          </a:solidFill>
                          <a:latin typeface="Times New Roman"/>
                          <a:ea typeface="Times New Roman"/>
                          <a:cs typeface="Times New Roman"/>
                        </a:rPr>
                        <a:t>.31</a:t>
                      </a:r>
                      <a:endParaRPr lang="en-US" sz="1400">
                        <a:solidFill>
                          <a:srgbClr val="365F91"/>
                        </a:solidFill>
                        <a:latin typeface="Times New Roman"/>
                        <a:ea typeface="Calibri"/>
                        <a:cs typeface="Times New Roman"/>
                      </a:endParaRPr>
                    </a:p>
                  </a:txBody>
                  <a:tcPr marL="60960" marR="60960" marT="0" marB="0">
                    <a:lnL>
                      <a:noFill/>
                    </a:lnL>
                    <a:lnR>
                      <a:noFill/>
                    </a:lnR>
                    <a:lnT>
                      <a:noFill/>
                    </a:lnT>
                    <a:lnB>
                      <a:noFill/>
                    </a:lnB>
                    <a:solidFill>
                      <a:srgbClr val="D3DFEE"/>
                    </a:solidFill>
                  </a:tcPr>
                </a:tc>
                <a:tc>
                  <a:txBody>
                    <a:bodyPr/>
                    <a:lstStyle/>
                    <a:p>
                      <a:pPr marL="0" marR="0" algn="ctr">
                        <a:lnSpc>
                          <a:spcPct val="200000"/>
                        </a:lnSpc>
                        <a:spcBef>
                          <a:spcPts val="0"/>
                        </a:spcBef>
                        <a:spcAft>
                          <a:spcPts val="0"/>
                        </a:spcAft>
                      </a:pPr>
                      <a:r>
                        <a:rPr lang="en-US" sz="1400">
                          <a:solidFill>
                            <a:srgbClr val="000000"/>
                          </a:solidFill>
                          <a:latin typeface="Times New Roman"/>
                          <a:ea typeface="Times New Roman"/>
                          <a:cs typeface="Times New Roman"/>
                        </a:rPr>
                        <a:t>-.38</a:t>
                      </a:r>
                      <a:endParaRPr lang="en-US" sz="1400">
                        <a:solidFill>
                          <a:srgbClr val="365F91"/>
                        </a:solidFill>
                        <a:latin typeface="Times New Roman"/>
                        <a:ea typeface="Calibri"/>
                        <a:cs typeface="Times New Roman"/>
                      </a:endParaRPr>
                    </a:p>
                  </a:txBody>
                  <a:tcPr marL="60960" marR="60960" marT="0" marB="0">
                    <a:lnL>
                      <a:noFill/>
                    </a:lnL>
                    <a:lnR>
                      <a:noFill/>
                    </a:lnR>
                    <a:lnT>
                      <a:noFill/>
                    </a:lnT>
                    <a:lnB>
                      <a:noFill/>
                    </a:lnB>
                    <a:solidFill>
                      <a:srgbClr val="D3DFEE"/>
                    </a:solidFill>
                  </a:tcPr>
                </a:tc>
                <a:tc>
                  <a:txBody>
                    <a:bodyPr/>
                    <a:lstStyle/>
                    <a:p>
                      <a:pPr marL="0" marR="0" algn="ctr">
                        <a:lnSpc>
                          <a:spcPct val="200000"/>
                        </a:lnSpc>
                        <a:spcBef>
                          <a:spcPts val="0"/>
                        </a:spcBef>
                        <a:spcAft>
                          <a:spcPts val="0"/>
                        </a:spcAft>
                      </a:pPr>
                      <a:r>
                        <a:rPr lang="en-US" sz="1400">
                          <a:solidFill>
                            <a:srgbClr val="000000"/>
                          </a:solidFill>
                          <a:latin typeface="Times New Roman"/>
                          <a:ea typeface="Times New Roman"/>
                          <a:cs typeface="Times New Roman"/>
                        </a:rPr>
                        <a:t>.706</a:t>
                      </a:r>
                      <a:endParaRPr lang="en-US" sz="1400">
                        <a:solidFill>
                          <a:srgbClr val="365F91"/>
                        </a:solidFill>
                        <a:latin typeface="Times New Roman"/>
                        <a:ea typeface="Calibri"/>
                        <a:cs typeface="Times New Roman"/>
                      </a:endParaRPr>
                    </a:p>
                  </a:txBody>
                  <a:tcPr marL="60960" marR="60960" marT="0" marB="0">
                    <a:lnL>
                      <a:noFill/>
                    </a:lnL>
                    <a:lnR>
                      <a:noFill/>
                    </a:lnR>
                    <a:lnT>
                      <a:noFill/>
                    </a:lnT>
                    <a:lnB>
                      <a:noFill/>
                    </a:lnB>
                    <a:solidFill>
                      <a:srgbClr val="D3DFEE"/>
                    </a:solidFill>
                  </a:tcPr>
                </a:tc>
                <a:tc>
                  <a:txBody>
                    <a:bodyPr/>
                    <a:lstStyle/>
                    <a:p>
                      <a:pPr marL="0" marR="0" algn="ctr">
                        <a:lnSpc>
                          <a:spcPct val="200000"/>
                        </a:lnSpc>
                        <a:spcBef>
                          <a:spcPts val="0"/>
                        </a:spcBef>
                        <a:spcAft>
                          <a:spcPts val="0"/>
                        </a:spcAft>
                      </a:pPr>
                      <a:r>
                        <a:rPr lang="en-US" sz="1400">
                          <a:solidFill>
                            <a:srgbClr val="000000"/>
                          </a:solidFill>
                          <a:latin typeface="Times New Roman"/>
                          <a:ea typeface="Times New Roman"/>
                          <a:cs typeface="Times New Roman"/>
                        </a:rPr>
                        <a:t>.63</a:t>
                      </a:r>
                      <a:endParaRPr lang="en-US" sz="1400">
                        <a:solidFill>
                          <a:srgbClr val="365F91"/>
                        </a:solidFill>
                        <a:latin typeface="Times New Roman"/>
                        <a:ea typeface="Calibri"/>
                        <a:cs typeface="Times New Roman"/>
                      </a:endParaRPr>
                    </a:p>
                  </a:txBody>
                  <a:tcPr marL="60960" marR="60960" marT="0" marB="0">
                    <a:lnL>
                      <a:noFill/>
                    </a:lnL>
                    <a:lnR>
                      <a:noFill/>
                    </a:lnR>
                    <a:lnT>
                      <a:noFill/>
                    </a:lnT>
                    <a:lnB>
                      <a:noFill/>
                    </a:lnB>
                    <a:solidFill>
                      <a:srgbClr val="D3DFEE"/>
                    </a:solidFill>
                  </a:tcPr>
                </a:tc>
                <a:tc>
                  <a:txBody>
                    <a:bodyPr/>
                    <a:lstStyle/>
                    <a:p>
                      <a:pPr marL="0" marR="0" algn="ctr">
                        <a:lnSpc>
                          <a:spcPct val="200000"/>
                        </a:lnSpc>
                        <a:spcBef>
                          <a:spcPts val="0"/>
                        </a:spcBef>
                        <a:spcAft>
                          <a:spcPts val="0"/>
                        </a:spcAft>
                      </a:pPr>
                      <a:r>
                        <a:rPr lang="en-US" sz="1400">
                          <a:solidFill>
                            <a:srgbClr val="000000"/>
                          </a:solidFill>
                          <a:latin typeface="Times New Roman"/>
                          <a:ea typeface="Times New Roman"/>
                          <a:cs typeface="Times New Roman"/>
                        </a:rPr>
                        <a:t>.93</a:t>
                      </a:r>
                      <a:endParaRPr lang="en-US" sz="1400">
                        <a:solidFill>
                          <a:srgbClr val="365F91"/>
                        </a:solidFill>
                        <a:latin typeface="Times New Roman"/>
                        <a:ea typeface="Calibri"/>
                        <a:cs typeface="Times New Roman"/>
                      </a:endParaRPr>
                    </a:p>
                  </a:txBody>
                  <a:tcPr marL="60960" marR="60960" marT="0" marB="0">
                    <a:lnL>
                      <a:noFill/>
                    </a:lnL>
                    <a:lnR>
                      <a:noFill/>
                    </a:lnR>
                    <a:lnT>
                      <a:noFill/>
                    </a:lnT>
                    <a:lnB>
                      <a:noFill/>
                    </a:lnB>
                    <a:solidFill>
                      <a:srgbClr val="D3DFEE"/>
                    </a:solidFill>
                  </a:tcPr>
                </a:tc>
                <a:tc>
                  <a:txBody>
                    <a:bodyPr/>
                    <a:lstStyle/>
                    <a:p>
                      <a:pPr marL="0" marR="0" algn="ctr">
                        <a:lnSpc>
                          <a:spcPct val="200000"/>
                        </a:lnSpc>
                        <a:spcBef>
                          <a:spcPts val="0"/>
                        </a:spcBef>
                        <a:spcAft>
                          <a:spcPts val="0"/>
                        </a:spcAft>
                      </a:pPr>
                      <a:r>
                        <a:rPr lang="en-US" sz="1400">
                          <a:solidFill>
                            <a:srgbClr val="000000"/>
                          </a:solidFill>
                          <a:latin typeface="Times New Roman"/>
                          <a:ea typeface="Times New Roman"/>
                          <a:cs typeface="Times New Roman"/>
                        </a:rPr>
                        <a:t>1.36</a:t>
                      </a:r>
                      <a:endParaRPr lang="en-US" sz="1400">
                        <a:solidFill>
                          <a:srgbClr val="365F91"/>
                        </a:solidFill>
                        <a:latin typeface="Times New Roman"/>
                        <a:ea typeface="Calibri"/>
                        <a:cs typeface="Times New Roman"/>
                      </a:endParaRPr>
                    </a:p>
                  </a:txBody>
                  <a:tcPr marL="60960" marR="60960" marT="0" marB="0">
                    <a:lnL>
                      <a:noFill/>
                    </a:lnL>
                    <a:lnR>
                      <a:noFill/>
                    </a:lnR>
                    <a:lnT>
                      <a:noFill/>
                    </a:lnT>
                    <a:lnB>
                      <a:noFill/>
                    </a:lnB>
                    <a:solidFill>
                      <a:srgbClr val="D3DFEE"/>
                    </a:solidFill>
                  </a:tcPr>
                </a:tc>
              </a:tr>
              <a:tr h="325120">
                <a:tc>
                  <a:txBody>
                    <a:bodyPr/>
                    <a:lstStyle/>
                    <a:p>
                      <a:pPr marL="0" marR="0">
                        <a:lnSpc>
                          <a:spcPct val="200000"/>
                        </a:lnSpc>
                        <a:spcBef>
                          <a:spcPts val="0"/>
                        </a:spcBef>
                        <a:spcAft>
                          <a:spcPts val="0"/>
                        </a:spcAft>
                      </a:pPr>
                      <a:r>
                        <a:rPr lang="en-US" sz="1400" b="0">
                          <a:solidFill>
                            <a:srgbClr val="000000"/>
                          </a:solidFill>
                          <a:latin typeface="Times New Roman"/>
                          <a:ea typeface="Times New Roman"/>
                          <a:cs typeface="Times New Roman"/>
                        </a:rPr>
                        <a:t>Inhibition</a:t>
                      </a:r>
                      <a:endParaRPr lang="en-US" sz="1400" b="0">
                        <a:solidFill>
                          <a:srgbClr val="365F91"/>
                        </a:solidFill>
                        <a:latin typeface="Times New Roman"/>
                        <a:ea typeface="Calibri"/>
                        <a:cs typeface="Times New Roman"/>
                      </a:endParaRPr>
                    </a:p>
                  </a:txBody>
                  <a:tcPr marL="60960" marR="60960" marT="0" marB="0">
                    <a:lnL>
                      <a:noFill/>
                    </a:lnL>
                    <a:lnR>
                      <a:noFill/>
                    </a:lnR>
                    <a:lnT>
                      <a:noFill/>
                    </a:lnT>
                    <a:lnB>
                      <a:noFill/>
                    </a:lnB>
                  </a:tcPr>
                </a:tc>
                <a:tc>
                  <a:txBody>
                    <a:bodyPr/>
                    <a:lstStyle/>
                    <a:p>
                      <a:pPr marL="0" marR="0" algn="ctr">
                        <a:lnSpc>
                          <a:spcPct val="200000"/>
                        </a:lnSpc>
                        <a:spcBef>
                          <a:spcPts val="0"/>
                        </a:spcBef>
                        <a:spcAft>
                          <a:spcPts val="0"/>
                        </a:spcAft>
                      </a:pPr>
                      <a:r>
                        <a:rPr lang="en-US" sz="1400">
                          <a:solidFill>
                            <a:srgbClr val="000000"/>
                          </a:solidFill>
                          <a:latin typeface="Times New Roman"/>
                          <a:ea typeface="Times New Roman"/>
                          <a:cs typeface="Times New Roman"/>
                        </a:rPr>
                        <a:t>.34</a:t>
                      </a:r>
                      <a:endParaRPr lang="en-US" sz="1400">
                        <a:solidFill>
                          <a:srgbClr val="365F91"/>
                        </a:solidFill>
                        <a:latin typeface="Times New Roman"/>
                        <a:ea typeface="Calibri"/>
                        <a:cs typeface="Times New Roman"/>
                      </a:endParaRPr>
                    </a:p>
                  </a:txBody>
                  <a:tcPr marL="60960" marR="60960" marT="0" marB="0">
                    <a:lnL>
                      <a:noFill/>
                    </a:lnL>
                    <a:lnR>
                      <a:noFill/>
                    </a:lnR>
                    <a:lnT>
                      <a:noFill/>
                    </a:lnT>
                    <a:lnB>
                      <a:noFill/>
                    </a:lnB>
                  </a:tcPr>
                </a:tc>
                <a:tc>
                  <a:txBody>
                    <a:bodyPr/>
                    <a:lstStyle/>
                    <a:p>
                      <a:pPr marL="0" marR="0" algn="ctr">
                        <a:lnSpc>
                          <a:spcPct val="200000"/>
                        </a:lnSpc>
                        <a:spcBef>
                          <a:spcPts val="0"/>
                        </a:spcBef>
                        <a:spcAft>
                          <a:spcPts val="0"/>
                        </a:spcAft>
                      </a:pPr>
                      <a:r>
                        <a:rPr lang="en-US" sz="1400">
                          <a:solidFill>
                            <a:srgbClr val="000000"/>
                          </a:solidFill>
                          <a:latin typeface="Times New Roman"/>
                          <a:ea typeface="Times New Roman"/>
                          <a:cs typeface="Times New Roman"/>
                        </a:rPr>
                        <a:t>.20</a:t>
                      </a:r>
                      <a:endParaRPr lang="en-US" sz="1400">
                        <a:solidFill>
                          <a:srgbClr val="365F91"/>
                        </a:solidFill>
                        <a:latin typeface="Times New Roman"/>
                        <a:ea typeface="Calibri"/>
                        <a:cs typeface="Times New Roman"/>
                      </a:endParaRPr>
                    </a:p>
                  </a:txBody>
                  <a:tcPr marL="60960" marR="60960" marT="0" marB="0">
                    <a:lnL>
                      <a:noFill/>
                    </a:lnL>
                    <a:lnR>
                      <a:noFill/>
                    </a:lnR>
                    <a:lnT>
                      <a:noFill/>
                    </a:lnT>
                    <a:lnB>
                      <a:noFill/>
                    </a:lnB>
                  </a:tcPr>
                </a:tc>
                <a:tc>
                  <a:txBody>
                    <a:bodyPr/>
                    <a:lstStyle/>
                    <a:p>
                      <a:pPr marL="0" marR="0" algn="ctr">
                        <a:lnSpc>
                          <a:spcPct val="200000"/>
                        </a:lnSpc>
                        <a:spcBef>
                          <a:spcPts val="0"/>
                        </a:spcBef>
                        <a:spcAft>
                          <a:spcPts val="0"/>
                        </a:spcAft>
                      </a:pPr>
                      <a:r>
                        <a:rPr lang="en-US" sz="1400">
                          <a:solidFill>
                            <a:srgbClr val="000000"/>
                          </a:solidFill>
                          <a:latin typeface="Times New Roman"/>
                          <a:ea typeface="Times New Roman"/>
                          <a:cs typeface="Times New Roman"/>
                        </a:rPr>
                        <a:t>-.05</a:t>
                      </a:r>
                      <a:endParaRPr lang="en-US" sz="1400">
                        <a:solidFill>
                          <a:srgbClr val="365F91"/>
                        </a:solidFill>
                        <a:latin typeface="Times New Roman"/>
                        <a:ea typeface="Calibri"/>
                        <a:cs typeface="Times New Roman"/>
                      </a:endParaRPr>
                    </a:p>
                  </a:txBody>
                  <a:tcPr marL="60960" marR="60960" marT="0" marB="0">
                    <a:lnL>
                      <a:noFill/>
                    </a:lnL>
                    <a:lnR>
                      <a:noFill/>
                    </a:lnR>
                    <a:lnT>
                      <a:noFill/>
                    </a:lnT>
                    <a:lnB>
                      <a:noFill/>
                    </a:lnB>
                  </a:tcPr>
                </a:tc>
                <a:tc>
                  <a:txBody>
                    <a:bodyPr/>
                    <a:lstStyle/>
                    <a:p>
                      <a:pPr marL="0" marR="0" algn="ctr">
                        <a:lnSpc>
                          <a:spcPct val="200000"/>
                        </a:lnSpc>
                        <a:spcBef>
                          <a:spcPts val="0"/>
                        </a:spcBef>
                        <a:spcAft>
                          <a:spcPts val="0"/>
                        </a:spcAft>
                      </a:pPr>
                      <a:r>
                        <a:rPr lang="en-US" sz="1400">
                          <a:solidFill>
                            <a:srgbClr val="000000"/>
                          </a:solidFill>
                          <a:latin typeface="Times New Roman"/>
                          <a:ea typeface="Times New Roman"/>
                          <a:cs typeface="Times New Roman"/>
                        </a:rPr>
                        <a:t>.74</a:t>
                      </a:r>
                      <a:endParaRPr lang="en-US" sz="1400">
                        <a:solidFill>
                          <a:srgbClr val="365F91"/>
                        </a:solidFill>
                        <a:latin typeface="Times New Roman"/>
                        <a:ea typeface="Calibri"/>
                        <a:cs typeface="Times New Roman"/>
                      </a:endParaRPr>
                    </a:p>
                  </a:txBody>
                  <a:tcPr marL="60960" marR="60960" marT="0" marB="0">
                    <a:lnL>
                      <a:noFill/>
                    </a:lnL>
                    <a:lnR>
                      <a:noFill/>
                    </a:lnR>
                    <a:lnT>
                      <a:noFill/>
                    </a:lnT>
                    <a:lnB>
                      <a:noFill/>
                    </a:lnB>
                  </a:tcPr>
                </a:tc>
                <a:tc>
                  <a:txBody>
                    <a:bodyPr/>
                    <a:lstStyle/>
                    <a:p>
                      <a:pPr marL="0" marR="0" algn="ctr">
                        <a:lnSpc>
                          <a:spcPct val="200000"/>
                        </a:lnSpc>
                        <a:spcBef>
                          <a:spcPts val="0"/>
                        </a:spcBef>
                        <a:spcAft>
                          <a:spcPts val="0"/>
                        </a:spcAft>
                      </a:pPr>
                      <a:r>
                        <a:rPr lang="en-US" sz="1400">
                          <a:solidFill>
                            <a:srgbClr val="000000"/>
                          </a:solidFill>
                          <a:latin typeface="Times New Roman"/>
                          <a:ea typeface="Times New Roman"/>
                          <a:cs typeface="Times New Roman"/>
                        </a:rPr>
                        <a:t>1.69</a:t>
                      </a:r>
                      <a:endParaRPr lang="en-US" sz="1400">
                        <a:solidFill>
                          <a:srgbClr val="365F91"/>
                        </a:solidFill>
                        <a:latin typeface="Times New Roman"/>
                        <a:ea typeface="Calibri"/>
                        <a:cs typeface="Times New Roman"/>
                      </a:endParaRPr>
                    </a:p>
                  </a:txBody>
                  <a:tcPr marL="60960" marR="60960" marT="0" marB="0">
                    <a:lnL>
                      <a:noFill/>
                    </a:lnL>
                    <a:lnR>
                      <a:noFill/>
                    </a:lnR>
                    <a:lnT>
                      <a:noFill/>
                    </a:lnT>
                    <a:lnB>
                      <a:noFill/>
                    </a:lnB>
                  </a:tcPr>
                </a:tc>
                <a:tc>
                  <a:txBody>
                    <a:bodyPr/>
                    <a:lstStyle/>
                    <a:p>
                      <a:pPr marL="0" marR="0" algn="ctr">
                        <a:lnSpc>
                          <a:spcPct val="200000"/>
                        </a:lnSpc>
                        <a:spcBef>
                          <a:spcPts val="0"/>
                        </a:spcBef>
                        <a:spcAft>
                          <a:spcPts val="0"/>
                        </a:spcAft>
                      </a:pPr>
                      <a:r>
                        <a:rPr lang="en-US" sz="1400">
                          <a:solidFill>
                            <a:srgbClr val="000000"/>
                          </a:solidFill>
                          <a:latin typeface="Times New Roman"/>
                          <a:ea typeface="Times New Roman"/>
                          <a:cs typeface="Times New Roman"/>
                        </a:rPr>
                        <a:t>.091</a:t>
                      </a:r>
                      <a:endParaRPr lang="en-US" sz="1400">
                        <a:solidFill>
                          <a:srgbClr val="365F91"/>
                        </a:solidFill>
                        <a:latin typeface="Times New Roman"/>
                        <a:ea typeface="Calibri"/>
                        <a:cs typeface="Times New Roman"/>
                      </a:endParaRPr>
                    </a:p>
                  </a:txBody>
                  <a:tcPr marL="60960" marR="60960" marT="0" marB="0">
                    <a:lnL>
                      <a:noFill/>
                    </a:lnL>
                    <a:lnR>
                      <a:noFill/>
                    </a:lnR>
                    <a:lnT>
                      <a:noFill/>
                    </a:lnT>
                    <a:lnB>
                      <a:noFill/>
                    </a:lnB>
                  </a:tcPr>
                </a:tc>
                <a:tc>
                  <a:txBody>
                    <a:bodyPr/>
                    <a:lstStyle/>
                    <a:p>
                      <a:pPr marL="0" marR="0" algn="ctr">
                        <a:lnSpc>
                          <a:spcPct val="200000"/>
                        </a:lnSpc>
                        <a:spcBef>
                          <a:spcPts val="0"/>
                        </a:spcBef>
                        <a:spcAft>
                          <a:spcPts val="0"/>
                        </a:spcAft>
                      </a:pPr>
                      <a:r>
                        <a:rPr lang="en-US" sz="1400">
                          <a:solidFill>
                            <a:srgbClr val="000000"/>
                          </a:solidFill>
                          <a:latin typeface="Times New Roman"/>
                          <a:ea typeface="Times New Roman"/>
                          <a:cs typeface="Times New Roman"/>
                        </a:rPr>
                        <a:t>.95</a:t>
                      </a:r>
                      <a:endParaRPr lang="en-US" sz="1400">
                        <a:solidFill>
                          <a:srgbClr val="365F91"/>
                        </a:solidFill>
                        <a:latin typeface="Times New Roman"/>
                        <a:ea typeface="Calibri"/>
                        <a:cs typeface="Times New Roman"/>
                      </a:endParaRPr>
                    </a:p>
                  </a:txBody>
                  <a:tcPr marL="60960" marR="60960" marT="0" marB="0">
                    <a:lnL>
                      <a:noFill/>
                    </a:lnL>
                    <a:lnR>
                      <a:noFill/>
                    </a:lnR>
                    <a:lnT>
                      <a:noFill/>
                    </a:lnT>
                    <a:lnB>
                      <a:noFill/>
                    </a:lnB>
                  </a:tcPr>
                </a:tc>
                <a:tc>
                  <a:txBody>
                    <a:bodyPr/>
                    <a:lstStyle/>
                    <a:p>
                      <a:pPr marL="0" marR="0" algn="ctr">
                        <a:lnSpc>
                          <a:spcPct val="200000"/>
                        </a:lnSpc>
                        <a:spcBef>
                          <a:spcPts val="0"/>
                        </a:spcBef>
                        <a:spcAft>
                          <a:spcPts val="0"/>
                        </a:spcAft>
                      </a:pPr>
                      <a:r>
                        <a:rPr lang="en-US" sz="1400">
                          <a:solidFill>
                            <a:srgbClr val="000000"/>
                          </a:solidFill>
                          <a:latin typeface="Times New Roman"/>
                          <a:ea typeface="Times New Roman"/>
                          <a:cs typeface="Times New Roman"/>
                        </a:rPr>
                        <a:t>1.41</a:t>
                      </a:r>
                      <a:endParaRPr lang="en-US" sz="1400">
                        <a:solidFill>
                          <a:srgbClr val="365F91"/>
                        </a:solidFill>
                        <a:latin typeface="Times New Roman"/>
                        <a:ea typeface="Calibri"/>
                        <a:cs typeface="Times New Roman"/>
                      </a:endParaRPr>
                    </a:p>
                  </a:txBody>
                  <a:tcPr marL="60960" marR="60960" marT="0" marB="0">
                    <a:lnL>
                      <a:noFill/>
                    </a:lnL>
                    <a:lnR>
                      <a:noFill/>
                    </a:lnR>
                    <a:lnT>
                      <a:noFill/>
                    </a:lnT>
                    <a:lnB>
                      <a:noFill/>
                    </a:lnB>
                  </a:tcPr>
                </a:tc>
                <a:tc>
                  <a:txBody>
                    <a:bodyPr/>
                    <a:lstStyle/>
                    <a:p>
                      <a:pPr marL="0" marR="0" algn="ctr">
                        <a:lnSpc>
                          <a:spcPct val="200000"/>
                        </a:lnSpc>
                        <a:spcBef>
                          <a:spcPts val="0"/>
                        </a:spcBef>
                        <a:spcAft>
                          <a:spcPts val="0"/>
                        </a:spcAft>
                      </a:pPr>
                      <a:r>
                        <a:rPr lang="en-US" sz="1400">
                          <a:solidFill>
                            <a:srgbClr val="000000"/>
                          </a:solidFill>
                          <a:latin typeface="Times New Roman"/>
                          <a:ea typeface="Times New Roman"/>
                          <a:cs typeface="Times New Roman"/>
                        </a:rPr>
                        <a:t>2.09</a:t>
                      </a:r>
                      <a:endParaRPr lang="en-US" sz="1400">
                        <a:solidFill>
                          <a:srgbClr val="365F91"/>
                        </a:solidFill>
                        <a:latin typeface="Times New Roman"/>
                        <a:ea typeface="Calibri"/>
                        <a:cs typeface="Times New Roman"/>
                      </a:endParaRPr>
                    </a:p>
                  </a:txBody>
                  <a:tcPr marL="60960" marR="60960" marT="0" marB="0">
                    <a:lnL>
                      <a:noFill/>
                    </a:lnL>
                    <a:lnR>
                      <a:noFill/>
                    </a:lnR>
                    <a:lnT>
                      <a:noFill/>
                    </a:lnT>
                    <a:lnB>
                      <a:noFill/>
                    </a:lnB>
                  </a:tcPr>
                </a:tc>
              </a:tr>
              <a:tr h="325120">
                <a:tc>
                  <a:txBody>
                    <a:bodyPr/>
                    <a:lstStyle/>
                    <a:p>
                      <a:pPr marL="0" marR="0">
                        <a:lnSpc>
                          <a:spcPct val="200000"/>
                        </a:lnSpc>
                        <a:spcBef>
                          <a:spcPts val="0"/>
                        </a:spcBef>
                        <a:spcAft>
                          <a:spcPts val="0"/>
                        </a:spcAft>
                      </a:pPr>
                      <a:r>
                        <a:rPr lang="en-US" sz="1400" b="0">
                          <a:solidFill>
                            <a:srgbClr val="000000"/>
                          </a:solidFill>
                          <a:latin typeface="Times New Roman"/>
                          <a:ea typeface="Times New Roman"/>
                          <a:cs typeface="Times New Roman"/>
                        </a:rPr>
                        <a:t>Inclusive</a:t>
                      </a:r>
                      <a:endParaRPr lang="en-US" sz="1400" b="0">
                        <a:solidFill>
                          <a:srgbClr val="365F91"/>
                        </a:solidFill>
                        <a:latin typeface="Times New Roman"/>
                        <a:ea typeface="Calibri"/>
                        <a:cs typeface="Times New Roman"/>
                      </a:endParaRPr>
                    </a:p>
                  </a:txBody>
                  <a:tcPr marL="60960" marR="60960" marT="0" marB="0">
                    <a:lnL>
                      <a:noFill/>
                    </a:lnL>
                    <a:lnR>
                      <a:noFill/>
                    </a:lnR>
                    <a:lnT>
                      <a:noFill/>
                    </a:lnT>
                    <a:lnB>
                      <a:noFill/>
                    </a:lnB>
                    <a:solidFill>
                      <a:srgbClr val="D3DFEE"/>
                    </a:solidFill>
                  </a:tcPr>
                </a:tc>
                <a:tc>
                  <a:txBody>
                    <a:bodyPr/>
                    <a:lstStyle/>
                    <a:p>
                      <a:pPr marL="0" marR="0" algn="ctr">
                        <a:lnSpc>
                          <a:spcPct val="200000"/>
                        </a:lnSpc>
                        <a:spcBef>
                          <a:spcPts val="0"/>
                        </a:spcBef>
                        <a:spcAft>
                          <a:spcPts val="0"/>
                        </a:spcAft>
                      </a:pPr>
                      <a:r>
                        <a:rPr lang="en-US" sz="1400">
                          <a:solidFill>
                            <a:srgbClr val="000000"/>
                          </a:solidFill>
                          <a:latin typeface="Times New Roman"/>
                          <a:ea typeface="Times New Roman"/>
                          <a:cs typeface="Times New Roman"/>
                        </a:rPr>
                        <a:t>.11</a:t>
                      </a:r>
                      <a:endParaRPr lang="en-US" sz="1400">
                        <a:solidFill>
                          <a:srgbClr val="365F91"/>
                        </a:solidFill>
                        <a:latin typeface="Times New Roman"/>
                        <a:ea typeface="Calibri"/>
                        <a:cs typeface="Times New Roman"/>
                      </a:endParaRPr>
                    </a:p>
                  </a:txBody>
                  <a:tcPr marL="60960" marR="60960" marT="0" marB="0">
                    <a:lnL>
                      <a:noFill/>
                    </a:lnL>
                    <a:lnR>
                      <a:noFill/>
                    </a:lnR>
                    <a:lnT>
                      <a:noFill/>
                    </a:lnT>
                    <a:lnB>
                      <a:noFill/>
                    </a:lnB>
                    <a:solidFill>
                      <a:srgbClr val="D3DFEE"/>
                    </a:solidFill>
                  </a:tcPr>
                </a:tc>
                <a:tc>
                  <a:txBody>
                    <a:bodyPr/>
                    <a:lstStyle/>
                    <a:p>
                      <a:pPr marL="0" marR="0" algn="ctr">
                        <a:lnSpc>
                          <a:spcPct val="200000"/>
                        </a:lnSpc>
                        <a:spcBef>
                          <a:spcPts val="0"/>
                        </a:spcBef>
                        <a:spcAft>
                          <a:spcPts val="0"/>
                        </a:spcAft>
                      </a:pPr>
                      <a:r>
                        <a:rPr lang="en-US" sz="1400">
                          <a:solidFill>
                            <a:srgbClr val="000000"/>
                          </a:solidFill>
                          <a:latin typeface="Times New Roman"/>
                          <a:ea typeface="Times New Roman"/>
                          <a:cs typeface="Times New Roman"/>
                        </a:rPr>
                        <a:t>.09</a:t>
                      </a:r>
                      <a:endParaRPr lang="en-US" sz="1400">
                        <a:solidFill>
                          <a:srgbClr val="365F91"/>
                        </a:solidFill>
                        <a:latin typeface="Times New Roman"/>
                        <a:ea typeface="Calibri"/>
                        <a:cs typeface="Times New Roman"/>
                      </a:endParaRPr>
                    </a:p>
                  </a:txBody>
                  <a:tcPr marL="60960" marR="60960" marT="0" marB="0">
                    <a:lnL>
                      <a:noFill/>
                    </a:lnL>
                    <a:lnR>
                      <a:noFill/>
                    </a:lnR>
                    <a:lnT>
                      <a:noFill/>
                    </a:lnT>
                    <a:lnB>
                      <a:noFill/>
                    </a:lnB>
                    <a:solidFill>
                      <a:srgbClr val="D3DFEE"/>
                    </a:solidFill>
                  </a:tcPr>
                </a:tc>
                <a:tc>
                  <a:txBody>
                    <a:bodyPr/>
                    <a:lstStyle/>
                    <a:p>
                      <a:pPr marL="0" marR="0" algn="ctr">
                        <a:lnSpc>
                          <a:spcPct val="200000"/>
                        </a:lnSpc>
                        <a:spcBef>
                          <a:spcPts val="0"/>
                        </a:spcBef>
                        <a:spcAft>
                          <a:spcPts val="0"/>
                        </a:spcAft>
                      </a:pPr>
                      <a:r>
                        <a:rPr lang="en-US" sz="1400">
                          <a:solidFill>
                            <a:srgbClr val="000000"/>
                          </a:solidFill>
                          <a:latin typeface="Times New Roman"/>
                          <a:ea typeface="Times New Roman"/>
                          <a:cs typeface="Times New Roman"/>
                        </a:rPr>
                        <a:t>-.08</a:t>
                      </a:r>
                      <a:endParaRPr lang="en-US" sz="1400">
                        <a:solidFill>
                          <a:srgbClr val="365F91"/>
                        </a:solidFill>
                        <a:latin typeface="Times New Roman"/>
                        <a:ea typeface="Calibri"/>
                        <a:cs typeface="Times New Roman"/>
                      </a:endParaRPr>
                    </a:p>
                  </a:txBody>
                  <a:tcPr marL="60960" marR="60960" marT="0" marB="0">
                    <a:lnL>
                      <a:noFill/>
                    </a:lnL>
                    <a:lnR>
                      <a:noFill/>
                    </a:lnR>
                    <a:lnT>
                      <a:noFill/>
                    </a:lnT>
                    <a:lnB>
                      <a:noFill/>
                    </a:lnB>
                    <a:solidFill>
                      <a:srgbClr val="D3DFEE"/>
                    </a:solidFill>
                  </a:tcPr>
                </a:tc>
                <a:tc>
                  <a:txBody>
                    <a:bodyPr/>
                    <a:lstStyle/>
                    <a:p>
                      <a:pPr marL="0" marR="0" algn="ctr">
                        <a:lnSpc>
                          <a:spcPct val="200000"/>
                        </a:lnSpc>
                        <a:spcBef>
                          <a:spcPts val="0"/>
                        </a:spcBef>
                        <a:spcAft>
                          <a:spcPts val="0"/>
                        </a:spcAft>
                      </a:pPr>
                      <a:r>
                        <a:rPr lang="en-US" sz="1400">
                          <a:solidFill>
                            <a:srgbClr val="000000"/>
                          </a:solidFill>
                          <a:latin typeface="Times New Roman"/>
                          <a:ea typeface="Times New Roman"/>
                          <a:cs typeface="Times New Roman"/>
                        </a:rPr>
                        <a:t>.29</a:t>
                      </a:r>
                      <a:endParaRPr lang="en-US" sz="1400">
                        <a:solidFill>
                          <a:srgbClr val="365F91"/>
                        </a:solidFill>
                        <a:latin typeface="Times New Roman"/>
                        <a:ea typeface="Calibri"/>
                        <a:cs typeface="Times New Roman"/>
                      </a:endParaRPr>
                    </a:p>
                  </a:txBody>
                  <a:tcPr marL="60960" marR="60960" marT="0" marB="0">
                    <a:lnL>
                      <a:noFill/>
                    </a:lnL>
                    <a:lnR>
                      <a:noFill/>
                    </a:lnR>
                    <a:lnT>
                      <a:noFill/>
                    </a:lnT>
                    <a:lnB>
                      <a:noFill/>
                    </a:lnB>
                    <a:solidFill>
                      <a:srgbClr val="D3DFEE"/>
                    </a:solidFill>
                  </a:tcPr>
                </a:tc>
                <a:tc>
                  <a:txBody>
                    <a:bodyPr/>
                    <a:lstStyle/>
                    <a:p>
                      <a:pPr marL="0" marR="0" algn="ctr">
                        <a:lnSpc>
                          <a:spcPct val="200000"/>
                        </a:lnSpc>
                        <a:spcBef>
                          <a:spcPts val="0"/>
                        </a:spcBef>
                        <a:spcAft>
                          <a:spcPts val="0"/>
                        </a:spcAft>
                      </a:pPr>
                      <a:r>
                        <a:rPr lang="en-US" sz="1400">
                          <a:solidFill>
                            <a:srgbClr val="000000"/>
                          </a:solidFill>
                          <a:latin typeface="Times New Roman"/>
                          <a:ea typeface="Times New Roman"/>
                          <a:cs typeface="Times New Roman"/>
                        </a:rPr>
                        <a:t>1.14</a:t>
                      </a:r>
                      <a:endParaRPr lang="en-US" sz="1400">
                        <a:solidFill>
                          <a:srgbClr val="365F91"/>
                        </a:solidFill>
                        <a:latin typeface="Times New Roman"/>
                        <a:ea typeface="Calibri"/>
                        <a:cs typeface="Times New Roman"/>
                      </a:endParaRPr>
                    </a:p>
                  </a:txBody>
                  <a:tcPr marL="60960" marR="60960" marT="0" marB="0">
                    <a:lnL>
                      <a:noFill/>
                    </a:lnL>
                    <a:lnR>
                      <a:noFill/>
                    </a:lnR>
                    <a:lnT>
                      <a:noFill/>
                    </a:lnT>
                    <a:lnB>
                      <a:noFill/>
                    </a:lnB>
                    <a:solidFill>
                      <a:srgbClr val="D3DFEE"/>
                    </a:solidFill>
                  </a:tcPr>
                </a:tc>
                <a:tc>
                  <a:txBody>
                    <a:bodyPr/>
                    <a:lstStyle/>
                    <a:p>
                      <a:pPr marL="0" marR="0" algn="ctr">
                        <a:lnSpc>
                          <a:spcPct val="200000"/>
                        </a:lnSpc>
                        <a:spcBef>
                          <a:spcPts val="0"/>
                        </a:spcBef>
                        <a:spcAft>
                          <a:spcPts val="0"/>
                        </a:spcAft>
                      </a:pPr>
                      <a:r>
                        <a:rPr lang="en-US" sz="1400">
                          <a:solidFill>
                            <a:srgbClr val="000000"/>
                          </a:solidFill>
                          <a:latin typeface="Times New Roman"/>
                          <a:ea typeface="Times New Roman"/>
                          <a:cs typeface="Times New Roman"/>
                        </a:rPr>
                        <a:t>.253</a:t>
                      </a:r>
                      <a:endParaRPr lang="en-US" sz="1400">
                        <a:solidFill>
                          <a:srgbClr val="365F91"/>
                        </a:solidFill>
                        <a:latin typeface="Times New Roman"/>
                        <a:ea typeface="Calibri"/>
                        <a:cs typeface="Times New Roman"/>
                      </a:endParaRPr>
                    </a:p>
                  </a:txBody>
                  <a:tcPr marL="60960" marR="60960" marT="0" marB="0">
                    <a:lnL>
                      <a:noFill/>
                    </a:lnL>
                    <a:lnR>
                      <a:noFill/>
                    </a:lnR>
                    <a:lnT>
                      <a:noFill/>
                    </a:lnT>
                    <a:lnB>
                      <a:noFill/>
                    </a:lnB>
                    <a:solidFill>
                      <a:srgbClr val="D3DFEE"/>
                    </a:solidFill>
                  </a:tcPr>
                </a:tc>
                <a:tc>
                  <a:txBody>
                    <a:bodyPr/>
                    <a:lstStyle/>
                    <a:p>
                      <a:pPr marL="0" marR="0" algn="ctr">
                        <a:lnSpc>
                          <a:spcPct val="200000"/>
                        </a:lnSpc>
                        <a:spcBef>
                          <a:spcPts val="0"/>
                        </a:spcBef>
                        <a:spcAft>
                          <a:spcPts val="0"/>
                        </a:spcAft>
                      </a:pPr>
                      <a:r>
                        <a:rPr lang="en-US" sz="1400">
                          <a:solidFill>
                            <a:srgbClr val="000000"/>
                          </a:solidFill>
                          <a:latin typeface="Times New Roman"/>
                          <a:ea typeface="Times New Roman"/>
                          <a:cs typeface="Times New Roman"/>
                        </a:rPr>
                        <a:t>.93</a:t>
                      </a:r>
                      <a:endParaRPr lang="en-US" sz="1400">
                        <a:solidFill>
                          <a:srgbClr val="365F91"/>
                        </a:solidFill>
                        <a:latin typeface="Times New Roman"/>
                        <a:ea typeface="Calibri"/>
                        <a:cs typeface="Times New Roman"/>
                      </a:endParaRPr>
                    </a:p>
                  </a:txBody>
                  <a:tcPr marL="60960" marR="60960" marT="0" marB="0">
                    <a:lnL>
                      <a:noFill/>
                    </a:lnL>
                    <a:lnR>
                      <a:noFill/>
                    </a:lnR>
                    <a:lnT>
                      <a:noFill/>
                    </a:lnT>
                    <a:lnB>
                      <a:noFill/>
                    </a:lnB>
                    <a:solidFill>
                      <a:srgbClr val="D3DFEE"/>
                    </a:solidFill>
                  </a:tcPr>
                </a:tc>
                <a:tc>
                  <a:txBody>
                    <a:bodyPr/>
                    <a:lstStyle/>
                    <a:p>
                      <a:pPr marL="0" marR="0" algn="ctr">
                        <a:lnSpc>
                          <a:spcPct val="200000"/>
                        </a:lnSpc>
                        <a:spcBef>
                          <a:spcPts val="0"/>
                        </a:spcBef>
                        <a:spcAft>
                          <a:spcPts val="0"/>
                        </a:spcAft>
                      </a:pPr>
                      <a:r>
                        <a:rPr lang="en-US" sz="1400">
                          <a:solidFill>
                            <a:srgbClr val="000000"/>
                          </a:solidFill>
                          <a:latin typeface="Times New Roman"/>
                          <a:ea typeface="Times New Roman"/>
                          <a:cs typeface="Times New Roman"/>
                        </a:rPr>
                        <a:t>1.11</a:t>
                      </a:r>
                      <a:endParaRPr lang="en-US" sz="1400">
                        <a:solidFill>
                          <a:srgbClr val="365F91"/>
                        </a:solidFill>
                        <a:latin typeface="Times New Roman"/>
                        <a:ea typeface="Calibri"/>
                        <a:cs typeface="Times New Roman"/>
                      </a:endParaRPr>
                    </a:p>
                  </a:txBody>
                  <a:tcPr marL="60960" marR="60960" marT="0" marB="0">
                    <a:lnL>
                      <a:noFill/>
                    </a:lnL>
                    <a:lnR>
                      <a:noFill/>
                    </a:lnR>
                    <a:lnT>
                      <a:noFill/>
                    </a:lnT>
                    <a:lnB>
                      <a:noFill/>
                    </a:lnB>
                    <a:solidFill>
                      <a:srgbClr val="D3DFEE"/>
                    </a:solidFill>
                  </a:tcPr>
                </a:tc>
                <a:tc>
                  <a:txBody>
                    <a:bodyPr/>
                    <a:lstStyle/>
                    <a:p>
                      <a:pPr marL="0" marR="0" algn="ctr">
                        <a:lnSpc>
                          <a:spcPct val="200000"/>
                        </a:lnSpc>
                        <a:spcBef>
                          <a:spcPts val="0"/>
                        </a:spcBef>
                        <a:spcAft>
                          <a:spcPts val="0"/>
                        </a:spcAft>
                      </a:pPr>
                      <a:r>
                        <a:rPr lang="en-US" sz="1400">
                          <a:solidFill>
                            <a:srgbClr val="000000"/>
                          </a:solidFill>
                          <a:latin typeface="Times New Roman"/>
                          <a:ea typeface="Times New Roman"/>
                          <a:cs typeface="Times New Roman"/>
                        </a:rPr>
                        <a:t>1.34</a:t>
                      </a:r>
                      <a:endParaRPr lang="en-US" sz="1400">
                        <a:solidFill>
                          <a:srgbClr val="365F91"/>
                        </a:solidFill>
                        <a:latin typeface="Times New Roman"/>
                        <a:ea typeface="Calibri"/>
                        <a:cs typeface="Times New Roman"/>
                      </a:endParaRPr>
                    </a:p>
                  </a:txBody>
                  <a:tcPr marL="60960" marR="60960" marT="0" marB="0">
                    <a:lnL>
                      <a:noFill/>
                    </a:lnL>
                    <a:lnR>
                      <a:noFill/>
                    </a:lnR>
                    <a:lnT>
                      <a:noFill/>
                    </a:lnT>
                    <a:lnB>
                      <a:noFill/>
                    </a:lnB>
                    <a:solidFill>
                      <a:srgbClr val="D3DFEE"/>
                    </a:solidFill>
                  </a:tcPr>
                </a:tc>
              </a:tr>
              <a:tr h="325120">
                <a:tc>
                  <a:txBody>
                    <a:bodyPr/>
                    <a:lstStyle/>
                    <a:p>
                      <a:pPr marL="0" marR="0">
                        <a:lnSpc>
                          <a:spcPct val="200000"/>
                        </a:lnSpc>
                        <a:spcBef>
                          <a:spcPts val="0"/>
                        </a:spcBef>
                        <a:spcAft>
                          <a:spcPts val="0"/>
                        </a:spcAft>
                      </a:pPr>
                      <a:r>
                        <a:rPr lang="en-US" sz="1400" b="1" dirty="0">
                          <a:solidFill>
                            <a:srgbClr val="000000"/>
                          </a:solidFill>
                          <a:latin typeface="Times New Roman"/>
                          <a:ea typeface="Times New Roman"/>
                          <a:cs typeface="Times New Roman"/>
                        </a:rPr>
                        <a:t>Exclusive</a:t>
                      </a:r>
                      <a:endParaRPr lang="en-US" sz="1400" b="1" dirty="0">
                        <a:solidFill>
                          <a:srgbClr val="365F91"/>
                        </a:solidFill>
                        <a:latin typeface="Times New Roman"/>
                        <a:ea typeface="Calibri"/>
                        <a:cs typeface="Times New Roman"/>
                      </a:endParaRPr>
                    </a:p>
                  </a:txBody>
                  <a:tcPr marL="60960" marR="60960" marT="0" marB="0">
                    <a:lnL>
                      <a:noFill/>
                    </a:lnL>
                    <a:lnR>
                      <a:noFill/>
                    </a:lnR>
                    <a:lnT>
                      <a:noFill/>
                    </a:lnT>
                    <a:lnB w="12700" cap="flat" cmpd="sng" algn="ctr">
                      <a:solidFill>
                        <a:srgbClr val="4F81BD"/>
                      </a:solidFill>
                      <a:prstDash val="solid"/>
                      <a:round/>
                      <a:headEnd type="none" w="med" len="med"/>
                      <a:tailEnd type="none" w="med" len="med"/>
                    </a:lnB>
                  </a:tcPr>
                </a:tc>
                <a:tc>
                  <a:txBody>
                    <a:bodyPr/>
                    <a:lstStyle/>
                    <a:p>
                      <a:pPr marL="0" marR="0" algn="ctr">
                        <a:lnSpc>
                          <a:spcPct val="200000"/>
                        </a:lnSpc>
                        <a:spcBef>
                          <a:spcPts val="0"/>
                        </a:spcBef>
                        <a:spcAft>
                          <a:spcPts val="0"/>
                        </a:spcAft>
                      </a:pPr>
                      <a:r>
                        <a:rPr lang="en-US" sz="1400" b="1" dirty="0">
                          <a:solidFill>
                            <a:srgbClr val="000000"/>
                          </a:solidFill>
                          <a:latin typeface="Times New Roman"/>
                          <a:ea typeface="Times New Roman"/>
                          <a:cs typeface="Times New Roman"/>
                        </a:rPr>
                        <a:t>-.44</a:t>
                      </a:r>
                      <a:endParaRPr lang="en-US" sz="1400" b="1" dirty="0">
                        <a:solidFill>
                          <a:srgbClr val="365F91"/>
                        </a:solidFill>
                        <a:latin typeface="Times New Roman"/>
                        <a:ea typeface="Calibri"/>
                        <a:cs typeface="Times New Roman"/>
                      </a:endParaRPr>
                    </a:p>
                  </a:txBody>
                  <a:tcPr marL="60960" marR="60960" marT="0" marB="0">
                    <a:lnL>
                      <a:noFill/>
                    </a:lnL>
                    <a:lnR>
                      <a:noFill/>
                    </a:lnR>
                    <a:lnT>
                      <a:noFill/>
                    </a:lnT>
                    <a:lnB w="12700" cap="flat" cmpd="sng" algn="ctr">
                      <a:solidFill>
                        <a:srgbClr val="4F81BD"/>
                      </a:solidFill>
                      <a:prstDash val="solid"/>
                      <a:round/>
                      <a:headEnd type="none" w="med" len="med"/>
                      <a:tailEnd type="none" w="med" len="med"/>
                    </a:lnB>
                  </a:tcPr>
                </a:tc>
                <a:tc>
                  <a:txBody>
                    <a:bodyPr/>
                    <a:lstStyle/>
                    <a:p>
                      <a:pPr marL="0" marR="0" algn="ctr">
                        <a:lnSpc>
                          <a:spcPct val="200000"/>
                        </a:lnSpc>
                        <a:spcBef>
                          <a:spcPts val="0"/>
                        </a:spcBef>
                        <a:spcAft>
                          <a:spcPts val="0"/>
                        </a:spcAft>
                      </a:pPr>
                      <a:r>
                        <a:rPr lang="en-US" sz="1400">
                          <a:solidFill>
                            <a:srgbClr val="000000"/>
                          </a:solidFill>
                          <a:latin typeface="Times New Roman"/>
                          <a:ea typeface="Times New Roman"/>
                          <a:cs typeface="Times New Roman"/>
                        </a:rPr>
                        <a:t>.18</a:t>
                      </a:r>
                      <a:endParaRPr lang="en-US" sz="1400">
                        <a:solidFill>
                          <a:srgbClr val="365F91"/>
                        </a:solidFill>
                        <a:latin typeface="Times New Roman"/>
                        <a:ea typeface="Calibri"/>
                        <a:cs typeface="Times New Roman"/>
                      </a:endParaRPr>
                    </a:p>
                  </a:txBody>
                  <a:tcPr marL="60960" marR="60960" marT="0" marB="0">
                    <a:lnL>
                      <a:noFill/>
                    </a:lnL>
                    <a:lnR>
                      <a:noFill/>
                    </a:lnR>
                    <a:lnT>
                      <a:noFill/>
                    </a:lnT>
                    <a:lnB w="12700" cap="flat" cmpd="sng" algn="ctr">
                      <a:solidFill>
                        <a:srgbClr val="4F81BD"/>
                      </a:solidFill>
                      <a:prstDash val="solid"/>
                      <a:round/>
                      <a:headEnd type="none" w="med" len="med"/>
                      <a:tailEnd type="none" w="med" len="med"/>
                    </a:lnB>
                  </a:tcPr>
                </a:tc>
                <a:tc>
                  <a:txBody>
                    <a:bodyPr/>
                    <a:lstStyle/>
                    <a:p>
                      <a:pPr marL="0" marR="0" algn="ctr">
                        <a:lnSpc>
                          <a:spcPct val="200000"/>
                        </a:lnSpc>
                        <a:spcBef>
                          <a:spcPts val="0"/>
                        </a:spcBef>
                        <a:spcAft>
                          <a:spcPts val="0"/>
                        </a:spcAft>
                      </a:pPr>
                      <a:r>
                        <a:rPr lang="en-US" sz="1400">
                          <a:solidFill>
                            <a:srgbClr val="000000"/>
                          </a:solidFill>
                          <a:latin typeface="Times New Roman"/>
                          <a:ea typeface="Times New Roman"/>
                          <a:cs typeface="Times New Roman"/>
                        </a:rPr>
                        <a:t>-.80</a:t>
                      </a:r>
                      <a:endParaRPr lang="en-US" sz="1400">
                        <a:solidFill>
                          <a:srgbClr val="365F91"/>
                        </a:solidFill>
                        <a:latin typeface="Times New Roman"/>
                        <a:ea typeface="Calibri"/>
                        <a:cs typeface="Times New Roman"/>
                      </a:endParaRPr>
                    </a:p>
                  </a:txBody>
                  <a:tcPr marL="60960" marR="60960" marT="0" marB="0">
                    <a:lnL>
                      <a:noFill/>
                    </a:lnL>
                    <a:lnR>
                      <a:noFill/>
                    </a:lnR>
                    <a:lnT>
                      <a:noFill/>
                    </a:lnT>
                    <a:lnB w="12700" cap="flat" cmpd="sng" algn="ctr">
                      <a:solidFill>
                        <a:srgbClr val="4F81BD"/>
                      </a:solidFill>
                      <a:prstDash val="solid"/>
                      <a:round/>
                      <a:headEnd type="none" w="med" len="med"/>
                      <a:tailEnd type="none" w="med" len="med"/>
                    </a:lnB>
                  </a:tcPr>
                </a:tc>
                <a:tc>
                  <a:txBody>
                    <a:bodyPr/>
                    <a:lstStyle/>
                    <a:p>
                      <a:pPr marL="0" marR="0" algn="ctr">
                        <a:lnSpc>
                          <a:spcPct val="200000"/>
                        </a:lnSpc>
                        <a:spcBef>
                          <a:spcPts val="0"/>
                        </a:spcBef>
                        <a:spcAft>
                          <a:spcPts val="0"/>
                        </a:spcAft>
                      </a:pPr>
                      <a:r>
                        <a:rPr lang="en-US" sz="1400">
                          <a:solidFill>
                            <a:srgbClr val="000000"/>
                          </a:solidFill>
                          <a:latin typeface="Times New Roman"/>
                          <a:ea typeface="Times New Roman"/>
                          <a:cs typeface="Times New Roman"/>
                        </a:rPr>
                        <a:t>-.08</a:t>
                      </a:r>
                      <a:endParaRPr lang="en-US" sz="1400">
                        <a:solidFill>
                          <a:srgbClr val="365F91"/>
                        </a:solidFill>
                        <a:latin typeface="Times New Roman"/>
                        <a:ea typeface="Calibri"/>
                        <a:cs typeface="Times New Roman"/>
                      </a:endParaRPr>
                    </a:p>
                  </a:txBody>
                  <a:tcPr marL="60960" marR="60960" marT="0" marB="0">
                    <a:lnL>
                      <a:noFill/>
                    </a:lnL>
                    <a:lnR>
                      <a:noFill/>
                    </a:lnR>
                    <a:lnT>
                      <a:noFill/>
                    </a:lnT>
                    <a:lnB w="12700" cap="flat" cmpd="sng" algn="ctr">
                      <a:solidFill>
                        <a:srgbClr val="4F81BD"/>
                      </a:solidFill>
                      <a:prstDash val="solid"/>
                      <a:round/>
                      <a:headEnd type="none" w="med" len="med"/>
                      <a:tailEnd type="none" w="med" len="med"/>
                    </a:lnB>
                  </a:tcPr>
                </a:tc>
                <a:tc>
                  <a:txBody>
                    <a:bodyPr/>
                    <a:lstStyle/>
                    <a:p>
                      <a:pPr marL="0" marR="0" algn="ctr">
                        <a:lnSpc>
                          <a:spcPct val="200000"/>
                        </a:lnSpc>
                        <a:spcBef>
                          <a:spcPts val="0"/>
                        </a:spcBef>
                        <a:spcAft>
                          <a:spcPts val="0"/>
                        </a:spcAft>
                      </a:pPr>
                      <a:r>
                        <a:rPr lang="en-US" sz="1400" b="1" dirty="0">
                          <a:solidFill>
                            <a:srgbClr val="000000"/>
                          </a:solidFill>
                          <a:latin typeface="Times New Roman"/>
                          <a:ea typeface="Times New Roman"/>
                          <a:cs typeface="Times New Roman"/>
                        </a:rPr>
                        <a:t>-2.38</a:t>
                      </a:r>
                      <a:endParaRPr lang="en-US" sz="1400" b="1" dirty="0">
                        <a:solidFill>
                          <a:srgbClr val="365F91"/>
                        </a:solidFill>
                        <a:latin typeface="Times New Roman"/>
                        <a:ea typeface="Calibri"/>
                        <a:cs typeface="Times New Roman"/>
                      </a:endParaRPr>
                    </a:p>
                  </a:txBody>
                  <a:tcPr marL="60960" marR="60960" marT="0" marB="0">
                    <a:lnL>
                      <a:noFill/>
                    </a:lnL>
                    <a:lnR>
                      <a:noFill/>
                    </a:lnR>
                    <a:lnT>
                      <a:noFill/>
                    </a:lnT>
                    <a:lnB w="12700" cap="flat" cmpd="sng" algn="ctr">
                      <a:solidFill>
                        <a:srgbClr val="4F81BD"/>
                      </a:solidFill>
                      <a:prstDash val="solid"/>
                      <a:round/>
                      <a:headEnd type="none" w="med" len="med"/>
                      <a:tailEnd type="none" w="med" len="med"/>
                    </a:lnB>
                  </a:tcPr>
                </a:tc>
                <a:tc>
                  <a:txBody>
                    <a:bodyPr/>
                    <a:lstStyle/>
                    <a:p>
                      <a:pPr marL="0" marR="0" algn="ctr">
                        <a:lnSpc>
                          <a:spcPct val="200000"/>
                        </a:lnSpc>
                        <a:spcBef>
                          <a:spcPts val="0"/>
                        </a:spcBef>
                        <a:spcAft>
                          <a:spcPts val="0"/>
                        </a:spcAft>
                      </a:pPr>
                      <a:r>
                        <a:rPr lang="en-US" sz="1400" b="1" dirty="0">
                          <a:solidFill>
                            <a:srgbClr val="000000"/>
                          </a:solidFill>
                          <a:latin typeface="Times New Roman"/>
                          <a:ea typeface="Times New Roman"/>
                          <a:cs typeface="Times New Roman"/>
                        </a:rPr>
                        <a:t>.017</a:t>
                      </a:r>
                      <a:endParaRPr lang="en-US" sz="1400" b="1" dirty="0">
                        <a:solidFill>
                          <a:srgbClr val="365F91"/>
                        </a:solidFill>
                        <a:latin typeface="Times New Roman"/>
                        <a:ea typeface="Calibri"/>
                        <a:cs typeface="Times New Roman"/>
                      </a:endParaRPr>
                    </a:p>
                  </a:txBody>
                  <a:tcPr marL="60960" marR="60960" marT="0" marB="0">
                    <a:lnL>
                      <a:noFill/>
                    </a:lnL>
                    <a:lnR>
                      <a:noFill/>
                    </a:lnR>
                    <a:lnT>
                      <a:noFill/>
                    </a:lnT>
                    <a:lnB w="12700" cap="flat" cmpd="sng" algn="ctr">
                      <a:solidFill>
                        <a:srgbClr val="4F81BD"/>
                      </a:solidFill>
                      <a:prstDash val="solid"/>
                      <a:round/>
                      <a:headEnd type="none" w="med" len="med"/>
                      <a:tailEnd type="none" w="med" len="med"/>
                    </a:lnB>
                  </a:tcPr>
                </a:tc>
                <a:tc>
                  <a:txBody>
                    <a:bodyPr/>
                    <a:lstStyle/>
                    <a:p>
                      <a:pPr marL="0" marR="0" algn="ctr">
                        <a:lnSpc>
                          <a:spcPct val="200000"/>
                        </a:lnSpc>
                        <a:spcBef>
                          <a:spcPts val="0"/>
                        </a:spcBef>
                        <a:spcAft>
                          <a:spcPts val="0"/>
                        </a:spcAft>
                      </a:pPr>
                      <a:r>
                        <a:rPr lang="en-US" sz="1400">
                          <a:solidFill>
                            <a:srgbClr val="000000"/>
                          </a:solidFill>
                          <a:latin typeface="Times New Roman"/>
                          <a:ea typeface="Times New Roman"/>
                          <a:cs typeface="Times New Roman"/>
                        </a:rPr>
                        <a:t>.45</a:t>
                      </a:r>
                      <a:endParaRPr lang="en-US" sz="1400">
                        <a:solidFill>
                          <a:srgbClr val="365F91"/>
                        </a:solidFill>
                        <a:latin typeface="Times New Roman"/>
                        <a:ea typeface="Calibri"/>
                        <a:cs typeface="Times New Roman"/>
                      </a:endParaRPr>
                    </a:p>
                  </a:txBody>
                  <a:tcPr marL="60960" marR="60960" marT="0" marB="0">
                    <a:lnL>
                      <a:noFill/>
                    </a:lnL>
                    <a:lnR>
                      <a:noFill/>
                    </a:lnR>
                    <a:lnT>
                      <a:noFill/>
                    </a:lnT>
                    <a:lnB w="12700" cap="flat" cmpd="sng" algn="ctr">
                      <a:solidFill>
                        <a:srgbClr val="4F81BD"/>
                      </a:solidFill>
                      <a:prstDash val="solid"/>
                      <a:round/>
                      <a:headEnd type="none" w="med" len="med"/>
                      <a:tailEnd type="none" w="med" len="med"/>
                    </a:lnB>
                  </a:tcPr>
                </a:tc>
                <a:tc>
                  <a:txBody>
                    <a:bodyPr/>
                    <a:lstStyle/>
                    <a:p>
                      <a:pPr marL="0" marR="0" algn="ctr">
                        <a:lnSpc>
                          <a:spcPct val="200000"/>
                        </a:lnSpc>
                        <a:spcBef>
                          <a:spcPts val="0"/>
                        </a:spcBef>
                        <a:spcAft>
                          <a:spcPts val="0"/>
                        </a:spcAft>
                      </a:pPr>
                      <a:r>
                        <a:rPr lang="en-US" sz="1400" b="1" dirty="0">
                          <a:solidFill>
                            <a:srgbClr val="000000"/>
                          </a:solidFill>
                          <a:latin typeface="Times New Roman"/>
                          <a:ea typeface="Times New Roman"/>
                          <a:cs typeface="Times New Roman"/>
                        </a:rPr>
                        <a:t>.64</a:t>
                      </a:r>
                      <a:endParaRPr lang="en-US" sz="1400" b="1" dirty="0">
                        <a:solidFill>
                          <a:srgbClr val="365F91"/>
                        </a:solidFill>
                        <a:latin typeface="Times New Roman"/>
                        <a:ea typeface="Calibri"/>
                        <a:cs typeface="Times New Roman"/>
                      </a:endParaRPr>
                    </a:p>
                  </a:txBody>
                  <a:tcPr marL="60960" marR="60960" marT="0" marB="0">
                    <a:lnL>
                      <a:noFill/>
                    </a:lnL>
                    <a:lnR>
                      <a:noFill/>
                    </a:lnR>
                    <a:lnT>
                      <a:noFill/>
                    </a:lnT>
                    <a:lnB w="12700" cap="flat" cmpd="sng" algn="ctr">
                      <a:solidFill>
                        <a:srgbClr val="4F81BD"/>
                      </a:solidFill>
                      <a:prstDash val="solid"/>
                      <a:round/>
                      <a:headEnd type="none" w="med" len="med"/>
                      <a:tailEnd type="none" w="med" len="med"/>
                    </a:lnB>
                  </a:tcPr>
                </a:tc>
                <a:tc>
                  <a:txBody>
                    <a:bodyPr/>
                    <a:lstStyle/>
                    <a:p>
                      <a:pPr marL="0" marR="0" algn="ctr">
                        <a:lnSpc>
                          <a:spcPct val="200000"/>
                        </a:lnSpc>
                        <a:spcBef>
                          <a:spcPts val="0"/>
                        </a:spcBef>
                        <a:spcAft>
                          <a:spcPts val="0"/>
                        </a:spcAft>
                      </a:pPr>
                      <a:r>
                        <a:rPr lang="en-US" sz="1400" dirty="0">
                          <a:solidFill>
                            <a:srgbClr val="000000"/>
                          </a:solidFill>
                          <a:latin typeface="Times New Roman"/>
                          <a:ea typeface="Times New Roman"/>
                          <a:cs typeface="Times New Roman"/>
                        </a:rPr>
                        <a:t>.92</a:t>
                      </a:r>
                      <a:endParaRPr lang="en-US" sz="1400" dirty="0">
                        <a:solidFill>
                          <a:srgbClr val="365F91"/>
                        </a:solidFill>
                        <a:latin typeface="Times New Roman"/>
                        <a:ea typeface="Calibri"/>
                        <a:cs typeface="Times New Roman"/>
                      </a:endParaRPr>
                    </a:p>
                  </a:txBody>
                  <a:tcPr marL="60960" marR="60960" marT="0" marB="0">
                    <a:lnL>
                      <a:noFill/>
                    </a:lnL>
                    <a:lnR>
                      <a:noFill/>
                    </a:lnR>
                    <a:lnT>
                      <a:noFill/>
                    </a:lnT>
                    <a:lnB w="12700" cap="flat" cmpd="sng" algn="ctr">
                      <a:solidFill>
                        <a:srgbClr val="4F81BD"/>
                      </a:solidFill>
                      <a:prstDash val="solid"/>
                      <a:round/>
                      <a:headEnd type="none" w="med" len="med"/>
                      <a:tailEnd type="none" w="med" len="med"/>
                    </a:lnB>
                  </a:tcP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Relativity Model</a:t>
            </a:r>
            <a:endParaRPr lang="en-US" dirty="0"/>
          </a:p>
        </p:txBody>
      </p:sp>
      <p:graphicFrame>
        <p:nvGraphicFramePr>
          <p:cNvPr id="4" name="Table 3"/>
          <p:cNvGraphicFramePr>
            <a:graphicFrameLocks noGrp="1"/>
          </p:cNvGraphicFramePr>
          <p:nvPr/>
        </p:nvGraphicFramePr>
        <p:xfrm>
          <a:off x="1219200" y="1752600"/>
          <a:ext cx="7696201" cy="2987040"/>
        </p:xfrm>
        <a:graphic>
          <a:graphicData uri="http://schemas.openxmlformats.org/drawingml/2006/table">
            <a:tbl>
              <a:tblPr/>
              <a:tblGrid>
                <a:gridCol w="1133764"/>
                <a:gridCol w="769620"/>
                <a:gridCol w="769620"/>
                <a:gridCol w="699072"/>
                <a:gridCol w="699072"/>
                <a:gridCol w="769620"/>
                <a:gridCol w="769620"/>
                <a:gridCol w="699072"/>
                <a:gridCol w="795274"/>
                <a:gridCol w="591467"/>
              </a:tblGrid>
              <a:tr h="325120">
                <a:tc>
                  <a:txBody>
                    <a:bodyPr/>
                    <a:lstStyle/>
                    <a:p>
                      <a:endParaRPr lang="en-US" sz="1400">
                        <a:solidFill>
                          <a:srgbClr val="365F91"/>
                        </a:solidFill>
                        <a:latin typeface="Times New Roman"/>
                        <a:cs typeface="Times New Roman"/>
                      </a:endParaRPr>
                    </a:p>
                  </a:txBody>
                  <a:tcPr marL="60960" marR="60960" marT="0" marB="0">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endParaRPr lang="en-US" sz="1400">
                        <a:solidFill>
                          <a:srgbClr val="365F91"/>
                        </a:solidFill>
                        <a:latin typeface="Times New Roman"/>
                        <a:cs typeface="Times New Roman"/>
                      </a:endParaRPr>
                    </a:p>
                  </a:txBody>
                  <a:tcPr marL="60960" marR="60960" marT="0" marB="0">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endParaRPr lang="en-US" sz="1400">
                        <a:solidFill>
                          <a:srgbClr val="365F91"/>
                        </a:solidFill>
                        <a:latin typeface="Times New Roman"/>
                        <a:cs typeface="Times New Roman"/>
                      </a:endParaRPr>
                    </a:p>
                  </a:txBody>
                  <a:tcPr marL="60960" marR="60960" marT="0" marB="0">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gridSpan="2">
                  <a:txBody>
                    <a:bodyPr/>
                    <a:lstStyle/>
                    <a:p>
                      <a:pPr marL="0" marR="0" algn="ctr">
                        <a:lnSpc>
                          <a:spcPct val="200000"/>
                        </a:lnSpc>
                        <a:spcBef>
                          <a:spcPts val="0"/>
                        </a:spcBef>
                        <a:spcAft>
                          <a:spcPts val="0"/>
                        </a:spcAft>
                      </a:pPr>
                      <a:r>
                        <a:rPr lang="en-US" sz="1400" b="1" i="1">
                          <a:solidFill>
                            <a:srgbClr val="000000"/>
                          </a:solidFill>
                          <a:latin typeface="Times New Roman"/>
                          <a:ea typeface="Times New Roman"/>
                          <a:cs typeface="Times New Roman"/>
                        </a:rPr>
                        <a:t>B </a:t>
                      </a:r>
                      <a:r>
                        <a:rPr lang="en-US" sz="1400" b="1">
                          <a:solidFill>
                            <a:srgbClr val="000000"/>
                          </a:solidFill>
                          <a:latin typeface="Times New Roman"/>
                          <a:ea typeface="Times New Roman"/>
                          <a:cs typeface="Times New Roman"/>
                        </a:rPr>
                        <a:t>(95% CI)</a:t>
                      </a:r>
                      <a:endParaRPr lang="en-US" sz="1400">
                        <a:solidFill>
                          <a:srgbClr val="365F91"/>
                        </a:solidFill>
                        <a:latin typeface="Times New Roman"/>
                        <a:ea typeface="Calibri"/>
                        <a:cs typeface="Times New Roman"/>
                      </a:endParaRPr>
                    </a:p>
                  </a:txBody>
                  <a:tcPr marL="60960" marR="60960" marT="0" marB="0">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hMerge="1">
                  <a:txBody>
                    <a:bodyPr/>
                    <a:lstStyle/>
                    <a:p>
                      <a:endParaRPr lang="en-US"/>
                    </a:p>
                  </a:txBody>
                  <a:tcPr/>
                </a:tc>
                <a:tc>
                  <a:txBody>
                    <a:bodyPr/>
                    <a:lstStyle/>
                    <a:p>
                      <a:endParaRPr lang="en-US" sz="1400">
                        <a:solidFill>
                          <a:srgbClr val="365F91"/>
                        </a:solidFill>
                        <a:latin typeface="Times New Roman"/>
                        <a:cs typeface="Times New Roman"/>
                      </a:endParaRPr>
                    </a:p>
                  </a:txBody>
                  <a:tcPr marL="60960" marR="60960" marT="0" marB="0">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endParaRPr lang="en-US" sz="1400">
                        <a:solidFill>
                          <a:srgbClr val="365F91"/>
                        </a:solidFill>
                        <a:latin typeface="Times New Roman"/>
                        <a:cs typeface="Times New Roman"/>
                      </a:endParaRPr>
                    </a:p>
                  </a:txBody>
                  <a:tcPr marL="60960" marR="60960" marT="0" marB="0">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gridSpan="3">
                  <a:txBody>
                    <a:bodyPr/>
                    <a:lstStyle/>
                    <a:p>
                      <a:pPr marL="0" marR="0" algn="ctr">
                        <a:lnSpc>
                          <a:spcPct val="200000"/>
                        </a:lnSpc>
                        <a:spcBef>
                          <a:spcPts val="0"/>
                        </a:spcBef>
                        <a:spcAft>
                          <a:spcPts val="0"/>
                        </a:spcAft>
                      </a:pPr>
                      <a:r>
                        <a:rPr lang="en-US" sz="1400" b="1" i="1">
                          <a:solidFill>
                            <a:srgbClr val="000000"/>
                          </a:solidFill>
                          <a:latin typeface="Times New Roman"/>
                          <a:ea typeface="Times New Roman"/>
                          <a:cs typeface="Times New Roman"/>
                        </a:rPr>
                        <a:t>95% CI for odds ratio</a:t>
                      </a:r>
                      <a:endParaRPr lang="en-US" sz="1400">
                        <a:solidFill>
                          <a:srgbClr val="365F91"/>
                        </a:solidFill>
                        <a:latin typeface="Times New Roman"/>
                        <a:ea typeface="Calibri"/>
                        <a:cs typeface="Times New Roman"/>
                      </a:endParaRPr>
                    </a:p>
                  </a:txBody>
                  <a:tcPr marL="60960" marR="60960" marT="0" marB="0">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650240">
                <a:tc>
                  <a:txBody>
                    <a:bodyPr/>
                    <a:lstStyle/>
                    <a:p>
                      <a:pPr marL="0" marR="0">
                        <a:lnSpc>
                          <a:spcPct val="200000"/>
                        </a:lnSpc>
                        <a:spcBef>
                          <a:spcPts val="0"/>
                        </a:spcBef>
                        <a:spcAft>
                          <a:spcPts val="0"/>
                        </a:spcAft>
                      </a:pPr>
                      <a:r>
                        <a:rPr lang="en-US" sz="1400" b="1">
                          <a:solidFill>
                            <a:srgbClr val="000000"/>
                          </a:solidFill>
                          <a:latin typeface="Times New Roman"/>
                          <a:ea typeface="Times New Roman"/>
                          <a:cs typeface="Times New Roman"/>
                        </a:rPr>
                        <a:t> </a:t>
                      </a:r>
                      <a:endParaRPr lang="en-US" sz="1400">
                        <a:solidFill>
                          <a:srgbClr val="365F91"/>
                        </a:solidFill>
                        <a:latin typeface="Times New Roman"/>
                        <a:ea typeface="Calibri"/>
                        <a:cs typeface="Times New Roman"/>
                      </a:endParaRPr>
                    </a:p>
                  </a:txBody>
                  <a:tcPr marL="60960" marR="60960" marT="0" marB="0">
                    <a:lnL>
                      <a:noFill/>
                    </a:lnL>
                    <a:lnR>
                      <a:noFill/>
                    </a:lnR>
                    <a:lnT w="12700" cap="flat" cmpd="sng" algn="ctr">
                      <a:solidFill>
                        <a:srgbClr val="4F81BD"/>
                      </a:solidFill>
                      <a:prstDash val="solid"/>
                      <a:round/>
                      <a:headEnd type="none" w="med" len="med"/>
                      <a:tailEnd type="none" w="med" len="med"/>
                    </a:lnT>
                    <a:lnB>
                      <a:noFill/>
                    </a:lnB>
                    <a:solidFill>
                      <a:srgbClr val="D3DFEE"/>
                    </a:solidFill>
                  </a:tcPr>
                </a:tc>
                <a:tc>
                  <a:txBody>
                    <a:bodyPr/>
                    <a:lstStyle/>
                    <a:p>
                      <a:pPr marL="0" marR="0" algn="ctr">
                        <a:lnSpc>
                          <a:spcPct val="200000"/>
                        </a:lnSpc>
                        <a:spcBef>
                          <a:spcPts val="0"/>
                        </a:spcBef>
                        <a:spcAft>
                          <a:spcPts val="0"/>
                        </a:spcAft>
                      </a:pPr>
                      <a:r>
                        <a:rPr lang="en-US" sz="1400" i="1">
                          <a:solidFill>
                            <a:srgbClr val="000000"/>
                          </a:solidFill>
                          <a:latin typeface="Times New Roman"/>
                          <a:ea typeface="Times New Roman"/>
                          <a:cs typeface="Times New Roman"/>
                        </a:rPr>
                        <a:t>B</a:t>
                      </a:r>
                      <a:endParaRPr lang="en-US" sz="1400">
                        <a:solidFill>
                          <a:srgbClr val="365F91"/>
                        </a:solidFill>
                        <a:latin typeface="Times New Roman"/>
                        <a:ea typeface="Calibri"/>
                        <a:cs typeface="Times New Roman"/>
                      </a:endParaRPr>
                    </a:p>
                  </a:txBody>
                  <a:tcPr marL="60960" marR="60960" marT="0" marB="0">
                    <a:lnL>
                      <a:noFill/>
                    </a:lnL>
                    <a:lnR>
                      <a:noFill/>
                    </a:lnR>
                    <a:lnT w="12700" cap="flat" cmpd="sng" algn="ctr">
                      <a:solidFill>
                        <a:srgbClr val="4F81BD"/>
                      </a:solidFill>
                      <a:prstDash val="solid"/>
                      <a:round/>
                      <a:headEnd type="none" w="med" len="med"/>
                      <a:tailEnd type="none" w="med" len="med"/>
                    </a:lnT>
                    <a:lnB>
                      <a:noFill/>
                    </a:lnB>
                    <a:solidFill>
                      <a:srgbClr val="D3DFEE"/>
                    </a:solidFill>
                  </a:tcPr>
                </a:tc>
                <a:tc>
                  <a:txBody>
                    <a:bodyPr/>
                    <a:lstStyle/>
                    <a:p>
                      <a:pPr marL="0" marR="0" algn="ctr">
                        <a:lnSpc>
                          <a:spcPct val="200000"/>
                        </a:lnSpc>
                        <a:spcBef>
                          <a:spcPts val="0"/>
                        </a:spcBef>
                        <a:spcAft>
                          <a:spcPts val="0"/>
                        </a:spcAft>
                      </a:pPr>
                      <a:r>
                        <a:rPr lang="en-US" sz="1400" i="1">
                          <a:solidFill>
                            <a:srgbClr val="000000"/>
                          </a:solidFill>
                          <a:latin typeface="Times New Roman"/>
                          <a:ea typeface="Times New Roman"/>
                          <a:cs typeface="Times New Roman"/>
                        </a:rPr>
                        <a:t>SE</a:t>
                      </a:r>
                      <a:endParaRPr lang="en-US" sz="1400">
                        <a:solidFill>
                          <a:srgbClr val="365F91"/>
                        </a:solidFill>
                        <a:latin typeface="Times New Roman"/>
                        <a:ea typeface="Calibri"/>
                        <a:cs typeface="Times New Roman"/>
                      </a:endParaRPr>
                    </a:p>
                  </a:txBody>
                  <a:tcPr marL="60960" marR="60960" marT="0" marB="0">
                    <a:lnL>
                      <a:noFill/>
                    </a:lnL>
                    <a:lnR>
                      <a:noFill/>
                    </a:lnR>
                    <a:lnT w="12700" cap="flat" cmpd="sng" algn="ctr">
                      <a:solidFill>
                        <a:srgbClr val="4F81BD"/>
                      </a:solidFill>
                      <a:prstDash val="solid"/>
                      <a:round/>
                      <a:headEnd type="none" w="med" len="med"/>
                      <a:tailEnd type="none" w="med" len="med"/>
                    </a:lnT>
                    <a:lnB>
                      <a:noFill/>
                    </a:lnB>
                    <a:solidFill>
                      <a:srgbClr val="D3DFEE"/>
                    </a:solidFill>
                  </a:tcPr>
                </a:tc>
                <a:tc>
                  <a:txBody>
                    <a:bodyPr/>
                    <a:lstStyle/>
                    <a:p>
                      <a:pPr marL="0" marR="0" algn="ctr">
                        <a:lnSpc>
                          <a:spcPct val="200000"/>
                        </a:lnSpc>
                        <a:spcBef>
                          <a:spcPts val="0"/>
                        </a:spcBef>
                        <a:spcAft>
                          <a:spcPts val="0"/>
                        </a:spcAft>
                      </a:pPr>
                      <a:r>
                        <a:rPr lang="en-US" sz="1400" i="1">
                          <a:solidFill>
                            <a:srgbClr val="000000"/>
                          </a:solidFill>
                          <a:latin typeface="Times New Roman"/>
                          <a:ea typeface="Times New Roman"/>
                          <a:cs typeface="Times New Roman"/>
                        </a:rPr>
                        <a:t>Lower</a:t>
                      </a:r>
                      <a:endParaRPr lang="en-US" sz="1400">
                        <a:solidFill>
                          <a:srgbClr val="365F91"/>
                        </a:solidFill>
                        <a:latin typeface="Times New Roman"/>
                        <a:ea typeface="Calibri"/>
                        <a:cs typeface="Times New Roman"/>
                      </a:endParaRPr>
                    </a:p>
                  </a:txBody>
                  <a:tcPr marL="60960" marR="60960" marT="0" marB="0">
                    <a:lnL>
                      <a:noFill/>
                    </a:lnL>
                    <a:lnR>
                      <a:noFill/>
                    </a:lnR>
                    <a:lnT w="12700" cap="flat" cmpd="sng" algn="ctr">
                      <a:solidFill>
                        <a:srgbClr val="4F81BD"/>
                      </a:solidFill>
                      <a:prstDash val="solid"/>
                      <a:round/>
                      <a:headEnd type="none" w="med" len="med"/>
                      <a:tailEnd type="none" w="med" len="med"/>
                    </a:lnT>
                    <a:lnB>
                      <a:noFill/>
                    </a:lnB>
                    <a:solidFill>
                      <a:srgbClr val="D3DFEE"/>
                    </a:solidFill>
                  </a:tcPr>
                </a:tc>
                <a:tc>
                  <a:txBody>
                    <a:bodyPr/>
                    <a:lstStyle/>
                    <a:p>
                      <a:pPr marL="0" marR="0" algn="ctr">
                        <a:lnSpc>
                          <a:spcPct val="200000"/>
                        </a:lnSpc>
                        <a:spcBef>
                          <a:spcPts val="0"/>
                        </a:spcBef>
                        <a:spcAft>
                          <a:spcPts val="0"/>
                        </a:spcAft>
                      </a:pPr>
                      <a:r>
                        <a:rPr lang="en-US" sz="1400" i="1">
                          <a:solidFill>
                            <a:srgbClr val="000000"/>
                          </a:solidFill>
                          <a:latin typeface="Times New Roman"/>
                          <a:ea typeface="Times New Roman"/>
                          <a:cs typeface="Times New Roman"/>
                        </a:rPr>
                        <a:t>Upper</a:t>
                      </a:r>
                      <a:endParaRPr lang="en-US" sz="1400">
                        <a:solidFill>
                          <a:srgbClr val="365F91"/>
                        </a:solidFill>
                        <a:latin typeface="Times New Roman"/>
                        <a:ea typeface="Calibri"/>
                        <a:cs typeface="Times New Roman"/>
                      </a:endParaRPr>
                    </a:p>
                  </a:txBody>
                  <a:tcPr marL="60960" marR="60960" marT="0" marB="0">
                    <a:lnL>
                      <a:noFill/>
                    </a:lnL>
                    <a:lnR>
                      <a:noFill/>
                    </a:lnR>
                    <a:lnT w="12700" cap="flat" cmpd="sng" algn="ctr">
                      <a:solidFill>
                        <a:srgbClr val="4F81BD"/>
                      </a:solidFill>
                      <a:prstDash val="solid"/>
                      <a:round/>
                      <a:headEnd type="none" w="med" len="med"/>
                      <a:tailEnd type="none" w="med" len="med"/>
                    </a:lnT>
                    <a:lnB>
                      <a:noFill/>
                    </a:lnB>
                    <a:solidFill>
                      <a:srgbClr val="D3DFEE"/>
                    </a:solidFill>
                  </a:tcPr>
                </a:tc>
                <a:tc>
                  <a:txBody>
                    <a:bodyPr/>
                    <a:lstStyle/>
                    <a:p>
                      <a:pPr marL="0" marR="0" algn="ctr">
                        <a:lnSpc>
                          <a:spcPct val="200000"/>
                        </a:lnSpc>
                        <a:spcBef>
                          <a:spcPts val="0"/>
                        </a:spcBef>
                        <a:spcAft>
                          <a:spcPts val="0"/>
                        </a:spcAft>
                      </a:pPr>
                      <a:r>
                        <a:rPr lang="en-US" sz="1400" i="1">
                          <a:solidFill>
                            <a:srgbClr val="000000"/>
                          </a:solidFill>
                          <a:latin typeface="Times New Roman"/>
                          <a:ea typeface="Times New Roman"/>
                          <a:cs typeface="Times New Roman"/>
                        </a:rPr>
                        <a:t>z</a:t>
                      </a:r>
                      <a:endParaRPr lang="en-US" sz="1400">
                        <a:solidFill>
                          <a:srgbClr val="365F91"/>
                        </a:solidFill>
                        <a:latin typeface="Times New Roman"/>
                        <a:ea typeface="Calibri"/>
                        <a:cs typeface="Times New Roman"/>
                      </a:endParaRPr>
                    </a:p>
                  </a:txBody>
                  <a:tcPr marL="60960" marR="60960" marT="0" marB="0">
                    <a:lnL>
                      <a:noFill/>
                    </a:lnL>
                    <a:lnR>
                      <a:noFill/>
                    </a:lnR>
                    <a:lnT w="12700" cap="flat" cmpd="sng" algn="ctr">
                      <a:solidFill>
                        <a:srgbClr val="4F81BD"/>
                      </a:solidFill>
                      <a:prstDash val="solid"/>
                      <a:round/>
                      <a:headEnd type="none" w="med" len="med"/>
                      <a:tailEnd type="none" w="med" len="med"/>
                    </a:lnT>
                    <a:lnB>
                      <a:noFill/>
                    </a:lnB>
                    <a:solidFill>
                      <a:srgbClr val="D3DFEE"/>
                    </a:solidFill>
                  </a:tcPr>
                </a:tc>
                <a:tc>
                  <a:txBody>
                    <a:bodyPr/>
                    <a:lstStyle/>
                    <a:p>
                      <a:pPr marL="0" marR="0" algn="ctr">
                        <a:lnSpc>
                          <a:spcPct val="200000"/>
                        </a:lnSpc>
                        <a:spcBef>
                          <a:spcPts val="0"/>
                        </a:spcBef>
                        <a:spcAft>
                          <a:spcPts val="0"/>
                        </a:spcAft>
                      </a:pPr>
                      <a:r>
                        <a:rPr lang="en-US" sz="1400" i="1">
                          <a:solidFill>
                            <a:srgbClr val="000000"/>
                          </a:solidFill>
                          <a:latin typeface="Times New Roman"/>
                          <a:ea typeface="Times New Roman"/>
                          <a:cs typeface="Times New Roman"/>
                        </a:rPr>
                        <a:t>p</a:t>
                      </a:r>
                      <a:endParaRPr lang="en-US" sz="1400">
                        <a:solidFill>
                          <a:srgbClr val="365F91"/>
                        </a:solidFill>
                        <a:latin typeface="Times New Roman"/>
                        <a:ea typeface="Calibri"/>
                        <a:cs typeface="Times New Roman"/>
                      </a:endParaRPr>
                    </a:p>
                  </a:txBody>
                  <a:tcPr marL="60960" marR="60960" marT="0" marB="0">
                    <a:lnL>
                      <a:noFill/>
                    </a:lnL>
                    <a:lnR>
                      <a:noFill/>
                    </a:lnR>
                    <a:lnT w="12700" cap="flat" cmpd="sng" algn="ctr">
                      <a:solidFill>
                        <a:srgbClr val="4F81BD"/>
                      </a:solidFill>
                      <a:prstDash val="solid"/>
                      <a:round/>
                      <a:headEnd type="none" w="med" len="med"/>
                      <a:tailEnd type="none" w="med" len="med"/>
                    </a:lnT>
                    <a:lnB>
                      <a:noFill/>
                    </a:lnB>
                    <a:solidFill>
                      <a:srgbClr val="D3DFEE"/>
                    </a:solidFill>
                  </a:tcPr>
                </a:tc>
                <a:tc>
                  <a:txBody>
                    <a:bodyPr/>
                    <a:lstStyle/>
                    <a:p>
                      <a:pPr marL="0" marR="0" algn="ctr">
                        <a:lnSpc>
                          <a:spcPct val="200000"/>
                        </a:lnSpc>
                        <a:spcBef>
                          <a:spcPts val="0"/>
                        </a:spcBef>
                        <a:spcAft>
                          <a:spcPts val="0"/>
                        </a:spcAft>
                      </a:pPr>
                      <a:r>
                        <a:rPr lang="en-US" sz="1400" i="1">
                          <a:solidFill>
                            <a:srgbClr val="000000"/>
                          </a:solidFill>
                          <a:latin typeface="Times New Roman"/>
                          <a:ea typeface="Times New Roman"/>
                          <a:cs typeface="Times New Roman"/>
                        </a:rPr>
                        <a:t>Lower</a:t>
                      </a:r>
                      <a:endParaRPr lang="en-US" sz="1400">
                        <a:solidFill>
                          <a:srgbClr val="365F91"/>
                        </a:solidFill>
                        <a:latin typeface="Times New Roman"/>
                        <a:ea typeface="Calibri"/>
                        <a:cs typeface="Times New Roman"/>
                      </a:endParaRPr>
                    </a:p>
                  </a:txBody>
                  <a:tcPr marL="60960" marR="60960" marT="0" marB="0">
                    <a:lnL>
                      <a:noFill/>
                    </a:lnL>
                    <a:lnR>
                      <a:noFill/>
                    </a:lnR>
                    <a:lnT w="12700" cap="flat" cmpd="sng" algn="ctr">
                      <a:solidFill>
                        <a:srgbClr val="4F81BD"/>
                      </a:solidFill>
                      <a:prstDash val="solid"/>
                      <a:round/>
                      <a:headEnd type="none" w="med" len="med"/>
                      <a:tailEnd type="none" w="med" len="med"/>
                    </a:lnT>
                    <a:lnB>
                      <a:noFill/>
                    </a:lnB>
                    <a:solidFill>
                      <a:srgbClr val="D3DFEE"/>
                    </a:solidFill>
                  </a:tcPr>
                </a:tc>
                <a:tc>
                  <a:txBody>
                    <a:bodyPr/>
                    <a:lstStyle/>
                    <a:p>
                      <a:pPr marL="0" marR="0" algn="ctr">
                        <a:lnSpc>
                          <a:spcPct val="200000"/>
                        </a:lnSpc>
                        <a:spcBef>
                          <a:spcPts val="0"/>
                        </a:spcBef>
                        <a:spcAft>
                          <a:spcPts val="0"/>
                        </a:spcAft>
                      </a:pPr>
                      <a:r>
                        <a:rPr lang="en-US" sz="1400" i="1">
                          <a:solidFill>
                            <a:srgbClr val="000000"/>
                          </a:solidFill>
                          <a:latin typeface="Times New Roman"/>
                          <a:ea typeface="Times New Roman"/>
                          <a:cs typeface="Times New Roman"/>
                        </a:rPr>
                        <a:t>Odds Ratio</a:t>
                      </a:r>
                      <a:endParaRPr lang="en-US" sz="1400">
                        <a:solidFill>
                          <a:srgbClr val="365F91"/>
                        </a:solidFill>
                        <a:latin typeface="Times New Roman"/>
                        <a:ea typeface="Calibri"/>
                        <a:cs typeface="Times New Roman"/>
                      </a:endParaRPr>
                    </a:p>
                  </a:txBody>
                  <a:tcPr marL="60960" marR="60960" marT="0" marB="0">
                    <a:lnL>
                      <a:noFill/>
                    </a:lnL>
                    <a:lnR>
                      <a:noFill/>
                    </a:lnR>
                    <a:lnT w="12700" cap="flat" cmpd="sng" algn="ctr">
                      <a:solidFill>
                        <a:srgbClr val="4F81BD"/>
                      </a:solidFill>
                      <a:prstDash val="solid"/>
                      <a:round/>
                      <a:headEnd type="none" w="med" len="med"/>
                      <a:tailEnd type="none" w="med" len="med"/>
                    </a:lnT>
                    <a:lnB>
                      <a:noFill/>
                    </a:lnB>
                    <a:solidFill>
                      <a:srgbClr val="D3DFEE"/>
                    </a:solidFill>
                  </a:tcPr>
                </a:tc>
                <a:tc>
                  <a:txBody>
                    <a:bodyPr/>
                    <a:lstStyle/>
                    <a:p>
                      <a:pPr marL="0" marR="0" algn="ctr">
                        <a:lnSpc>
                          <a:spcPct val="200000"/>
                        </a:lnSpc>
                        <a:spcBef>
                          <a:spcPts val="0"/>
                        </a:spcBef>
                        <a:spcAft>
                          <a:spcPts val="0"/>
                        </a:spcAft>
                      </a:pPr>
                      <a:r>
                        <a:rPr lang="en-US" sz="1400" i="1">
                          <a:solidFill>
                            <a:srgbClr val="000000"/>
                          </a:solidFill>
                          <a:latin typeface="Times New Roman"/>
                          <a:ea typeface="Times New Roman"/>
                          <a:cs typeface="Times New Roman"/>
                        </a:rPr>
                        <a:t>Upper</a:t>
                      </a:r>
                      <a:endParaRPr lang="en-US" sz="1400">
                        <a:solidFill>
                          <a:srgbClr val="365F91"/>
                        </a:solidFill>
                        <a:latin typeface="Times New Roman"/>
                        <a:ea typeface="Calibri"/>
                        <a:cs typeface="Times New Roman"/>
                      </a:endParaRPr>
                    </a:p>
                  </a:txBody>
                  <a:tcPr marL="60960" marR="60960" marT="0" marB="0">
                    <a:lnL>
                      <a:noFill/>
                    </a:lnL>
                    <a:lnR>
                      <a:noFill/>
                    </a:lnR>
                    <a:lnT w="12700" cap="flat" cmpd="sng" algn="ctr">
                      <a:solidFill>
                        <a:srgbClr val="4F81BD"/>
                      </a:solidFill>
                      <a:prstDash val="solid"/>
                      <a:round/>
                      <a:headEnd type="none" w="med" len="med"/>
                      <a:tailEnd type="none" w="med" len="med"/>
                    </a:lnT>
                    <a:lnB>
                      <a:noFill/>
                    </a:lnB>
                    <a:solidFill>
                      <a:srgbClr val="D3DFEE"/>
                    </a:solidFill>
                  </a:tcPr>
                </a:tc>
              </a:tr>
              <a:tr h="325120">
                <a:tc>
                  <a:txBody>
                    <a:bodyPr/>
                    <a:lstStyle/>
                    <a:p>
                      <a:pPr marL="0" marR="0">
                        <a:lnSpc>
                          <a:spcPct val="200000"/>
                        </a:lnSpc>
                        <a:spcBef>
                          <a:spcPts val="0"/>
                        </a:spcBef>
                        <a:spcAft>
                          <a:spcPts val="0"/>
                        </a:spcAft>
                      </a:pPr>
                      <a:r>
                        <a:rPr lang="en-US" sz="1400" b="0">
                          <a:solidFill>
                            <a:srgbClr val="000000"/>
                          </a:solidFill>
                          <a:latin typeface="Times New Roman"/>
                          <a:ea typeface="Times New Roman"/>
                          <a:cs typeface="Times New Roman"/>
                        </a:rPr>
                        <a:t>Intercept</a:t>
                      </a:r>
                      <a:endParaRPr lang="en-US" sz="1400" b="0">
                        <a:solidFill>
                          <a:srgbClr val="365F91"/>
                        </a:solidFill>
                        <a:latin typeface="Times New Roman"/>
                        <a:ea typeface="Calibri"/>
                        <a:cs typeface="Times New Roman"/>
                      </a:endParaRPr>
                    </a:p>
                  </a:txBody>
                  <a:tcPr marL="60960" marR="60960" marT="0" marB="0">
                    <a:lnL>
                      <a:noFill/>
                    </a:lnL>
                    <a:lnR>
                      <a:noFill/>
                    </a:lnR>
                    <a:lnT>
                      <a:noFill/>
                    </a:lnT>
                    <a:lnB>
                      <a:noFill/>
                    </a:lnB>
                  </a:tcPr>
                </a:tc>
                <a:tc>
                  <a:txBody>
                    <a:bodyPr/>
                    <a:lstStyle/>
                    <a:p>
                      <a:pPr marL="0" marR="0" algn="ctr">
                        <a:lnSpc>
                          <a:spcPct val="200000"/>
                        </a:lnSpc>
                        <a:spcBef>
                          <a:spcPts val="0"/>
                        </a:spcBef>
                        <a:spcAft>
                          <a:spcPts val="0"/>
                        </a:spcAft>
                      </a:pPr>
                      <a:r>
                        <a:rPr lang="en-US" sz="1400">
                          <a:solidFill>
                            <a:srgbClr val="000000"/>
                          </a:solidFill>
                          <a:latin typeface="Times New Roman"/>
                          <a:ea typeface="Times New Roman"/>
                          <a:cs typeface="Times New Roman"/>
                        </a:rPr>
                        <a:t>.79</a:t>
                      </a:r>
                      <a:endParaRPr lang="en-US" sz="1400">
                        <a:solidFill>
                          <a:srgbClr val="365F91"/>
                        </a:solidFill>
                        <a:latin typeface="Times New Roman"/>
                        <a:ea typeface="Calibri"/>
                        <a:cs typeface="Times New Roman"/>
                      </a:endParaRPr>
                    </a:p>
                  </a:txBody>
                  <a:tcPr marL="60960" marR="60960" marT="0" marB="0">
                    <a:lnL>
                      <a:noFill/>
                    </a:lnL>
                    <a:lnR>
                      <a:noFill/>
                    </a:lnR>
                    <a:lnT>
                      <a:noFill/>
                    </a:lnT>
                    <a:lnB>
                      <a:noFill/>
                    </a:lnB>
                  </a:tcPr>
                </a:tc>
                <a:tc>
                  <a:txBody>
                    <a:bodyPr/>
                    <a:lstStyle/>
                    <a:p>
                      <a:pPr marL="0" marR="0" algn="ctr">
                        <a:lnSpc>
                          <a:spcPct val="200000"/>
                        </a:lnSpc>
                        <a:spcBef>
                          <a:spcPts val="0"/>
                        </a:spcBef>
                        <a:spcAft>
                          <a:spcPts val="0"/>
                        </a:spcAft>
                      </a:pPr>
                      <a:r>
                        <a:rPr lang="en-US" sz="1400">
                          <a:solidFill>
                            <a:srgbClr val="000000"/>
                          </a:solidFill>
                          <a:latin typeface="Times New Roman"/>
                          <a:ea typeface="Times New Roman"/>
                          <a:cs typeface="Times New Roman"/>
                        </a:rPr>
                        <a:t>1.28</a:t>
                      </a:r>
                      <a:endParaRPr lang="en-US" sz="1400">
                        <a:solidFill>
                          <a:srgbClr val="365F91"/>
                        </a:solidFill>
                        <a:latin typeface="Times New Roman"/>
                        <a:ea typeface="Calibri"/>
                        <a:cs typeface="Times New Roman"/>
                      </a:endParaRPr>
                    </a:p>
                  </a:txBody>
                  <a:tcPr marL="60960" marR="60960" marT="0" marB="0">
                    <a:lnL>
                      <a:noFill/>
                    </a:lnL>
                    <a:lnR>
                      <a:noFill/>
                    </a:lnR>
                    <a:lnT>
                      <a:noFill/>
                    </a:lnT>
                    <a:lnB>
                      <a:noFill/>
                    </a:lnB>
                  </a:tcPr>
                </a:tc>
                <a:tc>
                  <a:txBody>
                    <a:bodyPr/>
                    <a:lstStyle/>
                    <a:p>
                      <a:pPr marL="0" marR="0" algn="ctr">
                        <a:lnSpc>
                          <a:spcPct val="200000"/>
                        </a:lnSpc>
                        <a:spcBef>
                          <a:spcPts val="0"/>
                        </a:spcBef>
                        <a:spcAft>
                          <a:spcPts val="0"/>
                        </a:spcAft>
                      </a:pPr>
                      <a:r>
                        <a:rPr lang="en-US" sz="1400">
                          <a:solidFill>
                            <a:srgbClr val="000000"/>
                          </a:solidFill>
                          <a:latin typeface="Times New Roman"/>
                          <a:ea typeface="Times New Roman"/>
                          <a:cs typeface="Times New Roman"/>
                        </a:rPr>
                        <a:t>-1.70</a:t>
                      </a:r>
                      <a:endParaRPr lang="en-US" sz="1400">
                        <a:solidFill>
                          <a:srgbClr val="365F91"/>
                        </a:solidFill>
                        <a:latin typeface="Times New Roman"/>
                        <a:ea typeface="Calibri"/>
                        <a:cs typeface="Times New Roman"/>
                      </a:endParaRPr>
                    </a:p>
                  </a:txBody>
                  <a:tcPr marL="60960" marR="60960" marT="0" marB="0">
                    <a:lnL>
                      <a:noFill/>
                    </a:lnL>
                    <a:lnR>
                      <a:noFill/>
                    </a:lnR>
                    <a:lnT>
                      <a:noFill/>
                    </a:lnT>
                    <a:lnB>
                      <a:noFill/>
                    </a:lnB>
                  </a:tcPr>
                </a:tc>
                <a:tc>
                  <a:txBody>
                    <a:bodyPr/>
                    <a:lstStyle/>
                    <a:p>
                      <a:pPr marL="0" marR="0" algn="ctr">
                        <a:lnSpc>
                          <a:spcPct val="200000"/>
                        </a:lnSpc>
                        <a:spcBef>
                          <a:spcPts val="0"/>
                        </a:spcBef>
                        <a:spcAft>
                          <a:spcPts val="0"/>
                        </a:spcAft>
                      </a:pPr>
                      <a:r>
                        <a:rPr lang="en-US" sz="1400">
                          <a:solidFill>
                            <a:srgbClr val="000000"/>
                          </a:solidFill>
                          <a:latin typeface="Times New Roman"/>
                          <a:ea typeface="Times New Roman"/>
                          <a:cs typeface="Times New Roman"/>
                        </a:rPr>
                        <a:t>3.29</a:t>
                      </a:r>
                      <a:endParaRPr lang="en-US" sz="1400">
                        <a:solidFill>
                          <a:srgbClr val="365F91"/>
                        </a:solidFill>
                        <a:latin typeface="Times New Roman"/>
                        <a:ea typeface="Calibri"/>
                        <a:cs typeface="Times New Roman"/>
                      </a:endParaRPr>
                    </a:p>
                  </a:txBody>
                  <a:tcPr marL="60960" marR="60960" marT="0" marB="0">
                    <a:lnL>
                      <a:noFill/>
                    </a:lnL>
                    <a:lnR>
                      <a:noFill/>
                    </a:lnR>
                    <a:lnT>
                      <a:noFill/>
                    </a:lnT>
                    <a:lnB>
                      <a:noFill/>
                    </a:lnB>
                  </a:tcPr>
                </a:tc>
                <a:tc>
                  <a:txBody>
                    <a:bodyPr/>
                    <a:lstStyle/>
                    <a:p>
                      <a:pPr marL="0" marR="0" algn="ctr">
                        <a:lnSpc>
                          <a:spcPct val="200000"/>
                        </a:lnSpc>
                        <a:spcBef>
                          <a:spcPts val="0"/>
                        </a:spcBef>
                        <a:spcAft>
                          <a:spcPts val="0"/>
                        </a:spcAft>
                      </a:pPr>
                      <a:r>
                        <a:rPr lang="en-US" sz="1400">
                          <a:solidFill>
                            <a:srgbClr val="000000"/>
                          </a:solidFill>
                          <a:latin typeface="Times New Roman"/>
                          <a:ea typeface="Times New Roman"/>
                          <a:cs typeface="Times New Roman"/>
                        </a:rPr>
                        <a:t>.62</a:t>
                      </a:r>
                      <a:endParaRPr lang="en-US" sz="1400">
                        <a:solidFill>
                          <a:srgbClr val="365F91"/>
                        </a:solidFill>
                        <a:latin typeface="Times New Roman"/>
                        <a:ea typeface="Calibri"/>
                        <a:cs typeface="Times New Roman"/>
                      </a:endParaRPr>
                    </a:p>
                  </a:txBody>
                  <a:tcPr marL="60960" marR="60960" marT="0" marB="0">
                    <a:lnL>
                      <a:noFill/>
                    </a:lnL>
                    <a:lnR>
                      <a:noFill/>
                    </a:lnR>
                    <a:lnT>
                      <a:noFill/>
                    </a:lnT>
                    <a:lnB>
                      <a:noFill/>
                    </a:lnB>
                  </a:tcPr>
                </a:tc>
                <a:tc>
                  <a:txBody>
                    <a:bodyPr/>
                    <a:lstStyle/>
                    <a:p>
                      <a:pPr marL="0" marR="0" algn="ctr">
                        <a:lnSpc>
                          <a:spcPct val="200000"/>
                        </a:lnSpc>
                        <a:spcBef>
                          <a:spcPts val="0"/>
                        </a:spcBef>
                        <a:spcAft>
                          <a:spcPts val="0"/>
                        </a:spcAft>
                      </a:pPr>
                      <a:r>
                        <a:rPr lang="en-US" sz="1400">
                          <a:solidFill>
                            <a:srgbClr val="000000"/>
                          </a:solidFill>
                          <a:latin typeface="Times New Roman"/>
                          <a:ea typeface="Times New Roman"/>
                          <a:cs typeface="Times New Roman"/>
                        </a:rPr>
                        <a:t>.535</a:t>
                      </a:r>
                      <a:endParaRPr lang="en-US" sz="1400">
                        <a:solidFill>
                          <a:srgbClr val="365F91"/>
                        </a:solidFill>
                        <a:latin typeface="Times New Roman"/>
                        <a:ea typeface="Calibri"/>
                        <a:cs typeface="Times New Roman"/>
                      </a:endParaRPr>
                    </a:p>
                  </a:txBody>
                  <a:tcPr marL="60960" marR="60960" marT="0" marB="0">
                    <a:lnL>
                      <a:noFill/>
                    </a:lnL>
                    <a:lnR>
                      <a:noFill/>
                    </a:lnR>
                    <a:lnT>
                      <a:noFill/>
                    </a:lnT>
                    <a:lnB>
                      <a:noFill/>
                    </a:lnB>
                  </a:tcPr>
                </a:tc>
                <a:tc>
                  <a:txBody>
                    <a:bodyPr/>
                    <a:lstStyle/>
                    <a:p>
                      <a:pPr marL="0" marR="0" algn="ctr">
                        <a:lnSpc>
                          <a:spcPct val="200000"/>
                        </a:lnSpc>
                        <a:spcBef>
                          <a:spcPts val="0"/>
                        </a:spcBef>
                        <a:spcAft>
                          <a:spcPts val="0"/>
                        </a:spcAft>
                      </a:pPr>
                      <a:endParaRPr lang="en-US" sz="1400">
                        <a:solidFill>
                          <a:srgbClr val="000000"/>
                        </a:solidFill>
                        <a:latin typeface="Times New Roman"/>
                        <a:ea typeface="Times New Roman"/>
                        <a:cs typeface="Times New Roman"/>
                      </a:endParaRPr>
                    </a:p>
                  </a:txBody>
                  <a:tcPr marL="60960" marR="60960" marT="0" marB="0">
                    <a:lnL>
                      <a:noFill/>
                    </a:lnL>
                    <a:lnR>
                      <a:noFill/>
                    </a:lnR>
                    <a:lnT>
                      <a:noFill/>
                    </a:lnT>
                    <a:lnB>
                      <a:noFill/>
                    </a:lnB>
                  </a:tcPr>
                </a:tc>
                <a:tc>
                  <a:txBody>
                    <a:bodyPr/>
                    <a:lstStyle/>
                    <a:p>
                      <a:pPr marL="0" marR="0" algn="ctr">
                        <a:lnSpc>
                          <a:spcPct val="200000"/>
                        </a:lnSpc>
                        <a:spcBef>
                          <a:spcPts val="0"/>
                        </a:spcBef>
                        <a:spcAft>
                          <a:spcPts val="0"/>
                        </a:spcAft>
                      </a:pPr>
                      <a:endParaRPr lang="en-US" sz="1400">
                        <a:solidFill>
                          <a:srgbClr val="000000"/>
                        </a:solidFill>
                        <a:latin typeface="Times New Roman"/>
                        <a:ea typeface="Times New Roman"/>
                        <a:cs typeface="Times New Roman"/>
                      </a:endParaRPr>
                    </a:p>
                  </a:txBody>
                  <a:tcPr marL="60960" marR="60960" marT="0" marB="0">
                    <a:lnL>
                      <a:noFill/>
                    </a:lnL>
                    <a:lnR>
                      <a:noFill/>
                    </a:lnR>
                    <a:lnT>
                      <a:noFill/>
                    </a:lnT>
                    <a:lnB>
                      <a:noFill/>
                    </a:lnB>
                  </a:tcPr>
                </a:tc>
                <a:tc>
                  <a:txBody>
                    <a:bodyPr/>
                    <a:lstStyle/>
                    <a:p>
                      <a:pPr marL="0" marR="0" algn="ctr">
                        <a:lnSpc>
                          <a:spcPct val="200000"/>
                        </a:lnSpc>
                        <a:spcBef>
                          <a:spcPts val="0"/>
                        </a:spcBef>
                        <a:spcAft>
                          <a:spcPts val="0"/>
                        </a:spcAft>
                      </a:pPr>
                      <a:endParaRPr lang="en-US" sz="1400">
                        <a:solidFill>
                          <a:srgbClr val="000000"/>
                        </a:solidFill>
                        <a:latin typeface="Times New Roman"/>
                        <a:ea typeface="Times New Roman"/>
                        <a:cs typeface="Times New Roman"/>
                      </a:endParaRPr>
                    </a:p>
                  </a:txBody>
                  <a:tcPr marL="60960" marR="60960" marT="0" marB="0">
                    <a:lnL>
                      <a:noFill/>
                    </a:lnL>
                    <a:lnR>
                      <a:noFill/>
                    </a:lnR>
                    <a:lnT>
                      <a:noFill/>
                    </a:lnT>
                    <a:lnB>
                      <a:noFill/>
                    </a:lnB>
                  </a:tcPr>
                </a:tc>
              </a:tr>
              <a:tr h="325120">
                <a:tc>
                  <a:txBody>
                    <a:bodyPr/>
                    <a:lstStyle/>
                    <a:p>
                      <a:pPr marL="0" marR="0">
                        <a:lnSpc>
                          <a:spcPct val="200000"/>
                        </a:lnSpc>
                        <a:spcBef>
                          <a:spcPts val="0"/>
                        </a:spcBef>
                        <a:spcAft>
                          <a:spcPts val="0"/>
                        </a:spcAft>
                      </a:pPr>
                      <a:r>
                        <a:rPr lang="en-US" sz="1400" b="1" dirty="0">
                          <a:solidFill>
                            <a:srgbClr val="000000"/>
                          </a:solidFill>
                          <a:latin typeface="Times New Roman"/>
                          <a:ea typeface="Times New Roman"/>
                          <a:cs typeface="Times New Roman"/>
                        </a:rPr>
                        <a:t>Motion</a:t>
                      </a:r>
                      <a:endParaRPr lang="en-US" sz="1400" b="1" dirty="0">
                        <a:solidFill>
                          <a:srgbClr val="365F91"/>
                        </a:solidFill>
                        <a:latin typeface="Times New Roman"/>
                        <a:ea typeface="Calibri"/>
                        <a:cs typeface="Times New Roman"/>
                      </a:endParaRPr>
                    </a:p>
                  </a:txBody>
                  <a:tcPr marL="60960" marR="60960" marT="0" marB="0">
                    <a:lnL>
                      <a:noFill/>
                    </a:lnL>
                    <a:lnR>
                      <a:noFill/>
                    </a:lnR>
                    <a:lnT>
                      <a:noFill/>
                    </a:lnT>
                    <a:lnB>
                      <a:noFill/>
                    </a:lnB>
                    <a:solidFill>
                      <a:srgbClr val="D3DFEE"/>
                    </a:solidFill>
                  </a:tcPr>
                </a:tc>
                <a:tc>
                  <a:txBody>
                    <a:bodyPr/>
                    <a:lstStyle/>
                    <a:p>
                      <a:pPr marL="0" marR="0" algn="ctr">
                        <a:lnSpc>
                          <a:spcPct val="200000"/>
                        </a:lnSpc>
                        <a:spcBef>
                          <a:spcPts val="0"/>
                        </a:spcBef>
                        <a:spcAft>
                          <a:spcPts val="0"/>
                        </a:spcAft>
                      </a:pPr>
                      <a:r>
                        <a:rPr lang="en-US" sz="1400" b="1" dirty="0">
                          <a:solidFill>
                            <a:srgbClr val="000000"/>
                          </a:solidFill>
                          <a:latin typeface="Times New Roman"/>
                          <a:ea typeface="Times New Roman"/>
                          <a:cs typeface="Times New Roman"/>
                        </a:rPr>
                        <a:t>-.51</a:t>
                      </a:r>
                      <a:endParaRPr lang="en-US" sz="1400" b="1" dirty="0">
                        <a:solidFill>
                          <a:srgbClr val="365F91"/>
                        </a:solidFill>
                        <a:latin typeface="Times New Roman"/>
                        <a:ea typeface="Calibri"/>
                        <a:cs typeface="Times New Roman"/>
                      </a:endParaRPr>
                    </a:p>
                  </a:txBody>
                  <a:tcPr marL="60960" marR="60960" marT="0" marB="0">
                    <a:lnL>
                      <a:noFill/>
                    </a:lnL>
                    <a:lnR>
                      <a:noFill/>
                    </a:lnR>
                    <a:lnT>
                      <a:noFill/>
                    </a:lnT>
                    <a:lnB>
                      <a:noFill/>
                    </a:lnB>
                    <a:solidFill>
                      <a:srgbClr val="D3DFEE"/>
                    </a:solidFill>
                  </a:tcPr>
                </a:tc>
                <a:tc>
                  <a:txBody>
                    <a:bodyPr/>
                    <a:lstStyle/>
                    <a:p>
                      <a:pPr marL="0" marR="0" algn="ctr">
                        <a:lnSpc>
                          <a:spcPct val="200000"/>
                        </a:lnSpc>
                        <a:spcBef>
                          <a:spcPts val="0"/>
                        </a:spcBef>
                        <a:spcAft>
                          <a:spcPts val="0"/>
                        </a:spcAft>
                      </a:pPr>
                      <a:r>
                        <a:rPr lang="en-US" sz="1400">
                          <a:solidFill>
                            <a:srgbClr val="000000"/>
                          </a:solidFill>
                          <a:latin typeface="Times New Roman"/>
                          <a:ea typeface="Times New Roman"/>
                          <a:cs typeface="Times New Roman"/>
                        </a:rPr>
                        <a:t>.20</a:t>
                      </a:r>
                      <a:endParaRPr lang="en-US" sz="1400">
                        <a:solidFill>
                          <a:srgbClr val="365F91"/>
                        </a:solidFill>
                        <a:latin typeface="Times New Roman"/>
                        <a:ea typeface="Calibri"/>
                        <a:cs typeface="Times New Roman"/>
                      </a:endParaRPr>
                    </a:p>
                  </a:txBody>
                  <a:tcPr marL="60960" marR="60960" marT="0" marB="0">
                    <a:lnL>
                      <a:noFill/>
                    </a:lnL>
                    <a:lnR>
                      <a:noFill/>
                    </a:lnR>
                    <a:lnT>
                      <a:noFill/>
                    </a:lnT>
                    <a:lnB>
                      <a:noFill/>
                    </a:lnB>
                    <a:solidFill>
                      <a:srgbClr val="D3DFEE"/>
                    </a:solidFill>
                  </a:tcPr>
                </a:tc>
                <a:tc>
                  <a:txBody>
                    <a:bodyPr/>
                    <a:lstStyle/>
                    <a:p>
                      <a:pPr marL="0" marR="0" algn="ctr">
                        <a:lnSpc>
                          <a:spcPct val="200000"/>
                        </a:lnSpc>
                        <a:spcBef>
                          <a:spcPts val="0"/>
                        </a:spcBef>
                        <a:spcAft>
                          <a:spcPts val="0"/>
                        </a:spcAft>
                      </a:pPr>
                      <a:r>
                        <a:rPr lang="en-US" sz="1400">
                          <a:solidFill>
                            <a:srgbClr val="000000"/>
                          </a:solidFill>
                          <a:latin typeface="Times New Roman"/>
                          <a:ea typeface="Times New Roman"/>
                          <a:cs typeface="Times New Roman"/>
                        </a:rPr>
                        <a:t>-.91</a:t>
                      </a:r>
                      <a:endParaRPr lang="en-US" sz="1400">
                        <a:solidFill>
                          <a:srgbClr val="365F91"/>
                        </a:solidFill>
                        <a:latin typeface="Times New Roman"/>
                        <a:ea typeface="Calibri"/>
                        <a:cs typeface="Times New Roman"/>
                      </a:endParaRPr>
                    </a:p>
                  </a:txBody>
                  <a:tcPr marL="60960" marR="60960" marT="0" marB="0">
                    <a:lnL>
                      <a:noFill/>
                    </a:lnL>
                    <a:lnR>
                      <a:noFill/>
                    </a:lnR>
                    <a:lnT>
                      <a:noFill/>
                    </a:lnT>
                    <a:lnB>
                      <a:noFill/>
                    </a:lnB>
                    <a:solidFill>
                      <a:srgbClr val="D3DFEE"/>
                    </a:solidFill>
                  </a:tcPr>
                </a:tc>
                <a:tc>
                  <a:txBody>
                    <a:bodyPr/>
                    <a:lstStyle/>
                    <a:p>
                      <a:pPr marL="0" marR="0" algn="ctr">
                        <a:lnSpc>
                          <a:spcPct val="200000"/>
                        </a:lnSpc>
                        <a:spcBef>
                          <a:spcPts val="0"/>
                        </a:spcBef>
                        <a:spcAft>
                          <a:spcPts val="0"/>
                        </a:spcAft>
                      </a:pPr>
                      <a:r>
                        <a:rPr lang="en-US" sz="1400">
                          <a:solidFill>
                            <a:srgbClr val="000000"/>
                          </a:solidFill>
                          <a:latin typeface="Times New Roman"/>
                          <a:ea typeface="Times New Roman"/>
                          <a:cs typeface="Times New Roman"/>
                        </a:rPr>
                        <a:t>-.12</a:t>
                      </a:r>
                      <a:endParaRPr lang="en-US" sz="1400">
                        <a:solidFill>
                          <a:srgbClr val="365F91"/>
                        </a:solidFill>
                        <a:latin typeface="Times New Roman"/>
                        <a:ea typeface="Calibri"/>
                        <a:cs typeface="Times New Roman"/>
                      </a:endParaRPr>
                    </a:p>
                  </a:txBody>
                  <a:tcPr marL="60960" marR="60960" marT="0" marB="0">
                    <a:lnL>
                      <a:noFill/>
                    </a:lnL>
                    <a:lnR>
                      <a:noFill/>
                    </a:lnR>
                    <a:lnT>
                      <a:noFill/>
                    </a:lnT>
                    <a:lnB>
                      <a:noFill/>
                    </a:lnB>
                    <a:solidFill>
                      <a:srgbClr val="D3DFEE"/>
                    </a:solidFill>
                  </a:tcPr>
                </a:tc>
                <a:tc>
                  <a:txBody>
                    <a:bodyPr/>
                    <a:lstStyle/>
                    <a:p>
                      <a:pPr marL="0" marR="0" algn="ctr">
                        <a:lnSpc>
                          <a:spcPct val="200000"/>
                        </a:lnSpc>
                        <a:spcBef>
                          <a:spcPts val="0"/>
                        </a:spcBef>
                        <a:spcAft>
                          <a:spcPts val="0"/>
                        </a:spcAft>
                      </a:pPr>
                      <a:r>
                        <a:rPr lang="en-US" sz="1400" b="1" dirty="0">
                          <a:solidFill>
                            <a:srgbClr val="000000"/>
                          </a:solidFill>
                          <a:latin typeface="Times New Roman"/>
                          <a:ea typeface="Times New Roman"/>
                          <a:cs typeface="Times New Roman"/>
                        </a:rPr>
                        <a:t>.20</a:t>
                      </a:r>
                      <a:endParaRPr lang="en-US" sz="1400" b="1" dirty="0">
                        <a:solidFill>
                          <a:srgbClr val="365F91"/>
                        </a:solidFill>
                        <a:latin typeface="Times New Roman"/>
                        <a:ea typeface="Calibri"/>
                        <a:cs typeface="Times New Roman"/>
                      </a:endParaRPr>
                    </a:p>
                  </a:txBody>
                  <a:tcPr marL="60960" marR="60960" marT="0" marB="0">
                    <a:lnL>
                      <a:noFill/>
                    </a:lnL>
                    <a:lnR>
                      <a:noFill/>
                    </a:lnR>
                    <a:lnT>
                      <a:noFill/>
                    </a:lnT>
                    <a:lnB>
                      <a:noFill/>
                    </a:lnB>
                    <a:solidFill>
                      <a:srgbClr val="D3DFEE"/>
                    </a:solidFill>
                  </a:tcPr>
                </a:tc>
                <a:tc>
                  <a:txBody>
                    <a:bodyPr/>
                    <a:lstStyle/>
                    <a:p>
                      <a:pPr marL="0" marR="0" algn="ctr">
                        <a:lnSpc>
                          <a:spcPct val="200000"/>
                        </a:lnSpc>
                        <a:spcBef>
                          <a:spcPts val="0"/>
                        </a:spcBef>
                        <a:spcAft>
                          <a:spcPts val="0"/>
                        </a:spcAft>
                      </a:pPr>
                      <a:r>
                        <a:rPr lang="en-US" sz="1400" b="1" dirty="0">
                          <a:solidFill>
                            <a:srgbClr val="000000"/>
                          </a:solidFill>
                          <a:latin typeface="Times New Roman"/>
                          <a:ea typeface="Times New Roman"/>
                          <a:cs typeface="Times New Roman"/>
                        </a:rPr>
                        <a:t>.011</a:t>
                      </a:r>
                      <a:endParaRPr lang="en-US" sz="1400" b="1" dirty="0">
                        <a:solidFill>
                          <a:srgbClr val="365F91"/>
                        </a:solidFill>
                        <a:latin typeface="Times New Roman"/>
                        <a:ea typeface="Calibri"/>
                        <a:cs typeface="Times New Roman"/>
                      </a:endParaRPr>
                    </a:p>
                  </a:txBody>
                  <a:tcPr marL="60960" marR="60960" marT="0" marB="0">
                    <a:lnL>
                      <a:noFill/>
                    </a:lnL>
                    <a:lnR>
                      <a:noFill/>
                    </a:lnR>
                    <a:lnT>
                      <a:noFill/>
                    </a:lnT>
                    <a:lnB>
                      <a:noFill/>
                    </a:lnB>
                    <a:solidFill>
                      <a:srgbClr val="D3DFEE"/>
                    </a:solidFill>
                  </a:tcPr>
                </a:tc>
                <a:tc>
                  <a:txBody>
                    <a:bodyPr/>
                    <a:lstStyle/>
                    <a:p>
                      <a:pPr marL="0" marR="0" algn="ctr">
                        <a:lnSpc>
                          <a:spcPct val="200000"/>
                        </a:lnSpc>
                        <a:spcBef>
                          <a:spcPts val="0"/>
                        </a:spcBef>
                        <a:spcAft>
                          <a:spcPts val="0"/>
                        </a:spcAft>
                      </a:pPr>
                      <a:r>
                        <a:rPr lang="en-US" sz="1400">
                          <a:solidFill>
                            <a:srgbClr val="000000"/>
                          </a:solidFill>
                          <a:latin typeface="Times New Roman"/>
                          <a:ea typeface="Times New Roman"/>
                          <a:cs typeface="Times New Roman"/>
                        </a:rPr>
                        <a:t>.40</a:t>
                      </a:r>
                      <a:endParaRPr lang="en-US" sz="1400">
                        <a:solidFill>
                          <a:srgbClr val="365F91"/>
                        </a:solidFill>
                        <a:latin typeface="Times New Roman"/>
                        <a:ea typeface="Calibri"/>
                        <a:cs typeface="Times New Roman"/>
                      </a:endParaRPr>
                    </a:p>
                  </a:txBody>
                  <a:tcPr marL="60960" marR="60960" marT="0" marB="0">
                    <a:lnL>
                      <a:noFill/>
                    </a:lnL>
                    <a:lnR>
                      <a:noFill/>
                    </a:lnR>
                    <a:lnT>
                      <a:noFill/>
                    </a:lnT>
                    <a:lnB>
                      <a:noFill/>
                    </a:lnB>
                    <a:solidFill>
                      <a:srgbClr val="D3DFEE"/>
                    </a:solidFill>
                  </a:tcPr>
                </a:tc>
                <a:tc>
                  <a:txBody>
                    <a:bodyPr/>
                    <a:lstStyle/>
                    <a:p>
                      <a:pPr marL="0" marR="0" algn="ctr">
                        <a:lnSpc>
                          <a:spcPct val="200000"/>
                        </a:lnSpc>
                        <a:spcBef>
                          <a:spcPts val="0"/>
                        </a:spcBef>
                        <a:spcAft>
                          <a:spcPts val="0"/>
                        </a:spcAft>
                      </a:pPr>
                      <a:r>
                        <a:rPr lang="en-US" sz="1400" b="1" dirty="0">
                          <a:solidFill>
                            <a:srgbClr val="000000"/>
                          </a:solidFill>
                          <a:latin typeface="Times New Roman"/>
                          <a:ea typeface="Times New Roman"/>
                          <a:cs typeface="Times New Roman"/>
                        </a:rPr>
                        <a:t>.60</a:t>
                      </a:r>
                      <a:endParaRPr lang="en-US" sz="1400" b="1" dirty="0">
                        <a:solidFill>
                          <a:srgbClr val="365F91"/>
                        </a:solidFill>
                        <a:latin typeface="Times New Roman"/>
                        <a:ea typeface="Calibri"/>
                        <a:cs typeface="Times New Roman"/>
                      </a:endParaRPr>
                    </a:p>
                  </a:txBody>
                  <a:tcPr marL="60960" marR="60960" marT="0" marB="0">
                    <a:lnL>
                      <a:noFill/>
                    </a:lnL>
                    <a:lnR>
                      <a:noFill/>
                    </a:lnR>
                    <a:lnT>
                      <a:noFill/>
                    </a:lnT>
                    <a:lnB>
                      <a:noFill/>
                    </a:lnB>
                    <a:solidFill>
                      <a:srgbClr val="D3DFEE"/>
                    </a:solidFill>
                  </a:tcPr>
                </a:tc>
                <a:tc>
                  <a:txBody>
                    <a:bodyPr/>
                    <a:lstStyle/>
                    <a:p>
                      <a:pPr marL="0" marR="0" algn="ctr">
                        <a:lnSpc>
                          <a:spcPct val="200000"/>
                        </a:lnSpc>
                        <a:spcBef>
                          <a:spcPts val="0"/>
                        </a:spcBef>
                        <a:spcAft>
                          <a:spcPts val="0"/>
                        </a:spcAft>
                      </a:pPr>
                      <a:r>
                        <a:rPr lang="en-US" sz="1400">
                          <a:solidFill>
                            <a:srgbClr val="000000"/>
                          </a:solidFill>
                          <a:latin typeface="Times New Roman"/>
                          <a:ea typeface="Times New Roman"/>
                          <a:cs typeface="Times New Roman"/>
                        </a:rPr>
                        <a:t>.89</a:t>
                      </a:r>
                      <a:endParaRPr lang="en-US" sz="1400">
                        <a:solidFill>
                          <a:srgbClr val="365F91"/>
                        </a:solidFill>
                        <a:latin typeface="Times New Roman"/>
                        <a:ea typeface="Calibri"/>
                        <a:cs typeface="Times New Roman"/>
                      </a:endParaRPr>
                    </a:p>
                  </a:txBody>
                  <a:tcPr marL="60960" marR="60960" marT="0" marB="0">
                    <a:lnL>
                      <a:noFill/>
                    </a:lnL>
                    <a:lnR>
                      <a:noFill/>
                    </a:lnR>
                    <a:lnT>
                      <a:noFill/>
                    </a:lnT>
                    <a:lnB>
                      <a:noFill/>
                    </a:lnB>
                    <a:solidFill>
                      <a:srgbClr val="D3DFEE"/>
                    </a:solidFill>
                  </a:tcPr>
                </a:tc>
              </a:tr>
              <a:tr h="325120">
                <a:tc>
                  <a:txBody>
                    <a:bodyPr/>
                    <a:lstStyle/>
                    <a:p>
                      <a:pPr marL="0" marR="0">
                        <a:lnSpc>
                          <a:spcPct val="200000"/>
                        </a:lnSpc>
                        <a:spcBef>
                          <a:spcPts val="0"/>
                        </a:spcBef>
                        <a:spcAft>
                          <a:spcPts val="0"/>
                        </a:spcAft>
                      </a:pPr>
                      <a:r>
                        <a:rPr lang="en-US" sz="1400" b="0">
                          <a:solidFill>
                            <a:srgbClr val="000000"/>
                          </a:solidFill>
                          <a:latin typeface="Times New Roman"/>
                          <a:ea typeface="Times New Roman"/>
                          <a:cs typeface="Times New Roman"/>
                        </a:rPr>
                        <a:t>Space</a:t>
                      </a:r>
                      <a:endParaRPr lang="en-US" sz="1400" b="0">
                        <a:solidFill>
                          <a:srgbClr val="365F91"/>
                        </a:solidFill>
                        <a:latin typeface="Times New Roman"/>
                        <a:ea typeface="Calibri"/>
                        <a:cs typeface="Times New Roman"/>
                      </a:endParaRPr>
                    </a:p>
                  </a:txBody>
                  <a:tcPr marL="60960" marR="60960" marT="0" marB="0">
                    <a:lnL>
                      <a:noFill/>
                    </a:lnL>
                    <a:lnR>
                      <a:noFill/>
                    </a:lnR>
                    <a:lnT>
                      <a:noFill/>
                    </a:lnT>
                    <a:lnB>
                      <a:noFill/>
                    </a:lnB>
                  </a:tcPr>
                </a:tc>
                <a:tc>
                  <a:txBody>
                    <a:bodyPr/>
                    <a:lstStyle/>
                    <a:p>
                      <a:pPr marL="0" marR="0" algn="ctr">
                        <a:lnSpc>
                          <a:spcPct val="200000"/>
                        </a:lnSpc>
                        <a:spcBef>
                          <a:spcPts val="0"/>
                        </a:spcBef>
                        <a:spcAft>
                          <a:spcPts val="0"/>
                        </a:spcAft>
                      </a:pPr>
                      <a:r>
                        <a:rPr lang="en-US" sz="1400">
                          <a:solidFill>
                            <a:srgbClr val="000000"/>
                          </a:solidFill>
                          <a:latin typeface="Times New Roman"/>
                          <a:ea typeface="Times New Roman"/>
                          <a:cs typeface="Times New Roman"/>
                        </a:rPr>
                        <a:t>-.23</a:t>
                      </a:r>
                      <a:endParaRPr lang="en-US" sz="1400">
                        <a:solidFill>
                          <a:srgbClr val="365F91"/>
                        </a:solidFill>
                        <a:latin typeface="Times New Roman"/>
                        <a:ea typeface="Calibri"/>
                        <a:cs typeface="Times New Roman"/>
                      </a:endParaRPr>
                    </a:p>
                  </a:txBody>
                  <a:tcPr marL="60960" marR="60960" marT="0" marB="0">
                    <a:lnL>
                      <a:noFill/>
                    </a:lnL>
                    <a:lnR>
                      <a:noFill/>
                    </a:lnR>
                    <a:lnT>
                      <a:noFill/>
                    </a:lnT>
                    <a:lnB>
                      <a:noFill/>
                    </a:lnB>
                  </a:tcPr>
                </a:tc>
                <a:tc>
                  <a:txBody>
                    <a:bodyPr/>
                    <a:lstStyle/>
                    <a:p>
                      <a:pPr marL="0" marR="0" algn="ctr">
                        <a:lnSpc>
                          <a:spcPct val="200000"/>
                        </a:lnSpc>
                        <a:spcBef>
                          <a:spcPts val="0"/>
                        </a:spcBef>
                        <a:spcAft>
                          <a:spcPts val="0"/>
                        </a:spcAft>
                      </a:pPr>
                      <a:r>
                        <a:rPr lang="en-US" sz="1400">
                          <a:solidFill>
                            <a:srgbClr val="000000"/>
                          </a:solidFill>
                          <a:latin typeface="Times New Roman"/>
                          <a:ea typeface="Times New Roman"/>
                          <a:cs typeface="Times New Roman"/>
                        </a:rPr>
                        <a:t>.11</a:t>
                      </a:r>
                      <a:endParaRPr lang="en-US" sz="1400">
                        <a:solidFill>
                          <a:srgbClr val="365F91"/>
                        </a:solidFill>
                        <a:latin typeface="Times New Roman"/>
                        <a:ea typeface="Calibri"/>
                        <a:cs typeface="Times New Roman"/>
                      </a:endParaRPr>
                    </a:p>
                  </a:txBody>
                  <a:tcPr marL="60960" marR="60960" marT="0" marB="0">
                    <a:lnL>
                      <a:noFill/>
                    </a:lnL>
                    <a:lnR>
                      <a:noFill/>
                    </a:lnR>
                    <a:lnT>
                      <a:noFill/>
                    </a:lnT>
                    <a:lnB>
                      <a:noFill/>
                    </a:lnB>
                  </a:tcPr>
                </a:tc>
                <a:tc>
                  <a:txBody>
                    <a:bodyPr/>
                    <a:lstStyle/>
                    <a:p>
                      <a:pPr marL="0" marR="0" algn="ctr">
                        <a:lnSpc>
                          <a:spcPct val="200000"/>
                        </a:lnSpc>
                        <a:spcBef>
                          <a:spcPts val="0"/>
                        </a:spcBef>
                        <a:spcAft>
                          <a:spcPts val="0"/>
                        </a:spcAft>
                      </a:pPr>
                      <a:r>
                        <a:rPr lang="en-US" sz="1400">
                          <a:solidFill>
                            <a:srgbClr val="000000"/>
                          </a:solidFill>
                          <a:latin typeface="Times New Roman"/>
                          <a:ea typeface="Times New Roman"/>
                          <a:cs typeface="Times New Roman"/>
                        </a:rPr>
                        <a:t>-.44</a:t>
                      </a:r>
                      <a:endParaRPr lang="en-US" sz="1400">
                        <a:solidFill>
                          <a:srgbClr val="365F91"/>
                        </a:solidFill>
                        <a:latin typeface="Times New Roman"/>
                        <a:ea typeface="Calibri"/>
                        <a:cs typeface="Times New Roman"/>
                      </a:endParaRPr>
                    </a:p>
                  </a:txBody>
                  <a:tcPr marL="60960" marR="60960" marT="0" marB="0">
                    <a:lnL>
                      <a:noFill/>
                    </a:lnL>
                    <a:lnR>
                      <a:noFill/>
                    </a:lnR>
                    <a:lnT>
                      <a:noFill/>
                    </a:lnT>
                    <a:lnB>
                      <a:noFill/>
                    </a:lnB>
                  </a:tcPr>
                </a:tc>
                <a:tc>
                  <a:txBody>
                    <a:bodyPr/>
                    <a:lstStyle/>
                    <a:p>
                      <a:pPr marL="0" marR="0" algn="ctr">
                        <a:lnSpc>
                          <a:spcPct val="200000"/>
                        </a:lnSpc>
                        <a:spcBef>
                          <a:spcPts val="0"/>
                        </a:spcBef>
                        <a:spcAft>
                          <a:spcPts val="0"/>
                        </a:spcAft>
                      </a:pPr>
                      <a:r>
                        <a:rPr lang="en-US" sz="1400">
                          <a:solidFill>
                            <a:srgbClr val="000000"/>
                          </a:solidFill>
                          <a:latin typeface="Times New Roman"/>
                          <a:ea typeface="Times New Roman"/>
                          <a:cs typeface="Times New Roman"/>
                        </a:rPr>
                        <a:t>-.02</a:t>
                      </a:r>
                      <a:endParaRPr lang="en-US" sz="1400">
                        <a:solidFill>
                          <a:srgbClr val="365F91"/>
                        </a:solidFill>
                        <a:latin typeface="Times New Roman"/>
                        <a:ea typeface="Calibri"/>
                        <a:cs typeface="Times New Roman"/>
                      </a:endParaRPr>
                    </a:p>
                  </a:txBody>
                  <a:tcPr marL="60960" marR="60960" marT="0" marB="0">
                    <a:lnL>
                      <a:noFill/>
                    </a:lnL>
                    <a:lnR>
                      <a:noFill/>
                    </a:lnR>
                    <a:lnT>
                      <a:noFill/>
                    </a:lnT>
                    <a:lnB>
                      <a:noFill/>
                    </a:lnB>
                  </a:tcPr>
                </a:tc>
                <a:tc>
                  <a:txBody>
                    <a:bodyPr/>
                    <a:lstStyle/>
                    <a:p>
                      <a:pPr marL="0" marR="0" algn="ctr">
                        <a:lnSpc>
                          <a:spcPct val="200000"/>
                        </a:lnSpc>
                        <a:spcBef>
                          <a:spcPts val="0"/>
                        </a:spcBef>
                        <a:spcAft>
                          <a:spcPts val="0"/>
                        </a:spcAft>
                      </a:pPr>
                      <a:r>
                        <a:rPr lang="en-US" sz="1400">
                          <a:solidFill>
                            <a:srgbClr val="000000"/>
                          </a:solidFill>
                          <a:latin typeface="Times New Roman"/>
                          <a:ea typeface="Times New Roman"/>
                          <a:cs typeface="Times New Roman"/>
                        </a:rPr>
                        <a:t>-2.16</a:t>
                      </a:r>
                      <a:endParaRPr lang="en-US" sz="1400">
                        <a:solidFill>
                          <a:srgbClr val="365F91"/>
                        </a:solidFill>
                        <a:latin typeface="Times New Roman"/>
                        <a:ea typeface="Calibri"/>
                        <a:cs typeface="Times New Roman"/>
                      </a:endParaRPr>
                    </a:p>
                  </a:txBody>
                  <a:tcPr marL="60960" marR="60960" marT="0" marB="0">
                    <a:lnL>
                      <a:noFill/>
                    </a:lnL>
                    <a:lnR>
                      <a:noFill/>
                    </a:lnR>
                    <a:lnT>
                      <a:noFill/>
                    </a:lnT>
                    <a:lnB>
                      <a:noFill/>
                    </a:lnB>
                  </a:tcPr>
                </a:tc>
                <a:tc>
                  <a:txBody>
                    <a:bodyPr/>
                    <a:lstStyle/>
                    <a:p>
                      <a:pPr marL="0" marR="0" algn="ctr">
                        <a:lnSpc>
                          <a:spcPct val="200000"/>
                        </a:lnSpc>
                        <a:spcBef>
                          <a:spcPts val="0"/>
                        </a:spcBef>
                        <a:spcAft>
                          <a:spcPts val="0"/>
                        </a:spcAft>
                      </a:pPr>
                      <a:r>
                        <a:rPr lang="en-US" sz="1400">
                          <a:solidFill>
                            <a:srgbClr val="000000"/>
                          </a:solidFill>
                          <a:latin typeface="Times New Roman"/>
                          <a:ea typeface="Times New Roman"/>
                          <a:cs typeface="Times New Roman"/>
                        </a:rPr>
                        <a:t>.031</a:t>
                      </a:r>
                      <a:endParaRPr lang="en-US" sz="1400">
                        <a:solidFill>
                          <a:srgbClr val="365F91"/>
                        </a:solidFill>
                        <a:latin typeface="Times New Roman"/>
                        <a:ea typeface="Calibri"/>
                        <a:cs typeface="Times New Roman"/>
                      </a:endParaRPr>
                    </a:p>
                  </a:txBody>
                  <a:tcPr marL="60960" marR="60960" marT="0" marB="0">
                    <a:lnL>
                      <a:noFill/>
                    </a:lnL>
                    <a:lnR>
                      <a:noFill/>
                    </a:lnR>
                    <a:lnT>
                      <a:noFill/>
                    </a:lnT>
                    <a:lnB>
                      <a:noFill/>
                    </a:lnB>
                  </a:tcPr>
                </a:tc>
                <a:tc>
                  <a:txBody>
                    <a:bodyPr/>
                    <a:lstStyle/>
                    <a:p>
                      <a:pPr marL="0" marR="0" algn="ctr">
                        <a:lnSpc>
                          <a:spcPct val="200000"/>
                        </a:lnSpc>
                        <a:spcBef>
                          <a:spcPts val="0"/>
                        </a:spcBef>
                        <a:spcAft>
                          <a:spcPts val="0"/>
                        </a:spcAft>
                      </a:pPr>
                      <a:r>
                        <a:rPr lang="en-US" sz="1400">
                          <a:solidFill>
                            <a:srgbClr val="000000"/>
                          </a:solidFill>
                          <a:latin typeface="Times New Roman"/>
                          <a:ea typeface="Times New Roman"/>
                          <a:cs typeface="Times New Roman"/>
                        </a:rPr>
                        <a:t>.65</a:t>
                      </a:r>
                      <a:endParaRPr lang="en-US" sz="1400">
                        <a:solidFill>
                          <a:srgbClr val="365F91"/>
                        </a:solidFill>
                        <a:latin typeface="Times New Roman"/>
                        <a:ea typeface="Calibri"/>
                        <a:cs typeface="Times New Roman"/>
                      </a:endParaRPr>
                    </a:p>
                  </a:txBody>
                  <a:tcPr marL="60960" marR="60960" marT="0" marB="0">
                    <a:lnL>
                      <a:noFill/>
                    </a:lnL>
                    <a:lnR>
                      <a:noFill/>
                    </a:lnR>
                    <a:lnT>
                      <a:noFill/>
                    </a:lnT>
                    <a:lnB>
                      <a:noFill/>
                    </a:lnB>
                  </a:tcPr>
                </a:tc>
                <a:tc>
                  <a:txBody>
                    <a:bodyPr/>
                    <a:lstStyle/>
                    <a:p>
                      <a:pPr marL="0" marR="0" algn="ctr">
                        <a:lnSpc>
                          <a:spcPct val="200000"/>
                        </a:lnSpc>
                        <a:spcBef>
                          <a:spcPts val="0"/>
                        </a:spcBef>
                        <a:spcAft>
                          <a:spcPts val="0"/>
                        </a:spcAft>
                      </a:pPr>
                      <a:r>
                        <a:rPr lang="en-US" sz="1400">
                          <a:solidFill>
                            <a:srgbClr val="000000"/>
                          </a:solidFill>
                          <a:latin typeface="Times New Roman"/>
                          <a:ea typeface="Times New Roman"/>
                          <a:cs typeface="Times New Roman"/>
                        </a:rPr>
                        <a:t>.80</a:t>
                      </a:r>
                      <a:endParaRPr lang="en-US" sz="1400">
                        <a:solidFill>
                          <a:srgbClr val="365F91"/>
                        </a:solidFill>
                        <a:latin typeface="Times New Roman"/>
                        <a:ea typeface="Calibri"/>
                        <a:cs typeface="Times New Roman"/>
                      </a:endParaRPr>
                    </a:p>
                  </a:txBody>
                  <a:tcPr marL="60960" marR="60960" marT="0" marB="0">
                    <a:lnL>
                      <a:noFill/>
                    </a:lnL>
                    <a:lnR>
                      <a:noFill/>
                    </a:lnR>
                    <a:lnT>
                      <a:noFill/>
                    </a:lnT>
                    <a:lnB>
                      <a:noFill/>
                    </a:lnB>
                  </a:tcPr>
                </a:tc>
                <a:tc>
                  <a:txBody>
                    <a:bodyPr/>
                    <a:lstStyle/>
                    <a:p>
                      <a:pPr marL="0" marR="0" algn="ctr">
                        <a:lnSpc>
                          <a:spcPct val="200000"/>
                        </a:lnSpc>
                        <a:spcBef>
                          <a:spcPts val="0"/>
                        </a:spcBef>
                        <a:spcAft>
                          <a:spcPts val="0"/>
                        </a:spcAft>
                      </a:pPr>
                      <a:r>
                        <a:rPr lang="en-US" sz="1400">
                          <a:solidFill>
                            <a:srgbClr val="000000"/>
                          </a:solidFill>
                          <a:latin typeface="Times New Roman"/>
                          <a:ea typeface="Times New Roman"/>
                          <a:cs typeface="Times New Roman"/>
                        </a:rPr>
                        <a:t>.98</a:t>
                      </a:r>
                      <a:endParaRPr lang="en-US" sz="1400">
                        <a:solidFill>
                          <a:srgbClr val="365F91"/>
                        </a:solidFill>
                        <a:latin typeface="Times New Roman"/>
                        <a:ea typeface="Calibri"/>
                        <a:cs typeface="Times New Roman"/>
                      </a:endParaRPr>
                    </a:p>
                  </a:txBody>
                  <a:tcPr marL="60960" marR="60960" marT="0" marB="0">
                    <a:lnL>
                      <a:noFill/>
                    </a:lnL>
                    <a:lnR>
                      <a:noFill/>
                    </a:lnR>
                    <a:lnT>
                      <a:noFill/>
                    </a:lnT>
                    <a:lnB>
                      <a:noFill/>
                    </a:lnB>
                  </a:tcPr>
                </a:tc>
              </a:tr>
              <a:tr h="325120">
                <a:tc>
                  <a:txBody>
                    <a:bodyPr/>
                    <a:lstStyle/>
                    <a:p>
                      <a:pPr marL="0" marR="0">
                        <a:lnSpc>
                          <a:spcPct val="200000"/>
                        </a:lnSpc>
                        <a:spcBef>
                          <a:spcPts val="0"/>
                        </a:spcBef>
                        <a:spcAft>
                          <a:spcPts val="0"/>
                        </a:spcAft>
                      </a:pPr>
                      <a:r>
                        <a:rPr lang="en-US" sz="1400" b="1" dirty="0">
                          <a:solidFill>
                            <a:srgbClr val="000000"/>
                          </a:solidFill>
                          <a:latin typeface="Times New Roman"/>
                          <a:ea typeface="Times New Roman"/>
                          <a:cs typeface="Times New Roman"/>
                        </a:rPr>
                        <a:t>Time</a:t>
                      </a:r>
                      <a:endParaRPr lang="en-US" sz="1400" b="1" dirty="0">
                        <a:solidFill>
                          <a:srgbClr val="365F91"/>
                        </a:solidFill>
                        <a:latin typeface="Times New Roman"/>
                        <a:ea typeface="Calibri"/>
                        <a:cs typeface="Times New Roman"/>
                      </a:endParaRPr>
                    </a:p>
                  </a:txBody>
                  <a:tcPr marL="60960" marR="60960" marT="0" marB="0">
                    <a:lnL>
                      <a:noFill/>
                    </a:lnL>
                    <a:lnR>
                      <a:noFill/>
                    </a:lnR>
                    <a:lnT>
                      <a:noFill/>
                    </a:lnT>
                    <a:lnB w="12700" cap="flat" cmpd="sng" algn="ctr">
                      <a:solidFill>
                        <a:srgbClr val="4F81BD"/>
                      </a:solidFill>
                      <a:prstDash val="solid"/>
                      <a:round/>
                      <a:headEnd type="none" w="med" len="med"/>
                      <a:tailEnd type="none" w="med" len="med"/>
                    </a:lnB>
                    <a:solidFill>
                      <a:srgbClr val="D3DFEE"/>
                    </a:solidFill>
                  </a:tcPr>
                </a:tc>
                <a:tc>
                  <a:txBody>
                    <a:bodyPr/>
                    <a:lstStyle/>
                    <a:p>
                      <a:pPr marL="0" marR="0" algn="ctr">
                        <a:lnSpc>
                          <a:spcPct val="200000"/>
                        </a:lnSpc>
                        <a:spcBef>
                          <a:spcPts val="0"/>
                        </a:spcBef>
                        <a:spcAft>
                          <a:spcPts val="0"/>
                        </a:spcAft>
                      </a:pPr>
                      <a:r>
                        <a:rPr lang="en-US" sz="1400" b="1" dirty="0">
                          <a:solidFill>
                            <a:srgbClr val="000000"/>
                          </a:solidFill>
                          <a:latin typeface="Times New Roman"/>
                          <a:ea typeface="Times New Roman"/>
                          <a:cs typeface="Times New Roman"/>
                        </a:rPr>
                        <a:t>.54</a:t>
                      </a:r>
                      <a:endParaRPr lang="en-US" sz="1400" b="1" dirty="0">
                        <a:solidFill>
                          <a:srgbClr val="365F91"/>
                        </a:solidFill>
                        <a:latin typeface="Times New Roman"/>
                        <a:ea typeface="Calibri"/>
                        <a:cs typeface="Times New Roman"/>
                      </a:endParaRPr>
                    </a:p>
                  </a:txBody>
                  <a:tcPr marL="60960" marR="60960" marT="0" marB="0">
                    <a:lnL>
                      <a:noFill/>
                    </a:lnL>
                    <a:lnR>
                      <a:noFill/>
                    </a:lnR>
                    <a:lnT>
                      <a:noFill/>
                    </a:lnT>
                    <a:lnB w="12700" cap="flat" cmpd="sng" algn="ctr">
                      <a:solidFill>
                        <a:srgbClr val="4F81BD"/>
                      </a:solidFill>
                      <a:prstDash val="solid"/>
                      <a:round/>
                      <a:headEnd type="none" w="med" len="med"/>
                      <a:tailEnd type="none" w="med" len="med"/>
                    </a:lnB>
                    <a:solidFill>
                      <a:srgbClr val="D3DFEE"/>
                    </a:solidFill>
                  </a:tcPr>
                </a:tc>
                <a:tc>
                  <a:txBody>
                    <a:bodyPr/>
                    <a:lstStyle/>
                    <a:p>
                      <a:pPr marL="0" marR="0" algn="ctr">
                        <a:lnSpc>
                          <a:spcPct val="200000"/>
                        </a:lnSpc>
                        <a:spcBef>
                          <a:spcPts val="0"/>
                        </a:spcBef>
                        <a:spcAft>
                          <a:spcPts val="0"/>
                        </a:spcAft>
                      </a:pPr>
                      <a:r>
                        <a:rPr lang="en-US" sz="1400">
                          <a:solidFill>
                            <a:srgbClr val="000000"/>
                          </a:solidFill>
                          <a:latin typeface="Times New Roman"/>
                          <a:ea typeface="Times New Roman"/>
                          <a:cs typeface="Times New Roman"/>
                        </a:rPr>
                        <a:t>.13</a:t>
                      </a:r>
                      <a:endParaRPr lang="en-US" sz="1400">
                        <a:solidFill>
                          <a:srgbClr val="365F91"/>
                        </a:solidFill>
                        <a:latin typeface="Times New Roman"/>
                        <a:ea typeface="Calibri"/>
                        <a:cs typeface="Times New Roman"/>
                      </a:endParaRPr>
                    </a:p>
                  </a:txBody>
                  <a:tcPr marL="60960" marR="60960" marT="0" marB="0">
                    <a:lnL>
                      <a:noFill/>
                    </a:lnL>
                    <a:lnR>
                      <a:noFill/>
                    </a:lnR>
                    <a:lnT>
                      <a:noFill/>
                    </a:lnT>
                    <a:lnB w="12700" cap="flat" cmpd="sng" algn="ctr">
                      <a:solidFill>
                        <a:srgbClr val="4F81BD"/>
                      </a:solidFill>
                      <a:prstDash val="solid"/>
                      <a:round/>
                      <a:headEnd type="none" w="med" len="med"/>
                      <a:tailEnd type="none" w="med" len="med"/>
                    </a:lnB>
                    <a:solidFill>
                      <a:srgbClr val="D3DFEE"/>
                    </a:solidFill>
                  </a:tcPr>
                </a:tc>
                <a:tc>
                  <a:txBody>
                    <a:bodyPr/>
                    <a:lstStyle/>
                    <a:p>
                      <a:pPr marL="0" marR="0" algn="ctr">
                        <a:lnSpc>
                          <a:spcPct val="200000"/>
                        </a:lnSpc>
                        <a:spcBef>
                          <a:spcPts val="0"/>
                        </a:spcBef>
                        <a:spcAft>
                          <a:spcPts val="0"/>
                        </a:spcAft>
                      </a:pPr>
                      <a:r>
                        <a:rPr lang="en-US" sz="1400">
                          <a:solidFill>
                            <a:srgbClr val="000000"/>
                          </a:solidFill>
                          <a:latin typeface="Times New Roman"/>
                          <a:ea typeface="Times New Roman"/>
                          <a:cs typeface="Times New Roman"/>
                        </a:rPr>
                        <a:t>.28</a:t>
                      </a:r>
                      <a:endParaRPr lang="en-US" sz="1400">
                        <a:solidFill>
                          <a:srgbClr val="365F91"/>
                        </a:solidFill>
                        <a:latin typeface="Times New Roman"/>
                        <a:ea typeface="Calibri"/>
                        <a:cs typeface="Times New Roman"/>
                      </a:endParaRPr>
                    </a:p>
                  </a:txBody>
                  <a:tcPr marL="60960" marR="60960" marT="0" marB="0">
                    <a:lnL>
                      <a:noFill/>
                    </a:lnL>
                    <a:lnR>
                      <a:noFill/>
                    </a:lnR>
                    <a:lnT>
                      <a:noFill/>
                    </a:lnT>
                    <a:lnB w="12700" cap="flat" cmpd="sng" algn="ctr">
                      <a:solidFill>
                        <a:srgbClr val="4F81BD"/>
                      </a:solidFill>
                      <a:prstDash val="solid"/>
                      <a:round/>
                      <a:headEnd type="none" w="med" len="med"/>
                      <a:tailEnd type="none" w="med" len="med"/>
                    </a:lnB>
                    <a:solidFill>
                      <a:srgbClr val="D3DFEE"/>
                    </a:solidFill>
                  </a:tcPr>
                </a:tc>
                <a:tc>
                  <a:txBody>
                    <a:bodyPr/>
                    <a:lstStyle/>
                    <a:p>
                      <a:pPr marL="0" marR="0" algn="ctr">
                        <a:lnSpc>
                          <a:spcPct val="200000"/>
                        </a:lnSpc>
                        <a:spcBef>
                          <a:spcPts val="0"/>
                        </a:spcBef>
                        <a:spcAft>
                          <a:spcPts val="0"/>
                        </a:spcAft>
                      </a:pPr>
                      <a:r>
                        <a:rPr lang="en-US" sz="1400">
                          <a:solidFill>
                            <a:srgbClr val="000000"/>
                          </a:solidFill>
                          <a:latin typeface="Times New Roman"/>
                          <a:ea typeface="Times New Roman"/>
                          <a:cs typeface="Times New Roman"/>
                        </a:rPr>
                        <a:t>.80</a:t>
                      </a:r>
                      <a:endParaRPr lang="en-US" sz="1400">
                        <a:solidFill>
                          <a:srgbClr val="365F91"/>
                        </a:solidFill>
                        <a:latin typeface="Times New Roman"/>
                        <a:ea typeface="Calibri"/>
                        <a:cs typeface="Times New Roman"/>
                      </a:endParaRPr>
                    </a:p>
                  </a:txBody>
                  <a:tcPr marL="60960" marR="60960" marT="0" marB="0">
                    <a:lnL>
                      <a:noFill/>
                    </a:lnL>
                    <a:lnR>
                      <a:noFill/>
                    </a:lnR>
                    <a:lnT>
                      <a:noFill/>
                    </a:lnT>
                    <a:lnB w="12700" cap="flat" cmpd="sng" algn="ctr">
                      <a:solidFill>
                        <a:srgbClr val="4F81BD"/>
                      </a:solidFill>
                      <a:prstDash val="solid"/>
                      <a:round/>
                      <a:headEnd type="none" w="med" len="med"/>
                      <a:tailEnd type="none" w="med" len="med"/>
                    </a:lnB>
                    <a:solidFill>
                      <a:srgbClr val="D3DFEE"/>
                    </a:solidFill>
                  </a:tcPr>
                </a:tc>
                <a:tc>
                  <a:txBody>
                    <a:bodyPr/>
                    <a:lstStyle/>
                    <a:p>
                      <a:pPr marL="0" marR="0" algn="ctr">
                        <a:lnSpc>
                          <a:spcPct val="200000"/>
                        </a:lnSpc>
                        <a:spcBef>
                          <a:spcPts val="0"/>
                        </a:spcBef>
                        <a:spcAft>
                          <a:spcPts val="0"/>
                        </a:spcAft>
                      </a:pPr>
                      <a:r>
                        <a:rPr lang="en-US" sz="1400" b="1" dirty="0">
                          <a:solidFill>
                            <a:srgbClr val="000000"/>
                          </a:solidFill>
                          <a:latin typeface="Times New Roman"/>
                          <a:ea typeface="Times New Roman"/>
                          <a:cs typeface="Times New Roman"/>
                        </a:rPr>
                        <a:t>4.08</a:t>
                      </a:r>
                      <a:endParaRPr lang="en-US" sz="1400" b="1" dirty="0">
                        <a:solidFill>
                          <a:srgbClr val="365F91"/>
                        </a:solidFill>
                        <a:latin typeface="Times New Roman"/>
                        <a:ea typeface="Calibri"/>
                        <a:cs typeface="Times New Roman"/>
                      </a:endParaRPr>
                    </a:p>
                  </a:txBody>
                  <a:tcPr marL="60960" marR="60960" marT="0" marB="0">
                    <a:lnL>
                      <a:noFill/>
                    </a:lnL>
                    <a:lnR>
                      <a:noFill/>
                    </a:lnR>
                    <a:lnT>
                      <a:noFill/>
                    </a:lnT>
                    <a:lnB w="12700" cap="flat" cmpd="sng" algn="ctr">
                      <a:solidFill>
                        <a:srgbClr val="4F81BD"/>
                      </a:solidFill>
                      <a:prstDash val="solid"/>
                      <a:round/>
                      <a:headEnd type="none" w="med" len="med"/>
                      <a:tailEnd type="none" w="med" len="med"/>
                    </a:lnB>
                    <a:solidFill>
                      <a:srgbClr val="D3DFEE"/>
                    </a:solidFill>
                  </a:tcPr>
                </a:tc>
                <a:tc>
                  <a:txBody>
                    <a:bodyPr/>
                    <a:lstStyle/>
                    <a:p>
                      <a:pPr marL="0" marR="0" algn="ctr">
                        <a:lnSpc>
                          <a:spcPct val="200000"/>
                        </a:lnSpc>
                        <a:spcBef>
                          <a:spcPts val="0"/>
                        </a:spcBef>
                        <a:spcAft>
                          <a:spcPts val="0"/>
                        </a:spcAft>
                      </a:pPr>
                      <a:r>
                        <a:rPr lang="en-US" sz="1400" b="1" dirty="0">
                          <a:solidFill>
                            <a:srgbClr val="000000"/>
                          </a:solidFill>
                          <a:latin typeface="Times New Roman"/>
                          <a:ea typeface="Times New Roman"/>
                          <a:cs typeface="Times New Roman"/>
                        </a:rPr>
                        <a:t>&lt;.001</a:t>
                      </a:r>
                      <a:endParaRPr lang="en-US" sz="1400" b="1" dirty="0">
                        <a:solidFill>
                          <a:srgbClr val="365F91"/>
                        </a:solidFill>
                        <a:latin typeface="Times New Roman"/>
                        <a:ea typeface="Calibri"/>
                        <a:cs typeface="Times New Roman"/>
                      </a:endParaRPr>
                    </a:p>
                  </a:txBody>
                  <a:tcPr marL="60960" marR="60960" marT="0" marB="0">
                    <a:lnL>
                      <a:noFill/>
                    </a:lnL>
                    <a:lnR>
                      <a:noFill/>
                    </a:lnR>
                    <a:lnT>
                      <a:noFill/>
                    </a:lnT>
                    <a:lnB w="12700" cap="flat" cmpd="sng" algn="ctr">
                      <a:solidFill>
                        <a:srgbClr val="4F81BD"/>
                      </a:solidFill>
                      <a:prstDash val="solid"/>
                      <a:round/>
                      <a:headEnd type="none" w="med" len="med"/>
                      <a:tailEnd type="none" w="med" len="med"/>
                    </a:lnB>
                    <a:solidFill>
                      <a:srgbClr val="D3DFEE"/>
                    </a:solidFill>
                  </a:tcPr>
                </a:tc>
                <a:tc>
                  <a:txBody>
                    <a:bodyPr/>
                    <a:lstStyle/>
                    <a:p>
                      <a:pPr marL="0" marR="0" algn="ctr">
                        <a:lnSpc>
                          <a:spcPct val="200000"/>
                        </a:lnSpc>
                        <a:spcBef>
                          <a:spcPts val="0"/>
                        </a:spcBef>
                        <a:spcAft>
                          <a:spcPts val="0"/>
                        </a:spcAft>
                      </a:pPr>
                      <a:r>
                        <a:rPr lang="en-US" sz="1400">
                          <a:solidFill>
                            <a:srgbClr val="000000"/>
                          </a:solidFill>
                          <a:latin typeface="Times New Roman"/>
                          <a:ea typeface="Times New Roman"/>
                          <a:cs typeface="Times New Roman"/>
                        </a:rPr>
                        <a:t>1.32</a:t>
                      </a:r>
                      <a:endParaRPr lang="en-US" sz="1400">
                        <a:solidFill>
                          <a:srgbClr val="365F91"/>
                        </a:solidFill>
                        <a:latin typeface="Times New Roman"/>
                        <a:ea typeface="Calibri"/>
                        <a:cs typeface="Times New Roman"/>
                      </a:endParaRPr>
                    </a:p>
                  </a:txBody>
                  <a:tcPr marL="60960" marR="60960" marT="0" marB="0">
                    <a:lnL>
                      <a:noFill/>
                    </a:lnL>
                    <a:lnR>
                      <a:noFill/>
                    </a:lnR>
                    <a:lnT>
                      <a:noFill/>
                    </a:lnT>
                    <a:lnB w="12700" cap="flat" cmpd="sng" algn="ctr">
                      <a:solidFill>
                        <a:srgbClr val="4F81BD"/>
                      </a:solidFill>
                      <a:prstDash val="solid"/>
                      <a:round/>
                      <a:headEnd type="none" w="med" len="med"/>
                      <a:tailEnd type="none" w="med" len="med"/>
                    </a:lnB>
                    <a:solidFill>
                      <a:srgbClr val="D3DFEE"/>
                    </a:solidFill>
                  </a:tcPr>
                </a:tc>
                <a:tc>
                  <a:txBody>
                    <a:bodyPr/>
                    <a:lstStyle/>
                    <a:p>
                      <a:pPr marL="0" marR="0" algn="ctr">
                        <a:lnSpc>
                          <a:spcPct val="200000"/>
                        </a:lnSpc>
                        <a:spcBef>
                          <a:spcPts val="0"/>
                        </a:spcBef>
                        <a:spcAft>
                          <a:spcPts val="0"/>
                        </a:spcAft>
                      </a:pPr>
                      <a:r>
                        <a:rPr lang="en-US" sz="1400" b="1" dirty="0">
                          <a:solidFill>
                            <a:srgbClr val="000000"/>
                          </a:solidFill>
                          <a:latin typeface="Times New Roman"/>
                          <a:ea typeface="Times New Roman"/>
                          <a:cs typeface="Times New Roman"/>
                        </a:rPr>
                        <a:t>1.71</a:t>
                      </a:r>
                      <a:endParaRPr lang="en-US" sz="1400" b="1" dirty="0">
                        <a:solidFill>
                          <a:srgbClr val="365F91"/>
                        </a:solidFill>
                        <a:latin typeface="Times New Roman"/>
                        <a:ea typeface="Calibri"/>
                        <a:cs typeface="Times New Roman"/>
                      </a:endParaRPr>
                    </a:p>
                  </a:txBody>
                  <a:tcPr marL="60960" marR="60960" marT="0" marB="0">
                    <a:lnL>
                      <a:noFill/>
                    </a:lnL>
                    <a:lnR>
                      <a:noFill/>
                    </a:lnR>
                    <a:lnT>
                      <a:noFill/>
                    </a:lnT>
                    <a:lnB w="12700" cap="flat" cmpd="sng" algn="ctr">
                      <a:solidFill>
                        <a:srgbClr val="4F81BD"/>
                      </a:solidFill>
                      <a:prstDash val="solid"/>
                      <a:round/>
                      <a:headEnd type="none" w="med" len="med"/>
                      <a:tailEnd type="none" w="med" len="med"/>
                    </a:lnB>
                    <a:solidFill>
                      <a:srgbClr val="D3DFEE"/>
                    </a:solidFill>
                  </a:tcPr>
                </a:tc>
                <a:tc>
                  <a:txBody>
                    <a:bodyPr/>
                    <a:lstStyle/>
                    <a:p>
                      <a:pPr marL="0" marR="0" algn="ctr">
                        <a:lnSpc>
                          <a:spcPct val="200000"/>
                        </a:lnSpc>
                        <a:spcBef>
                          <a:spcPts val="0"/>
                        </a:spcBef>
                        <a:spcAft>
                          <a:spcPts val="0"/>
                        </a:spcAft>
                      </a:pPr>
                      <a:r>
                        <a:rPr lang="en-US" sz="1400" dirty="0">
                          <a:solidFill>
                            <a:srgbClr val="000000"/>
                          </a:solidFill>
                          <a:latin typeface="Times New Roman"/>
                          <a:ea typeface="Times New Roman"/>
                          <a:cs typeface="Times New Roman"/>
                        </a:rPr>
                        <a:t>2.22</a:t>
                      </a:r>
                      <a:endParaRPr lang="en-US" sz="1400" dirty="0">
                        <a:solidFill>
                          <a:srgbClr val="365F91"/>
                        </a:solidFill>
                        <a:latin typeface="Times New Roman"/>
                        <a:ea typeface="Calibri"/>
                        <a:cs typeface="Times New Roman"/>
                      </a:endParaRPr>
                    </a:p>
                  </a:txBody>
                  <a:tcPr marL="60960" marR="60960" marT="0" marB="0">
                    <a:lnL>
                      <a:noFill/>
                    </a:lnL>
                    <a:lnR>
                      <a:noFill/>
                    </a:lnR>
                    <a:lnT>
                      <a:noFill/>
                    </a:lnT>
                    <a:lnB w="12700" cap="flat" cmpd="sng" algn="ctr">
                      <a:solidFill>
                        <a:srgbClr val="4F81BD"/>
                      </a:solidFill>
                      <a:prstDash val="solid"/>
                      <a:round/>
                      <a:headEnd type="none" w="med" len="med"/>
                      <a:tailEnd type="none" w="med" len="med"/>
                    </a:lnB>
                    <a:solidFill>
                      <a:srgbClr val="D3DFEE"/>
                    </a:solidFill>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Language</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Increased use of power words with a decreased use of affiliation words tend to precede war (</a:t>
            </a:r>
            <a:r>
              <a:rPr lang="en-US" dirty="0" err="1" smtClean="0"/>
              <a:t>Hogenraad</a:t>
            </a:r>
            <a:r>
              <a:rPr lang="en-US" dirty="0" smtClean="0"/>
              <a:t>, 2005) </a:t>
            </a:r>
          </a:p>
          <a:p>
            <a:pPr lvl="0"/>
            <a:r>
              <a:rPr lang="en-US" dirty="0" smtClean="0"/>
              <a:t>Study of ‘04 presidential campaign: Democrats used more depressive language; Republicans more presidential language (</a:t>
            </a:r>
            <a:r>
              <a:rPr lang="en-US" dirty="0" err="1" smtClean="0"/>
              <a:t>Slatcher</a:t>
            </a:r>
            <a:r>
              <a:rPr lang="en-US" dirty="0" smtClean="0"/>
              <a:t>, Chung, </a:t>
            </a:r>
            <a:r>
              <a:rPr lang="en-US" dirty="0" err="1" smtClean="0"/>
              <a:t>Pennebaker</a:t>
            </a:r>
            <a:r>
              <a:rPr lang="en-US" dirty="0" smtClean="0"/>
              <a:t>, &amp; Stone, 2007)</a:t>
            </a:r>
          </a:p>
          <a:p>
            <a:r>
              <a:rPr lang="en-US" dirty="0" smtClean="0"/>
              <a:t>Study of blogs following 9-11: More negative, social, cognitive, and distant in two weeks following. Distancing persisted. Cognitive processing declined (Cohn, </a:t>
            </a:r>
            <a:r>
              <a:rPr lang="en-US" dirty="0" err="1" smtClean="0"/>
              <a:t>Mehl</a:t>
            </a:r>
            <a:r>
              <a:rPr lang="en-US" dirty="0" smtClean="0"/>
              <a:t>, &amp; </a:t>
            </a:r>
            <a:r>
              <a:rPr lang="en-US" dirty="0" err="1" smtClean="0"/>
              <a:t>Pennebaker</a:t>
            </a:r>
            <a:r>
              <a:rPr lang="en-US" dirty="0" smtClean="0"/>
              <a:t>, 2004)</a:t>
            </a:r>
          </a:p>
          <a:p>
            <a:pPr lvl="0"/>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Personal Concerns Model</a:t>
            </a:r>
            <a:endParaRPr lang="en-US" dirty="0"/>
          </a:p>
        </p:txBody>
      </p:sp>
      <p:graphicFrame>
        <p:nvGraphicFramePr>
          <p:cNvPr id="4" name="Table 3"/>
          <p:cNvGraphicFramePr>
            <a:graphicFrameLocks noGrp="1"/>
          </p:cNvGraphicFramePr>
          <p:nvPr/>
        </p:nvGraphicFramePr>
        <p:xfrm>
          <a:off x="1219200" y="1752600"/>
          <a:ext cx="7772400" cy="4064000"/>
        </p:xfrm>
        <a:graphic>
          <a:graphicData uri="http://schemas.openxmlformats.org/drawingml/2006/table">
            <a:tbl>
              <a:tblPr/>
              <a:tblGrid>
                <a:gridCol w="1114762"/>
                <a:gridCol w="777240"/>
                <a:gridCol w="777240"/>
                <a:gridCol w="711751"/>
                <a:gridCol w="711751"/>
                <a:gridCol w="777240"/>
                <a:gridCol w="777240"/>
                <a:gridCol w="711751"/>
                <a:gridCol w="816102"/>
                <a:gridCol w="597323"/>
              </a:tblGrid>
              <a:tr h="325120">
                <a:tc>
                  <a:txBody>
                    <a:bodyPr/>
                    <a:lstStyle/>
                    <a:p>
                      <a:endParaRPr lang="en-US" sz="1400" dirty="0">
                        <a:solidFill>
                          <a:srgbClr val="365F91"/>
                        </a:solidFill>
                        <a:latin typeface="Times New Roman"/>
                        <a:cs typeface="Times New Roman"/>
                      </a:endParaRPr>
                    </a:p>
                  </a:txBody>
                  <a:tcPr marL="60960" marR="60960" marT="0" marB="0">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endParaRPr lang="en-US" sz="1400">
                        <a:solidFill>
                          <a:srgbClr val="365F91"/>
                        </a:solidFill>
                        <a:latin typeface="Times New Roman"/>
                        <a:cs typeface="Times New Roman"/>
                      </a:endParaRPr>
                    </a:p>
                  </a:txBody>
                  <a:tcPr marL="60960" marR="60960" marT="0" marB="0">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endParaRPr lang="en-US" sz="1400">
                        <a:solidFill>
                          <a:srgbClr val="365F91"/>
                        </a:solidFill>
                        <a:latin typeface="Times New Roman"/>
                        <a:cs typeface="Times New Roman"/>
                      </a:endParaRPr>
                    </a:p>
                  </a:txBody>
                  <a:tcPr marL="60960" marR="60960" marT="0" marB="0">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gridSpan="2">
                  <a:txBody>
                    <a:bodyPr/>
                    <a:lstStyle/>
                    <a:p>
                      <a:pPr marL="0" marR="0" algn="ctr">
                        <a:lnSpc>
                          <a:spcPct val="200000"/>
                        </a:lnSpc>
                        <a:spcBef>
                          <a:spcPts val="0"/>
                        </a:spcBef>
                        <a:spcAft>
                          <a:spcPts val="0"/>
                        </a:spcAft>
                      </a:pPr>
                      <a:r>
                        <a:rPr lang="en-US" sz="1400" b="1" i="1">
                          <a:solidFill>
                            <a:srgbClr val="000000"/>
                          </a:solidFill>
                          <a:latin typeface="Times New Roman"/>
                          <a:ea typeface="Times New Roman"/>
                          <a:cs typeface="Times New Roman"/>
                        </a:rPr>
                        <a:t>B </a:t>
                      </a:r>
                      <a:r>
                        <a:rPr lang="en-US" sz="1400" b="1">
                          <a:solidFill>
                            <a:srgbClr val="000000"/>
                          </a:solidFill>
                          <a:latin typeface="Times New Roman"/>
                          <a:ea typeface="Times New Roman"/>
                          <a:cs typeface="Times New Roman"/>
                        </a:rPr>
                        <a:t>(95% CI)</a:t>
                      </a:r>
                      <a:endParaRPr lang="en-US" sz="1400">
                        <a:solidFill>
                          <a:srgbClr val="365F91"/>
                        </a:solidFill>
                        <a:latin typeface="Times New Roman"/>
                        <a:ea typeface="Calibri"/>
                        <a:cs typeface="Times New Roman"/>
                      </a:endParaRPr>
                    </a:p>
                  </a:txBody>
                  <a:tcPr marL="60960" marR="60960" marT="0" marB="0">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hMerge="1">
                  <a:txBody>
                    <a:bodyPr/>
                    <a:lstStyle/>
                    <a:p>
                      <a:endParaRPr lang="en-US"/>
                    </a:p>
                  </a:txBody>
                  <a:tcPr/>
                </a:tc>
                <a:tc>
                  <a:txBody>
                    <a:bodyPr/>
                    <a:lstStyle/>
                    <a:p>
                      <a:endParaRPr lang="en-US" sz="1400">
                        <a:solidFill>
                          <a:srgbClr val="365F91"/>
                        </a:solidFill>
                        <a:latin typeface="Times New Roman"/>
                        <a:cs typeface="Times New Roman"/>
                      </a:endParaRPr>
                    </a:p>
                  </a:txBody>
                  <a:tcPr marL="60960" marR="60960" marT="0" marB="0">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endParaRPr lang="en-US" sz="1400">
                        <a:solidFill>
                          <a:srgbClr val="365F91"/>
                        </a:solidFill>
                        <a:latin typeface="Times New Roman"/>
                        <a:cs typeface="Times New Roman"/>
                      </a:endParaRPr>
                    </a:p>
                  </a:txBody>
                  <a:tcPr marL="60960" marR="60960" marT="0" marB="0">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gridSpan="3">
                  <a:txBody>
                    <a:bodyPr/>
                    <a:lstStyle/>
                    <a:p>
                      <a:pPr marL="0" marR="0" algn="ctr">
                        <a:lnSpc>
                          <a:spcPct val="200000"/>
                        </a:lnSpc>
                        <a:spcBef>
                          <a:spcPts val="0"/>
                        </a:spcBef>
                        <a:spcAft>
                          <a:spcPts val="0"/>
                        </a:spcAft>
                      </a:pPr>
                      <a:r>
                        <a:rPr lang="en-US" sz="1400" b="1" i="1">
                          <a:solidFill>
                            <a:srgbClr val="000000"/>
                          </a:solidFill>
                          <a:latin typeface="Times New Roman"/>
                          <a:ea typeface="Times New Roman"/>
                          <a:cs typeface="Times New Roman"/>
                        </a:rPr>
                        <a:t>95% CI for odds ratio</a:t>
                      </a:r>
                      <a:endParaRPr lang="en-US" sz="1400">
                        <a:solidFill>
                          <a:srgbClr val="365F91"/>
                        </a:solidFill>
                        <a:latin typeface="Times New Roman"/>
                        <a:ea typeface="Calibri"/>
                        <a:cs typeface="Times New Roman"/>
                      </a:endParaRPr>
                    </a:p>
                  </a:txBody>
                  <a:tcPr marL="60960" marR="60960" marT="0" marB="0">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650240">
                <a:tc>
                  <a:txBody>
                    <a:bodyPr/>
                    <a:lstStyle/>
                    <a:p>
                      <a:pPr marL="0" marR="0">
                        <a:lnSpc>
                          <a:spcPct val="200000"/>
                        </a:lnSpc>
                        <a:spcBef>
                          <a:spcPts val="0"/>
                        </a:spcBef>
                        <a:spcAft>
                          <a:spcPts val="0"/>
                        </a:spcAft>
                      </a:pPr>
                      <a:r>
                        <a:rPr lang="en-US" sz="1400" b="1">
                          <a:solidFill>
                            <a:srgbClr val="000000"/>
                          </a:solidFill>
                          <a:latin typeface="Times New Roman"/>
                          <a:ea typeface="Times New Roman"/>
                          <a:cs typeface="Times New Roman"/>
                        </a:rPr>
                        <a:t> </a:t>
                      </a:r>
                      <a:endParaRPr lang="en-US" sz="1400">
                        <a:solidFill>
                          <a:srgbClr val="365F91"/>
                        </a:solidFill>
                        <a:latin typeface="Times New Roman"/>
                        <a:ea typeface="Calibri"/>
                        <a:cs typeface="Times New Roman"/>
                      </a:endParaRPr>
                    </a:p>
                  </a:txBody>
                  <a:tcPr marL="60960" marR="60960" marT="0" marB="0">
                    <a:lnL>
                      <a:noFill/>
                    </a:lnL>
                    <a:lnR>
                      <a:noFill/>
                    </a:lnR>
                    <a:lnT w="12700" cap="flat" cmpd="sng" algn="ctr">
                      <a:solidFill>
                        <a:srgbClr val="4F81BD"/>
                      </a:solidFill>
                      <a:prstDash val="solid"/>
                      <a:round/>
                      <a:headEnd type="none" w="med" len="med"/>
                      <a:tailEnd type="none" w="med" len="med"/>
                    </a:lnT>
                    <a:lnB>
                      <a:noFill/>
                    </a:lnB>
                    <a:solidFill>
                      <a:srgbClr val="D3DFEE"/>
                    </a:solidFill>
                  </a:tcPr>
                </a:tc>
                <a:tc>
                  <a:txBody>
                    <a:bodyPr/>
                    <a:lstStyle/>
                    <a:p>
                      <a:pPr marL="0" marR="0" algn="ctr">
                        <a:lnSpc>
                          <a:spcPct val="200000"/>
                        </a:lnSpc>
                        <a:spcBef>
                          <a:spcPts val="0"/>
                        </a:spcBef>
                        <a:spcAft>
                          <a:spcPts val="0"/>
                        </a:spcAft>
                      </a:pPr>
                      <a:r>
                        <a:rPr lang="en-US" sz="1400" i="1">
                          <a:solidFill>
                            <a:srgbClr val="000000"/>
                          </a:solidFill>
                          <a:latin typeface="Times New Roman"/>
                          <a:ea typeface="Times New Roman"/>
                          <a:cs typeface="Times New Roman"/>
                        </a:rPr>
                        <a:t>B</a:t>
                      </a:r>
                      <a:endParaRPr lang="en-US" sz="1400">
                        <a:solidFill>
                          <a:srgbClr val="365F91"/>
                        </a:solidFill>
                        <a:latin typeface="Times New Roman"/>
                        <a:ea typeface="Calibri"/>
                        <a:cs typeface="Times New Roman"/>
                      </a:endParaRPr>
                    </a:p>
                  </a:txBody>
                  <a:tcPr marL="60960" marR="60960" marT="0" marB="0">
                    <a:lnL>
                      <a:noFill/>
                    </a:lnL>
                    <a:lnR>
                      <a:noFill/>
                    </a:lnR>
                    <a:lnT w="12700" cap="flat" cmpd="sng" algn="ctr">
                      <a:solidFill>
                        <a:srgbClr val="4F81BD"/>
                      </a:solidFill>
                      <a:prstDash val="solid"/>
                      <a:round/>
                      <a:headEnd type="none" w="med" len="med"/>
                      <a:tailEnd type="none" w="med" len="med"/>
                    </a:lnT>
                    <a:lnB>
                      <a:noFill/>
                    </a:lnB>
                    <a:solidFill>
                      <a:srgbClr val="D3DFEE"/>
                    </a:solidFill>
                  </a:tcPr>
                </a:tc>
                <a:tc>
                  <a:txBody>
                    <a:bodyPr/>
                    <a:lstStyle/>
                    <a:p>
                      <a:pPr marL="0" marR="0" algn="ctr">
                        <a:lnSpc>
                          <a:spcPct val="200000"/>
                        </a:lnSpc>
                        <a:spcBef>
                          <a:spcPts val="0"/>
                        </a:spcBef>
                        <a:spcAft>
                          <a:spcPts val="0"/>
                        </a:spcAft>
                      </a:pPr>
                      <a:r>
                        <a:rPr lang="en-US" sz="1400" i="1">
                          <a:solidFill>
                            <a:srgbClr val="000000"/>
                          </a:solidFill>
                          <a:latin typeface="Times New Roman"/>
                          <a:ea typeface="Times New Roman"/>
                          <a:cs typeface="Times New Roman"/>
                        </a:rPr>
                        <a:t>SE</a:t>
                      </a:r>
                      <a:endParaRPr lang="en-US" sz="1400">
                        <a:solidFill>
                          <a:srgbClr val="365F91"/>
                        </a:solidFill>
                        <a:latin typeface="Times New Roman"/>
                        <a:ea typeface="Calibri"/>
                        <a:cs typeface="Times New Roman"/>
                      </a:endParaRPr>
                    </a:p>
                  </a:txBody>
                  <a:tcPr marL="60960" marR="60960" marT="0" marB="0">
                    <a:lnL>
                      <a:noFill/>
                    </a:lnL>
                    <a:lnR>
                      <a:noFill/>
                    </a:lnR>
                    <a:lnT w="12700" cap="flat" cmpd="sng" algn="ctr">
                      <a:solidFill>
                        <a:srgbClr val="4F81BD"/>
                      </a:solidFill>
                      <a:prstDash val="solid"/>
                      <a:round/>
                      <a:headEnd type="none" w="med" len="med"/>
                      <a:tailEnd type="none" w="med" len="med"/>
                    </a:lnT>
                    <a:lnB>
                      <a:noFill/>
                    </a:lnB>
                    <a:solidFill>
                      <a:srgbClr val="D3DFEE"/>
                    </a:solidFill>
                  </a:tcPr>
                </a:tc>
                <a:tc>
                  <a:txBody>
                    <a:bodyPr/>
                    <a:lstStyle/>
                    <a:p>
                      <a:pPr marL="0" marR="0" algn="ctr">
                        <a:lnSpc>
                          <a:spcPct val="200000"/>
                        </a:lnSpc>
                        <a:spcBef>
                          <a:spcPts val="0"/>
                        </a:spcBef>
                        <a:spcAft>
                          <a:spcPts val="0"/>
                        </a:spcAft>
                      </a:pPr>
                      <a:r>
                        <a:rPr lang="en-US" sz="1400" i="1">
                          <a:solidFill>
                            <a:srgbClr val="000000"/>
                          </a:solidFill>
                          <a:latin typeface="Times New Roman"/>
                          <a:ea typeface="Times New Roman"/>
                          <a:cs typeface="Times New Roman"/>
                        </a:rPr>
                        <a:t>Lower</a:t>
                      </a:r>
                      <a:endParaRPr lang="en-US" sz="1400">
                        <a:solidFill>
                          <a:srgbClr val="365F91"/>
                        </a:solidFill>
                        <a:latin typeface="Times New Roman"/>
                        <a:ea typeface="Calibri"/>
                        <a:cs typeface="Times New Roman"/>
                      </a:endParaRPr>
                    </a:p>
                  </a:txBody>
                  <a:tcPr marL="60960" marR="60960" marT="0" marB="0">
                    <a:lnL>
                      <a:noFill/>
                    </a:lnL>
                    <a:lnR>
                      <a:noFill/>
                    </a:lnR>
                    <a:lnT w="12700" cap="flat" cmpd="sng" algn="ctr">
                      <a:solidFill>
                        <a:srgbClr val="4F81BD"/>
                      </a:solidFill>
                      <a:prstDash val="solid"/>
                      <a:round/>
                      <a:headEnd type="none" w="med" len="med"/>
                      <a:tailEnd type="none" w="med" len="med"/>
                    </a:lnT>
                    <a:lnB>
                      <a:noFill/>
                    </a:lnB>
                    <a:solidFill>
                      <a:srgbClr val="D3DFEE"/>
                    </a:solidFill>
                  </a:tcPr>
                </a:tc>
                <a:tc>
                  <a:txBody>
                    <a:bodyPr/>
                    <a:lstStyle/>
                    <a:p>
                      <a:pPr marL="0" marR="0" algn="ctr">
                        <a:lnSpc>
                          <a:spcPct val="200000"/>
                        </a:lnSpc>
                        <a:spcBef>
                          <a:spcPts val="0"/>
                        </a:spcBef>
                        <a:spcAft>
                          <a:spcPts val="0"/>
                        </a:spcAft>
                      </a:pPr>
                      <a:r>
                        <a:rPr lang="en-US" sz="1400" i="1">
                          <a:solidFill>
                            <a:srgbClr val="000000"/>
                          </a:solidFill>
                          <a:latin typeface="Times New Roman"/>
                          <a:ea typeface="Times New Roman"/>
                          <a:cs typeface="Times New Roman"/>
                        </a:rPr>
                        <a:t>Upper</a:t>
                      </a:r>
                      <a:endParaRPr lang="en-US" sz="1400">
                        <a:solidFill>
                          <a:srgbClr val="365F91"/>
                        </a:solidFill>
                        <a:latin typeface="Times New Roman"/>
                        <a:ea typeface="Calibri"/>
                        <a:cs typeface="Times New Roman"/>
                      </a:endParaRPr>
                    </a:p>
                  </a:txBody>
                  <a:tcPr marL="60960" marR="60960" marT="0" marB="0">
                    <a:lnL>
                      <a:noFill/>
                    </a:lnL>
                    <a:lnR>
                      <a:noFill/>
                    </a:lnR>
                    <a:lnT w="12700" cap="flat" cmpd="sng" algn="ctr">
                      <a:solidFill>
                        <a:srgbClr val="4F81BD"/>
                      </a:solidFill>
                      <a:prstDash val="solid"/>
                      <a:round/>
                      <a:headEnd type="none" w="med" len="med"/>
                      <a:tailEnd type="none" w="med" len="med"/>
                    </a:lnT>
                    <a:lnB>
                      <a:noFill/>
                    </a:lnB>
                    <a:solidFill>
                      <a:srgbClr val="D3DFEE"/>
                    </a:solidFill>
                  </a:tcPr>
                </a:tc>
                <a:tc>
                  <a:txBody>
                    <a:bodyPr/>
                    <a:lstStyle/>
                    <a:p>
                      <a:pPr marL="0" marR="0" algn="ctr">
                        <a:lnSpc>
                          <a:spcPct val="200000"/>
                        </a:lnSpc>
                        <a:spcBef>
                          <a:spcPts val="0"/>
                        </a:spcBef>
                        <a:spcAft>
                          <a:spcPts val="0"/>
                        </a:spcAft>
                      </a:pPr>
                      <a:r>
                        <a:rPr lang="en-US" sz="1400" i="1">
                          <a:solidFill>
                            <a:srgbClr val="000000"/>
                          </a:solidFill>
                          <a:latin typeface="Times New Roman"/>
                          <a:ea typeface="Times New Roman"/>
                          <a:cs typeface="Times New Roman"/>
                        </a:rPr>
                        <a:t>z</a:t>
                      </a:r>
                      <a:endParaRPr lang="en-US" sz="1400">
                        <a:solidFill>
                          <a:srgbClr val="365F91"/>
                        </a:solidFill>
                        <a:latin typeface="Times New Roman"/>
                        <a:ea typeface="Calibri"/>
                        <a:cs typeface="Times New Roman"/>
                      </a:endParaRPr>
                    </a:p>
                  </a:txBody>
                  <a:tcPr marL="60960" marR="60960" marT="0" marB="0">
                    <a:lnL>
                      <a:noFill/>
                    </a:lnL>
                    <a:lnR>
                      <a:noFill/>
                    </a:lnR>
                    <a:lnT w="12700" cap="flat" cmpd="sng" algn="ctr">
                      <a:solidFill>
                        <a:srgbClr val="4F81BD"/>
                      </a:solidFill>
                      <a:prstDash val="solid"/>
                      <a:round/>
                      <a:headEnd type="none" w="med" len="med"/>
                      <a:tailEnd type="none" w="med" len="med"/>
                    </a:lnT>
                    <a:lnB>
                      <a:noFill/>
                    </a:lnB>
                    <a:solidFill>
                      <a:srgbClr val="D3DFEE"/>
                    </a:solidFill>
                  </a:tcPr>
                </a:tc>
                <a:tc>
                  <a:txBody>
                    <a:bodyPr/>
                    <a:lstStyle/>
                    <a:p>
                      <a:pPr marL="0" marR="0" algn="ctr">
                        <a:lnSpc>
                          <a:spcPct val="200000"/>
                        </a:lnSpc>
                        <a:spcBef>
                          <a:spcPts val="0"/>
                        </a:spcBef>
                        <a:spcAft>
                          <a:spcPts val="0"/>
                        </a:spcAft>
                      </a:pPr>
                      <a:r>
                        <a:rPr lang="en-US" sz="1400" i="1">
                          <a:solidFill>
                            <a:srgbClr val="000000"/>
                          </a:solidFill>
                          <a:latin typeface="Times New Roman"/>
                          <a:ea typeface="Times New Roman"/>
                          <a:cs typeface="Times New Roman"/>
                        </a:rPr>
                        <a:t>p</a:t>
                      </a:r>
                      <a:endParaRPr lang="en-US" sz="1400">
                        <a:solidFill>
                          <a:srgbClr val="365F91"/>
                        </a:solidFill>
                        <a:latin typeface="Times New Roman"/>
                        <a:ea typeface="Calibri"/>
                        <a:cs typeface="Times New Roman"/>
                      </a:endParaRPr>
                    </a:p>
                  </a:txBody>
                  <a:tcPr marL="60960" marR="60960" marT="0" marB="0">
                    <a:lnL>
                      <a:noFill/>
                    </a:lnL>
                    <a:lnR>
                      <a:noFill/>
                    </a:lnR>
                    <a:lnT w="12700" cap="flat" cmpd="sng" algn="ctr">
                      <a:solidFill>
                        <a:srgbClr val="4F81BD"/>
                      </a:solidFill>
                      <a:prstDash val="solid"/>
                      <a:round/>
                      <a:headEnd type="none" w="med" len="med"/>
                      <a:tailEnd type="none" w="med" len="med"/>
                    </a:lnT>
                    <a:lnB>
                      <a:noFill/>
                    </a:lnB>
                    <a:solidFill>
                      <a:srgbClr val="D3DFEE"/>
                    </a:solidFill>
                  </a:tcPr>
                </a:tc>
                <a:tc>
                  <a:txBody>
                    <a:bodyPr/>
                    <a:lstStyle/>
                    <a:p>
                      <a:pPr marL="0" marR="0" algn="ctr">
                        <a:lnSpc>
                          <a:spcPct val="200000"/>
                        </a:lnSpc>
                        <a:spcBef>
                          <a:spcPts val="0"/>
                        </a:spcBef>
                        <a:spcAft>
                          <a:spcPts val="0"/>
                        </a:spcAft>
                      </a:pPr>
                      <a:r>
                        <a:rPr lang="en-US" sz="1400" i="1">
                          <a:solidFill>
                            <a:srgbClr val="000000"/>
                          </a:solidFill>
                          <a:latin typeface="Times New Roman"/>
                          <a:ea typeface="Times New Roman"/>
                          <a:cs typeface="Times New Roman"/>
                        </a:rPr>
                        <a:t>Lower</a:t>
                      </a:r>
                      <a:endParaRPr lang="en-US" sz="1400">
                        <a:solidFill>
                          <a:srgbClr val="365F91"/>
                        </a:solidFill>
                        <a:latin typeface="Times New Roman"/>
                        <a:ea typeface="Calibri"/>
                        <a:cs typeface="Times New Roman"/>
                      </a:endParaRPr>
                    </a:p>
                  </a:txBody>
                  <a:tcPr marL="60960" marR="60960" marT="0" marB="0">
                    <a:lnL>
                      <a:noFill/>
                    </a:lnL>
                    <a:lnR>
                      <a:noFill/>
                    </a:lnR>
                    <a:lnT w="12700" cap="flat" cmpd="sng" algn="ctr">
                      <a:solidFill>
                        <a:srgbClr val="4F81BD"/>
                      </a:solidFill>
                      <a:prstDash val="solid"/>
                      <a:round/>
                      <a:headEnd type="none" w="med" len="med"/>
                      <a:tailEnd type="none" w="med" len="med"/>
                    </a:lnT>
                    <a:lnB>
                      <a:noFill/>
                    </a:lnB>
                    <a:solidFill>
                      <a:srgbClr val="D3DFEE"/>
                    </a:solidFill>
                  </a:tcPr>
                </a:tc>
                <a:tc>
                  <a:txBody>
                    <a:bodyPr/>
                    <a:lstStyle/>
                    <a:p>
                      <a:pPr marL="0" marR="0" algn="ctr">
                        <a:lnSpc>
                          <a:spcPct val="200000"/>
                        </a:lnSpc>
                        <a:spcBef>
                          <a:spcPts val="0"/>
                        </a:spcBef>
                        <a:spcAft>
                          <a:spcPts val="0"/>
                        </a:spcAft>
                      </a:pPr>
                      <a:r>
                        <a:rPr lang="en-US" sz="1400" i="1">
                          <a:solidFill>
                            <a:srgbClr val="000000"/>
                          </a:solidFill>
                          <a:latin typeface="Times New Roman"/>
                          <a:ea typeface="Times New Roman"/>
                          <a:cs typeface="Times New Roman"/>
                        </a:rPr>
                        <a:t>Odds Ratio</a:t>
                      </a:r>
                      <a:endParaRPr lang="en-US" sz="1400">
                        <a:solidFill>
                          <a:srgbClr val="365F91"/>
                        </a:solidFill>
                        <a:latin typeface="Times New Roman"/>
                        <a:ea typeface="Calibri"/>
                        <a:cs typeface="Times New Roman"/>
                      </a:endParaRPr>
                    </a:p>
                  </a:txBody>
                  <a:tcPr marL="60960" marR="60960" marT="0" marB="0">
                    <a:lnL>
                      <a:noFill/>
                    </a:lnL>
                    <a:lnR>
                      <a:noFill/>
                    </a:lnR>
                    <a:lnT w="12700" cap="flat" cmpd="sng" algn="ctr">
                      <a:solidFill>
                        <a:srgbClr val="4F81BD"/>
                      </a:solidFill>
                      <a:prstDash val="solid"/>
                      <a:round/>
                      <a:headEnd type="none" w="med" len="med"/>
                      <a:tailEnd type="none" w="med" len="med"/>
                    </a:lnT>
                    <a:lnB>
                      <a:noFill/>
                    </a:lnB>
                    <a:solidFill>
                      <a:srgbClr val="D3DFEE"/>
                    </a:solidFill>
                  </a:tcPr>
                </a:tc>
                <a:tc>
                  <a:txBody>
                    <a:bodyPr/>
                    <a:lstStyle/>
                    <a:p>
                      <a:pPr marL="0" marR="0" algn="ctr">
                        <a:lnSpc>
                          <a:spcPct val="200000"/>
                        </a:lnSpc>
                        <a:spcBef>
                          <a:spcPts val="0"/>
                        </a:spcBef>
                        <a:spcAft>
                          <a:spcPts val="0"/>
                        </a:spcAft>
                      </a:pPr>
                      <a:r>
                        <a:rPr lang="en-US" sz="1400" i="1">
                          <a:solidFill>
                            <a:srgbClr val="000000"/>
                          </a:solidFill>
                          <a:latin typeface="Times New Roman"/>
                          <a:ea typeface="Times New Roman"/>
                          <a:cs typeface="Times New Roman"/>
                        </a:rPr>
                        <a:t>Upper</a:t>
                      </a:r>
                      <a:endParaRPr lang="en-US" sz="1400">
                        <a:solidFill>
                          <a:srgbClr val="365F91"/>
                        </a:solidFill>
                        <a:latin typeface="Times New Roman"/>
                        <a:ea typeface="Calibri"/>
                        <a:cs typeface="Times New Roman"/>
                      </a:endParaRPr>
                    </a:p>
                  </a:txBody>
                  <a:tcPr marL="60960" marR="60960" marT="0" marB="0">
                    <a:lnL>
                      <a:noFill/>
                    </a:lnL>
                    <a:lnR>
                      <a:noFill/>
                    </a:lnR>
                    <a:lnT w="12700" cap="flat" cmpd="sng" algn="ctr">
                      <a:solidFill>
                        <a:srgbClr val="4F81BD"/>
                      </a:solidFill>
                      <a:prstDash val="solid"/>
                      <a:round/>
                      <a:headEnd type="none" w="med" len="med"/>
                      <a:tailEnd type="none" w="med" len="med"/>
                    </a:lnT>
                    <a:lnB>
                      <a:noFill/>
                    </a:lnB>
                    <a:solidFill>
                      <a:srgbClr val="D3DFEE"/>
                    </a:solidFill>
                  </a:tcPr>
                </a:tc>
              </a:tr>
              <a:tr h="325120">
                <a:tc>
                  <a:txBody>
                    <a:bodyPr/>
                    <a:lstStyle/>
                    <a:p>
                      <a:pPr marL="0" marR="0">
                        <a:lnSpc>
                          <a:spcPct val="200000"/>
                        </a:lnSpc>
                        <a:spcBef>
                          <a:spcPts val="0"/>
                        </a:spcBef>
                        <a:spcAft>
                          <a:spcPts val="0"/>
                        </a:spcAft>
                      </a:pPr>
                      <a:r>
                        <a:rPr lang="en-US" sz="1400" b="0">
                          <a:solidFill>
                            <a:srgbClr val="000000"/>
                          </a:solidFill>
                          <a:latin typeface="Times New Roman"/>
                          <a:ea typeface="Times New Roman"/>
                          <a:cs typeface="Times New Roman"/>
                        </a:rPr>
                        <a:t>Intercept</a:t>
                      </a:r>
                      <a:endParaRPr lang="en-US" sz="1400" b="0">
                        <a:solidFill>
                          <a:srgbClr val="365F91"/>
                        </a:solidFill>
                        <a:latin typeface="Times New Roman"/>
                        <a:ea typeface="Calibri"/>
                        <a:cs typeface="Times New Roman"/>
                      </a:endParaRPr>
                    </a:p>
                  </a:txBody>
                  <a:tcPr marL="60960" marR="60960" marT="0" marB="0">
                    <a:lnL>
                      <a:noFill/>
                    </a:lnL>
                    <a:lnR>
                      <a:noFill/>
                    </a:lnR>
                    <a:lnT>
                      <a:noFill/>
                    </a:lnT>
                    <a:lnB>
                      <a:noFill/>
                    </a:lnB>
                  </a:tcPr>
                </a:tc>
                <a:tc>
                  <a:txBody>
                    <a:bodyPr/>
                    <a:lstStyle/>
                    <a:p>
                      <a:pPr marL="0" marR="0" algn="ctr">
                        <a:lnSpc>
                          <a:spcPct val="200000"/>
                        </a:lnSpc>
                        <a:spcBef>
                          <a:spcPts val="0"/>
                        </a:spcBef>
                        <a:spcAft>
                          <a:spcPts val="0"/>
                        </a:spcAft>
                      </a:pPr>
                      <a:r>
                        <a:rPr lang="en-US" sz="1400">
                          <a:solidFill>
                            <a:srgbClr val="000000"/>
                          </a:solidFill>
                          <a:latin typeface="Times New Roman"/>
                          <a:ea typeface="Times New Roman"/>
                          <a:cs typeface="Times New Roman"/>
                        </a:rPr>
                        <a:t>1.96</a:t>
                      </a:r>
                      <a:endParaRPr lang="en-US" sz="1400">
                        <a:solidFill>
                          <a:srgbClr val="365F91"/>
                        </a:solidFill>
                        <a:latin typeface="Times New Roman"/>
                        <a:ea typeface="Calibri"/>
                        <a:cs typeface="Times New Roman"/>
                      </a:endParaRPr>
                    </a:p>
                  </a:txBody>
                  <a:tcPr marL="60960" marR="60960" marT="0" marB="0">
                    <a:lnL>
                      <a:noFill/>
                    </a:lnL>
                    <a:lnR>
                      <a:noFill/>
                    </a:lnR>
                    <a:lnT>
                      <a:noFill/>
                    </a:lnT>
                    <a:lnB>
                      <a:noFill/>
                    </a:lnB>
                  </a:tcPr>
                </a:tc>
                <a:tc>
                  <a:txBody>
                    <a:bodyPr/>
                    <a:lstStyle/>
                    <a:p>
                      <a:pPr marL="0" marR="0" algn="ctr">
                        <a:lnSpc>
                          <a:spcPct val="200000"/>
                        </a:lnSpc>
                        <a:spcBef>
                          <a:spcPts val="0"/>
                        </a:spcBef>
                        <a:spcAft>
                          <a:spcPts val="0"/>
                        </a:spcAft>
                      </a:pPr>
                      <a:r>
                        <a:rPr lang="en-US" sz="1400">
                          <a:solidFill>
                            <a:srgbClr val="000000"/>
                          </a:solidFill>
                          <a:latin typeface="Times New Roman"/>
                          <a:ea typeface="Times New Roman"/>
                          <a:cs typeface="Times New Roman"/>
                        </a:rPr>
                        <a:t>.99</a:t>
                      </a:r>
                      <a:endParaRPr lang="en-US" sz="1400">
                        <a:solidFill>
                          <a:srgbClr val="365F91"/>
                        </a:solidFill>
                        <a:latin typeface="Times New Roman"/>
                        <a:ea typeface="Calibri"/>
                        <a:cs typeface="Times New Roman"/>
                      </a:endParaRPr>
                    </a:p>
                  </a:txBody>
                  <a:tcPr marL="60960" marR="60960" marT="0" marB="0">
                    <a:lnL>
                      <a:noFill/>
                    </a:lnL>
                    <a:lnR>
                      <a:noFill/>
                    </a:lnR>
                    <a:lnT>
                      <a:noFill/>
                    </a:lnT>
                    <a:lnB>
                      <a:noFill/>
                    </a:lnB>
                  </a:tcPr>
                </a:tc>
                <a:tc>
                  <a:txBody>
                    <a:bodyPr/>
                    <a:lstStyle/>
                    <a:p>
                      <a:pPr marL="0" marR="0" algn="ctr">
                        <a:lnSpc>
                          <a:spcPct val="200000"/>
                        </a:lnSpc>
                        <a:spcBef>
                          <a:spcPts val="0"/>
                        </a:spcBef>
                        <a:spcAft>
                          <a:spcPts val="0"/>
                        </a:spcAft>
                      </a:pPr>
                      <a:r>
                        <a:rPr lang="en-US" sz="1400">
                          <a:solidFill>
                            <a:srgbClr val="000000"/>
                          </a:solidFill>
                          <a:latin typeface="Times New Roman"/>
                          <a:ea typeface="Times New Roman"/>
                          <a:cs typeface="Times New Roman"/>
                        </a:rPr>
                        <a:t>.02</a:t>
                      </a:r>
                      <a:endParaRPr lang="en-US" sz="1400">
                        <a:solidFill>
                          <a:srgbClr val="365F91"/>
                        </a:solidFill>
                        <a:latin typeface="Times New Roman"/>
                        <a:ea typeface="Calibri"/>
                        <a:cs typeface="Times New Roman"/>
                      </a:endParaRPr>
                    </a:p>
                  </a:txBody>
                  <a:tcPr marL="60960" marR="60960" marT="0" marB="0">
                    <a:lnL>
                      <a:noFill/>
                    </a:lnL>
                    <a:lnR>
                      <a:noFill/>
                    </a:lnR>
                    <a:lnT>
                      <a:noFill/>
                    </a:lnT>
                    <a:lnB>
                      <a:noFill/>
                    </a:lnB>
                  </a:tcPr>
                </a:tc>
                <a:tc>
                  <a:txBody>
                    <a:bodyPr/>
                    <a:lstStyle/>
                    <a:p>
                      <a:pPr marL="0" marR="0" algn="ctr">
                        <a:lnSpc>
                          <a:spcPct val="200000"/>
                        </a:lnSpc>
                        <a:spcBef>
                          <a:spcPts val="0"/>
                        </a:spcBef>
                        <a:spcAft>
                          <a:spcPts val="0"/>
                        </a:spcAft>
                      </a:pPr>
                      <a:r>
                        <a:rPr lang="en-US" sz="1400">
                          <a:solidFill>
                            <a:srgbClr val="000000"/>
                          </a:solidFill>
                          <a:latin typeface="Times New Roman"/>
                          <a:ea typeface="Times New Roman"/>
                          <a:cs typeface="Times New Roman"/>
                        </a:rPr>
                        <a:t>3.90</a:t>
                      </a:r>
                      <a:endParaRPr lang="en-US" sz="1400">
                        <a:solidFill>
                          <a:srgbClr val="365F91"/>
                        </a:solidFill>
                        <a:latin typeface="Times New Roman"/>
                        <a:ea typeface="Calibri"/>
                        <a:cs typeface="Times New Roman"/>
                      </a:endParaRPr>
                    </a:p>
                  </a:txBody>
                  <a:tcPr marL="60960" marR="60960" marT="0" marB="0">
                    <a:lnL>
                      <a:noFill/>
                    </a:lnL>
                    <a:lnR>
                      <a:noFill/>
                    </a:lnR>
                    <a:lnT>
                      <a:noFill/>
                    </a:lnT>
                    <a:lnB>
                      <a:noFill/>
                    </a:lnB>
                  </a:tcPr>
                </a:tc>
                <a:tc>
                  <a:txBody>
                    <a:bodyPr/>
                    <a:lstStyle/>
                    <a:p>
                      <a:pPr marL="0" marR="0" algn="ctr">
                        <a:lnSpc>
                          <a:spcPct val="200000"/>
                        </a:lnSpc>
                        <a:spcBef>
                          <a:spcPts val="0"/>
                        </a:spcBef>
                        <a:spcAft>
                          <a:spcPts val="0"/>
                        </a:spcAft>
                      </a:pPr>
                      <a:r>
                        <a:rPr lang="en-US" sz="1400">
                          <a:solidFill>
                            <a:srgbClr val="000000"/>
                          </a:solidFill>
                          <a:latin typeface="Times New Roman"/>
                          <a:ea typeface="Times New Roman"/>
                          <a:cs typeface="Times New Roman"/>
                        </a:rPr>
                        <a:t>1.98</a:t>
                      </a:r>
                      <a:endParaRPr lang="en-US" sz="1400">
                        <a:solidFill>
                          <a:srgbClr val="365F91"/>
                        </a:solidFill>
                        <a:latin typeface="Times New Roman"/>
                        <a:ea typeface="Calibri"/>
                        <a:cs typeface="Times New Roman"/>
                      </a:endParaRPr>
                    </a:p>
                  </a:txBody>
                  <a:tcPr marL="60960" marR="60960" marT="0" marB="0">
                    <a:lnL>
                      <a:noFill/>
                    </a:lnL>
                    <a:lnR>
                      <a:noFill/>
                    </a:lnR>
                    <a:lnT>
                      <a:noFill/>
                    </a:lnT>
                    <a:lnB>
                      <a:noFill/>
                    </a:lnB>
                  </a:tcPr>
                </a:tc>
                <a:tc>
                  <a:txBody>
                    <a:bodyPr/>
                    <a:lstStyle/>
                    <a:p>
                      <a:pPr marL="0" marR="0" algn="ctr">
                        <a:lnSpc>
                          <a:spcPct val="200000"/>
                        </a:lnSpc>
                        <a:spcBef>
                          <a:spcPts val="0"/>
                        </a:spcBef>
                        <a:spcAft>
                          <a:spcPts val="0"/>
                        </a:spcAft>
                      </a:pPr>
                      <a:r>
                        <a:rPr lang="en-US" sz="1400">
                          <a:solidFill>
                            <a:srgbClr val="000000"/>
                          </a:solidFill>
                          <a:latin typeface="Times New Roman"/>
                          <a:ea typeface="Times New Roman"/>
                          <a:cs typeface="Times New Roman"/>
                        </a:rPr>
                        <a:t>.048</a:t>
                      </a:r>
                      <a:endParaRPr lang="en-US" sz="1400">
                        <a:solidFill>
                          <a:srgbClr val="365F91"/>
                        </a:solidFill>
                        <a:latin typeface="Times New Roman"/>
                        <a:ea typeface="Calibri"/>
                        <a:cs typeface="Times New Roman"/>
                      </a:endParaRPr>
                    </a:p>
                  </a:txBody>
                  <a:tcPr marL="60960" marR="60960" marT="0" marB="0">
                    <a:lnL>
                      <a:noFill/>
                    </a:lnL>
                    <a:lnR>
                      <a:noFill/>
                    </a:lnR>
                    <a:lnT>
                      <a:noFill/>
                    </a:lnT>
                    <a:lnB>
                      <a:noFill/>
                    </a:lnB>
                  </a:tcPr>
                </a:tc>
                <a:tc>
                  <a:txBody>
                    <a:bodyPr/>
                    <a:lstStyle/>
                    <a:p>
                      <a:pPr marL="0" marR="0" algn="ctr">
                        <a:lnSpc>
                          <a:spcPct val="200000"/>
                        </a:lnSpc>
                        <a:spcBef>
                          <a:spcPts val="0"/>
                        </a:spcBef>
                        <a:spcAft>
                          <a:spcPts val="0"/>
                        </a:spcAft>
                      </a:pPr>
                      <a:endParaRPr lang="en-US" sz="1400">
                        <a:solidFill>
                          <a:srgbClr val="000000"/>
                        </a:solidFill>
                        <a:latin typeface="Times New Roman"/>
                        <a:ea typeface="Times New Roman"/>
                        <a:cs typeface="Times New Roman"/>
                      </a:endParaRPr>
                    </a:p>
                  </a:txBody>
                  <a:tcPr marL="60960" marR="60960" marT="0" marB="0">
                    <a:lnL>
                      <a:noFill/>
                    </a:lnL>
                    <a:lnR>
                      <a:noFill/>
                    </a:lnR>
                    <a:lnT>
                      <a:noFill/>
                    </a:lnT>
                    <a:lnB>
                      <a:noFill/>
                    </a:lnB>
                  </a:tcPr>
                </a:tc>
                <a:tc>
                  <a:txBody>
                    <a:bodyPr/>
                    <a:lstStyle/>
                    <a:p>
                      <a:pPr marL="0" marR="0" algn="ctr">
                        <a:lnSpc>
                          <a:spcPct val="200000"/>
                        </a:lnSpc>
                        <a:spcBef>
                          <a:spcPts val="0"/>
                        </a:spcBef>
                        <a:spcAft>
                          <a:spcPts val="0"/>
                        </a:spcAft>
                      </a:pPr>
                      <a:endParaRPr lang="en-US" sz="1400">
                        <a:solidFill>
                          <a:srgbClr val="000000"/>
                        </a:solidFill>
                        <a:latin typeface="Times New Roman"/>
                        <a:ea typeface="Times New Roman"/>
                        <a:cs typeface="Times New Roman"/>
                      </a:endParaRPr>
                    </a:p>
                  </a:txBody>
                  <a:tcPr marL="60960" marR="60960" marT="0" marB="0">
                    <a:lnL>
                      <a:noFill/>
                    </a:lnL>
                    <a:lnR>
                      <a:noFill/>
                    </a:lnR>
                    <a:lnT>
                      <a:noFill/>
                    </a:lnT>
                    <a:lnB>
                      <a:noFill/>
                    </a:lnB>
                  </a:tcPr>
                </a:tc>
                <a:tc>
                  <a:txBody>
                    <a:bodyPr/>
                    <a:lstStyle/>
                    <a:p>
                      <a:pPr marL="0" marR="0" algn="ctr">
                        <a:lnSpc>
                          <a:spcPct val="200000"/>
                        </a:lnSpc>
                        <a:spcBef>
                          <a:spcPts val="0"/>
                        </a:spcBef>
                        <a:spcAft>
                          <a:spcPts val="0"/>
                        </a:spcAft>
                      </a:pPr>
                      <a:endParaRPr lang="en-US" sz="1400">
                        <a:solidFill>
                          <a:srgbClr val="000000"/>
                        </a:solidFill>
                        <a:latin typeface="Times New Roman"/>
                        <a:ea typeface="Times New Roman"/>
                        <a:cs typeface="Times New Roman"/>
                      </a:endParaRPr>
                    </a:p>
                  </a:txBody>
                  <a:tcPr marL="60960" marR="60960" marT="0" marB="0">
                    <a:lnL>
                      <a:noFill/>
                    </a:lnL>
                    <a:lnR>
                      <a:noFill/>
                    </a:lnR>
                    <a:lnT>
                      <a:noFill/>
                    </a:lnT>
                    <a:lnB>
                      <a:noFill/>
                    </a:lnB>
                  </a:tcPr>
                </a:tc>
              </a:tr>
              <a:tr h="325120">
                <a:tc>
                  <a:txBody>
                    <a:bodyPr/>
                    <a:lstStyle/>
                    <a:p>
                      <a:pPr marL="0" marR="0">
                        <a:lnSpc>
                          <a:spcPct val="200000"/>
                        </a:lnSpc>
                        <a:spcBef>
                          <a:spcPts val="0"/>
                        </a:spcBef>
                        <a:spcAft>
                          <a:spcPts val="0"/>
                        </a:spcAft>
                      </a:pPr>
                      <a:r>
                        <a:rPr lang="en-US" sz="1400" b="0">
                          <a:solidFill>
                            <a:srgbClr val="000000"/>
                          </a:solidFill>
                          <a:latin typeface="Times New Roman"/>
                          <a:ea typeface="Times New Roman"/>
                          <a:cs typeface="Times New Roman"/>
                        </a:rPr>
                        <a:t>Work</a:t>
                      </a:r>
                      <a:endParaRPr lang="en-US" sz="1400" b="0">
                        <a:solidFill>
                          <a:srgbClr val="365F91"/>
                        </a:solidFill>
                        <a:latin typeface="Times New Roman"/>
                        <a:ea typeface="Calibri"/>
                        <a:cs typeface="Times New Roman"/>
                      </a:endParaRPr>
                    </a:p>
                  </a:txBody>
                  <a:tcPr marL="60960" marR="60960" marT="0" marB="0">
                    <a:lnL>
                      <a:noFill/>
                    </a:lnL>
                    <a:lnR>
                      <a:noFill/>
                    </a:lnR>
                    <a:lnT>
                      <a:noFill/>
                    </a:lnT>
                    <a:lnB>
                      <a:noFill/>
                    </a:lnB>
                    <a:solidFill>
                      <a:srgbClr val="D3DFEE"/>
                    </a:solidFill>
                  </a:tcPr>
                </a:tc>
                <a:tc>
                  <a:txBody>
                    <a:bodyPr/>
                    <a:lstStyle/>
                    <a:p>
                      <a:pPr marL="0" marR="0" algn="ctr">
                        <a:lnSpc>
                          <a:spcPct val="200000"/>
                        </a:lnSpc>
                        <a:spcBef>
                          <a:spcPts val="0"/>
                        </a:spcBef>
                        <a:spcAft>
                          <a:spcPts val="0"/>
                        </a:spcAft>
                      </a:pPr>
                      <a:r>
                        <a:rPr lang="en-US" sz="1400">
                          <a:solidFill>
                            <a:srgbClr val="000000"/>
                          </a:solidFill>
                          <a:latin typeface="Times New Roman"/>
                          <a:ea typeface="Times New Roman"/>
                          <a:cs typeface="Times New Roman"/>
                        </a:rPr>
                        <a:t>.08</a:t>
                      </a:r>
                      <a:endParaRPr lang="en-US" sz="1400">
                        <a:solidFill>
                          <a:srgbClr val="365F91"/>
                        </a:solidFill>
                        <a:latin typeface="Times New Roman"/>
                        <a:ea typeface="Calibri"/>
                        <a:cs typeface="Times New Roman"/>
                      </a:endParaRPr>
                    </a:p>
                  </a:txBody>
                  <a:tcPr marL="60960" marR="60960" marT="0" marB="0">
                    <a:lnL>
                      <a:noFill/>
                    </a:lnL>
                    <a:lnR>
                      <a:noFill/>
                    </a:lnR>
                    <a:lnT>
                      <a:noFill/>
                    </a:lnT>
                    <a:lnB>
                      <a:noFill/>
                    </a:lnB>
                    <a:solidFill>
                      <a:srgbClr val="D3DFEE"/>
                    </a:solidFill>
                  </a:tcPr>
                </a:tc>
                <a:tc>
                  <a:txBody>
                    <a:bodyPr/>
                    <a:lstStyle/>
                    <a:p>
                      <a:pPr marL="0" marR="0" algn="ctr">
                        <a:lnSpc>
                          <a:spcPct val="200000"/>
                        </a:lnSpc>
                        <a:spcBef>
                          <a:spcPts val="0"/>
                        </a:spcBef>
                        <a:spcAft>
                          <a:spcPts val="0"/>
                        </a:spcAft>
                      </a:pPr>
                      <a:r>
                        <a:rPr lang="en-US" sz="1400">
                          <a:solidFill>
                            <a:srgbClr val="000000"/>
                          </a:solidFill>
                          <a:latin typeface="Times New Roman"/>
                          <a:ea typeface="Times New Roman"/>
                          <a:cs typeface="Times New Roman"/>
                        </a:rPr>
                        <a:t>.15</a:t>
                      </a:r>
                      <a:endParaRPr lang="en-US" sz="1400">
                        <a:solidFill>
                          <a:srgbClr val="365F91"/>
                        </a:solidFill>
                        <a:latin typeface="Times New Roman"/>
                        <a:ea typeface="Calibri"/>
                        <a:cs typeface="Times New Roman"/>
                      </a:endParaRPr>
                    </a:p>
                  </a:txBody>
                  <a:tcPr marL="60960" marR="60960" marT="0" marB="0">
                    <a:lnL>
                      <a:noFill/>
                    </a:lnL>
                    <a:lnR>
                      <a:noFill/>
                    </a:lnR>
                    <a:lnT>
                      <a:noFill/>
                    </a:lnT>
                    <a:lnB>
                      <a:noFill/>
                    </a:lnB>
                    <a:solidFill>
                      <a:srgbClr val="D3DFEE"/>
                    </a:solidFill>
                  </a:tcPr>
                </a:tc>
                <a:tc>
                  <a:txBody>
                    <a:bodyPr/>
                    <a:lstStyle/>
                    <a:p>
                      <a:pPr marL="0" marR="0" algn="ctr">
                        <a:lnSpc>
                          <a:spcPct val="200000"/>
                        </a:lnSpc>
                        <a:spcBef>
                          <a:spcPts val="0"/>
                        </a:spcBef>
                        <a:spcAft>
                          <a:spcPts val="0"/>
                        </a:spcAft>
                      </a:pPr>
                      <a:r>
                        <a:rPr lang="en-US" sz="1400">
                          <a:solidFill>
                            <a:srgbClr val="000000"/>
                          </a:solidFill>
                          <a:latin typeface="Times New Roman"/>
                          <a:ea typeface="Times New Roman"/>
                          <a:cs typeface="Times New Roman"/>
                        </a:rPr>
                        <a:t>-.21</a:t>
                      </a:r>
                      <a:endParaRPr lang="en-US" sz="1400">
                        <a:solidFill>
                          <a:srgbClr val="365F91"/>
                        </a:solidFill>
                        <a:latin typeface="Times New Roman"/>
                        <a:ea typeface="Calibri"/>
                        <a:cs typeface="Times New Roman"/>
                      </a:endParaRPr>
                    </a:p>
                  </a:txBody>
                  <a:tcPr marL="60960" marR="60960" marT="0" marB="0">
                    <a:lnL>
                      <a:noFill/>
                    </a:lnL>
                    <a:lnR>
                      <a:noFill/>
                    </a:lnR>
                    <a:lnT>
                      <a:noFill/>
                    </a:lnT>
                    <a:lnB>
                      <a:noFill/>
                    </a:lnB>
                    <a:solidFill>
                      <a:srgbClr val="D3DFEE"/>
                    </a:solidFill>
                  </a:tcPr>
                </a:tc>
                <a:tc>
                  <a:txBody>
                    <a:bodyPr/>
                    <a:lstStyle/>
                    <a:p>
                      <a:pPr marL="0" marR="0" algn="ctr">
                        <a:lnSpc>
                          <a:spcPct val="200000"/>
                        </a:lnSpc>
                        <a:spcBef>
                          <a:spcPts val="0"/>
                        </a:spcBef>
                        <a:spcAft>
                          <a:spcPts val="0"/>
                        </a:spcAft>
                      </a:pPr>
                      <a:r>
                        <a:rPr lang="en-US" sz="1400">
                          <a:solidFill>
                            <a:srgbClr val="000000"/>
                          </a:solidFill>
                          <a:latin typeface="Times New Roman"/>
                          <a:ea typeface="Times New Roman"/>
                          <a:cs typeface="Times New Roman"/>
                        </a:rPr>
                        <a:t>.37</a:t>
                      </a:r>
                      <a:endParaRPr lang="en-US" sz="1400">
                        <a:solidFill>
                          <a:srgbClr val="365F91"/>
                        </a:solidFill>
                        <a:latin typeface="Times New Roman"/>
                        <a:ea typeface="Calibri"/>
                        <a:cs typeface="Times New Roman"/>
                      </a:endParaRPr>
                    </a:p>
                  </a:txBody>
                  <a:tcPr marL="60960" marR="60960" marT="0" marB="0">
                    <a:lnL>
                      <a:noFill/>
                    </a:lnL>
                    <a:lnR>
                      <a:noFill/>
                    </a:lnR>
                    <a:lnT>
                      <a:noFill/>
                    </a:lnT>
                    <a:lnB>
                      <a:noFill/>
                    </a:lnB>
                    <a:solidFill>
                      <a:srgbClr val="D3DFEE"/>
                    </a:solidFill>
                  </a:tcPr>
                </a:tc>
                <a:tc>
                  <a:txBody>
                    <a:bodyPr/>
                    <a:lstStyle/>
                    <a:p>
                      <a:pPr marL="0" marR="0" algn="ctr">
                        <a:lnSpc>
                          <a:spcPct val="200000"/>
                        </a:lnSpc>
                        <a:spcBef>
                          <a:spcPts val="0"/>
                        </a:spcBef>
                        <a:spcAft>
                          <a:spcPts val="0"/>
                        </a:spcAft>
                      </a:pPr>
                      <a:r>
                        <a:rPr lang="en-US" sz="1400">
                          <a:solidFill>
                            <a:srgbClr val="000000"/>
                          </a:solidFill>
                          <a:latin typeface="Times New Roman"/>
                          <a:ea typeface="Times New Roman"/>
                          <a:cs typeface="Times New Roman"/>
                        </a:rPr>
                        <a:t>.53</a:t>
                      </a:r>
                      <a:endParaRPr lang="en-US" sz="1400">
                        <a:solidFill>
                          <a:srgbClr val="365F91"/>
                        </a:solidFill>
                        <a:latin typeface="Times New Roman"/>
                        <a:ea typeface="Calibri"/>
                        <a:cs typeface="Times New Roman"/>
                      </a:endParaRPr>
                    </a:p>
                  </a:txBody>
                  <a:tcPr marL="60960" marR="60960" marT="0" marB="0">
                    <a:lnL>
                      <a:noFill/>
                    </a:lnL>
                    <a:lnR>
                      <a:noFill/>
                    </a:lnR>
                    <a:lnT>
                      <a:noFill/>
                    </a:lnT>
                    <a:lnB>
                      <a:noFill/>
                    </a:lnB>
                    <a:solidFill>
                      <a:srgbClr val="D3DFEE"/>
                    </a:solidFill>
                  </a:tcPr>
                </a:tc>
                <a:tc>
                  <a:txBody>
                    <a:bodyPr/>
                    <a:lstStyle/>
                    <a:p>
                      <a:pPr marL="0" marR="0" algn="ctr">
                        <a:lnSpc>
                          <a:spcPct val="200000"/>
                        </a:lnSpc>
                        <a:spcBef>
                          <a:spcPts val="0"/>
                        </a:spcBef>
                        <a:spcAft>
                          <a:spcPts val="0"/>
                        </a:spcAft>
                      </a:pPr>
                      <a:r>
                        <a:rPr lang="en-US" sz="1400">
                          <a:solidFill>
                            <a:srgbClr val="000000"/>
                          </a:solidFill>
                          <a:latin typeface="Times New Roman"/>
                          <a:ea typeface="Times New Roman"/>
                          <a:cs typeface="Times New Roman"/>
                        </a:rPr>
                        <a:t>.595</a:t>
                      </a:r>
                      <a:endParaRPr lang="en-US" sz="1400">
                        <a:solidFill>
                          <a:srgbClr val="365F91"/>
                        </a:solidFill>
                        <a:latin typeface="Times New Roman"/>
                        <a:ea typeface="Calibri"/>
                        <a:cs typeface="Times New Roman"/>
                      </a:endParaRPr>
                    </a:p>
                  </a:txBody>
                  <a:tcPr marL="60960" marR="60960" marT="0" marB="0">
                    <a:lnL>
                      <a:noFill/>
                    </a:lnL>
                    <a:lnR>
                      <a:noFill/>
                    </a:lnR>
                    <a:lnT>
                      <a:noFill/>
                    </a:lnT>
                    <a:lnB>
                      <a:noFill/>
                    </a:lnB>
                    <a:solidFill>
                      <a:srgbClr val="D3DFEE"/>
                    </a:solidFill>
                  </a:tcPr>
                </a:tc>
                <a:tc>
                  <a:txBody>
                    <a:bodyPr/>
                    <a:lstStyle/>
                    <a:p>
                      <a:pPr marL="0" marR="0" algn="ctr">
                        <a:lnSpc>
                          <a:spcPct val="200000"/>
                        </a:lnSpc>
                        <a:spcBef>
                          <a:spcPts val="0"/>
                        </a:spcBef>
                        <a:spcAft>
                          <a:spcPts val="0"/>
                        </a:spcAft>
                      </a:pPr>
                      <a:r>
                        <a:rPr lang="en-US" sz="1400">
                          <a:solidFill>
                            <a:srgbClr val="000000"/>
                          </a:solidFill>
                          <a:latin typeface="Times New Roman"/>
                          <a:ea typeface="Times New Roman"/>
                          <a:cs typeface="Times New Roman"/>
                        </a:rPr>
                        <a:t>.81</a:t>
                      </a:r>
                      <a:endParaRPr lang="en-US" sz="1400">
                        <a:solidFill>
                          <a:srgbClr val="365F91"/>
                        </a:solidFill>
                        <a:latin typeface="Times New Roman"/>
                        <a:ea typeface="Calibri"/>
                        <a:cs typeface="Times New Roman"/>
                      </a:endParaRPr>
                    </a:p>
                  </a:txBody>
                  <a:tcPr marL="60960" marR="60960" marT="0" marB="0">
                    <a:lnL>
                      <a:noFill/>
                    </a:lnL>
                    <a:lnR>
                      <a:noFill/>
                    </a:lnR>
                    <a:lnT>
                      <a:noFill/>
                    </a:lnT>
                    <a:lnB>
                      <a:noFill/>
                    </a:lnB>
                    <a:solidFill>
                      <a:srgbClr val="D3DFEE"/>
                    </a:solidFill>
                  </a:tcPr>
                </a:tc>
                <a:tc>
                  <a:txBody>
                    <a:bodyPr/>
                    <a:lstStyle/>
                    <a:p>
                      <a:pPr marL="0" marR="0" algn="ctr">
                        <a:lnSpc>
                          <a:spcPct val="200000"/>
                        </a:lnSpc>
                        <a:spcBef>
                          <a:spcPts val="0"/>
                        </a:spcBef>
                        <a:spcAft>
                          <a:spcPts val="0"/>
                        </a:spcAft>
                      </a:pPr>
                      <a:r>
                        <a:rPr lang="en-US" sz="1400">
                          <a:solidFill>
                            <a:srgbClr val="000000"/>
                          </a:solidFill>
                          <a:latin typeface="Times New Roman"/>
                          <a:ea typeface="Times New Roman"/>
                          <a:cs typeface="Times New Roman"/>
                        </a:rPr>
                        <a:t>1.08</a:t>
                      </a:r>
                      <a:endParaRPr lang="en-US" sz="1400">
                        <a:solidFill>
                          <a:srgbClr val="365F91"/>
                        </a:solidFill>
                        <a:latin typeface="Times New Roman"/>
                        <a:ea typeface="Calibri"/>
                        <a:cs typeface="Times New Roman"/>
                      </a:endParaRPr>
                    </a:p>
                  </a:txBody>
                  <a:tcPr marL="60960" marR="60960" marT="0" marB="0">
                    <a:lnL>
                      <a:noFill/>
                    </a:lnL>
                    <a:lnR>
                      <a:noFill/>
                    </a:lnR>
                    <a:lnT>
                      <a:noFill/>
                    </a:lnT>
                    <a:lnB>
                      <a:noFill/>
                    </a:lnB>
                    <a:solidFill>
                      <a:srgbClr val="D3DFEE"/>
                    </a:solidFill>
                  </a:tcPr>
                </a:tc>
                <a:tc>
                  <a:txBody>
                    <a:bodyPr/>
                    <a:lstStyle/>
                    <a:p>
                      <a:pPr marL="0" marR="0" algn="ctr">
                        <a:lnSpc>
                          <a:spcPct val="200000"/>
                        </a:lnSpc>
                        <a:spcBef>
                          <a:spcPts val="0"/>
                        </a:spcBef>
                        <a:spcAft>
                          <a:spcPts val="0"/>
                        </a:spcAft>
                      </a:pPr>
                      <a:r>
                        <a:rPr lang="en-US" sz="1400">
                          <a:solidFill>
                            <a:srgbClr val="000000"/>
                          </a:solidFill>
                          <a:latin typeface="Times New Roman"/>
                          <a:ea typeface="Times New Roman"/>
                          <a:cs typeface="Times New Roman"/>
                        </a:rPr>
                        <a:t>1.44</a:t>
                      </a:r>
                      <a:endParaRPr lang="en-US" sz="1400">
                        <a:solidFill>
                          <a:srgbClr val="365F91"/>
                        </a:solidFill>
                        <a:latin typeface="Times New Roman"/>
                        <a:ea typeface="Calibri"/>
                        <a:cs typeface="Times New Roman"/>
                      </a:endParaRPr>
                    </a:p>
                  </a:txBody>
                  <a:tcPr marL="60960" marR="60960" marT="0" marB="0">
                    <a:lnL>
                      <a:noFill/>
                    </a:lnL>
                    <a:lnR>
                      <a:noFill/>
                    </a:lnR>
                    <a:lnT>
                      <a:noFill/>
                    </a:lnT>
                    <a:lnB>
                      <a:noFill/>
                    </a:lnB>
                    <a:solidFill>
                      <a:srgbClr val="D3DFEE"/>
                    </a:solidFill>
                  </a:tcPr>
                </a:tc>
              </a:tr>
              <a:tr h="650240">
                <a:tc>
                  <a:txBody>
                    <a:bodyPr/>
                    <a:lstStyle/>
                    <a:p>
                      <a:pPr marL="0" marR="0">
                        <a:lnSpc>
                          <a:spcPct val="200000"/>
                        </a:lnSpc>
                        <a:spcBef>
                          <a:spcPts val="0"/>
                        </a:spcBef>
                        <a:spcAft>
                          <a:spcPts val="0"/>
                        </a:spcAft>
                      </a:pPr>
                      <a:r>
                        <a:rPr lang="en-US" sz="1400" b="0">
                          <a:solidFill>
                            <a:srgbClr val="000000"/>
                          </a:solidFill>
                          <a:latin typeface="Times New Roman"/>
                          <a:ea typeface="Times New Roman"/>
                          <a:cs typeface="Times New Roman"/>
                        </a:rPr>
                        <a:t>Achievement</a:t>
                      </a:r>
                      <a:endParaRPr lang="en-US" sz="1400" b="0">
                        <a:solidFill>
                          <a:srgbClr val="365F91"/>
                        </a:solidFill>
                        <a:latin typeface="Times New Roman"/>
                        <a:ea typeface="Calibri"/>
                        <a:cs typeface="Times New Roman"/>
                      </a:endParaRPr>
                    </a:p>
                  </a:txBody>
                  <a:tcPr marL="60960" marR="60960" marT="0" marB="0">
                    <a:lnL>
                      <a:noFill/>
                    </a:lnL>
                    <a:lnR>
                      <a:noFill/>
                    </a:lnR>
                    <a:lnT>
                      <a:noFill/>
                    </a:lnT>
                    <a:lnB>
                      <a:noFill/>
                    </a:lnB>
                  </a:tcPr>
                </a:tc>
                <a:tc>
                  <a:txBody>
                    <a:bodyPr/>
                    <a:lstStyle/>
                    <a:p>
                      <a:pPr marL="0" marR="0" algn="ctr">
                        <a:lnSpc>
                          <a:spcPct val="200000"/>
                        </a:lnSpc>
                        <a:spcBef>
                          <a:spcPts val="0"/>
                        </a:spcBef>
                        <a:spcAft>
                          <a:spcPts val="0"/>
                        </a:spcAft>
                      </a:pPr>
                      <a:r>
                        <a:rPr lang="en-US" sz="1400">
                          <a:solidFill>
                            <a:srgbClr val="000000"/>
                          </a:solidFill>
                          <a:latin typeface="Times New Roman"/>
                          <a:ea typeface="Times New Roman"/>
                          <a:cs typeface="Times New Roman"/>
                        </a:rPr>
                        <a:t>-.23</a:t>
                      </a:r>
                      <a:endParaRPr lang="en-US" sz="1400">
                        <a:solidFill>
                          <a:srgbClr val="365F91"/>
                        </a:solidFill>
                        <a:latin typeface="Times New Roman"/>
                        <a:ea typeface="Calibri"/>
                        <a:cs typeface="Times New Roman"/>
                      </a:endParaRPr>
                    </a:p>
                  </a:txBody>
                  <a:tcPr marL="60960" marR="60960" marT="0" marB="0">
                    <a:lnL>
                      <a:noFill/>
                    </a:lnL>
                    <a:lnR>
                      <a:noFill/>
                    </a:lnR>
                    <a:lnT>
                      <a:noFill/>
                    </a:lnT>
                    <a:lnB>
                      <a:noFill/>
                    </a:lnB>
                  </a:tcPr>
                </a:tc>
                <a:tc>
                  <a:txBody>
                    <a:bodyPr/>
                    <a:lstStyle/>
                    <a:p>
                      <a:pPr marL="0" marR="0" algn="ctr">
                        <a:lnSpc>
                          <a:spcPct val="200000"/>
                        </a:lnSpc>
                        <a:spcBef>
                          <a:spcPts val="0"/>
                        </a:spcBef>
                        <a:spcAft>
                          <a:spcPts val="0"/>
                        </a:spcAft>
                      </a:pPr>
                      <a:r>
                        <a:rPr lang="en-US" sz="1400">
                          <a:solidFill>
                            <a:srgbClr val="000000"/>
                          </a:solidFill>
                          <a:latin typeface="Times New Roman"/>
                          <a:ea typeface="Times New Roman"/>
                          <a:cs typeface="Times New Roman"/>
                        </a:rPr>
                        <a:t>.13</a:t>
                      </a:r>
                      <a:endParaRPr lang="en-US" sz="1400">
                        <a:solidFill>
                          <a:srgbClr val="365F91"/>
                        </a:solidFill>
                        <a:latin typeface="Times New Roman"/>
                        <a:ea typeface="Calibri"/>
                        <a:cs typeface="Times New Roman"/>
                      </a:endParaRPr>
                    </a:p>
                  </a:txBody>
                  <a:tcPr marL="60960" marR="60960" marT="0" marB="0">
                    <a:lnL>
                      <a:noFill/>
                    </a:lnL>
                    <a:lnR>
                      <a:noFill/>
                    </a:lnR>
                    <a:lnT>
                      <a:noFill/>
                    </a:lnT>
                    <a:lnB>
                      <a:noFill/>
                    </a:lnB>
                  </a:tcPr>
                </a:tc>
                <a:tc>
                  <a:txBody>
                    <a:bodyPr/>
                    <a:lstStyle/>
                    <a:p>
                      <a:pPr marL="0" marR="0" algn="ctr">
                        <a:lnSpc>
                          <a:spcPct val="200000"/>
                        </a:lnSpc>
                        <a:spcBef>
                          <a:spcPts val="0"/>
                        </a:spcBef>
                        <a:spcAft>
                          <a:spcPts val="0"/>
                        </a:spcAft>
                      </a:pPr>
                      <a:r>
                        <a:rPr lang="en-US" sz="1400">
                          <a:solidFill>
                            <a:srgbClr val="000000"/>
                          </a:solidFill>
                          <a:latin typeface="Times New Roman"/>
                          <a:ea typeface="Times New Roman"/>
                          <a:cs typeface="Times New Roman"/>
                        </a:rPr>
                        <a:t>-.48</a:t>
                      </a:r>
                      <a:endParaRPr lang="en-US" sz="1400">
                        <a:solidFill>
                          <a:srgbClr val="365F91"/>
                        </a:solidFill>
                        <a:latin typeface="Times New Roman"/>
                        <a:ea typeface="Calibri"/>
                        <a:cs typeface="Times New Roman"/>
                      </a:endParaRPr>
                    </a:p>
                  </a:txBody>
                  <a:tcPr marL="60960" marR="60960" marT="0" marB="0">
                    <a:lnL>
                      <a:noFill/>
                    </a:lnL>
                    <a:lnR>
                      <a:noFill/>
                    </a:lnR>
                    <a:lnT>
                      <a:noFill/>
                    </a:lnT>
                    <a:lnB>
                      <a:noFill/>
                    </a:lnB>
                  </a:tcPr>
                </a:tc>
                <a:tc>
                  <a:txBody>
                    <a:bodyPr/>
                    <a:lstStyle/>
                    <a:p>
                      <a:pPr marL="0" marR="0" algn="ctr">
                        <a:lnSpc>
                          <a:spcPct val="200000"/>
                        </a:lnSpc>
                        <a:spcBef>
                          <a:spcPts val="0"/>
                        </a:spcBef>
                        <a:spcAft>
                          <a:spcPts val="0"/>
                        </a:spcAft>
                      </a:pPr>
                      <a:r>
                        <a:rPr lang="en-US" sz="1400">
                          <a:solidFill>
                            <a:srgbClr val="000000"/>
                          </a:solidFill>
                          <a:latin typeface="Times New Roman"/>
                          <a:ea typeface="Times New Roman"/>
                          <a:cs typeface="Times New Roman"/>
                        </a:rPr>
                        <a:t>.02</a:t>
                      </a:r>
                      <a:endParaRPr lang="en-US" sz="1400">
                        <a:solidFill>
                          <a:srgbClr val="365F91"/>
                        </a:solidFill>
                        <a:latin typeface="Times New Roman"/>
                        <a:ea typeface="Calibri"/>
                        <a:cs typeface="Times New Roman"/>
                      </a:endParaRPr>
                    </a:p>
                  </a:txBody>
                  <a:tcPr marL="60960" marR="60960" marT="0" marB="0">
                    <a:lnL>
                      <a:noFill/>
                    </a:lnL>
                    <a:lnR>
                      <a:noFill/>
                    </a:lnR>
                    <a:lnT>
                      <a:noFill/>
                    </a:lnT>
                    <a:lnB>
                      <a:noFill/>
                    </a:lnB>
                  </a:tcPr>
                </a:tc>
                <a:tc>
                  <a:txBody>
                    <a:bodyPr/>
                    <a:lstStyle/>
                    <a:p>
                      <a:pPr marL="0" marR="0" algn="ctr">
                        <a:lnSpc>
                          <a:spcPct val="200000"/>
                        </a:lnSpc>
                        <a:spcBef>
                          <a:spcPts val="0"/>
                        </a:spcBef>
                        <a:spcAft>
                          <a:spcPts val="0"/>
                        </a:spcAft>
                      </a:pPr>
                      <a:r>
                        <a:rPr lang="en-US" sz="1400">
                          <a:solidFill>
                            <a:srgbClr val="000000"/>
                          </a:solidFill>
                          <a:latin typeface="Times New Roman"/>
                          <a:ea typeface="Times New Roman"/>
                          <a:cs typeface="Times New Roman"/>
                        </a:rPr>
                        <a:t>-1.78</a:t>
                      </a:r>
                      <a:endParaRPr lang="en-US" sz="1400">
                        <a:solidFill>
                          <a:srgbClr val="365F91"/>
                        </a:solidFill>
                        <a:latin typeface="Times New Roman"/>
                        <a:ea typeface="Calibri"/>
                        <a:cs typeface="Times New Roman"/>
                      </a:endParaRPr>
                    </a:p>
                  </a:txBody>
                  <a:tcPr marL="60960" marR="60960" marT="0" marB="0">
                    <a:lnL>
                      <a:noFill/>
                    </a:lnL>
                    <a:lnR>
                      <a:noFill/>
                    </a:lnR>
                    <a:lnT>
                      <a:noFill/>
                    </a:lnT>
                    <a:lnB>
                      <a:noFill/>
                    </a:lnB>
                  </a:tcPr>
                </a:tc>
                <a:tc>
                  <a:txBody>
                    <a:bodyPr/>
                    <a:lstStyle/>
                    <a:p>
                      <a:pPr marL="0" marR="0" algn="ctr">
                        <a:lnSpc>
                          <a:spcPct val="200000"/>
                        </a:lnSpc>
                        <a:spcBef>
                          <a:spcPts val="0"/>
                        </a:spcBef>
                        <a:spcAft>
                          <a:spcPts val="0"/>
                        </a:spcAft>
                      </a:pPr>
                      <a:r>
                        <a:rPr lang="en-US" sz="1400">
                          <a:solidFill>
                            <a:srgbClr val="000000"/>
                          </a:solidFill>
                          <a:latin typeface="Times New Roman"/>
                          <a:ea typeface="Times New Roman"/>
                          <a:cs typeface="Times New Roman"/>
                        </a:rPr>
                        <a:t>.076</a:t>
                      </a:r>
                      <a:endParaRPr lang="en-US" sz="1400">
                        <a:solidFill>
                          <a:srgbClr val="365F91"/>
                        </a:solidFill>
                        <a:latin typeface="Times New Roman"/>
                        <a:ea typeface="Calibri"/>
                        <a:cs typeface="Times New Roman"/>
                      </a:endParaRPr>
                    </a:p>
                  </a:txBody>
                  <a:tcPr marL="60960" marR="60960" marT="0" marB="0">
                    <a:lnL>
                      <a:noFill/>
                    </a:lnL>
                    <a:lnR>
                      <a:noFill/>
                    </a:lnR>
                    <a:lnT>
                      <a:noFill/>
                    </a:lnT>
                    <a:lnB>
                      <a:noFill/>
                    </a:lnB>
                  </a:tcPr>
                </a:tc>
                <a:tc>
                  <a:txBody>
                    <a:bodyPr/>
                    <a:lstStyle/>
                    <a:p>
                      <a:pPr marL="0" marR="0" algn="ctr">
                        <a:lnSpc>
                          <a:spcPct val="200000"/>
                        </a:lnSpc>
                        <a:spcBef>
                          <a:spcPts val="0"/>
                        </a:spcBef>
                        <a:spcAft>
                          <a:spcPts val="0"/>
                        </a:spcAft>
                      </a:pPr>
                      <a:r>
                        <a:rPr lang="en-US" sz="1400">
                          <a:solidFill>
                            <a:srgbClr val="000000"/>
                          </a:solidFill>
                          <a:latin typeface="Times New Roman"/>
                          <a:ea typeface="Times New Roman"/>
                          <a:cs typeface="Times New Roman"/>
                        </a:rPr>
                        <a:t>.62</a:t>
                      </a:r>
                      <a:endParaRPr lang="en-US" sz="1400">
                        <a:solidFill>
                          <a:srgbClr val="365F91"/>
                        </a:solidFill>
                        <a:latin typeface="Times New Roman"/>
                        <a:ea typeface="Calibri"/>
                        <a:cs typeface="Times New Roman"/>
                      </a:endParaRPr>
                    </a:p>
                  </a:txBody>
                  <a:tcPr marL="60960" marR="60960" marT="0" marB="0">
                    <a:lnL>
                      <a:noFill/>
                    </a:lnL>
                    <a:lnR>
                      <a:noFill/>
                    </a:lnR>
                    <a:lnT>
                      <a:noFill/>
                    </a:lnT>
                    <a:lnB>
                      <a:noFill/>
                    </a:lnB>
                  </a:tcPr>
                </a:tc>
                <a:tc>
                  <a:txBody>
                    <a:bodyPr/>
                    <a:lstStyle/>
                    <a:p>
                      <a:pPr marL="0" marR="0" algn="ctr">
                        <a:lnSpc>
                          <a:spcPct val="200000"/>
                        </a:lnSpc>
                        <a:spcBef>
                          <a:spcPts val="0"/>
                        </a:spcBef>
                        <a:spcAft>
                          <a:spcPts val="0"/>
                        </a:spcAft>
                      </a:pPr>
                      <a:r>
                        <a:rPr lang="en-US" sz="1400">
                          <a:solidFill>
                            <a:srgbClr val="000000"/>
                          </a:solidFill>
                          <a:latin typeface="Times New Roman"/>
                          <a:ea typeface="Times New Roman"/>
                          <a:cs typeface="Times New Roman"/>
                        </a:rPr>
                        <a:t>.80</a:t>
                      </a:r>
                      <a:endParaRPr lang="en-US" sz="1400">
                        <a:solidFill>
                          <a:srgbClr val="365F91"/>
                        </a:solidFill>
                        <a:latin typeface="Times New Roman"/>
                        <a:ea typeface="Calibri"/>
                        <a:cs typeface="Times New Roman"/>
                      </a:endParaRPr>
                    </a:p>
                  </a:txBody>
                  <a:tcPr marL="60960" marR="60960" marT="0" marB="0">
                    <a:lnL>
                      <a:noFill/>
                    </a:lnL>
                    <a:lnR>
                      <a:noFill/>
                    </a:lnR>
                    <a:lnT>
                      <a:noFill/>
                    </a:lnT>
                    <a:lnB>
                      <a:noFill/>
                    </a:lnB>
                  </a:tcPr>
                </a:tc>
                <a:tc>
                  <a:txBody>
                    <a:bodyPr/>
                    <a:lstStyle/>
                    <a:p>
                      <a:pPr marL="0" marR="0" algn="ctr">
                        <a:lnSpc>
                          <a:spcPct val="200000"/>
                        </a:lnSpc>
                        <a:spcBef>
                          <a:spcPts val="0"/>
                        </a:spcBef>
                        <a:spcAft>
                          <a:spcPts val="0"/>
                        </a:spcAft>
                      </a:pPr>
                      <a:r>
                        <a:rPr lang="en-US" sz="1400">
                          <a:solidFill>
                            <a:srgbClr val="000000"/>
                          </a:solidFill>
                          <a:latin typeface="Times New Roman"/>
                          <a:ea typeface="Times New Roman"/>
                          <a:cs typeface="Times New Roman"/>
                        </a:rPr>
                        <a:t>1.02</a:t>
                      </a:r>
                      <a:endParaRPr lang="en-US" sz="1400">
                        <a:solidFill>
                          <a:srgbClr val="365F91"/>
                        </a:solidFill>
                        <a:latin typeface="Times New Roman"/>
                        <a:ea typeface="Calibri"/>
                        <a:cs typeface="Times New Roman"/>
                      </a:endParaRPr>
                    </a:p>
                  </a:txBody>
                  <a:tcPr marL="60960" marR="60960" marT="0" marB="0">
                    <a:lnL>
                      <a:noFill/>
                    </a:lnL>
                    <a:lnR>
                      <a:noFill/>
                    </a:lnR>
                    <a:lnT>
                      <a:noFill/>
                    </a:lnT>
                    <a:lnB>
                      <a:noFill/>
                    </a:lnB>
                  </a:tcPr>
                </a:tc>
              </a:tr>
              <a:tr h="325120">
                <a:tc>
                  <a:txBody>
                    <a:bodyPr/>
                    <a:lstStyle/>
                    <a:p>
                      <a:pPr marL="0" marR="0">
                        <a:lnSpc>
                          <a:spcPct val="200000"/>
                        </a:lnSpc>
                        <a:spcBef>
                          <a:spcPts val="0"/>
                        </a:spcBef>
                        <a:spcAft>
                          <a:spcPts val="0"/>
                        </a:spcAft>
                      </a:pPr>
                      <a:r>
                        <a:rPr lang="en-US" sz="1400" b="1" dirty="0">
                          <a:solidFill>
                            <a:srgbClr val="000000"/>
                          </a:solidFill>
                          <a:latin typeface="Times New Roman"/>
                          <a:ea typeface="Times New Roman"/>
                          <a:cs typeface="Times New Roman"/>
                        </a:rPr>
                        <a:t>Money</a:t>
                      </a:r>
                      <a:endParaRPr lang="en-US" sz="1400" b="1" dirty="0">
                        <a:solidFill>
                          <a:srgbClr val="365F91"/>
                        </a:solidFill>
                        <a:latin typeface="Times New Roman"/>
                        <a:ea typeface="Calibri"/>
                        <a:cs typeface="Times New Roman"/>
                      </a:endParaRPr>
                    </a:p>
                  </a:txBody>
                  <a:tcPr marL="60960" marR="60960" marT="0" marB="0">
                    <a:lnL>
                      <a:noFill/>
                    </a:lnL>
                    <a:lnR>
                      <a:noFill/>
                    </a:lnR>
                    <a:lnT>
                      <a:noFill/>
                    </a:lnT>
                    <a:lnB>
                      <a:noFill/>
                    </a:lnB>
                    <a:solidFill>
                      <a:srgbClr val="D3DFEE"/>
                    </a:solidFill>
                  </a:tcPr>
                </a:tc>
                <a:tc>
                  <a:txBody>
                    <a:bodyPr/>
                    <a:lstStyle/>
                    <a:p>
                      <a:pPr marL="0" marR="0" algn="ctr">
                        <a:lnSpc>
                          <a:spcPct val="200000"/>
                        </a:lnSpc>
                        <a:spcBef>
                          <a:spcPts val="0"/>
                        </a:spcBef>
                        <a:spcAft>
                          <a:spcPts val="0"/>
                        </a:spcAft>
                      </a:pPr>
                      <a:r>
                        <a:rPr lang="en-US" sz="1400" b="1" dirty="0">
                          <a:solidFill>
                            <a:srgbClr val="000000"/>
                          </a:solidFill>
                          <a:latin typeface="Times New Roman"/>
                          <a:ea typeface="Times New Roman"/>
                          <a:cs typeface="Times New Roman"/>
                        </a:rPr>
                        <a:t>-1.24</a:t>
                      </a:r>
                      <a:endParaRPr lang="en-US" sz="1400" b="1" dirty="0">
                        <a:solidFill>
                          <a:srgbClr val="365F91"/>
                        </a:solidFill>
                        <a:latin typeface="Times New Roman"/>
                        <a:ea typeface="Calibri"/>
                        <a:cs typeface="Times New Roman"/>
                      </a:endParaRPr>
                    </a:p>
                  </a:txBody>
                  <a:tcPr marL="60960" marR="60960" marT="0" marB="0">
                    <a:lnL>
                      <a:noFill/>
                    </a:lnL>
                    <a:lnR>
                      <a:noFill/>
                    </a:lnR>
                    <a:lnT>
                      <a:noFill/>
                    </a:lnT>
                    <a:lnB>
                      <a:noFill/>
                    </a:lnB>
                    <a:solidFill>
                      <a:srgbClr val="D3DFEE"/>
                    </a:solidFill>
                  </a:tcPr>
                </a:tc>
                <a:tc>
                  <a:txBody>
                    <a:bodyPr/>
                    <a:lstStyle/>
                    <a:p>
                      <a:pPr marL="0" marR="0" algn="ctr">
                        <a:lnSpc>
                          <a:spcPct val="200000"/>
                        </a:lnSpc>
                        <a:spcBef>
                          <a:spcPts val="0"/>
                        </a:spcBef>
                        <a:spcAft>
                          <a:spcPts val="0"/>
                        </a:spcAft>
                      </a:pPr>
                      <a:r>
                        <a:rPr lang="en-US" sz="1400">
                          <a:solidFill>
                            <a:srgbClr val="000000"/>
                          </a:solidFill>
                          <a:latin typeface="Times New Roman"/>
                          <a:ea typeface="Times New Roman"/>
                          <a:cs typeface="Times New Roman"/>
                        </a:rPr>
                        <a:t>.31</a:t>
                      </a:r>
                      <a:endParaRPr lang="en-US" sz="1400">
                        <a:solidFill>
                          <a:srgbClr val="365F91"/>
                        </a:solidFill>
                        <a:latin typeface="Times New Roman"/>
                        <a:ea typeface="Calibri"/>
                        <a:cs typeface="Times New Roman"/>
                      </a:endParaRPr>
                    </a:p>
                  </a:txBody>
                  <a:tcPr marL="60960" marR="60960" marT="0" marB="0">
                    <a:lnL>
                      <a:noFill/>
                    </a:lnL>
                    <a:lnR>
                      <a:noFill/>
                    </a:lnR>
                    <a:lnT>
                      <a:noFill/>
                    </a:lnT>
                    <a:lnB>
                      <a:noFill/>
                    </a:lnB>
                    <a:solidFill>
                      <a:srgbClr val="D3DFEE"/>
                    </a:solidFill>
                  </a:tcPr>
                </a:tc>
                <a:tc>
                  <a:txBody>
                    <a:bodyPr/>
                    <a:lstStyle/>
                    <a:p>
                      <a:pPr marL="0" marR="0" algn="ctr">
                        <a:lnSpc>
                          <a:spcPct val="200000"/>
                        </a:lnSpc>
                        <a:spcBef>
                          <a:spcPts val="0"/>
                        </a:spcBef>
                        <a:spcAft>
                          <a:spcPts val="0"/>
                        </a:spcAft>
                      </a:pPr>
                      <a:r>
                        <a:rPr lang="en-US" sz="1400">
                          <a:solidFill>
                            <a:srgbClr val="000000"/>
                          </a:solidFill>
                          <a:latin typeface="Times New Roman"/>
                          <a:ea typeface="Times New Roman"/>
                          <a:cs typeface="Times New Roman"/>
                        </a:rPr>
                        <a:t>-1.86</a:t>
                      </a:r>
                      <a:endParaRPr lang="en-US" sz="1400">
                        <a:solidFill>
                          <a:srgbClr val="365F91"/>
                        </a:solidFill>
                        <a:latin typeface="Times New Roman"/>
                        <a:ea typeface="Calibri"/>
                        <a:cs typeface="Times New Roman"/>
                      </a:endParaRPr>
                    </a:p>
                  </a:txBody>
                  <a:tcPr marL="60960" marR="60960" marT="0" marB="0">
                    <a:lnL>
                      <a:noFill/>
                    </a:lnL>
                    <a:lnR>
                      <a:noFill/>
                    </a:lnR>
                    <a:lnT>
                      <a:noFill/>
                    </a:lnT>
                    <a:lnB>
                      <a:noFill/>
                    </a:lnB>
                    <a:solidFill>
                      <a:srgbClr val="D3DFEE"/>
                    </a:solidFill>
                  </a:tcPr>
                </a:tc>
                <a:tc>
                  <a:txBody>
                    <a:bodyPr/>
                    <a:lstStyle/>
                    <a:p>
                      <a:pPr marL="0" marR="0" algn="ctr">
                        <a:lnSpc>
                          <a:spcPct val="200000"/>
                        </a:lnSpc>
                        <a:spcBef>
                          <a:spcPts val="0"/>
                        </a:spcBef>
                        <a:spcAft>
                          <a:spcPts val="0"/>
                        </a:spcAft>
                      </a:pPr>
                      <a:r>
                        <a:rPr lang="en-US" sz="1400">
                          <a:solidFill>
                            <a:srgbClr val="000000"/>
                          </a:solidFill>
                          <a:latin typeface="Times New Roman"/>
                          <a:ea typeface="Times New Roman"/>
                          <a:cs typeface="Times New Roman"/>
                        </a:rPr>
                        <a:t>-.63</a:t>
                      </a:r>
                      <a:endParaRPr lang="en-US" sz="1400">
                        <a:solidFill>
                          <a:srgbClr val="365F91"/>
                        </a:solidFill>
                        <a:latin typeface="Times New Roman"/>
                        <a:ea typeface="Calibri"/>
                        <a:cs typeface="Times New Roman"/>
                      </a:endParaRPr>
                    </a:p>
                  </a:txBody>
                  <a:tcPr marL="60960" marR="60960" marT="0" marB="0">
                    <a:lnL>
                      <a:noFill/>
                    </a:lnL>
                    <a:lnR>
                      <a:noFill/>
                    </a:lnR>
                    <a:lnT>
                      <a:noFill/>
                    </a:lnT>
                    <a:lnB>
                      <a:noFill/>
                    </a:lnB>
                    <a:solidFill>
                      <a:srgbClr val="D3DFEE"/>
                    </a:solidFill>
                  </a:tcPr>
                </a:tc>
                <a:tc>
                  <a:txBody>
                    <a:bodyPr/>
                    <a:lstStyle/>
                    <a:p>
                      <a:pPr marL="0" marR="0" algn="ctr">
                        <a:lnSpc>
                          <a:spcPct val="200000"/>
                        </a:lnSpc>
                        <a:spcBef>
                          <a:spcPts val="0"/>
                        </a:spcBef>
                        <a:spcAft>
                          <a:spcPts val="0"/>
                        </a:spcAft>
                      </a:pPr>
                      <a:r>
                        <a:rPr lang="en-US" sz="1400" b="1" dirty="0">
                          <a:solidFill>
                            <a:srgbClr val="000000"/>
                          </a:solidFill>
                          <a:latin typeface="Times New Roman"/>
                          <a:ea typeface="Times New Roman"/>
                          <a:cs typeface="Times New Roman"/>
                        </a:rPr>
                        <a:t>-3.98</a:t>
                      </a:r>
                      <a:endParaRPr lang="en-US" sz="1400" b="1" dirty="0">
                        <a:solidFill>
                          <a:srgbClr val="365F91"/>
                        </a:solidFill>
                        <a:latin typeface="Times New Roman"/>
                        <a:ea typeface="Calibri"/>
                        <a:cs typeface="Times New Roman"/>
                      </a:endParaRPr>
                    </a:p>
                  </a:txBody>
                  <a:tcPr marL="60960" marR="60960" marT="0" marB="0">
                    <a:lnL>
                      <a:noFill/>
                    </a:lnL>
                    <a:lnR>
                      <a:noFill/>
                    </a:lnR>
                    <a:lnT>
                      <a:noFill/>
                    </a:lnT>
                    <a:lnB>
                      <a:noFill/>
                    </a:lnB>
                    <a:solidFill>
                      <a:srgbClr val="D3DFEE"/>
                    </a:solidFill>
                  </a:tcPr>
                </a:tc>
                <a:tc>
                  <a:txBody>
                    <a:bodyPr/>
                    <a:lstStyle/>
                    <a:p>
                      <a:pPr marL="0" marR="0" algn="ctr">
                        <a:lnSpc>
                          <a:spcPct val="200000"/>
                        </a:lnSpc>
                        <a:spcBef>
                          <a:spcPts val="0"/>
                        </a:spcBef>
                        <a:spcAft>
                          <a:spcPts val="0"/>
                        </a:spcAft>
                      </a:pPr>
                      <a:r>
                        <a:rPr lang="en-US" sz="1400" b="1" dirty="0">
                          <a:solidFill>
                            <a:srgbClr val="000000"/>
                          </a:solidFill>
                          <a:latin typeface="Times New Roman"/>
                          <a:ea typeface="Times New Roman"/>
                          <a:cs typeface="Times New Roman"/>
                        </a:rPr>
                        <a:t>&lt;.001</a:t>
                      </a:r>
                      <a:endParaRPr lang="en-US" sz="1400" b="1" dirty="0">
                        <a:solidFill>
                          <a:srgbClr val="365F91"/>
                        </a:solidFill>
                        <a:latin typeface="Times New Roman"/>
                        <a:ea typeface="Calibri"/>
                        <a:cs typeface="Times New Roman"/>
                      </a:endParaRPr>
                    </a:p>
                  </a:txBody>
                  <a:tcPr marL="60960" marR="60960" marT="0" marB="0">
                    <a:lnL>
                      <a:noFill/>
                    </a:lnL>
                    <a:lnR>
                      <a:noFill/>
                    </a:lnR>
                    <a:lnT>
                      <a:noFill/>
                    </a:lnT>
                    <a:lnB>
                      <a:noFill/>
                    </a:lnB>
                    <a:solidFill>
                      <a:srgbClr val="D3DFEE"/>
                    </a:solidFill>
                  </a:tcPr>
                </a:tc>
                <a:tc>
                  <a:txBody>
                    <a:bodyPr/>
                    <a:lstStyle/>
                    <a:p>
                      <a:pPr marL="0" marR="0" algn="ctr">
                        <a:lnSpc>
                          <a:spcPct val="200000"/>
                        </a:lnSpc>
                        <a:spcBef>
                          <a:spcPts val="0"/>
                        </a:spcBef>
                        <a:spcAft>
                          <a:spcPts val="0"/>
                        </a:spcAft>
                      </a:pPr>
                      <a:r>
                        <a:rPr lang="en-US" sz="1400">
                          <a:solidFill>
                            <a:srgbClr val="000000"/>
                          </a:solidFill>
                          <a:latin typeface="Times New Roman"/>
                          <a:ea typeface="Times New Roman"/>
                          <a:cs typeface="Times New Roman"/>
                        </a:rPr>
                        <a:t>.16</a:t>
                      </a:r>
                      <a:endParaRPr lang="en-US" sz="1400">
                        <a:solidFill>
                          <a:srgbClr val="365F91"/>
                        </a:solidFill>
                        <a:latin typeface="Times New Roman"/>
                        <a:ea typeface="Calibri"/>
                        <a:cs typeface="Times New Roman"/>
                      </a:endParaRPr>
                    </a:p>
                  </a:txBody>
                  <a:tcPr marL="60960" marR="60960" marT="0" marB="0">
                    <a:lnL>
                      <a:noFill/>
                    </a:lnL>
                    <a:lnR>
                      <a:noFill/>
                    </a:lnR>
                    <a:lnT>
                      <a:noFill/>
                    </a:lnT>
                    <a:lnB>
                      <a:noFill/>
                    </a:lnB>
                    <a:solidFill>
                      <a:srgbClr val="D3DFEE"/>
                    </a:solidFill>
                  </a:tcPr>
                </a:tc>
                <a:tc>
                  <a:txBody>
                    <a:bodyPr/>
                    <a:lstStyle/>
                    <a:p>
                      <a:pPr marL="0" marR="0" algn="ctr">
                        <a:lnSpc>
                          <a:spcPct val="200000"/>
                        </a:lnSpc>
                        <a:spcBef>
                          <a:spcPts val="0"/>
                        </a:spcBef>
                        <a:spcAft>
                          <a:spcPts val="0"/>
                        </a:spcAft>
                      </a:pPr>
                      <a:r>
                        <a:rPr lang="en-US" sz="1400" b="1" dirty="0">
                          <a:solidFill>
                            <a:srgbClr val="000000"/>
                          </a:solidFill>
                          <a:latin typeface="Times New Roman"/>
                          <a:ea typeface="Times New Roman"/>
                          <a:cs typeface="Times New Roman"/>
                        </a:rPr>
                        <a:t>.29</a:t>
                      </a:r>
                      <a:endParaRPr lang="en-US" sz="1400" b="1" dirty="0">
                        <a:solidFill>
                          <a:srgbClr val="365F91"/>
                        </a:solidFill>
                        <a:latin typeface="Times New Roman"/>
                        <a:ea typeface="Calibri"/>
                        <a:cs typeface="Times New Roman"/>
                      </a:endParaRPr>
                    </a:p>
                  </a:txBody>
                  <a:tcPr marL="60960" marR="60960" marT="0" marB="0">
                    <a:lnL>
                      <a:noFill/>
                    </a:lnL>
                    <a:lnR>
                      <a:noFill/>
                    </a:lnR>
                    <a:lnT>
                      <a:noFill/>
                    </a:lnT>
                    <a:lnB>
                      <a:noFill/>
                    </a:lnB>
                    <a:solidFill>
                      <a:srgbClr val="D3DFEE"/>
                    </a:solidFill>
                  </a:tcPr>
                </a:tc>
                <a:tc>
                  <a:txBody>
                    <a:bodyPr/>
                    <a:lstStyle/>
                    <a:p>
                      <a:pPr marL="0" marR="0" algn="ctr">
                        <a:lnSpc>
                          <a:spcPct val="200000"/>
                        </a:lnSpc>
                        <a:spcBef>
                          <a:spcPts val="0"/>
                        </a:spcBef>
                        <a:spcAft>
                          <a:spcPts val="0"/>
                        </a:spcAft>
                      </a:pPr>
                      <a:r>
                        <a:rPr lang="en-US" sz="1400">
                          <a:solidFill>
                            <a:srgbClr val="000000"/>
                          </a:solidFill>
                          <a:latin typeface="Times New Roman"/>
                          <a:ea typeface="Times New Roman"/>
                          <a:cs typeface="Times New Roman"/>
                        </a:rPr>
                        <a:t>.53</a:t>
                      </a:r>
                      <a:endParaRPr lang="en-US" sz="1400">
                        <a:solidFill>
                          <a:srgbClr val="365F91"/>
                        </a:solidFill>
                        <a:latin typeface="Times New Roman"/>
                        <a:ea typeface="Calibri"/>
                        <a:cs typeface="Times New Roman"/>
                      </a:endParaRPr>
                    </a:p>
                  </a:txBody>
                  <a:tcPr marL="60960" marR="60960" marT="0" marB="0">
                    <a:lnL>
                      <a:noFill/>
                    </a:lnL>
                    <a:lnR>
                      <a:noFill/>
                    </a:lnR>
                    <a:lnT>
                      <a:noFill/>
                    </a:lnT>
                    <a:lnB>
                      <a:noFill/>
                    </a:lnB>
                    <a:solidFill>
                      <a:srgbClr val="D3DFEE"/>
                    </a:solidFill>
                  </a:tcPr>
                </a:tc>
              </a:tr>
              <a:tr h="325120">
                <a:tc>
                  <a:txBody>
                    <a:bodyPr/>
                    <a:lstStyle/>
                    <a:p>
                      <a:pPr marL="0" marR="0">
                        <a:lnSpc>
                          <a:spcPct val="200000"/>
                        </a:lnSpc>
                        <a:spcBef>
                          <a:spcPts val="0"/>
                        </a:spcBef>
                        <a:spcAft>
                          <a:spcPts val="0"/>
                        </a:spcAft>
                      </a:pPr>
                      <a:r>
                        <a:rPr lang="en-US" sz="1400" b="0">
                          <a:solidFill>
                            <a:srgbClr val="000000"/>
                          </a:solidFill>
                          <a:latin typeface="Times New Roman"/>
                          <a:ea typeface="Times New Roman"/>
                          <a:cs typeface="Times New Roman"/>
                        </a:rPr>
                        <a:t>Religion</a:t>
                      </a:r>
                      <a:endParaRPr lang="en-US" sz="1400" b="0">
                        <a:solidFill>
                          <a:srgbClr val="365F91"/>
                        </a:solidFill>
                        <a:latin typeface="Times New Roman"/>
                        <a:ea typeface="Calibri"/>
                        <a:cs typeface="Times New Roman"/>
                      </a:endParaRPr>
                    </a:p>
                  </a:txBody>
                  <a:tcPr marL="60960" marR="60960" marT="0" marB="0">
                    <a:lnL>
                      <a:noFill/>
                    </a:lnL>
                    <a:lnR>
                      <a:noFill/>
                    </a:lnR>
                    <a:lnT>
                      <a:noFill/>
                    </a:lnT>
                    <a:lnB>
                      <a:noFill/>
                    </a:lnB>
                  </a:tcPr>
                </a:tc>
                <a:tc>
                  <a:txBody>
                    <a:bodyPr/>
                    <a:lstStyle/>
                    <a:p>
                      <a:pPr marL="0" marR="0" algn="ctr">
                        <a:lnSpc>
                          <a:spcPct val="200000"/>
                        </a:lnSpc>
                        <a:spcBef>
                          <a:spcPts val="0"/>
                        </a:spcBef>
                        <a:spcAft>
                          <a:spcPts val="0"/>
                        </a:spcAft>
                      </a:pPr>
                      <a:r>
                        <a:rPr lang="en-US" sz="1400">
                          <a:solidFill>
                            <a:srgbClr val="000000"/>
                          </a:solidFill>
                          <a:latin typeface="Times New Roman"/>
                          <a:ea typeface="Times New Roman"/>
                          <a:cs typeface="Times New Roman"/>
                        </a:rPr>
                        <a:t>.15</a:t>
                      </a:r>
                      <a:endParaRPr lang="en-US" sz="1400">
                        <a:solidFill>
                          <a:srgbClr val="365F91"/>
                        </a:solidFill>
                        <a:latin typeface="Times New Roman"/>
                        <a:ea typeface="Calibri"/>
                        <a:cs typeface="Times New Roman"/>
                      </a:endParaRPr>
                    </a:p>
                  </a:txBody>
                  <a:tcPr marL="60960" marR="60960" marT="0" marB="0">
                    <a:lnL>
                      <a:noFill/>
                    </a:lnL>
                    <a:lnR>
                      <a:noFill/>
                    </a:lnR>
                    <a:lnT>
                      <a:noFill/>
                    </a:lnT>
                    <a:lnB>
                      <a:noFill/>
                    </a:lnB>
                  </a:tcPr>
                </a:tc>
                <a:tc>
                  <a:txBody>
                    <a:bodyPr/>
                    <a:lstStyle/>
                    <a:p>
                      <a:pPr marL="0" marR="0" algn="ctr">
                        <a:lnSpc>
                          <a:spcPct val="200000"/>
                        </a:lnSpc>
                        <a:spcBef>
                          <a:spcPts val="0"/>
                        </a:spcBef>
                        <a:spcAft>
                          <a:spcPts val="0"/>
                        </a:spcAft>
                      </a:pPr>
                      <a:r>
                        <a:rPr lang="en-US" sz="1400">
                          <a:solidFill>
                            <a:srgbClr val="000000"/>
                          </a:solidFill>
                          <a:latin typeface="Times New Roman"/>
                          <a:ea typeface="Times New Roman"/>
                          <a:cs typeface="Times New Roman"/>
                        </a:rPr>
                        <a:t>.41</a:t>
                      </a:r>
                      <a:endParaRPr lang="en-US" sz="1400">
                        <a:solidFill>
                          <a:srgbClr val="365F91"/>
                        </a:solidFill>
                        <a:latin typeface="Times New Roman"/>
                        <a:ea typeface="Calibri"/>
                        <a:cs typeface="Times New Roman"/>
                      </a:endParaRPr>
                    </a:p>
                  </a:txBody>
                  <a:tcPr marL="60960" marR="60960" marT="0" marB="0">
                    <a:lnL>
                      <a:noFill/>
                    </a:lnL>
                    <a:lnR>
                      <a:noFill/>
                    </a:lnR>
                    <a:lnT>
                      <a:noFill/>
                    </a:lnT>
                    <a:lnB>
                      <a:noFill/>
                    </a:lnB>
                  </a:tcPr>
                </a:tc>
                <a:tc>
                  <a:txBody>
                    <a:bodyPr/>
                    <a:lstStyle/>
                    <a:p>
                      <a:pPr marL="0" marR="0" algn="ctr">
                        <a:lnSpc>
                          <a:spcPct val="200000"/>
                        </a:lnSpc>
                        <a:spcBef>
                          <a:spcPts val="0"/>
                        </a:spcBef>
                        <a:spcAft>
                          <a:spcPts val="0"/>
                        </a:spcAft>
                      </a:pPr>
                      <a:r>
                        <a:rPr lang="en-US" sz="1400">
                          <a:solidFill>
                            <a:srgbClr val="000000"/>
                          </a:solidFill>
                          <a:latin typeface="Times New Roman"/>
                          <a:ea typeface="Times New Roman"/>
                          <a:cs typeface="Times New Roman"/>
                        </a:rPr>
                        <a:t>-.65</a:t>
                      </a:r>
                      <a:endParaRPr lang="en-US" sz="1400">
                        <a:solidFill>
                          <a:srgbClr val="365F91"/>
                        </a:solidFill>
                        <a:latin typeface="Times New Roman"/>
                        <a:ea typeface="Calibri"/>
                        <a:cs typeface="Times New Roman"/>
                      </a:endParaRPr>
                    </a:p>
                  </a:txBody>
                  <a:tcPr marL="60960" marR="60960" marT="0" marB="0">
                    <a:lnL>
                      <a:noFill/>
                    </a:lnL>
                    <a:lnR>
                      <a:noFill/>
                    </a:lnR>
                    <a:lnT>
                      <a:noFill/>
                    </a:lnT>
                    <a:lnB>
                      <a:noFill/>
                    </a:lnB>
                  </a:tcPr>
                </a:tc>
                <a:tc>
                  <a:txBody>
                    <a:bodyPr/>
                    <a:lstStyle/>
                    <a:p>
                      <a:pPr marL="0" marR="0" algn="ctr">
                        <a:lnSpc>
                          <a:spcPct val="200000"/>
                        </a:lnSpc>
                        <a:spcBef>
                          <a:spcPts val="0"/>
                        </a:spcBef>
                        <a:spcAft>
                          <a:spcPts val="0"/>
                        </a:spcAft>
                      </a:pPr>
                      <a:r>
                        <a:rPr lang="en-US" sz="1400">
                          <a:solidFill>
                            <a:srgbClr val="000000"/>
                          </a:solidFill>
                          <a:latin typeface="Times New Roman"/>
                          <a:ea typeface="Times New Roman"/>
                          <a:cs typeface="Times New Roman"/>
                        </a:rPr>
                        <a:t>.95</a:t>
                      </a:r>
                      <a:endParaRPr lang="en-US" sz="1400">
                        <a:solidFill>
                          <a:srgbClr val="365F91"/>
                        </a:solidFill>
                        <a:latin typeface="Times New Roman"/>
                        <a:ea typeface="Calibri"/>
                        <a:cs typeface="Times New Roman"/>
                      </a:endParaRPr>
                    </a:p>
                  </a:txBody>
                  <a:tcPr marL="60960" marR="60960" marT="0" marB="0">
                    <a:lnL>
                      <a:noFill/>
                    </a:lnL>
                    <a:lnR>
                      <a:noFill/>
                    </a:lnR>
                    <a:lnT>
                      <a:noFill/>
                    </a:lnT>
                    <a:lnB>
                      <a:noFill/>
                    </a:lnB>
                  </a:tcPr>
                </a:tc>
                <a:tc>
                  <a:txBody>
                    <a:bodyPr/>
                    <a:lstStyle/>
                    <a:p>
                      <a:pPr marL="0" marR="0" algn="ctr">
                        <a:lnSpc>
                          <a:spcPct val="200000"/>
                        </a:lnSpc>
                        <a:spcBef>
                          <a:spcPts val="0"/>
                        </a:spcBef>
                        <a:spcAft>
                          <a:spcPts val="0"/>
                        </a:spcAft>
                      </a:pPr>
                      <a:r>
                        <a:rPr lang="en-US" sz="1400">
                          <a:solidFill>
                            <a:srgbClr val="000000"/>
                          </a:solidFill>
                          <a:latin typeface="Times New Roman"/>
                          <a:ea typeface="Times New Roman"/>
                          <a:cs typeface="Times New Roman"/>
                        </a:rPr>
                        <a:t>.37</a:t>
                      </a:r>
                      <a:endParaRPr lang="en-US" sz="1400">
                        <a:solidFill>
                          <a:srgbClr val="365F91"/>
                        </a:solidFill>
                        <a:latin typeface="Times New Roman"/>
                        <a:ea typeface="Calibri"/>
                        <a:cs typeface="Times New Roman"/>
                      </a:endParaRPr>
                    </a:p>
                  </a:txBody>
                  <a:tcPr marL="60960" marR="60960" marT="0" marB="0">
                    <a:lnL>
                      <a:noFill/>
                    </a:lnL>
                    <a:lnR>
                      <a:noFill/>
                    </a:lnR>
                    <a:lnT>
                      <a:noFill/>
                    </a:lnT>
                    <a:lnB>
                      <a:noFill/>
                    </a:lnB>
                  </a:tcPr>
                </a:tc>
                <a:tc>
                  <a:txBody>
                    <a:bodyPr/>
                    <a:lstStyle/>
                    <a:p>
                      <a:pPr marL="0" marR="0" algn="ctr">
                        <a:lnSpc>
                          <a:spcPct val="200000"/>
                        </a:lnSpc>
                        <a:spcBef>
                          <a:spcPts val="0"/>
                        </a:spcBef>
                        <a:spcAft>
                          <a:spcPts val="0"/>
                        </a:spcAft>
                      </a:pPr>
                      <a:r>
                        <a:rPr lang="en-US" sz="1400">
                          <a:solidFill>
                            <a:srgbClr val="000000"/>
                          </a:solidFill>
                          <a:latin typeface="Times New Roman"/>
                          <a:ea typeface="Times New Roman"/>
                          <a:cs typeface="Times New Roman"/>
                        </a:rPr>
                        <a:t>.71</a:t>
                      </a:r>
                      <a:endParaRPr lang="en-US" sz="1400">
                        <a:solidFill>
                          <a:srgbClr val="365F91"/>
                        </a:solidFill>
                        <a:latin typeface="Times New Roman"/>
                        <a:ea typeface="Calibri"/>
                        <a:cs typeface="Times New Roman"/>
                      </a:endParaRPr>
                    </a:p>
                  </a:txBody>
                  <a:tcPr marL="60960" marR="60960" marT="0" marB="0">
                    <a:lnL>
                      <a:noFill/>
                    </a:lnL>
                    <a:lnR>
                      <a:noFill/>
                    </a:lnR>
                    <a:lnT>
                      <a:noFill/>
                    </a:lnT>
                    <a:lnB>
                      <a:noFill/>
                    </a:lnB>
                  </a:tcPr>
                </a:tc>
                <a:tc>
                  <a:txBody>
                    <a:bodyPr/>
                    <a:lstStyle/>
                    <a:p>
                      <a:pPr marL="0" marR="0" algn="ctr">
                        <a:lnSpc>
                          <a:spcPct val="200000"/>
                        </a:lnSpc>
                        <a:spcBef>
                          <a:spcPts val="0"/>
                        </a:spcBef>
                        <a:spcAft>
                          <a:spcPts val="0"/>
                        </a:spcAft>
                      </a:pPr>
                      <a:r>
                        <a:rPr lang="en-US" sz="1400">
                          <a:solidFill>
                            <a:srgbClr val="000000"/>
                          </a:solidFill>
                          <a:latin typeface="Times New Roman"/>
                          <a:ea typeface="Times New Roman"/>
                          <a:cs typeface="Times New Roman"/>
                        </a:rPr>
                        <a:t>.52</a:t>
                      </a:r>
                      <a:endParaRPr lang="en-US" sz="1400">
                        <a:solidFill>
                          <a:srgbClr val="365F91"/>
                        </a:solidFill>
                        <a:latin typeface="Times New Roman"/>
                        <a:ea typeface="Calibri"/>
                        <a:cs typeface="Times New Roman"/>
                      </a:endParaRPr>
                    </a:p>
                  </a:txBody>
                  <a:tcPr marL="60960" marR="60960" marT="0" marB="0">
                    <a:lnL>
                      <a:noFill/>
                    </a:lnL>
                    <a:lnR>
                      <a:noFill/>
                    </a:lnR>
                    <a:lnT>
                      <a:noFill/>
                    </a:lnT>
                    <a:lnB>
                      <a:noFill/>
                    </a:lnB>
                  </a:tcPr>
                </a:tc>
                <a:tc>
                  <a:txBody>
                    <a:bodyPr/>
                    <a:lstStyle/>
                    <a:p>
                      <a:pPr marL="0" marR="0" algn="ctr">
                        <a:lnSpc>
                          <a:spcPct val="200000"/>
                        </a:lnSpc>
                        <a:spcBef>
                          <a:spcPts val="0"/>
                        </a:spcBef>
                        <a:spcAft>
                          <a:spcPts val="0"/>
                        </a:spcAft>
                      </a:pPr>
                      <a:r>
                        <a:rPr lang="en-US" sz="1400">
                          <a:solidFill>
                            <a:srgbClr val="000000"/>
                          </a:solidFill>
                          <a:latin typeface="Times New Roman"/>
                          <a:ea typeface="Times New Roman"/>
                          <a:cs typeface="Times New Roman"/>
                        </a:rPr>
                        <a:t>1.16</a:t>
                      </a:r>
                      <a:endParaRPr lang="en-US" sz="1400">
                        <a:solidFill>
                          <a:srgbClr val="365F91"/>
                        </a:solidFill>
                        <a:latin typeface="Times New Roman"/>
                        <a:ea typeface="Calibri"/>
                        <a:cs typeface="Times New Roman"/>
                      </a:endParaRPr>
                    </a:p>
                  </a:txBody>
                  <a:tcPr marL="60960" marR="60960" marT="0" marB="0">
                    <a:lnL>
                      <a:noFill/>
                    </a:lnL>
                    <a:lnR>
                      <a:noFill/>
                    </a:lnR>
                    <a:lnT>
                      <a:noFill/>
                    </a:lnT>
                    <a:lnB>
                      <a:noFill/>
                    </a:lnB>
                  </a:tcPr>
                </a:tc>
                <a:tc>
                  <a:txBody>
                    <a:bodyPr/>
                    <a:lstStyle/>
                    <a:p>
                      <a:pPr marL="0" marR="0" algn="ctr">
                        <a:lnSpc>
                          <a:spcPct val="200000"/>
                        </a:lnSpc>
                        <a:spcBef>
                          <a:spcPts val="0"/>
                        </a:spcBef>
                        <a:spcAft>
                          <a:spcPts val="0"/>
                        </a:spcAft>
                      </a:pPr>
                      <a:r>
                        <a:rPr lang="en-US" sz="1400">
                          <a:solidFill>
                            <a:srgbClr val="000000"/>
                          </a:solidFill>
                          <a:latin typeface="Times New Roman"/>
                          <a:ea typeface="Times New Roman"/>
                          <a:cs typeface="Times New Roman"/>
                        </a:rPr>
                        <a:t>2.59</a:t>
                      </a:r>
                      <a:endParaRPr lang="en-US" sz="1400">
                        <a:solidFill>
                          <a:srgbClr val="365F91"/>
                        </a:solidFill>
                        <a:latin typeface="Times New Roman"/>
                        <a:ea typeface="Calibri"/>
                        <a:cs typeface="Times New Roman"/>
                      </a:endParaRPr>
                    </a:p>
                  </a:txBody>
                  <a:tcPr marL="60960" marR="60960" marT="0" marB="0">
                    <a:lnL>
                      <a:noFill/>
                    </a:lnL>
                    <a:lnR>
                      <a:noFill/>
                    </a:lnR>
                    <a:lnT>
                      <a:noFill/>
                    </a:lnT>
                    <a:lnB>
                      <a:noFill/>
                    </a:lnB>
                  </a:tcPr>
                </a:tc>
              </a:tr>
              <a:tr h="325120">
                <a:tc>
                  <a:txBody>
                    <a:bodyPr/>
                    <a:lstStyle/>
                    <a:p>
                      <a:pPr marL="0" marR="0">
                        <a:lnSpc>
                          <a:spcPct val="200000"/>
                        </a:lnSpc>
                        <a:spcBef>
                          <a:spcPts val="0"/>
                        </a:spcBef>
                        <a:spcAft>
                          <a:spcPts val="0"/>
                        </a:spcAft>
                      </a:pPr>
                      <a:r>
                        <a:rPr lang="en-US" sz="1400" b="1" dirty="0">
                          <a:solidFill>
                            <a:srgbClr val="000000"/>
                          </a:solidFill>
                          <a:latin typeface="Times New Roman"/>
                          <a:ea typeface="Times New Roman"/>
                          <a:cs typeface="Times New Roman"/>
                        </a:rPr>
                        <a:t>Death</a:t>
                      </a:r>
                      <a:endParaRPr lang="en-US" sz="1400" b="1" dirty="0">
                        <a:solidFill>
                          <a:srgbClr val="365F91"/>
                        </a:solidFill>
                        <a:latin typeface="Times New Roman"/>
                        <a:ea typeface="Calibri"/>
                        <a:cs typeface="Times New Roman"/>
                      </a:endParaRPr>
                    </a:p>
                  </a:txBody>
                  <a:tcPr marL="60960" marR="60960" marT="0" marB="0">
                    <a:lnL>
                      <a:noFill/>
                    </a:lnL>
                    <a:lnR>
                      <a:noFill/>
                    </a:lnR>
                    <a:lnT>
                      <a:noFill/>
                    </a:lnT>
                    <a:lnB w="12700" cap="flat" cmpd="sng" algn="ctr">
                      <a:solidFill>
                        <a:srgbClr val="4F81BD"/>
                      </a:solidFill>
                      <a:prstDash val="solid"/>
                      <a:round/>
                      <a:headEnd type="none" w="med" len="med"/>
                      <a:tailEnd type="none" w="med" len="med"/>
                    </a:lnB>
                    <a:solidFill>
                      <a:srgbClr val="D3DFEE"/>
                    </a:solidFill>
                  </a:tcPr>
                </a:tc>
                <a:tc>
                  <a:txBody>
                    <a:bodyPr/>
                    <a:lstStyle/>
                    <a:p>
                      <a:pPr marL="0" marR="0" algn="ctr">
                        <a:lnSpc>
                          <a:spcPct val="200000"/>
                        </a:lnSpc>
                        <a:spcBef>
                          <a:spcPts val="0"/>
                        </a:spcBef>
                        <a:spcAft>
                          <a:spcPts val="0"/>
                        </a:spcAft>
                      </a:pPr>
                      <a:r>
                        <a:rPr lang="en-US" sz="1400" b="1" dirty="0">
                          <a:solidFill>
                            <a:srgbClr val="000000"/>
                          </a:solidFill>
                          <a:latin typeface="Times New Roman"/>
                          <a:ea typeface="Times New Roman"/>
                          <a:cs typeface="Times New Roman"/>
                        </a:rPr>
                        <a:t>-.54</a:t>
                      </a:r>
                      <a:endParaRPr lang="en-US" sz="1400" b="1" dirty="0">
                        <a:solidFill>
                          <a:srgbClr val="365F91"/>
                        </a:solidFill>
                        <a:latin typeface="Times New Roman"/>
                        <a:ea typeface="Calibri"/>
                        <a:cs typeface="Times New Roman"/>
                      </a:endParaRPr>
                    </a:p>
                  </a:txBody>
                  <a:tcPr marL="60960" marR="60960" marT="0" marB="0">
                    <a:lnL>
                      <a:noFill/>
                    </a:lnL>
                    <a:lnR>
                      <a:noFill/>
                    </a:lnR>
                    <a:lnT>
                      <a:noFill/>
                    </a:lnT>
                    <a:lnB w="12700" cap="flat" cmpd="sng" algn="ctr">
                      <a:solidFill>
                        <a:srgbClr val="4F81BD"/>
                      </a:solidFill>
                      <a:prstDash val="solid"/>
                      <a:round/>
                      <a:headEnd type="none" w="med" len="med"/>
                      <a:tailEnd type="none" w="med" len="med"/>
                    </a:lnB>
                    <a:solidFill>
                      <a:srgbClr val="D3DFEE"/>
                    </a:solidFill>
                  </a:tcPr>
                </a:tc>
                <a:tc>
                  <a:txBody>
                    <a:bodyPr/>
                    <a:lstStyle/>
                    <a:p>
                      <a:pPr marL="0" marR="0" algn="ctr">
                        <a:lnSpc>
                          <a:spcPct val="200000"/>
                        </a:lnSpc>
                        <a:spcBef>
                          <a:spcPts val="0"/>
                        </a:spcBef>
                        <a:spcAft>
                          <a:spcPts val="0"/>
                        </a:spcAft>
                      </a:pPr>
                      <a:r>
                        <a:rPr lang="en-US" sz="1400">
                          <a:solidFill>
                            <a:srgbClr val="000000"/>
                          </a:solidFill>
                          <a:latin typeface="Times New Roman"/>
                          <a:ea typeface="Times New Roman"/>
                          <a:cs typeface="Times New Roman"/>
                        </a:rPr>
                        <a:t>.21</a:t>
                      </a:r>
                      <a:endParaRPr lang="en-US" sz="1400">
                        <a:solidFill>
                          <a:srgbClr val="365F91"/>
                        </a:solidFill>
                        <a:latin typeface="Times New Roman"/>
                        <a:ea typeface="Calibri"/>
                        <a:cs typeface="Times New Roman"/>
                      </a:endParaRPr>
                    </a:p>
                  </a:txBody>
                  <a:tcPr marL="60960" marR="60960" marT="0" marB="0">
                    <a:lnL>
                      <a:noFill/>
                    </a:lnL>
                    <a:lnR>
                      <a:noFill/>
                    </a:lnR>
                    <a:lnT>
                      <a:noFill/>
                    </a:lnT>
                    <a:lnB w="12700" cap="flat" cmpd="sng" algn="ctr">
                      <a:solidFill>
                        <a:srgbClr val="4F81BD"/>
                      </a:solidFill>
                      <a:prstDash val="solid"/>
                      <a:round/>
                      <a:headEnd type="none" w="med" len="med"/>
                      <a:tailEnd type="none" w="med" len="med"/>
                    </a:lnB>
                    <a:solidFill>
                      <a:srgbClr val="D3DFEE"/>
                    </a:solidFill>
                  </a:tcPr>
                </a:tc>
                <a:tc>
                  <a:txBody>
                    <a:bodyPr/>
                    <a:lstStyle/>
                    <a:p>
                      <a:pPr marL="0" marR="0" algn="ctr">
                        <a:lnSpc>
                          <a:spcPct val="200000"/>
                        </a:lnSpc>
                        <a:spcBef>
                          <a:spcPts val="0"/>
                        </a:spcBef>
                        <a:spcAft>
                          <a:spcPts val="0"/>
                        </a:spcAft>
                      </a:pPr>
                      <a:r>
                        <a:rPr lang="en-US" sz="1400">
                          <a:solidFill>
                            <a:srgbClr val="000000"/>
                          </a:solidFill>
                          <a:latin typeface="Times New Roman"/>
                          <a:ea typeface="Times New Roman"/>
                          <a:cs typeface="Times New Roman"/>
                        </a:rPr>
                        <a:t>-.96</a:t>
                      </a:r>
                      <a:endParaRPr lang="en-US" sz="1400">
                        <a:solidFill>
                          <a:srgbClr val="365F91"/>
                        </a:solidFill>
                        <a:latin typeface="Times New Roman"/>
                        <a:ea typeface="Calibri"/>
                        <a:cs typeface="Times New Roman"/>
                      </a:endParaRPr>
                    </a:p>
                  </a:txBody>
                  <a:tcPr marL="60960" marR="60960" marT="0" marB="0">
                    <a:lnL>
                      <a:noFill/>
                    </a:lnL>
                    <a:lnR>
                      <a:noFill/>
                    </a:lnR>
                    <a:lnT>
                      <a:noFill/>
                    </a:lnT>
                    <a:lnB w="12700" cap="flat" cmpd="sng" algn="ctr">
                      <a:solidFill>
                        <a:srgbClr val="4F81BD"/>
                      </a:solidFill>
                      <a:prstDash val="solid"/>
                      <a:round/>
                      <a:headEnd type="none" w="med" len="med"/>
                      <a:tailEnd type="none" w="med" len="med"/>
                    </a:lnB>
                    <a:solidFill>
                      <a:srgbClr val="D3DFEE"/>
                    </a:solidFill>
                  </a:tcPr>
                </a:tc>
                <a:tc>
                  <a:txBody>
                    <a:bodyPr/>
                    <a:lstStyle/>
                    <a:p>
                      <a:pPr marL="0" marR="0" algn="ctr">
                        <a:lnSpc>
                          <a:spcPct val="200000"/>
                        </a:lnSpc>
                        <a:spcBef>
                          <a:spcPts val="0"/>
                        </a:spcBef>
                        <a:spcAft>
                          <a:spcPts val="0"/>
                        </a:spcAft>
                      </a:pPr>
                      <a:r>
                        <a:rPr lang="en-US" sz="1400">
                          <a:solidFill>
                            <a:srgbClr val="000000"/>
                          </a:solidFill>
                          <a:latin typeface="Times New Roman"/>
                          <a:ea typeface="Times New Roman"/>
                          <a:cs typeface="Times New Roman"/>
                        </a:rPr>
                        <a:t>-.12</a:t>
                      </a:r>
                      <a:endParaRPr lang="en-US" sz="1400">
                        <a:solidFill>
                          <a:srgbClr val="365F91"/>
                        </a:solidFill>
                        <a:latin typeface="Times New Roman"/>
                        <a:ea typeface="Calibri"/>
                        <a:cs typeface="Times New Roman"/>
                      </a:endParaRPr>
                    </a:p>
                  </a:txBody>
                  <a:tcPr marL="60960" marR="60960" marT="0" marB="0">
                    <a:lnL>
                      <a:noFill/>
                    </a:lnL>
                    <a:lnR>
                      <a:noFill/>
                    </a:lnR>
                    <a:lnT>
                      <a:noFill/>
                    </a:lnT>
                    <a:lnB w="12700" cap="flat" cmpd="sng" algn="ctr">
                      <a:solidFill>
                        <a:srgbClr val="4F81BD"/>
                      </a:solidFill>
                      <a:prstDash val="solid"/>
                      <a:round/>
                      <a:headEnd type="none" w="med" len="med"/>
                      <a:tailEnd type="none" w="med" len="med"/>
                    </a:lnB>
                    <a:solidFill>
                      <a:srgbClr val="D3DFEE"/>
                    </a:solidFill>
                  </a:tcPr>
                </a:tc>
                <a:tc>
                  <a:txBody>
                    <a:bodyPr/>
                    <a:lstStyle/>
                    <a:p>
                      <a:pPr marL="0" marR="0" algn="ctr">
                        <a:lnSpc>
                          <a:spcPct val="200000"/>
                        </a:lnSpc>
                        <a:spcBef>
                          <a:spcPts val="0"/>
                        </a:spcBef>
                        <a:spcAft>
                          <a:spcPts val="0"/>
                        </a:spcAft>
                      </a:pPr>
                      <a:r>
                        <a:rPr lang="en-US" sz="1400" b="1" dirty="0">
                          <a:solidFill>
                            <a:srgbClr val="000000"/>
                          </a:solidFill>
                          <a:latin typeface="Times New Roman"/>
                          <a:ea typeface="Times New Roman"/>
                          <a:cs typeface="Times New Roman"/>
                        </a:rPr>
                        <a:t>-2.51</a:t>
                      </a:r>
                      <a:endParaRPr lang="en-US" sz="1400" b="1" dirty="0">
                        <a:solidFill>
                          <a:srgbClr val="365F91"/>
                        </a:solidFill>
                        <a:latin typeface="Times New Roman"/>
                        <a:ea typeface="Calibri"/>
                        <a:cs typeface="Times New Roman"/>
                      </a:endParaRPr>
                    </a:p>
                  </a:txBody>
                  <a:tcPr marL="60960" marR="60960" marT="0" marB="0">
                    <a:lnL>
                      <a:noFill/>
                    </a:lnL>
                    <a:lnR>
                      <a:noFill/>
                    </a:lnR>
                    <a:lnT>
                      <a:noFill/>
                    </a:lnT>
                    <a:lnB w="12700" cap="flat" cmpd="sng" algn="ctr">
                      <a:solidFill>
                        <a:srgbClr val="4F81BD"/>
                      </a:solidFill>
                      <a:prstDash val="solid"/>
                      <a:round/>
                      <a:headEnd type="none" w="med" len="med"/>
                      <a:tailEnd type="none" w="med" len="med"/>
                    </a:lnB>
                    <a:solidFill>
                      <a:srgbClr val="D3DFEE"/>
                    </a:solidFill>
                  </a:tcPr>
                </a:tc>
                <a:tc>
                  <a:txBody>
                    <a:bodyPr/>
                    <a:lstStyle/>
                    <a:p>
                      <a:pPr marL="0" marR="0" algn="ctr">
                        <a:lnSpc>
                          <a:spcPct val="200000"/>
                        </a:lnSpc>
                        <a:spcBef>
                          <a:spcPts val="0"/>
                        </a:spcBef>
                        <a:spcAft>
                          <a:spcPts val="0"/>
                        </a:spcAft>
                      </a:pPr>
                      <a:r>
                        <a:rPr lang="en-US" sz="1400" b="1" dirty="0">
                          <a:solidFill>
                            <a:srgbClr val="000000"/>
                          </a:solidFill>
                          <a:latin typeface="Times New Roman"/>
                          <a:ea typeface="Times New Roman"/>
                          <a:cs typeface="Times New Roman"/>
                        </a:rPr>
                        <a:t>.012</a:t>
                      </a:r>
                      <a:endParaRPr lang="en-US" sz="1400" b="1" dirty="0">
                        <a:solidFill>
                          <a:srgbClr val="365F91"/>
                        </a:solidFill>
                        <a:latin typeface="Times New Roman"/>
                        <a:ea typeface="Calibri"/>
                        <a:cs typeface="Times New Roman"/>
                      </a:endParaRPr>
                    </a:p>
                  </a:txBody>
                  <a:tcPr marL="60960" marR="60960" marT="0" marB="0">
                    <a:lnL>
                      <a:noFill/>
                    </a:lnL>
                    <a:lnR>
                      <a:noFill/>
                    </a:lnR>
                    <a:lnT>
                      <a:noFill/>
                    </a:lnT>
                    <a:lnB w="12700" cap="flat" cmpd="sng" algn="ctr">
                      <a:solidFill>
                        <a:srgbClr val="4F81BD"/>
                      </a:solidFill>
                      <a:prstDash val="solid"/>
                      <a:round/>
                      <a:headEnd type="none" w="med" len="med"/>
                      <a:tailEnd type="none" w="med" len="med"/>
                    </a:lnB>
                    <a:solidFill>
                      <a:srgbClr val="D3DFEE"/>
                    </a:solidFill>
                  </a:tcPr>
                </a:tc>
                <a:tc>
                  <a:txBody>
                    <a:bodyPr/>
                    <a:lstStyle/>
                    <a:p>
                      <a:pPr marL="0" marR="0" algn="ctr">
                        <a:lnSpc>
                          <a:spcPct val="200000"/>
                        </a:lnSpc>
                        <a:spcBef>
                          <a:spcPts val="0"/>
                        </a:spcBef>
                        <a:spcAft>
                          <a:spcPts val="0"/>
                        </a:spcAft>
                      </a:pPr>
                      <a:r>
                        <a:rPr lang="en-US" sz="1400">
                          <a:solidFill>
                            <a:srgbClr val="000000"/>
                          </a:solidFill>
                          <a:latin typeface="Times New Roman"/>
                          <a:ea typeface="Times New Roman"/>
                          <a:cs typeface="Times New Roman"/>
                        </a:rPr>
                        <a:t>.38</a:t>
                      </a:r>
                      <a:endParaRPr lang="en-US" sz="1400">
                        <a:solidFill>
                          <a:srgbClr val="365F91"/>
                        </a:solidFill>
                        <a:latin typeface="Times New Roman"/>
                        <a:ea typeface="Calibri"/>
                        <a:cs typeface="Times New Roman"/>
                      </a:endParaRPr>
                    </a:p>
                  </a:txBody>
                  <a:tcPr marL="60960" marR="60960" marT="0" marB="0">
                    <a:lnL>
                      <a:noFill/>
                    </a:lnL>
                    <a:lnR>
                      <a:noFill/>
                    </a:lnR>
                    <a:lnT>
                      <a:noFill/>
                    </a:lnT>
                    <a:lnB w="12700" cap="flat" cmpd="sng" algn="ctr">
                      <a:solidFill>
                        <a:srgbClr val="4F81BD"/>
                      </a:solidFill>
                      <a:prstDash val="solid"/>
                      <a:round/>
                      <a:headEnd type="none" w="med" len="med"/>
                      <a:tailEnd type="none" w="med" len="med"/>
                    </a:lnB>
                    <a:solidFill>
                      <a:srgbClr val="D3DFEE"/>
                    </a:solidFill>
                  </a:tcPr>
                </a:tc>
                <a:tc>
                  <a:txBody>
                    <a:bodyPr/>
                    <a:lstStyle/>
                    <a:p>
                      <a:pPr marL="0" marR="0" algn="ctr">
                        <a:lnSpc>
                          <a:spcPct val="200000"/>
                        </a:lnSpc>
                        <a:spcBef>
                          <a:spcPts val="0"/>
                        </a:spcBef>
                        <a:spcAft>
                          <a:spcPts val="0"/>
                        </a:spcAft>
                      </a:pPr>
                      <a:r>
                        <a:rPr lang="en-US" sz="1400" b="1" dirty="0">
                          <a:solidFill>
                            <a:srgbClr val="000000"/>
                          </a:solidFill>
                          <a:latin typeface="Times New Roman"/>
                          <a:ea typeface="Times New Roman"/>
                          <a:cs typeface="Times New Roman"/>
                        </a:rPr>
                        <a:t>.58</a:t>
                      </a:r>
                      <a:endParaRPr lang="en-US" sz="1400" b="1" dirty="0">
                        <a:solidFill>
                          <a:srgbClr val="365F91"/>
                        </a:solidFill>
                        <a:latin typeface="Times New Roman"/>
                        <a:ea typeface="Calibri"/>
                        <a:cs typeface="Times New Roman"/>
                      </a:endParaRPr>
                    </a:p>
                  </a:txBody>
                  <a:tcPr marL="60960" marR="60960" marT="0" marB="0">
                    <a:lnL>
                      <a:noFill/>
                    </a:lnL>
                    <a:lnR>
                      <a:noFill/>
                    </a:lnR>
                    <a:lnT>
                      <a:noFill/>
                    </a:lnT>
                    <a:lnB w="12700" cap="flat" cmpd="sng" algn="ctr">
                      <a:solidFill>
                        <a:srgbClr val="4F81BD"/>
                      </a:solidFill>
                      <a:prstDash val="solid"/>
                      <a:round/>
                      <a:headEnd type="none" w="med" len="med"/>
                      <a:tailEnd type="none" w="med" len="med"/>
                    </a:lnB>
                    <a:solidFill>
                      <a:srgbClr val="D3DFEE"/>
                    </a:solidFill>
                  </a:tcPr>
                </a:tc>
                <a:tc>
                  <a:txBody>
                    <a:bodyPr/>
                    <a:lstStyle/>
                    <a:p>
                      <a:pPr marL="0" marR="0" algn="ctr">
                        <a:lnSpc>
                          <a:spcPct val="200000"/>
                        </a:lnSpc>
                        <a:spcBef>
                          <a:spcPts val="0"/>
                        </a:spcBef>
                        <a:spcAft>
                          <a:spcPts val="0"/>
                        </a:spcAft>
                      </a:pPr>
                      <a:r>
                        <a:rPr lang="en-US" sz="1400" dirty="0">
                          <a:solidFill>
                            <a:srgbClr val="000000"/>
                          </a:solidFill>
                          <a:latin typeface="Times New Roman"/>
                          <a:ea typeface="Times New Roman"/>
                          <a:cs typeface="Times New Roman"/>
                        </a:rPr>
                        <a:t>.89</a:t>
                      </a:r>
                      <a:endParaRPr lang="en-US" sz="1400" dirty="0">
                        <a:solidFill>
                          <a:srgbClr val="365F91"/>
                        </a:solidFill>
                        <a:latin typeface="Times New Roman"/>
                        <a:ea typeface="Calibri"/>
                        <a:cs typeface="Times New Roman"/>
                      </a:endParaRPr>
                    </a:p>
                  </a:txBody>
                  <a:tcPr marL="60960" marR="60960" marT="0" marB="0">
                    <a:lnL>
                      <a:noFill/>
                    </a:lnL>
                    <a:lnR>
                      <a:noFill/>
                    </a:lnR>
                    <a:lnT>
                      <a:noFill/>
                    </a:lnT>
                    <a:lnB w="12700" cap="flat" cmpd="sng" algn="ctr">
                      <a:solidFill>
                        <a:srgbClr val="4F81BD"/>
                      </a:solidFill>
                      <a:prstDash val="solid"/>
                      <a:round/>
                      <a:headEnd type="none" w="med" len="med"/>
                      <a:tailEnd type="none" w="med" len="med"/>
                    </a:lnB>
                    <a:solidFill>
                      <a:srgbClr val="D3DFEE"/>
                    </a:solidFill>
                  </a:tcPr>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a:t>
            </a:r>
            <a:endParaRPr lang="en-US" dirty="0"/>
          </a:p>
        </p:txBody>
      </p:sp>
      <p:sp>
        <p:nvSpPr>
          <p:cNvPr id="3" name="Content Placeholder 2"/>
          <p:cNvSpPr>
            <a:spLocks noGrp="1"/>
          </p:cNvSpPr>
          <p:nvPr>
            <p:ph idx="1"/>
          </p:nvPr>
        </p:nvSpPr>
        <p:spPr/>
        <p:txBody>
          <a:bodyPr/>
          <a:lstStyle/>
          <a:p>
            <a:r>
              <a:rPr lang="en-US" dirty="0" smtClean="0"/>
              <a:t>Pronouns</a:t>
            </a:r>
          </a:p>
          <a:p>
            <a:pPr lvl="1"/>
            <a:r>
              <a:rPr lang="en-US" dirty="0" smtClean="0"/>
              <a:t>Increased third-person singular pronouns, increased probability of support of war</a:t>
            </a:r>
          </a:p>
          <a:p>
            <a:pPr lvl="1"/>
            <a:r>
              <a:rPr lang="en-US" dirty="0" smtClean="0"/>
              <a:t>Emphasis on eliminating evil dictators</a:t>
            </a:r>
          </a:p>
          <a:p>
            <a:r>
              <a:rPr lang="en-US" dirty="0" smtClean="0"/>
              <a:t>Other</a:t>
            </a:r>
          </a:p>
          <a:p>
            <a:pPr lvl="1"/>
            <a:r>
              <a:rPr lang="en-US" dirty="0" smtClean="0"/>
              <a:t>Increased negations (i.e. no, not, never),  decreased probability of support for war</a:t>
            </a:r>
          </a:p>
          <a:p>
            <a:pPr lvl="1"/>
            <a:r>
              <a:rPr lang="en-US" dirty="0" smtClean="0"/>
              <a:t>Increased articles and adverbs, decreased probability of support for war</a:t>
            </a:r>
          </a:p>
          <a:p>
            <a:pPr lvl="1"/>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a:t>
            </a:r>
            <a:endParaRPr lang="en-US" dirty="0"/>
          </a:p>
        </p:txBody>
      </p:sp>
      <p:sp>
        <p:nvSpPr>
          <p:cNvPr id="3" name="Content Placeholder 2"/>
          <p:cNvSpPr>
            <a:spLocks noGrp="1"/>
          </p:cNvSpPr>
          <p:nvPr>
            <p:ph idx="1"/>
          </p:nvPr>
        </p:nvSpPr>
        <p:spPr/>
        <p:txBody>
          <a:bodyPr/>
          <a:lstStyle/>
          <a:p>
            <a:r>
              <a:rPr lang="en-US" dirty="0" smtClean="0"/>
              <a:t>Social/Emotional</a:t>
            </a:r>
          </a:p>
          <a:p>
            <a:pPr lvl="1"/>
            <a:r>
              <a:rPr lang="en-US" dirty="0" smtClean="0"/>
              <a:t>Increased social words, increased probability of support for war</a:t>
            </a:r>
          </a:p>
          <a:p>
            <a:r>
              <a:rPr lang="en-US" dirty="0" smtClean="0"/>
              <a:t>Cognitive Mechanisms</a:t>
            </a:r>
          </a:p>
          <a:p>
            <a:pPr lvl="1"/>
            <a:r>
              <a:rPr lang="en-US" dirty="0" smtClean="0"/>
              <a:t>Increased exclusivity (i.e. but, without), decreased probability of support for war</a:t>
            </a:r>
          </a:p>
          <a:p>
            <a:pPr lvl="1"/>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a:t>
            </a:r>
            <a:endParaRPr lang="en-US" dirty="0"/>
          </a:p>
        </p:txBody>
      </p:sp>
      <p:sp>
        <p:nvSpPr>
          <p:cNvPr id="3" name="Content Placeholder 2"/>
          <p:cNvSpPr>
            <a:spLocks noGrp="1"/>
          </p:cNvSpPr>
          <p:nvPr>
            <p:ph idx="1"/>
          </p:nvPr>
        </p:nvSpPr>
        <p:spPr/>
        <p:txBody>
          <a:bodyPr/>
          <a:lstStyle/>
          <a:p>
            <a:r>
              <a:rPr lang="en-US" dirty="0" smtClean="0"/>
              <a:t>Relativity</a:t>
            </a:r>
          </a:p>
          <a:p>
            <a:pPr lvl="1"/>
            <a:r>
              <a:rPr lang="en-US" dirty="0" smtClean="0"/>
              <a:t>Increased time (i.e. end, until, season) words, increased probability of support for war</a:t>
            </a:r>
          </a:p>
          <a:p>
            <a:pPr lvl="1"/>
            <a:r>
              <a:rPr lang="en-US" dirty="0" smtClean="0"/>
              <a:t>Increased motion (i.e. arrive, car, go) words, decreased probability of support for war</a:t>
            </a:r>
          </a:p>
          <a:p>
            <a:r>
              <a:rPr lang="en-US" dirty="0" smtClean="0"/>
              <a:t>Personal Concerns</a:t>
            </a:r>
          </a:p>
          <a:p>
            <a:pPr lvl="1"/>
            <a:r>
              <a:rPr lang="en-US" dirty="0" smtClean="0"/>
              <a:t>Increased money and death words, decreased probability of support for war</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Further Analysis</a:t>
            </a:r>
            <a:endParaRPr lang="en-US" dirty="0"/>
          </a:p>
        </p:txBody>
      </p:sp>
      <p:sp>
        <p:nvSpPr>
          <p:cNvPr id="3" name="Content Placeholder 2"/>
          <p:cNvSpPr>
            <a:spLocks noGrp="1"/>
          </p:cNvSpPr>
          <p:nvPr>
            <p:ph idx="1"/>
          </p:nvPr>
        </p:nvSpPr>
        <p:spPr/>
        <p:txBody>
          <a:bodyPr/>
          <a:lstStyle/>
          <a:p>
            <a:r>
              <a:rPr lang="en-US" dirty="0" smtClean="0"/>
              <a:t>Moral Foundations Theory (Graham et al., 2011; </a:t>
            </a:r>
            <a:r>
              <a:rPr lang="en-US" dirty="0" err="1" smtClean="0"/>
              <a:t>Haidt</a:t>
            </a:r>
            <a:r>
              <a:rPr lang="en-US" dirty="0" smtClean="0"/>
              <a:t>, 2012)</a:t>
            </a:r>
          </a:p>
          <a:p>
            <a:pPr lvl="1"/>
            <a:r>
              <a:rPr lang="en-US" dirty="0" smtClean="0"/>
              <a:t>Harm/Care</a:t>
            </a:r>
          </a:p>
          <a:p>
            <a:pPr lvl="1"/>
            <a:r>
              <a:rPr lang="en-US" dirty="0" smtClean="0"/>
              <a:t>Fairness/Reciprocity </a:t>
            </a:r>
          </a:p>
          <a:p>
            <a:pPr lvl="1"/>
            <a:r>
              <a:rPr lang="en-US" dirty="0" err="1" smtClean="0"/>
              <a:t>Ingroup</a:t>
            </a:r>
            <a:r>
              <a:rPr lang="en-US" dirty="0" smtClean="0"/>
              <a:t>/Loyalty</a:t>
            </a:r>
          </a:p>
          <a:p>
            <a:pPr lvl="1"/>
            <a:r>
              <a:rPr lang="en-US" dirty="0" smtClean="0"/>
              <a:t>Authority/Respect</a:t>
            </a:r>
          </a:p>
          <a:p>
            <a:pPr lvl="1"/>
            <a:r>
              <a:rPr lang="en-US" dirty="0" smtClean="0"/>
              <a:t>Purity/Sanctity</a:t>
            </a:r>
          </a:p>
          <a:p>
            <a:r>
              <a:rPr lang="en-US" dirty="0" smtClean="0"/>
              <a:t>Correlated with political orientation </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Purpose</a:t>
            </a:r>
            <a:endParaRPr lang="en-US" dirty="0"/>
          </a:p>
        </p:txBody>
      </p:sp>
      <p:sp>
        <p:nvSpPr>
          <p:cNvPr id="3" name="Content Placeholder 2"/>
          <p:cNvSpPr>
            <a:spLocks noGrp="1"/>
          </p:cNvSpPr>
          <p:nvPr>
            <p:ph idx="1"/>
          </p:nvPr>
        </p:nvSpPr>
        <p:spPr/>
        <p:txBody>
          <a:bodyPr/>
          <a:lstStyle/>
          <a:p>
            <a:r>
              <a:rPr lang="en-US" dirty="0" smtClean="0"/>
              <a:t>Perceived violations of moral foundations could be one possible cause of intergroup conflict (</a:t>
            </a:r>
            <a:r>
              <a:rPr lang="en-US" dirty="0" err="1" smtClean="0"/>
              <a:t>Kesebir</a:t>
            </a:r>
            <a:r>
              <a:rPr lang="en-US" dirty="0" smtClean="0"/>
              <a:t> &amp; </a:t>
            </a:r>
            <a:r>
              <a:rPr lang="en-US" dirty="0" err="1" smtClean="0"/>
              <a:t>Pyszczynski</a:t>
            </a:r>
            <a:r>
              <a:rPr lang="en-US" dirty="0" smtClean="0"/>
              <a:t>, 2011)</a:t>
            </a:r>
          </a:p>
          <a:p>
            <a:r>
              <a:rPr lang="en-US" dirty="0" smtClean="0"/>
              <a:t>Those who support war should use more moral words than those that oppose war.</a:t>
            </a:r>
          </a:p>
          <a:p>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a:t>
            </a:r>
            <a:endParaRPr lang="en-US" dirty="0"/>
          </a:p>
        </p:txBody>
      </p:sp>
      <p:sp>
        <p:nvSpPr>
          <p:cNvPr id="3" name="Content Placeholder 2"/>
          <p:cNvSpPr>
            <a:spLocks noGrp="1"/>
          </p:cNvSpPr>
          <p:nvPr>
            <p:ph idx="1"/>
          </p:nvPr>
        </p:nvSpPr>
        <p:spPr/>
        <p:txBody>
          <a:bodyPr/>
          <a:lstStyle/>
          <a:p>
            <a:r>
              <a:rPr lang="en-US" dirty="0" smtClean="0"/>
              <a:t>Graham, </a:t>
            </a:r>
            <a:r>
              <a:rPr lang="en-US" dirty="0" err="1" smtClean="0"/>
              <a:t>Haidt</a:t>
            </a:r>
            <a:r>
              <a:rPr lang="en-US" dirty="0" smtClean="0"/>
              <a:t>, &amp; </a:t>
            </a:r>
            <a:r>
              <a:rPr lang="en-US" dirty="0" err="1" smtClean="0"/>
              <a:t>Nosek</a:t>
            </a:r>
            <a:r>
              <a:rPr lang="en-US" dirty="0" smtClean="0"/>
              <a:t> (2009) developed dictionary for LIWC based on five moral foundations</a:t>
            </a:r>
          </a:p>
          <a:p>
            <a:r>
              <a:rPr lang="en-US" dirty="0" err="1" smtClean="0"/>
              <a:t>NVivo</a:t>
            </a:r>
            <a:r>
              <a:rPr lang="en-US" dirty="0" smtClean="0"/>
              <a:t>, content analysis program</a:t>
            </a:r>
          </a:p>
          <a:p>
            <a:pPr lvl="1"/>
            <a:r>
              <a:rPr lang="en-US" dirty="0" smtClean="0"/>
              <a:t>Used to </a:t>
            </a:r>
            <a:r>
              <a:rPr lang="en-US" dirty="0" err="1" smtClean="0"/>
              <a:t>autocode</a:t>
            </a:r>
            <a:r>
              <a:rPr lang="en-US" dirty="0" smtClean="0"/>
              <a:t> words/phrases connected to each of the moral foundations</a:t>
            </a:r>
          </a:p>
          <a:p>
            <a:pPr>
              <a:buNone/>
            </a:pPr>
            <a:endParaRPr lang="en-US" dirty="0" smtClean="0"/>
          </a:p>
          <a:p>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sp>
        <p:nvSpPr>
          <p:cNvPr id="3" name="Content Placeholder 2"/>
          <p:cNvSpPr>
            <a:spLocks noGrp="1"/>
          </p:cNvSpPr>
          <p:nvPr>
            <p:ph idx="1"/>
          </p:nvPr>
        </p:nvSpPr>
        <p:spPr/>
        <p:txBody>
          <a:bodyPr/>
          <a:lstStyle/>
          <a:p>
            <a:r>
              <a:rPr lang="en-US" dirty="0" smtClean="0"/>
              <a:t>Analyze correlations between use of moral words and the use of words found to be important in the first study in predicting support for war. </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l="19355" r="21864"/>
          <a:stretch>
            <a:fillRect/>
          </a:stretch>
        </p:blipFill>
        <p:spPr bwMode="auto">
          <a:xfrm>
            <a:off x="2057400" y="781050"/>
            <a:ext cx="6248400" cy="5295900"/>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LIWC</a:t>
            </a:r>
            <a:endParaRPr lang="en-US" dirty="0"/>
          </a:p>
        </p:txBody>
      </p:sp>
      <p:sp>
        <p:nvSpPr>
          <p:cNvPr id="3" name="Content Placeholder 2"/>
          <p:cNvSpPr>
            <a:spLocks noGrp="1"/>
          </p:cNvSpPr>
          <p:nvPr>
            <p:ph idx="1"/>
          </p:nvPr>
        </p:nvSpPr>
        <p:spPr/>
        <p:txBody>
          <a:bodyPr/>
          <a:lstStyle/>
          <a:p>
            <a:r>
              <a:rPr lang="en-US" dirty="0" smtClean="0"/>
              <a:t>Language Inquiry and Word Count (LIWC; </a:t>
            </a:r>
            <a:r>
              <a:rPr lang="en-US" dirty="0" err="1" smtClean="0"/>
              <a:t>Pennebaker</a:t>
            </a:r>
            <a:r>
              <a:rPr lang="en-US" dirty="0" smtClean="0"/>
              <a:t>, Booth, &amp; Francis, 2007)</a:t>
            </a:r>
          </a:p>
          <a:p>
            <a:r>
              <a:rPr lang="en-US" dirty="0" smtClean="0"/>
              <a:t>Text analysis program </a:t>
            </a:r>
          </a:p>
          <a:p>
            <a:r>
              <a:rPr lang="en-US" dirty="0" smtClean="0"/>
              <a:t>82 language categories</a:t>
            </a:r>
          </a:p>
          <a:p>
            <a:r>
              <a:rPr lang="en-US" dirty="0" smtClean="0"/>
              <a:t>Fails to recognize context and sarcasm (</a:t>
            </a:r>
            <a:r>
              <a:rPr lang="en-US" dirty="0" err="1" smtClean="0"/>
              <a:t>Pennebaker</a:t>
            </a:r>
            <a:r>
              <a:rPr lang="en-US" dirty="0" smtClean="0"/>
              <a:t>, 2011)</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nvGraphicFramePr>
        <p:xfrm>
          <a:off x="1066800" y="685800"/>
          <a:ext cx="7772403" cy="4682432"/>
        </p:xfrm>
        <a:graphic>
          <a:graphicData uri="http://schemas.openxmlformats.org/drawingml/2006/table">
            <a:tbl>
              <a:tblPr/>
              <a:tblGrid>
                <a:gridCol w="1306511"/>
                <a:gridCol w="1093202"/>
                <a:gridCol w="839899"/>
                <a:gridCol w="719914"/>
                <a:gridCol w="946553"/>
                <a:gridCol w="1426496"/>
                <a:gridCol w="719914"/>
                <a:gridCol w="719914"/>
              </a:tblGrid>
              <a:tr h="261888">
                <a:tc>
                  <a:txBody>
                    <a:bodyPr/>
                    <a:lstStyle/>
                    <a:p>
                      <a:pPr algn="ctr" fontAlgn="b"/>
                      <a:r>
                        <a:rPr lang="en-US" sz="1000" b="1" i="1" u="none" strike="noStrike">
                          <a:solidFill>
                            <a:srgbClr val="003391"/>
                          </a:solidFill>
                          <a:latin typeface="Arial"/>
                        </a:rPr>
                        <a:t>Category</a:t>
                      </a:r>
                    </a:p>
                  </a:txBody>
                  <a:tcPr marL="7842" marR="7842" marT="7842"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6EEEE"/>
                    </a:solidFill>
                  </a:tcPr>
                </a:tc>
                <a:tc>
                  <a:txBody>
                    <a:bodyPr/>
                    <a:lstStyle/>
                    <a:p>
                      <a:pPr algn="ctr" fontAlgn="b"/>
                      <a:r>
                        <a:rPr lang="en-US" sz="1000" b="1" i="1" u="none" strike="noStrike">
                          <a:solidFill>
                            <a:srgbClr val="003391"/>
                          </a:solidFill>
                          <a:latin typeface="Arial"/>
                        </a:rPr>
                        <a:t>Examples</a:t>
                      </a:r>
                    </a:p>
                  </a:txBody>
                  <a:tcPr marL="7842" marR="7842" marT="7842"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6EEEE"/>
                    </a:solidFill>
                  </a:tcPr>
                </a:tc>
                <a:tc>
                  <a:txBody>
                    <a:bodyPr/>
                    <a:lstStyle/>
                    <a:p>
                      <a:pPr algn="ctr" fontAlgn="b"/>
                      <a:r>
                        <a:rPr lang="en-US" sz="1000" b="1" i="1" u="none" strike="noStrike">
                          <a:solidFill>
                            <a:srgbClr val="003391"/>
                          </a:solidFill>
                          <a:latin typeface="Arial"/>
                        </a:rPr>
                        <a:t>Words In Category</a:t>
                      </a:r>
                    </a:p>
                  </a:txBody>
                  <a:tcPr marL="7842" marR="7842" marT="7842"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6EEEE"/>
                    </a:solidFill>
                  </a:tcPr>
                </a:tc>
                <a:tc>
                  <a:txBody>
                    <a:bodyPr/>
                    <a:lstStyle/>
                    <a:p>
                      <a:pPr algn="ctr" fontAlgn="b"/>
                      <a:r>
                        <a:rPr lang="en-US" sz="1000" b="1" i="1" u="none" strike="noStrike">
                          <a:solidFill>
                            <a:srgbClr val="003391"/>
                          </a:solidFill>
                          <a:latin typeface="Arial"/>
                        </a:rPr>
                        <a:t>Alpha: Binary/Raw</a:t>
                      </a:r>
                    </a:p>
                  </a:txBody>
                  <a:tcPr marL="7842" marR="7842" marT="7842"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6EEEE"/>
                    </a:solidFill>
                  </a:tcPr>
                </a:tc>
                <a:tc>
                  <a:txBody>
                    <a:bodyPr/>
                    <a:lstStyle/>
                    <a:p>
                      <a:pPr algn="ctr" fontAlgn="b"/>
                      <a:r>
                        <a:rPr lang="en-US" sz="1000" b="1" i="1" u="none" strike="noStrike">
                          <a:solidFill>
                            <a:srgbClr val="003391"/>
                          </a:solidFill>
                          <a:latin typeface="Arial"/>
                        </a:rPr>
                        <a:t>Category</a:t>
                      </a:r>
                    </a:p>
                  </a:txBody>
                  <a:tcPr marL="7842" marR="7842" marT="7842"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6EEEE"/>
                    </a:solidFill>
                  </a:tcPr>
                </a:tc>
                <a:tc>
                  <a:txBody>
                    <a:bodyPr/>
                    <a:lstStyle/>
                    <a:p>
                      <a:pPr algn="ctr" fontAlgn="b"/>
                      <a:r>
                        <a:rPr lang="en-US" sz="1000" b="1" i="1" u="none" strike="noStrike">
                          <a:solidFill>
                            <a:srgbClr val="003391"/>
                          </a:solidFill>
                          <a:latin typeface="Arial"/>
                        </a:rPr>
                        <a:t>Examples</a:t>
                      </a:r>
                    </a:p>
                  </a:txBody>
                  <a:tcPr marL="7842" marR="7842" marT="7842"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6EEEE"/>
                    </a:solidFill>
                  </a:tcPr>
                </a:tc>
                <a:tc>
                  <a:txBody>
                    <a:bodyPr/>
                    <a:lstStyle/>
                    <a:p>
                      <a:pPr algn="ctr" fontAlgn="b"/>
                      <a:r>
                        <a:rPr lang="en-US" sz="1000" b="1" i="1" u="none" strike="noStrike">
                          <a:solidFill>
                            <a:srgbClr val="003391"/>
                          </a:solidFill>
                          <a:latin typeface="Arial"/>
                        </a:rPr>
                        <a:t>Words In Category</a:t>
                      </a:r>
                    </a:p>
                  </a:txBody>
                  <a:tcPr marL="7842" marR="7842" marT="7842"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6EEEE"/>
                    </a:solidFill>
                  </a:tcPr>
                </a:tc>
                <a:tc>
                  <a:txBody>
                    <a:bodyPr/>
                    <a:lstStyle/>
                    <a:p>
                      <a:pPr algn="ctr" fontAlgn="b"/>
                      <a:r>
                        <a:rPr lang="en-US" sz="1000" b="1" i="1" u="none" strike="noStrike">
                          <a:solidFill>
                            <a:srgbClr val="003391"/>
                          </a:solidFill>
                          <a:latin typeface="Arial"/>
                        </a:rPr>
                        <a:t>Alpha: Binary/Raw</a:t>
                      </a:r>
                    </a:p>
                  </a:txBody>
                  <a:tcPr marL="7842" marR="7842" marT="7842"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6EEEE"/>
                    </a:solidFill>
                  </a:tcPr>
                </a:tc>
              </a:tr>
              <a:tr h="225307">
                <a:tc>
                  <a:txBody>
                    <a:bodyPr/>
                    <a:lstStyle/>
                    <a:p>
                      <a:pPr algn="l" fontAlgn="t"/>
                      <a:r>
                        <a:rPr lang="en-US" sz="1000" b="1" i="0" u="none" strike="noStrike">
                          <a:solidFill>
                            <a:srgbClr val="3D3D3D"/>
                          </a:solidFill>
                          <a:latin typeface="Arial"/>
                        </a:rPr>
                        <a:t>Pronouns</a:t>
                      </a:r>
                    </a:p>
                  </a:txBody>
                  <a:tcPr marL="7842" marR="7842" marT="26141" marB="26141">
                    <a:lnL>
                      <a:noFill/>
                    </a:lnL>
                    <a:lnR>
                      <a:noFill/>
                    </a:lnR>
                    <a:lnT w="12700" cap="flat" cmpd="sng" algn="ctr">
                      <a:solidFill>
                        <a:srgbClr val="FFFFFF"/>
                      </a:solidFill>
                      <a:prstDash val="solid"/>
                      <a:round/>
                      <a:headEnd type="none" w="med" len="med"/>
                      <a:tailEnd type="none" w="med" len="med"/>
                    </a:lnT>
                    <a:lnB>
                      <a:noFill/>
                    </a:lnB>
                    <a:solidFill>
                      <a:srgbClr val="FFFFFF"/>
                    </a:solidFill>
                  </a:tcPr>
                </a:tc>
                <a:tc>
                  <a:txBody>
                    <a:bodyPr/>
                    <a:lstStyle/>
                    <a:p>
                      <a:pPr algn="l" fontAlgn="t"/>
                      <a:r>
                        <a:rPr lang="en-US" sz="1000" b="0" i="0" u="none" strike="noStrike">
                          <a:solidFill>
                            <a:srgbClr val="000000"/>
                          </a:solidFill>
                          <a:latin typeface="Calibri"/>
                        </a:rPr>
                        <a:t> </a:t>
                      </a:r>
                    </a:p>
                  </a:txBody>
                  <a:tcPr marL="7842" marR="7842" marT="26141" marB="26141">
                    <a:lnL>
                      <a:noFill/>
                    </a:lnL>
                    <a:lnR>
                      <a:noFill/>
                    </a:lnR>
                    <a:lnT w="12700" cap="flat" cmpd="sng" algn="ctr">
                      <a:solidFill>
                        <a:srgbClr val="FFFFFF"/>
                      </a:solidFill>
                      <a:prstDash val="solid"/>
                      <a:round/>
                      <a:headEnd type="none" w="med" len="med"/>
                      <a:tailEnd type="none" w="med" len="med"/>
                    </a:lnT>
                    <a:lnB>
                      <a:noFill/>
                    </a:lnB>
                    <a:solidFill>
                      <a:srgbClr val="FFFFFF"/>
                    </a:solidFill>
                  </a:tcPr>
                </a:tc>
                <a:tc>
                  <a:txBody>
                    <a:bodyPr/>
                    <a:lstStyle/>
                    <a:p>
                      <a:pPr algn="ctr" fontAlgn="t"/>
                      <a:r>
                        <a:rPr lang="en-US" sz="1000" b="0" i="0" u="none" strike="noStrike">
                          <a:solidFill>
                            <a:srgbClr val="000000"/>
                          </a:solidFill>
                          <a:latin typeface="Calibri"/>
                        </a:rPr>
                        <a:t> </a:t>
                      </a:r>
                    </a:p>
                  </a:txBody>
                  <a:tcPr marL="7842" marR="7842" marT="26141" marB="26141">
                    <a:lnL>
                      <a:noFill/>
                    </a:lnL>
                    <a:lnR>
                      <a:noFill/>
                    </a:lnR>
                    <a:lnT w="12700" cap="flat" cmpd="sng" algn="ctr">
                      <a:solidFill>
                        <a:srgbClr val="FFFFFF"/>
                      </a:solidFill>
                      <a:prstDash val="solid"/>
                      <a:round/>
                      <a:headEnd type="none" w="med" len="med"/>
                      <a:tailEnd type="none" w="med" len="med"/>
                    </a:lnT>
                    <a:lnB>
                      <a:noFill/>
                    </a:lnB>
                    <a:solidFill>
                      <a:srgbClr val="FFFFFF"/>
                    </a:solidFill>
                  </a:tcPr>
                </a:tc>
                <a:tc>
                  <a:txBody>
                    <a:bodyPr/>
                    <a:lstStyle/>
                    <a:p>
                      <a:pPr algn="ctr" fontAlgn="t"/>
                      <a:r>
                        <a:rPr lang="en-US" sz="1000" b="0" i="0" u="none" strike="noStrike">
                          <a:solidFill>
                            <a:srgbClr val="000000"/>
                          </a:solidFill>
                          <a:latin typeface="Calibri"/>
                        </a:rPr>
                        <a:t> </a:t>
                      </a:r>
                    </a:p>
                  </a:txBody>
                  <a:tcPr marL="7842" marR="7842" marT="26141" marB="26141">
                    <a:lnL>
                      <a:noFill/>
                    </a:lnL>
                    <a:lnR>
                      <a:noFill/>
                    </a:lnR>
                    <a:lnT w="12700" cap="flat" cmpd="sng" algn="ctr">
                      <a:solidFill>
                        <a:srgbClr val="FFFFFF"/>
                      </a:solidFill>
                      <a:prstDash val="solid"/>
                      <a:round/>
                      <a:headEnd type="none" w="med" len="med"/>
                      <a:tailEnd type="none" w="med" len="med"/>
                    </a:lnT>
                    <a:lnB>
                      <a:noFill/>
                    </a:lnB>
                    <a:solidFill>
                      <a:srgbClr val="FFFFFF"/>
                    </a:solidFill>
                  </a:tcPr>
                </a:tc>
                <a:tc gridSpan="2">
                  <a:txBody>
                    <a:bodyPr/>
                    <a:lstStyle/>
                    <a:p>
                      <a:pPr algn="l" fontAlgn="t"/>
                      <a:r>
                        <a:rPr lang="en-US" sz="1000" b="1" i="0" u="none" strike="noStrike">
                          <a:solidFill>
                            <a:srgbClr val="3D3D3D"/>
                          </a:solidFill>
                          <a:latin typeface="Arial"/>
                        </a:rPr>
                        <a:t>Cognitive Mechanisms</a:t>
                      </a:r>
                    </a:p>
                  </a:txBody>
                  <a:tcPr marL="7842" marR="7842" marT="7842" marB="0">
                    <a:lnL>
                      <a:noFill/>
                    </a:lnL>
                    <a:lnR>
                      <a:noFill/>
                    </a:lnR>
                    <a:lnT w="12700" cap="flat" cmpd="sng" algn="ctr">
                      <a:solidFill>
                        <a:srgbClr val="FFFFFF"/>
                      </a:solidFill>
                      <a:prstDash val="solid"/>
                      <a:round/>
                      <a:headEnd type="none" w="med" len="med"/>
                      <a:tailEnd type="none" w="med" len="med"/>
                    </a:lnT>
                    <a:lnB>
                      <a:noFill/>
                    </a:lnB>
                    <a:solidFill>
                      <a:srgbClr val="FFFFFF"/>
                    </a:solidFill>
                  </a:tcPr>
                </a:tc>
                <a:tc hMerge="1">
                  <a:txBody>
                    <a:bodyPr/>
                    <a:lstStyle/>
                    <a:p>
                      <a:endParaRPr lang="en-US"/>
                    </a:p>
                  </a:txBody>
                  <a:tcPr/>
                </a:tc>
                <a:tc>
                  <a:txBody>
                    <a:bodyPr/>
                    <a:lstStyle/>
                    <a:p>
                      <a:pPr algn="ctr" fontAlgn="t"/>
                      <a:r>
                        <a:rPr lang="en-US" sz="1000" b="0" i="0" u="none" strike="noStrike">
                          <a:solidFill>
                            <a:srgbClr val="000000"/>
                          </a:solidFill>
                          <a:latin typeface="Calibri"/>
                        </a:rPr>
                        <a:t> </a:t>
                      </a:r>
                    </a:p>
                  </a:txBody>
                  <a:tcPr marL="7842" marR="7842" marT="26141" marB="26141">
                    <a:lnL>
                      <a:noFill/>
                    </a:lnL>
                    <a:lnR>
                      <a:noFill/>
                    </a:lnR>
                    <a:lnT w="12700" cap="flat" cmpd="sng" algn="ctr">
                      <a:solidFill>
                        <a:srgbClr val="FFFFFF"/>
                      </a:solidFill>
                      <a:prstDash val="solid"/>
                      <a:round/>
                      <a:headEnd type="none" w="med" len="med"/>
                      <a:tailEnd type="none" w="med" len="med"/>
                    </a:lnT>
                    <a:lnB>
                      <a:noFill/>
                    </a:lnB>
                    <a:solidFill>
                      <a:srgbClr val="FFFFFF"/>
                    </a:solidFill>
                  </a:tcPr>
                </a:tc>
                <a:tc>
                  <a:txBody>
                    <a:bodyPr/>
                    <a:lstStyle/>
                    <a:p>
                      <a:pPr algn="ctr" fontAlgn="t"/>
                      <a:r>
                        <a:rPr lang="en-US" sz="1000" b="0" i="0" u="none" strike="noStrike">
                          <a:solidFill>
                            <a:srgbClr val="000000"/>
                          </a:solidFill>
                          <a:latin typeface="Calibri"/>
                        </a:rPr>
                        <a:t> </a:t>
                      </a:r>
                    </a:p>
                  </a:txBody>
                  <a:tcPr marL="7842" marR="7842" marT="26141" marB="26141">
                    <a:lnL>
                      <a:noFill/>
                    </a:lnL>
                    <a:lnR>
                      <a:noFill/>
                    </a:lnR>
                    <a:lnT w="12700" cap="flat" cmpd="sng" algn="ctr">
                      <a:solidFill>
                        <a:srgbClr val="FFFFFF"/>
                      </a:solidFill>
                      <a:prstDash val="solid"/>
                      <a:round/>
                      <a:headEnd type="none" w="med" len="med"/>
                      <a:tailEnd type="none" w="med" len="med"/>
                    </a:lnT>
                    <a:lnB>
                      <a:noFill/>
                    </a:lnB>
                    <a:solidFill>
                      <a:srgbClr val="FFFFFF"/>
                    </a:solidFill>
                  </a:tcPr>
                </a:tc>
              </a:tr>
              <a:tr h="194977">
                <a:tc>
                  <a:txBody>
                    <a:bodyPr/>
                    <a:lstStyle/>
                    <a:p>
                      <a:pPr algn="l" fontAlgn="t"/>
                      <a:r>
                        <a:rPr lang="en-US" sz="1000" b="0" i="0" u="none" strike="noStrike">
                          <a:solidFill>
                            <a:srgbClr val="3D3D3D"/>
                          </a:solidFill>
                          <a:latin typeface="Arial"/>
                        </a:rPr>
                        <a:t> 1st pers singular</a:t>
                      </a:r>
                    </a:p>
                  </a:txBody>
                  <a:tcPr marL="7842" marR="7842" marT="26141" marB="26141">
                    <a:lnL>
                      <a:noFill/>
                    </a:lnL>
                    <a:lnR>
                      <a:noFill/>
                    </a:lnR>
                    <a:lnT>
                      <a:noFill/>
                    </a:lnT>
                    <a:lnB>
                      <a:noFill/>
                    </a:lnB>
                    <a:solidFill>
                      <a:srgbClr val="FFFFFF"/>
                    </a:solidFill>
                  </a:tcPr>
                </a:tc>
                <a:tc>
                  <a:txBody>
                    <a:bodyPr/>
                    <a:lstStyle/>
                    <a:p>
                      <a:pPr algn="l" fontAlgn="t"/>
                      <a:r>
                        <a:rPr lang="en-US" sz="1000" b="0" i="0" u="none" strike="noStrike">
                          <a:solidFill>
                            <a:srgbClr val="3D3D3D"/>
                          </a:solidFill>
                          <a:latin typeface="Arial"/>
                        </a:rPr>
                        <a:t>I, me, mine</a:t>
                      </a:r>
                    </a:p>
                  </a:txBody>
                  <a:tcPr marL="7842" marR="7842" marT="26141" marB="26141">
                    <a:lnL>
                      <a:noFill/>
                    </a:lnL>
                    <a:lnR>
                      <a:noFill/>
                    </a:lnR>
                    <a:lnT>
                      <a:noFill/>
                    </a:lnT>
                    <a:lnB>
                      <a:noFill/>
                    </a:lnB>
                    <a:solidFill>
                      <a:srgbClr val="FFFFFF"/>
                    </a:solidFill>
                  </a:tcPr>
                </a:tc>
                <a:tc>
                  <a:txBody>
                    <a:bodyPr/>
                    <a:lstStyle/>
                    <a:p>
                      <a:pPr algn="ctr" fontAlgn="t"/>
                      <a:r>
                        <a:rPr lang="en-US" sz="1000" b="0" i="0" u="none" strike="noStrike">
                          <a:solidFill>
                            <a:srgbClr val="3D3D3D"/>
                          </a:solidFill>
                          <a:latin typeface="Arial"/>
                        </a:rPr>
                        <a:t>12</a:t>
                      </a:r>
                    </a:p>
                  </a:txBody>
                  <a:tcPr marL="7842" marR="7842" marT="26141" marB="26141">
                    <a:lnL>
                      <a:noFill/>
                    </a:lnL>
                    <a:lnR>
                      <a:noFill/>
                    </a:lnR>
                    <a:lnT>
                      <a:noFill/>
                    </a:lnT>
                    <a:lnB>
                      <a:noFill/>
                    </a:lnB>
                    <a:solidFill>
                      <a:srgbClr val="FFFFFF"/>
                    </a:solidFill>
                  </a:tcPr>
                </a:tc>
                <a:tc>
                  <a:txBody>
                    <a:bodyPr/>
                    <a:lstStyle/>
                    <a:p>
                      <a:pPr algn="ctr" fontAlgn="t"/>
                      <a:r>
                        <a:rPr lang="en-US" sz="1000" b="0" i="0" u="none" strike="noStrike">
                          <a:solidFill>
                            <a:srgbClr val="3D3D3D"/>
                          </a:solidFill>
                          <a:latin typeface="Arial"/>
                        </a:rPr>
                        <a:t>.62/.44</a:t>
                      </a:r>
                    </a:p>
                  </a:txBody>
                  <a:tcPr marL="7842" marR="7842" marT="26141" marB="26141">
                    <a:lnL>
                      <a:noFill/>
                    </a:lnL>
                    <a:lnR>
                      <a:noFill/>
                    </a:lnR>
                    <a:lnT>
                      <a:noFill/>
                    </a:lnT>
                    <a:lnB>
                      <a:noFill/>
                    </a:lnB>
                    <a:solidFill>
                      <a:srgbClr val="FFFFFF"/>
                    </a:solidFill>
                  </a:tcPr>
                </a:tc>
                <a:tc>
                  <a:txBody>
                    <a:bodyPr/>
                    <a:lstStyle/>
                    <a:p>
                      <a:pPr algn="l" fontAlgn="t"/>
                      <a:r>
                        <a:rPr lang="en-US" sz="1000" b="0" i="0" u="none" strike="noStrike">
                          <a:solidFill>
                            <a:srgbClr val="3D3D3D"/>
                          </a:solidFill>
                          <a:latin typeface="Arial"/>
                        </a:rPr>
                        <a:t>   Insight</a:t>
                      </a:r>
                    </a:p>
                  </a:txBody>
                  <a:tcPr marL="7842" marR="7842" marT="7842" marB="0">
                    <a:lnL>
                      <a:noFill/>
                    </a:lnL>
                    <a:lnR>
                      <a:noFill/>
                    </a:lnR>
                    <a:lnT>
                      <a:noFill/>
                    </a:lnT>
                    <a:lnB>
                      <a:noFill/>
                    </a:lnB>
                    <a:solidFill>
                      <a:srgbClr val="FFFFFF"/>
                    </a:solidFill>
                  </a:tcPr>
                </a:tc>
                <a:tc>
                  <a:txBody>
                    <a:bodyPr/>
                    <a:lstStyle/>
                    <a:p>
                      <a:pPr algn="l" fontAlgn="t"/>
                      <a:r>
                        <a:rPr lang="en-US" sz="1000" b="0" i="0" u="none" strike="noStrike">
                          <a:solidFill>
                            <a:srgbClr val="3D3D3D"/>
                          </a:solidFill>
                          <a:latin typeface="Arial"/>
                        </a:rPr>
                        <a:t>think, know, consider</a:t>
                      </a:r>
                    </a:p>
                  </a:txBody>
                  <a:tcPr marL="7842" marR="7842" marT="26141" marB="26141">
                    <a:lnL>
                      <a:noFill/>
                    </a:lnL>
                    <a:lnR>
                      <a:noFill/>
                    </a:lnR>
                    <a:lnT>
                      <a:noFill/>
                    </a:lnT>
                    <a:lnB>
                      <a:noFill/>
                    </a:lnB>
                    <a:solidFill>
                      <a:srgbClr val="FFFFFF"/>
                    </a:solidFill>
                  </a:tcPr>
                </a:tc>
                <a:tc>
                  <a:txBody>
                    <a:bodyPr/>
                    <a:lstStyle/>
                    <a:p>
                      <a:pPr algn="ctr" fontAlgn="t"/>
                      <a:r>
                        <a:rPr lang="en-US" sz="1000" b="0" i="0" u="none" strike="noStrike">
                          <a:solidFill>
                            <a:srgbClr val="3D3D3D"/>
                          </a:solidFill>
                          <a:latin typeface="Arial"/>
                        </a:rPr>
                        <a:t>195</a:t>
                      </a:r>
                    </a:p>
                  </a:txBody>
                  <a:tcPr marL="7842" marR="7842" marT="26141" marB="26141">
                    <a:lnL>
                      <a:noFill/>
                    </a:lnL>
                    <a:lnR>
                      <a:noFill/>
                    </a:lnR>
                    <a:lnT>
                      <a:noFill/>
                    </a:lnT>
                    <a:lnB>
                      <a:noFill/>
                    </a:lnB>
                    <a:solidFill>
                      <a:srgbClr val="FFFFFF"/>
                    </a:solidFill>
                  </a:tcPr>
                </a:tc>
                <a:tc>
                  <a:txBody>
                    <a:bodyPr/>
                    <a:lstStyle/>
                    <a:p>
                      <a:pPr algn="ctr" fontAlgn="t"/>
                      <a:r>
                        <a:rPr lang="en-US" sz="1000" b="0" i="0" u="none" strike="noStrike">
                          <a:solidFill>
                            <a:srgbClr val="3D3D3D"/>
                          </a:solidFill>
                          <a:latin typeface="Arial"/>
                        </a:rPr>
                        <a:t>.94/.51</a:t>
                      </a:r>
                    </a:p>
                  </a:txBody>
                  <a:tcPr marL="7842" marR="7842" marT="26141" marB="26141">
                    <a:lnL>
                      <a:noFill/>
                    </a:lnL>
                    <a:lnR>
                      <a:noFill/>
                    </a:lnR>
                    <a:lnT>
                      <a:noFill/>
                    </a:lnT>
                    <a:lnB>
                      <a:noFill/>
                    </a:lnB>
                    <a:solidFill>
                      <a:srgbClr val="FFFFFF"/>
                    </a:solidFill>
                  </a:tcPr>
                </a:tc>
              </a:tr>
              <a:tr h="194977">
                <a:tc>
                  <a:txBody>
                    <a:bodyPr/>
                    <a:lstStyle/>
                    <a:p>
                      <a:pPr algn="l" fontAlgn="t"/>
                      <a:r>
                        <a:rPr lang="en-US" sz="1000" b="0" i="0" u="none" strike="noStrike">
                          <a:solidFill>
                            <a:srgbClr val="3D3D3D"/>
                          </a:solidFill>
                          <a:latin typeface="Arial"/>
                        </a:rPr>
                        <a:t> 1st pers plural</a:t>
                      </a:r>
                    </a:p>
                  </a:txBody>
                  <a:tcPr marL="7842" marR="7842" marT="26141" marB="26141">
                    <a:lnL>
                      <a:noFill/>
                    </a:lnL>
                    <a:lnR>
                      <a:noFill/>
                    </a:lnR>
                    <a:lnT>
                      <a:noFill/>
                    </a:lnT>
                    <a:lnB>
                      <a:noFill/>
                    </a:lnB>
                    <a:solidFill>
                      <a:srgbClr val="FFFFFF"/>
                    </a:solidFill>
                  </a:tcPr>
                </a:tc>
                <a:tc>
                  <a:txBody>
                    <a:bodyPr/>
                    <a:lstStyle/>
                    <a:p>
                      <a:pPr algn="l" fontAlgn="t"/>
                      <a:r>
                        <a:rPr lang="en-US" sz="1000" b="0" i="0" u="none" strike="noStrike">
                          <a:solidFill>
                            <a:srgbClr val="3D3D3D"/>
                          </a:solidFill>
                          <a:latin typeface="Arial"/>
                        </a:rPr>
                        <a:t>We, us, our</a:t>
                      </a:r>
                    </a:p>
                  </a:txBody>
                  <a:tcPr marL="7842" marR="7842" marT="26141" marB="26141">
                    <a:lnL>
                      <a:noFill/>
                    </a:lnL>
                    <a:lnR>
                      <a:noFill/>
                    </a:lnR>
                    <a:lnT>
                      <a:noFill/>
                    </a:lnT>
                    <a:lnB>
                      <a:noFill/>
                    </a:lnB>
                    <a:solidFill>
                      <a:srgbClr val="FFFFFF"/>
                    </a:solidFill>
                  </a:tcPr>
                </a:tc>
                <a:tc>
                  <a:txBody>
                    <a:bodyPr/>
                    <a:lstStyle/>
                    <a:p>
                      <a:pPr algn="ctr" fontAlgn="t"/>
                      <a:r>
                        <a:rPr lang="en-US" sz="1000" b="0" i="0" u="none" strike="noStrike">
                          <a:solidFill>
                            <a:srgbClr val="3D3D3D"/>
                          </a:solidFill>
                          <a:latin typeface="Arial"/>
                        </a:rPr>
                        <a:t>12</a:t>
                      </a:r>
                    </a:p>
                  </a:txBody>
                  <a:tcPr marL="7842" marR="7842" marT="26141" marB="26141">
                    <a:lnL>
                      <a:noFill/>
                    </a:lnL>
                    <a:lnR>
                      <a:noFill/>
                    </a:lnR>
                    <a:lnT>
                      <a:noFill/>
                    </a:lnT>
                    <a:lnB>
                      <a:noFill/>
                    </a:lnB>
                    <a:solidFill>
                      <a:srgbClr val="FFFFFF"/>
                    </a:solidFill>
                  </a:tcPr>
                </a:tc>
                <a:tc>
                  <a:txBody>
                    <a:bodyPr/>
                    <a:lstStyle/>
                    <a:p>
                      <a:pPr algn="ctr" fontAlgn="t"/>
                      <a:r>
                        <a:rPr lang="en-US" sz="1000" b="0" i="0" u="none" strike="noStrike">
                          <a:solidFill>
                            <a:srgbClr val="3D3D3D"/>
                          </a:solidFill>
                          <a:latin typeface="Arial"/>
                        </a:rPr>
                        <a:t>.66/.47</a:t>
                      </a:r>
                    </a:p>
                  </a:txBody>
                  <a:tcPr marL="7842" marR="7842" marT="26141" marB="26141">
                    <a:lnL>
                      <a:noFill/>
                    </a:lnL>
                    <a:lnR>
                      <a:noFill/>
                    </a:lnR>
                    <a:lnT>
                      <a:noFill/>
                    </a:lnT>
                    <a:lnB>
                      <a:noFill/>
                    </a:lnB>
                    <a:solidFill>
                      <a:srgbClr val="FFFFFF"/>
                    </a:solidFill>
                  </a:tcPr>
                </a:tc>
                <a:tc>
                  <a:txBody>
                    <a:bodyPr/>
                    <a:lstStyle/>
                    <a:p>
                      <a:pPr algn="l" fontAlgn="t"/>
                      <a:r>
                        <a:rPr lang="en-US" sz="1000" b="0" i="0" u="none" strike="noStrike">
                          <a:solidFill>
                            <a:srgbClr val="3D3D3D"/>
                          </a:solidFill>
                          <a:latin typeface="Arial"/>
                        </a:rPr>
                        <a:t>   Causation</a:t>
                      </a:r>
                    </a:p>
                  </a:txBody>
                  <a:tcPr marL="7842" marR="7842" marT="7842" marB="0">
                    <a:lnL>
                      <a:noFill/>
                    </a:lnL>
                    <a:lnR>
                      <a:noFill/>
                    </a:lnR>
                    <a:lnT>
                      <a:noFill/>
                    </a:lnT>
                    <a:lnB>
                      <a:noFill/>
                    </a:lnB>
                    <a:solidFill>
                      <a:srgbClr val="FFFFFF"/>
                    </a:solidFill>
                  </a:tcPr>
                </a:tc>
                <a:tc>
                  <a:txBody>
                    <a:bodyPr/>
                    <a:lstStyle/>
                    <a:p>
                      <a:pPr algn="l" fontAlgn="t"/>
                      <a:r>
                        <a:rPr lang="en-US" sz="1000" b="0" i="0" u="none" strike="noStrike">
                          <a:solidFill>
                            <a:srgbClr val="3D3D3D"/>
                          </a:solidFill>
                          <a:latin typeface="Arial"/>
                        </a:rPr>
                        <a:t>because, effect, hence</a:t>
                      </a:r>
                    </a:p>
                  </a:txBody>
                  <a:tcPr marL="7842" marR="7842" marT="26141" marB="26141">
                    <a:lnL>
                      <a:noFill/>
                    </a:lnL>
                    <a:lnR>
                      <a:noFill/>
                    </a:lnR>
                    <a:lnT>
                      <a:noFill/>
                    </a:lnT>
                    <a:lnB>
                      <a:noFill/>
                    </a:lnB>
                    <a:solidFill>
                      <a:srgbClr val="FFFFFF"/>
                    </a:solidFill>
                  </a:tcPr>
                </a:tc>
                <a:tc>
                  <a:txBody>
                    <a:bodyPr/>
                    <a:lstStyle/>
                    <a:p>
                      <a:pPr algn="ctr" fontAlgn="t"/>
                      <a:r>
                        <a:rPr lang="en-US" sz="1000" b="0" i="0" u="none" strike="noStrike">
                          <a:solidFill>
                            <a:srgbClr val="3D3D3D"/>
                          </a:solidFill>
                          <a:latin typeface="Arial"/>
                        </a:rPr>
                        <a:t>108</a:t>
                      </a:r>
                    </a:p>
                  </a:txBody>
                  <a:tcPr marL="7842" marR="7842" marT="26141" marB="26141">
                    <a:lnL>
                      <a:noFill/>
                    </a:lnL>
                    <a:lnR>
                      <a:noFill/>
                    </a:lnR>
                    <a:lnT>
                      <a:noFill/>
                    </a:lnT>
                    <a:lnB>
                      <a:noFill/>
                    </a:lnB>
                    <a:solidFill>
                      <a:srgbClr val="FFFFFF"/>
                    </a:solidFill>
                  </a:tcPr>
                </a:tc>
                <a:tc>
                  <a:txBody>
                    <a:bodyPr/>
                    <a:lstStyle/>
                    <a:p>
                      <a:pPr algn="ctr" fontAlgn="t"/>
                      <a:r>
                        <a:rPr lang="en-US" sz="1000" b="0" i="0" u="none" strike="noStrike">
                          <a:solidFill>
                            <a:srgbClr val="3D3D3D"/>
                          </a:solidFill>
                          <a:latin typeface="Arial"/>
                        </a:rPr>
                        <a:t>.88/.26</a:t>
                      </a:r>
                    </a:p>
                  </a:txBody>
                  <a:tcPr marL="7842" marR="7842" marT="26141" marB="26141">
                    <a:lnL>
                      <a:noFill/>
                    </a:lnL>
                    <a:lnR>
                      <a:noFill/>
                    </a:lnR>
                    <a:lnT>
                      <a:noFill/>
                    </a:lnT>
                    <a:lnB>
                      <a:noFill/>
                    </a:lnB>
                    <a:solidFill>
                      <a:srgbClr val="FFFFFF"/>
                    </a:solidFill>
                  </a:tcPr>
                </a:tc>
              </a:tr>
              <a:tr h="194977">
                <a:tc>
                  <a:txBody>
                    <a:bodyPr/>
                    <a:lstStyle/>
                    <a:p>
                      <a:pPr algn="l" fontAlgn="t"/>
                      <a:r>
                        <a:rPr lang="en-US" sz="1000" b="0" i="0" u="none" strike="noStrike">
                          <a:solidFill>
                            <a:srgbClr val="3D3D3D"/>
                          </a:solidFill>
                          <a:latin typeface="Arial"/>
                        </a:rPr>
                        <a:t>  2nd person</a:t>
                      </a:r>
                    </a:p>
                  </a:txBody>
                  <a:tcPr marL="7842" marR="7842" marT="26141" marB="26141">
                    <a:lnL>
                      <a:noFill/>
                    </a:lnL>
                    <a:lnR>
                      <a:noFill/>
                    </a:lnR>
                    <a:lnT>
                      <a:noFill/>
                    </a:lnT>
                    <a:lnB>
                      <a:noFill/>
                    </a:lnB>
                    <a:solidFill>
                      <a:srgbClr val="FFFFFF"/>
                    </a:solidFill>
                  </a:tcPr>
                </a:tc>
                <a:tc>
                  <a:txBody>
                    <a:bodyPr/>
                    <a:lstStyle/>
                    <a:p>
                      <a:pPr algn="l" fontAlgn="t"/>
                      <a:r>
                        <a:rPr lang="en-US" sz="1000" b="0" i="0" u="none" strike="noStrike">
                          <a:solidFill>
                            <a:srgbClr val="3D3D3D"/>
                          </a:solidFill>
                          <a:latin typeface="Arial"/>
                        </a:rPr>
                        <a:t>You, your, thou</a:t>
                      </a:r>
                    </a:p>
                  </a:txBody>
                  <a:tcPr marL="7842" marR="7842" marT="26141" marB="26141">
                    <a:lnL>
                      <a:noFill/>
                    </a:lnL>
                    <a:lnR>
                      <a:noFill/>
                    </a:lnR>
                    <a:lnT>
                      <a:noFill/>
                    </a:lnT>
                    <a:lnB>
                      <a:noFill/>
                    </a:lnB>
                    <a:solidFill>
                      <a:srgbClr val="FFFFFF"/>
                    </a:solidFill>
                  </a:tcPr>
                </a:tc>
                <a:tc>
                  <a:txBody>
                    <a:bodyPr/>
                    <a:lstStyle/>
                    <a:p>
                      <a:pPr algn="ctr" fontAlgn="t"/>
                      <a:r>
                        <a:rPr lang="en-US" sz="1000" b="0" i="0" u="none" strike="noStrike">
                          <a:solidFill>
                            <a:srgbClr val="3D3D3D"/>
                          </a:solidFill>
                          <a:latin typeface="Arial"/>
                        </a:rPr>
                        <a:t>20</a:t>
                      </a:r>
                    </a:p>
                  </a:txBody>
                  <a:tcPr marL="7842" marR="7842" marT="26141" marB="26141">
                    <a:lnL>
                      <a:noFill/>
                    </a:lnL>
                    <a:lnR>
                      <a:noFill/>
                    </a:lnR>
                    <a:lnT>
                      <a:noFill/>
                    </a:lnT>
                    <a:lnB>
                      <a:noFill/>
                    </a:lnB>
                    <a:solidFill>
                      <a:srgbClr val="FFFFFF"/>
                    </a:solidFill>
                  </a:tcPr>
                </a:tc>
                <a:tc>
                  <a:txBody>
                    <a:bodyPr/>
                    <a:lstStyle/>
                    <a:p>
                      <a:pPr algn="ctr" fontAlgn="t"/>
                      <a:r>
                        <a:rPr lang="en-US" sz="1000" b="0" i="0" u="none" strike="noStrike">
                          <a:solidFill>
                            <a:srgbClr val="3D3D3D"/>
                          </a:solidFill>
                          <a:latin typeface="Arial"/>
                        </a:rPr>
                        <a:t>.73/.34</a:t>
                      </a:r>
                    </a:p>
                  </a:txBody>
                  <a:tcPr marL="7842" marR="7842" marT="26141" marB="26141">
                    <a:lnL>
                      <a:noFill/>
                    </a:lnL>
                    <a:lnR>
                      <a:noFill/>
                    </a:lnR>
                    <a:lnT>
                      <a:noFill/>
                    </a:lnT>
                    <a:lnB>
                      <a:noFill/>
                    </a:lnB>
                    <a:solidFill>
                      <a:srgbClr val="FFFFFF"/>
                    </a:solidFill>
                  </a:tcPr>
                </a:tc>
                <a:tc>
                  <a:txBody>
                    <a:bodyPr/>
                    <a:lstStyle/>
                    <a:p>
                      <a:pPr algn="l" fontAlgn="t"/>
                      <a:r>
                        <a:rPr lang="en-US" sz="1000" b="0" i="0" u="none" strike="noStrike">
                          <a:solidFill>
                            <a:srgbClr val="3D3D3D"/>
                          </a:solidFill>
                          <a:latin typeface="Arial"/>
                        </a:rPr>
                        <a:t>   Discrepancy</a:t>
                      </a:r>
                    </a:p>
                  </a:txBody>
                  <a:tcPr marL="7842" marR="7842" marT="7842" marB="0">
                    <a:lnL>
                      <a:noFill/>
                    </a:lnL>
                    <a:lnR>
                      <a:noFill/>
                    </a:lnR>
                    <a:lnT>
                      <a:noFill/>
                    </a:lnT>
                    <a:lnB>
                      <a:noFill/>
                    </a:lnB>
                    <a:solidFill>
                      <a:srgbClr val="FFFFFF"/>
                    </a:solidFill>
                  </a:tcPr>
                </a:tc>
                <a:tc>
                  <a:txBody>
                    <a:bodyPr/>
                    <a:lstStyle/>
                    <a:p>
                      <a:pPr algn="l" fontAlgn="t"/>
                      <a:r>
                        <a:rPr lang="en-US" sz="1000" b="0" i="0" u="none" strike="noStrike">
                          <a:solidFill>
                            <a:srgbClr val="3D3D3D"/>
                          </a:solidFill>
                          <a:latin typeface="Arial"/>
                        </a:rPr>
                        <a:t>should, would, could</a:t>
                      </a:r>
                    </a:p>
                  </a:txBody>
                  <a:tcPr marL="7842" marR="7842" marT="26141" marB="26141">
                    <a:lnL>
                      <a:noFill/>
                    </a:lnL>
                    <a:lnR>
                      <a:noFill/>
                    </a:lnR>
                    <a:lnT>
                      <a:noFill/>
                    </a:lnT>
                    <a:lnB>
                      <a:noFill/>
                    </a:lnB>
                    <a:solidFill>
                      <a:srgbClr val="FFFFFF"/>
                    </a:solidFill>
                  </a:tcPr>
                </a:tc>
                <a:tc>
                  <a:txBody>
                    <a:bodyPr/>
                    <a:lstStyle/>
                    <a:p>
                      <a:pPr algn="ctr" fontAlgn="t"/>
                      <a:r>
                        <a:rPr lang="en-US" sz="1000" b="0" i="0" u="none" strike="noStrike">
                          <a:solidFill>
                            <a:srgbClr val="3D3D3D"/>
                          </a:solidFill>
                          <a:latin typeface="Arial"/>
                        </a:rPr>
                        <a:t>76</a:t>
                      </a:r>
                    </a:p>
                  </a:txBody>
                  <a:tcPr marL="7842" marR="7842" marT="26141" marB="26141">
                    <a:lnL>
                      <a:noFill/>
                    </a:lnL>
                    <a:lnR>
                      <a:noFill/>
                    </a:lnR>
                    <a:lnT>
                      <a:noFill/>
                    </a:lnT>
                    <a:lnB>
                      <a:noFill/>
                    </a:lnB>
                    <a:solidFill>
                      <a:srgbClr val="FFFFFF"/>
                    </a:solidFill>
                  </a:tcPr>
                </a:tc>
                <a:tc>
                  <a:txBody>
                    <a:bodyPr/>
                    <a:lstStyle/>
                    <a:p>
                      <a:pPr algn="ctr" fontAlgn="t"/>
                      <a:r>
                        <a:rPr lang="en-US" sz="1000" b="0" i="0" u="none" strike="noStrike">
                          <a:solidFill>
                            <a:srgbClr val="3D3D3D"/>
                          </a:solidFill>
                          <a:latin typeface="Arial"/>
                        </a:rPr>
                        <a:t>.80/.28</a:t>
                      </a:r>
                    </a:p>
                  </a:txBody>
                  <a:tcPr marL="7842" marR="7842" marT="26141" marB="26141">
                    <a:lnL>
                      <a:noFill/>
                    </a:lnL>
                    <a:lnR>
                      <a:noFill/>
                    </a:lnR>
                    <a:lnT>
                      <a:noFill/>
                    </a:lnT>
                    <a:lnB>
                      <a:noFill/>
                    </a:lnB>
                    <a:solidFill>
                      <a:srgbClr val="FFFFFF"/>
                    </a:solidFill>
                  </a:tcPr>
                </a:tc>
              </a:tr>
              <a:tr h="194977">
                <a:tc>
                  <a:txBody>
                    <a:bodyPr/>
                    <a:lstStyle/>
                    <a:p>
                      <a:pPr algn="l" fontAlgn="t"/>
                      <a:r>
                        <a:rPr lang="en-US" sz="1000" b="0" i="0" u="none" strike="noStrike">
                          <a:solidFill>
                            <a:srgbClr val="3D3D3D"/>
                          </a:solidFill>
                          <a:latin typeface="Arial"/>
                        </a:rPr>
                        <a:t>3rd pers singular</a:t>
                      </a:r>
                    </a:p>
                  </a:txBody>
                  <a:tcPr marL="7842" marR="7842" marT="26141" marB="26141">
                    <a:lnL>
                      <a:noFill/>
                    </a:lnL>
                    <a:lnR>
                      <a:noFill/>
                    </a:lnR>
                    <a:lnT>
                      <a:noFill/>
                    </a:lnT>
                    <a:lnB>
                      <a:noFill/>
                    </a:lnB>
                    <a:solidFill>
                      <a:srgbClr val="FFFFFF"/>
                    </a:solidFill>
                  </a:tcPr>
                </a:tc>
                <a:tc>
                  <a:txBody>
                    <a:bodyPr/>
                    <a:lstStyle/>
                    <a:p>
                      <a:pPr algn="l" fontAlgn="t"/>
                      <a:r>
                        <a:rPr lang="en-US" sz="1000" b="0" i="0" u="none" strike="noStrike">
                          <a:solidFill>
                            <a:srgbClr val="3D3D3D"/>
                          </a:solidFill>
                          <a:latin typeface="Arial"/>
                        </a:rPr>
                        <a:t>She, her, him</a:t>
                      </a:r>
                    </a:p>
                  </a:txBody>
                  <a:tcPr marL="7842" marR="7842" marT="26141" marB="26141">
                    <a:lnL>
                      <a:noFill/>
                    </a:lnL>
                    <a:lnR>
                      <a:noFill/>
                    </a:lnR>
                    <a:lnT>
                      <a:noFill/>
                    </a:lnT>
                    <a:lnB>
                      <a:noFill/>
                    </a:lnB>
                    <a:solidFill>
                      <a:srgbClr val="FFFFFF"/>
                    </a:solidFill>
                  </a:tcPr>
                </a:tc>
                <a:tc>
                  <a:txBody>
                    <a:bodyPr/>
                    <a:lstStyle/>
                    <a:p>
                      <a:pPr algn="ctr" fontAlgn="t"/>
                      <a:r>
                        <a:rPr lang="en-US" sz="1000" b="0" i="0" u="none" strike="noStrike">
                          <a:solidFill>
                            <a:srgbClr val="3D3D3D"/>
                          </a:solidFill>
                          <a:latin typeface="Arial"/>
                        </a:rPr>
                        <a:t>17</a:t>
                      </a:r>
                    </a:p>
                  </a:txBody>
                  <a:tcPr marL="7842" marR="7842" marT="26141" marB="26141">
                    <a:lnL>
                      <a:noFill/>
                    </a:lnL>
                    <a:lnR>
                      <a:noFill/>
                    </a:lnR>
                    <a:lnT>
                      <a:noFill/>
                    </a:lnT>
                    <a:lnB>
                      <a:noFill/>
                    </a:lnB>
                    <a:solidFill>
                      <a:srgbClr val="FFFFFF"/>
                    </a:solidFill>
                  </a:tcPr>
                </a:tc>
                <a:tc>
                  <a:txBody>
                    <a:bodyPr/>
                    <a:lstStyle/>
                    <a:p>
                      <a:pPr algn="ctr" fontAlgn="t"/>
                      <a:r>
                        <a:rPr lang="en-US" sz="1000" b="0" i="0" u="none" strike="noStrike">
                          <a:solidFill>
                            <a:srgbClr val="3D3D3D"/>
                          </a:solidFill>
                          <a:latin typeface="Arial"/>
                        </a:rPr>
                        <a:t>.75/.52</a:t>
                      </a:r>
                    </a:p>
                  </a:txBody>
                  <a:tcPr marL="7842" marR="7842" marT="26141" marB="26141">
                    <a:lnL>
                      <a:noFill/>
                    </a:lnL>
                    <a:lnR>
                      <a:noFill/>
                    </a:lnR>
                    <a:lnT>
                      <a:noFill/>
                    </a:lnT>
                    <a:lnB>
                      <a:noFill/>
                    </a:lnB>
                    <a:solidFill>
                      <a:srgbClr val="FFFFFF"/>
                    </a:solidFill>
                  </a:tcPr>
                </a:tc>
                <a:tc>
                  <a:txBody>
                    <a:bodyPr/>
                    <a:lstStyle/>
                    <a:p>
                      <a:pPr algn="l" fontAlgn="t"/>
                      <a:r>
                        <a:rPr lang="en-US" sz="1000" b="0" i="0" u="none" strike="noStrike">
                          <a:solidFill>
                            <a:srgbClr val="3D3D3D"/>
                          </a:solidFill>
                          <a:latin typeface="Arial"/>
                        </a:rPr>
                        <a:t>   Tentative</a:t>
                      </a:r>
                    </a:p>
                  </a:txBody>
                  <a:tcPr marL="7842" marR="7842" marT="7842" marB="0">
                    <a:lnL>
                      <a:noFill/>
                    </a:lnL>
                    <a:lnR>
                      <a:noFill/>
                    </a:lnR>
                    <a:lnT>
                      <a:noFill/>
                    </a:lnT>
                    <a:lnB>
                      <a:noFill/>
                    </a:lnB>
                    <a:solidFill>
                      <a:srgbClr val="FFFFFF"/>
                    </a:solidFill>
                  </a:tcPr>
                </a:tc>
                <a:tc>
                  <a:txBody>
                    <a:bodyPr/>
                    <a:lstStyle/>
                    <a:p>
                      <a:pPr algn="l" fontAlgn="t"/>
                      <a:r>
                        <a:rPr lang="en-US" sz="1000" b="0" i="0" u="none" strike="noStrike">
                          <a:solidFill>
                            <a:srgbClr val="3D3D3D"/>
                          </a:solidFill>
                          <a:latin typeface="Arial"/>
                        </a:rPr>
                        <a:t>maybe, perhaps, guess</a:t>
                      </a:r>
                    </a:p>
                  </a:txBody>
                  <a:tcPr marL="7842" marR="7842" marT="26141" marB="26141">
                    <a:lnL>
                      <a:noFill/>
                    </a:lnL>
                    <a:lnR>
                      <a:noFill/>
                    </a:lnR>
                    <a:lnT>
                      <a:noFill/>
                    </a:lnT>
                    <a:lnB>
                      <a:noFill/>
                    </a:lnB>
                    <a:solidFill>
                      <a:srgbClr val="FFFFFF"/>
                    </a:solidFill>
                  </a:tcPr>
                </a:tc>
                <a:tc>
                  <a:txBody>
                    <a:bodyPr/>
                    <a:lstStyle/>
                    <a:p>
                      <a:pPr algn="ctr" fontAlgn="t"/>
                      <a:r>
                        <a:rPr lang="en-US" sz="1000" b="0" i="0" u="none" strike="noStrike">
                          <a:solidFill>
                            <a:srgbClr val="3D3D3D"/>
                          </a:solidFill>
                          <a:latin typeface="Arial"/>
                        </a:rPr>
                        <a:t>155</a:t>
                      </a:r>
                    </a:p>
                  </a:txBody>
                  <a:tcPr marL="7842" marR="7842" marT="26141" marB="26141">
                    <a:lnL>
                      <a:noFill/>
                    </a:lnL>
                    <a:lnR>
                      <a:noFill/>
                    </a:lnR>
                    <a:lnT>
                      <a:noFill/>
                    </a:lnT>
                    <a:lnB>
                      <a:noFill/>
                    </a:lnB>
                    <a:solidFill>
                      <a:srgbClr val="FFFFFF"/>
                    </a:solidFill>
                  </a:tcPr>
                </a:tc>
                <a:tc>
                  <a:txBody>
                    <a:bodyPr/>
                    <a:lstStyle/>
                    <a:p>
                      <a:pPr algn="ctr" fontAlgn="t"/>
                      <a:r>
                        <a:rPr lang="en-US" sz="1000" b="0" i="0" u="none" strike="noStrike">
                          <a:solidFill>
                            <a:srgbClr val="3D3D3D"/>
                          </a:solidFill>
                          <a:latin typeface="Arial"/>
                        </a:rPr>
                        <a:t>.87/.13</a:t>
                      </a:r>
                    </a:p>
                  </a:txBody>
                  <a:tcPr marL="7842" marR="7842" marT="26141" marB="26141">
                    <a:lnL>
                      <a:noFill/>
                    </a:lnL>
                    <a:lnR>
                      <a:noFill/>
                    </a:lnR>
                    <a:lnT>
                      <a:noFill/>
                    </a:lnT>
                    <a:lnB>
                      <a:noFill/>
                    </a:lnB>
                    <a:solidFill>
                      <a:srgbClr val="FFFFFF"/>
                    </a:solidFill>
                  </a:tcPr>
                </a:tc>
              </a:tr>
              <a:tr h="194977">
                <a:tc>
                  <a:txBody>
                    <a:bodyPr/>
                    <a:lstStyle/>
                    <a:p>
                      <a:pPr algn="l" fontAlgn="t"/>
                      <a:r>
                        <a:rPr lang="en-US" sz="1000" b="0" i="0" u="none" strike="noStrike">
                          <a:solidFill>
                            <a:srgbClr val="3D3D3D"/>
                          </a:solidFill>
                          <a:latin typeface="Arial"/>
                        </a:rPr>
                        <a:t> 3rd pers plural</a:t>
                      </a:r>
                    </a:p>
                  </a:txBody>
                  <a:tcPr marL="7842" marR="7842" marT="26141" marB="26141">
                    <a:lnL>
                      <a:noFill/>
                    </a:lnL>
                    <a:lnR>
                      <a:noFill/>
                    </a:lnR>
                    <a:lnT>
                      <a:noFill/>
                    </a:lnT>
                    <a:lnB>
                      <a:noFill/>
                    </a:lnB>
                    <a:solidFill>
                      <a:srgbClr val="FFFFFF"/>
                    </a:solidFill>
                  </a:tcPr>
                </a:tc>
                <a:tc>
                  <a:txBody>
                    <a:bodyPr/>
                    <a:lstStyle/>
                    <a:p>
                      <a:pPr algn="l" fontAlgn="t"/>
                      <a:r>
                        <a:rPr lang="en-US" sz="1000" b="0" i="0" u="none" strike="noStrike">
                          <a:solidFill>
                            <a:srgbClr val="3D3D3D"/>
                          </a:solidFill>
                          <a:latin typeface="Arial"/>
                        </a:rPr>
                        <a:t>They, their, they’d</a:t>
                      </a:r>
                    </a:p>
                  </a:txBody>
                  <a:tcPr marL="7842" marR="7842" marT="26141" marB="26141">
                    <a:lnL>
                      <a:noFill/>
                    </a:lnL>
                    <a:lnR>
                      <a:noFill/>
                    </a:lnR>
                    <a:lnT>
                      <a:noFill/>
                    </a:lnT>
                    <a:lnB>
                      <a:noFill/>
                    </a:lnB>
                    <a:solidFill>
                      <a:srgbClr val="FFFFFF"/>
                    </a:solidFill>
                  </a:tcPr>
                </a:tc>
                <a:tc>
                  <a:txBody>
                    <a:bodyPr/>
                    <a:lstStyle/>
                    <a:p>
                      <a:pPr algn="ctr" fontAlgn="t"/>
                      <a:r>
                        <a:rPr lang="en-US" sz="1000" b="0" i="0" u="none" strike="noStrike">
                          <a:solidFill>
                            <a:srgbClr val="3D3D3D"/>
                          </a:solidFill>
                          <a:latin typeface="Arial"/>
                        </a:rPr>
                        <a:t>10</a:t>
                      </a:r>
                    </a:p>
                  </a:txBody>
                  <a:tcPr marL="7842" marR="7842" marT="26141" marB="26141">
                    <a:lnL>
                      <a:noFill/>
                    </a:lnL>
                    <a:lnR>
                      <a:noFill/>
                    </a:lnR>
                    <a:lnT>
                      <a:noFill/>
                    </a:lnT>
                    <a:lnB>
                      <a:noFill/>
                    </a:lnB>
                    <a:solidFill>
                      <a:srgbClr val="FFFFFF"/>
                    </a:solidFill>
                  </a:tcPr>
                </a:tc>
                <a:tc>
                  <a:txBody>
                    <a:bodyPr/>
                    <a:lstStyle/>
                    <a:p>
                      <a:pPr algn="ctr" fontAlgn="t"/>
                      <a:r>
                        <a:rPr lang="en-US" sz="1000" b="0" i="0" u="none" strike="noStrike">
                          <a:solidFill>
                            <a:srgbClr val="3D3D3D"/>
                          </a:solidFill>
                          <a:latin typeface="Arial"/>
                        </a:rPr>
                        <a:t>.50/.36</a:t>
                      </a:r>
                    </a:p>
                  </a:txBody>
                  <a:tcPr marL="7842" marR="7842" marT="26141" marB="26141">
                    <a:lnL>
                      <a:noFill/>
                    </a:lnL>
                    <a:lnR>
                      <a:noFill/>
                    </a:lnR>
                    <a:lnT>
                      <a:noFill/>
                    </a:lnT>
                    <a:lnB>
                      <a:noFill/>
                    </a:lnB>
                    <a:solidFill>
                      <a:srgbClr val="FFFFFF"/>
                    </a:solidFill>
                  </a:tcPr>
                </a:tc>
                <a:tc>
                  <a:txBody>
                    <a:bodyPr/>
                    <a:lstStyle/>
                    <a:p>
                      <a:pPr algn="l" fontAlgn="t"/>
                      <a:r>
                        <a:rPr lang="en-US" sz="1000" b="0" i="0" u="none" strike="noStrike">
                          <a:solidFill>
                            <a:srgbClr val="3D3D3D"/>
                          </a:solidFill>
                          <a:latin typeface="Arial"/>
                        </a:rPr>
                        <a:t>   Certainty</a:t>
                      </a:r>
                    </a:p>
                  </a:txBody>
                  <a:tcPr marL="7842" marR="7842" marT="7842" marB="0">
                    <a:lnL>
                      <a:noFill/>
                    </a:lnL>
                    <a:lnR>
                      <a:noFill/>
                    </a:lnR>
                    <a:lnT>
                      <a:noFill/>
                    </a:lnT>
                    <a:lnB>
                      <a:noFill/>
                    </a:lnB>
                    <a:solidFill>
                      <a:srgbClr val="FFFFFF"/>
                    </a:solidFill>
                  </a:tcPr>
                </a:tc>
                <a:tc>
                  <a:txBody>
                    <a:bodyPr/>
                    <a:lstStyle/>
                    <a:p>
                      <a:pPr algn="l" fontAlgn="t"/>
                      <a:r>
                        <a:rPr lang="en-US" sz="1000" b="0" i="0" u="none" strike="noStrike">
                          <a:solidFill>
                            <a:srgbClr val="3D3D3D"/>
                          </a:solidFill>
                          <a:latin typeface="Arial"/>
                        </a:rPr>
                        <a:t>always, never</a:t>
                      </a:r>
                    </a:p>
                  </a:txBody>
                  <a:tcPr marL="7842" marR="7842" marT="26141" marB="26141">
                    <a:lnL>
                      <a:noFill/>
                    </a:lnL>
                    <a:lnR>
                      <a:noFill/>
                    </a:lnR>
                    <a:lnT>
                      <a:noFill/>
                    </a:lnT>
                    <a:lnB>
                      <a:noFill/>
                    </a:lnB>
                    <a:solidFill>
                      <a:srgbClr val="FFFFFF"/>
                    </a:solidFill>
                  </a:tcPr>
                </a:tc>
                <a:tc>
                  <a:txBody>
                    <a:bodyPr/>
                    <a:lstStyle/>
                    <a:p>
                      <a:pPr algn="ctr" fontAlgn="t"/>
                      <a:r>
                        <a:rPr lang="en-US" sz="1000" b="0" i="0" u="none" strike="noStrike">
                          <a:solidFill>
                            <a:srgbClr val="3D3D3D"/>
                          </a:solidFill>
                          <a:latin typeface="Arial"/>
                        </a:rPr>
                        <a:t>83</a:t>
                      </a:r>
                    </a:p>
                  </a:txBody>
                  <a:tcPr marL="7842" marR="7842" marT="26141" marB="26141">
                    <a:lnL>
                      <a:noFill/>
                    </a:lnL>
                    <a:lnR>
                      <a:noFill/>
                    </a:lnR>
                    <a:lnT>
                      <a:noFill/>
                    </a:lnT>
                    <a:lnB>
                      <a:noFill/>
                    </a:lnB>
                    <a:solidFill>
                      <a:srgbClr val="FFFFFF"/>
                    </a:solidFill>
                  </a:tcPr>
                </a:tc>
                <a:tc>
                  <a:txBody>
                    <a:bodyPr/>
                    <a:lstStyle/>
                    <a:p>
                      <a:pPr algn="ctr" fontAlgn="t"/>
                      <a:r>
                        <a:rPr lang="en-US" sz="1000" b="0" i="0" u="none" strike="noStrike">
                          <a:solidFill>
                            <a:srgbClr val="3D3D3D"/>
                          </a:solidFill>
                          <a:latin typeface="Arial"/>
                        </a:rPr>
                        <a:t>.85/.29</a:t>
                      </a:r>
                    </a:p>
                  </a:txBody>
                  <a:tcPr marL="7842" marR="7842" marT="26141" marB="26141">
                    <a:lnL>
                      <a:noFill/>
                    </a:lnL>
                    <a:lnR>
                      <a:noFill/>
                    </a:lnR>
                    <a:lnT>
                      <a:noFill/>
                    </a:lnT>
                    <a:lnB>
                      <a:noFill/>
                    </a:lnB>
                    <a:solidFill>
                      <a:srgbClr val="FFFFFF"/>
                    </a:solidFill>
                  </a:tcPr>
                </a:tc>
              </a:tr>
              <a:tr h="225307">
                <a:tc>
                  <a:txBody>
                    <a:bodyPr/>
                    <a:lstStyle/>
                    <a:p>
                      <a:pPr algn="l" fontAlgn="t"/>
                      <a:r>
                        <a:rPr lang="en-US" sz="1000" b="1" i="0" u="none" strike="noStrike">
                          <a:solidFill>
                            <a:srgbClr val="3D3D3D"/>
                          </a:solidFill>
                          <a:latin typeface="Arial"/>
                        </a:rPr>
                        <a:t>Verbs</a:t>
                      </a:r>
                    </a:p>
                  </a:txBody>
                  <a:tcPr marL="7842" marR="7842" marT="26141" marB="26141">
                    <a:lnL>
                      <a:noFill/>
                    </a:lnL>
                    <a:lnR>
                      <a:noFill/>
                    </a:lnR>
                    <a:lnT>
                      <a:noFill/>
                    </a:lnT>
                    <a:lnB>
                      <a:noFill/>
                    </a:lnB>
                    <a:solidFill>
                      <a:srgbClr val="FFFFFF"/>
                    </a:solidFill>
                  </a:tcPr>
                </a:tc>
                <a:tc>
                  <a:txBody>
                    <a:bodyPr/>
                    <a:lstStyle/>
                    <a:p>
                      <a:pPr algn="l" fontAlgn="t"/>
                      <a:r>
                        <a:rPr lang="en-US" sz="1000" b="0" i="0" u="none" strike="noStrike">
                          <a:solidFill>
                            <a:srgbClr val="000000"/>
                          </a:solidFill>
                          <a:latin typeface="Calibri"/>
                        </a:rPr>
                        <a:t> </a:t>
                      </a:r>
                    </a:p>
                  </a:txBody>
                  <a:tcPr marL="7842" marR="7842" marT="26141" marB="26141">
                    <a:lnL>
                      <a:noFill/>
                    </a:lnL>
                    <a:lnR>
                      <a:noFill/>
                    </a:lnR>
                    <a:lnT>
                      <a:noFill/>
                    </a:lnT>
                    <a:lnB>
                      <a:noFill/>
                    </a:lnB>
                    <a:solidFill>
                      <a:srgbClr val="FFFFFF"/>
                    </a:solidFill>
                  </a:tcPr>
                </a:tc>
                <a:tc>
                  <a:txBody>
                    <a:bodyPr/>
                    <a:lstStyle/>
                    <a:p>
                      <a:pPr algn="ctr" fontAlgn="t"/>
                      <a:r>
                        <a:rPr lang="en-US" sz="1000" b="0" i="0" u="none" strike="noStrike">
                          <a:solidFill>
                            <a:srgbClr val="000000"/>
                          </a:solidFill>
                          <a:latin typeface="Calibri"/>
                        </a:rPr>
                        <a:t> </a:t>
                      </a:r>
                    </a:p>
                  </a:txBody>
                  <a:tcPr marL="7842" marR="7842" marT="26141" marB="26141">
                    <a:lnL>
                      <a:noFill/>
                    </a:lnL>
                    <a:lnR>
                      <a:noFill/>
                    </a:lnR>
                    <a:lnT>
                      <a:noFill/>
                    </a:lnT>
                    <a:lnB>
                      <a:noFill/>
                    </a:lnB>
                    <a:solidFill>
                      <a:srgbClr val="FFFFFF"/>
                    </a:solidFill>
                  </a:tcPr>
                </a:tc>
                <a:tc>
                  <a:txBody>
                    <a:bodyPr/>
                    <a:lstStyle/>
                    <a:p>
                      <a:pPr algn="ctr" fontAlgn="t"/>
                      <a:r>
                        <a:rPr lang="en-US" sz="1000" b="0" i="0" u="none" strike="noStrike">
                          <a:solidFill>
                            <a:srgbClr val="000000"/>
                          </a:solidFill>
                          <a:latin typeface="Calibri"/>
                        </a:rPr>
                        <a:t> </a:t>
                      </a:r>
                    </a:p>
                  </a:txBody>
                  <a:tcPr marL="7842" marR="7842" marT="26141" marB="26141">
                    <a:lnL>
                      <a:noFill/>
                    </a:lnL>
                    <a:lnR>
                      <a:noFill/>
                    </a:lnR>
                    <a:lnT>
                      <a:noFill/>
                    </a:lnT>
                    <a:lnB>
                      <a:noFill/>
                    </a:lnB>
                    <a:solidFill>
                      <a:srgbClr val="FFFFFF"/>
                    </a:solidFill>
                  </a:tcPr>
                </a:tc>
                <a:tc>
                  <a:txBody>
                    <a:bodyPr/>
                    <a:lstStyle/>
                    <a:p>
                      <a:pPr algn="l" fontAlgn="t"/>
                      <a:r>
                        <a:rPr lang="en-US" sz="1000" b="0" i="0" u="none" strike="noStrike">
                          <a:solidFill>
                            <a:srgbClr val="3D3D3D"/>
                          </a:solidFill>
                          <a:latin typeface="Arial"/>
                        </a:rPr>
                        <a:t>   Inhibition</a:t>
                      </a:r>
                    </a:p>
                  </a:txBody>
                  <a:tcPr marL="7842" marR="7842" marT="7842" marB="0">
                    <a:lnL>
                      <a:noFill/>
                    </a:lnL>
                    <a:lnR>
                      <a:noFill/>
                    </a:lnR>
                    <a:lnT>
                      <a:noFill/>
                    </a:lnT>
                    <a:lnB>
                      <a:noFill/>
                    </a:lnB>
                    <a:solidFill>
                      <a:srgbClr val="FFFFFF"/>
                    </a:solidFill>
                  </a:tcPr>
                </a:tc>
                <a:tc>
                  <a:txBody>
                    <a:bodyPr/>
                    <a:lstStyle/>
                    <a:p>
                      <a:pPr algn="l" fontAlgn="t"/>
                      <a:r>
                        <a:rPr lang="en-US" sz="1000" b="0" i="0" u="none" strike="noStrike">
                          <a:solidFill>
                            <a:srgbClr val="3D3D3D"/>
                          </a:solidFill>
                          <a:latin typeface="Arial"/>
                        </a:rPr>
                        <a:t>block, constrain, stop</a:t>
                      </a:r>
                    </a:p>
                  </a:txBody>
                  <a:tcPr marL="7842" marR="7842" marT="26141" marB="26141">
                    <a:lnL>
                      <a:noFill/>
                    </a:lnL>
                    <a:lnR>
                      <a:noFill/>
                    </a:lnR>
                    <a:lnT>
                      <a:noFill/>
                    </a:lnT>
                    <a:lnB>
                      <a:noFill/>
                    </a:lnB>
                    <a:solidFill>
                      <a:srgbClr val="FFFFFF"/>
                    </a:solidFill>
                  </a:tcPr>
                </a:tc>
                <a:tc>
                  <a:txBody>
                    <a:bodyPr/>
                    <a:lstStyle/>
                    <a:p>
                      <a:pPr algn="ctr" fontAlgn="t"/>
                      <a:r>
                        <a:rPr lang="en-US" sz="1000" b="0" i="0" u="none" strike="noStrike">
                          <a:solidFill>
                            <a:srgbClr val="3D3D3D"/>
                          </a:solidFill>
                          <a:latin typeface="Arial"/>
                        </a:rPr>
                        <a:t>111</a:t>
                      </a:r>
                    </a:p>
                  </a:txBody>
                  <a:tcPr marL="7842" marR="7842" marT="26141" marB="26141">
                    <a:lnL>
                      <a:noFill/>
                    </a:lnL>
                    <a:lnR>
                      <a:noFill/>
                    </a:lnR>
                    <a:lnT>
                      <a:noFill/>
                    </a:lnT>
                    <a:lnB>
                      <a:noFill/>
                    </a:lnB>
                    <a:solidFill>
                      <a:srgbClr val="FFFFFF"/>
                    </a:solidFill>
                  </a:tcPr>
                </a:tc>
                <a:tc>
                  <a:txBody>
                    <a:bodyPr/>
                    <a:lstStyle/>
                    <a:p>
                      <a:pPr algn="ctr" fontAlgn="t"/>
                      <a:r>
                        <a:rPr lang="en-US" sz="1000" b="0" i="0" u="none" strike="noStrike">
                          <a:solidFill>
                            <a:srgbClr val="3D3D3D"/>
                          </a:solidFill>
                          <a:latin typeface="Arial"/>
                        </a:rPr>
                        <a:t>.91/.20</a:t>
                      </a:r>
                    </a:p>
                  </a:txBody>
                  <a:tcPr marL="7842" marR="7842" marT="26141" marB="26141">
                    <a:lnL>
                      <a:noFill/>
                    </a:lnL>
                    <a:lnR>
                      <a:noFill/>
                    </a:lnR>
                    <a:lnT>
                      <a:noFill/>
                    </a:lnT>
                    <a:lnB>
                      <a:noFill/>
                    </a:lnB>
                    <a:solidFill>
                      <a:srgbClr val="FFFFFF"/>
                    </a:solidFill>
                  </a:tcPr>
                </a:tc>
              </a:tr>
              <a:tr h="194977">
                <a:tc>
                  <a:txBody>
                    <a:bodyPr/>
                    <a:lstStyle/>
                    <a:p>
                      <a:pPr algn="l" fontAlgn="t"/>
                      <a:r>
                        <a:rPr lang="en-US" sz="1000" b="0" i="0" u="none" strike="noStrike">
                          <a:solidFill>
                            <a:srgbClr val="3D3D3D"/>
                          </a:solidFill>
                          <a:latin typeface="Arial"/>
                        </a:rPr>
                        <a:t>   Past tense</a:t>
                      </a:r>
                    </a:p>
                  </a:txBody>
                  <a:tcPr marL="7842" marR="7842" marT="26141" marB="26141">
                    <a:lnL>
                      <a:noFill/>
                    </a:lnL>
                    <a:lnR>
                      <a:noFill/>
                    </a:lnR>
                    <a:lnT>
                      <a:noFill/>
                    </a:lnT>
                    <a:lnB>
                      <a:noFill/>
                    </a:lnB>
                    <a:solidFill>
                      <a:srgbClr val="FFFFFF"/>
                    </a:solidFill>
                  </a:tcPr>
                </a:tc>
                <a:tc>
                  <a:txBody>
                    <a:bodyPr/>
                    <a:lstStyle/>
                    <a:p>
                      <a:pPr algn="l" fontAlgn="t"/>
                      <a:r>
                        <a:rPr lang="en-US" sz="1000" b="0" i="0" u="none" strike="noStrike">
                          <a:solidFill>
                            <a:srgbClr val="3D3D3D"/>
                          </a:solidFill>
                          <a:latin typeface="Arial"/>
                        </a:rPr>
                        <a:t>Went, ran, had</a:t>
                      </a:r>
                    </a:p>
                  </a:txBody>
                  <a:tcPr marL="7842" marR="7842" marT="26141" marB="26141">
                    <a:lnL>
                      <a:noFill/>
                    </a:lnL>
                    <a:lnR>
                      <a:noFill/>
                    </a:lnR>
                    <a:lnT>
                      <a:noFill/>
                    </a:lnT>
                    <a:lnB>
                      <a:noFill/>
                    </a:lnB>
                    <a:solidFill>
                      <a:srgbClr val="FFFFFF"/>
                    </a:solidFill>
                  </a:tcPr>
                </a:tc>
                <a:tc>
                  <a:txBody>
                    <a:bodyPr/>
                    <a:lstStyle/>
                    <a:p>
                      <a:pPr algn="ctr" fontAlgn="t"/>
                      <a:r>
                        <a:rPr lang="en-US" sz="1000" b="0" i="0" u="none" strike="noStrike">
                          <a:solidFill>
                            <a:srgbClr val="3D3D3D"/>
                          </a:solidFill>
                          <a:latin typeface="Arial"/>
                        </a:rPr>
                        <a:t>145</a:t>
                      </a:r>
                    </a:p>
                  </a:txBody>
                  <a:tcPr marL="7842" marR="7842" marT="26141" marB="26141">
                    <a:lnL>
                      <a:noFill/>
                    </a:lnL>
                    <a:lnR>
                      <a:noFill/>
                    </a:lnR>
                    <a:lnT>
                      <a:noFill/>
                    </a:lnT>
                    <a:lnB>
                      <a:noFill/>
                    </a:lnB>
                    <a:solidFill>
                      <a:srgbClr val="FFFFFF"/>
                    </a:solidFill>
                  </a:tcPr>
                </a:tc>
                <a:tc>
                  <a:txBody>
                    <a:bodyPr/>
                    <a:lstStyle/>
                    <a:p>
                      <a:pPr algn="ctr" fontAlgn="t"/>
                      <a:r>
                        <a:rPr lang="en-US" sz="1000" b="0" i="0" u="none" strike="noStrike">
                          <a:solidFill>
                            <a:srgbClr val="3D3D3D"/>
                          </a:solidFill>
                          <a:latin typeface="Arial"/>
                        </a:rPr>
                        <a:t>.94/.75</a:t>
                      </a:r>
                    </a:p>
                  </a:txBody>
                  <a:tcPr marL="7842" marR="7842" marT="26141" marB="26141">
                    <a:lnL>
                      <a:noFill/>
                    </a:lnL>
                    <a:lnR>
                      <a:noFill/>
                    </a:lnR>
                    <a:lnT>
                      <a:noFill/>
                    </a:lnT>
                    <a:lnB>
                      <a:noFill/>
                    </a:lnB>
                    <a:solidFill>
                      <a:srgbClr val="FFFFFF"/>
                    </a:solidFill>
                  </a:tcPr>
                </a:tc>
                <a:tc>
                  <a:txBody>
                    <a:bodyPr/>
                    <a:lstStyle/>
                    <a:p>
                      <a:pPr algn="l" fontAlgn="t"/>
                      <a:r>
                        <a:rPr lang="en-US" sz="1000" b="0" i="0" u="none" strike="noStrike">
                          <a:solidFill>
                            <a:srgbClr val="3D3D3D"/>
                          </a:solidFill>
                          <a:latin typeface="Arial"/>
                        </a:rPr>
                        <a:t>   Inclusive</a:t>
                      </a:r>
                    </a:p>
                  </a:txBody>
                  <a:tcPr marL="7842" marR="7842" marT="7842" marB="0">
                    <a:lnL>
                      <a:noFill/>
                    </a:lnL>
                    <a:lnR>
                      <a:noFill/>
                    </a:lnR>
                    <a:lnT>
                      <a:noFill/>
                    </a:lnT>
                    <a:lnB>
                      <a:noFill/>
                    </a:lnB>
                    <a:solidFill>
                      <a:srgbClr val="FFFFFF"/>
                    </a:solidFill>
                  </a:tcPr>
                </a:tc>
                <a:tc>
                  <a:txBody>
                    <a:bodyPr/>
                    <a:lstStyle/>
                    <a:p>
                      <a:pPr algn="l" fontAlgn="t"/>
                      <a:r>
                        <a:rPr lang="en-US" sz="1000" b="0" i="0" u="none" strike="noStrike">
                          <a:solidFill>
                            <a:srgbClr val="3D3D3D"/>
                          </a:solidFill>
                          <a:latin typeface="Arial"/>
                        </a:rPr>
                        <a:t>And, with, include</a:t>
                      </a:r>
                    </a:p>
                  </a:txBody>
                  <a:tcPr marL="7842" marR="7842" marT="26141" marB="26141">
                    <a:lnL>
                      <a:noFill/>
                    </a:lnL>
                    <a:lnR>
                      <a:noFill/>
                    </a:lnR>
                    <a:lnT>
                      <a:noFill/>
                    </a:lnT>
                    <a:lnB>
                      <a:noFill/>
                    </a:lnB>
                    <a:solidFill>
                      <a:srgbClr val="FFFFFF"/>
                    </a:solidFill>
                  </a:tcPr>
                </a:tc>
                <a:tc>
                  <a:txBody>
                    <a:bodyPr/>
                    <a:lstStyle/>
                    <a:p>
                      <a:pPr algn="ctr" fontAlgn="t"/>
                      <a:r>
                        <a:rPr lang="en-US" sz="1000" b="0" i="0" u="none" strike="noStrike">
                          <a:solidFill>
                            <a:srgbClr val="3D3D3D"/>
                          </a:solidFill>
                          <a:latin typeface="Arial"/>
                        </a:rPr>
                        <a:t>18</a:t>
                      </a:r>
                    </a:p>
                  </a:txBody>
                  <a:tcPr marL="7842" marR="7842" marT="26141" marB="26141">
                    <a:lnL>
                      <a:noFill/>
                    </a:lnL>
                    <a:lnR>
                      <a:noFill/>
                    </a:lnR>
                    <a:lnT>
                      <a:noFill/>
                    </a:lnT>
                    <a:lnB>
                      <a:noFill/>
                    </a:lnB>
                    <a:solidFill>
                      <a:srgbClr val="FFFFFF"/>
                    </a:solidFill>
                  </a:tcPr>
                </a:tc>
                <a:tc>
                  <a:txBody>
                    <a:bodyPr/>
                    <a:lstStyle/>
                    <a:p>
                      <a:pPr algn="ctr" fontAlgn="t"/>
                      <a:r>
                        <a:rPr lang="en-US" sz="1000" b="0" i="0" u="none" strike="noStrike">
                          <a:solidFill>
                            <a:srgbClr val="3D3D3D"/>
                          </a:solidFill>
                          <a:latin typeface="Arial"/>
                        </a:rPr>
                        <a:t>.66/.32</a:t>
                      </a:r>
                    </a:p>
                  </a:txBody>
                  <a:tcPr marL="7842" marR="7842" marT="26141" marB="26141">
                    <a:lnL>
                      <a:noFill/>
                    </a:lnL>
                    <a:lnR>
                      <a:noFill/>
                    </a:lnR>
                    <a:lnT>
                      <a:noFill/>
                    </a:lnT>
                    <a:lnB>
                      <a:noFill/>
                    </a:lnB>
                    <a:solidFill>
                      <a:srgbClr val="FFFFFF"/>
                    </a:solidFill>
                  </a:tcPr>
                </a:tc>
              </a:tr>
              <a:tr h="194977">
                <a:tc>
                  <a:txBody>
                    <a:bodyPr/>
                    <a:lstStyle/>
                    <a:p>
                      <a:pPr algn="l" fontAlgn="t"/>
                      <a:r>
                        <a:rPr lang="en-US" sz="1000" b="0" i="0" u="none" strike="noStrike">
                          <a:solidFill>
                            <a:srgbClr val="3D3D3D"/>
                          </a:solidFill>
                          <a:latin typeface="Arial"/>
                        </a:rPr>
                        <a:t> Present tense</a:t>
                      </a:r>
                    </a:p>
                  </a:txBody>
                  <a:tcPr marL="7842" marR="7842" marT="26141" marB="26141">
                    <a:lnL>
                      <a:noFill/>
                    </a:lnL>
                    <a:lnR>
                      <a:noFill/>
                    </a:lnR>
                    <a:lnT>
                      <a:noFill/>
                    </a:lnT>
                    <a:lnB>
                      <a:noFill/>
                    </a:lnB>
                    <a:solidFill>
                      <a:srgbClr val="FFFFFF"/>
                    </a:solidFill>
                  </a:tcPr>
                </a:tc>
                <a:tc>
                  <a:txBody>
                    <a:bodyPr/>
                    <a:lstStyle/>
                    <a:p>
                      <a:pPr algn="l" fontAlgn="t"/>
                      <a:r>
                        <a:rPr lang="en-US" sz="1000" b="0" i="0" u="none" strike="noStrike">
                          <a:solidFill>
                            <a:srgbClr val="3D3D3D"/>
                          </a:solidFill>
                          <a:latin typeface="Arial"/>
                        </a:rPr>
                        <a:t>Is, does, hear</a:t>
                      </a:r>
                    </a:p>
                  </a:txBody>
                  <a:tcPr marL="7842" marR="7842" marT="26141" marB="26141">
                    <a:lnL>
                      <a:noFill/>
                    </a:lnL>
                    <a:lnR>
                      <a:noFill/>
                    </a:lnR>
                    <a:lnT>
                      <a:noFill/>
                    </a:lnT>
                    <a:lnB>
                      <a:noFill/>
                    </a:lnB>
                    <a:solidFill>
                      <a:srgbClr val="FFFFFF"/>
                    </a:solidFill>
                  </a:tcPr>
                </a:tc>
                <a:tc>
                  <a:txBody>
                    <a:bodyPr/>
                    <a:lstStyle/>
                    <a:p>
                      <a:pPr algn="ctr" fontAlgn="t"/>
                      <a:r>
                        <a:rPr lang="en-US" sz="1000" b="0" i="0" u="none" strike="noStrike">
                          <a:solidFill>
                            <a:srgbClr val="3D3D3D"/>
                          </a:solidFill>
                          <a:latin typeface="Arial"/>
                        </a:rPr>
                        <a:t>169</a:t>
                      </a:r>
                    </a:p>
                  </a:txBody>
                  <a:tcPr marL="7842" marR="7842" marT="26141" marB="26141">
                    <a:lnL>
                      <a:noFill/>
                    </a:lnL>
                    <a:lnR>
                      <a:noFill/>
                    </a:lnR>
                    <a:lnT>
                      <a:noFill/>
                    </a:lnT>
                    <a:lnB>
                      <a:noFill/>
                    </a:lnB>
                    <a:solidFill>
                      <a:srgbClr val="FFFFFF"/>
                    </a:solidFill>
                  </a:tcPr>
                </a:tc>
                <a:tc>
                  <a:txBody>
                    <a:bodyPr/>
                    <a:lstStyle/>
                    <a:p>
                      <a:pPr algn="ctr" fontAlgn="t"/>
                      <a:r>
                        <a:rPr lang="en-US" sz="1000" b="0" i="0" u="none" strike="noStrike">
                          <a:solidFill>
                            <a:srgbClr val="3D3D3D"/>
                          </a:solidFill>
                          <a:latin typeface="Arial"/>
                        </a:rPr>
                        <a:t>.91/.74</a:t>
                      </a:r>
                    </a:p>
                  </a:txBody>
                  <a:tcPr marL="7842" marR="7842" marT="26141" marB="26141">
                    <a:lnL>
                      <a:noFill/>
                    </a:lnL>
                    <a:lnR>
                      <a:noFill/>
                    </a:lnR>
                    <a:lnT>
                      <a:noFill/>
                    </a:lnT>
                    <a:lnB>
                      <a:noFill/>
                    </a:lnB>
                    <a:solidFill>
                      <a:srgbClr val="FFFFFF"/>
                    </a:solidFill>
                  </a:tcPr>
                </a:tc>
                <a:tc>
                  <a:txBody>
                    <a:bodyPr/>
                    <a:lstStyle/>
                    <a:p>
                      <a:pPr algn="l" fontAlgn="t"/>
                      <a:r>
                        <a:rPr lang="en-US" sz="1000" b="0" i="0" u="none" strike="noStrike">
                          <a:solidFill>
                            <a:srgbClr val="3D3D3D"/>
                          </a:solidFill>
                          <a:latin typeface="Arial"/>
                        </a:rPr>
                        <a:t>   Exclusive</a:t>
                      </a:r>
                    </a:p>
                  </a:txBody>
                  <a:tcPr marL="7842" marR="7842" marT="7842" marB="0">
                    <a:lnL>
                      <a:noFill/>
                    </a:lnL>
                    <a:lnR>
                      <a:noFill/>
                    </a:lnR>
                    <a:lnT>
                      <a:noFill/>
                    </a:lnT>
                    <a:lnB>
                      <a:noFill/>
                    </a:lnB>
                    <a:solidFill>
                      <a:srgbClr val="FFFFFF"/>
                    </a:solidFill>
                  </a:tcPr>
                </a:tc>
                <a:tc>
                  <a:txBody>
                    <a:bodyPr/>
                    <a:lstStyle/>
                    <a:p>
                      <a:pPr algn="l" fontAlgn="t"/>
                      <a:r>
                        <a:rPr lang="en-US" sz="1000" b="0" i="0" u="none" strike="noStrike">
                          <a:solidFill>
                            <a:srgbClr val="3D3D3D"/>
                          </a:solidFill>
                          <a:latin typeface="Arial"/>
                        </a:rPr>
                        <a:t>But, without, exclude</a:t>
                      </a:r>
                    </a:p>
                  </a:txBody>
                  <a:tcPr marL="7842" marR="7842" marT="26141" marB="26141">
                    <a:lnL>
                      <a:noFill/>
                    </a:lnL>
                    <a:lnR>
                      <a:noFill/>
                    </a:lnR>
                    <a:lnT>
                      <a:noFill/>
                    </a:lnT>
                    <a:lnB>
                      <a:noFill/>
                    </a:lnB>
                    <a:solidFill>
                      <a:srgbClr val="FFFFFF"/>
                    </a:solidFill>
                  </a:tcPr>
                </a:tc>
                <a:tc>
                  <a:txBody>
                    <a:bodyPr/>
                    <a:lstStyle/>
                    <a:p>
                      <a:pPr algn="ctr" fontAlgn="t"/>
                      <a:r>
                        <a:rPr lang="en-US" sz="1000" b="0" i="0" u="none" strike="noStrike">
                          <a:solidFill>
                            <a:srgbClr val="3D3D3D"/>
                          </a:solidFill>
                          <a:latin typeface="Arial"/>
                        </a:rPr>
                        <a:t>17</a:t>
                      </a:r>
                    </a:p>
                  </a:txBody>
                  <a:tcPr marL="7842" marR="7842" marT="26141" marB="26141">
                    <a:lnL>
                      <a:noFill/>
                    </a:lnL>
                    <a:lnR>
                      <a:noFill/>
                    </a:lnR>
                    <a:lnT>
                      <a:noFill/>
                    </a:lnT>
                    <a:lnB>
                      <a:noFill/>
                    </a:lnB>
                    <a:solidFill>
                      <a:srgbClr val="FFFFFF"/>
                    </a:solidFill>
                  </a:tcPr>
                </a:tc>
                <a:tc>
                  <a:txBody>
                    <a:bodyPr/>
                    <a:lstStyle/>
                    <a:p>
                      <a:pPr algn="ctr" fontAlgn="t"/>
                      <a:r>
                        <a:rPr lang="en-US" sz="1000" b="0" i="0" u="none" strike="noStrike">
                          <a:solidFill>
                            <a:srgbClr val="3D3D3D"/>
                          </a:solidFill>
                          <a:latin typeface="Arial"/>
                        </a:rPr>
                        <a:t>.67/.47</a:t>
                      </a:r>
                    </a:p>
                  </a:txBody>
                  <a:tcPr marL="7842" marR="7842" marT="26141" marB="26141">
                    <a:lnL>
                      <a:noFill/>
                    </a:lnL>
                    <a:lnR>
                      <a:noFill/>
                    </a:lnR>
                    <a:lnT>
                      <a:noFill/>
                    </a:lnT>
                    <a:lnB>
                      <a:noFill/>
                    </a:lnB>
                    <a:solidFill>
                      <a:srgbClr val="FFFFFF"/>
                    </a:solidFill>
                  </a:tcPr>
                </a:tc>
              </a:tr>
              <a:tr h="225307">
                <a:tc>
                  <a:txBody>
                    <a:bodyPr/>
                    <a:lstStyle/>
                    <a:p>
                      <a:pPr algn="l" fontAlgn="t"/>
                      <a:r>
                        <a:rPr lang="en-US" sz="1000" b="0" i="0" u="none" strike="noStrike">
                          <a:solidFill>
                            <a:srgbClr val="3D3D3D"/>
                          </a:solidFill>
                          <a:latin typeface="Arial"/>
                        </a:rPr>
                        <a:t>Future tense</a:t>
                      </a:r>
                    </a:p>
                  </a:txBody>
                  <a:tcPr marL="7842" marR="7842" marT="26141" marB="26141">
                    <a:lnL>
                      <a:noFill/>
                    </a:lnL>
                    <a:lnR>
                      <a:noFill/>
                    </a:lnR>
                    <a:lnT>
                      <a:noFill/>
                    </a:lnT>
                    <a:lnB>
                      <a:noFill/>
                    </a:lnB>
                    <a:solidFill>
                      <a:srgbClr val="FFFFFF"/>
                    </a:solidFill>
                  </a:tcPr>
                </a:tc>
                <a:tc>
                  <a:txBody>
                    <a:bodyPr/>
                    <a:lstStyle/>
                    <a:p>
                      <a:pPr algn="l" fontAlgn="t"/>
                      <a:r>
                        <a:rPr lang="en-US" sz="1000" b="0" i="0" u="none" strike="noStrike">
                          <a:solidFill>
                            <a:srgbClr val="3D3D3D"/>
                          </a:solidFill>
                          <a:latin typeface="Arial"/>
                        </a:rPr>
                        <a:t>Will, gonna</a:t>
                      </a:r>
                    </a:p>
                  </a:txBody>
                  <a:tcPr marL="7842" marR="7842" marT="26141" marB="26141">
                    <a:lnL>
                      <a:noFill/>
                    </a:lnL>
                    <a:lnR>
                      <a:noFill/>
                    </a:lnR>
                    <a:lnT>
                      <a:noFill/>
                    </a:lnT>
                    <a:lnB>
                      <a:noFill/>
                    </a:lnB>
                    <a:solidFill>
                      <a:srgbClr val="FFFFFF"/>
                    </a:solidFill>
                  </a:tcPr>
                </a:tc>
                <a:tc>
                  <a:txBody>
                    <a:bodyPr/>
                    <a:lstStyle/>
                    <a:p>
                      <a:pPr algn="ctr" fontAlgn="t"/>
                      <a:r>
                        <a:rPr lang="en-US" sz="1000" b="0" i="0" u="none" strike="noStrike">
                          <a:solidFill>
                            <a:srgbClr val="3D3D3D"/>
                          </a:solidFill>
                          <a:latin typeface="Arial"/>
                        </a:rPr>
                        <a:t>48</a:t>
                      </a:r>
                    </a:p>
                  </a:txBody>
                  <a:tcPr marL="7842" marR="7842" marT="26141" marB="26141">
                    <a:lnL>
                      <a:noFill/>
                    </a:lnL>
                    <a:lnR>
                      <a:noFill/>
                    </a:lnR>
                    <a:lnT>
                      <a:noFill/>
                    </a:lnT>
                    <a:lnB>
                      <a:noFill/>
                    </a:lnB>
                    <a:solidFill>
                      <a:srgbClr val="FFFFFF"/>
                    </a:solidFill>
                  </a:tcPr>
                </a:tc>
                <a:tc>
                  <a:txBody>
                    <a:bodyPr/>
                    <a:lstStyle/>
                    <a:p>
                      <a:pPr algn="ctr" fontAlgn="t"/>
                      <a:r>
                        <a:rPr lang="en-US" sz="1000" b="0" i="0" u="none" strike="noStrike">
                          <a:solidFill>
                            <a:srgbClr val="3D3D3D"/>
                          </a:solidFill>
                          <a:latin typeface="Arial"/>
                        </a:rPr>
                        <a:t>.75/.02</a:t>
                      </a:r>
                    </a:p>
                  </a:txBody>
                  <a:tcPr marL="7842" marR="7842" marT="26141" marB="26141">
                    <a:lnL>
                      <a:noFill/>
                    </a:lnL>
                    <a:lnR>
                      <a:noFill/>
                    </a:lnR>
                    <a:lnT>
                      <a:noFill/>
                    </a:lnT>
                    <a:lnB>
                      <a:noFill/>
                    </a:lnB>
                    <a:solidFill>
                      <a:srgbClr val="FFFFFF"/>
                    </a:solidFill>
                  </a:tcPr>
                </a:tc>
                <a:tc>
                  <a:txBody>
                    <a:bodyPr/>
                    <a:lstStyle/>
                    <a:p>
                      <a:pPr algn="l" fontAlgn="t"/>
                      <a:r>
                        <a:rPr lang="en-US" sz="1000" b="1" i="0" u="none" strike="noStrike">
                          <a:solidFill>
                            <a:srgbClr val="3D3D3D"/>
                          </a:solidFill>
                          <a:latin typeface="Arial"/>
                        </a:rPr>
                        <a:t>Relativity</a:t>
                      </a:r>
                    </a:p>
                  </a:txBody>
                  <a:tcPr marL="7842" marR="7842" marT="7842" marB="0">
                    <a:lnL>
                      <a:noFill/>
                    </a:lnL>
                    <a:lnR>
                      <a:noFill/>
                    </a:lnR>
                    <a:lnT>
                      <a:noFill/>
                    </a:lnT>
                    <a:lnB>
                      <a:noFill/>
                    </a:lnB>
                    <a:solidFill>
                      <a:srgbClr val="FFFFFF"/>
                    </a:solidFill>
                  </a:tcPr>
                </a:tc>
                <a:tc>
                  <a:txBody>
                    <a:bodyPr/>
                    <a:lstStyle/>
                    <a:p>
                      <a:pPr algn="l" fontAlgn="t"/>
                      <a:r>
                        <a:rPr lang="en-US" sz="1000" b="0" i="0" u="none" strike="noStrike">
                          <a:solidFill>
                            <a:srgbClr val="000000"/>
                          </a:solidFill>
                          <a:latin typeface="Calibri"/>
                        </a:rPr>
                        <a:t> </a:t>
                      </a:r>
                    </a:p>
                  </a:txBody>
                  <a:tcPr marL="7842" marR="7842" marT="26141" marB="26141">
                    <a:lnL>
                      <a:noFill/>
                    </a:lnL>
                    <a:lnR>
                      <a:noFill/>
                    </a:lnR>
                    <a:lnT>
                      <a:noFill/>
                    </a:lnT>
                    <a:lnB>
                      <a:noFill/>
                    </a:lnB>
                    <a:solidFill>
                      <a:srgbClr val="FFFFFF"/>
                    </a:solidFill>
                  </a:tcPr>
                </a:tc>
                <a:tc>
                  <a:txBody>
                    <a:bodyPr/>
                    <a:lstStyle/>
                    <a:p>
                      <a:pPr algn="ctr" fontAlgn="t"/>
                      <a:r>
                        <a:rPr lang="en-US" sz="1000" b="0" i="0" u="none" strike="noStrike">
                          <a:solidFill>
                            <a:srgbClr val="000000"/>
                          </a:solidFill>
                          <a:latin typeface="Calibri"/>
                        </a:rPr>
                        <a:t> </a:t>
                      </a:r>
                    </a:p>
                  </a:txBody>
                  <a:tcPr marL="7842" marR="7842" marT="26141" marB="26141">
                    <a:lnL>
                      <a:noFill/>
                    </a:lnL>
                    <a:lnR>
                      <a:noFill/>
                    </a:lnR>
                    <a:lnT>
                      <a:noFill/>
                    </a:lnT>
                    <a:lnB>
                      <a:noFill/>
                    </a:lnB>
                    <a:solidFill>
                      <a:srgbClr val="FFFFFF"/>
                    </a:solidFill>
                  </a:tcPr>
                </a:tc>
                <a:tc>
                  <a:txBody>
                    <a:bodyPr/>
                    <a:lstStyle/>
                    <a:p>
                      <a:pPr algn="ctr" fontAlgn="t"/>
                      <a:r>
                        <a:rPr lang="en-US" sz="1000" b="0" i="0" u="none" strike="noStrike">
                          <a:solidFill>
                            <a:srgbClr val="000000"/>
                          </a:solidFill>
                          <a:latin typeface="Calibri"/>
                        </a:rPr>
                        <a:t> </a:t>
                      </a:r>
                    </a:p>
                  </a:txBody>
                  <a:tcPr marL="7842" marR="7842" marT="26141" marB="26141">
                    <a:lnL>
                      <a:noFill/>
                    </a:lnL>
                    <a:lnR>
                      <a:noFill/>
                    </a:lnR>
                    <a:lnT>
                      <a:noFill/>
                    </a:lnT>
                    <a:lnB>
                      <a:noFill/>
                    </a:lnB>
                    <a:solidFill>
                      <a:srgbClr val="FFFFFF"/>
                    </a:solidFill>
                  </a:tcPr>
                </a:tc>
              </a:tr>
              <a:tr h="225307">
                <a:tc>
                  <a:txBody>
                    <a:bodyPr/>
                    <a:lstStyle/>
                    <a:p>
                      <a:pPr algn="l" fontAlgn="t"/>
                      <a:r>
                        <a:rPr lang="en-US" sz="1000" b="1" i="0" u="none" strike="noStrike">
                          <a:solidFill>
                            <a:srgbClr val="3D3D3D"/>
                          </a:solidFill>
                          <a:latin typeface="Arial"/>
                        </a:rPr>
                        <a:t>Other</a:t>
                      </a:r>
                    </a:p>
                  </a:txBody>
                  <a:tcPr marL="7842" marR="7842" marT="26141" marB="26141">
                    <a:lnL>
                      <a:noFill/>
                    </a:lnL>
                    <a:lnR>
                      <a:noFill/>
                    </a:lnR>
                    <a:lnT>
                      <a:noFill/>
                    </a:lnT>
                    <a:lnB>
                      <a:noFill/>
                    </a:lnB>
                    <a:solidFill>
                      <a:srgbClr val="FFFFFF"/>
                    </a:solidFill>
                  </a:tcPr>
                </a:tc>
                <a:tc>
                  <a:txBody>
                    <a:bodyPr/>
                    <a:lstStyle/>
                    <a:p>
                      <a:pPr algn="l" fontAlgn="t"/>
                      <a:r>
                        <a:rPr lang="en-US" sz="1000" b="0" i="0" u="none" strike="noStrike">
                          <a:solidFill>
                            <a:srgbClr val="000000"/>
                          </a:solidFill>
                          <a:latin typeface="Calibri"/>
                        </a:rPr>
                        <a:t> </a:t>
                      </a:r>
                    </a:p>
                  </a:txBody>
                  <a:tcPr marL="7842" marR="7842" marT="26141" marB="26141">
                    <a:lnL>
                      <a:noFill/>
                    </a:lnL>
                    <a:lnR>
                      <a:noFill/>
                    </a:lnR>
                    <a:lnT>
                      <a:noFill/>
                    </a:lnT>
                    <a:lnB>
                      <a:noFill/>
                    </a:lnB>
                    <a:solidFill>
                      <a:srgbClr val="FFFFFF"/>
                    </a:solidFill>
                  </a:tcPr>
                </a:tc>
                <a:tc>
                  <a:txBody>
                    <a:bodyPr/>
                    <a:lstStyle/>
                    <a:p>
                      <a:pPr algn="ctr" fontAlgn="t"/>
                      <a:r>
                        <a:rPr lang="en-US" sz="1000" b="0" i="0" u="none" strike="noStrike">
                          <a:solidFill>
                            <a:srgbClr val="000000"/>
                          </a:solidFill>
                          <a:latin typeface="Calibri"/>
                        </a:rPr>
                        <a:t> </a:t>
                      </a:r>
                    </a:p>
                  </a:txBody>
                  <a:tcPr marL="7842" marR="7842" marT="26141" marB="26141">
                    <a:lnL>
                      <a:noFill/>
                    </a:lnL>
                    <a:lnR>
                      <a:noFill/>
                    </a:lnR>
                    <a:lnT>
                      <a:noFill/>
                    </a:lnT>
                    <a:lnB>
                      <a:noFill/>
                    </a:lnB>
                    <a:solidFill>
                      <a:srgbClr val="FFFFFF"/>
                    </a:solidFill>
                  </a:tcPr>
                </a:tc>
                <a:tc>
                  <a:txBody>
                    <a:bodyPr/>
                    <a:lstStyle/>
                    <a:p>
                      <a:pPr algn="ctr" fontAlgn="t"/>
                      <a:r>
                        <a:rPr lang="en-US" sz="1000" b="0" i="0" u="none" strike="noStrike">
                          <a:solidFill>
                            <a:srgbClr val="000000"/>
                          </a:solidFill>
                          <a:latin typeface="Calibri"/>
                        </a:rPr>
                        <a:t> </a:t>
                      </a:r>
                    </a:p>
                  </a:txBody>
                  <a:tcPr marL="7842" marR="7842" marT="26141" marB="26141">
                    <a:lnL>
                      <a:noFill/>
                    </a:lnL>
                    <a:lnR>
                      <a:noFill/>
                    </a:lnR>
                    <a:lnT>
                      <a:noFill/>
                    </a:lnT>
                    <a:lnB>
                      <a:noFill/>
                    </a:lnB>
                    <a:solidFill>
                      <a:srgbClr val="FFFFFF"/>
                    </a:solidFill>
                  </a:tcPr>
                </a:tc>
                <a:tc>
                  <a:txBody>
                    <a:bodyPr/>
                    <a:lstStyle/>
                    <a:p>
                      <a:pPr algn="l" fontAlgn="t"/>
                      <a:r>
                        <a:rPr lang="en-US" sz="1000" b="0" i="0" u="none" strike="noStrike">
                          <a:solidFill>
                            <a:srgbClr val="3D3D3D"/>
                          </a:solidFill>
                          <a:latin typeface="Arial"/>
                        </a:rPr>
                        <a:t>   Motion</a:t>
                      </a:r>
                    </a:p>
                  </a:txBody>
                  <a:tcPr marL="7842" marR="7842" marT="7842" marB="0">
                    <a:lnL>
                      <a:noFill/>
                    </a:lnL>
                    <a:lnR>
                      <a:noFill/>
                    </a:lnR>
                    <a:lnT>
                      <a:noFill/>
                    </a:lnT>
                    <a:lnB>
                      <a:noFill/>
                    </a:lnB>
                    <a:solidFill>
                      <a:srgbClr val="FFFFFF"/>
                    </a:solidFill>
                  </a:tcPr>
                </a:tc>
                <a:tc>
                  <a:txBody>
                    <a:bodyPr/>
                    <a:lstStyle/>
                    <a:p>
                      <a:pPr algn="l" fontAlgn="t"/>
                      <a:r>
                        <a:rPr lang="en-US" sz="1000" b="0" i="0" u="none" strike="noStrike">
                          <a:solidFill>
                            <a:srgbClr val="3D3D3D"/>
                          </a:solidFill>
                          <a:latin typeface="Arial"/>
                        </a:rPr>
                        <a:t>Arrive, car, go</a:t>
                      </a:r>
                    </a:p>
                  </a:txBody>
                  <a:tcPr marL="7842" marR="7842" marT="26141" marB="26141">
                    <a:lnL>
                      <a:noFill/>
                    </a:lnL>
                    <a:lnR>
                      <a:noFill/>
                    </a:lnR>
                    <a:lnT>
                      <a:noFill/>
                    </a:lnT>
                    <a:lnB>
                      <a:noFill/>
                    </a:lnB>
                    <a:solidFill>
                      <a:srgbClr val="FFFFFF"/>
                    </a:solidFill>
                  </a:tcPr>
                </a:tc>
                <a:tc>
                  <a:txBody>
                    <a:bodyPr/>
                    <a:lstStyle/>
                    <a:p>
                      <a:pPr algn="ctr" fontAlgn="t"/>
                      <a:r>
                        <a:rPr lang="en-US" sz="1000" b="0" i="0" u="none" strike="noStrike">
                          <a:solidFill>
                            <a:srgbClr val="3D3D3D"/>
                          </a:solidFill>
                          <a:latin typeface="Arial"/>
                        </a:rPr>
                        <a:t>168</a:t>
                      </a:r>
                    </a:p>
                  </a:txBody>
                  <a:tcPr marL="7842" marR="7842" marT="26141" marB="26141">
                    <a:lnL>
                      <a:noFill/>
                    </a:lnL>
                    <a:lnR>
                      <a:noFill/>
                    </a:lnR>
                    <a:lnT>
                      <a:noFill/>
                    </a:lnT>
                    <a:lnB>
                      <a:noFill/>
                    </a:lnB>
                    <a:solidFill>
                      <a:srgbClr val="FFFFFF"/>
                    </a:solidFill>
                  </a:tcPr>
                </a:tc>
                <a:tc>
                  <a:txBody>
                    <a:bodyPr/>
                    <a:lstStyle/>
                    <a:p>
                      <a:pPr algn="ctr" fontAlgn="t"/>
                      <a:r>
                        <a:rPr lang="en-US" sz="1000" b="0" i="0" u="none" strike="noStrike">
                          <a:solidFill>
                            <a:srgbClr val="3D3D3D"/>
                          </a:solidFill>
                          <a:latin typeface="Arial"/>
                        </a:rPr>
                        <a:t>.96/.41</a:t>
                      </a:r>
                    </a:p>
                  </a:txBody>
                  <a:tcPr marL="7842" marR="7842" marT="26141" marB="26141">
                    <a:lnL>
                      <a:noFill/>
                    </a:lnL>
                    <a:lnR>
                      <a:noFill/>
                    </a:lnR>
                    <a:lnT>
                      <a:noFill/>
                    </a:lnT>
                    <a:lnB>
                      <a:noFill/>
                    </a:lnB>
                    <a:solidFill>
                      <a:srgbClr val="FFFFFF"/>
                    </a:solidFill>
                  </a:tcPr>
                </a:tc>
              </a:tr>
              <a:tr h="194977">
                <a:tc>
                  <a:txBody>
                    <a:bodyPr/>
                    <a:lstStyle/>
                    <a:p>
                      <a:pPr algn="l" fontAlgn="t"/>
                      <a:r>
                        <a:rPr lang="en-US" sz="1000" b="0" i="0" u="none" strike="noStrike">
                          <a:solidFill>
                            <a:srgbClr val="3D3D3D"/>
                          </a:solidFill>
                          <a:latin typeface="Arial"/>
                        </a:rPr>
                        <a:t>   Adverbs</a:t>
                      </a:r>
                    </a:p>
                  </a:txBody>
                  <a:tcPr marL="7842" marR="7842" marT="26141" marB="26141">
                    <a:lnL>
                      <a:noFill/>
                    </a:lnL>
                    <a:lnR>
                      <a:noFill/>
                    </a:lnR>
                    <a:lnT>
                      <a:noFill/>
                    </a:lnT>
                    <a:lnB>
                      <a:noFill/>
                    </a:lnB>
                    <a:solidFill>
                      <a:srgbClr val="FFFFFF"/>
                    </a:solidFill>
                  </a:tcPr>
                </a:tc>
                <a:tc>
                  <a:txBody>
                    <a:bodyPr/>
                    <a:lstStyle/>
                    <a:p>
                      <a:pPr algn="l" fontAlgn="t"/>
                      <a:r>
                        <a:rPr lang="en-US" sz="1000" b="0" i="0" u="none" strike="noStrike">
                          <a:solidFill>
                            <a:srgbClr val="3D3D3D"/>
                          </a:solidFill>
                          <a:latin typeface="Arial"/>
                        </a:rPr>
                        <a:t>Very, really, quickly</a:t>
                      </a:r>
                    </a:p>
                  </a:txBody>
                  <a:tcPr marL="7842" marR="7842" marT="26141" marB="26141">
                    <a:lnL>
                      <a:noFill/>
                    </a:lnL>
                    <a:lnR>
                      <a:noFill/>
                    </a:lnR>
                    <a:lnT>
                      <a:noFill/>
                    </a:lnT>
                    <a:lnB>
                      <a:noFill/>
                    </a:lnB>
                    <a:solidFill>
                      <a:srgbClr val="FFFFFF"/>
                    </a:solidFill>
                  </a:tcPr>
                </a:tc>
                <a:tc>
                  <a:txBody>
                    <a:bodyPr/>
                    <a:lstStyle/>
                    <a:p>
                      <a:pPr algn="ctr" fontAlgn="t"/>
                      <a:r>
                        <a:rPr lang="en-US" sz="1000" b="0" i="0" u="none" strike="noStrike">
                          <a:solidFill>
                            <a:srgbClr val="3D3D3D"/>
                          </a:solidFill>
                          <a:latin typeface="Arial"/>
                        </a:rPr>
                        <a:t>69</a:t>
                      </a:r>
                    </a:p>
                  </a:txBody>
                  <a:tcPr marL="7842" marR="7842" marT="26141" marB="26141">
                    <a:lnL>
                      <a:noFill/>
                    </a:lnL>
                    <a:lnR>
                      <a:noFill/>
                    </a:lnR>
                    <a:lnT>
                      <a:noFill/>
                    </a:lnT>
                    <a:lnB>
                      <a:noFill/>
                    </a:lnB>
                    <a:solidFill>
                      <a:srgbClr val="FFFFFF"/>
                    </a:solidFill>
                  </a:tcPr>
                </a:tc>
                <a:tc>
                  <a:txBody>
                    <a:bodyPr/>
                    <a:lstStyle/>
                    <a:p>
                      <a:pPr algn="ctr" fontAlgn="t"/>
                      <a:r>
                        <a:rPr lang="en-US" sz="1000" b="0" i="0" u="none" strike="noStrike">
                          <a:solidFill>
                            <a:srgbClr val="3D3D3D"/>
                          </a:solidFill>
                          <a:latin typeface="Arial"/>
                        </a:rPr>
                        <a:t>.84/.48</a:t>
                      </a:r>
                    </a:p>
                  </a:txBody>
                  <a:tcPr marL="7842" marR="7842" marT="26141" marB="26141">
                    <a:lnL>
                      <a:noFill/>
                    </a:lnL>
                    <a:lnR>
                      <a:noFill/>
                    </a:lnR>
                    <a:lnT>
                      <a:noFill/>
                    </a:lnT>
                    <a:lnB>
                      <a:noFill/>
                    </a:lnB>
                    <a:solidFill>
                      <a:srgbClr val="FFFFFF"/>
                    </a:solidFill>
                  </a:tcPr>
                </a:tc>
                <a:tc>
                  <a:txBody>
                    <a:bodyPr/>
                    <a:lstStyle/>
                    <a:p>
                      <a:pPr algn="l" fontAlgn="t"/>
                      <a:r>
                        <a:rPr lang="en-US" sz="1000" b="0" i="0" u="none" strike="noStrike">
                          <a:solidFill>
                            <a:srgbClr val="3D3D3D"/>
                          </a:solidFill>
                          <a:latin typeface="Arial"/>
                        </a:rPr>
                        <a:t>   Space</a:t>
                      </a:r>
                    </a:p>
                  </a:txBody>
                  <a:tcPr marL="7842" marR="7842" marT="7842" marB="0">
                    <a:lnL>
                      <a:noFill/>
                    </a:lnL>
                    <a:lnR>
                      <a:noFill/>
                    </a:lnR>
                    <a:lnT>
                      <a:noFill/>
                    </a:lnT>
                    <a:lnB>
                      <a:noFill/>
                    </a:lnB>
                    <a:solidFill>
                      <a:srgbClr val="FFFFFF"/>
                    </a:solidFill>
                  </a:tcPr>
                </a:tc>
                <a:tc>
                  <a:txBody>
                    <a:bodyPr/>
                    <a:lstStyle/>
                    <a:p>
                      <a:pPr algn="l" fontAlgn="t"/>
                      <a:r>
                        <a:rPr lang="en-US" sz="1000" b="0" i="0" u="none" strike="noStrike">
                          <a:solidFill>
                            <a:srgbClr val="3D3D3D"/>
                          </a:solidFill>
                          <a:latin typeface="Arial"/>
                        </a:rPr>
                        <a:t>Down, in, thin</a:t>
                      </a:r>
                    </a:p>
                  </a:txBody>
                  <a:tcPr marL="7842" marR="7842" marT="26141" marB="26141">
                    <a:lnL>
                      <a:noFill/>
                    </a:lnL>
                    <a:lnR>
                      <a:noFill/>
                    </a:lnR>
                    <a:lnT>
                      <a:noFill/>
                    </a:lnT>
                    <a:lnB>
                      <a:noFill/>
                    </a:lnB>
                    <a:solidFill>
                      <a:srgbClr val="FFFFFF"/>
                    </a:solidFill>
                  </a:tcPr>
                </a:tc>
                <a:tc>
                  <a:txBody>
                    <a:bodyPr/>
                    <a:lstStyle/>
                    <a:p>
                      <a:pPr algn="ctr" fontAlgn="t"/>
                      <a:r>
                        <a:rPr lang="en-US" sz="1000" b="0" i="0" u="none" strike="noStrike">
                          <a:solidFill>
                            <a:srgbClr val="3D3D3D"/>
                          </a:solidFill>
                          <a:latin typeface="Arial"/>
                        </a:rPr>
                        <a:t>220</a:t>
                      </a:r>
                    </a:p>
                  </a:txBody>
                  <a:tcPr marL="7842" marR="7842" marT="26141" marB="26141">
                    <a:lnL>
                      <a:noFill/>
                    </a:lnL>
                    <a:lnR>
                      <a:noFill/>
                    </a:lnR>
                    <a:lnT>
                      <a:noFill/>
                    </a:lnT>
                    <a:lnB>
                      <a:noFill/>
                    </a:lnB>
                    <a:solidFill>
                      <a:srgbClr val="FFFFFF"/>
                    </a:solidFill>
                  </a:tcPr>
                </a:tc>
                <a:tc>
                  <a:txBody>
                    <a:bodyPr/>
                    <a:lstStyle/>
                    <a:p>
                      <a:pPr algn="ctr" fontAlgn="t"/>
                      <a:r>
                        <a:rPr lang="en-US" sz="1000" b="0" i="0" u="none" strike="noStrike">
                          <a:solidFill>
                            <a:srgbClr val="3D3D3D"/>
                          </a:solidFill>
                          <a:latin typeface="Arial"/>
                        </a:rPr>
                        <a:t>.96/.44</a:t>
                      </a:r>
                    </a:p>
                  </a:txBody>
                  <a:tcPr marL="7842" marR="7842" marT="26141" marB="26141">
                    <a:lnL>
                      <a:noFill/>
                    </a:lnL>
                    <a:lnR>
                      <a:noFill/>
                    </a:lnR>
                    <a:lnT>
                      <a:noFill/>
                    </a:lnT>
                    <a:lnB>
                      <a:noFill/>
                    </a:lnB>
                    <a:solidFill>
                      <a:srgbClr val="FFFFFF"/>
                    </a:solidFill>
                  </a:tcPr>
                </a:tc>
              </a:tr>
              <a:tr h="194977">
                <a:tc>
                  <a:txBody>
                    <a:bodyPr/>
                    <a:lstStyle/>
                    <a:p>
                      <a:pPr algn="l" fontAlgn="t"/>
                      <a:r>
                        <a:rPr lang="en-US" sz="1000" b="0" i="0" u="none" strike="noStrike">
                          <a:solidFill>
                            <a:srgbClr val="3D3D3D"/>
                          </a:solidFill>
                          <a:latin typeface="Arial"/>
                        </a:rPr>
                        <a:t>   Articles</a:t>
                      </a:r>
                    </a:p>
                  </a:txBody>
                  <a:tcPr marL="7842" marR="7842" marT="26141" marB="26141">
                    <a:lnL>
                      <a:noFill/>
                    </a:lnL>
                    <a:lnR>
                      <a:noFill/>
                    </a:lnR>
                    <a:lnT>
                      <a:noFill/>
                    </a:lnT>
                    <a:lnB>
                      <a:noFill/>
                    </a:lnB>
                    <a:solidFill>
                      <a:srgbClr val="FFFFFF"/>
                    </a:solidFill>
                  </a:tcPr>
                </a:tc>
                <a:tc>
                  <a:txBody>
                    <a:bodyPr/>
                    <a:lstStyle/>
                    <a:p>
                      <a:pPr algn="l" fontAlgn="t"/>
                      <a:r>
                        <a:rPr lang="en-US" sz="1000" b="0" i="0" u="none" strike="noStrike">
                          <a:solidFill>
                            <a:srgbClr val="3D3D3D"/>
                          </a:solidFill>
                          <a:latin typeface="Arial"/>
                        </a:rPr>
                        <a:t>A, an, the</a:t>
                      </a:r>
                    </a:p>
                  </a:txBody>
                  <a:tcPr marL="7842" marR="7842" marT="26141" marB="26141">
                    <a:lnL>
                      <a:noFill/>
                    </a:lnL>
                    <a:lnR>
                      <a:noFill/>
                    </a:lnR>
                    <a:lnT>
                      <a:noFill/>
                    </a:lnT>
                    <a:lnB>
                      <a:noFill/>
                    </a:lnB>
                    <a:solidFill>
                      <a:srgbClr val="FFFFFF"/>
                    </a:solidFill>
                  </a:tcPr>
                </a:tc>
                <a:tc>
                  <a:txBody>
                    <a:bodyPr/>
                    <a:lstStyle/>
                    <a:p>
                      <a:pPr algn="ctr" fontAlgn="t"/>
                      <a:r>
                        <a:rPr lang="en-US" sz="1000" b="0" i="0" u="none" strike="noStrike">
                          <a:solidFill>
                            <a:srgbClr val="3D3D3D"/>
                          </a:solidFill>
                          <a:latin typeface="Arial"/>
                        </a:rPr>
                        <a:t>3</a:t>
                      </a:r>
                    </a:p>
                  </a:txBody>
                  <a:tcPr marL="7842" marR="7842" marT="26141" marB="26141">
                    <a:lnL>
                      <a:noFill/>
                    </a:lnL>
                    <a:lnR>
                      <a:noFill/>
                    </a:lnR>
                    <a:lnT>
                      <a:noFill/>
                    </a:lnT>
                    <a:lnB>
                      <a:noFill/>
                    </a:lnB>
                    <a:solidFill>
                      <a:srgbClr val="FFFFFF"/>
                    </a:solidFill>
                  </a:tcPr>
                </a:tc>
                <a:tc>
                  <a:txBody>
                    <a:bodyPr/>
                    <a:lstStyle/>
                    <a:p>
                      <a:pPr algn="ctr" fontAlgn="t"/>
                      <a:r>
                        <a:rPr lang="en-US" sz="1000" b="0" i="0" u="none" strike="noStrike">
                          <a:solidFill>
                            <a:srgbClr val="3D3D3D"/>
                          </a:solidFill>
                          <a:latin typeface="Arial"/>
                        </a:rPr>
                        <a:t>.14/.14</a:t>
                      </a:r>
                    </a:p>
                  </a:txBody>
                  <a:tcPr marL="7842" marR="7842" marT="26141" marB="26141">
                    <a:lnL>
                      <a:noFill/>
                    </a:lnL>
                    <a:lnR>
                      <a:noFill/>
                    </a:lnR>
                    <a:lnT>
                      <a:noFill/>
                    </a:lnT>
                    <a:lnB>
                      <a:noFill/>
                    </a:lnB>
                    <a:solidFill>
                      <a:srgbClr val="FFFFFF"/>
                    </a:solidFill>
                  </a:tcPr>
                </a:tc>
                <a:tc>
                  <a:txBody>
                    <a:bodyPr/>
                    <a:lstStyle/>
                    <a:p>
                      <a:pPr algn="l" fontAlgn="t"/>
                      <a:r>
                        <a:rPr lang="en-US" sz="1000" b="0" i="0" u="none" strike="noStrike">
                          <a:solidFill>
                            <a:srgbClr val="3D3D3D"/>
                          </a:solidFill>
                          <a:latin typeface="Arial"/>
                        </a:rPr>
                        <a:t>   Time</a:t>
                      </a:r>
                    </a:p>
                  </a:txBody>
                  <a:tcPr marL="7842" marR="7842" marT="7842" marB="0">
                    <a:lnL>
                      <a:noFill/>
                    </a:lnL>
                    <a:lnR>
                      <a:noFill/>
                    </a:lnR>
                    <a:lnT>
                      <a:noFill/>
                    </a:lnT>
                    <a:lnB>
                      <a:noFill/>
                    </a:lnB>
                    <a:solidFill>
                      <a:srgbClr val="FFFFFF"/>
                    </a:solidFill>
                  </a:tcPr>
                </a:tc>
                <a:tc>
                  <a:txBody>
                    <a:bodyPr/>
                    <a:lstStyle/>
                    <a:p>
                      <a:pPr algn="l" fontAlgn="t"/>
                      <a:r>
                        <a:rPr lang="en-US" sz="1000" b="0" i="0" u="none" strike="noStrike">
                          <a:solidFill>
                            <a:srgbClr val="3D3D3D"/>
                          </a:solidFill>
                          <a:latin typeface="Arial"/>
                        </a:rPr>
                        <a:t>End, until, season</a:t>
                      </a:r>
                    </a:p>
                  </a:txBody>
                  <a:tcPr marL="7842" marR="7842" marT="26141" marB="26141">
                    <a:lnL>
                      <a:noFill/>
                    </a:lnL>
                    <a:lnR>
                      <a:noFill/>
                    </a:lnR>
                    <a:lnT>
                      <a:noFill/>
                    </a:lnT>
                    <a:lnB>
                      <a:noFill/>
                    </a:lnB>
                    <a:solidFill>
                      <a:srgbClr val="FFFFFF"/>
                    </a:solidFill>
                  </a:tcPr>
                </a:tc>
                <a:tc>
                  <a:txBody>
                    <a:bodyPr/>
                    <a:lstStyle/>
                    <a:p>
                      <a:pPr algn="ctr" fontAlgn="t"/>
                      <a:r>
                        <a:rPr lang="en-US" sz="1000" b="0" i="0" u="none" strike="noStrike">
                          <a:solidFill>
                            <a:srgbClr val="3D3D3D"/>
                          </a:solidFill>
                          <a:latin typeface="Arial"/>
                        </a:rPr>
                        <a:t>239</a:t>
                      </a:r>
                    </a:p>
                  </a:txBody>
                  <a:tcPr marL="7842" marR="7842" marT="26141" marB="26141">
                    <a:lnL>
                      <a:noFill/>
                    </a:lnL>
                    <a:lnR>
                      <a:noFill/>
                    </a:lnR>
                    <a:lnT>
                      <a:noFill/>
                    </a:lnT>
                    <a:lnB>
                      <a:noFill/>
                    </a:lnB>
                    <a:solidFill>
                      <a:srgbClr val="FFFFFF"/>
                    </a:solidFill>
                  </a:tcPr>
                </a:tc>
                <a:tc>
                  <a:txBody>
                    <a:bodyPr/>
                    <a:lstStyle/>
                    <a:p>
                      <a:pPr algn="ctr" fontAlgn="t"/>
                      <a:r>
                        <a:rPr lang="en-US" sz="1000" b="0" i="0" u="none" strike="noStrike">
                          <a:solidFill>
                            <a:srgbClr val="3D3D3D"/>
                          </a:solidFill>
                          <a:latin typeface="Arial"/>
                        </a:rPr>
                        <a:t>.94/.58</a:t>
                      </a:r>
                    </a:p>
                  </a:txBody>
                  <a:tcPr marL="7842" marR="7842" marT="26141" marB="26141">
                    <a:lnL>
                      <a:noFill/>
                    </a:lnL>
                    <a:lnR>
                      <a:noFill/>
                    </a:lnR>
                    <a:lnT>
                      <a:noFill/>
                    </a:lnT>
                    <a:lnB>
                      <a:noFill/>
                    </a:lnB>
                    <a:solidFill>
                      <a:srgbClr val="FFFFFF"/>
                    </a:solidFill>
                  </a:tcPr>
                </a:tc>
              </a:tr>
              <a:tr h="225307">
                <a:tc>
                  <a:txBody>
                    <a:bodyPr/>
                    <a:lstStyle/>
                    <a:p>
                      <a:pPr algn="l" fontAlgn="t"/>
                      <a:r>
                        <a:rPr lang="en-US" sz="1000" b="0" i="0" u="none" strike="noStrike">
                          <a:solidFill>
                            <a:srgbClr val="3D3D3D"/>
                          </a:solidFill>
                          <a:latin typeface="Arial"/>
                        </a:rPr>
                        <a:t>   Prepositions</a:t>
                      </a:r>
                    </a:p>
                  </a:txBody>
                  <a:tcPr marL="7842" marR="7842" marT="26141" marB="26141">
                    <a:lnL>
                      <a:noFill/>
                    </a:lnL>
                    <a:lnR>
                      <a:noFill/>
                    </a:lnR>
                    <a:lnT>
                      <a:noFill/>
                    </a:lnT>
                    <a:lnB>
                      <a:noFill/>
                    </a:lnB>
                    <a:solidFill>
                      <a:srgbClr val="FFFFFF"/>
                    </a:solidFill>
                  </a:tcPr>
                </a:tc>
                <a:tc>
                  <a:txBody>
                    <a:bodyPr/>
                    <a:lstStyle/>
                    <a:p>
                      <a:pPr algn="l" fontAlgn="t"/>
                      <a:r>
                        <a:rPr lang="en-US" sz="1000" b="0" i="0" u="none" strike="noStrike">
                          <a:solidFill>
                            <a:srgbClr val="3D3D3D"/>
                          </a:solidFill>
                          <a:latin typeface="Arial"/>
                        </a:rPr>
                        <a:t>To, with, above</a:t>
                      </a:r>
                    </a:p>
                  </a:txBody>
                  <a:tcPr marL="7842" marR="7842" marT="26141" marB="26141">
                    <a:lnL>
                      <a:noFill/>
                    </a:lnL>
                    <a:lnR>
                      <a:noFill/>
                    </a:lnR>
                    <a:lnT>
                      <a:noFill/>
                    </a:lnT>
                    <a:lnB>
                      <a:noFill/>
                    </a:lnB>
                    <a:solidFill>
                      <a:srgbClr val="FFFFFF"/>
                    </a:solidFill>
                  </a:tcPr>
                </a:tc>
                <a:tc>
                  <a:txBody>
                    <a:bodyPr/>
                    <a:lstStyle/>
                    <a:p>
                      <a:pPr algn="ctr" fontAlgn="t"/>
                      <a:r>
                        <a:rPr lang="en-US" sz="1000" b="0" i="0" u="none" strike="noStrike">
                          <a:solidFill>
                            <a:srgbClr val="3D3D3D"/>
                          </a:solidFill>
                          <a:latin typeface="Arial"/>
                        </a:rPr>
                        <a:t>60</a:t>
                      </a:r>
                    </a:p>
                  </a:txBody>
                  <a:tcPr marL="7842" marR="7842" marT="26141" marB="26141">
                    <a:lnL>
                      <a:noFill/>
                    </a:lnL>
                    <a:lnR>
                      <a:noFill/>
                    </a:lnR>
                    <a:lnT>
                      <a:noFill/>
                    </a:lnT>
                    <a:lnB>
                      <a:noFill/>
                    </a:lnB>
                    <a:solidFill>
                      <a:srgbClr val="FFFFFF"/>
                    </a:solidFill>
                  </a:tcPr>
                </a:tc>
                <a:tc>
                  <a:txBody>
                    <a:bodyPr/>
                    <a:lstStyle/>
                    <a:p>
                      <a:pPr algn="ctr" fontAlgn="t"/>
                      <a:r>
                        <a:rPr lang="en-US" sz="1000" b="0" i="0" u="none" strike="noStrike">
                          <a:solidFill>
                            <a:srgbClr val="3D3D3D"/>
                          </a:solidFill>
                          <a:latin typeface="Arial"/>
                        </a:rPr>
                        <a:t>.88/.35</a:t>
                      </a:r>
                    </a:p>
                  </a:txBody>
                  <a:tcPr marL="7842" marR="7842" marT="26141" marB="26141">
                    <a:lnL>
                      <a:noFill/>
                    </a:lnL>
                    <a:lnR>
                      <a:noFill/>
                    </a:lnR>
                    <a:lnT>
                      <a:noFill/>
                    </a:lnT>
                    <a:lnB>
                      <a:noFill/>
                    </a:lnB>
                    <a:solidFill>
                      <a:srgbClr val="FFFFFF"/>
                    </a:solidFill>
                  </a:tcPr>
                </a:tc>
                <a:tc gridSpan="2">
                  <a:txBody>
                    <a:bodyPr/>
                    <a:lstStyle/>
                    <a:p>
                      <a:pPr algn="l" fontAlgn="t"/>
                      <a:r>
                        <a:rPr lang="en-US" sz="1000" b="1" i="0" u="none" strike="noStrike">
                          <a:solidFill>
                            <a:srgbClr val="3D3D3D"/>
                          </a:solidFill>
                          <a:latin typeface="Arial"/>
                        </a:rPr>
                        <a:t>Personal Concerns</a:t>
                      </a:r>
                    </a:p>
                  </a:txBody>
                  <a:tcPr marL="7842" marR="7842" marT="7842" marB="0">
                    <a:lnL>
                      <a:noFill/>
                    </a:lnL>
                    <a:lnR>
                      <a:noFill/>
                    </a:lnR>
                    <a:lnT>
                      <a:noFill/>
                    </a:lnT>
                    <a:lnB>
                      <a:noFill/>
                    </a:lnB>
                    <a:solidFill>
                      <a:srgbClr val="FFFFFF"/>
                    </a:solidFill>
                  </a:tcPr>
                </a:tc>
                <a:tc hMerge="1">
                  <a:txBody>
                    <a:bodyPr/>
                    <a:lstStyle/>
                    <a:p>
                      <a:endParaRPr lang="en-US"/>
                    </a:p>
                  </a:txBody>
                  <a:tcPr/>
                </a:tc>
                <a:tc>
                  <a:txBody>
                    <a:bodyPr/>
                    <a:lstStyle/>
                    <a:p>
                      <a:pPr algn="ctr" fontAlgn="t"/>
                      <a:r>
                        <a:rPr lang="en-US" sz="1000" b="0" i="0" u="none" strike="noStrike">
                          <a:solidFill>
                            <a:srgbClr val="000000"/>
                          </a:solidFill>
                          <a:latin typeface="Calibri"/>
                        </a:rPr>
                        <a:t> </a:t>
                      </a:r>
                    </a:p>
                  </a:txBody>
                  <a:tcPr marL="7842" marR="7842" marT="26141" marB="26141">
                    <a:lnL>
                      <a:noFill/>
                    </a:lnL>
                    <a:lnR>
                      <a:noFill/>
                    </a:lnR>
                    <a:lnT>
                      <a:noFill/>
                    </a:lnT>
                    <a:lnB>
                      <a:noFill/>
                    </a:lnB>
                    <a:solidFill>
                      <a:srgbClr val="FFFFFF"/>
                    </a:solidFill>
                  </a:tcPr>
                </a:tc>
                <a:tc>
                  <a:txBody>
                    <a:bodyPr/>
                    <a:lstStyle/>
                    <a:p>
                      <a:pPr algn="ctr" fontAlgn="t"/>
                      <a:r>
                        <a:rPr lang="en-US" sz="1000" b="0" i="0" u="none" strike="noStrike">
                          <a:solidFill>
                            <a:srgbClr val="000000"/>
                          </a:solidFill>
                          <a:latin typeface="Calibri"/>
                        </a:rPr>
                        <a:t> </a:t>
                      </a:r>
                    </a:p>
                  </a:txBody>
                  <a:tcPr marL="7842" marR="7842" marT="26141" marB="26141">
                    <a:lnL>
                      <a:noFill/>
                    </a:lnL>
                    <a:lnR>
                      <a:noFill/>
                    </a:lnR>
                    <a:lnT>
                      <a:noFill/>
                    </a:lnT>
                    <a:lnB>
                      <a:noFill/>
                    </a:lnB>
                    <a:solidFill>
                      <a:srgbClr val="FFFFFF"/>
                    </a:solidFill>
                  </a:tcPr>
                </a:tc>
              </a:tr>
              <a:tr h="194977">
                <a:tc>
                  <a:txBody>
                    <a:bodyPr/>
                    <a:lstStyle/>
                    <a:p>
                      <a:pPr algn="l" fontAlgn="t"/>
                      <a:r>
                        <a:rPr lang="en-US" sz="1000" b="0" i="0" u="none" strike="noStrike">
                          <a:solidFill>
                            <a:srgbClr val="3D3D3D"/>
                          </a:solidFill>
                          <a:latin typeface="Arial"/>
                        </a:rPr>
                        <a:t>   Conjunctions</a:t>
                      </a:r>
                    </a:p>
                  </a:txBody>
                  <a:tcPr marL="7842" marR="7842" marT="26141" marB="26141">
                    <a:lnL>
                      <a:noFill/>
                    </a:lnL>
                    <a:lnR>
                      <a:noFill/>
                    </a:lnR>
                    <a:lnT>
                      <a:noFill/>
                    </a:lnT>
                    <a:lnB>
                      <a:noFill/>
                    </a:lnB>
                    <a:solidFill>
                      <a:srgbClr val="FFFFFF"/>
                    </a:solidFill>
                  </a:tcPr>
                </a:tc>
                <a:tc>
                  <a:txBody>
                    <a:bodyPr/>
                    <a:lstStyle/>
                    <a:p>
                      <a:pPr algn="l" fontAlgn="t"/>
                      <a:r>
                        <a:rPr lang="en-US" sz="1000" b="0" i="0" u="none" strike="noStrike">
                          <a:solidFill>
                            <a:srgbClr val="3D3D3D"/>
                          </a:solidFill>
                          <a:latin typeface="Arial"/>
                        </a:rPr>
                        <a:t>And, but, whereas</a:t>
                      </a:r>
                    </a:p>
                  </a:txBody>
                  <a:tcPr marL="7842" marR="7842" marT="26141" marB="26141">
                    <a:lnL>
                      <a:noFill/>
                    </a:lnL>
                    <a:lnR>
                      <a:noFill/>
                    </a:lnR>
                    <a:lnT>
                      <a:noFill/>
                    </a:lnT>
                    <a:lnB>
                      <a:noFill/>
                    </a:lnB>
                    <a:solidFill>
                      <a:srgbClr val="FFFFFF"/>
                    </a:solidFill>
                  </a:tcPr>
                </a:tc>
                <a:tc>
                  <a:txBody>
                    <a:bodyPr/>
                    <a:lstStyle/>
                    <a:p>
                      <a:pPr algn="ctr" fontAlgn="t"/>
                      <a:r>
                        <a:rPr lang="en-US" sz="1000" b="0" i="0" u="none" strike="noStrike">
                          <a:solidFill>
                            <a:srgbClr val="3D3D3D"/>
                          </a:solidFill>
                          <a:latin typeface="Arial"/>
                        </a:rPr>
                        <a:t>28</a:t>
                      </a:r>
                    </a:p>
                  </a:txBody>
                  <a:tcPr marL="7842" marR="7842" marT="26141" marB="26141">
                    <a:lnL>
                      <a:noFill/>
                    </a:lnL>
                    <a:lnR>
                      <a:noFill/>
                    </a:lnR>
                    <a:lnT>
                      <a:noFill/>
                    </a:lnT>
                    <a:lnB>
                      <a:noFill/>
                    </a:lnB>
                    <a:solidFill>
                      <a:srgbClr val="FFFFFF"/>
                    </a:solidFill>
                  </a:tcPr>
                </a:tc>
                <a:tc>
                  <a:txBody>
                    <a:bodyPr/>
                    <a:lstStyle/>
                    <a:p>
                      <a:pPr algn="ctr" fontAlgn="t"/>
                      <a:r>
                        <a:rPr lang="en-US" sz="1000" b="0" i="0" u="none" strike="noStrike">
                          <a:solidFill>
                            <a:srgbClr val="3D3D3D"/>
                          </a:solidFill>
                          <a:latin typeface="Arial"/>
                        </a:rPr>
                        <a:t>.70/.21</a:t>
                      </a:r>
                    </a:p>
                  </a:txBody>
                  <a:tcPr marL="7842" marR="7842" marT="26141" marB="26141">
                    <a:lnL>
                      <a:noFill/>
                    </a:lnL>
                    <a:lnR>
                      <a:noFill/>
                    </a:lnR>
                    <a:lnT>
                      <a:noFill/>
                    </a:lnT>
                    <a:lnB>
                      <a:noFill/>
                    </a:lnB>
                    <a:solidFill>
                      <a:srgbClr val="FFFFFF"/>
                    </a:solidFill>
                  </a:tcPr>
                </a:tc>
                <a:tc>
                  <a:txBody>
                    <a:bodyPr/>
                    <a:lstStyle/>
                    <a:p>
                      <a:pPr algn="l" fontAlgn="t"/>
                      <a:r>
                        <a:rPr lang="en-US" sz="1000" b="0" i="0" u="none" strike="noStrike">
                          <a:solidFill>
                            <a:srgbClr val="3D3D3D"/>
                          </a:solidFill>
                          <a:latin typeface="Arial"/>
                        </a:rPr>
                        <a:t>Work</a:t>
                      </a:r>
                    </a:p>
                  </a:txBody>
                  <a:tcPr marL="7842" marR="7842" marT="7842" marB="0">
                    <a:lnL>
                      <a:noFill/>
                    </a:lnL>
                    <a:lnR>
                      <a:noFill/>
                    </a:lnR>
                    <a:lnT>
                      <a:noFill/>
                    </a:lnT>
                    <a:lnB>
                      <a:noFill/>
                    </a:lnB>
                    <a:solidFill>
                      <a:srgbClr val="FFFFFF"/>
                    </a:solidFill>
                  </a:tcPr>
                </a:tc>
                <a:tc>
                  <a:txBody>
                    <a:bodyPr/>
                    <a:lstStyle/>
                    <a:p>
                      <a:pPr algn="l" fontAlgn="t"/>
                      <a:r>
                        <a:rPr lang="en-US" sz="1000" b="0" i="0" u="none" strike="noStrike">
                          <a:solidFill>
                            <a:srgbClr val="3D3D3D"/>
                          </a:solidFill>
                          <a:latin typeface="Arial"/>
                        </a:rPr>
                        <a:t>Job, majors, xerox</a:t>
                      </a:r>
                    </a:p>
                  </a:txBody>
                  <a:tcPr marL="7842" marR="7842" marT="26141" marB="26141">
                    <a:lnL>
                      <a:noFill/>
                    </a:lnL>
                    <a:lnR>
                      <a:noFill/>
                    </a:lnR>
                    <a:lnT>
                      <a:noFill/>
                    </a:lnT>
                    <a:lnB>
                      <a:noFill/>
                    </a:lnB>
                    <a:solidFill>
                      <a:srgbClr val="FFFFFF"/>
                    </a:solidFill>
                  </a:tcPr>
                </a:tc>
                <a:tc>
                  <a:txBody>
                    <a:bodyPr/>
                    <a:lstStyle/>
                    <a:p>
                      <a:pPr algn="ctr" fontAlgn="t"/>
                      <a:r>
                        <a:rPr lang="en-US" sz="1000" b="0" i="0" u="none" strike="noStrike">
                          <a:solidFill>
                            <a:srgbClr val="3D3D3D"/>
                          </a:solidFill>
                          <a:latin typeface="Arial"/>
                        </a:rPr>
                        <a:t>327</a:t>
                      </a:r>
                    </a:p>
                  </a:txBody>
                  <a:tcPr marL="7842" marR="7842" marT="26141" marB="26141">
                    <a:lnL>
                      <a:noFill/>
                    </a:lnL>
                    <a:lnR>
                      <a:noFill/>
                    </a:lnR>
                    <a:lnT>
                      <a:noFill/>
                    </a:lnT>
                    <a:lnB>
                      <a:noFill/>
                    </a:lnB>
                    <a:solidFill>
                      <a:srgbClr val="FFFFFF"/>
                    </a:solidFill>
                  </a:tcPr>
                </a:tc>
                <a:tc>
                  <a:txBody>
                    <a:bodyPr/>
                    <a:lstStyle/>
                    <a:p>
                      <a:pPr algn="ctr" fontAlgn="t"/>
                      <a:r>
                        <a:rPr lang="en-US" sz="1000" b="0" i="0" u="none" strike="noStrike">
                          <a:solidFill>
                            <a:srgbClr val="3D3D3D"/>
                          </a:solidFill>
                          <a:latin typeface="Arial"/>
                        </a:rPr>
                        <a:t>.91/.69</a:t>
                      </a:r>
                    </a:p>
                  </a:txBody>
                  <a:tcPr marL="7842" marR="7842" marT="26141" marB="26141">
                    <a:lnL>
                      <a:noFill/>
                    </a:lnL>
                    <a:lnR>
                      <a:noFill/>
                    </a:lnR>
                    <a:lnT>
                      <a:noFill/>
                    </a:lnT>
                    <a:lnB>
                      <a:noFill/>
                    </a:lnB>
                    <a:solidFill>
                      <a:srgbClr val="FFFFFF"/>
                    </a:solidFill>
                  </a:tcPr>
                </a:tc>
              </a:tr>
              <a:tr h="194977">
                <a:tc>
                  <a:txBody>
                    <a:bodyPr/>
                    <a:lstStyle/>
                    <a:p>
                      <a:pPr algn="l" fontAlgn="t"/>
                      <a:r>
                        <a:rPr lang="en-US" sz="1000" b="0" i="0" u="none" strike="noStrike">
                          <a:solidFill>
                            <a:srgbClr val="3D3D3D"/>
                          </a:solidFill>
                          <a:latin typeface="Arial"/>
                        </a:rPr>
                        <a:t>   Negations</a:t>
                      </a:r>
                    </a:p>
                  </a:txBody>
                  <a:tcPr marL="7842" marR="7842" marT="26141" marB="26141">
                    <a:lnL>
                      <a:noFill/>
                    </a:lnL>
                    <a:lnR>
                      <a:noFill/>
                    </a:lnR>
                    <a:lnT>
                      <a:noFill/>
                    </a:lnT>
                    <a:lnB>
                      <a:noFill/>
                    </a:lnB>
                    <a:solidFill>
                      <a:srgbClr val="FFFFFF"/>
                    </a:solidFill>
                  </a:tcPr>
                </a:tc>
                <a:tc>
                  <a:txBody>
                    <a:bodyPr/>
                    <a:lstStyle/>
                    <a:p>
                      <a:pPr algn="l" fontAlgn="t"/>
                      <a:r>
                        <a:rPr lang="en-US" sz="1000" b="0" i="0" u="none" strike="noStrike">
                          <a:solidFill>
                            <a:srgbClr val="3D3D3D"/>
                          </a:solidFill>
                          <a:latin typeface="Arial"/>
                        </a:rPr>
                        <a:t>No, not, never</a:t>
                      </a:r>
                    </a:p>
                  </a:txBody>
                  <a:tcPr marL="7842" marR="7842" marT="26141" marB="26141">
                    <a:lnL>
                      <a:noFill/>
                    </a:lnL>
                    <a:lnR>
                      <a:noFill/>
                    </a:lnR>
                    <a:lnT>
                      <a:noFill/>
                    </a:lnT>
                    <a:lnB>
                      <a:noFill/>
                    </a:lnB>
                    <a:solidFill>
                      <a:srgbClr val="FFFFFF"/>
                    </a:solidFill>
                  </a:tcPr>
                </a:tc>
                <a:tc>
                  <a:txBody>
                    <a:bodyPr/>
                    <a:lstStyle/>
                    <a:p>
                      <a:pPr algn="ctr" fontAlgn="t"/>
                      <a:r>
                        <a:rPr lang="en-US" sz="1000" b="0" i="0" u="none" strike="noStrike">
                          <a:solidFill>
                            <a:srgbClr val="3D3D3D"/>
                          </a:solidFill>
                          <a:latin typeface="Arial"/>
                        </a:rPr>
                        <a:t>57</a:t>
                      </a:r>
                    </a:p>
                  </a:txBody>
                  <a:tcPr marL="7842" marR="7842" marT="26141" marB="26141">
                    <a:lnL>
                      <a:noFill/>
                    </a:lnL>
                    <a:lnR>
                      <a:noFill/>
                    </a:lnR>
                    <a:lnT>
                      <a:noFill/>
                    </a:lnT>
                    <a:lnB>
                      <a:noFill/>
                    </a:lnB>
                    <a:solidFill>
                      <a:srgbClr val="FFFFFF"/>
                    </a:solidFill>
                  </a:tcPr>
                </a:tc>
                <a:tc>
                  <a:txBody>
                    <a:bodyPr/>
                    <a:lstStyle/>
                    <a:p>
                      <a:pPr algn="ctr" fontAlgn="t"/>
                      <a:r>
                        <a:rPr lang="en-US" sz="1000" b="0" i="0" u="none" strike="noStrike">
                          <a:solidFill>
                            <a:srgbClr val="3D3D3D"/>
                          </a:solidFill>
                          <a:latin typeface="Arial"/>
                        </a:rPr>
                        <a:t>.80/.28</a:t>
                      </a:r>
                    </a:p>
                  </a:txBody>
                  <a:tcPr marL="7842" marR="7842" marT="26141" marB="26141">
                    <a:lnL>
                      <a:noFill/>
                    </a:lnL>
                    <a:lnR>
                      <a:noFill/>
                    </a:lnR>
                    <a:lnT>
                      <a:noFill/>
                    </a:lnT>
                    <a:lnB>
                      <a:noFill/>
                    </a:lnB>
                    <a:solidFill>
                      <a:srgbClr val="FFFFFF"/>
                    </a:solidFill>
                  </a:tcPr>
                </a:tc>
                <a:tc>
                  <a:txBody>
                    <a:bodyPr/>
                    <a:lstStyle/>
                    <a:p>
                      <a:pPr algn="l" fontAlgn="t"/>
                      <a:r>
                        <a:rPr lang="en-US" sz="1000" b="0" i="0" u="none" strike="noStrike">
                          <a:solidFill>
                            <a:srgbClr val="3D3D3D"/>
                          </a:solidFill>
                          <a:latin typeface="Arial"/>
                        </a:rPr>
                        <a:t>Achievement</a:t>
                      </a:r>
                    </a:p>
                  </a:txBody>
                  <a:tcPr marL="7842" marR="7842" marT="7842" marB="0">
                    <a:lnL>
                      <a:noFill/>
                    </a:lnL>
                    <a:lnR>
                      <a:noFill/>
                    </a:lnR>
                    <a:lnT>
                      <a:noFill/>
                    </a:lnT>
                    <a:lnB>
                      <a:noFill/>
                    </a:lnB>
                    <a:solidFill>
                      <a:srgbClr val="FFFFFF"/>
                    </a:solidFill>
                  </a:tcPr>
                </a:tc>
                <a:tc>
                  <a:txBody>
                    <a:bodyPr/>
                    <a:lstStyle/>
                    <a:p>
                      <a:pPr algn="l" fontAlgn="t"/>
                      <a:r>
                        <a:rPr lang="en-US" sz="1000" b="0" i="0" u="none" strike="noStrike">
                          <a:solidFill>
                            <a:srgbClr val="3D3D3D"/>
                          </a:solidFill>
                          <a:latin typeface="Arial"/>
                        </a:rPr>
                        <a:t>Earn, hero, win</a:t>
                      </a:r>
                    </a:p>
                  </a:txBody>
                  <a:tcPr marL="7842" marR="7842" marT="26141" marB="26141">
                    <a:lnL>
                      <a:noFill/>
                    </a:lnL>
                    <a:lnR>
                      <a:noFill/>
                    </a:lnR>
                    <a:lnT>
                      <a:noFill/>
                    </a:lnT>
                    <a:lnB>
                      <a:noFill/>
                    </a:lnB>
                    <a:solidFill>
                      <a:srgbClr val="FFFFFF"/>
                    </a:solidFill>
                  </a:tcPr>
                </a:tc>
                <a:tc>
                  <a:txBody>
                    <a:bodyPr/>
                    <a:lstStyle/>
                    <a:p>
                      <a:pPr algn="ctr" fontAlgn="t"/>
                      <a:r>
                        <a:rPr lang="en-US" sz="1000" b="0" i="0" u="none" strike="noStrike">
                          <a:solidFill>
                            <a:srgbClr val="3D3D3D"/>
                          </a:solidFill>
                          <a:latin typeface="Arial"/>
                        </a:rPr>
                        <a:t>186</a:t>
                      </a:r>
                    </a:p>
                  </a:txBody>
                  <a:tcPr marL="7842" marR="7842" marT="26141" marB="26141">
                    <a:lnL>
                      <a:noFill/>
                    </a:lnL>
                    <a:lnR>
                      <a:noFill/>
                    </a:lnR>
                    <a:lnT>
                      <a:noFill/>
                    </a:lnT>
                    <a:lnB>
                      <a:noFill/>
                    </a:lnB>
                    <a:solidFill>
                      <a:srgbClr val="FFFFFF"/>
                    </a:solidFill>
                  </a:tcPr>
                </a:tc>
                <a:tc>
                  <a:txBody>
                    <a:bodyPr/>
                    <a:lstStyle/>
                    <a:p>
                      <a:pPr algn="ctr" fontAlgn="t"/>
                      <a:r>
                        <a:rPr lang="en-US" sz="1000" b="0" i="0" u="none" strike="noStrike">
                          <a:solidFill>
                            <a:srgbClr val="3D3D3D"/>
                          </a:solidFill>
                          <a:latin typeface="Arial"/>
                        </a:rPr>
                        <a:t>.93/.37</a:t>
                      </a:r>
                    </a:p>
                  </a:txBody>
                  <a:tcPr marL="7842" marR="7842" marT="26141" marB="26141">
                    <a:lnL>
                      <a:noFill/>
                    </a:lnL>
                    <a:lnR>
                      <a:noFill/>
                    </a:lnR>
                    <a:lnT>
                      <a:noFill/>
                    </a:lnT>
                    <a:lnB>
                      <a:noFill/>
                    </a:lnB>
                    <a:solidFill>
                      <a:srgbClr val="FFFFFF"/>
                    </a:solidFill>
                  </a:tcPr>
                </a:tc>
              </a:tr>
              <a:tr h="194977">
                <a:tc>
                  <a:txBody>
                    <a:bodyPr/>
                    <a:lstStyle/>
                    <a:p>
                      <a:pPr algn="l" fontAlgn="t"/>
                      <a:r>
                        <a:rPr lang="en-US" sz="1000" b="0" i="0" u="none" strike="noStrike">
                          <a:solidFill>
                            <a:srgbClr val="3D3D3D"/>
                          </a:solidFill>
                          <a:latin typeface="Arial"/>
                        </a:rPr>
                        <a:t>   Quantifiers</a:t>
                      </a:r>
                    </a:p>
                  </a:txBody>
                  <a:tcPr marL="7842" marR="7842" marT="26141" marB="26141">
                    <a:lnL>
                      <a:noFill/>
                    </a:lnL>
                    <a:lnR>
                      <a:noFill/>
                    </a:lnR>
                    <a:lnT>
                      <a:noFill/>
                    </a:lnT>
                    <a:lnB>
                      <a:noFill/>
                    </a:lnB>
                    <a:solidFill>
                      <a:srgbClr val="FFFFFF"/>
                    </a:solidFill>
                  </a:tcPr>
                </a:tc>
                <a:tc>
                  <a:txBody>
                    <a:bodyPr/>
                    <a:lstStyle/>
                    <a:p>
                      <a:pPr algn="l" fontAlgn="t"/>
                      <a:r>
                        <a:rPr lang="en-US" sz="1000" b="0" i="0" u="none" strike="noStrike">
                          <a:solidFill>
                            <a:srgbClr val="3D3D3D"/>
                          </a:solidFill>
                          <a:latin typeface="Arial"/>
                        </a:rPr>
                        <a:t>Few, many, much</a:t>
                      </a:r>
                    </a:p>
                  </a:txBody>
                  <a:tcPr marL="7842" marR="7842" marT="26141" marB="26141">
                    <a:lnL>
                      <a:noFill/>
                    </a:lnL>
                    <a:lnR>
                      <a:noFill/>
                    </a:lnR>
                    <a:lnT>
                      <a:noFill/>
                    </a:lnT>
                    <a:lnB>
                      <a:noFill/>
                    </a:lnB>
                    <a:solidFill>
                      <a:srgbClr val="FFFFFF"/>
                    </a:solidFill>
                  </a:tcPr>
                </a:tc>
                <a:tc>
                  <a:txBody>
                    <a:bodyPr/>
                    <a:lstStyle/>
                    <a:p>
                      <a:pPr algn="ctr" fontAlgn="t"/>
                      <a:r>
                        <a:rPr lang="en-US" sz="1000" b="0" i="0" u="none" strike="noStrike">
                          <a:solidFill>
                            <a:srgbClr val="3D3D3D"/>
                          </a:solidFill>
                          <a:latin typeface="Arial"/>
                        </a:rPr>
                        <a:t>89</a:t>
                      </a:r>
                    </a:p>
                  </a:txBody>
                  <a:tcPr marL="7842" marR="7842" marT="26141" marB="26141">
                    <a:lnL>
                      <a:noFill/>
                    </a:lnL>
                    <a:lnR>
                      <a:noFill/>
                    </a:lnR>
                    <a:lnT>
                      <a:noFill/>
                    </a:lnT>
                    <a:lnB>
                      <a:noFill/>
                    </a:lnB>
                    <a:solidFill>
                      <a:srgbClr val="FFFFFF"/>
                    </a:solidFill>
                  </a:tcPr>
                </a:tc>
                <a:tc>
                  <a:txBody>
                    <a:bodyPr/>
                    <a:lstStyle/>
                    <a:p>
                      <a:pPr algn="ctr" fontAlgn="t"/>
                      <a:r>
                        <a:rPr lang="en-US" sz="1000" b="0" i="0" u="none" strike="noStrike">
                          <a:solidFill>
                            <a:srgbClr val="3D3D3D"/>
                          </a:solidFill>
                          <a:latin typeface="Arial"/>
                        </a:rPr>
                        <a:t>.88/.12</a:t>
                      </a:r>
                    </a:p>
                  </a:txBody>
                  <a:tcPr marL="7842" marR="7842" marT="26141" marB="26141">
                    <a:lnL>
                      <a:noFill/>
                    </a:lnL>
                    <a:lnR>
                      <a:noFill/>
                    </a:lnR>
                    <a:lnT>
                      <a:noFill/>
                    </a:lnT>
                    <a:lnB>
                      <a:noFill/>
                    </a:lnB>
                    <a:solidFill>
                      <a:srgbClr val="FFFFFF"/>
                    </a:solidFill>
                  </a:tcPr>
                </a:tc>
                <a:tc>
                  <a:txBody>
                    <a:bodyPr/>
                    <a:lstStyle/>
                    <a:p>
                      <a:pPr algn="l" fontAlgn="t"/>
                      <a:r>
                        <a:rPr lang="en-US" sz="1000" b="0" i="0" u="none" strike="noStrike">
                          <a:solidFill>
                            <a:srgbClr val="3D3D3D"/>
                          </a:solidFill>
                          <a:latin typeface="Arial"/>
                        </a:rPr>
                        <a:t>Money</a:t>
                      </a:r>
                    </a:p>
                  </a:txBody>
                  <a:tcPr marL="7842" marR="7842" marT="7842" marB="0">
                    <a:lnL>
                      <a:noFill/>
                    </a:lnL>
                    <a:lnR>
                      <a:noFill/>
                    </a:lnR>
                    <a:lnT>
                      <a:noFill/>
                    </a:lnT>
                    <a:lnB>
                      <a:noFill/>
                    </a:lnB>
                    <a:solidFill>
                      <a:srgbClr val="FFFFFF"/>
                    </a:solidFill>
                  </a:tcPr>
                </a:tc>
                <a:tc>
                  <a:txBody>
                    <a:bodyPr/>
                    <a:lstStyle/>
                    <a:p>
                      <a:pPr algn="l" fontAlgn="t"/>
                      <a:r>
                        <a:rPr lang="en-US" sz="1000" b="0" i="0" u="none" strike="noStrike">
                          <a:solidFill>
                            <a:srgbClr val="3D3D3D"/>
                          </a:solidFill>
                          <a:latin typeface="Arial"/>
                        </a:rPr>
                        <a:t>Audit, cash, owe</a:t>
                      </a:r>
                    </a:p>
                  </a:txBody>
                  <a:tcPr marL="7842" marR="7842" marT="26141" marB="26141">
                    <a:lnL>
                      <a:noFill/>
                    </a:lnL>
                    <a:lnR>
                      <a:noFill/>
                    </a:lnR>
                    <a:lnT>
                      <a:noFill/>
                    </a:lnT>
                    <a:lnB>
                      <a:noFill/>
                    </a:lnB>
                    <a:solidFill>
                      <a:srgbClr val="FFFFFF"/>
                    </a:solidFill>
                  </a:tcPr>
                </a:tc>
                <a:tc>
                  <a:txBody>
                    <a:bodyPr/>
                    <a:lstStyle/>
                    <a:p>
                      <a:pPr algn="ctr" fontAlgn="t"/>
                      <a:r>
                        <a:rPr lang="en-US" sz="1000" b="0" i="0" u="none" strike="noStrike">
                          <a:solidFill>
                            <a:srgbClr val="3D3D3D"/>
                          </a:solidFill>
                          <a:latin typeface="Arial"/>
                        </a:rPr>
                        <a:t>173</a:t>
                      </a:r>
                    </a:p>
                  </a:txBody>
                  <a:tcPr marL="7842" marR="7842" marT="26141" marB="26141">
                    <a:lnL>
                      <a:noFill/>
                    </a:lnL>
                    <a:lnR>
                      <a:noFill/>
                    </a:lnR>
                    <a:lnT>
                      <a:noFill/>
                    </a:lnT>
                    <a:lnB>
                      <a:noFill/>
                    </a:lnB>
                    <a:solidFill>
                      <a:srgbClr val="FFFFFF"/>
                    </a:solidFill>
                  </a:tcPr>
                </a:tc>
                <a:tc>
                  <a:txBody>
                    <a:bodyPr/>
                    <a:lstStyle/>
                    <a:p>
                      <a:pPr algn="ctr" fontAlgn="t"/>
                      <a:r>
                        <a:rPr lang="en-US" sz="1000" b="0" i="0" u="none" strike="noStrike">
                          <a:solidFill>
                            <a:srgbClr val="3D3D3D"/>
                          </a:solidFill>
                          <a:latin typeface="Arial"/>
                        </a:rPr>
                        <a:t>.90/.53</a:t>
                      </a:r>
                    </a:p>
                  </a:txBody>
                  <a:tcPr marL="7842" marR="7842" marT="26141" marB="26141">
                    <a:lnL>
                      <a:noFill/>
                    </a:lnL>
                    <a:lnR>
                      <a:noFill/>
                    </a:lnR>
                    <a:lnT>
                      <a:noFill/>
                    </a:lnT>
                    <a:lnB>
                      <a:noFill/>
                    </a:lnB>
                    <a:solidFill>
                      <a:srgbClr val="FFFFFF"/>
                    </a:solidFill>
                  </a:tcPr>
                </a:tc>
              </a:tr>
              <a:tr h="225307">
                <a:tc>
                  <a:txBody>
                    <a:bodyPr/>
                    <a:lstStyle/>
                    <a:p>
                      <a:pPr algn="l" fontAlgn="t"/>
                      <a:r>
                        <a:rPr lang="en-US" sz="1000" b="1" i="0" u="none" strike="noStrike">
                          <a:solidFill>
                            <a:srgbClr val="3D3D3D"/>
                          </a:solidFill>
                          <a:latin typeface="Arial"/>
                        </a:rPr>
                        <a:t>Social processes</a:t>
                      </a:r>
                    </a:p>
                  </a:txBody>
                  <a:tcPr marL="7842" marR="7842" marT="26141" marB="26141">
                    <a:lnL>
                      <a:noFill/>
                    </a:lnL>
                    <a:lnR>
                      <a:noFill/>
                    </a:lnR>
                    <a:lnT>
                      <a:noFill/>
                    </a:lnT>
                    <a:lnB>
                      <a:noFill/>
                    </a:lnB>
                    <a:solidFill>
                      <a:srgbClr val="FFFFFF"/>
                    </a:solidFill>
                  </a:tcPr>
                </a:tc>
                <a:tc>
                  <a:txBody>
                    <a:bodyPr/>
                    <a:lstStyle/>
                    <a:p>
                      <a:pPr algn="l" fontAlgn="t"/>
                      <a:r>
                        <a:rPr lang="en-US" sz="1000" b="0" i="0" u="none" strike="noStrike">
                          <a:solidFill>
                            <a:srgbClr val="000000"/>
                          </a:solidFill>
                          <a:latin typeface="Calibri"/>
                        </a:rPr>
                        <a:t> </a:t>
                      </a:r>
                    </a:p>
                  </a:txBody>
                  <a:tcPr marL="7842" marR="7842" marT="26141" marB="26141">
                    <a:lnL>
                      <a:noFill/>
                    </a:lnL>
                    <a:lnR>
                      <a:noFill/>
                    </a:lnR>
                    <a:lnT>
                      <a:noFill/>
                    </a:lnT>
                    <a:lnB>
                      <a:noFill/>
                    </a:lnB>
                    <a:solidFill>
                      <a:srgbClr val="FFFFFF"/>
                    </a:solidFill>
                  </a:tcPr>
                </a:tc>
                <a:tc>
                  <a:txBody>
                    <a:bodyPr/>
                    <a:lstStyle/>
                    <a:p>
                      <a:pPr algn="ctr" fontAlgn="t"/>
                      <a:r>
                        <a:rPr lang="en-US" sz="1000" b="0" i="0" u="none" strike="noStrike">
                          <a:solidFill>
                            <a:srgbClr val="000000"/>
                          </a:solidFill>
                          <a:latin typeface="Calibri"/>
                        </a:rPr>
                        <a:t> </a:t>
                      </a:r>
                    </a:p>
                  </a:txBody>
                  <a:tcPr marL="7842" marR="7842" marT="26141" marB="26141">
                    <a:lnL>
                      <a:noFill/>
                    </a:lnL>
                    <a:lnR>
                      <a:noFill/>
                    </a:lnR>
                    <a:lnT>
                      <a:noFill/>
                    </a:lnT>
                    <a:lnB>
                      <a:noFill/>
                    </a:lnB>
                    <a:solidFill>
                      <a:srgbClr val="FFFFFF"/>
                    </a:solidFill>
                  </a:tcPr>
                </a:tc>
                <a:tc>
                  <a:txBody>
                    <a:bodyPr/>
                    <a:lstStyle/>
                    <a:p>
                      <a:pPr algn="ctr" fontAlgn="t"/>
                      <a:r>
                        <a:rPr lang="en-US" sz="1000" b="0" i="0" u="none" strike="noStrike">
                          <a:solidFill>
                            <a:srgbClr val="000000"/>
                          </a:solidFill>
                          <a:latin typeface="Calibri"/>
                        </a:rPr>
                        <a:t> </a:t>
                      </a:r>
                    </a:p>
                  </a:txBody>
                  <a:tcPr marL="7842" marR="7842" marT="26141" marB="26141">
                    <a:lnL>
                      <a:noFill/>
                    </a:lnL>
                    <a:lnR>
                      <a:noFill/>
                    </a:lnR>
                    <a:lnT>
                      <a:noFill/>
                    </a:lnT>
                    <a:lnB>
                      <a:noFill/>
                    </a:lnB>
                    <a:solidFill>
                      <a:srgbClr val="FFFFFF"/>
                    </a:solidFill>
                  </a:tcPr>
                </a:tc>
                <a:tc>
                  <a:txBody>
                    <a:bodyPr/>
                    <a:lstStyle/>
                    <a:p>
                      <a:pPr algn="l" fontAlgn="t"/>
                      <a:r>
                        <a:rPr lang="en-US" sz="1000" b="0" i="0" u="none" strike="noStrike">
                          <a:solidFill>
                            <a:srgbClr val="3D3D3D"/>
                          </a:solidFill>
                          <a:latin typeface="Arial"/>
                        </a:rPr>
                        <a:t>Religion</a:t>
                      </a:r>
                    </a:p>
                  </a:txBody>
                  <a:tcPr marL="7842" marR="7842" marT="7842" marB="0">
                    <a:lnL>
                      <a:noFill/>
                    </a:lnL>
                    <a:lnR>
                      <a:noFill/>
                    </a:lnR>
                    <a:lnT>
                      <a:noFill/>
                    </a:lnT>
                    <a:lnB>
                      <a:noFill/>
                    </a:lnB>
                    <a:solidFill>
                      <a:srgbClr val="FFFFFF"/>
                    </a:solidFill>
                  </a:tcPr>
                </a:tc>
                <a:tc>
                  <a:txBody>
                    <a:bodyPr/>
                    <a:lstStyle/>
                    <a:p>
                      <a:pPr algn="l" fontAlgn="t"/>
                      <a:r>
                        <a:rPr lang="en-US" sz="1000" b="0" i="0" u="none" strike="noStrike">
                          <a:solidFill>
                            <a:srgbClr val="3D3D3D"/>
                          </a:solidFill>
                          <a:latin typeface="Arial"/>
                        </a:rPr>
                        <a:t>Altar, church, mosque</a:t>
                      </a:r>
                    </a:p>
                  </a:txBody>
                  <a:tcPr marL="7842" marR="7842" marT="26141" marB="26141">
                    <a:lnL>
                      <a:noFill/>
                    </a:lnL>
                    <a:lnR>
                      <a:noFill/>
                    </a:lnR>
                    <a:lnT>
                      <a:noFill/>
                    </a:lnT>
                    <a:lnB>
                      <a:noFill/>
                    </a:lnB>
                    <a:solidFill>
                      <a:srgbClr val="FFFFFF"/>
                    </a:solidFill>
                  </a:tcPr>
                </a:tc>
                <a:tc>
                  <a:txBody>
                    <a:bodyPr/>
                    <a:lstStyle/>
                    <a:p>
                      <a:pPr algn="ctr" fontAlgn="t"/>
                      <a:r>
                        <a:rPr lang="en-US" sz="1000" b="0" i="0" u="none" strike="noStrike">
                          <a:solidFill>
                            <a:srgbClr val="3D3D3D"/>
                          </a:solidFill>
                          <a:latin typeface="Arial"/>
                        </a:rPr>
                        <a:t>159</a:t>
                      </a:r>
                    </a:p>
                  </a:txBody>
                  <a:tcPr marL="7842" marR="7842" marT="26141" marB="26141">
                    <a:lnL>
                      <a:noFill/>
                    </a:lnL>
                    <a:lnR>
                      <a:noFill/>
                    </a:lnR>
                    <a:lnT>
                      <a:noFill/>
                    </a:lnT>
                    <a:lnB>
                      <a:noFill/>
                    </a:lnB>
                    <a:solidFill>
                      <a:srgbClr val="FFFFFF"/>
                    </a:solidFill>
                  </a:tcPr>
                </a:tc>
                <a:tc>
                  <a:txBody>
                    <a:bodyPr/>
                    <a:lstStyle/>
                    <a:p>
                      <a:pPr algn="ctr" fontAlgn="t"/>
                      <a:r>
                        <a:rPr lang="en-US" sz="1000" b="0" i="0" u="none" strike="noStrike">
                          <a:solidFill>
                            <a:srgbClr val="3D3D3D"/>
                          </a:solidFill>
                          <a:latin typeface="Arial"/>
                        </a:rPr>
                        <a:t>.91/.53</a:t>
                      </a:r>
                    </a:p>
                  </a:txBody>
                  <a:tcPr marL="7842" marR="7842" marT="26141" marB="26141">
                    <a:lnL>
                      <a:noFill/>
                    </a:lnL>
                    <a:lnR>
                      <a:noFill/>
                    </a:lnR>
                    <a:lnT>
                      <a:noFill/>
                    </a:lnT>
                    <a:lnB>
                      <a:noFill/>
                    </a:lnB>
                    <a:solidFill>
                      <a:srgbClr val="FFFFFF"/>
                    </a:solidFill>
                  </a:tcPr>
                </a:tc>
              </a:tr>
              <a:tr h="194977">
                <a:tc>
                  <a:txBody>
                    <a:bodyPr/>
                    <a:lstStyle/>
                    <a:p>
                      <a:pPr algn="l" fontAlgn="t"/>
                      <a:r>
                        <a:rPr lang="en-US" sz="1000" b="0" i="0" u="none" strike="noStrike">
                          <a:solidFill>
                            <a:srgbClr val="3D3D3D"/>
                          </a:solidFill>
                          <a:latin typeface="Arial"/>
                        </a:rPr>
                        <a:t>   Positive emotion</a:t>
                      </a:r>
                    </a:p>
                  </a:txBody>
                  <a:tcPr marL="7842" marR="7842" marT="26141" marB="26141">
                    <a:lnL>
                      <a:noFill/>
                    </a:lnL>
                    <a:lnR>
                      <a:noFill/>
                    </a:lnR>
                    <a:lnT>
                      <a:noFill/>
                    </a:lnT>
                    <a:lnB>
                      <a:noFill/>
                    </a:lnB>
                    <a:solidFill>
                      <a:srgbClr val="FFFFFF"/>
                    </a:solidFill>
                  </a:tcPr>
                </a:tc>
                <a:tc>
                  <a:txBody>
                    <a:bodyPr/>
                    <a:lstStyle/>
                    <a:p>
                      <a:pPr algn="l" fontAlgn="t"/>
                      <a:r>
                        <a:rPr lang="en-US" sz="1000" b="0" i="0" u="none" strike="noStrike">
                          <a:solidFill>
                            <a:srgbClr val="3D3D3D"/>
                          </a:solidFill>
                          <a:latin typeface="Arial"/>
                        </a:rPr>
                        <a:t>Love, nice, sweet</a:t>
                      </a:r>
                    </a:p>
                  </a:txBody>
                  <a:tcPr marL="7842" marR="7842" marT="26141" marB="26141">
                    <a:lnL>
                      <a:noFill/>
                    </a:lnL>
                    <a:lnR>
                      <a:noFill/>
                    </a:lnR>
                    <a:lnT>
                      <a:noFill/>
                    </a:lnT>
                    <a:lnB>
                      <a:noFill/>
                    </a:lnB>
                    <a:solidFill>
                      <a:srgbClr val="FFFFFF"/>
                    </a:solidFill>
                  </a:tcPr>
                </a:tc>
                <a:tc>
                  <a:txBody>
                    <a:bodyPr/>
                    <a:lstStyle/>
                    <a:p>
                      <a:pPr algn="ctr" fontAlgn="t"/>
                      <a:r>
                        <a:rPr lang="en-US" sz="1000" b="0" i="0" u="none" strike="noStrike">
                          <a:solidFill>
                            <a:srgbClr val="3D3D3D"/>
                          </a:solidFill>
                          <a:latin typeface="Arial"/>
                        </a:rPr>
                        <a:t>406</a:t>
                      </a:r>
                    </a:p>
                  </a:txBody>
                  <a:tcPr marL="7842" marR="7842" marT="26141" marB="26141">
                    <a:lnL>
                      <a:noFill/>
                    </a:lnL>
                    <a:lnR>
                      <a:noFill/>
                    </a:lnR>
                    <a:lnT>
                      <a:noFill/>
                    </a:lnT>
                    <a:lnB>
                      <a:noFill/>
                    </a:lnB>
                    <a:solidFill>
                      <a:srgbClr val="FFFFFF"/>
                    </a:solidFill>
                  </a:tcPr>
                </a:tc>
                <a:tc>
                  <a:txBody>
                    <a:bodyPr/>
                    <a:lstStyle/>
                    <a:p>
                      <a:pPr algn="ctr" fontAlgn="t"/>
                      <a:r>
                        <a:rPr lang="en-US" sz="1000" b="0" i="0" u="none" strike="noStrike">
                          <a:solidFill>
                            <a:srgbClr val="3D3D3D"/>
                          </a:solidFill>
                          <a:latin typeface="Arial"/>
                        </a:rPr>
                        <a:t>.97/.40</a:t>
                      </a:r>
                    </a:p>
                  </a:txBody>
                  <a:tcPr marL="7842" marR="7842" marT="26141" marB="26141">
                    <a:lnL>
                      <a:noFill/>
                    </a:lnL>
                    <a:lnR>
                      <a:noFill/>
                    </a:lnR>
                    <a:lnT>
                      <a:noFill/>
                    </a:lnT>
                    <a:lnB>
                      <a:noFill/>
                    </a:lnB>
                    <a:solidFill>
                      <a:srgbClr val="FFFFFF"/>
                    </a:solidFill>
                  </a:tcPr>
                </a:tc>
                <a:tc>
                  <a:txBody>
                    <a:bodyPr/>
                    <a:lstStyle/>
                    <a:p>
                      <a:pPr algn="l" fontAlgn="t"/>
                      <a:r>
                        <a:rPr lang="en-US" sz="1000" b="0" i="0" u="none" strike="noStrike">
                          <a:solidFill>
                            <a:srgbClr val="3D3D3D"/>
                          </a:solidFill>
                          <a:latin typeface="Arial"/>
                        </a:rPr>
                        <a:t>Death</a:t>
                      </a:r>
                    </a:p>
                  </a:txBody>
                  <a:tcPr marL="7842" marR="7842" marT="7842" marB="0">
                    <a:lnL>
                      <a:noFill/>
                    </a:lnL>
                    <a:lnR>
                      <a:noFill/>
                    </a:lnR>
                    <a:lnT>
                      <a:noFill/>
                    </a:lnT>
                    <a:lnB>
                      <a:noFill/>
                    </a:lnB>
                    <a:solidFill>
                      <a:srgbClr val="FFFFFF"/>
                    </a:solidFill>
                  </a:tcPr>
                </a:tc>
                <a:tc>
                  <a:txBody>
                    <a:bodyPr/>
                    <a:lstStyle/>
                    <a:p>
                      <a:pPr algn="l" fontAlgn="t"/>
                      <a:r>
                        <a:rPr lang="en-US" sz="1000" b="0" i="0" u="none" strike="noStrike">
                          <a:solidFill>
                            <a:srgbClr val="3D3D3D"/>
                          </a:solidFill>
                          <a:latin typeface="Arial"/>
                        </a:rPr>
                        <a:t>Bury, coffin, kill</a:t>
                      </a:r>
                    </a:p>
                  </a:txBody>
                  <a:tcPr marL="7842" marR="7842" marT="26141" marB="26141">
                    <a:lnL>
                      <a:noFill/>
                    </a:lnL>
                    <a:lnR>
                      <a:noFill/>
                    </a:lnR>
                    <a:lnT>
                      <a:noFill/>
                    </a:lnT>
                    <a:lnB>
                      <a:noFill/>
                    </a:lnB>
                    <a:solidFill>
                      <a:srgbClr val="FFFFFF"/>
                    </a:solidFill>
                  </a:tcPr>
                </a:tc>
                <a:tc>
                  <a:txBody>
                    <a:bodyPr/>
                    <a:lstStyle/>
                    <a:p>
                      <a:pPr algn="ctr" fontAlgn="t"/>
                      <a:r>
                        <a:rPr lang="en-US" sz="1000" b="0" i="0" u="none" strike="noStrike">
                          <a:solidFill>
                            <a:srgbClr val="3D3D3D"/>
                          </a:solidFill>
                          <a:latin typeface="Arial"/>
                        </a:rPr>
                        <a:t>62</a:t>
                      </a:r>
                    </a:p>
                  </a:txBody>
                  <a:tcPr marL="7842" marR="7842" marT="26141" marB="26141">
                    <a:lnL>
                      <a:noFill/>
                    </a:lnL>
                    <a:lnR>
                      <a:noFill/>
                    </a:lnR>
                    <a:lnT>
                      <a:noFill/>
                    </a:lnT>
                    <a:lnB>
                      <a:noFill/>
                    </a:lnB>
                    <a:solidFill>
                      <a:srgbClr val="FFFFFF"/>
                    </a:solidFill>
                  </a:tcPr>
                </a:tc>
                <a:tc>
                  <a:txBody>
                    <a:bodyPr/>
                    <a:lstStyle/>
                    <a:p>
                      <a:pPr algn="ctr" fontAlgn="t"/>
                      <a:r>
                        <a:rPr lang="en-US" sz="1000" b="0" i="0" u="none" strike="noStrike" dirty="0">
                          <a:solidFill>
                            <a:srgbClr val="3D3D3D"/>
                          </a:solidFill>
                          <a:latin typeface="Arial"/>
                        </a:rPr>
                        <a:t>.86/.40</a:t>
                      </a:r>
                    </a:p>
                  </a:txBody>
                  <a:tcPr marL="7842" marR="7842" marT="26141" marB="26141">
                    <a:lnL>
                      <a:noFill/>
                    </a:lnL>
                    <a:lnR>
                      <a:noFill/>
                    </a:lnR>
                    <a:lnT>
                      <a:noFill/>
                    </a:lnT>
                    <a:lnB>
                      <a:noFill/>
                    </a:lnB>
                    <a:solidFill>
                      <a:srgbClr val="FFFFFF"/>
                    </a:solidFill>
                  </a:tcPr>
                </a:tc>
              </a:tr>
              <a:tr h="194977">
                <a:tc>
                  <a:txBody>
                    <a:bodyPr/>
                    <a:lstStyle/>
                    <a:p>
                      <a:pPr algn="l" fontAlgn="t"/>
                      <a:r>
                        <a:rPr lang="en-US" sz="1000" b="0" i="0" u="none" strike="noStrike">
                          <a:solidFill>
                            <a:srgbClr val="3D3D3D"/>
                          </a:solidFill>
                          <a:latin typeface="Arial"/>
                        </a:rPr>
                        <a:t>   Negative emotion</a:t>
                      </a:r>
                    </a:p>
                  </a:txBody>
                  <a:tcPr marL="7842" marR="7842" marT="26141" marB="26141">
                    <a:lnL>
                      <a:noFill/>
                    </a:lnL>
                    <a:lnR>
                      <a:noFill/>
                    </a:lnR>
                    <a:lnT>
                      <a:noFill/>
                    </a:lnT>
                    <a:lnB>
                      <a:noFill/>
                    </a:lnB>
                    <a:solidFill>
                      <a:srgbClr val="FFFFFF"/>
                    </a:solidFill>
                  </a:tcPr>
                </a:tc>
                <a:tc>
                  <a:txBody>
                    <a:bodyPr/>
                    <a:lstStyle/>
                    <a:p>
                      <a:pPr algn="l" fontAlgn="t"/>
                      <a:r>
                        <a:rPr lang="en-US" sz="1000" b="0" i="0" u="none" strike="noStrike">
                          <a:solidFill>
                            <a:srgbClr val="3D3D3D"/>
                          </a:solidFill>
                          <a:latin typeface="Arial"/>
                        </a:rPr>
                        <a:t>Hurt, ugly, nasty</a:t>
                      </a:r>
                    </a:p>
                  </a:txBody>
                  <a:tcPr marL="7842" marR="7842" marT="26141" marB="26141">
                    <a:lnL>
                      <a:noFill/>
                    </a:lnL>
                    <a:lnR>
                      <a:noFill/>
                    </a:lnR>
                    <a:lnT>
                      <a:noFill/>
                    </a:lnT>
                    <a:lnB>
                      <a:noFill/>
                    </a:lnB>
                    <a:solidFill>
                      <a:srgbClr val="FFFFFF"/>
                    </a:solidFill>
                  </a:tcPr>
                </a:tc>
                <a:tc>
                  <a:txBody>
                    <a:bodyPr/>
                    <a:lstStyle/>
                    <a:p>
                      <a:pPr algn="ctr" fontAlgn="t"/>
                      <a:r>
                        <a:rPr lang="en-US" sz="1000" b="0" i="0" u="none" strike="noStrike">
                          <a:solidFill>
                            <a:srgbClr val="3D3D3D"/>
                          </a:solidFill>
                          <a:latin typeface="Arial"/>
                        </a:rPr>
                        <a:t>499</a:t>
                      </a:r>
                    </a:p>
                  </a:txBody>
                  <a:tcPr marL="7842" marR="7842" marT="26141" marB="26141">
                    <a:lnL>
                      <a:noFill/>
                    </a:lnL>
                    <a:lnR>
                      <a:noFill/>
                    </a:lnR>
                    <a:lnT>
                      <a:noFill/>
                    </a:lnT>
                    <a:lnB>
                      <a:noFill/>
                    </a:lnB>
                    <a:solidFill>
                      <a:srgbClr val="FFFFFF"/>
                    </a:solidFill>
                  </a:tcPr>
                </a:tc>
                <a:tc>
                  <a:txBody>
                    <a:bodyPr/>
                    <a:lstStyle/>
                    <a:p>
                      <a:pPr algn="ctr" fontAlgn="t"/>
                      <a:r>
                        <a:rPr lang="en-US" sz="1000" b="0" i="0" u="none" strike="noStrike">
                          <a:solidFill>
                            <a:srgbClr val="3D3D3D"/>
                          </a:solidFill>
                          <a:latin typeface="Arial"/>
                        </a:rPr>
                        <a:t>.97/.61</a:t>
                      </a:r>
                    </a:p>
                  </a:txBody>
                  <a:tcPr marL="7842" marR="7842" marT="26141" marB="26141">
                    <a:lnL>
                      <a:noFill/>
                    </a:lnL>
                    <a:lnR>
                      <a:noFill/>
                    </a:lnR>
                    <a:lnT>
                      <a:noFill/>
                    </a:lnT>
                    <a:lnB>
                      <a:noFill/>
                    </a:lnB>
                    <a:solidFill>
                      <a:srgbClr val="FFFFFF"/>
                    </a:solidFill>
                  </a:tcPr>
                </a:tc>
                <a:tc>
                  <a:txBody>
                    <a:bodyPr/>
                    <a:lstStyle/>
                    <a:p>
                      <a:pPr algn="l" fontAlgn="b"/>
                      <a:endParaRPr lang="en-US" sz="1000" b="0" i="0" u="none" strike="noStrike">
                        <a:solidFill>
                          <a:srgbClr val="000000"/>
                        </a:solidFill>
                        <a:latin typeface="Times New Roman"/>
                      </a:endParaRPr>
                    </a:p>
                  </a:txBody>
                  <a:tcPr marL="7842" marR="7842" marT="7842" marB="0" anchor="b">
                    <a:lnL>
                      <a:noFill/>
                    </a:lnL>
                    <a:lnR>
                      <a:noFill/>
                    </a:lnR>
                    <a:lnT>
                      <a:noFill/>
                    </a:lnT>
                    <a:lnB>
                      <a:noFill/>
                    </a:lnB>
                  </a:tcPr>
                </a:tc>
                <a:tc>
                  <a:txBody>
                    <a:bodyPr/>
                    <a:lstStyle/>
                    <a:p>
                      <a:pPr algn="l" fontAlgn="b"/>
                      <a:endParaRPr lang="en-US" sz="1000" b="0" i="0" u="none" strike="noStrike">
                        <a:solidFill>
                          <a:srgbClr val="000000"/>
                        </a:solidFill>
                        <a:latin typeface="Times New Roman"/>
                      </a:endParaRPr>
                    </a:p>
                  </a:txBody>
                  <a:tcPr marL="7842" marR="7842" marT="7842" marB="0" anchor="b">
                    <a:lnL>
                      <a:noFill/>
                    </a:lnL>
                    <a:lnR>
                      <a:noFill/>
                    </a:lnR>
                    <a:lnT>
                      <a:noFill/>
                    </a:lnT>
                    <a:lnB>
                      <a:noFill/>
                    </a:lnB>
                  </a:tcPr>
                </a:tc>
                <a:tc>
                  <a:txBody>
                    <a:bodyPr/>
                    <a:lstStyle/>
                    <a:p>
                      <a:pPr algn="l" fontAlgn="b"/>
                      <a:endParaRPr lang="en-US" sz="1000" b="0" i="0" u="none" strike="noStrike">
                        <a:solidFill>
                          <a:srgbClr val="000000"/>
                        </a:solidFill>
                        <a:latin typeface="Times New Roman"/>
                      </a:endParaRPr>
                    </a:p>
                  </a:txBody>
                  <a:tcPr marL="7842" marR="7842" marT="7842" marB="0" anchor="b">
                    <a:lnL>
                      <a:noFill/>
                    </a:lnL>
                    <a:lnR>
                      <a:noFill/>
                    </a:lnR>
                    <a:lnT>
                      <a:noFill/>
                    </a:lnT>
                    <a:lnB>
                      <a:noFill/>
                    </a:lnB>
                  </a:tcPr>
                </a:tc>
                <a:tc>
                  <a:txBody>
                    <a:bodyPr/>
                    <a:lstStyle/>
                    <a:p>
                      <a:pPr algn="l" fontAlgn="b"/>
                      <a:endParaRPr lang="en-US" sz="1000" b="0" i="0" u="none" strike="noStrike" dirty="0">
                        <a:solidFill>
                          <a:srgbClr val="000000"/>
                        </a:solidFill>
                        <a:latin typeface="Times New Roman"/>
                      </a:endParaRPr>
                    </a:p>
                  </a:txBody>
                  <a:tcPr marL="7842" marR="7842" marT="7842" marB="0" anchor="b">
                    <a:lnL>
                      <a:noFill/>
                    </a:lnL>
                    <a:lnR>
                      <a:noFill/>
                    </a:lnR>
                    <a:lnT>
                      <a:noFill/>
                    </a:lnT>
                    <a:lnB>
                      <a:noFill/>
                    </a:lnB>
                  </a:tcPr>
                </a:tc>
              </a:tr>
            </a:tbl>
          </a:graphicData>
        </a:graphic>
      </p:graphicFrame>
      <p:sp>
        <p:nvSpPr>
          <p:cNvPr id="7" name="TextBox 6"/>
          <p:cNvSpPr txBox="1"/>
          <p:nvPr/>
        </p:nvSpPr>
        <p:spPr>
          <a:xfrm>
            <a:off x="3962400" y="6096000"/>
            <a:ext cx="4648200" cy="646331"/>
          </a:xfrm>
          <a:prstGeom prst="rect">
            <a:avLst/>
          </a:prstGeom>
          <a:noFill/>
        </p:spPr>
        <p:txBody>
          <a:bodyPr wrap="square" rtlCol="0">
            <a:spAutoFit/>
          </a:bodyPr>
          <a:lstStyle/>
          <a:p>
            <a:r>
              <a:rPr lang="en-US" dirty="0" smtClean="0"/>
              <a:t>LIWC Categories (</a:t>
            </a:r>
            <a:r>
              <a:rPr lang="en-US" dirty="0" smtClean="0">
                <a:hlinkClick r:id="rId2"/>
              </a:rPr>
              <a:t>http://www.liwc.net/descriptiontable1.php</a:t>
            </a:r>
            <a:r>
              <a:rPr lang="en-US" dirty="0" smtClean="0"/>
              <a:t>)  </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Purpose</a:t>
            </a:r>
            <a:endParaRPr lang="en-US" dirty="0"/>
          </a:p>
        </p:txBody>
      </p:sp>
      <p:sp>
        <p:nvSpPr>
          <p:cNvPr id="3" name="Content Placeholder 2"/>
          <p:cNvSpPr>
            <a:spLocks noGrp="1"/>
          </p:cNvSpPr>
          <p:nvPr>
            <p:ph idx="1"/>
          </p:nvPr>
        </p:nvSpPr>
        <p:spPr/>
        <p:txBody>
          <a:bodyPr/>
          <a:lstStyle/>
          <a:p>
            <a:r>
              <a:rPr lang="en-US" dirty="0" smtClean="0"/>
              <a:t>In this study, we wish to examine the political speeches surrounding the choices of war and determine whether or not there are linguistic differences between speeches supporting war and those opposing it. Furthermore, we wished to explore the possibility of using this linguistic analysis to predict whether or not war will occur. </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Hypotheses</a:t>
            </a:r>
            <a:endParaRPr lang="en-US" dirty="0"/>
          </a:p>
        </p:txBody>
      </p:sp>
      <p:sp>
        <p:nvSpPr>
          <p:cNvPr id="3" name="Content Placeholder 2"/>
          <p:cNvSpPr>
            <a:spLocks noGrp="1"/>
          </p:cNvSpPr>
          <p:nvPr>
            <p:ph idx="1"/>
          </p:nvPr>
        </p:nvSpPr>
        <p:spPr/>
        <p:txBody>
          <a:bodyPr/>
          <a:lstStyle/>
          <a:p>
            <a:r>
              <a:rPr lang="en-US" dirty="0" smtClean="0"/>
              <a:t>The best models for predicting support for military action will use pronouns, social words, and emotional words as predictors. </a:t>
            </a:r>
          </a:p>
          <a:p>
            <a:pPr lvl="1"/>
            <a:r>
              <a:rPr lang="en-US" dirty="0" smtClean="0"/>
              <a:t>The use of third person pronouns will be greater among those that support military action.</a:t>
            </a:r>
          </a:p>
          <a:p>
            <a:pPr lvl="1"/>
            <a:r>
              <a:rPr lang="en-US" dirty="0" smtClean="0"/>
              <a:t>More positive emotion words will be used in support for military action and more negative for opposition. </a:t>
            </a:r>
          </a:p>
          <a:p>
            <a:pPr lvl="1"/>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1</a:t>
            </a:r>
            <a:endParaRPr lang="en-US" dirty="0"/>
          </a:p>
        </p:txBody>
      </p:sp>
      <p:sp>
        <p:nvSpPr>
          <p:cNvPr id="3" name="Content Placeholder 2"/>
          <p:cNvSpPr>
            <a:spLocks noGrp="1"/>
          </p:cNvSpPr>
          <p:nvPr>
            <p:ph idx="1"/>
          </p:nvPr>
        </p:nvSpPr>
        <p:spPr/>
        <p:txBody>
          <a:bodyPr>
            <a:normAutofit fontScale="92500"/>
          </a:bodyPr>
          <a:lstStyle/>
          <a:p>
            <a:r>
              <a:rPr lang="en-US" dirty="0" smtClean="0"/>
              <a:t>Congressional Record, speeches in the Senate from 1998 to 2013 (248)</a:t>
            </a:r>
          </a:p>
          <a:p>
            <a:r>
              <a:rPr lang="en-US" dirty="0" smtClean="0"/>
              <a:t>U.S. relations with the following countries: Iraq (198), Kosovo (50)</a:t>
            </a:r>
          </a:p>
          <a:p>
            <a:r>
              <a:rPr lang="en-US" dirty="0" smtClean="0"/>
              <a:t>Number of US Senators: 92</a:t>
            </a:r>
          </a:p>
          <a:p>
            <a:r>
              <a:rPr lang="en-US" dirty="0" smtClean="0"/>
              <a:t>Number of Speeches by Party Affiliation: Republican (136), Democrat (111)</a:t>
            </a:r>
          </a:p>
          <a:p>
            <a:r>
              <a:rPr lang="en-US" dirty="0" smtClean="0"/>
              <a:t>Word count: </a:t>
            </a:r>
            <a:r>
              <a:rPr lang="en-US" i="1" dirty="0" smtClean="0"/>
              <a:t>M </a:t>
            </a:r>
            <a:r>
              <a:rPr lang="en-US" dirty="0" smtClean="0"/>
              <a:t>= 1757.54, </a:t>
            </a:r>
            <a:r>
              <a:rPr lang="en-US" i="1" dirty="0" smtClean="0"/>
              <a:t>SD </a:t>
            </a:r>
            <a:r>
              <a:rPr lang="en-US" dirty="0" smtClean="0"/>
              <a:t>= 1427.26, </a:t>
            </a:r>
            <a:r>
              <a:rPr lang="en-US" i="1" dirty="0" err="1" smtClean="0"/>
              <a:t>Mdn</a:t>
            </a:r>
            <a:r>
              <a:rPr lang="en-US" i="1" dirty="0" smtClean="0"/>
              <a:t> </a:t>
            </a:r>
            <a:r>
              <a:rPr lang="en-US" dirty="0" smtClean="0"/>
              <a:t>= 1483.00, </a:t>
            </a:r>
            <a:r>
              <a:rPr lang="en-US" i="1" dirty="0" smtClean="0"/>
              <a:t>Min </a:t>
            </a:r>
            <a:r>
              <a:rPr lang="en-US" dirty="0" smtClean="0"/>
              <a:t>= 124, </a:t>
            </a:r>
            <a:r>
              <a:rPr lang="en-US" i="1" dirty="0" smtClean="0"/>
              <a:t>Max </a:t>
            </a:r>
            <a:r>
              <a:rPr lang="en-US" dirty="0" smtClean="0"/>
              <a:t>= 12215</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2</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Congressional Record, speeches in the House from 1998 to 2013 (458)</a:t>
            </a:r>
          </a:p>
          <a:p>
            <a:r>
              <a:rPr lang="en-US" dirty="0" smtClean="0"/>
              <a:t>U.S. relations with the following countries: Iraq (331), Libya (106), Kosovo (32)</a:t>
            </a:r>
          </a:p>
          <a:p>
            <a:r>
              <a:rPr lang="en-US" dirty="0" smtClean="0"/>
              <a:t>Number of US Representative: 290</a:t>
            </a:r>
          </a:p>
          <a:p>
            <a:r>
              <a:rPr lang="en-US" dirty="0" smtClean="0"/>
              <a:t>Number of Speeches by Party Affiliation: Republican (211), Democrat (258)</a:t>
            </a:r>
          </a:p>
          <a:p>
            <a:r>
              <a:rPr lang="en-US" dirty="0" smtClean="0"/>
              <a:t>Word count: </a:t>
            </a:r>
            <a:r>
              <a:rPr lang="en-US" i="1" dirty="0" smtClean="0"/>
              <a:t>M </a:t>
            </a:r>
            <a:r>
              <a:rPr lang="en-US" dirty="0" smtClean="0"/>
              <a:t>= 757.54, </a:t>
            </a:r>
            <a:r>
              <a:rPr lang="en-US" i="1" dirty="0" smtClean="0"/>
              <a:t>SD </a:t>
            </a:r>
            <a:r>
              <a:rPr lang="en-US" dirty="0" smtClean="0"/>
              <a:t>= 1135.55, </a:t>
            </a:r>
            <a:r>
              <a:rPr lang="en-US" i="1" dirty="0" err="1" smtClean="0"/>
              <a:t>Mdn</a:t>
            </a:r>
            <a:r>
              <a:rPr lang="en-US" i="1" dirty="0" smtClean="0"/>
              <a:t> </a:t>
            </a:r>
            <a:r>
              <a:rPr lang="en-US" dirty="0" smtClean="0"/>
              <a:t>= 510, </a:t>
            </a:r>
            <a:r>
              <a:rPr lang="en-US" i="1" dirty="0" smtClean="0"/>
              <a:t>Min </a:t>
            </a:r>
            <a:r>
              <a:rPr lang="en-US" dirty="0" smtClean="0"/>
              <a:t>= 97, </a:t>
            </a:r>
            <a:r>
              <a:rPr lang="en-US" i="1" dirty="0" smtClean="0"/>
              <a:t>Max </a:t>
            </a:r>
            <a:r>
              <a:rPr lang="en-US" dirty="0" smtClean="0"/>
              <a:t>= 12165</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Dependent Measures</a:t>
            </a:r>
          </a:p>
          <a:p>
            <a:pPr lvl="1"/>
            <a:r>
              <a:rPr lang="en-US" dirty="0" smtClean="0"/>
              <a:t>Sample 1: Voting records for bills involving the use of military force only existed for Iraq and Kosovo. </a:t>
            </a:r>
          </a:p>
          <a:p>
            <a:pPr lvl="1"/>
            <a:r>
              <a:rPr lang="en-US" dirty="0" smtClean="0"/>
              <a:t>Sample 2: Voting records for bills involving the use of military force only existed for Iraq, Libya, and Kosovo. </a:t>
            </a:r>
          </a:p>
          <a:p>
            <a:r>
              <a:rPr lang="en-US" dirty="0" smtClean="0"/>
              <a:t>Independent Measures</a:t>
            </a:r>
          </a:p>
          <a:p>
            <a:pPr lvl="1"/>
            <a:r>
              <a:rPr lang="en-US" dirty="0" smtClean="0"/>
              <a:t>Linguistic processes, Pronouns, Verbs, Other function words, Social/emotional words, Cognitive mechanisms, Relativity words, and Personal concerns</a:t>
            </a: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986</TotalTime>
  <Words>2373</Words>
  <Application>Microsoft Office PowerPoint</Application>
  <PresentationFormat>On-screen Show (4:3)</PresentationFormat>
  <Paragraphs>1025</Paragraphs>
  <Slides>28</Slides>
  <Notes>0</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Solstice</vt:lpstr>
      <vt:lpstr>Language of War: Linguistic Differences in Political Discourse Involving Conflict</vt:lpstr>
      <vt:lpstr>Language</vt:lpstr>
      <vt:lpstr>LIWC</vt:lpstr>
      <vt:lpstr>Slide 4</vt:lpstr>
      <vt:lpstr>Purpose</vt:lpstr>
      <vt:lpstr>Hypotheses</vt:lpstr>
      <vt:lpstr>Sample 1</vt:lpstr>
      <vt:lpstr>Sample 2</vt:lpstr>
      <vt:lpstr>Method</vt:lpstr>
      <vt:lpstr>Results: Senate</vt:lpstr>
      <vt:lpstr>Senate Data (Iraq and Kosovo)</vt:lpstr>
      <vt:lpstr>Pronoun Model</vt:lpstr>
      <vt:lpstr>Results: House of Representatives </vt:lpstr>
      <vt:lpstr>House Data (Iraq, Libya, &amp; Kosovo)</vt:lpstr>
      <vt:lpstr>Pronoun Model</vt:lpstr>
      <vt:lpstr>“Other” Model</vt:lpstr>
      <vt:lpstr>Social/Emotional Model</vt:lpstr>
      <vt:lpstr>Cognitive Mechanisms Model</vt:lpstr>
      <vt:lpstr>Relativity Model</vt:lpstr>
      <vt:lpstr>Personal Concerns Model</vt:lpstr>
      <vt:lpstr>Discussion</vt:lpstr>
      <vt:lpstr>Discussion</vt:lpstr>
      <vt:lpstr>Discussion</vt:lpstr>
      <vt:lpstr>Further Analysis</vt:lpstr>
      <vt:lpstr>Purpose</vt:lpstr>
      <vt:lpstr>Method</vt:lpstr>
      <vt:lpstr>Results</vt:lpstr>
      <vt:lpstr>Slide 28</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Language of War</dc:title>
  <dc:creator>Kayla</dc:creator>
  <cp:lastModifiedBy>Kayla</cp:lastModifiedBy>
  <cp:revision>88</cp:revision>
  <dcterms:created xsi:type="dcterms:W3CDTF">2014-02-05T00:30:56Z</dcterms:created>
  <dcterms:modified xsi:type="dcterms:W3CDTF">2014-03-27T15:35:44Z</dcterms:modified>
</cp:coreProperties>
</file>