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74" r:id="rId11"/>
    <p:sldId id="267" r:id="rId12"/>
    <p:sldId id="262" r:id="rId13"/>
    <p:sldId id="268" r:id="rId14"/>
    <p:sldId id="270" r:id="rId15"/>
    <p:sldId id="269" r:id="rId16"/>
    <p:sldId id="271" r:id="rId17"/>
    <p:sldId id="272" r:id="rId18"/>
    <p:sldId id="275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9877742-7317-4043-AF11-D0147D77391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09600" y="3505200"/>
            <a:ext cx="6400800" cy="1752600"/>
          </a:xfrm>
        </p:spPr>
        <p:txBody>
          <a:bodyPr/>
          <a:lstStyle/>
          <a:p>
            <a:r>
              <a:rPr lang="en-US" dirty="0" smtClean="0"/>
              <a:t>Kayla </a:t>
            </a:r>
            <a:r>
              <a:rPr lang="en-US" dirty="0" err="1" smtClean="0"/>
              <a:t>jordan</a:t>
            </a:r>
            <a:endParaRPr lang="en-US" dirty="0" smtClean="0"/>
          </a:p>
          <a:p>
            <a:r>
              <a:rPr lang="en-US" dirty="0" smtClean="0"/>
              <a:t>Thesis proposal</a:t>
            </a:r>
          </a:p>
          <a:p>
            <a:r>
              <a:rPr lang="en-US" dirty="0" smtClean="0"/>
              <a:t>Missouri state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Linguistic Changes in Foreign Policy Political Discourse</a:t>
            </a:r>
            <a:endParaRPr lang="en-US" dirty="0"/>
          </a:p>
        </p:txBody>
      </p:sp>
      <p:pic>
        <p:nvPicPr>
          <p:cNvPr id="7170" name="Picture 2" descr="http://media.cagle.com/89/2011/01/18/88179_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743200"/>
            <a:ext cx="38862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82 language categories</a:t>
            </a:r>
          </a:p>
          <a:p>
            <a:pPr lvl="1"/>
            <a:r>
              <a:rPr lang="en-US" dirty="0" smtClean="0"/>
              <a:t>Content and function words</a:t>
            </a:r>
          </a:p>
          <a:p>
            <a:r>
              <a:rPr lang="en-US" dirty="0" smtClean="0"/>
              <a:t>Dictionary includes ≈ 4500 words and word stems </a:t>
            </a:r>
          </a:p>
          <a:p>
            <a:pPr lvl="1"/>
            <a:r>
              <a:rPr lang="en-US" dirty="0" smtClean="0"/>
              <a:t>Each word is categorizes in one or more categories</a:t>
            </a:r>
          </a:p>
          <a:p>
            <a:r>
              <a:rPr lang="en-US" dirty="0" smtClean="0"/>
              <a:t>For each category, total number of occurrences of all the words in that category is computed as a percentage of the total number of words in the document.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b="5559"/>
          <a:stretch>
            <a:fillRect/>
          </a:stretch>
        </p:blipFill>
        <p:spPr bwMode="auto">
          <a:xfrm>
            <a:off x="304800" y="16002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Metalinguistic</a:t>
            </a:r>
            <a:r>
              <a:rPr lang="en-US" dirty="0" smtClean="0"/>
              <a:t> Constructs 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" y="1524000"/>
          <a:ext cx="8915400" cy="5105400"/>
        </p:xfrm>
        <a:graphic>
          <a:graphicData uri="http://schemas.openxmlformats.org/presentationml/2006/ole">
            <p:oleObj spid="_x0000_s1026" name="Document" r:id="rId3" imgW="6086769" imgH="283171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b="6217"/>
          <a:stretch>
            <a:fillRect/>
          </a:stretch>
        </p:blipFill>
        <p:spPr bwMode="auto">
          <a:xfrm>
            <a:off x="457200" y="16764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Sample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Iran ≈ 230</a:t>
            </a:r>
          </a:p>
          <a:p>
            <a:r>
              <a:rPr lang="en-US" dirty="0" smtClean="0"/>
              <a:t>North Korea ≈ 120</a:t>
            </a:r>
          </a:p>
          <a:p>
            <a:pPr lvl="1"/>
            <a:r>
              <a:rPr lang="en-US" dirty="0" smtClean="0"/>
              <a:t>Possible to increase sample size </a:t>
            </a:r>
          </a:p>
          <a:p>
            <a:pPr lvl="1">
              <a:buNone/>
            </a:pPr>
            <a:r>
              <a:rPr lang="en-US" dirty="0" smtClean="0"/>
              <a:t>     with data from foreign affairs</a:t>
            </a:r>
          </a:p>
          <a:p>
            <a:pPr lvl="1">
              <a:buNone/>
            </a:pPr>
            <a:r>
              <a:rPr lang="en-US" dirty="0" smtClean="0"/>
              <a:t>     committee hearings</a:t>
            </a:r>
          </a:p>
          <a:p>
            <a:r>
              <a:rPr lang="en-US" dirty="0" smtClean="0"/>
              <a:t>Iraq ≈ 2400</a:t>
            </a:r>
            <a:endParaRPr lang="en-US" dirty="0"/>
          </a:p>
        </p:txBody>
      </p:sp>
      <p:sp>
        <p:nvSpPr>
          <p:cNvPr id="22530" name="AutoShape 2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6" name="Picture 8" descr="https://encrypted-tbn2.gstatic.com/images?q=tbn:ANd9GcQbmwJCJDPxEFX99zfkLziI6dPTpnHQI8QsAMns5ujzBgqIJP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676400"/>
            <a:ext cx="3195019" cy="1828800"/>
          </a:xfrm>
          <a:prstGeom prst="rect">
            <a:avLst/>
          </a:prstGeom>
          <a:noFill/>
        </p:spPr>
      </p:pic>
      <p:sp>
        <p:nvSpPr>
          <p:cNvPr id="22538" name="AutoShape 10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42" name="Picture 14" descr="North Korea Grunge Flag by think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00"/>
            <a:ext cx="3291257" cy="2057400"/>
          </a:xfrm>
          <a:prstGeom prst="rect">
            <a:avLst/>
          </a:prstGeom>
          <a:noFill/>
        </p:spPr>
      </p:pic>
      <p:pic>
        <p:nvPicPr>
          <p:cNvPr id="22544" name="Picture 16" descr="https://encrypted-tbn1.gstatic.com/images?q=tbn:ANd9GcRWjgaMYbYcrdC2wSSLEo1-LwHCYtBV7M6Iy4aPQyMRfrKlSJPCkr0h47F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91000"/>
            <a:ext cx="310019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Party Affiliation </a:t>
            </a:r>
          </a:p>
          <a:p>
            <a:r>
              <a:rPr lang="en-US" dirty="0" smtClean="0"/>
              <a:t>Congressional chamber</a:t>
            </a:r>
          </a:p>
          <a:p>
            <a:r>
              <a:rPr lang="en-US" dirty="0" smtClean="0"/>
              <a:t>State the speaker represents </a:t>
            </a:r>
          </a:p>
          <a:p>
            <a:r>
              <a:rPr lang="en-US" dirty="0" smtClean="0"/>
              <a:t>Length speaker has been in Congress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Nonparametric regression</a:t>
            </a:r>
          </a:p>
          <a:p>
            <a:pPr lvl="1"/>
            <a:r>
              <a:rPr lang="en-US" dirty="0" smtClean="0"/>
              <a:t>Smoothing </a:t>
            </a:r>
            <a:r>
              <a:rPr lang="en-US" dirty="0" err="1" smtClean="0"/>
              <a:t>splines</a:t>
            </a:r>
            <a:endParaRPr lang="en-US" dirty="0" smtClean="0"/>
          </a:p>
          <a:p>
            <a:pPr lvl="1"/>
            <a:r>
              <a:rPr lang="en-US" dirty="0" smtClean="0"/>
              <a:t>Possible 21 models (3 regions, 7 </a:t>
            </a:r>
            <a:r>
              <a:rPr lang="en-US" dirty="0" err="1" smtClean="0"/>
              <a:t>metalinguistic</a:t>
            </a:r>
            <a:r>
              <a:rPr lang="en-US" dirty="0" smtClean="0"/>
              <a:t> constructs)</a:t>
            </a:r>
          </a:p>
          <a:p>
            <a:pPr lvl="1"/>
            <a:r>
              <a:rPr lang="en-US" dirty="0" smtClean="0"/>
              <a:t>Changes in slope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indicate change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smtClean="0"/>
              <a:t>in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Connect events</a:t>
            </a:r>
          </a:p>
          <a:p>
            <a:pPr lvl="1">
              <a:buNone/>
            </a:pPr>
            <a:r>
              <a:rPr lang="en-US" dirty="0" smtClean="0"/>
              <a:t>     to those changes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31356" t="37683" r="13559" b="17097"/>
          <a:stretch>
            <a:fillRect/>
          </a:stretch>
        </p:blipFill>
        <p:spPr bwMode="auto">
          <a:xfrm>
            <a:off x="3124200" y="3276600"/>
            <a:ext cx="5613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Multilevel modeling by event</a:t>
            </a:r>
          </a:p>
          <a:p>
            <a:pPr lvl="1"/>
            <a:r>
              <a:rPr lang="en-US" dirty="0" smtClean="0"/>
              <a:t>Identify events</a:t>
            </a:r>
          </a:p>
          <a:p>
            <a:pPr lvl="1"/>
            <a:r>
              <a:rPr lang="en-US" dirty="0" smtClean="0"/>
              <a:t>Examine language in a fixed period before the event and after the event</a:t>
            </a:r>
          </a:p>
          <a:p>
            <a:r>
              <a:rPr lang="en-US" dirty="0" smtClean="0"/>
              <a:t>Multilevel modeling by year</a:t>
            </a:r>
          </a:p>
          <a:p>
            <a:pPr lvl="1"/>
            <a:r>
              <a:rPr lang="en-US" dirty="0" smtClean="0"/>
              <a:t>Compare language across years (or other time interval) to determine linguistic changes</a:t>
            </a:r>
          </a:p>
          <a:p>
            <a:pPr lvl="1"/>
            <a:r>
              <a:rPr lang="en-US" dirty="0" smtClean="0"/>
              <a:t>Could organize the data by party and/or state represented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l="21962" t="12500" r="19180" b="9375"/>
          <a:stretch>
            <a:fillRect/>
          </a:stretch>
        </p:blipFill>
        <p:spPr bwMode="auto">
          <a:xfrm>
            <a:off x="533400" y="228600"/>
            <a:ext cx="8077200" cy="602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6400800"/>
            <a:ext cx="373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Cohn, </a:t>
            </a:r>
            <a:r>
              <a:rPr lang="en-US" dirty="0" err="1" smtClean="0"/>
              <a:t>Mehl</a:t>
            </a:r>
            <a:r>
              <a:rPr lang="en-US" dirty="0" smtClean="0"/>
              <a:t>, &amp; </a:t>
            </a:r>
            <a:r>
              <a:rPr lang="en-US" dirty="0" err="1" smtClean="0"/>
              <a:t>Pennebaker</a:t>
            </a:r>
            <a:r>
              <a:rPr lang="en-US" dirty="0" smtClean="0"/>
              <a:t> </a:t>
            </a:r>
            <a:r>
              <a:rPr lang="en-US" dirty="0" smtClean="0"/>
              <a:t>(2004)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political language trends over time in the realm of foreign policy</a:t>
            </a:r>
          </a:p>
          <a:p>
            <a:r>
              <a:rPr lang="en-US" dirty="0" smtClean="0"/>
              <a:t>Determining how events impact political language</a:t>
            </a:r>
          </a:p>
          <a:p>
            <a:r>
              <a:rPr lang="en-US" dirty="0" smtClean="0"/>
              <a:t>Exploring how members of the U.S. Congress relate to “rogue” states</a:t>
            </a:r>
            <a:endParaRPr lang="en-US" dirty="0"/>
          </a:p>
        </p:txBody>
      </p:sp>
      <p:pic>
        <p:nvPicPr>
          <p:cNvPr id="29698" name="Picture 2" descr="https://encrypted-tbn3.gstatic.com/images?q=tbn:ANd9GcTzq3xAPQLthtycLjX_ZtGTZhnbUGg452CgYI8VBi8eskvklaCz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581400"/>
            <a:ext cx="3733800" cy="2619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Foreign policy - the choices a nation makes in relation to entities outside the nation </a:t>
            </a:r>
          </a:p>
          <a:p>
            <a:pPr lvl="1"/>
            <a:r>
              <a:rPr lang="en-US" dirty="0" smtClean="0"/>
              <a:t>Kaufman (2010)</a:t>
            </a:r>
          </a:p>
          <a:p>
            <a:r>
              <a:rPr lang="en-US" dirty="0" smtClean="0"/>
              <a:t>Role of the executive </a:t>
            </a:r>
          </a:p>
          <a:p>
            <a:pPr lvl="1"/>
            <a:r>
              <a:rPr lang="en-US" dirty="0" err="1" smtClean="0"/>
              <a:t>Crichlow</a:t>
            </a:r>
            <a:r>
              <a:rPr lang="en-US" dirty="0" smtClean="0"/>
              <a:t> (2005), Dyson (2008), Dyson &amp; Preston (2006) </a:t>
            </a:r>
          </a:p>
          <a:p>
            <a:r>
              <a:rPr lang="en-US" dirty="0" smtClean="0"/>
              <a:t>Attitudes of the public</a:t>
            </a:r>
          </a:p>
          <a:p>
            <a:pPr lvl="1"/>
            <a:r>
              <a:rPr lang="en-US" dirty="0" err="1" smtClean="0"/>
              <a:t>Cohrs</a:t>
            </a:r>
            <a:r>
              <a:rPr lang="en-US" dirty="0" smtClean="0"/>
              <a:t> &amp; </a:t>
            </a:r>
            <a:r>
              <a:rPr lang="en-US" dirty="0" err="1" smtClean="0"/>
              <a:t>Moschner</a:t>
            </a:r>
            <a:r>
              <a:rPr lang="en-US" dirty="0" smtClean="0"/>
              <a:t> (2002), </a:t>
            </a:r>
            <a:r>
              <a:rPr lang="en-US" dirty="0" err="1" smtClean="0"/>
              <a:t>McCleary</a:t>
            </a:r>
            <a:r>
              <a:rPr lang="en-US" dirty="0" smtClean="0"/>
              <a:t>, </a:t>
            </a:r>
            <a:r>
              <a:rPr lang="en-US" dirty="0" err="1" smtClean="0"/>
              <a:t>Nalls</a:t>
            </a:r>
            <a:r>
              <a:rPr lang="en-US" dirty="0" smtClean="0"/>
              <a:t>, &amp; Williams (2009),  </a:t>
            </a:r>
            <a:r>
              <a:rPr lang="en-US" dirty="0" err="1" smtClean="0"/>
              <a:t>Sahar</a:t>
            </a:r>
            <a:r>
              <a:rPr lang="en-US" dirty="0" smtClean="0"/>
              <a:t> (2009)</a:t>
            </a:r>
          </a:p>
          <a:p>
            <a:r>
              <a:rPr lang="en-US" dirty="0" smtClean="0"/>
              <a:t>Role of the legislative</a:t>
            </a:r>
          </a:p>
          <a:p>
            <a:pPr lvl="1"/>
            <a:r>
              <a:rPr lang="en-US" dirty="0" smtClean="0"/>
              <a:t>Grimmer (2010), </a:t>
            </a:r>
            <a:r>
              <a:rPr lang="en-US" dirty="0" err="1" smtClean="0"/>
              <a:t>Kriner</a:t>
            </a:r>
            <a:r>
              <a:rPr lang="en-US" dirty="0" smtClean="0"/>
              <a:t> &amp; </a:t>
            </a:r>
            <a:r>
              <a:rPr lang="en-US" dirty="0" err="1" smtClean="0"/>
              <a:t>Shen</a:t>
            </a:r>
            <a:r>
              <a:rPr lang="en-US" dirty="0" smtClean="0"/>
              <a:t> (2014)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the Legislature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power to declare war, limit the military engagement, and to control defense spending </a:t>
            </a:r>
          </a:p>
          <a:p>
            <a:pPr lvl="1"/>
            <a:r>
              <a:rPr lang="en-US" dirty="0" smtClean="0"/>
              <a:t>Phelps &amp; </a:t>
            </a:r>
            <a:r>
              <a:rPr lang="en-US" dirty="0" err="1" smtClean="0"/>
              <a:t>Boylan</a:t>
            </a:r>
            <a:r>
              <a:rPr lang="en-US" dirty="0" smtClean="0"/>
              <a:t> (2002) </a:t>
            </a:r>
          </a:p>
          <a:p>
            <a:r>
              <a:rPr lang="en-US" dirty="0" smtClean="0"/>
              <a:t>Citizens’ perceptions </a:t>
            </a:r>
          </a:p>
          <a:p>
            <a:pPr>
              <a:buNone/>
            </a:pPr>
            <a:r>
              <a:rPr lang="en-US" dirty="0" smtClean="0"/>
              <a:t>       and approval</a:t>
            </a:r>
          </a:p>
          <a:p>
            <a:pPr lvl="1"/>
            <a:r>
              <a:rPr lang="en-US" dirty="0" err="1" smtClean="0"/>
              <a:t>Ansolabehere</a:t>
            </a:r>
            <a:r>
              <a:rPr lang="en-US" dirty="0" smtClean="0"/>
              <a:t> &amp; </a:t>
            </a:r>
          </a:p>
          <a:p>
            <a:pPr lvl="1">
              <a:buNone/>
            </a:pPr>
            <a:r>
              <a:rPr lang="en-US" dirty="0" smtClean="0"/>
              <a:t>       Jones (2010) </a:t>
            </a:r>
            <a:endParaRPr lang="en-US" dirty="0"/>
          </a:p>
        </p:txBody>
      </p:sp>
      <p:pic>
        <p:nvPicPr>
          <p:cNvPr id="5122" name="Picture 2" descr="http://media.cagle.com/95/2013/01/03/124929_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590800"/>
            <a:ext cx="4358898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of abundantly available data</a:t>
            </a:r>
          </a:p>
          <a:p>
            <a:r>
              <a:rPr lang="en-US" dirty="0" smtClean="0"/>
              <a:t>Important to psychological constructs</a:t>
            </a:r>
          </a:p>
          <a:p>
            <a:pPr lvl="1"/>
            <a:r>
              <a:rPr lang="en-US" dirty="0" err="1" smtClean="0"/>
              <a:t>Attentional</a:t>
            </a:r>
            <a:r>
              <a:rPr lang="en-US" dirty="0" smtClean="0"/>
              <a:t> focus</a:t>
            </a:r>
          </a:p>
          <a:p>
            <a:pPr lvl="1"/>
            <a:r>
              <a:rPr lang="en-US" dirty="0" smtClean="0"/>
              <a:t>Group cohesion</a:t>
            </a:r>
          </a:p>
          <a:p>
            <a:pPr lvl="1"/>
            <a:r>
              <a:rPr lang="en-US" dirty="0" smtClean="0"/>
              <a:t>Social status</a:t>
            </a:r>
          </a:p>
          <a:p>
            <a:pPr lvl="2"/>
            <a:r>
              <a:rPr lang="en-US" dirty="0" err="1" smtClean="0"/>
              <a:t>Tausczik</a:t>
            </a:r>
            <a:r>
              <a:rPr lang="en-US" dirty="0" smtClean="0"/>
              <a:t> &amp; </a:t>
            </a:r>
          </a:p>
          <a:p>
            <a:pPr lvl="2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Pennebaker</a:t>
            </a:r>
            <a:r>
              <a:rPr lang="en-US" dirty="0" smtClean="0"/>
              <a:t> (2009) </a:t>
            </a:r>
            <a:endParaRPr lang="en-US" dirty="0"/>
          </a:p>
        </p:txBody>
      </p:sp>
      <p:pic>
        <p:nvPicPr>
          <p:cNvPr id="4098" name="Picture 2" descr="http://www.usnews.com/dims4/USNEWS/6f3ee64/2147483647/thumbnail/766x511%3E/format/png/quality/85/?url=%2Fcmsmedia%2F77%2F1f%2F8cb46a1a4d1a903b7ca4872884b4%2Ftoon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819400"/>
            <a:ext cx="4114800" cy="2744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use word frequency analysis to understand U.S. congressmen and women’s positions and attitudes toward U. S. foreign policy with Iraq, Iran, and North Korea</a:t>
            </a:r>
          </a:p>
          <a:p>
            <a:r>
              <a:rPr lang="en-US" dirty="0" smtClean="0"/>
              <a:t>To examine linguistic changes in the foreign policy discourse in Congress </a:t>
            </a:r>
            <a:endParaRPr lang="en-US" dirty="0"/>
          </a:p>
        </p:txBody>
      </p:sp>
      <p:pic>
        <p:nvPicPr>
          <p:cNvPr id="3074" name="Picture 2" descr="http://www.asiaobserver.org/wp-content/uploads/2012/03/2012-03-25-carto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810000"/>
            <a:ext cx="33528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Congressional Record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10261" r="2145" b="5937"/>
          <a:stretch>
            <a:fillRect/>
          </a:stretch>
        </p:blipFill>
        <p:spPr bwMode="auto">
          <a:xfrm>
            <a:off x="533400" y="1676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Congressional Record Entry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0463" b="5836"/>
          <a:stretch>
            <a:fillRect/>
          </a:stretch>
        </p:blipFill>
        <p:spPr bwMode="auto">
          <a:xfrm>
            <a:off x="533400" y="1752600"/>
            <a:ext cx="8096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Unprocessed Text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4480"/>
          <a:stretch>
            <a:fillRect/>
          </a:stretch>
        </p:blipFill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Processed Text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5250"/>
          <a:stretch>
            <a:fillRect/>
          </a:stretch>
        </p:blipFill>
        <p:spPr bwMode="auto">
          <a:xfrm>
            <a:off x="6096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160</TotalTime>
  <Words>426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Civic</vt:lpstr>
      <vt:lpstr>Document</vt:lpstr>
      <vt:lpstr>Linguistic Changes in Foreign Policy Political Discourse</vt:lpstr>
      <vt:lpstr>Introduction</vt:lpstr>
      <vt:lpstr>Importance of the Legislature</vt:lpstr>
      <vt:lpstr>Language</vt:lpstr>
      <vt:lpstr>Purpose</vt:lpstr>
      <vt:lpstr>Congressional Record</vt:lpstr>
      <vt:lpstr>Congressional Record Entry</vt:lpstr>
      <vt:lpstr>Unprocessed Text</vt:lpstr>
      <vt:lpstr>Processed Text</vt:lpstr>
      <vt:lpstr>LIWC</vt:lpstr>
      <vt:lpstr>Data</vt:lpstr>
      <vt:lpstr>Metalinguistic Constructs </vt:lpstr>
      <vt:lpstr>Constructs</vt:lpstr>
      <vt:lpstr>Estimated Sample Sizes</vt:lpstr>
      <vt:lpstr>Possible Covariates</vt:lpstr>
      <vt:lpstr>Proposed Data Analysis</vt:lpstr>
      <vt:lpstr>Alternatives</vt:lpstr>
      <vt:lpstr>Slide 18</vt:lpstr>
      <vt:lpstr>Outcomes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Changes in Foreign Policy Political Discourse</dc:title>
  <dc:creator>Kayla</dc:creator>
  <cp:lastModifiedBy>Kayla</cp:lastModifiedBy>
  <cp:revision>32</cp:revision>
  <dcterms:created xsi:type="dcterms:W3CDTF">2014-10-09T23:39:22Z</dcterms:created>
  <dcterms:modified xsi:type="dcterms:W3CDTF">2014-10-15T00:21:07Z</dcterms:modified>
</cp:coreProperties>
</file>