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1" r:id="rId5"/>
    <p:sldId id="274" r:id="rId6"/>
    <p:sldId id="262" r:id="rId7"/>
    <p:sldId id="270" r:id="rId8"/>
    <p:sldId id="275" r:id="rId9"/>
    <p:sldId id="276" r:id="rId10"/>
    <p:sldId id="277" r:id="rId11"/>
    <p:sldId id="291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2" r:id="rId26"/>
    <p:sldId id="293" r:id="rId27"/>
    <p:sldId id="295" r:id="rId28"/>
    <p:sldId id="294" r:id="rId29"/>
    <p:sldId id="29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9877742-7317-4043-AF11-D0147D773917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73C62C3-880E-48C3-BCA7-FF2ED13FF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7742-7317-4043-AF11-D0147D773917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62C3-880E-48C3-BCA7-FF2ED13FFC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7742-7317-4043-AF11-D0147D773917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62C3-880E-48C3-BCA7-FF2ED13FF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7742-7317-4043-AF11-D0147D773917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62C3-880E-48C3-BCA7-FF2ED13FF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9877742-7317-4043-AF11-D0147D773917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73C62C3-880E-48C3-BCA7-FF2ED13FF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7742-7317-4043-AF11-D0147D773917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62C3-880E-48C3-BCA7-FF2ED13FF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7742-7317-4043-AF11-D0147D773917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62C3-880E-48C3-BCA7-FF2ED13FF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7742-7317-4043-AF11-D0147D773917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62C3-880E-48C3-BCA7-FF2ED13FF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7742-7317-4043-AF11-D0147D773917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62C3-880E-48C3-BCA7-FF2ED13FF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7742-7317-4043-AF11-D0147D773917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62C3-880E-48C3-BCA7-FF2ED13FF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7742-7317-4043-AF11-D0147D773917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62C3-880E-48C3-BCA7-FF2ED13FF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877742-7317-4043-AF11-D0147D773917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73C62C3-880E-48C3-BCA7-FF2ED13FF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Linguistic Changes in Foreign Policy Political Discourse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105400"/>
            <a:ext cx="6400800" cy="10668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Kayla Jordan 	 Thesis Defense</a:t>
            </a:r>
          </a:p>
          <a:p>
            <a:r>
              <a:rPr lang="en-US" sz="1400" dirty="0" smtClean="0"/>
              <a:t>Missouri State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Size-Foreign Affairs Committee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Foreign Affairs Committee (</a:t>
            </a:r>
            <a:r>
              <a:rPr lang="en-US" i="1" dirty="0" smtClean="0"/>
              <a:t>N</a:t>
            </a:r>
            <a:r>
              <a:rPr lang="en-US" dirty="0" smtClean="0"/>
              <a:t> = 254)</a:t>
            </a:r>
          </a:p>
          <a:p>
            <a:pPr lvl="1"/>
            <a:r>
              <a:rPr lang="en-US" dirty="0" smtClean="0"/>
              <a:t>Word Count</a:t>
            </a:r>
          </a:p>
          <a:p>
            <a:pPr lvl="2"/>
            <a:r>
              <a:rPr lang="en-US" i="1" dirty="0" smtClean="0"/>
              <a:t>M </a:t>
            </a:r>
            <a:r>
              <a:rPr lang="en-US" dirty="0" smtClean="0"/>
              <a:t>= 1111.30 (</a:t>
            </a:r>
            <a:r>
              <a:rPr lang="en-US" i="1" dirty="0" smtClean="0"/>
              <a:t>SD </a:t>
            </a:r>
            <a:r>
              <a:rPr lang="en-US" dirty="0" smtClean="0"/>
              <a:t>= 1591.95)</a:t>
            </a:r>
          </a:p>
          <a:p>
            <a:pPr lvl="1"/>
            <a:r>
              <a:rPr lang="en-US" dirty="0" smtClean="0"/>
              <a:t>94 unique members of Congress</a:t>
            </a:r>
          </a:p>
          <a:p>
            <a:pPr lvl="1"/>
            <a:r>
              <a:rPr lang="en-US" dirty="0" smtClean="0"/>
              <a:t>Party speeches</a:t>
            </a:r>
          </a:p>
          <a:p>
            <a:pPr lvl="2"/>
            <a:r>
              <a:rPr lang="en-US" dirty="0" smtClean="0"/>
              <a:t>144 by Democrats</a:t>
            </a:r>
          </a:p>
          <a:p>
            <a:pPr lvl="2"/>
            <a:r>
              <a:rPr lang="en-US" dirty="0" smtClean="0"/>
              <a:t>110 by Republicans</a:t>
            </a:r>
          </a:p>
          <a:p>
            <a:pPr lvl="1"/>
            <a:r>
              <a:rPr lang="en-US" dirty="0" smtClean="0"/>
              <a:t>Topic</a:t>
            </a:r>
          </a:p>
          <a:p>
            <a:pPr lvl="2"/>
            <a:r>
              <a:rPr lang="en-US" dirty="0" smtClean="0"/>
              <a:t>Iraq (</a:t>
            </a:r>
            <a:r>
              <a:rPr lang="en-US" i="1" dirty="0" smtClean="0"/>
              <a:t>n </a:t>
            </a:r>
            <a:r>
              <a:rPr lang="en-US" dirty="0" smtClean="0"/>
              <a:t>= 24)</a:t>
            </a:r>
          </a:p>
          <a:p>
            <a:pPr lvl="2"/>
            <a:r>
              <a:rPr lang="en-US" dirty="0" smtClean="0"/>
              <a:t>Iran (</a:t>
            </a:r>
            <a:r>
              <a:rPr lang="en-US" i="1" dirty="0" smtClean="0"/>
              <a:t>n </a:t>
            </a:r>
            <a:r>
              <a:rPr lang="en-US" dirty="0" smtClean="0"/>
              <a:t>= 134)</a:t>
            </a:r>
          </a:p>
          <a:p>
            <a:pPr lvl="2"/>
            <a:r>
              <a:rPr lang="en-US" dirty="0" smtClean="0"/>
              <a:t>North Korea (</a:t>
            </a:r>
            <a:r>
              <a:rPr lang="en-US" i="1" dirty="0" smtClean="0"/>
              <a:t>n</a:t>
            </a:r>
            <a:r>
              <a:rPr lang="en-US" dirty="0" smtClean="0"/>
              <a:t> = 96)</a:t>
            </a:r>
          </a:p>
          <a:p>
            <a:pPr lvl="1"/>
            <a:r>
              <a:rPr lang="en-US" dirty="0" smtClean="0"/>
              <a:t>Average time in office</a:t>
            </a:r>
          </a:p>
          <a:p>
            <a:pPr lvl="2"/>
            <a:r>
              <a:rPr lang="en-US" i="1" dirty="0" smtClean="0"/>
              <a:t>M </a:t>
            </a:r>
            <a:r>
              <a:rPr lang="en-US" dirty="0" smtClean="0"/>
              <a:t>=12.82 (</a:t>
            </a:r>
            <a:r>
              <a:rPr lang="en-US" i="1" dirty="0" smtClean="0"/>
              <a:t>SD </a:t>
            </a:r>
            <a:r>
              <a:rPr lang="en-US" dirty="0" smtClean="0"/>
              <a:t>= 9.10)</a:t>
            </a:r>
          </a:p>
          <a:p>
            <a:pPr lvl="2"/>
            <a:endParaRPr lang="en-US" i="1" dirty="0" smtClean="0"/>
          </a:p>
          <a:p>
            <a:pPr lvl="1"/>
            <a:endParaRPr lang="en-US" dirty="0" smtClean="0"/>
          </a:p>
        </p:txBody>
      </p:sp>
      <p:sp>
        <p:nvSpPr>
          <p:cNvPr id="22530" name="AutoShape 2" descr="Image result for iran fla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2" name="AutoShape 4" descr="Image result for iran fla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8" name="AutoShape 10" descr="data:image/jpeg;base64,/9j/4AAQSkZJRgABAQAAAQABAAD/2wCEAAkGBxQTEhUUExQVFhUXGBwYFhcXFBcVHBgXFxcXFxgXHBgYHCggHBwlHBUXITEhJSkrLi4uHB8zODMsNygtLiwBCgoKDg0OGxAQGiwkHyQsLCwsLCwsLCwsLCwsLCwsLCwsLCwsLCwsLCwsLCwsLCwsLCwsLCwsLCwsLCwsLCwsLP/AABEIALEBHAMBEQACEQEDEQH/xAAbAAACAwEBAQAAAAAAAAAAAAACAwABBAYHBf/EAEgQAAEDAQMHCAMNCAEFAAAAAAEAAgMRBCExBgcSQVGT0QUTVGFxgaHhkdLiFBYXIjI0QkRSorHB8CMzQ1NjcnOSg2KCssLx/8QAGwEAAwEBAQEBAAAAAAAAAAAAAAECAwUEBgf/xAA2EQACAAQDBgQFAwUAAwAAAAAAAQIDBBEUIVEFEjFBYZETFVKhIlNxsdEygeEGFkLB8CMz8f/aAAwDAQACEQMRAD8A8pgC90JjEPaBXar5kPgZ7QNdyiIuEFkOtJQjbHOYVViLlxiiaB5mhja3K0Qx0USpIhxDTAE91E7zL5qmCLBvX4ltZ+sE7CuHG2iaE2PYxUQ2QhAECACcEEpmeRtylmieYnmCcVO7cvfSDig8E1CJxBiJOxO8MMFye6Tv5iXsAwxSsWmyOgqAlYN6wn3MGnyS3Ui99tGd0N/koaLUWQmWz3a8VLhLUWYrmRfiFO6VvDo4D+sVShIcQ5zbqUvVWJT5mZ8PpUOE0UQqSGlFLhsUorijCNVVO6PeAYzv/wDiSQ2zQ2Ds8Ve6TvAGziiW4PeMj2EFZNWZdzdFgtkZM0RDCqtEsKeOtE4kKFgtj8upJIbY6OHvVKEhxDeYHWq3UTvM1Q2evcrUJlFHYuVlD2IaCF3CaK6kxPIbExNIiJh6ATsK7Fc1sSsVvBxC4poUXEkbUIGxjWJ2IbCa29Am8hL2XpWNE8iyECDbEnYTiLbEKosJxZFzMuQ0ELzE80lYveGOjuCdiVFmIeyqmxaYiWO/aoaNIWA+OqGrjUVhb4RSuKlopRZkjHFCBguA1a0MaFSNUtFJlGOo6xtRYL5mQrM1A0r0h8h8b6qkyWiOddVNsVjGVkahMqmhM1wiopfVaIziGPd2pslBR0pqTQmPDRtVE3ZpiYK6u1WkZNs2sbsVoxbL5gJ2FvsPmqYJ2FvCy2iVh3uTRRYLhUuFEBzzC5pOxO8XSiA4gtCBsPQRYm5HMRYExICRY0BMkjBehAw5QmyYWJLwpuXYsNKAuVo8EBczPF6lmq4AFuupSKuZ+1SWLDSpsU2hrW1VWJbKEJriluhvCizbd1pWLuZywDrr2qLWLTbMwhJOCjdNN4cLsNeNyrgTxKlZd1IayBPMyvF+pZs0R1lmze2x38reYfdUKbCDhfI32bNzbDqi3h9VWp0BEUEXIZaM3Vs2Rbw+qm58DJhlxoqLN1bNkW88kKdANwRGlmbW2axEf+Q+qmp8sly4+Rqbm7tlLhFvPJXiZZn4Ew2QZu7ZTCLeeSpVcvqZxU0x6BszfWyuEW89lPFy+pLpJluQfwfWy+6LeeyjFy+osJN6dxLc3Vtr/B3nspYuX1Kw0zp3HDNzbNYi3nsp4uV1Jws3p3BObq2bIt57KWLl9R4Wb07hnN7bNkW88k8XL6k4Sb07gjN7bNkW89lGLl9SsJN6dwvg6teyLeeyjFyuosLN6dy/g7tg/lbzyRi5XUWEm9O/8C5M3ts2Rbz2UYuX1KVJM6dxYzeWw6ot57KWLl9R4WZ0GNzd2ymEW89lPFy+onSzenco5urZq5reeyli5fUMLN6dypc3ttoLot57KHVy+o1SzFoLZm7tg1Rbz2UlVS+o3TTOgx2b+2ahFvPZTxcvqThJnQU/N7bTqi3nspOrl9SlSxrQy/BzbQf4W89lTiYDXwIyhm+tmFIt55IxMAvAjE/BzbP6W89lLEQF+FGQZurbsi3nsoxEAvBjGNzeWyuEV39T2U8TALwIw25u7ZfdFvPZRiYA8CMXLm5tl10VP8nspOol9RqTGhZzc2zZFvPJGIlj8KMk2bm2HARD/k9lDqJYQyo1xF/BtbNYi3nspePAV4cZlmzeW3+lT/J7KlzoSlA0YZM3tsB+TFvT6qjxYTTdZrs+WNrBJ0o7/wCn5rjuqiR34NnSm+J9GHLi14aUe7HFZOsmHph2VTvXuPOW9r2x7vzU42Z0NPJ6fr3Cgy3tmt0dP8Y4pRV0xcAh2PTvjfuMGXdsBxj3fmjHTOhXk9Nfg+41mXls2xbvzUuvm9Clsam69zUzL22Uxj3fmoe0JvQtbEpdH3I3Lq2faj3fmjzGb0DyOl69whl/a8CY935o8wndOweSUmj7hjLi1j6Ue781PmU7p2H5HSde4Yy8te2PdjijzGd07D8jpNH3CGXVr+1Hu/NT5lP6dg8jpOvcH382s31j3fmn5lO6dg8jpNH3Abl1a64x7vzTe0p3QXkdJo+4w5c2vU6Pd+aXmU7oPyOk0fcL392vbHu/NLzKd07B5HSaPuJly8te2Pd+apbRnPTsJ7DpNH3AZl3a9se7803tGd0DyOk0fcYMu7Xtj3fml5lO6B5HSaPuU7Lu17Y/9PNC2lO6dg8jpNH3Bfl1a64x7vzR5jO6dg8jpNH3I3Ly17Y935p+YzunYPJKTR9yn5d2s0vj3fmjzGd0F5JSaPuV7+bZtj3Y4o8xm9B+R0vXuZ35d2vbHu/NWq+b0IexaXr3Euy5tl98e781WPmdCfJabr3I7Le2D6UW780Y+YHktMte4l2Xds2x7vzVKtmdCXsem0fcdDl3bNse781LrpnQpbGpnyfcI5d2yuMYH+PzSx8zoN7Gpr8+5Zy5tdLzH1fs/NLHzeVh+S0q437gNy5tlMYt35qsfMJWxqa3PuU7Lu17Y78f2fmhV03oJ7HpuvcF2XNsIvMez935p46Z0Dyam0fczTZcWvbHu/NUqyYzOLZFOte5gmy1tZOMe781oqqI88WzZKeVznGwledxI9ylND2mih5m8Pw5GtkgKxcLPTDGnmaWYLNmy4BBgSuwsiaBCL3C1jTG25ZtmiKchDAiNSVTyRKzNjb1iWC/BNAHG2oSbzGiy3Yi4AhvUi4BAUSACRUhMUIzVVcViMjvKGwSHtYobKAlbRNZiYJbcncLA6HencVgdE1TurARyEAmUBXCREU1qGwSBlGpNCiE82ruRujGsOAUtlJDNCgU3zKtZEc1FwaFltVV7EWuKYKlUyYc2M0qXKbXzLvbITaG3VVwvOxnMWVzG6UDFbKFs8sUxLiUXJ2Fe/AJqllLqMASLska2C5ZPibrgMZqUMtDYyTd3KXkUsxzblJZTLO+RwaxrnOdcGtFSe781cuFxvdhRnMjhghccbslqdxyDm7eRpWl+hX6DKF3e43A9gPaujL2a4s5jt0Rwqjb0MLtJhv1fDtx+x1lhySscf8ABDut7nP8CaegL2Q0UiH/AB7nImbXq4/87fSy/kVFZbG61SWf3PBVkbXfu21qSdIYag6P0lTDDIc1yt1ZJcv+6G0c2shpoajxYs21xf7fZ9h1ryMsjxdGWHaxxb4GrfBOZQSI+VvoZyts1cv/ACv9Un/PucxytkHJGC6B3Oj7J+K/u1O8Oxc6fsyOHOW79OZ2qXb0qP4Zy3XrxX5XucbISCWkFpFxBBBB2EHBc5wOHJndhiUSundEZGSpbGM0BqU3ARKFaAXGL1T4CXE0LMYqQXqkIAqgIw3ofABoj2qLjFytVIRmc3WtEyWi6JBYqRqaYNAtYm2Kw+JgUNlJAyhOETM7grRDLwCOLHwQhrlbRmmGXBKzKbRkkfVapWMIormWQEnBap2R5o02ymO1a02hQvkGTcpsXfIa1qlmiVzZAxYxM9ECGPbTWpTLaGQsUxMcKPqclcmvtMgijxN5OprRi49Qr+CcmVFMj3YTOpqZdPLcyN5fd6HrHInIUVlbosFXEfGeflO4DYPzvX0Mingkw2h/dnxNZXTaqO8fDkuS/nqfZJuW54xUkgaCSaACpPULyk3ZXY0nE7LieWcjctn3c20OuEkh0q6mSXU7Ggj/AFXzsmoaqfEfN/c+4qqNOhchcocvqs/f/Z62V9GfCh1QM+BlFk3Ham1ubMPkvAxpg120eI1bD5KqkgnrR6nR2ftKZSxW4w81/taP7nl9rszonmOQFrm3Efn1g7V83MlxQROGLij7aVNhmwKOB3TEXqDQWb1QCNZVchD2BSxkpeEAJmCqETKYL0MB4KkYEiaAS8KkJgNKpiLkYkmDAaKJsQ5gUsoC0JwiiMsly1RnEQHagBMhFVcNyImgXP700iWzO91aq0jKKK4sqkZvIAMF6pshQocG1vUXsaqG+YzRU3LsaoisojeEY8qUimwmvSaGmeyZF8he5oQXAc7JR0nVsZ3V9NV36SQpUu3N8T4rada6mdl+lZL8/v8Aax0BF69Rzg3BAHN5d23mrG8DGT9mP+6pd90OXjrpm5JfXI6mx5Hi1UL5Q/F24e9jy1guXzbPt0ey5Pcoc/ZopK1JbR39zfiu8QfSvqaaZ4kqGI/P6+R4FRHByvl9Hmj6QctzyFRm9AHL5e8iiWLnmD9pEL/+qPEjtGI79q520abxIN9cV9jt7FrXKm+DE/hi9n/PDsecEr54+wFOTQC9GpVXsgHNapbApwvQAmRUhEAonxAMFSMJ6SARRWIHRTuAbxVJZAIcb+xWkSMDlJRHBAGWc0WkJnEIC0IBa3WncVs7lvYfSkmgaZmditUYviKeb1SIiauLLVVzJofCFERtArGxoWJ6EaI41m4jRICQJoTPu5Ccmc9bIw4AhlZCP7KaP3i1eqkg35q6ZnP2nOcmlifN5L9/4uei27LJkDyyWCdrhtEdCNoOlQjrC6E2vhlRbsULOFI2NHPg35cyFr9+zyMvwhQH+FN6Gess/NJWj9jb+3p/rh9/wWc4UH8qb0M9dLzSVo/YP7en+uH3/BzGWGUItZZoNc1jAbnUvc6lTcTqA9JXgrKtT2lDwR2Nl7OipFFvtNu3DRHPA+heI6p1GSGVrbLG+ORr3Au0m6NLiRRwOkRsHiulR1kMmFwxJs4m09lxVcxRwNJ2s73/AG4HQMzgwfypvuesvV5pK0ft+Tm/29P9cPv+C/hBgH8Kb0M9ZHmkrR+35D+3p/rh9/wbOSMrWWp+hHBMftEhga0H7R0vDHqW8mshnO0ML/0eap2XFSw78yZD0Wd39MjgOWLJzFoki1McQP7T8Zv3XBfP1Mrw5sUJ9bRz/HkQTNVn9eD9z502tZQnpFAqgNDFDAXKU0AlzlaQigSjIBgcUhlOKAF6VFVriJpXpWANx2IAzSq0SwmjYkxjGR1SbGKnjVQsmJGYx61pvGe6XG1JsaRUhTQmYpO1bIwiM8hvWiMYuIcQGvFKJlQJLiaGtWbZskaLO04rONrgaQJmuMbVizVFSD4wuTXAHxO8zXQDnJ3DENY3ucXH/wBQunstXcT+h8//AFDFaCXDq2+yX5O65R5KjtDNCZoIxBwLTtadRXTmyoJsO7Ej56nqZtPHvy3Z+z+p5plJktJZTpD48X2wL2/3gYduB6sFwaqijk5rNf8AcT7Cg2pKqvhfwxaa/T8cfuc/VeI6guR2pUkIbGPiqXxGZ24q+RPM2Mb6FmyzpMnsjXz0fLWOHEanvHUDgOs9w1rpUlBFMtFHkvdnE2htiCReCV8UXsvy+nfQ9GsNjZCwMjaGNGAH49Z6yu5BBDBDuwqyPkp06OdG45ju2ecZwwBbAR9KNju+rm/g0Lh7ThXjX6I+u2DFeltpE19n/s5lxXOOyLJomAbXFKwByhJAZZG3rRMTCBSAaFIwZE0AkhWIEXIEG40SSGZpHX9S0SyM2xjJLlLRdxjJFLQXAdJVUlYV7i5HKkhNhMKljQq0kUqrguRHax897alehOx5mrsU9l+CpMzihVyA3o5AuJqixWUR6IT6MbV52z0INIYNL8U+QuZ3ma19H2htby1h9BeD/wCQXU2W84l9D57+oYfglvq/9fg9FiNReuufMEeK3YjX2IBOx55lvk1FC3n4joBzg0x6iTU1bswN2Gyi4m0KSCWvEhyz4fg+r2PtGbPi8GYr2V9786/XucK8Xrmo75qaKBZsoUReq5CPRcg8nITEy0PIkLr2tp8VhBIvGt1QcbvxXZoaOW4VNizf2Pltr7SnKY5EHwpcXzf4X/dDs5SusfOlIA80ziUNsA2RNH3nn8CFwNqP/wAy+h9jsGG1K3rE/skcw4XLmnaFubVUmAUbEmwClckgM0jlaEykwG1UjCcEkAlwVoQlypCDxSATIxUmS0RouQwGMYk2NIW+oTWYnkCExBNck0MzylaoziEFl6q5m4cwX0CpXJdkZYnbVpEtDzwO3E1xG9ZM9MObPpxk0FV5mepDmEHFS7oozvdRytK6IbzOjyAt/NWxlbhIDGe11C37zQO9eyhmbk1X55HM2vJ8Wlitxhz7cfZs9fYV3j4suqAPPM5fKNZY4Rgxuk7+5+HoaPvLi7UmXiUGmZ9X/T8jdlxTXzdl9F/P2OKfq2rlI+gCaSQCWu0SSA6hoSMQDhUKnA0t7kSo03u3z0IQoKPQs19uqySE/RIe3sdcQOwgf7Lt7Lm3hcGmZ8t/UEi0cE1c8n+3D/uh2zl1T50BAHj3L9v561SyA/FLiG3/AEWgNae8Nr3r5armKZNiiR+gUEjwaaCB8bZ/V5s+eSvOesWSmA5lNSlgKeqQCXN1K0IIN2JXAsCiQwwaBIBGN6sQl5vVolhRm5JjKe9CQmxrKKWNAucBVOwXM8r1pCiImDzg/JPdYt5Ac5qTsLeBJp2p8RN2FB6qxCZmctEYMpjOpNsShNkA2rGI9MCNQk8FnY13hsbwoaKTEyq0REFA8ggg0INR1EYIeXAFmrM9tyX5ZFqgbJdpj4sgGp4x7jiO1fQ087xYFFz5nw1fSOmnODlxX0/jgz7BN/4lbnjPE+WbUZ7RJLjpvOj/AG4MFNuiGr5afN8WY4lzZ+hUsjwJMMvRZ/Xi/c6jJrIkvpJagWtxEWDj/d9kdWPYuhTbOv8AFM7fk41fttQXl0+b9XL9tfrw+p3UtgidHzJjaY6U0KUA2UAw7QutFLgih3GstD5uGomwzPFUT3teZ55lHkY+CskFZIsSMXs9YdYvGvauLVUDg+KDNe6Pq9n7YgnWgm/DF7P8P/uhiyNtvM2qJ30Xnm3dj7h97RPcvPQzdyeuuXc9e1ZHi0sS5rNft/Fz10L6U+EOay75Y9zwFrT+0lq1o2Nwc/uBoOsheOtqPCl2XFnV2RR4idvNfDDm/wDS/wC5HlYuXzh9sRzqpWAFhvTYhwcpGLe7wTSATrViGOfcFNgL0UXGSY3URCBkL7rlrYi4KYiNNCjiADsU0SxrTepLBe+iEhN2M8xWkJnEVGmwhGAKShD1aMncEhMVhEhvwVpGUTdy2G9DKWbHRqGaI0BZmhCOtAFfKGKfAXFFMBAQ7Ak0fayb5efZJNNl7Tc9hNNJtfxGo+a0kTnJjuuHM89ZSQVUrci48no/xqeqWnlT3TY3usnx3SDmwK0LC652l9nRaSfRStQuxHM8WS/Czby+n4PlZNPhqpKoyUOf1twtrd5fcXk1krHZqPfSSb7RFzepg/PHswUU1FBJzecWv4NK/asyp+GH4YNOb+v44fU+/IvacooIANgogDmMpcj2zVkgpHLiRg1x23fJd1jv2rnVNBDMe/Lyi9mdvZ+2Y5NoJ3xQ+6/K6f8Aw+jauX22ezsknBbI5v7u7SLwKOA6q/SwpTaFvMqYZUtRR8dOp5JVBFUT3Lk5wp/q5W5fvblxPLeWOUX2iQySG86tTQMGjqHFfPTp0U2NxxH2lNTQU8tS4OC93qz5xcosbAtfcm0ATBeUm8gHSuuUpDFEUoqAS43hUiWNbJfRTbIdxrQpGItRVwCYgxq7k2LcEgAJVCAe1NMlocAoLM1octYEZxsSXq7Ge8NjeAoaLTsRzkJA2KJVohiw+9VbIjezFyyX4KoVkRHFmBp0TsLesPjKho1hY1rlFi7ltQCCjSY0aGDis2aIsEJDN3JXKklnfpRPLTr1hw2OBuI/QWkubHLe9AzKfTyp8O5MV19voeg8j5wYnAC0NMbvtNBc093yh2X9q6craULymK32PnKnYMyF3kveWjyf4fsdJZ+V4JP3c0buoPbX/Umq98E6XH+mJHImUk+V+uBr9h5kAGI9IV3RhuvQyWrl+zRj488YI1aQcf8AVtT4LKOfLg/VEj0SqKom/ogfay7vI5vlXOG2hbZmEn7bxQdzcT307F4J+0kspa/dnapdgt5z4rdF+fxf6nDWy1vleXyOL3HEk+gdQ6hcuRMmRTHvRO7Po5UqCVDuS1ZCXG5QjQVI9WkJsFjUNiQ6AqYikXIRVJDEPerSJbLDa1RcCovlJvgJcTRpXrOxYErU0xMSCrECRemuAuYuRNEsppATYlZBB+pKw7mWd9VrCjKNiheqIDKkojHJtAmSRCCIyaJWt0eezZejtRcLPmLJqqtYlu46NZs1hNIWZsRzkJCbBAKYlc3NvWLPQgK0TEFikBZdRK1x3sUXp2DeK0R1IzHvPUuNyGhJhtclYdxjXFSMcDVQMynGi1JDY1S2NBxGlUmCLAqUDAmCcImRr/ioazC+QMe1NiQ1r6lS1ZFXLmclCgYl51q0SCH19CLWC9wJDcqh4ii4GYP1rSxlchciwXK0Lk7hu5F6FErhaxRITEwGgJslJEcEIGKqqsRcRIb1okYxPPM+j73bX0eT0DivRh5mh4sdIX+aHQ5PWs/V5PDipdLM0NINo0/OJGtuTFs6PJ4cVnhZuht5hTete5QyVtnR5PDinhpvpFj6b5i9whkta6/N5PDik6ab6RraFLf9aNUeS1rp83k8OKzdJOv+k1W0aW3/ALEWclrWfq8nhxRhJ3pDzGk+Yg2ZL2zo8nhxSdJO9I/MqT5iBdkrbD9Xf4cUYScv8RPaNL8xAe9i2dHk8OKeEnekXmVL8xDGZLWvo8nhxSdJO9JS2jSfMQfvWtfR5PDilhJ3pH5lSfMRI8mrX0eTw4pOjnekFtOk+Yi25MWzo8nhxRg53pDzOk+Yipcm7YPq8l/ZxQqKd6Qe06X5iGxZK2sC+B/hxSipJ7f6RraVJ8xEOTNr6PJ4cUsHP9IeZ0nzECMlrWT+4k8OKrCT7fpF5lSfMQz3r2sfV5PDipwc/wBJXmdJ8xC5MmLZqs8nhxVKjnekl7TpfmIB2S9srT3O/wAOKeEnekPMqT5iCbkva6X2eTw4pOjnekPMqT5iJHkzbAfm7/Dih0c5/wCILadJ8xFuyZth+ryeHFJUU70j8zpPmIW/Ji10vs8n3eKpUc70kvaVJ8xCo8mrZ0eTw4qnRzvSJbSpfmICTJq2dHk8OKapJvpE9pUvzEJbkxbMPc8nhxV4Wb6TNbRpvWhsWS1sJ+bv+7xUulm+ktbRpfmIZ717X0eTw4qcJO9JXmVJ8xAOyYtfR5PDimqSd6ReZUvzEB707ZT5u/w4qsNN9JPmFL8xe4v3qWynzd/hxTw030k4+l+YvcU7Jq2dHk8OKrCzNCfMKa360JOTVr1WeT0DiqVNM0M3X0/KNGeXJq2V+byfd4q1Tx6GMdbJv+tH0W5y5ejx7x3qrueAtT5XfHw5y5dUDD/yO4KsOtSXMehsbnSlH1eMDV+0dwTwy1J8V6DIc6Mp+rx7x3BNUyfMTnNcgznPk6PHvHcEYVai8d6D250pOjs3juCeFh1E6h6BnOjL0ePeO9VPCLUWJegcec+Xo7N47gjBrUl1T0LdnPk6OzeO4J4NahinoJdnPkr83ZvHcEsItSlUvQY3OhJ0dm8d6qMJDqTiYtBnwnyU+bx7x3BPBrUWKd+BG5znn6vHvHcEYOHUHVxeknwoSV+bs3juCMHD6gxUXpBbnOkL/m7KD+o71UYNajdVElwGvznydHZvHcEYOHUnFxen3EHOhJ0dm8dwSwi1LxL0GxZz5B9XZ/u7gng16icXFp7jHZzpD9XZvHcE8EvULGPT3KOc2Xo7N47gjBLUMY/T7i5M50nR4947glg1qNVbfIAZ0Jejs3juCWDWo8U9CznOl6PHvHcE8GtQxT0I7OhL0ePeO4JYNagqp6Cn50Jejs3juCMItSlUvQS3OfL0dm8dwSwq1HiHoMfnMk6OzeO4J4RaixL0AdnNlGNnj3juCWEWo1Ut8i/hPl6PHvHcEYRahiXoNizoSH6vHvHcE1SLUTqWuQDs50lb7OzeO4Iwi1DEt8gJM6MnR2bx3qpOlWo1UN8gTnQk6PHvHeqjCrUfjvQxz5z5a/N2bx3qqXTJcylOb5CRnOkF/uePeO4JYdaleI9BMmc+St9nj3juCXgLUajehwDTVbIkbHcmiWMN4vVcieZoioKUVLIh5huNTcmIbGaXFUiHnmgjIi4rDgblRBAaoDgIkCllorTRcdixMi4t0NsqdxbpC/0IuFhzXUVENXBL0rjsLLr6JXKsMjk1JpktGlr7lZm1mUXJBYCW8IZUIsG5SVYEORcdhjTcmS+IolIoVpbFJdhjHJolop7hihsEmAH9aVyrBwOFU0yYk7BSEUqmxK5mLwVFzSxbiKIBCJGgqWi0xElKKXaxor3MT5BVZNmqQrnSpuOyNUbyRetE8iGswicL+5MQ1ktypMlwmhrr+5UZvgGZU7i3QDKDj+KVx7thrJPFUmS4TRG8C5UjNpgGTalcrdKdggEJ0lJY+B9ypMiJZlwka0IUV+RUzkMIUSM3hCGy3OCLiSGtKollc4lcN0oSIuOwcrvi4pt5EwrMzCWtym5pu2DMlyLisWyTUmmJwgOdikUkCB6UhhlyYrCybjRIrmZ2PUpltDdO5O+RNswJZjS6iTbKhhQiPxUotgyGvakwQD5qJOKw1CJfJcpbLSMbnHasmzSwQKYjREa9itEsdKblT4ELiKZNqSURThNTbSAr3jNwFukGKdwsZzNVRvF7pos8t6qFkRQ5G3Tvw71pcxtkR8rU20ChZmM9+PYo3jTdCDh6E7isRkvWUJg4RhfcncmwTJAQhMTTQpz0rl2C54URcW7mGLTRPeFuXBL/ABRcLGcyqLmm6NbOq3iXCACQbkh5NDGybdqaZLRVTigeROe9CLhuk59G8G6FpouKwszgJbxW7cHnLkXHYF8qTY0gOdqlce7YoyIuFhRlU3KsKkftUtlJCXG5TcoQ56zuVYMYhUI1R/rwWiIYcn69KbEjJrWXM0Gw4DtP4K4eBL4mk/JV8iOYgalBQ6DE9iuHiTFwNrMR+ti0Mhc2vv8AySY4TLrWfM1NkWHpWi4GT4i24pDYzgmIkWI7EITLdgmCFnD9bUhlHggYfmgQtyTKREAMb+SpEsJAiHFIAHfkgZUSENjHfkEyUZSszRD9SvkTzEy/r0qGUgI8UIbKfgUDQAUjFzav1tUxFQiXfJU8h8wEhn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0" name="AutoShape 12" descr="data:image/jpeg;base64,/9j/4AAQSkZJRgABAQAAAQABAAD/2wCEAAkGBxQTEhUUExQVFhUXGBwYFhcXFBcVHBgXFxcXFxgXHBgYHCggHBwlHBUXITEhJSkrLi4uHB8zODMsNygtLiwBCgoKDg0OGxAQGiwkHyQsLCwsLCwsLCwsLCwsLCwsLCwsLCwsLCwsLCwsLCwsLCwsLCwsLCwsLCwsLCwsLCwsLP/AABEIALEBHAMBEQACEQEDEQH/xAAbAAACAwEBAQAAAAAAAAAAAAACAwABBAYHBf/EAEgQAAEDAQMHCAMNCAEFAAAAAAEAAgMRBCExBgcSQVGT0QUTVGFxgaHhkdLiFBYXIjI0QkRSorHB8CMzQ1NjcnOSg2KCssLx/8QAGwEAAwEBAQEBAAAAAAAAAAAAAAECAwUEBgf/xAA2EQACAAQDBgQFAwUAAwAAAAAAAQIDBBEUIVEFEjFBYZETFVKhIlNxsdEygeEGFkLB8CMz8f/aAAwDAQACEQMRAD8A8pgC90JjEPaBXar5kPgZ7QNdyiIuEFkOtJQjbHOYVViLlxiiaB5mhja3K0Qx0USpIhxDTAE91E7zL5qmCLBvX4ltZ+sE7CuHG2iaE2PYxUQ2QhAECACcEEpmeRtylmieYnmCcVO7cvfSDig8E1CJxBiJOxO8MMFye6Tv5iXsAwxSsWmyOgqAlYN6wn3MGnyS3Ui99tGd0N/koaLUWQmWz3a8VLhLUWYrmRfiFO6VvDo4D+sVShIcQ5zbqUvVWJT5mZ8PpUOE0UQqSGlFLhsUorijCNVVO6PeAYzv/wDiSQ2zQ2Ds8Ve6TvAGziiW4PeMj2EFZNWZdzdFgtkZM0RDCqtEsKeOtE4kKFgtj8upJIbY6OHvVKEhxDeYHWq3UTvM1Q2evcrUJlFHYuVlD2IaCF3CaK6kxPIbExNIiJh6ATsK7Fc1sSsVvBxC4poUXEkbUIGxjWJ2IbCa29Am8hL2XpWNE8iyECDbEnYTiLbEKosJxZFzMuQ0ELzE80lYveGOjuCdiVFmIeyqmxaYiWO/aoaNIWA+OqGrjUVhb4RSuKlopRZkjHFCBguA1a0MaFSNUtFJlGOo6xtRYL5mQrM1A0r0h8h8b6qkyWiOddVNsVjGVkahMqmhM1wiopfVaIziGPd2pslBR0pqTQmPDRtVE3ZpiYK6u1WkZNs2sbsVoxbL5gJ2FvsPmqYJ2FvCy2iVh3uTRRYLhUuFEBzzC5pOxO8XSiA4gtCBsPQRYm5HMRYExICRY0BMkjBehAw5QmyYWJLwpuXYsNKAuVo8EBczPF6lmq4AFuupSKuZ+1SWLDSpsU2hrW1VWJbKEJriluhvCizbd1pWLuZywDrr2qLWLTbMwhJOCjdNN4cLsNeNyrgTxKlZd1IayBPMyvF+pZs0R1lmze2x38reYfdUKbCDhfI32bNzbDqi3h9VWp0BEUEXIZaM3Vs2Rbw+qm58DJhlxoqLN1bNkW88kKdANwRGlmbW2axEf+Q+qmp8sly4+Rqbm7tlLhFvPJXiZZn4Ew2QZu7ZTCLeeSpVcvqZxU0x6BszfWyuEW89lPFy+pLpJluQfwfWy+6LeeyjFy+osJN6dxLc3Vtr/B3nspYuX1Kw0zp3HDNzbNYi3nsp4uV1Jws3p3BObq2bIt57KWLl9R4Wb07hnN7bNkW88k8XL6k4Sb07gjN7bNkW89lGLl9SsJN6dwvg6teyLeeyjFyuosLN6dy/g7tg/lbzyRi5XUWEm9O/8C5M3ts2Rbz2UYuX1KVJM6dxYzeWw6ot57KWLl9R4WZ0GNzd2ymEW89lPFy+onSzenco5urZq5reeyli5fUMLN6dypc3ttoLot57KHVy+o1SzFoLZm7tg1Rbz2UlVS+o3TTOgx2b+2ahFvPZTxcvqThJnQU/N7bTqi3nspOrl9SlSxrQy/BzbQf4W89lTiYDXwIyhm+tmFIt55IxMAvAjE/BzbP6W89lLEQF+FGQZurbsi3nsoxEAvBjGNzeWyuEV39T2U8TALwIw25u7ZfdFvPZRiYA8CMXLm5tl10VP8nspOol9RqTGhZzc2zZFvPJGIlj8KMk2bm2HARD/k9lDqJYQyo1xF/BtbNYi3nspePAV4cZlmzeW3+lT/J7KlzoSlA0YZM3tsB+TFvT6qjxYTTdZrs+WNrBJ0o7/wCn5rjuqiR34NnSm+J9GHLi14aUe7HFZOsmHph2VTvXuPOW9r2x7vzU42Z0NPJ6fr3Cgy3tmt0dP8Y4pRV0xcAh2PTvjfuMGXdsBxj3fmjHTOhXk9Nfg+41mXls2xbvzUuvm9Clsam69zUzL22Uxj3fmoe0JvQtbEpdH3I3Lq2faj3fmjzGb0DyOl69whl/a8CY935o8wndOweSUmj7hjLi1j6Ue781PmU7p2H5HSde4Yy8te2PdjijzGd07D8jpNH3CGXVr+1Hu/NT5lP6dg8jpOvcH382s31j3fmn5lO6dg8jpNH3Abl1a64x7vzTe0p3QXkdJo+4w5c2vU6Pd+aXmU7oPyOk0fcL392vbHu/NLzKd07B5HSaPuJly8te2Pd+apbRnPTsJ7DpNH3AZl3a9se7803tGd0DyOk0fcYMu7Xtj3fml5lO6B5HSaPuU7Lu17Y/9PNC2lO6dg8jpNH3Bfl1a64x7vzR5jO6dg8jpNH3I3Ly17Y935p+YzunYPJKTR9yn5d2s0vj3fmjzGd0F5JSaPuV7+bZtj3Y4o8xm9B+R0vXuZ35d2vbHu/NWq+b0IexaXr3Euy5tl98e781WPmdCfJabr3I7Le2D6UW780Y+YHktMte4l2Xds2x7vzVKtmdCXsem0fcdDl3bNse781LrpnQpbGpnyfcI5d2yuMYH+PzSx8zoN7Gpr8+5Zy5tdLzH1fs/NLHzeVh+S0q437gNy5tlMYt35qsfMJWxqa3PuU7Lu17Y78f2fmhV03oJ7HpuvcF2XNsIvMez935p46Z0Dyam0fczTZcWvbHu/NUqyYzOLZFOte5gmy1tZOMe781oqqI88WzZKeVznGwledxI9ylND2mih5m8Pw5GtkgKxcLPTDGnmaWYLNmy4BBgSuwsiaBCL3C1jTG25ZtmiKchDAiNSVTyRKzNjb1iWC/BNAHG2oSbzGiy3Yi4AhvUi4BAUSACRUhMUIzVVcViMjvKGwSHtYobKAlbRNZiYJbcncLA6HencVgdE1TurARyEAmUBXCREU1qGwSBlGpNCiE82ruRujGsOAUtlJDNCgU3zKtZEc1FwaFltVV7EWuKYKlUyYc2M0qXKbXzLvbITaG3VVwvOxnMWVzG6UDFbKFs8sUxLiUXJ2Fe/AJqllLqMASLska2C5ZPibrgMZqUMtDYyTd3KXkUsxzblJZTLO+RwaxrnOdcGtFSe781cuFxvdhRnMjhghccbslqdxyDm7eRpWl+hX6DKF3e43A9gPaujL2a4s5jt0Rwqjb0MLtJhv1fDtx+x1lhySscf8ABDut7nP8CaegL2Q0UiH/AB7nImbXq4/87fSy/kVFZbG61SWf3PBVkbXfu21qSdIYag6P0lTDDIc1yt1ZJcv+6G0c2shpoajxYs21xf7fZ9h1ryMsjxdGWHaxxb4GrfBOZQSI+VvoZyts1cv/ACv9Un/PucxytkHJGC6B3Oj7J+K/u1O8Oxc6fsyOHOW79OZ2qXb0qP4Zy3XrxX5XucbISCWkFpFxBBBB2EHBc5wOHJndhiUSundEZGSpbGM0BqU3ARKFaAXGL1T4CXE0LMYqQXqkIAqgIw3ofABoj2qLjFytVIRmc3WtEyWi6JBYqRqaYNAtYm2Kw+JgUNlJAyhOETM7grRDLwCOLHwQhrlbRmmGXBKzKbRkkfVapWMIormWQEnBap2R5o02ymO1a02hQvkGTcpsXfIa1qlmiVzZAxYxM9ECGPbTWpTLaGQsUxMcKPqclcmvtMgijxN5OprRi49Qr+CcmVFMj3YTOpqZdPLcyN5fd6HrHInIUVlbosFXEfGeflO4DYPzvX0Mingkw2h/dnxNZXTaqO8fDkuS/nqfZJuW54xUkgaCSaACpPULyk3ZXY0nE7LieWcjctn3c20OuEkh0q6mSXU7Ggj/AFXzsmoaqfEfN/c+4qqNOhchcocvqs/f/Z62V9GfCh1QM+BlFk3Ham1ubMPkvAxpg120eI1bD5KqkgnrR6nR2ftKZSxW4w81/taP7nl9rszonmOQFrm3Efn1g7V83MlxQROGLij7aVNhmwKOB3TEXqDQWb1QCNZVchD2BSxkpeEAJmCqETKYL0MB4KkYEiaAS8KkJgNKpiLkYkmDAaKJsQ5gUsoC0JwiiMsly1RnEQHagBMhFVcNyImgXP700iWzO91aq0jKKK4sqkZvIAMF6pshQocG1vUXsaqG+YzRU3LsaoisojeEY8qUimwmvSaGmeyZF8he5oQXAc7JR0nVsZ3V9NV36SQpUu3N8T4rada6mdl+lZL8/v8Aax0BF69Rzg3BAHN5d23mrG8DGT9mP+6pd90OXjrpm5JfXI6mx5Hi1UL5Q/F24e9jy1guXzbPt0ey5Pcoc/ZopK1JbR39zfiu8QfSvqaaZ4kqGI/P6+R4FRHByvl9Hmj6QctzyFRm9AHL5e8iiWLnmD9pEL/+qPEjtGI79q520abxIN9cV9jt7FrXKm+DE/hi9n/PDsecEr54+wFOTQC9GpVXsgHNapbApwvQAmRUhEAonxAMFSMJ6SARRWIHRTuAbxVJZAIcb+xWkSMDlJRHBAGWc0WkJnEIC0IBa3WncVs7lvYfSkmgaZmditUYviKeb1SIiauLLVVzJofCFERtArGxoWJ6EaI41m4jRICQJoTPu5Ccmc9bIw4AhlZCP7KaP3i1eqkg35q6ZnP2nOcmlifN5L9/4uei27LJkDyyWCdrhtEdCNoOlQjrC6E2vhlRbsULOFI2NHPg35cyFr9+zyMvwhQH+FN6Gess/NJWj9jb+3p/rh9/wWc4UH8qb0M9dLzSVo/YP7en+uH3/BzGWGUItZZoNc1jAbnUvc6lTcTqA9JXgrKtT2lDwR2Nl7OipFFvtNu3DRHPA+heI6p1GSGVrbLG+ORr3Au0m6NLiRRwOkRsHiulR1kMmFwxJs4m09lxVcxRwNJ2s73/AG4HQMzgwfypvuesvV5pK0ft+Tm/29P9cPv+C/hBgH8Kb0M9ZHmkrR+35D+3p/rh9/wbOSMrWWp+hHBMftEhga0H7R0vDHqW8mshnO0ML/0eap2XFSw78yZD0Wd39MjgOWLJzFoki1McQP7T8Zv3XBfP1Mrw5sUJ9bRz/HkQTNVn9eD9z502tZQnpFAqgNDFDAXKU0AlzlaQigSjIBgcUhlOKAF6VFVriJpXpWANx2IAzSq0SwmjYkxjGR1SbGKnjVQsmJGYx61pvGe6XG1JsaRUhTQmYpO1bIwiM8hvWiMYuIcQGvFKJlQJLiaGtWbZskaLO04rONrgaQJmuMbVizVFSD4wuTXAHxO8zXQDnJ3DENY3ucXH/wBQunstXcT+h8//AFDFaCXDq2+yX5O65R5KjtDNCZoIxBwLTtadRXTmyoJsO7Ej56nqZtPHvy3Z+z+p5plJktJZTpD48X2wL2/3gYduB6sFwaqijk5rNf8AcT7Cg2pKqvhfwxaa/T8cfuc/VeI6guR2pUkIbGPiqXxGZ24q+RPM2Mb6FmyzpMnsjXz0fLWOHEanvHUDgOs9w1rpUlBFMtFHkvdnE2htiCReCV8UXsvy+nfQ9GsNjZCwMjaGNGAH49Z6yu5BBDBDuwqyPkp06OdG45ju2ecZwwBbAR9KNju+rm/g0Lh7ThXjX6I+u2DFeltpE19n/s5lxXOOyLJomAbXFKwByhJAZZG3rRMTCBSAaFIwZE0AkhWIEXIEG40SSGZpHX9S0SyM2xjJLlLRdxjJFLQXAdJVUlYV7i5HKkhNhMKljQq0kUqrguRHax897alehOx5mrsU9l+CpMzihVyA3o5AuJqixWUR6IT6MbV52z0INIYNL8U+QuZ3ma19H2htby1h9BeD/wCQXU2W84l9D57+oYfglvq/9fg9FiNReuufMEeK3YjX2IBOx55lvk1FC3n4joBzg0x6iTU1bswN2Gyi4m0KSCWvEhyz4fg+r2PtGbPi8GYr2V9786/XucK8Xrmo75qaKBZsoUReq5CPRcg8nITEy0PIkLr2tp8VhBIvGt1QcbvxXZoaOW4VNizf2Pltr7SnKY5EHwpcXzf4X/dDs5SusfOlIA80ziUNsA2RNH3nn8CFwNqP/wAy+h9jsGG1K3rE/skcw4XLmnaFubVUmAUbEmwClckgM0jlaEykwG1UjCcEkAlwVoQlypCDxSATIxUmS0RouQwGMYk2NIW+oTWYnkCExBNck0MzylaoziEFl6q5m4cwX0CpXJdkZYnbVpEtDzwO3E1xG9ZM9MObPpxk0FV5mepDmEHFS7oozvdRytK6IbzOjyAt/NWxlbhIDGe11C37zQO9eyhmbk1X55HM2vJ8Wlitxhz7cfZs9fYV3j4suqAPPM5fKNZY4Rgxuk7+5+HoaPvLi7UmXiUGmZ9X/T8jdlxTXzdl9F/P2OKfq2rlI+gCaSQCWu0SSA6hoSMQDhUKnA0t7kSo03u3z0IQoKPQs19uqySE/RIe3sdcQOwgf7Lt7Lm3hcGmZ8t/UEi0cE1c8n+3D/uh2zl1T50BAHj3L9v561SyA/FLiG3/AEWgNae8Nr3r5armKZNiiR+gUEjwaaCB8bZ/V5s+eSvOesWSmA5lNSlgKeqQCXN1K0IIN2JXAsCiQwwaBIBGN6sQl5vVolhRm5JjKe9CQmxrKKWNAucBVOwXM8r1pCiImDzg/JPdYt5Ac5qTsLeBJp2p8RN2FB6qxCZmctEYMpjOpNsShNkA2rGI9MCNQk8FnY13hsbwoaKTEyq0REFA8ggg0INR1EYIeXAFmrM9tyX5ZFqgbJdpj4sgGp4x7jiO1fQ087xYFFz5nw1fSOmnODlxX0/jgz7BN/4lbnjPE+WbUZ7RJLjpvOj/AG4MFNuiGr5afN8WY4lzZ+hUsjwJMMvRZ/Xi/c6jJrIkvpJagWtxEWDj/d9kdWPYuhTbOv8AFM7fk41fttQXl0+b9XL9tfrw+p3UtgidHzJjaY6U0KUA2UAw7QutFLgih3GstD5uGomwzPFUT3teZ55lHkY+CskFZIsSMXs9YdYvGvauLVUDg+KDNe6Pq9n7YgnWgm/DF7P8P/uhiyNtvM2qJ30Xnm3dj7h97RPcvPQzdyeuuXc9e1ZHi0sS5rNft/Fz10L6U+EOay75Y9zwFrT+0lq1o2Nwc/uBoOsheOtqPCl2XFnV2RR4idvNfDDm/wDS/wC5HlYuXzh9sRzqpWAFhvTYhwcpGLe7wTSATrViGOfcFNgL0UXGSY3URCBkL7rlrYi4KYiNNCjiADsU0SxrTepLBe+iEhN2M8xWkJnEVGmwhGAKShD1aMncEhMVhEhvwVpGUTdy2G9DKWbHRqGaI0BZmhCOtAFfKGKfAXFFMBAQ7Ak0fayb5efZJNNl7Tc9hNNJtfxGo+a0kTnJjuuHM89ZSQVUrci48no/xqeqWnlT3TY3usnx3SDmwK0LC652l9nRaSfRStQuxHM8WS/Czby+n4PlZNPhqpKoyUOf1twtrd5fcXk1krHZqPfSSb7RFzepg/PHswUU1FBJzecWv4NK/asyp+GH4YNOb+v44fU+/IvacooIANgogDmMpcj2zVkgpHLiRg1x23fJd1jv2rnVNBDMe/Lyi9mdvZ+2Y5NoJ3xQ+6/K6f8Aw+jauX22ezsknBbI5v7u7SLwKOA6q/SwpTaFvMqYZUtRR8dOp5JVBFUT3Lk5wp/q5W5fvblxPLeWOUX2iQySG86tTQMGjqHFfPTp0U2NxxH2lNTQU8tS4OC93qz5xcosbAtfcm0ATBeUm8gHSuuUpDFEUoqAS43hUiWNbJfRTbIdxrQpGItRVwCYgxq7k2LcEgAJVCAe1NMlocAoLM1octYEZxsSXq7Ge8NjeAoaLTsRzkJA2KJVohiw+9VbIjezFyyX4KoVkRHFmBp0TsLesPjKho1hY1rlFi7ltQCCjSY0aGDis2aIsEJDN3JXKklnfpRPLTr1hw2OBuI/QWkubHLe9AzKfTyp8O5MV19voeg8j5wYnAC0NMbvtNBc093yh2X9q6craULymK32PnKnYMyF3kveWjyf4fsdJZ+V4JP3c0buoPbX/Umq98E6XH+mJHImUk+V+uBr9h5kAGI9IV3RhuvQyWrl+zRj488YI1aQcf8AVtT4LKOfLg/VEj0SqKom/ogfay7vI5vlXOG2hbZmEn7bxQdzcT307F4J+0kspa/dnapdgt5z4rdF+fxf6nDWy1vleXyOL3HEk+gdQ6hcuRMmRTHvRO7Po5UqCVDuS1ZCXG5QjQVI9WkJsFjUNiQ6AqYikXIRVJDEPerSJbLDa1RcCovlJvgJcTRpXrOxYErU0xMSCrECRemuAuYuRNEsppATYlZBB+pKw7mWd9VrCjKNiheqIDKkojHJtAmSRCCIyaJWt0eezZejtRcLPmLJqqtYlu46NZs1hNIWZsRzkJCbBAKYlc3NvWLPQgK0TEFikBZdRK1x3sUXp2DeK0R1IzHvPUuNyGhJhtclYdxjXFSMcDVQMynGi1JDY1S2NBxGlUmCLAqUDAmCcImRr/ioazC+QMe1NiQ1r6lS1ZFXLmclCgYl51q0SCH19CLWC9wJDcqh4ii4GYP1rSxlchciwXK0Lk7hu5F6FErhaxRITEwGgJslJEcEIGKqqsRcRIb1okYxPPM+j73bX0eT0DivRh5mh4sdIX+aHQ5PWs/V5PDipdLM0NINo0/OJGtuTFs6PJ4cVnhZuht5hTete5QyVtnR5PDinhpvpFj6b5i9whkta6/N5PDik6ab6RraFLf9aNUeS1rp83k8OKzdJOv+k1W0aW3/ALEWclrWfq8nhxRhJ3pDzGk+Yg2ZL2zo8nhxSdJO9I/MqT5iBdkrbD9Xf4cUYScv8RPaNL8xAe9i2dHk8OKeEnekXmVL8xDGZLWvo8nhxSdJO9JS2jSfMQfvWtfR5PDilhJ3pH5lSfMRI8mrX0eTw4pOjnekFtOk+Yi25MWzo8nhxRg53pDzOk+Yipcm7YPq8l/ZxQqKd6Qe06X5iGxZK2sC+B/hxSipJ7f6RraVJ8xEOTNr6PJ4cUsHP9IeZ0nzECMlrWT+4k8OKrCT7fpF5lSfMQz3r2sfV5PDipwc/wBJXmdJ8xC5MmLZqs8nhxVKjnekl7TpfmIB2S9srT3O/wAOKeEnekPMqT5iCbkva6X2eTw4pOjnekPMqT5iJHkzbAfm7/Dih0c5/wCILadJ8xFuyZth+ryeHFJUU70j8zpPmIW/Ji10vs8n3eKpUc70kvaVJ8xCo8mrZ0eTw4qnRzvSJbSpfmICTJq2dHk8OKapJvpE9pUvzEJbkxbMPc8nhxV4Wb6TNbRpvWhsWS1sJ+bv+7xUulm+ktbRpfmIZ717X0eTw4qcJO9JXmVJ8xAOyYtfR5PDimqSd6ReZUvzEB707ZT5u/w4qsNN9JPmFL8xe4v3qWynzd/hxTw030k4+l+YvcU7Jq2dHk8OKrCzNCfMKa360JOTVr1WeT0DiqVNM0M3X0/KNGeXJq2V+byfd4q1Tx6GMdbJv+tH0W5y5ejx7x3qrueAtT5XfHw5y5dUDD/yO4KsOtSXMehsbnSlH1eMDV+0dwTwy1J8V6DIc6Mp+rx7x3BNUyfMTnNcgznPk6PHvHcEYVai8d6D250pOjs3juCeFh1E6h6BnOjL0ePeO9VPCLUWJegcec+Xo7N47gjBrUl1T0LdnPk6OzeO4J4NahinoJdnPkr83ZvHcEsItSlUvQY3OhJ0dm8d6qMJDqTiYtBnwnyU+bx7x3BPBrUWKd+BG5znn6vHvHcEYOHUHVxeknwoSV+bs3juCMHD6gxUXpBbnOkL/m7KD+o71UYNajdVElwGvznydHZvHcEYOHUnFxen3EHOhJ0dm8dwSwi1LxL0GxZz5B9XZ/u7gng16icXFp7jHZzpD9XZvHcE8EvULGPT3KOc2Xo7N47gjBLUMY/T7i5M50nR4947glg1qNVbfIAZ0Jejs3juCWDWo8U9CznOl6PHvHcE8GtQxT0I7OhL0ePeO4JYNagqp6Cn50Jejs3juCMItSlUvQS3OfL0dm8dwSwq1HiHoMfnMk6OzeO4J4RaixL0AdnNlGNnj3juCWEWo1Ut8i/hPl6PHvHcEYRahiXoNizoSH6vHvHcE1SLUTqWuQDs50lb7OzeO4Iwi1DEt8gJM6MnR2bx3qpOlWo1UN8gTnQk6PHvHeqjCrUfjvQxz5z5a/N2bx3qqXTJcylOb5CRnOkF/uePeO4JYdaleI9BMmc+St9nj3juCXgLUajehwDTVbIkbHcmiWMN4vVcieZoioKUVLIh5huNTcmIbGaXFUiHnmgjIi4rDgblRBAaoDgIkCllorTRcdixMi4t0NsqdxbpC/0IuFhzXUVENXBL0rjsLLr6JXKsMjk1JpktGlr7lZm1mUXJBYCW8IZUIsG5SVYEORcdhjTcmS+IolIoVpbFJdhjHJolop7hihsEmAH9aVyrBwOFU0yYk7BSEUqmxK5mLwVFzSxbiKIBCJGgqWi0xElKKXaxor3MT5BVZNmqQrnSpuOyNUbyRetE8iGswicL+5MQ1ktypMlwmhrr+5UZvgGZU7i3QDKDj+KVx7thrJPFUmS4TRG8C5UjNpgGTalcrdKdggEJ0lJY+B9ypMiJZlwka0IUV+RUzkMIUSM3hCGy3OCLiSGtKollc4lcN0oSIuOwcrvi4pt5EwrMzCWtym5pu2DMlyLisWyTUmmJwgOdikUkCB6UhhlyYrCybjRIrmZ2PUpltDdO5O+RNswJZjS6iTbKhhQiPxUotgyGvakwQD5qJOKw1CJfJcpbLSMbnHasmzSwQKYjREa9itEsdKblT4ELiKZNqSURThNTbSAr3jNwFukGKdwsZzNVRvF7pos8t6qFkRQ5G3Tvw71pcxtkR8rU20ChZmM9+PYo3jTdCDh6E7isRkvWUJg4RhfcncmwTJAQhMTTQpz0rl2C54URcW7mGLTRPeFuXBL/ABRcLGcyqLmm6NbOq3iXCACQbkh5NDGybdqaZLRVTigeROe9CLhuk59G8G6FpouKwszgJbxW7cHnLkXHYF8qTY0gOdqlce7YoyIuFhRlU3KsKkftUtlJCXG5TcoQ56zuVYMYhUI1R/rwWiIYcn69KbEjJrWXM0Gw4DtP4K4eBL4mk/JV8iOYgalBQ6DE9iuHiTFwNrMR+ti0Mhc2vv8AySY4TLrWfM1NkWHpWi4GT4i24pDYzgmIkWI7EITLdgmCFnD9bUhlHggYfmgQtyTKREAMb+SpEsJAiHFIAHfkgZUSENjHfkEyUZSszRD9SvkTzEy/r0qGUgI8UIbKfgUDQAUjFzav1tUxFQiXfJU8h8wEhn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Non-linear trends</a:t>
            </a:r>
          </a:p>
          <a:p>
            <a:r>
              <a:rPr lang="en-US" dirty="0" smtClean="0"/>
              <a:t>Nonparametric regressions with smoothing </a:t>
            </a:r>
            <a:r>
              <a:rPr lang="en-US" dirty="0" err="1" smtClean="0"/>
              <a:t>splines</a:t>
            </a:r>
            <a:endParaRPr lang="en-US" dirty="0" smtClean="0"/>
          </a:p>
          <a:p>
            <a:r>
              <a:rPr lang="en-US" dirty="0" smtClean="0"/>
              <a:t>Smoothing parameters</a:t>
            </a:r>
          </a:p>
          <a:p>
            <a:pPr lvl="1"/>
            <a:r>
              <a:rPr lang="en-US" dirty="0" smtClean="0"/>
              <a:t>Cross-Validation</a:t>
            </a:r>
          </a:p>
          <a:p>
            <a:r>
              <a:rPr lang="en-US" dirty="0" smtClean="0"/>
              <a:t>Differences between time points and parties</a:t>
            </a:r>
          </a:p>
          <a:p>
            <a:pPr lvl="1"/>
            <a:r>
              <a:rPr lang="en-US" dirty="0" smtClean="0"/>
              <a:t>Significant </a:t>
            </a:r>
            <a:r>
              <a:rPr lang="en-US" i="1" dirty="0" smtClean="0"/>
              <a:t>z </a:t>
            </a:r>
            <a:r>
              <a:rPr lang="en-US" dirty="0" smtClean="0"/>
              <a:t>difference of 2.71</a:t>
            </a:r>
          </a:p>
          <a:p>
            <a:pPr lvl="1"/>
            <a:r>
              <a:rPr lang="en-US" dirty="0" err="1" smtClean="0"/>
              <a:t>Bonferroni</a:t>
            </a:r>
            <a:r>
              <a:rPr lang="en-US" dirty="0" smtClean="0"/>
              <a:t> corrected </a:t>
            </a:r>
            <a:r>
              <a:rPr lang="el-GR" dirty="0" smtClean="0"/>
              <a:t>α</a:t>
            </a:r>
            <a:r>
              <a:rPr lang="en-US" dirty="0" smtClean="0"/>
              <a:t> = .003</a:t>
            </a:r>
          </a:p>
          <a:p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Six models for complex thinking, cognitive processing, &amp; psychological distancing</a:t>
            </a:r>
          </a:p>
          <a:p>
            <a:pPr lvl="2"/>
            <a:r>
              <a:rPr lang="en-US" dirty="0" smtClean="0"/>
              <a:t>Separate models for Iraq and Iran/North Korea</a:t>
            </a:r>
          </a:p>
          <a:p>
            <a:pPr lvl="2"/>
            <a:r>
              <a:rPr lang="en-US" dirty="0" smtClean="0"/>
              <a:t>Separate lines for overall, Democrats, and Republicans</a:t>
            </a:r>
          </a:p>
          <a:p>
            <a:pPr lvl="1"/>
            <a:r>
              <a:rPr lang="en-US" dirty="0" smtClean="0"/>
              <a:t>Six models for categorical thinking, honesty, &amp; status</a:t>
            </a:r>
          </a:p>
          <a:p>
            <a:pPr lvl="2"/>
            <a:r>
              <a:rPr lang="en-US" dirty="0" smtClean="0"/>
              <a:t>Separate models for Iraq and Iran/North Korea</a:t>
            </a:r>
          </a:p>
          <a:p>
            <a:pPr lvl="2"/>
            <a:r>
              <a:rPr lang="en-US" dirty="0" smtClean="0"/>
              <a:t>Separate lines for Democrats and Republicans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Thinking - Iraq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8610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Thinking – Iran &amp; North Korea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8458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Processing - Iraq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8382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Cognitive Processing – Iran &amp; North Korea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8534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Psychological Distancing - Iraq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Psychological Distancing – Iran &amp; North Korea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8458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Thinking - Iraq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54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Categorical Thinking – Iran &amp; North Korea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Foreign policy - the choices a nation makes in relation to entities outside the nation </a:t>
            </a:r>
          </a:p>
          <a:p>
            <a:pPr lvl="1"/>
            <a:r>
              <a:rPr lang="en-US" dirty="0" smtClean="0"/>
              <a:t>Kaufman (2010)</a:t>
            </a:r>
          </a:p>
          <a:p>
            <a:r>
              <a:rPr lang="en-US" dirty="0" smtClean="0"/>
              <a:t>Role </a:t>
            </a:r>
            <a:r>
              <a:rPr lang="en-US" dirty="0" smtClean="0"/>
              <a:t>of the legislative</a:t>
            </a:r>
          </a:p>
          <a:p>
            <a:pPr lvl="1"/>
            <a:r>
              <a:rPr lang="en-US" dirty="0" smtClean="0"/>
              <a:t>Phelps &amp; </a:t>
            </a:r>
            <a:r>
              <a:rPr lang="en-US" dirty="0" err="1" smtClean="0"/>
              <a:t>Boylan</a:t>
            </a:r>
            <a:r>
              <a:rPr lang="en-US" dirty="0" smtClean="0"/>
              <a:t> (2002), </a:t>
            </a:r>
            <a:r>
              <a:rPr lang="en-US" dirty="0" err="1" smtClean="0"/>
              <a:t>Ansolabehere</a:t>
            </a:r>
            <a:r>
              <a:rPr lang="en-US" dirty="0" smtClean="0"/>
              <a:t> &amp; Jones (2010), Grimmer </a:t>
            </a:r>
            <a:r>
              <a:rPr lang="en-US" dirty="0" smtClean="0"/>
              <a:t>(2010), </a:t>
            </a:r>
            <a:r>
              <a:rPr lang="en-US" dirty="0" err="1" smtClean="0"/>
              <a:t>Kriner</a:t>
            </a:r>
            <a:r>
              <a:rPr lang="en-US" dirty="0" smtClean="0"/>
              <a:t> &amp; </a:t>
            </a:r>
            <a:r>
              <a:rPr lang="en-US" dirty="0" err="1" smtClean="0"/>
              <a:t>Shen</a:t>
            </a:r>
            <a:r>
              <a:rPr lang="en-US" dirty="0" smtClean="0"/>
              <a:t> (2014)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Honesty - Iraq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153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Honesty – Iran &amp; North Korea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- Iraq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305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– Iran &amp; North Korea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077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- Iraq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1998-2001</a:t>
            </a:r>
          </a:p>
          <a:p>
            <a:pPr lvl="1"/>
            <a:r>
              <a:rPr lang="en-US" dirty="0" smtClean="0"/>
              <a:t>Decreased distancing 1998 – mid 2000</a:t>
            </a:r>
          </a:p>
          <a:p>
            <a:pPr lvl="2"/>
            <a:r>
              <a:rPr lang="en-US" dirty="0" smtClean="0"/>
              <a:t>Operation Desert Fox</a:t>
            </a:r>
          </a:p>
          <a:p>
            <a:pPr lvl="1"/>
            <a:r>
              <a:rPr lang="en-US" dirty="0" smtClean="0"/>
              <a:t>Increased distancing mid 2000 – late 2000</a:t>
            </a:r>
          </a:p>
          <a:p>
            <a:pPr lvl="2"/>
            <a:r>
              <a:rPr lang="en-US" dirty="0" smtClean="0"/>
              <a:t>Presidential Election</a:t>
            </a:r>
          </a:p>
          <a:p>
            <a:pPr lvl="1"/>
            <a:r>
              <a:rPr lang="en-US" dirty="0" smtClean="0"/>
              <a:t>Increased complex thinking mid 2000 – mid 2001</a:t>
            </a:r>
          </a:p>
          <a:p>
            <a:pPr lvl="2"/>
            <a:r>
              <a:rPr lang="en-US" dirty="0" smtClean="0"/>
              <a:t>Presidential Election</a:t>
            </a:r>
          </a:p>
          <a:p>
            <a:pPr lvl="1"/>
            <a:r>
              <a:rPr lang="en-US" dirty="0" smtClean="0"/>
              <a:t>Decreased complex thinking mid 2001 – late 2001</a:t>
            </a:r>
          </a:p>
          <a:p>
            <a:pPr lvl="2"/>
            <a:r>
              <a:rPr lang="en-US" dirty="0" smtClean="0"/>
              <a:t>9/11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– Iran &amp; North Korea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1998-2007</a:t>
            </a:r>
          </a:p>
          <a:p>
            <a:pPr lvl="1"/>
            <a:r>
              <a:rPr lang="en-US" dirty="0" smtClean="0"/>
              <a:t>Decreased distancing mid 1998 to mid 1999</a:t>
            </a:r>
          </a:p>
          <a:p>
            <a:pPr lvl="2"/>
            <a:r>
              <a:rPr lang="en-US" dirty="0" smtClean="0"/>
              <a:t>North Korea missile test-fire</a:t>
            </a:r>
          </a:p>
          <a:p>
            <a:pPr lvl="1"/>
            <a:r>
              <a:rPr lang="en-US" dirty="0" smtClean="0"/>
              <a:t>Increased </a:t>
            </a:r>
            <a:r>
              <a:rPr lang="en-US" dirty="0" smtClean="0"/>
              <a:t>distancing mid 1999 to late 2000</a:t>
            </a:r>
          </a:p>
          <a:p>
            <a:pPr lvl="2"/>
            <a:r>
              <a:rPr lang="en-US" dirty="0" smtClean="0"/>
              <a:t>Presidential election</a:t>
            </a:r>
          </a:p>
          <a:p>
            <a:pPr lvl="1"/>
            <a:r>
              <a:rPr lang="en-US" dirty="0" smtClean="0"/>
              <a:t>Decreased distancing mid 2001 to late 2002</a:t>
            </a:r>
          </a:p>
          <a:p>
            <a:pPr lvl="2"/>
            <a:r>
              <a:rPr lang="en-US" dirty="0" smtClean="0"/>
              <a:t>9-11</a:t>
            </a:r>
            <a:endParaRPr lang="en-US" dirty="0" smtClean="0"/>
          </a:p>
          <a:p>
            <a:pPr lvl="1"/>
            <a:r>
              <a:rPr lang="en-US" dirty="0" smtClean="0"/>
              <a:t>Increased distancing late 2002 to mid 2004</a:t>
            </a:r>
          </a:p>
          <a:p>
            <a:pPr lvl="2"/>
            <a:r>
              <a:rPr lang="en-US" dirty="0" smtClean="0"/>
              <a:t>Iran violation of international nuclear agreements</a:t>
            </a:r>
          </a:p>
          <a:p>
            <a:pPr lvl="1"/>
            <a:r>
              <a:rPr lang="en-US" dirty="0" smtClean="0"/>
              <a:t>Decreased complex thinkin</a:t>
            </a:r>
            <a:r>
              <a:rPr lang="en-US" dirty="0" smtClean="0"/>
              <a:t>g mid 2002 to mid 2004</a:t>
            </a:r>
          </a:p>
          <a:p>
            <a:pPr lvl="2"/>
            <a:r>
              <a:rPr lang="en-US" dirty="0" smtClean="0"/>
              <a:t>Iran violation of international nuclear </a:t>
            </a:r>
            <a:r>
              <a:rPr lang="en-US" dirty="0" smtClean="0"/>
              <a:t>agreements</a:t>
            </a:r>
          </a:p>
          <a:p>
            <a:pPr lvl="1"/>
            <a:r>
              <a:rPr lang="en-US" dirty="0" smtClean="0"/>
              <a:t>Decreased distancing mid 2004 to early 2005</a:t>
            </a:r>
          </a:p>
          <a:p>
            <a:pPr lvl="2"/>
            <a:r>
              <a:rPr lang="en-US" dirty="0" smtClean="0"/>
              <a:t>Iran suspended nuclear program</a:t>
            </a:r>
            <a:endParaRPr lang="en-US" dirty="0" smtClean="0"/>
          </a:p>
          <a:p>
            <a:pPr lvl="1"/>
            <a:r>
              <a:rPr lang="en-US" dirty="0" smtClean="0"/>
              <a:t>Increased distancing early 2005 to late 2007</a:t>
            </a:r>
          </a:p>
          <a:p>
            <a:pPr lvl="2"/>
            <a:r>
              <a:rPr lang="en-US" dirty="0" smtClean="0"/>
              <a:t>Iran restarted nuclear program</a:t>
            </a:r>
          </a:p>
          <a:p>
            <a:pPr lvl="2"/>
            <a:r>
              <a:rPr lang="en-US" dirty="0" smtClean="0"/>
              <a:t>North Korea broke several international agreements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– Iran &amp; North Korea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2010-2013 </a:t>
            </a:r>
          </a:p>
          <a:p>
            <a:pPr lvl="1"/>
            <a:r>
              <a:rPr lang="en-US" dirty="0" smtClean="0"/>
              <a:t>Decreased complex thinking</a:t>
            </a:r>
          </a:p>
          <a:p>
            <a:pPr lvl="1"/>
            <a:r>
              <a:rPr lang="en-US" dirty="0" smtClean="0"/>
              <a:t>Increased psychological distancing</a:t>
            </a:r>
          </a:p>
          <a:p>
            <a:pPr lvl="2"/>
            <a:r>
              <a:rPr lang="en-US" dirty="0" smtClean="0"/>
              <a:t>Arab Spring</a:t>
            </a:r>
          </a:p>
          <a:p>
            <a:pPr lvl="2"/>
            <a:r>
              <a:rPr lang="en-US" dirty="0" smtClean="0"/>
              <a:t>Stricter Iranian sanctions</a:t>
            </a:r>
          </a:p>
          <a:p>
            <a:pPr lvl="2"/>
            <a:r>
              <a:rPr lang="en-US" dirty="0" smtClean="0"/>
              <a:t>North Korea plans for satellite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– Party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Complex Thinking – Iraq </a:t>
            </a:r>
          </a:p>
          <a:p>
            <a:pPr lvl="1"/>
            <a:r>
              <a:rPr lang="en-US" dirty="0" smtClean="0"/>
              <a:t>2001 – Presidential Election</a:t>
            </a:r>
          </a:p>
          <a:p>
            <a:pPr lvl="2"/>
            <a:r>
              <a:rPr lang="en-US" dirty="0" smtClean="0"/>
              <a:t>Democrats more complex</a:t>
            </a:r>
          </a:p>
          <a:p>
            <a:pPr lvl="1"/>
            <a:r>
              <a:rPr lang="en-US" dirty="0" smtClean="0"/>
              <a:t>2011 to 2012 – Arab Spring</a:t>
            </a:r>
          </a:p>
          <a:p>
            <a:pPr lvl="2"/>
            <a:r>
              <a:rPr lang="en-US" dirty="0" smtClean="0"/>
              <a:t>Democrats more complex</a:t>
            </a:r>
          </a:p>
          <a:p>
            <a:r>
              <a:rPr lang="en-US" dirty="0" smtClean="0"/>
              <a:t>Complex Thinking – Iran &amp; North Korea</a:t>
            </a:r>
          </a:p>
          <a:p>
            <a:pPr lvl="1"/>
            <a:r>
              <a:rPr lang="en-US" dirty="0" smtClean="0"/>
              <a:t>2001 to 2004 – 9-11</a:t>
            </a:r>
          </a:p>
          <a:p>
            <a:pPr lvl="2"/>
            <a:r>
              <a:rPr lang="en-US" dirty="0" smtClean="0"/>
              <a:t>Democrats more complex</a:t>
            </a:r>
          </a:p>
          <a:p>
            <a:r>
              <a:rPr lang="en-US" dirty="0" smtClean="0"/>
              <a:t>Cognitive Processing – Iraq </a:t>
            </a:r>
          </a:p>
          <a:p>
            <a:pPr lvl="1"/>
            <a:r>
              <a:rPr lang="en-US" dirty="0" smtClean="0"/>
              <a:t>1998 – Operation Desert Fox</a:t>
            </a:r>
          </a:p>
          <a:p>
            <a:pPr lvl="2"/>
            <a:r>
              <a:rPr lang="en-US" dirty="0" smtClean="0"/>
              <a:t>Democrats more processing</a:t>
            </a:r>
          </a:p>
          <a:p>
            <a:r>
              <a:rPr lang="en-US" dirty="0" smtClean="0"/>
              <a:t>Psychological Distancing – Iran &amp; North Korea</a:t>
            </a:r>
          </a:p>
          <a:p>
            <a:pPr lvl="1"/>
            <a:r>
              <a:rPr lang="en-US" dirty="0" smtClean="0"/>
              <a:t>Many differences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– Party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Categorical thinking – Iran &amp; North Korea</a:t>
            </a:r>
          </a:p>
          <a:p>
            <a:pPr lvl="1"/>
            <a:r>
              <a:rPr lang="en-US" dirty="0" smtClean="0"/>
              <a:t>2011 – Arab Spring</a:t>
            </a:r>
          </a:p>
          <a:p>
            <a:pPr lvl="2"/>
            <a:r>
              <a:rPr lang="en-US" dirty="0" smtClean="0"/>
              <a:t>Republicans more categorical</a:t>
            </a:r>
          </a:p>
          <a:p>
            <a:r>
              <a:rPr lang="en-US" dirty="0" smtClean="0"/>
              <a:t>Honesty – Iraq</a:t>
            </a:r>
          </a:p>
          <a:p>
            <a:pPr lvl="1"/>
            <a:r>
              <a:rPr lang="en-US" dirty="0" smtClean="0"/>
              <a:t>1999-2000 – Presidential election</a:t>
            </a:r>
          </a:p>
          <a:p>
            <a:pPr lvl="2"/>
            <a:r>
              <a:rPr lang="en-US" dirty="0" smtClean="0"/>
              <a:t>Democrats more honest</a:t>
            </a:r>
          </a:p>
          <a:p>
            <a:r>
              <a:rPr lang="en-US" dirty="0" smtClean="0"/>
              <a:t>Honesty – Iran &amp; North Korea</a:t>
            </a:r>
          </a:p>
          <a:p>
            <a:pPr lvl="1"/>
            <a:r>
              <a:rPr lang="en-US" dirty="0" smtClean="0"/>
              <a:t>2013 – Arab Spring</a:t>
            </a:r>
          </a:p>
          <a:p>
            <a:pPr lvl="2"/>
            <a:r>
              <a:rPr lang="en-US" dirty="0" smtClean="0"/>
              <a:t>Republicans more honest</a:t>
            </a:r>
          </a:p>
          <a:p>
            <a:r>
              <a:rPr lang="en-US" dirty="0" smtClean="0"/>
              <a:t>Status – Iraq </a:t>
            </a:r>
          </a:p>
          <a:p>
            <a:pPr lvl="1"/>
            <a:r>
              <a:rPr lang="en-US" dirty="0" smtClean="0"/>
              <a:t>2000 – Presidential Election</a:t>
            </a:r>
          </a:p>
          <a:p>
            <a:pPr lvl="2"/>
            <a:r>
              <a:rPr lang="en-US" dirty="0" smtClean="0"/>
              <a:t>Republicans higher status</a:t>
            </a:r>
          </a:p>
          <a:p>
            <a:pPr lvl="1"/>
            <a:r>
              <a:rPr lang="en-US" dirty="0" smtClean="0"/>
              <a:t>2001 - ? </a:t>
            </a:r>
          </a:p>
          <a:p>
            <a:pPr lvl="2"/>
            <a:r>
              <a:rPr lang="en-US" dirty="0" smtClean="0"/>
              <a:t>Democrats higher status </a:t>
            </a:r>
          </a:p>
          <a:p>
            <a:r>
              <a:rPr lang="en-US" dirty="0" smtClean="0"/>
              <a:t>Status – Iran &amp; North Korea</a:t>
            </a:r>
          </a:p>
          <a:p>
            <a:pPr lvl="1"/>
            <a:r>
              <a:rPr lang="en-US" dirty="0" smtClean="0"/>
              <a:t>Mid 2001 – Presidential election</a:t>
            </a:r>
          </a:p>
          <a:p>
            <a:pPr lvl="2"/>
            <a:r>
              <a:rPr lang="en-US" dirty="0" smtClean="0"/>
              <a:t>Republicans higher status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Three major events:</a:t>
            </a:r>
          </a:p>
          <a:p>
            <a:pPr lvl="1"/>
            <a:r>
              <a:rPr lang="en-US" dirty="0" smtClean="0"/>
              <a:t>2000 Presidential Election</a:t>
            </a:r>
          </a:p>
          <a:p>
            <a:pPr lvl="1"/>
            <a:r>
              <a:rPr lang="en-US" dirty="0" smtClean="0"/>
              <a:t>9-11</a:t>
            </a:r>
          </a:p>
          <a:p>
            <a:pPr lvl="1"/>
            <a:r>
              <a:rPr lang="en-US" dirty="0" smtClean="0"/>
              <a:t>Arab Spring</a:t>
            </a:r>
          </a:p>
          <a:p>
            <a:r>
              <a:rPr lang="en-US" dirty="0" smtClean="0"/>
              <a:t>Congressional language</a:t>
            </a:r>
          </a:p>
          <a:p>
            <a:pPr lvl="1"/>
            <a:r>
              <a:rPr lang="en-US" dirty="0" smtClean="0"/>
              <a:t>High variation</a:t>
            </a:r>
          </a:p>
          <a:p>
            <a:pPr lvl="1"/>
            <a:r>
              <a:rPr lang="en-US" dirty="0" smtClean="0"/>
              <a:t>Large number of changes</a:t>
            </a:r>
          </a:p>
          <a:p>
            <a:r>
              <a:rPr lang="en-US" dirty="0" smtClean="0"/>
              <a:t>Does seem to have some connection to real world events which could aid in the understanding of foreign policy decision making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Source of abundantly available data</a:t>
            </a:r>
          </a:p>
          <a:p>
            <a:r>
              <a:rPr lang="en-US" dirty="0" smtClean="0"/>
              <a:t>Important to psychological constructs</a:t>
            </a:r>
          </a:p>
          <a:p>
            <a:pPr lvl="1"/>
            <a:r>
              <a:rPr lang="en-US" dirty="0" err="1" smtClean="0"/>
              <a:t>Attentional</a:t>
            </a:r>
            <a:r>
              <a:rPr lang="en-US" dirty="0" smtClean="0"/>
              <a:t> focus</a:t>
            </a:r>
          </a:p>
          <a:p>
            <a:pPr lvl="1"/>
            <a:r>
              <a:rPr lang="en-US" dirty="0" smtClean="0"/>
              <a:t>Group cohesion</a:t>
            </a:r>
          </a:p>
          <a:p>
            <a:pPr lvl="1"/>
            <a:r>
              <a:rPr lang="en-US" dirty="0" smtClean="0"/>
              <a:t>Social status</a:t>
            </a:r>
          </a:p>
          <a:p>
            <a:pPr lvl="2"/>
            <a:r>
              <a:rPr lang="en-US" dirty="0" err="1" smtClean="0"/>
              <a:t>Tausczik</a:t>
            </a:r>
            <a:r>
              <a:rPr lang="en-US" dirty="0" smtClean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Pennebaker</a:t>
            </a:r>
            <a:r>
              <a:rPr lang="en-US" dirty="0" smtClean="0"/>
              <a:t> </a:t>
            </a:r>
            <a:r>
              <a:rPr lang="en-US" dirty="0" smtClean="0"/>
              <a:t>(2009)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</a:t>
            </a:r>
            <a:r>
              <a:rPr lang="en-US" smtClean="0"/>
              <a:t>and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To use word frequency analysis to understand U.S. congressmen and women’s positions and attitudes toward U. S. foreign policy with Iraq, Iran, and North Korea</a:t>
            </a:r>
          </a:p>
          <a:p>
            <a:r>
              <a:rPr lang="en-US" dirty="0" smtClean="0"/>
              <a:t>To examine linguistic changes in the foreign policy discourse in Congress </a:t>
            </a:r>
          </a:p>
          <a:p>
            <a:r>
              <a:rPr lang="en-US" i="1" dirty="0" smtClean="0"/>
              <a:t>Hypothesis 1</a:t>
            </a:r>
            <a:r>
              <a:rPr lang="en-US" dirty="0" smtClean="0"/>
              <a:t>: Complex thinking, cognitive processing, and psychological distancing will increase following acts of aggression perpetrated by Iraq, Iran, and North Korea. </a:t>
            </a:r>
          </a:p>
          <a:p>
            <a:r>
              <a:rPr lang="en-US" i="1" dirty="0" smtClean="0"/>
              <a:t>Hypothesis 2: </a:t>
            </a:r>
            <a:r>
              <a:rPr lang="en-US" dirty="0" smtClean="0"/>
              <a:t>Categorical thinking, honesty, and status will change over time as a function of party affiliation.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82 language categories</a:t>
            </a:r>
          </a:p>
          <a:p>
            <a:pPr lvl="1"/>
            <a:r>
              <a:rPr lang="en-US" dirty="0" smtClean="0"/>
              <a:t>Content and function words</a:t>
            </a:r>
          </a:p>
          <a:p>
            <a:r>
              <a:rPr lang="en-US" dirty="0" smtClean="0"/>
              <a:t>Dictionary includes ≈ 4500 words and word stems </a:t>
            </a:r>
          </a:p>
          <a:p>
            <a:pPr lvl="1"/>
            <a:r>
              <a:rPr lang="en-US" dirty="0" smtClean="0"/>
              <a:t>Each word is categorizes in one or more categories</a:t>
            </a:r>
          </a:p>
          <a:p>
            <a:r>
              <a:rPr lang="en-US" dirty="0" smtClean="0"/>
              <a:t>For each category, total number of occurrences of all the words in that category is computed as a percentage of the total number of words in the document.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Metalinguistic</a:t>
            </a:r>
            <a:r>
              <a:rPr lang="en-US" dirty="0" smtClean="0"/>
              <a:t> Constructs </a:t>
            </a: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28600" y="1524000"/>
          <a:ext cx="8778875" cy="4084638"/>
        </p:xfrm>
        <a:graphic>
          <a:graphicData uri="http://schemas.openxmlformats.org/presentationml/2006/ole">
            <p:oleObj spid="_x0000_s1026" name="Document" r:id="rId3" imgW="6086769" imgH="2841093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Size-Senate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Senate (</a:t>
            </a:r>
            <a:r>
              <a:rPr lang="en-US" i="1" dirty="0" smtClean="0"/>
              <a:t>N</a:t>
            </a:r>
            <a:r>
              <a:rPr lang="en-US" dirty="0" smtClean="0"/>
              <a:t> = 1024)</a:t>
            </a:r>
          </a:p>
          <a:p>
            <a:pPr lvl="1"/>
            <a:r>
              <a:rPr lang="en-US" dirty="0" smtClean="0"/>
              <a:t>Word Count</a:t>
            </a:r>
          </a:p>
          <a:p>
            <a:pPr lvl="2"/>
            <a:r>
              <a:rPr lang="en-US" i="1" dirty="0" smtClean="0"/>
              <a:t>M </a:t>
            </a:r>
            <a:r>
              <a:rPr lang="en-US" dirty="0" smtClean="0"/>
              <a:t>= 1393.93 (</a:t>
            </a:r>
            <a:r>
              <a:rPr lang="en-US" i="1" dirty="0" smtClean="0"/>
              <a:t>SD </a:t>
            </a:r>
            <a:r>
              <a:rPr lang="en-US" dirty="0" smtClean="0"/>
              <a:t>= 1050.99)</a:t>
            </a:r>
          </a:p>
          <a:p>
            <a:pPr lvl="1"/>
            <a:r>
              <a:rPr lang="en-US" dirty="0" smtClean="0"/>
              <a:t>143 unique senators</a:t>
            </a:r>
          </a:p>
          <a:p>
            <a:pPr lvl="1"/>
            <a:r>
              <a:rPr lang="en-US" dirty="0" smtClean="0"/>
              <a:t>Party speeches</a:t>
            </a:r>
          </a:p>
          <a:p>
            <a:pPr lvl="2"/>
            <a:r>
              <a:rPr lang="en-US" dirty="0" smtClean="0"/>
              <a:t>522 by Democrats</a:t>
            </a:r>
          </a:p>
          <a:p>
            <a:pPr lvl="2"/>
            <a:r>
              <a:rPr lang="en-US" dirty="0" smtClean="0"/>
              <a:t>468 by Republicans</a:t>
            </a:r>
          </a:p>
          <a:p>
            <a:pPr lvl="1"/>
            <a:r>
              <a:rPr lang="en-US" dirty="0" smtClean="0"/>
              <a:t>Topic</a:t>
            </a:r>
          </a:p>
          <a:p>
            <a:pPr lvl="2"/>
            <a:r>
              <a:rPr lang="en-US" dirty="0" smtClean="0"/>
              <a:t>Iraq (</a:t>
            </a:r>
            <a:r>
              <a:rPr lang="en-US" i="1" dirty="0" smtClean="0"/>
              <a:t>n </a:t>
            </a:r>
            <a:r>
              <a:rPr lang="en-US" dirty="0" smtClean="0"/>
              <a:t>= 943)</a:t>
            </a:r>
          </a:p>
          <a:p>
            <a:pPr lvl="2"/>
            <a:r>
              <a:rPr lang="en-US" dirty="0" smtClean="0"/>
              <a:t>Iran (</a:t>
            </a:r>
            <a:r>
              <a:rPr lang="en-US" i="1" dirty="0" smtClean="0"/>
              <a:t>n </a:t>
            </a:r>
            <a:r>
              <a:rPr lang="en-US" dirty="0" smtClean="0"/>
              <a:t>= 57)</a:t>
            </a:r>
          </a:p>
          <a:p>
            <a:pPr lvl="2"/>
            <a:r>
              <a:rPr lang="en-US" dirty="0" smtClean="0"/>
              <a:t>North Korea (</a:t>
            </a:r>
            <a:r>
              <a:rPr lang="en-US" i="1" dirty="0" smtClean="0"/>
              <a:t>n</a:t>
            </a:r>
            <a:r>
              <a:rPr lang="en-US" dirty="0" smtClean="0"/>
              <a:t> = 24)</a:t>
            </a:r>
          </a:p>
          <a:p>
            <a:pPr lvl="1"/>
            <a:r>
              <a:rPr lang="en-US" dirty="0" smtClean="0"/>
              <a:t>Average time in office</a:t>
            </a:r>
          </a:p>
          <a:p>
            <a:pPr lvl="2"/>
            <a:r>
              <a:rPr lang="en-US" i="1" dirty="0" smtClean="0"/>
              <a:t>M </a:t>
            </a:r>
            <a:r>
              <a:rPr lang="en-US" dirty="0" smtClean="0"/>
              <a:t>=17.67 (</a:t>
            </a:r>
            <a:r>
              <a:rPr lang="en-US" i="1" dirty="0" smtClean="0"/>
              <a:t>SD </a:t>
            </a:r>
            <a:r>
              <a:rPr lang="en-US" dirty="0" smtClean="0"/>
              <a:t>= 10.88)</a:t>
            </a:r>
          </a:p>
          <a:p>
            <a:pPr lvl="2"/>
            <a:endParaRPr lang="en-US" i="1" dirty="0" smtClean="0"/>
          </a:p>
          <a:p>
            <a:pPr lvl="1"/>
            <a:endParaRPr lang="en-US" dirty="0" smtClean="0"/>
          </a:p>
        </p:txBody>
      </p:sp>
      <p:sp>
        <p:nvSpPr>
          <p:cNvPr id="22530" name="AutoShape 2" descr="Image result for iran fla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2" name="AutoShape 4" descr="Image result for iran fla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8" name="AutoShape 10" descr="data:image/jpeg;base64,/9j/4AAQSkZJRgABAQAAAQABAAD/2wCEAAkGBxQTEhUUExQVFhUXGBwYFhcXFBcVHBgXFxcXFxgXHBgYHCggHBwlHBUXITEhJSkrLi4uHB8zODMsNygtLiwBCgoKDg0OGxAQGiwkHyQsLCwsLCwsLCwsLCwsLCwsLCwsLCwsLCwsLCwsLCwsLCwsLCwsLCwsLCwsLCwsLCwsLP/AABEIALEBHAMBEQACEQEDEQH/xAAbAAACAwEBAQAAAAAAAAAAAAACAwABBAYHBf/EAEgQAAEDAQMHCAMNCAEFAAAAAAEAAgMRBCExBgcSQVGT0QUTVGFxgaHhkdLiFBYXIjI0QkRSorHB8CMzQ1NjcnOSg2KCssLx/8QAGwEAAwEBAQEBAAAAAAAAAAAAAAECAwUEBgf/xAA2EQACAAQDBgQFAwUAAwAAAAAAAQIDBBEUIVEFEjFBYZETFVKhIlNxsdEygeEGFkLB8CMz8f/aAAwDAQACEQMRAD8A8pgC90JjEPaBXar5kPgZ7QNdyiIuEFkOtJQjbHOYVViLlxiiaB5mhja3K0Qx0USpIhxDTAE91E7zL5qmCLBvX4ltZ+sE7CuHG2iaE2PYxUQ2QhAECACcEEpmeRtylmieYnmCcVO7cvfSDig8E1CJxBiJOxO8MMFye6Tv5iXsAwxSsWmyOgqAlYN6wn3MGnyS3Ui99tGd0N/koaLUWQmWz3a8VLhLUWYrmRfiFO6VvDo4D+sVShIcQ5zbqUvVWJT5mZ8PpUOE0UQqSGlFLhsUorijCNVVO6PeAYzv/wDiSQ2zQ2Ds8Ve6TvAGziiW4PeMj2EFZNWZdzdFgtkZM0RDCqtEsKeOtE4kKFgtj8upJIbY6OHvVKEhxDeYHWq3UTvM1Q2evcrUJlFHYuVlD2IaCF3CaK6kxPIbExNIiJh6ATsK7Fc1sSsVvBxC4poUXEkbUIGxjWJ2IbCa29Am8hL2XpWNE8iyECDbEnYTiLbEKosJxZFzMuQ0ELzE80lYveGOjuCdiVFmIeyqmxaYiWO/aoaNIWA+OqGrjUVhb4RSuKlopRZkjHFCBguA1a0MaFSNUtFJlGOo6xtRYL5mQrM1A0r0h8h8b6qkyWiOddVNsVjGVkahMqmhM1wiopfVaIziGPd2pslBR0pqTQmPDRtVE3ZpiYK6u1WkZNs2sbsVoxbL5gJ2FvsPmqYJ2FvCy2iVh3uTRRYLhUuFEBzzC5pOxO8XSiA4gtCBsPQRYm5HMRYExICRY0BMkjBehAw5QmyYWJLwpuXYsNKAuVo8EBczPF6lmq4AFuupSKuZ+1SWLDSpsU2hrW1VWJbKEJriluhvCizbd1pWLuZywDrr2qLWLTbMwhJOCjdNN4cLsNeNyrgTxKlZd1IayBPMyvF+pZs0R1lmze2x38reYfdUKbCDhfI32bNzbDqi3h9VWp0BEUEXIZaM3Vs2Rbw+qm58DJhlxoqLN1bNkW88kKdANwRGlmbW2axEf+Q+qmp8sly4+Rqbm7tlLhFvPJXiZZn4Ew2QZu7ZTCLeeSpVcvqZxU0x6BszfWyuEW89lPFy+pLpJluQfwfWy+6LeeyjFy+osJN6dxLc3Vtr/B3nspYuX1Kw0zp3HDNzbNYi3nsp4uV1Jws3p3BObq2bIt57KWLl9R4Wb07hnN7bNkW88k8XL6k4Sb07gjN7bNkW89lGLl9SsJN6dwvg6teyLeeyjFyuosLN6dy/g7tg/lbzyRi5XUWEm9O/8C5M3ts2Rbz2UYuX1KVJM6dxYzeWw6ot57KWLl9R4WZ0GNzd2ymEW89lPFy+onSzenco5urZq5reeyli5fUMLN6dypc3ttoLot57KHVy+o1SzFoLZm7tg1Rbz2UlVS+o3TTOgx2b+2ahFvPZTxcvqThJnQU/N7bTqi3nspOrl9SlSxrQy/BzbQf4W89lTiYDXwIyhm+tmFIt55IxMAvAjE/BzbP6W89lLEQF+FGQZurbsi3nsoxEAvBjGNzeWyuEV39T2U8TALwIw25u7ZfdFvPZRiYA8CMXLm5tl10VP8nspOol9RqTGhZzc2zZFvPJGIlj8KMk2bm2HARD/k9lDqJYQyo1xF/BtbNYi3nspePAV4cZlmzeW3+lT/J7KlzoSlA0YZM3tsB+TFvT6qjxYTTdZrs+WNrBJ0o7/wCn5rjuqiR34NnSm+J9GHLi14aUe7HFZOsmHph2VTvXuPOW9r2x7vzU42Z0NPJ6fr3Cgy3tmt0dP8Y4pRV0xcAh2PTvjfuMGXdsBxj3fmjHTOhXk9Nfg+41mXls2xbvzUuvm9Clsam69zUzL22Uxj3fmoe0JvQtbEpdH3I3Lq2faj3fmjzGb0DyOl69whl/a8CY935o8wndOweSUmj7hjLi1j6Ue781PmU7p2H5HSde4Yy8te2PdjijzGd07D8jpNH3CGXVr+1Hu/NT5lP6dg8jpOvcH382s31j3fmn5lO6dg8jpNH3Abl1a64x7vzTe0p3QXkdJo+4w5c2vU6Pd+aXmU7oPyOk0fcL392vbHu/NLzKd07B5HSaPuJly8te2Pd+apbRnPTsJ7DpNH3AZl3a9se7803tGd0DyOk0fcYMu7Xtj3fml5lO6B5HSaPuU7Lu17Y/9PNC2lO6dg8jpNH3Bfl1a64x7vzR5jO6dg8jpNH3I3Ly17Y935p+YzunYPJKTR9yn5d2s0vj3fmjzGd0F5JSaPuV7+bZtj3Y4o8xm9B+R0vXuZ35d2vbHu/NWq+b0IexaXr3Euy5tl98e781WPmdCfJabr3I7Le2D6UW780Y+YHktMte4l2Xds2x7vzVKtmdCXsem0fcdDl3bNse781LrpnQpbGpnyfcI5d2yuMYH+PzSx8zoN7Gpr8+5Zy5tdLzH1fs/NLHzeVh+S0q437gNy5tlMYt35qsfMJWxqa3PuU7Lu17Y78f2fmhV03oJ7HpuvcF2XNsIvMez935p46Z0Dyam0fczTZcWvbHu/NUqyYzOLZFOte5gmy1tZOMe781oqqI88WzZKeVznGwledxI9ylND2mih5m8Pw5GtkgKxcLPTDGnmaWYLNmy4BBgSuwsiaBCL3C1jTG25ZtmiKchDAiNSVTyRKzNjb1iWC/BNAHG2oSbzGiy3Yi4AhvUi4BAUSACRUhMUIzVVcViMjvKGwSHtYobKAlbRNZiYJbcncLA6HencVgdE1TurARyEAmUBXCREU1qGwSBlGpNCiE82ruRujGsOAUtlJDNCgU3zKtZEc1FwaFltVV7EWuKYKlUyYc2M0qXKbXzLvbITaG3VVwvOxnMWVzG6UDFbKFs8sUxLiUXJ2Fe/AJqllLqMASLska2C5ZPibrgMZqUMtDYyTd3KXkUsxzblJZTLO+RwaxrnOdcGtFSe781cuFxvdhRnMjhghccbslqdxyDm7eRpWl+hX6DKF3e43A9gPaujL2a4s5jt0Rwqjb0MLtJhv1fDtx+x1lhySscf8ABDut7nP8CaegL2Q0UiH/AB7nImbXq4/87fSy/kVFZbG61SWf3PBVkbXfu21qSdIYag6P0lTDDIc1yt1ZJcv+6G0c2shpoajxYs21xf7fZ9h1ryMsjxdGWHaxxb4GrfBOZQSI+VvoZyts1cv/ACv9Un/PucxytkHJGC6B3Oj7J+K/u1O8Oxc6fsyOHOW79OZ2qXb0qP4Zy3XrxX5XucbISCWkFpFxBBBB2EHBc5wOHJndhiUSundEZGSpbGM0BqU3ARKFaAXGL1T4CXE0LMYqQXqkIAqgIw3ofABoj2qLjFytVIRmc3WtEyWi6JBYqRqaYNAtYm2Kw+JgUNlJAyhOETM7grRDLwCOLHwQhrlbRmmGXBKzKbRkkfVapWMIormWQEnBap2R5o02ymO1a02hQvkGTcpsXfIa1qlmiVzZAxYxM9ECGPbTWpTLaGQsUxMcKPqclcmvtMgijxN5OprRi49Qr+CcmVFMj3YTOpqZdPLcyN5fd6HrHInIUVlbosFXEfGeflO4DYPzvX0Mingkw2h/dnxNZXTaqO8fDkuS/nqfZJuW54xUkgaCSaACpPULyk3ZXY0nE7LieWcjctn3c20OuEkh0q6mSXU7Ggj/AFXzsmoaqfEfN/c+4qqNOhchcocvqs/f/Z62V9GfCh1QM+BlFk3Ham1ubMPkvAxpg120eI1bD5KqkgnrR6nR2ftKZSxW4w81/taP7nl9rszonmOQFrm3Efn1g7V83MlxQROGLij7aVNhmwKOB3TEXqDQWb1QCNZVchD2BSxkpeEAJmCqETKYL0MB4KkYEiaAS8KkJgNKpiLkYkmDAaKJsQ5gUsoC0JwiiMsly1RnEQHagBMhFVcNyImgXP700iWzO91aq0jKKK4sqkZvIAMF6pshQocG1vUXsaqG+YzRU3LsaoisojeEY8qUimwmvSaGmeyZF8he5oQXAc7JR0nVsZ3V9NV36SQpUu3N8T4rada6mdl+lZL8/v8Aax0BF69Rzg3BAHN5d23mrG8DGT9mP+6pd90OXjrpm5JfXI6mx5Hi1UL5Q/F24e9jy1guXzbPt0ey5Pcoc/ZopK1JbR39zfiu8QfSvqaaZ4kqGI/P6+R4FRHByvl9Hmj6QctzyFRm9AHL5e8iiWLnmD9pEL/+qPEjtGI79q520abxIN9cV9jt7FrXKm+DE/hi9n/PDsecEr54+wFOTQC9GpVXsgHNapbApwvQAmRUhEAonxAMFSMJ6SARRWIHRTuAbxVJZAIcb+xWkSMDlJRHBAGWc0WkJnEIC0IBa3WncVs7lvYfSkmgaZmditUYviKeb1SIiauLLVVzJofCFERtArGxoWJ6EaI41m4jRICQJoTPu5Ccmc9bIw4AhlZCP7KaP3i1eqkg35q6ZnP2nOcmlifN5L9/4uei27LJkDyyWCdrhtEdCNoOlQjrC6E2vhlRbsULOFI2NHPg35cyFr9+zyMvwhQH+FN6Gess/NJWj9jb+3p/rh9/wWc4UH8qb0M9dLzSVo/YP7en+uH3/BzGWGUItZZoNc1jAbnUvc6lTcTqA9JXgrKtT2lDwR2Nl7OipFFvtNu3DRHPA+heI6p1GSGVrbLG+ORr3Au0m6NLiRRwOkRsHiulR1kMmFwxJs4m09lxVcxRwNJ2s73/AG4HQMzgwfypvuesvV5pK0ft+Tm/29P9cPv+C/hBgH8Kb0M9ZHmkrR+35D+3p/rh9/wbOSMrWWp+hHBMftEhga0H7R0vDHqW8mshnO0ML/0eap2XFSw78yZD0Wd39MjgOWLJzFoki1McQP7T8Zv3XBfP1Mrw5sUJ9bRz/HkQTNVn9eD9z502tZQnpFAqgNDFDAXKU0AlzlaQigSjIBgcUhlOKAF6VFVriJpXpWANx2IAzSq0SwmjYkxjGR1SbGKnjVQsmJGYx61pvGe6XG1JsaRUhTQmYpO1bIwiM8hvWiMYuIcQGvFKJlQJLiaGtWbZskaLO04rONrgaQJmuMbVizVFSD4wuTXAHxO8zXQDnJ3DENY3ucXH/wBQunstXcT+h8//AFDFaCXDq2+yX5O65R5KjtDNCZoIxBwLTtadRXTmyoJsO7Ej56nqZtPHvy3Z+z+p5plJktJZTpD48X2wL2/3gYduB6sFwaqijk5rNf8AcT7Cg2pKqvhfwxaa/T8cfuc/VeI6guR2pUkIbGPiqXxGZ24q+RPM2Mb6FmyzpMnsjXz0fLWOHEanvHUDgOs9w1rpUlBFMtFHkvdnE2htiCReCV8UXsvy+nfQ9GsNjZCwMjaGNGAH49Z6yu5BBDBDuwqyPkp06OdG45ju2ecZwwBbAR9KNju+rm/g0Lh7ThXjX6I+u2DFeltpE19n/s5lxXOOyLJomAbXFKwByhJAZZG3rRMTCBSAaFIwZE0AkhWIEXIEG40SSGZpHX9S0SyM2xjJLlLRdxjJFLQXAdJVUlYV7i5HKkhNhMKljQq0kUqrguRHax897alehOx5mrsU9l+CpMzihVyA3o5AuJqixWUR6IT6MbV52z0INIYNL8U+QuZ3ma19H2htby1h9BeD/wCQXU2W84l9D57+oYfglvq/9fg9FiNReuufMEeK3YjX2IBOx55lvk1FC3n4joBzg0x6iTU1bswN2Gyi4m0KSCWvEhyz4fg+r2PtGbPi8GYr2V9786/XucK8Xrmo75qaKBZsoUReq5CPRcg8nITEy0PIkLr2tp8VhBIvGt1QcbvxXZoaOW4VNizf2Pltr7SnKY5EHwpcXzf4X/dDs5SusfOlIA80ziUNsA2RNH3nn8CFwNqP/wAy+h9jsGG1K3rE/skcw4XLmnaFubVUmAUbEmwClckgM0jlaEykwG1UjCcEkAlwVoQlypCDxSATIxUmS0RouQwGMYk2NIW+oTWYnkCExBNck0MzylaoziEFl6q5m4cwX0CpXJdkZYnbVpEtDzwO3E1xG9ZM9MObPpxk0FV5mepDmEHFS7oozvdRytK6IbzOjyAt/NWxlbhIDGe11C37zQO9eyhmbk1X55HM2vJ8Wlitxhz7cfZs9fYV3j4suqAPPM5fKNZY4Rgxuk7+5+HoaPvLi7UmXiUGmZ9X/T8jdlxTXzdl9F/P2OKfq2rlI+gCaSQCWu0SSA6hoSMQDhUKnA0t7kSo03u3z0IQoKPQs19uqySE/RIe3sdcQOwgf7Lt7Lm3hcGmZ8t/UEi0cE1c8n+3D/uh2zl1T50BAHj3L9v561SyA/FLiG3/AEWgNae8Nr3r5armKZNiiR+gUEjwaaCB8bZ/V5s+eSvOesWSmA5lNSlgKeqQCXN1K0IIN2JXAsCiQwwaBIBGN6sQl5vVolhRm5JjKe9CQmxrKKWNAucBVOwXM8r1pCiImDzg/JPdYt5Ac5qTsLeBJp2p8RN2FB6qxCZmctEYMpjOpNsShNkA2rGI9MCNQk8FnY13hsbwoaKTEyq0REFA8ggg0INR1EYIeXAFmrM9tyX5ZFqgbJdpj4sgGp4x7jiO1fQ087xYFFz5nw1fSOmnODlxX0/jgz7BN/4lbnjPE+WbUZ7RJLjpvOj/AG4MFNuiGr5afN8WY4lzZ+hUsjwJMMvRZ/Xi/c6jJrIkvpJagWtxEWDj/d9kdWPYuhTbOv8AFM7fk41fttQXl0+b9XL9tfrw+p3UtgidHzJjaY6U0KUA2UAw7QutFLgih3GstD5uGomwzPFUT3teZ55lHkY+CskFZIsSMXs9YdYvGvauLVUDg+KDNe6Pq9n7YgnWgm/DF7P8P/uhiyNtvM2qJ30Xnm3dj7h97RPcvPQzdyeuuXc9e1ZHi0sS5rNft/Fz10L6U+EOay75Y9zwFrT+0lq1o2Nwc/uBoOsheOtqPCl2XFnV2RR4idvNfDDm/wDS/wC5HlYuXzh9sRzqpWAFhvTYhwcpGLe7wTSATrViGOfcFNgL0UXGSY3URCBkL7rlrYi4KYiNNCjiADsU0SxrTepLBe+iEhN2M8xWkJnEVGmwhGAKShD1aMncEhMVhEhvwVpGUTdy2G9DKWbHRqGaI0BZmhCOtAFfKGKfAXFFMBAQ7Ak0fayb5efZJNNl7Tc9hNNJtfxGo+a0kTnJjuuHM89ZSQVUrci48no/xqeqWnlT3TY3usnx3SDmwK0LC652l9nRaSfRStQuxHM8WS/Czby+n4PlZNPhqpKoyUOf1twtrd5fcXk1krHZqPfSSb7RFzepg/PHswUU1FBJzecWv4NK/asyp+GH4YNOb+v44fU+/IvacooIANgogDmMpcj2zVkgpHLiRg1x23fJd1jv2rnVNBDMe/Lyi9mdvZ+2Y5NoJ3xQ+6/K6f8Aw+jauX22ezsknBbI5v7u7SLwKOA6q/SwpTaFvMqYZUtRR8dOp5JVBFUT3Lk5wp/q5W5fvblxPLeWOUX2iQySG86tTQMGjqHFfPTp0U2NxxH2lNTQU8tS4OC93qz5xcosbAtfcm0ATBeUm8gHSuuUpDFEUoqAS43hUiWNbJfRTbIdxrQpGItRVwCYgxq7k2LcEgAJVCAe1NMlocAoLM1octYEZxsSXq7Ge8NjeAoaLTsRzkJA2KJVohiw+9VbIjezFyyX4KoVkRHFmBp0TsLesPjKho1hY1rlFi7ltQCCjSY0aGDis2aIsEJDN3JXKklnfpRPLTr1hw2OBuI/QWkubHLe9AzKfTyp8O5MV19voeg8j5wYnAC0NMbvtNBc093yh2X9q6craULymK32PnKnYMyF3kveWjyf4fsdJZ+V4JP3c0buoPbX/Umq98E6XH+mJHImUk+V+uBr9h5kAGI9IV3RhuvQyWrl+zRj488YI1aQcf8AVtT4LKOfLg/VEj0SqKom/ogfay7vI5vlXOG2hbZmEn7bxQdzcT307F4J+0kspa/dnapdgt5z4rdF+fxf6nDWy1vleXyOL3HEk+gdQ6hcuRMmRTHvRO7Po5UqCVDuS1ZCXG5QjQVI9WkJsFjUNiQ6AqYikXIRVJDEPerSJbLDa1RcCovlJvgJcTRpXrOxYErU0xMSCrECRemuAuYuRNEsppATYlZBB+pKw7mWd9VrCjKNiheqIDKkojHJtAmSRCCIyaJWt0eezZejtRcLPmLJqqtYlu46NZs1hNIWZsRzkJCbBAKYlc3NvWLPQgK0TEFikBZdRK1x3sUXp2DeK0R1IzHvPUuNyGhJhtclYdxjXFSMcDVQMynGi1JDY1S2NBxGlUmCLAqUDAmCcImRr/ioazC+QMe1NiQ1r6lS1ZFXLmclCgYl51q0SCH19CLWC9wJDcqh4ii4GYP1rSxlchciwXK0Lk7hu5F6FErhaxRITEwGgJslJEcEIGKqqsRcRIb1okYxPPM+j73bX0eT0DivRh5mh4sdIX+aHQ5PWs/V5PDipdLM0NINo0/OJGtuTFs6PJ4cVnhZuht5hTete5QyVtnR5PDinhpvpFj6b5i9whkta6/N5PDik6ab6RraFLf9aNUeS1rp83k8OKzdJOv+k1W0aW3/ALEWclrWfq8nhxRhJ3pDzGk+Yg2ZL2zo8nhxSdJO9I/MqT5iBdkrbD9Xf4cUYScv8RPaNL8xAe9i2dHk8OKeEnekXmVL8xDGZLWvo8nhxSdJO9JS2jSfMQfvWtfR5PDilhJ3pH5lSfMRI8mrX0eTw4pOjnekFtOk+Yi25MWzo8nhxRg53pDzOk+Yipcm7YPq8l/ZxQqKd6Qe06X5iGxZK2sC+B/hxSipJ7f6RraVJ8xEOTNr6PJ4cUsHP9IeZ0nzECMlrWT+4k8OKrCT7fpF5lSfMQz3r2sfV5PDipwc/wBJXmdJ8xC5MmLZqs8nhxVKjnekl7TpfmIB2S9srT3O/wAOKeEnekPMqT5iCbkva6X2eTw4pOjnekPMqT5iJHkzbAfm7/Dih0c5/wCILadJ8xFuyZth+ryeHFJUU70j8zpPmIW/Ji10vs8n3eKpUc70kvaVJ8xCo8mrZ0eTw4qnRzvSJbSpfmICTJq2dHk8OKapJvpE9pUvzEJbkxbMPc8nhxV4Wb6TNbRpvWhsWS1sJ+bv+7xUulm+ktbRpfmIZ717X0eTw4qcJO9JXmVJ8xAOyYtfR5PDimqSd6ReZUvzEB707ZT5u/w4qsNN9JPmFL8xe4v3qWynzd/hxTw030k4+l+YvcU7Jq2dHk8OKrCzNCfMKa360JOTVr1WeT0DiqVNM0M3X0/KNGeXJq2V+byfd4q1Tx6GMdbJv+tH0W5y5ejx7x3qrueAtT5XfHw5y5dUDD/yO4KsOtSXMehsbnSlH1eMDV+0dwTwy1J8V6DIc6Mp+rx7x3BNUyfMTnNcgznPk6PHvHcEYVai8d6D250pOjs3juCeFh1E6h6BnOjL0ePeO9VPCLUWJegcec+Xo7N47gjBrUl1T0LdnPk6OzeO4J4NahinoJdnPkr83ZvHcEsItSlUvQY3OhJ0dm8d6qMJDqTiYtBnwnyU+bx7x3BPBrUWKd+BG5znn6vHvHcEYOHUHVxeknwoSV+bs3juCMHD6gxUXpBbnOkL/m7KD+o71UYNajdVElwGvznydHZvHcEYOHUnFxen3EHOhJ0dm8dwSwi1LxL0GxZz5B9XZ/u7gng16icXFp7jHZzpD9XZvHcE8EvULGPT3KOc2Xo7N47gjBLUMY/T7i5M50nR4947glg1qNVbfIAZ0Jejs3juCWDWo8U9CznOl6PHvHcE8GtQxT0I7OhL0ePeO4JYNagqp6Cn50Jejs3juCMItSlUvQS3OfL0dm8dwSwq1HiHoMfnMk6OzeO4J4RaixL0AdnNlGNnj3juCWEWo1Ut8i/hPl6PHvHcEYRahiXoNizoSH6vHvHcE1SLUTqWuQDs50lb7OzeO4Iwi1DEt8gJM6MnR2bx3qpOlWo1UN8gTnQk6PHvHeqjCrUfjvQxz5z5a/N2bx3qqXTJcylOb5CRnOkF/uePeO4JYdaleI9BMmc+St9nj3juCXgLUajehwDTVbIkbHcmiWMN4vVcieZoioKUVLIh5huNTcmIbGaXFUiHnmgjIi4rDgblRBAaoDgIkCllorTRcdixMi4t0NsqdxbpC/0IuFhzXUVENXBL0rjsLLr6JXKsMjk1JpktGlr7lZm1mUXJBYCW8IZUIsG5SVYEORcdhjTcmS+IolIoVpbFJdhjHJolop7hihsEmAH9aVyrBwOFU0yYk7BSEUqmxK5mLwVFzSxbiKIBCJGgqWi0xElKKXaxor3MT5BVZNmqQrnSpuOyNUbyRetE8iGswicL+5MQ1ktypMlwmhrr+5UZvgGZU7i3QDKDj+KVx7thrJPFUmS4TRG8C5UjNpgGTalcrdKdggEJ0lJY+B9ypMiJZlwka0IUV+RUzkMIUSM3hCGy3OCLiSGtKollc4lcN0oSIuOwcrvi4pt5EwrMzCWtym5pu2DMlyLisWyTUmmJwgOdikUkCB6UhhlyYrCybjRIrmZ2PUpltDdO5O+RNswJZjS6iTbKhhQiPxUotgyGvakwQD5qJOKw1CJfJcpbLSMbnHasmzSwQKYjREa9itEsdKblT4ELiKZNqSURThNTbSAr3jNwFukGKdwsZzNVRvF7pos8t6qFkRQ5G3Tvw71pcxtkR8rU20ChZmM9+PYo3jTdCDh6E7isRkvWUJg4RhfcncmwTJAQhMTTQpz0rl2C54URcW7mGLTRPeFuXBL/ABRcLGcyqLmm6NbOq3iXCACQbkh5NDGybdqaZLRVTigeROe9CLhuk59G8G6FpouKwszgJbxW7cHnLkXHYF8qTY0gOdqlce7YoyIuFhRlU3KsKkftUtlJCXG5TcoQ56zuVYMYhUI1R/rwWiIYcn69KbEjJrWXM0Gw4DtP4K4eBL4mk/JV8iOYgalBQ6DE9iuHiTFwNrMR+ti0Mhc2vv8AySY4TLrWfM1NkWHpWi4GT4i24pDYzgmIkWI7EITLdgmCFnD9bUhlHggYfmgQtyTKREAMb+SpEsJAiHFIAHfkgZUSENjHfkEyUZSszRD9SvkTzEy/r0qGUgI8UIbKfgUDQAUjFzav1tUxFQiXfJU8h8wEhn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0" name="AutoShape 12" descr="data:image/jpeg;base64,/9j/4AAQSkZJRgABAQAAAQABAAD/2wCEAAkGBxQTEhUUExQVFhUXGBwYFhcXFBcVHBgXFxcXFxgXHBgYHCggHBwlHBUXITEhJSkrLi4uHB8zODMsNygtLiwBCgoKDg0OGxAQGiwkHyQsLCwsLCwsLCwsLCwsLCwsLCwsLCwsLCwsLCwsLCwsLCwsLCwsLCwsLCwsLCwsLCwsLP/AABEIALEBHAMBEQACEQEDEQH/xAAbAAACAwEBAQAAAAAAAAAAAAACAwABBAYHBf/EAEgQAAEDAQMHCAMNCAEFAAAAAAEAAgMRBCExBgcSQVGT0QUTVGFxgaHhkdLiFBYXIjI0QkRSorHB8CMzQ1NjcnOSg2KCssLx/8QAGwEAAwEBAQEBAAAAAAAAAAAAAAECAwUEBgf/xAA2EQACAAQDBgQFAwUAAwAAAAAAAQIDBBEUIVEFEjFBYZETFVKhIlNxsdEygeEGFkLB8CMz8f/aAAwDAQACEQMRAD8A8pgC90JjEPaBXar5kPgZ7QNdyiIuEFkOtJQjbHOYVViLlxiiaB5mhja3K0Qx0USpIhxDTAE91E7zL5qmCLBvX4ltZ+sE7CuHG2iaE2PYxUQ2QhAECACcEEpmeRtylmieYnmCcVO7cvfSDig8E1CJxBiJOxO8MMFye6Tv5iXsAwxSsWmyOgqAlYN6wn3MGnyS3Ui99tGd0N/koaLUWQmWz3a8VLhLUWYrmRfiFO6VvDo4D+sVShIcQ5zbqUvVWJT5mZ8PpUOE0UQqSGlFLhsUorijCNVVO6PeAYzv/wDiSQ2zQ2Ds8Ve6TvAGziiW4PeMj2EFZNWZdzdFgtkZM0RDCqtEsKeOtE4kKFgtj8upJIbY6OHvVKEhxDeYHWq3UTvM1Q2evcrUJlFHYuVlD2IaCF3CaK6kxPIbExNIiJh6ATsK7Fc1sSsVvBxC4poUXEkbUIGxjWJ2IbCa29Am8hL2XpWNE8iyECDbEnYTiLbEKosJxZFzMuQ0ELzE80lYveGOjuCdiVFmIeyqmxaYiWO/aoaNIWA+OqGrjUVhb4RSuKlopRZkjHFCBguA1a0MaFSNUtFJlGOo6xtRYL5mQrM1A0r0h8h8b6qkyWiOddVNsVjGVkahMqmhM1wiopfVaIziGPd2pslBR0pqTQmPDRtVE3ZpiYK6u1WkZNs2sbsVoxbL5gJ2FvsPmqYJ2FvCy2iVh3uTRRYLhUuFEBzzC5pOxO8XSiA4gtCBsPQRYm5HMRYExICRY0BMkjBehAw5QmyYWJLwpuXYsNKAuVo8EBczPF6lmq4AFuupSKuZ+1SWLDSpsU2hrW1VWJbKEJriluhvCizbd1pWLuZywDrr2qLWLTbMwhJOCjdNN4cLsNeNyrgTxKlZd1IayBPMyvF+pZs0R1lmze2x38reYfdUKbCDhfI32bNzbDqi3h9VWp0BEUEXIZaM3Vs2Rbw+qm58DJhlxoqLN1bNkW88kKdANwRGlmbW2axEf+Q+qmp8sly4+Rqbm7tlLhFvPJXiZZn4Ew2QZu7ZTCLeeSpVcvqZxU0x6BszfWyuEW89lPFy+pLpJluQfwfWy+6LeeyjFy+osJN6dxLc3Vtr/B3nspYuX1Kw0zp3HDNzbNYi3nsp4uV1Jws3p3BObq2bIt57KWLl9R4Wb07hnN7bNkW88k8XL6k4Sb07gjN7bNkW89lGLl9SsJN6dwvg6teyLeeyjFyuosLN6dy/g7tg/lbzyRi5XUWEm9O/8C5M3ts2Rbz2UYuX1KVJM6dxYzeWw6ot57KWLl9R4WZ0GNzd2ymEW89lPFy+onSzenco5urZq5reeyli5fUMLN6dypc3ttoLot57KHVy+o1SzFoLZm7tg1Rbz2UlVS+o3TTOgx2b+2ahFvPZTxcvqThJnQU/N7bTqi3nspOrl9SlSxrQy/BzbQf4W89lTiYDXwIyhm+tmFIt55IxMAvAjE/BzbP6W89lLEQF+FGQZurbsi3nsoxEAvBjGNzeWyuEV39T2U8TALwIw25u7ZfdFvPZRiYA8CMXLm5tl10VP8nspOol9RqTGhZzc2zZFvPJGIlj8KMk2bm2HARD/k9lDqJYQyo1xF/BtbNYi3nspePAV4cZlmzeW3+lT/J7KlzoSlA0YZM3tsB+TFvT6qjxYTTdZrs+WNrBJ0o7/wCn5rjuqiR34NnSm+J9GHLi14aUe7HFZOsmHph2VTvXuPOW9r2x7vzU42Z0NPJ6fr3Cgy3tmt0dP8Y4pRV0xcAh2PTvjfuMGXdsBxj3fmjHTOhXk9Nfg+41mXls2xbvzUuvm9Clsam69zUzL22Uxj3fmoe0JvQtbEpdH3I3Lq2faj3fmjzGb0DyOl69whl/a8CY935o8wndOweSUmj7hjLi1j6Ue781PmU7p2H5HSde4Yy8te2PdjijzGd07D8jpNH3CGXVr+1Hu/NT5lP6dg8jpOvcH382s31j3fmn5lO6dg8jpNH3Abl1a64x7vzTe0p3QXkdJo+4w5c2vU6Pd+aXmU7oPyOk0fcL392vbHu/NLzKd07B5HSaPuJly8te2Pd+apbRnPTsJ7DpNH3AZl3a9se7803tGd0DyOk0fcYMu7Xtj3fml5lO6B5HSaPuU7Lu17Y/9PNC2lO6dg8jpNH3Bfl1a64x7vzR5jO6dg8jpNH3I3Ly17Y935p+YzunYPJKTR9yn5d2s0vj3fmjzGd0F5JSaPuV7+bZtj3Y4o8xm9B+R0vXuZ35d2vbHu/NWq+b0IexaXr3Euy5tl98e781WPmdCfJabr3I7Le2D6UW780Y+YHktMte4l2Xds2x7vzVKtmdCXsem0fcdDl3bNse781LrpnQpbGpnyfcI5d2yuMYH+PzSx8zoN7Gpr8+5Zy5tdLzH1fs/NLHzeVh+S0q437gNy5tlMYt35qsfMJWxqa3PuU7Lu17Y78f2fmhV03oJ7HpuvcF2XNsIvMez935p46Z0Dyam0fczTZcWvbHu/NUqyYzOLZFOte5gmy1tZOMe781oqqI88WzZKeVznGwledxI9ylND2mih5m8Pw5GtkgKxcLPTDGnmaWYLNmy4BBgSuwsiaBCL3C1jTG25ZtmiKchDAiNSVTyRKzNjb1iWC/BNAHG2oSbzGiy3Yi4AhvUi4BAUSACRUhMUIzVVcViMjvKGwSHtYobKAlbRNZiYJbcncLA6HencVgdE1TurARyEAmUBXCREU1qGwSBlGpNCiE82ruRujGsOAUtlJDNCgU3zKtZEc1FwaFltVV7EWuKYKlUyYc2M0qXKbXzLvbITaG3VVwvOxnMWVzG6UDFbKFs8sUxLiUXJ2Fe/AJqllLqMASLska2C5ZPibrgMZqUMtDYyTd3KXkUsxzblJZTLO+RwaxrnOdcGtFSe781cuFxvdhRnMjhghccbslqdxyDm7eRpWl+hX6DKF3e43A9gPaujL2a4s5jt0Rwqjb0MLtJhv1fDtx+x1lhySscf8ABDut7nP8CaegL2Q0UiH/AB7nImbXq4/87fSy/kVFZbG61SWf3PBVkbXfu21qSdIYag6P0lTDDIc1yt1ZJcv+6G0c2shpoajxYs21xf7fZ9h1ryMsjxdGWHaxxb4GrfBOZQSI+VvoZyts1cv/ACv9Un/PucxytkHJGC6B3Oj7J+K/u1O8Oxc6fsyOHOW79OZ2qXb0qP4Zy3XrxX5XucbISCWkFpFxBBBB2EHBc5wOHJndhiUSundEZGSpbGM0BqU3ARKFaAXGL1T4CXE0LMYqQXqkIAqgIw3ofABoj2qLjFytVIRmc3WtEyWi6JBYqRqaYNAtYm2Kw+JgUNlJAyhOETM7grRDLwCOLHwQhrlbRmmGXBKzKbRkkfVapWMIormWQEnBap2R5o02ymO1a02hQvkGTcpsXfIa1qlmiVzZAxYxM9ECGPbTWpTLaGQsUxMcKPqclcmvtMgijxN5OprRi49Qr+CcmVFMj3YTOpqZdPLcyN5fd6HrHInIUVlbosFXEfGeflO4DYPzvX0Mingkw2h/dnxNZXTaqO8fDkuS/nqfZJuW54xUkgaCSaACpPULyk3ZXY0nE7LieWcjctn3c20OuEkh0q6mSXU7Ggj/AFXzsmoaqfEfN/c+4qqNOhchcocvqs/f/Z62V9GfCh1QM+BlFk3Ham1ubMPkvAxpg120eI1bD5KqkgnrR6nR2ftKZSxW4w81/taP7nl9rszonmOQFrm3Efn1g7V83MlxQROGLij7aVNhmwKOB3TEXqDQWb1QCNZVchD2BSxkpeEAJmCqETKYL0MB4KkYEiaAS8KkJgNKpiLkYkmDAaKJsQ5gUsoC0JwiiMsly1RnEQHagBMhFVcNyImgXP700iWzO91aq0jKKK4sqkZvIAMF6pshQocG1vUXsaqG+YzRU3LsaoisojeEY8qUimwmvSaGmeyZF8he5oQXAc7JR0nVsZ3V9NV36SQpUu3N8T4rada6mdl+lZL8/v8Aax0BF69Rzg3BAHN5d23mrG8DGT9mP+6pd90OXjrpm5JfXI6mx5Hi1UL5Q/F24e9jy1guXzbPt0ey5Pcoc/ZopK1JbR39zfiu8QfSvqaaZ4kqGI/P6+R4FRHByvl9Hmj6QctzyFRm9AHL5e8iiWLnmD9pEL/+qPEjtGI79q520abxIN9cV9jt7FrXKm+DE/hi9n/PDsecEr54+wFOTQC9GpVXsgHNapbApwvQAmRUhEAonxAMFSMJ6SARRWIHRTuAbxVJZAIcb+xWkSMDlJRHBAGWc0WkJnEIC0IBa3WncVs7lvYfSkmgaZmditUYviKeb1SIiauLLVVzJofCFERtArGxoWJ6EaI41m4jRICQJoTPu5Ccmc9bIw4AhlZCP7KaP3i1eqkg35q6ZnP2nOcmlifN5L9/4uei27LJkDyyWCdrhtEdCNoOlQjrC6E2vhlRbsULOFI2NHPg35cyFr9+zyMvwhQH+FN6Gess/NJWj9jb+3p/rh9/wWc4UH8qb0M9dLzSVo/YP7en+uH3/BzGWGUItZZoNc1jAbnUvc6lTcTqA9JXgrKtT2lDwR2Nl7OipFFvtNu3DRHPA+heI6p1GSGVrbLG+ORr3Au0m6NLiRRwOkRsHiulR1kMmFwxJs4m09lxVcxRwNJ2s73/AG4HQMzgwfypvuesvV5pK0ft+Tm/29P9cPv+C/hBgH8Kb0M9ZHmkrR+35D+3p/rh9/wbOSMrWWp+hHBMftEhga0H7R0vDHqW8mshnO0ML/0eap2XFSw78yZD0Wd39MjgOWLJzFoki1McQP7T8Zv3XBfP1Mrw5sUJ9bRz/HkQTNVn9eD9z502tZQnpFAqgNDFDAXKU0AlzlaQigSjIBgcUhlOKAF6VFVriJpXpWANx2IAzSq0SwmjYkxjGR1SbGKnjVQsmJGYx61pvGe6XG1JsaRUhTQmYpO1bIwiM8hvWiMYuIcQGvFKJlQJLiaGtWbZskaLO04rONrgaQJmuMbVizVFSD4wuTXAHxO8zXQDnJ3DENY3ucXH/wBQunstXcT+h8//AFDFaCXDq2+yX5O65R5KjtDNCZoIxBwLTtadRXTmyoJsO7Ej56nqZtPHvy3Z+z+p5plJktJZTpD48X2wL2/3gYduB6sFwaqijk5rNf8AcT7Cg2pKqvhfwxaa/T8cfuc/VeI6guR2pUkIbGPiqXxGZ24q+RPM2Mb6FmyzpMnsjXz0fLWOHEanvHUDgOs9w1rpUlBFMtFHkvdnE2htiCReCV8UXsvy+nfQ9GsNjZCwMjaGNGAH49Z6yu5BBDBDuwqyPkp06OdG45ju2ecZwwBbAR9KNju+rm/g0Lh7ThXjX6I+u2DFeltpE19n/s5lxXOOyLJomAbXFKwByhJAZZG3rRMTCBSAaFIwZE0AkhWIEXIEG40SSGZpHX9S0SyM2xjJLlLRdxjJFLQXAdJVUlYV7i5HKkhNhMKljQq0kUqrguRHax897alehOx5mrsU9l+CpMzihVyA3o5AuJqixWUR6IT6MbV52z0INIYNL8U+QuZ3ma19H2htby1h9BeD/wCQXU2W84l9D57+oYfglvq/9fg9FiNReuufMEeK3YjX2IBOx55lvk1FC3n4joBzg0x6iTU1bswN2Gyi4m0KSCWvEhyz4fg+r2PtGbPi8GYr2V9786/XucK8Xrmo75qaKBZsoUReq5CPRcg8nITEy0PIkLr2tp8VhBIvGt1QcbvxXZoaOW4VNizf2Pltr7SnKY5EHwpcXzf4X/dDs5SusfOlIA80ziUNsA2RNH3nn8CFwNqP/wAy+h9jsGG1K3rE/skcw4XLmnaFubVUmAUbEmwClckgM0jlaEykwG1UjCcEkAlwVoQlypCDxSATIxUmS0RouQwGMYk2NIW+oTWYnkCExBNck0MzylaoziEFl6q5m4cwX0CpXJdkZYnbVpEtDzwO3E1xG9ZM9MObPpxk0FV5mepDmEHFS7oozvdRytK6IbzOjyAt/NWxlbhIDGe11C37zQO9eyhmbk1X55HM2vJ8Wlitxhz7cfZs9fYV3j4suqAPPM5fKNZY4Rgxuk7+5+HoaPvLi7UmXiUGmZ9X/T8jdlxTXzdl9F/P2OKfq2rlI+gCaSQCWu0SSA6hoSMQDhUKnA0t7kSo03u3z0IQoKPQs19uqySE/RIe3sdcQOwgf7Lt7Lm3hcGmZ8t/UEi0cE1c8n+3D/uh2zl1T50BAHj3L9v561SyA/FLiG3/AEWgNae8Nr3r5armKZNiiR+gUEjwaaCB8bZ/V5s+eSvOesWSmA5lNSlgKeqQCXN1K0IIN2JXAsCiQwwaBIBGN6sQl5vVolhRm5JjKe9CQmxrKKWNAucBVOwXM8r1pCiImDzg/JPdYt5Ac5qTsLeBJp2p8RN2FB6qxCZmctEYMpjOpNsShNkA2rGI9MCNQk8FnY13hsbwoaKTEyq0REFA8ggg0INR1EYIeXAFmrM9tyX5ZFqgbJdpj4sgGp4x7jiO1fQ087xYFFz5nw1fSOmnODlxX0/jgz7BN/4lbnjPE+WbUZ7RJLjpvOj/AG4MFNuiGr5afN8WY4lzZ+hUsjwJMMvRZ/Xi/c6jJrIkvpJagWtxEWDj/d9kdWPYuhTbOv8AFM7fk41fttQXl0+b9XL9tfrw+p3UtgidHzJjaY6U0KUA2UAw7QutFLgih3GstD5uGomwzPFUT3teZ55lHkY+CskFZIsSMXs9YdYvGvauLVUDg+KDNe6Pq9n7YgnWgm/DF7P8P/uhiyNtvM2qJ30Xnm3dj7h97RPcvPQzdyeuuXc9e1ZHi0sS5rNft/Fz10L6U+EOay75Y9zwFrT+0lq1o2Nwc/uBoOsheOtqPCl2XFnV2RR4idvNfDDm/wDS/wC5HlYuXzh9sRzqpWAFhvTYhwcpGLe7wTSATrViGOfcFNgL0UXGSY3URCBkL7rlrYi4KYiNNCjiADsU0SxrTepLBe+iEhN2M8xWkJnEVGmwhGAKShD1aMncEhMVhEhvwVpGUTdy2G9DKWbHRqGaI0BZmhCOtAFfKGKfAXFFMBAQ7Ak0fayb5efZJNNl7Tc9hNNJtfxGo+a0kTnJjuuHM89ZSQVUrci48no/xqeqWnlT3TY3usnx3SDmwK0LC652l9nRaSfRStQuxHM8WS/Czby+n4PlZNPhqpKoyUOf1twtrd5fcXk1krHZqPfSSb7RFzepg/PHswUU1FBJzecWv4NK/asyp+GH4YNOb+v44fU+/IvacooIANgogDmMpcj2zVkgpHLiRg1x23fJd1jv2rnVNBDMe/Lyi9mdvZ+2Y5NoJ3xQ+6/K6f8Aw+jauX22ezsknBbI5v7u7SLwKOA6q/SwpTaFvMqYZUtRR8dOp5JVBFUT3Lk5wp/q5W5fvblxPLeWOUX2iQySG86tTQMGjqHFfPTp0U2NxxH2lNTQU8tS4OC93qz5xcosbAtfcm0ATBeUm8gHSuuUpDFEUoqAS43hUiWNbJfRTbIdxrQpGItRVwCYgxq7k2LcEgAJVCAe1NMlocAoLM1octYEZxsSXq7Ge8NjeAoaLTsRzkJA2KJVohiw+9VbIjezFyyX4KoVkRHFmBp0TsLesPjKho1hY1rlFi7ltQCCjSY0aGDis2aIsEJDN3JXKklnfpRPLTr1hw2OBuI/QWkubHLe9AzKfTyp8O5MV19voeg8j5wYnAC0NMbvtNBc093yh2X9q6craULymK32PnKnYMyF3kveWjyf4fsdJZ+V4JP3c0buoPbX/Umq98E6XH+mJHImUk+V+uBr9h5kAGI9IV3RhuvQyWrl+zRj488YI1aQcf8AVtT4LKOfLg/VEj0SqKom/ogfay7vI5vlXOG2hbZmEn7bxQdzcT307F4J+0kspa/dnapdgt5z4rdF+fxf6nDWy1vleXyOL3HEk+gdQ6hcuRMmRTHvRO7Po5UqCVDuS1ZCXG5QjQVI9WkJsFjUNiQ6AqYikXIRVJDEPerSJbLDa1RcCovlJvgJcTRpXrOxYErU0xMSCrECRemuAuYuRNEsppATYlZBB+pKw7mWd9VrCjKNiheqIDKkojHJtAmSRCCIyaJWt0eezZejtRcLPmLJqqtYlu46NZs1hNIWZsRzkJCbBAKYlc3NvWLPQgK0TEFikBZdRK1x3sUXp2DeK0R1IzHvPUuNyGhJhtclYdxjXFSMcDVQMynGi1JDY1S2NBxGlUmCLAqUDAmCcImRr/ioazC+QMe1NiQ1r6lS1ZFXLmclCgYl51q0SCH19CLWC9wJDcqh4ii4GYP1rSxlchciwXK0Lk7hu5F6FErhaxRITEwGgJslJEcEIGKqqsRcRIb1okYxPPM+j73bX0eT0DivRh5mh4sdIX+aHQ5PWs/V5PDipdLM0NINo0/OJGtuTFs6PJ4cVnhZuht5hTete5QyVtnR5PDinhpvpFj6b5i9whkta6/N5PDik6ab6RraFLf9aNUeS1rp83k8OKzdJOv+k1W0aW3/ALEWclrWfq8nhxRhJ3pDzGk+Yg2ZL2zo8nhxSdJO9I/MqT5iBdkrbD9Xf4cUYScv8RPaNL8xAe9i2dHk8OKeEnekXmVL8xDGZLWvo8nhxSdJO9JS2jSfMQfvWtfR5PDilhJ3pH5lSfMRI8mrX0eTw4pOjnekFtOk+Yi25MWzo8nhxRg53pDzOk+Yipcm7YPq8l/ZxQqKd6Qe06X5iGxZK2sC+B/hxSipJ7f6RraVJ8xEOTNr6PJ4cUsHP9IeZ0nzECMlrWT+4k8OKrCT7fpF5lSfMQz3r2sfV5PDipwc/wBJXmdJ8xC5MmLZqs8nhxVKjnekl7TpfmIB2S9srT3O/wAOKeEnekPMqT5iCbkva6X2eTw4pOjnekPMqT5iJHkzbAfm7/Dih0c5/wCILadJ8xFuyZth+ryeHFJUU70j8zpPmIW/Ji10vs8n3eKpUc70kvaVJ8xCo8mrZ0eTw4qnRzvSJbSpfmICTJq2dHk8OKapJvpE9pUvzEJbkxbMPc8nhxV4Wb6TNbRpvWhsWS1sJ+bv+7xUulm+ktbRpfmIZ717X0eTw4qcJO9JXmVJ8xAOyYtfR5PDimqSd6ReZUvzEB707ZT5u/w4qsNN9JPmFL8xe4v3qWynzd/hxTw030k4+l+YvcU7Jq2dHk8OKrCzNCfMKa360JOTVr1WeT0DiqVNM0M3X0/KNGeXJq2V+byfd4q1Tx6GMdbJv+tH0W5y5ejx7x3qrueAtT5XfHw5y5dUDD/yO4KsOtSXMehsbnSlH1eMDV+0dwTwy1J8V6DIc6Mp+rx7x3BNUyfMTnNcgznPk6PHvHcEYVai8d6D250pOjs3juCeFh1E6h6BnOjL0ePeO9VPCLUWJegcec+Xo7N47gjBrUl1T0LdnPk6OzeO4J4NahinoJdnPkr83ZvHcEsItSlUvQY3OhJ0dm8d6qMJDqTiYtBnwnyU+bx7x3BPBrUWKd+BG5znn6vHvHcEYOHUHVxeknwoSV+bs3juCMHD6gxUXpBbnOkL/m7KD+o71UYNajdVElwGvznydHZvHcEYOHUnFxen3EHOhJ0dm8dwSwi1LxL0GxZz5B9XZ/u7gng16icXFp7jHZzpD9XZvHcE8EvULGPT3KOc2Xo7N47gjBLUMY/T7i5M50nR4947glg1qNVbfIAZ0Jejs3juCWDWo8U9CznOl6PHvHcE8GtQxT0I7OhL0ePeO4JYNagqp6Cn50Jejs3juCMItSlUvQS3OfL0dm8dwSwq1HiHoMfnMk6OzeO4J4RaixL0AdnNlGNnj3juCWEWo1Ut8i/hPl6PHvHcEYRahiXoNizoSH6vHvHcE1SLUTqWuQDs50lb7OzeO4Iwi1DEt8gJM6MnR2bx3qpOlWo1UN8gTnQk6PHvHeqjCrUfjvQxz5z5a/N2bx3qqXTJcylOb5CRnOkF/uePeO4JYdaleI9BMmc+St9nj3juCXgLUajehwDTVbIkbHcmiWMN4vVcieZoioKUVLIh5huNTcmIbGaXFUiHnmgjIi4rDgblRBAaoDgIkCllorTRcdixMi4t0NsqdxbpC/0IuFhzXUVENXBL0rjsLLr6JXKsMjk1JpktGlr7lZm1mUXJBYCW8IZUIsG5SVYEORcdhjTcmS+IolIoVpbFJdhjHJolop7hihsEmAH9aVyrBwOFU0yYk7BSEUqmxK5mLwVFzSxbiKIBCJGgqWi0xElKKXaxor3MT5BVZNmqQrnSpuOyNUbyRetE8iGswicL+5MQ1ktypMlwmhrr+5UZvgGZU7i3QDKDj+KVx7thrJPFUmS4TRG8C5UjNpgGTalcrdKdggEJ0lJY+B9ypMiJZlwka0IUV+RUzkMIUSM3hCGy3OCLiSGtKollc4lcN0oSIuOwcrvi4pt5EwrMzCWtym5pu2DMlyLisWyTUmmJwgOdikUkCB6UhhlyYrCybjRIrmZ2PUpltDdO5O+RNswJZjS6iTbKhhQiPxUotgyGvakwQD5qJOKw1CJfJcpbLSMbnHasmzSwQKYjREa9itEsdKblT4ELiKZNqSURThNTbSAr3jNwFukGKdwsZzNVRvF7pos8t6qFkRQ5G3Tvw71pcxtkR8rU20ChZmM9+PYo3jTdCDh6E7isRkvWUJg4RhfcncmwTJAQhMTTQpz0rl2C54URcW7mGLTRPeFuXBL/ABRcLGcyqLmm6NbOq3iXCACQbkh5NDGybdqaZLRVTigeROe9CLhuk59G8G6FpouKwszgJbxW7cHnLkXHYF8qTY0gOdqlce7YoyIuFhRlU3KsKkftUtlJCXG5TcoQ56zuVYMYhUI1R/rwWiIYcn69KbEjJrWXM0Gw4DtP4K4eBL4mk/JV8iOYgalBQ6DE9iuHiTFwNrMR+ti0Mhc2vv8AySY4TLrWfM1NkWHpWi4GT4i24pDYzgmIkWI7EITLdgmCFnD9bUhlHggYfmgQtyTKREAMb+SpEsJAiHFIAHfkgZUSENjHfkEyUZSszRD9SvkTzEy/r0qGUgI8UIbKfgUDQAUjFzav1tUxFQiXfJU8h8wEhn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Size-Senate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Senate (</a:t>
            </a:r>
            <a:r>
              <a:rPr lang="en-US" i="1" dirty="0" smtClean="0"/>
              <a:t>N</a:t>
            </a:r>
            <a:r>
              <a:rPr lang="en-US" dirty="0" smtClean="0"/>
              <a:t> = 1024)</a:t>
            </a:r>
          </a:p>
          <a:p>
            <a:pPr lvl="1"/>
            <a:r>
              <a:rPr lang="en-US" dirty="0" smtClean="0"/>
              <a:t>Word Count</a:t>
            </a:r>
          </a:p>
          <a:p>
            <a:pPr lvl="2"/>
            <a:r>
              <a:rPr lang="en-US" i="1" dirty="0" smtClean="0"/>
              <a:t>M </a:t>
            </a:r>
            <a:r>
              <a:rPr lang="en-US" dirty="0" smtClean="0"/>
              <a:t>= 1393.93 (</a:t>
            </a:r>
            <a:r>
              <a:rPr lang="en-US" i="1" dirty="0" smtClean="0"/>
              <a:t>SD </a:t>
            </a:r>
            <a:r>
              <a:rPr lang="en-US" dirty="0" smtClean="0"/>
              <a:t>= 1050.99)</a:t>
            </a:r>
          </a:p>
          <a:p>
            <a:pPr lvl="1"/>
            <a:r>
              <a:rPr lang="en-US" dirty="0" smtClean="0"/>
              <a:t>143 unique senators</a:t>
            </a:r>
          </a:p>
          <a:p>
            <a:pPr lvl="1"/>
            <a:r>
              <a:rPr lang="en-US" dirty="0" smtClean="0"/>
              <a:t>Party speeches</a:t>
            </a:r>
          </a:p>
          <a:p>
            <a:pPr lvl="2"/>
            <a:r>
              <a:rPr lang="en-US" dirty="0" smtClean="0"/>
              <a:t>522 by Democrats</a:t>
            </a:r>
          </a:p>
          <a:p>
            <a:pPr lvl="2"/>
            <a:r>
              <a:rPr lang="en-US" dirty="0" smtClean="0"/>
              <a:t>468 by Republicans</a:t>
            </a:r>
          </a:p>
          <a:p>
            <a:pPr lvl="1"/>
            <a:r>
              <a:rPr lang="en-US" dirty="0" smtClean="0"/>
              <a:t>Topic</a:t>
            </a:r>
          </a:p>
          <a:p>
            <a:pPr lvl="2"/>
            <a:r>
              <a:rPr lang="en-US" dirty="0" smtClean="0"/>
              <a:t>Iraq (</a:t>
            </a:r>
            <a:r>
              <a:rPr lang="en-US" i="1" dirty="0" smtClean="0"/>
              <a:t>n </a:t>
            </a:r>
            <a:r>
              <a:rPr lang="en-US" dirty="0" smtClean="0"/>
              <a:t>= 943)</a:t>
            </a:r>
          </a:p>
          <a:p>
            <a:pPr lvl="2"/>
            <a:r>
              <a:rPr lang="en-US" dirty="0" smtClean="0"/>
              <a:t>Iran (</a:t>
            </a:r>
            <a:r>
              <a:rPr lang="en-US" i="1" dirty="0" smtClean="0"/>
              <a:t>n </a:t>
            </a:r>
            <a:r>
              <a:rPr lang="en-US" dirty="0" smtClean="0"/>
              <a:t>= 57)</a:t>
            </a:r>
          </a:p>
          <a:p>
            <a:pPr lvl="2"/>
            <a:r>
              <a:rPr lang="en-US" dirty="0" smtClean="0"/>
              <a:t>North Korea (</a:t>
            </a:r>
            <a:r>
              <a:rPr lang="en-US" i="1" dirty="0" smtClean="0"/>
              <a:t>n</a:t>
            </a:r>
            <a:r>
              <a:rPr lang="en-US" dirty="0" smtClean="0"/>
              <a:t> = 24)</a:t>
            </a:r>
          </a:p>
          <a:p>
            <a:pPr lvl="1"/>
            <a:r>
              <a:rPr lang="en-US" dirty="0" smtClean="0"/>
              <a:t>Average time in office</a:t>
            </a:r>
          </a:p>
          <a:p>
            <a:pPr lvl="2"/>
            <a:r>
              <a:rPr lang="en-US" i="1" dirty="0" smtClean="0"/>
              <a:t>M </a:t>
            </a:r>
            <a:r>
              <a:rPr lang="en-US" dirty="0" smtClean="0"/>
              <a:t>=17.67 (</a:t>
            </a:r>
            <a:r>
              <a:rPr lang="en-US" i="1" dirty="0" smtClean="0"/>
              <a:t>SD </a:t>
            </a:r>
            <a:r>
              <a:rPr lang="en-US" dirty="0" smtClean="0"/>
              <a:t>= 10.88)</a:t>
            </a:r>
          </a:p>
          <a:p>
            <a:pPr lvl="2"/>
            <a:endParaRPr lang="en-US" i="1" dirty="0" smtClean="0"/>
          </a:p>
          <a:p>
            <a:pPr lvl="1"/>
            <a:endParaRPr lang="en-US" dirty="0" smtClean="0"/>
          </a:p>
        </p:txBody>
      </p:sp>
      <p:sp>
        <p:nvSpPr>
          <p:cNvPr id="22530" name="AutoShape 2" descr="Image result for iran fla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2" name="AutoShape 4" descr="Image result for iran fla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8" name="AutoShape 10" descr="data:image/jpeg;base64,/9j/4AAQSkZJRgABAQAAAQABAAD/2wCEAAkGBxQTEhUUExQVFhUXGBwYFhcXFBcVHBgXFxcXFxgXHBgYHCggHBwlHBUXITEhJSkrLi4uHB8zODMsNygtLiwBCgoKDg0OGxAQGiwkHyQsLCwsLCwsLCwsLCwsLCwsLCwsLCwsLCwsLCwsLCwsLCwsLCwsLCwsLCwsLCwsLCwsLP/AABEIALEBHAMBEQACEQEDEQH/xAAbAAACAwEBAQAAAAAAAAAAAAACAwABBAYHBf/EAEgQAAEDAQMHCAMNCAEFAAAAAAEAAgMRBCExBgcSQVGT0QUTVGFxgaHhkdLiFBYXIjI0QkRSorHB8CMzQ1NjcnOSg2KCssLx/8QAGwEAAwEBAQEBAAAAAAAAAAAAAAECAwUEBgf/xAA2EQACAAQDBgQFAwUAAwAAAAAAAQIDBBEUIVEFEjFBYZETFVKhIlNxsdEygeEGFkLB8CMz8f/aAAwDAQACEQMRAD8A8pgC90JjEPaBXar5kPgZ7QNdyiIuEFkOtJQjbHOYVViLlxiiaB5mhja3K0Qx0USpIhxDTAE91E7zL5qmCLBvX4ltZ+sE7CuHG2iaE2PYxUQ2QhAECACcEEpmeRtylmieYnmCcVO7cvfSDig8E1CJxBiJOxO8MMFye6Tv5iXsAwxSsWmyOgqAlYN6wn3MGnyS3Ui99tGd0N/koaLUWQmWz3a8VLhLUWYrmRfiFO6VvDo4D+sVShIcQ5zbqUvVWJT5mZ8PpUOE0UQqSGlFLhsUorijCNVVO6PeAYzv/wDiSQ2zQ2Ds8Ve6TvAGziiW4PeMj2EFZNWZdzdFgtkZM0RDCqtEsKeOtE4kKFgtj8upJIbY6OHvVKEhxDeYHWq3UTvM1Q2evcrUJlFHYuVlD2IaCF3CaK6kxPIbExNIiJh6ATsK7Fc1sSsVvBxC4poUXEkbUIGxjWJ2IbCa29Am8hL2XpWNE8iyECDbEnYTiLbEKosJxZFzMuQ0ELzE80lYveGOjuCdiVFmIeyqmxaYiWO/aoaNIWA+OqGrjUVhb4RSuKlopRZkjHFCBguA1a0MaFSNUtFJlGOo6xtRYL5mQrM1A0r0h8h8b6qkyWiOddVNsVjGVkahMqmhM1wiopfVaIziGPd2pslBR0pqTQmPDRtVE3ZpiYK6u1WkZNs2sbsVoxbL5gJ2FvsPmqYJ2FvCy2iVh3uTRRYLhUuFEBzzC5pOxO8XSiA4gtCBsPQRYm5HMRYExICRY0BMkjBehAw5QmyYWJLwpuXYsNKAuVo8EBczPF6lmq4AFuupSKuZ+1SWLDSpsU2hrW1VWJbKEJriluhvCizbd1pWLuZywDrr2qLWLTbMwhJOCjdNN4cLsNeNyrgTxKlZd1IayBPMyvF+pZs0R1lmze2x38reYfdUKbCDhfI32bNzbDqi3h9VWp0BEUEXIZaM3Vs2Rbw+qm58DJhlxoqLN1bNkW88kKdANwRGlmbW2axEf+Q+qmp8sly4+Rqbm7tlLhFvPJXiZZn4Ew2QZu7ZTCLeeSpVcvqZxU0x6BszfWyuEW89lPFy+pLpJluQfwfWy+6LeeyjFy+osJN6dxLc3Vtr/B3nspYuX1Kw0zp3HDNzbNYi3nsp4uV1Jws3p3BObq2bIt57KWLl9R4Wb07hnN7bNkW88k8XL6k4Sb07gjN7bNkW89lGLl9SsJN6dwvg6teyLeeyjFyuosLN6dy/g7tg/lbzyRi5XUWEm9O/8C5M3ts2Rbz2UYuX1KVJM6dxYzeWw6ot57KWLl9R4WZ0GNzd2ymEW89lPFy+onSzenco5urZq5reeyli5fUMLN6dypc3ttoLot57KHVy+o1SzFoLZm7tg1Rbz2UlVS+o3TTOgx2b+2ahFvPZTxcvqThJnQU/N7bTqi3nspOrl9SlSxrQy/BzbQf4W89lTiYDXwIyhm+tmFIt55IxMAvAjE/BzbP6W89lLEQF+FGQZurbsi3nsoxEAvBjGNzeWyuEV39T2U8TALwIw25u7ZfdFvPZRiYA8CMXLm5tl10VP8nspOol9RqTGhZzc2zZFvPJGIlj8KMk2bm2HARD/k9lDqJYQyo1xF/BtbNYi3nspePAV4cZlmzeW3+lT/J7KlzoSlA0YZM3tsB+TFvT6qjxYTTdZrs+WNrBJ0o7/wCn5rjuqiR34NnSm+J9GHLi14aUe7HFZOsmHph2VTvXuPOW9r2x7vzU42Z0NPJ6fr3Cgy3tmt0dP8Y4pRV0xcAh2PTvjfuMGXdsBxj3fmjHTOhXk9Nfg+41mXls2xbvzUuvm9Clsam69zUzL22Uxj3fmoe0JvQtbEpdH3I3Lq2faj3fmjzGb0DyOl69whl/a8CY935o8wndOweSUmj7hjLi1j6Ue781PmU7p2H5HSde4Yy8te2PdjijzGd07D8jpNH3CGXVr+1Hu/NT5lP6dg8jpOvcH382s31j3fmn5lO6dg8jpNH3Abl1a64x7vzTe0p3QXkdJo+4w5c2vU6Pd+aXmU7oPyOk0fcL392vbHu/NLzKd07B5HSaPuJly8te2Pd+apbRnPTsJ7DpNH3AZl3a9se7803tGd0DyOk0fcYMu7Xtj3fml5lO6B5HSaPuU7Lu17Y/9PNC2lO6dg8jpNH3Bfl1a64x7vzR5jO6dg8jpNH3I3Ly17Y935p+YzunYPJKTR9yn5d2s0vj3fmjzGd0F5JSaPuV7+bZtj3Y4o8xm9B+R0vXuZ35d2vbHu/NWq+b0IexaXr3Euy5tl98e781WPmdCfJabr3I7Le2D6UW780Y+YHktMte4l2Xds2x7vzVKtmdCXsem0fcdDl3bNse781LrpnQpbGpnyfcI5d2yuMYH+PzSx8zoN7Gpr8+5Zy5tdLzH1fs/NLHzeVh+S0q437gNy5tlMYt35qsfMJWxqa3PuU7Lu17Y78f2fmhV03oJ7HpuvcF2XNsIvMez935p46Z0Dyam0fczTZcWvbHu/NUqyYzOLZFOte5gmy1tZOMe781oqqI88WzZKeVznGwledxI9ylND2mih5m8Pw5GtkgKxcLPTDGnmaWYLNmy4BBgSuwsiaBCL3C1jTG25ZtmiKchDAiNSVTyRKzNjb1iWC/BNAHG2oSbzGiy3Yi4AhvUi4BAUSACRUhMUIzVVcViMjvKGwSHtYobKAlbRNZiYJbcncLA6HencVgdE1TurARyEAmUBXCREU1qGwSBlGpNCiE82ruRujGsOAUtlJDNCgU3zKtZEc1FwaFltVV7EWuKYKlUyYc2M0qXKbXzLvbITaG3VVwvOxnMWVzG6UDFbKFs8sUxLiUXJ2Fe/AJqllLqMASLska2C5ZPibrgMZqUMtDYyTd3KXkUsxzblJZTLO+RwaxrnOdcGtFSe781cuFxvdhRnMjhghccbslqdxyDm7eRpWl+hX6DKF3e43A9gPaujL2a4s5jt0Rwqjb0MLtJhv1fDtx+x1lhySscf8ABDut7nP8CaegL2Q0UiH/AB7nImbXq4/87fSy/kVFZbG61SWf3PBVkbXfu21qSdIYag6P0lTDDIc1yt1ZJcv+6G0c2shpoajxYs21xf7fZ9h1ryMsjxdGWHaxxb4GrfBOZQSI+VvoZyts1cv/ACv9Un/PucxytkHJGC6B3Oj7J+K/u1O8Oxc6fsyOHOW79OZ2qXb0qP4Zy3XrxX5XucbISCWkFpFxBBBB2EHBc5wOHJndhiUSundEZGSpbGM0BqU3ARKFaAXGL1T4CXE0LMYqQXqkIAqgIw3ofABoj2qLjFytVIRmc3WtEyWi6JBYqRqaYNAtYm2Kw+JgUNlJAyhOETM7grRDLwCOLHwQhrlbRmmGXBKzKbRkkfVapWMIormWQEnBap2R5o02ymO1a02hQvkGTcpsXfIa1qlmiVzZAxYxM9ECGPbTWpTLaGQsUxMcKPqclcmvtMgijxN5OprRi49Qr+CcmVFMj3YTOpqZdPLcyN5fd6HrHInIUVlbosFXEfGeflO4DYPzvX0Mingkw2h/dnxNZXTaqO8fDkuS/nqfZJuW54xUkgaCSaACpPULyk3ZXY0nE7LieWcjctn3c20OuEkh0q6mSXU7Ggj/AFXzsmoaqfEfN/c+4qqNOhchcocvqs/f/Z62V9GfCh1QM+BlFk3Ham1ubMPkvAxpg120eI1bD5KqkgnrR6nR2ftKZSxW4w81/taP7nl9rszonmOQFrm3Efn1g7V83MlxQROGLij7aVNhmwKOB3TEXqDQWb1QCNZVchD2BSxkpeEAJmCqETKYL0MB4KkYEiaAS8KkJgNKpiLkYkmDAaKJsQ5gUsoC0JwiiMsly1RnEQHagBMhFVcNyImgXP700iWzO91aq0jKKK4sqkZvIAMF6pshQocG1vUXsaqG+YzRU3LsaoisojeEY8qUimwmvSaGmeyZF8he5oQXAc7JR0nVsZ3V9NV36SQpUu3N8T4rada6mdl+lZL8/v8Aax0BF69Rzg3BAHN5d23mrG8DGT9mP+6pd90OXjrpm5JfXI6mx5Hi1UL5Q/F24e9jy1guXzbPt0ey5Pcoc/ZopK1JbR39zfiu8QfSvqaaZ4kqGI/P6+R4FRHByvl9Hmj6QctzyFRm9AHL5e8iiWLnmD9pEL/+qPEjtGI79q520abxIN9cV9jt7FrXKm+DE/hi9n/PDsecEr54+wFOTQC9GpVXsgHNapbApwvQAmRUhEAonxAMFSMJ6SARRWIHRTuAbxVJZAIcb+xWkSMDlJRHBAGWc0WkJnEIC0IBa3WncVs7lvYfSkmgaZmditUYviKeb1SIiauLLVVzJofCFERtArGxoWJ6EaI41m4jRICQJoTPu5Ccmc9bIw4AhlZCP7KaP3i1eqkg35q6ZnP2nOcmlifN5L9/4uei27LJkDyyWCdrhtEdCNoOlQjrC6E2vhlRbsULOFI2NHPg35cyFr9+zyMvwhQH+FN6Gess/NJWj9jb+3p/rh9/wWc4UH8qb0M9dLzSVo/YP7en+uH3/BzGWGUItZZoNc1jAbnUvc6lTcTqA9JXgrKtT2lDwR2Nl7OipFFvtNu3DRHPA+heI6p1GSGVrbLG+ORr3Au0m6NLiRRwOkRsHiulR1kMmFwxJs4m09lxVcxRwNJ2s73/AG4HQMzgwfypvuesvV5pK0ft+Tm/29P9cPv+C/hBgH8Kb0M9ZHmkrR+35D+3p/rh9/wbOSMrWWp+hHBMftEhga0H7R0vDHqW8mshnO0ML/0eap2XFSw78yZD0Wd39MjgOWLJzFoki1McQP7T8Zv3XBfP1Mrw5sUJ9bRz/HkQTNVn9eD9z502tZQnpFAqgNDFDAXKU0AlzlaQigSjIBgcUhlOKAF6VFVriJpXpWANx2IAzSq0SwmjYkxjGR1SbGKnjVQsmJGYx61pvGe6XG1JsaRUhTQmYpO1bIwiM8hvWiMYuIcQGvFKJlQJLiaGtWbZskaLO04rONrgaQJmuMbVizVFSD4wuTXAHxO8zXQDnJ3DENY3ucXH/wBQunstXcT+h8//AFDFaCXDq2+yX5O65R5KjtDNCZoIxBwLTtadRXTmyoJsO7Ej56nqZtPHvy3Z+z+p5plJktJZTpD48X2wL2/3gYduB6sFwaqijk5rNf8AcT7Cg2pKqvhfwxaa/T8cfuc/VeI6guR2pUkIbGPiqXxGZ24q+RPM2Mb6FmyzpMnsjXz0fLWOHEanvHUDgOs9w1rpUlBFMtFHkvdnE2htiCReCV8UXsvy+nfQ9GsNjZCwMjaGNGAH49Z6yu5BBDBDuwqyPkp06OdG45ju2ecZwwBbAR9KNju+rm/g0Lh7ThXjX6I+u2DFeltpE19n/s5lxXOOyLJomAbXFKwByhJAZZG3rRMTCBSAaFIwZE0AkhWIEXIEG40SSGZpHX9S0SyM2xjJLlLRdxjJFLQXAdJVUlYV7i5HKkhNhMKljQq0kUqrguRHax897alehOx5mrsU9l+CpMzihVyA3o5AuJqixWUR6IT6MbV52z0INIYNL8U+QuZ3ma19H2htby1h9BeD/wCQXU2W84l9D57+oYfglvq/9fg9FiNReuufMEeK3YjX2IBOx55lvk1FC3n4joBzg0x6iTU1bswN2Gyi4m0KSCWvEhyz4fg+r2PtGbPi8GYr2V9786/XucK8Xrmo75qaKBZsoUReq5CPRcg8nITEy0PIkLr2tp8VhBIvGt1QcbvxXZoaOW4VNizf2Pltr7SnKY5EHwpcXzf4X/dDs5SusfOlIA80ziUNsA2RNH3nn8CFwNqP/wAy+h9jsGG1K3rE/skcw4XLmnaFubVUmAUbEmwClckgM0jlaEykwG1UjCcEkAlwVoQlypCDxSATIxUmS0RouQwGMYk2NIW+oTWYnkCExBNck0MzylaoziEFl6q5m4cwX0CpXJdkZYnbVpEtDzwO3E1xG9ZM9MObPpxk0FV5mepDmEHFS7oozvdRytK6IbzOjyAt/NWxlbhIDGe11C37zQO9eyhmbk1X55HM2vJ8Wlitxhz7cfZs9fYV3j4suqAPPM5fKNZY4Rgxuk7+5+HoaPvLi7UmXiUGmZ9X/T8jdlxTXzdl9F/P2OKfq2rlI+gCaSQCWu0SSA6hoSMQDhUKnA0t7kSo03u3z0IQoKPQs19uqySE/RIe3sdcQOwgf7Lt7Lm3hcGmZ8t/UEi0cE1c8n+3D/uh2zl1T50BAHj3L9v561SyA/FLiG3/AEWgNae8Nr3r5armKZNiiR+gUEjwaaCB8bZ/V5s+eSvOesWSmA5lNSlgKeqQCXN1K0IIN2JXAsCiQwwaBIBGN6sQl5vVolhRm5JjKe9CQmxrKKWNAucBVOwXM8r1pCiImDzg/JPdYt5Ac5qTsLeBJp2p8RN2FB6qxCZmctEYMpjOpNsShNkA2rGI9MCNQk8FnY13hsbwoaKTEyq0REFA8ggg0INR1EYIeXAFmrM9tyX5ZFqgbJdpj4sgGp4x7jiO1fQ087xYFFz5nw1fSOmnODlxX0/jgz7BN/4lbnjPE+WbUZ7RJLjpvOj/AG4MFNuiGr5afN8WY4lzZ+hUsjwJMMvRZ/Xi/c6jJrIkvpJagWtxEWDj/d9kdWPYuhTbOv8AFM7fk41fttQXl0+b9XL9tfrw+p3UtgidHzJjaY6U0KUA2UAw7QutFLgih3GstD5uGomwzPFUT3teZ55lHkY+CskFZIsSMXs9YdYvGvauLVUDg+KDNe6Pq9n7YgnWgm/DF7P8P/uhiyNtvM2qJ30Xnm3dj7h97RPcvPQzdyeuuXc9e1ZHi0sS5rNft/Fz10L6U+EOay75Y9zwFrT+0lq1o2Nwc/uBoOsheOtqPCl2XFnV2RR4idvNfDDm/wDS/wC5HlYuXzh9sRzqpWAFhvTYhwcpGLe7wTSATrViGOfcFNgL0UXGSY3URCBkL7rlrYi4KYiNNCjiADsU0SxrTepLBe+iEhN2M8xWkJnEVGmwhGAKShD1aMncEhMVhEhvwVpGUTdy2G9DKWbHRqGaI0BZmhCOtAFfKGKfAXFFMBAQ7Ak0fayb5efZJNNl7Tc9hNNJtfxGo+a0kTnJjuuHM89ZSQVUrci48no/xqeqWnlT3TY3usnx3SDmwK0LC652l9nRaSfRStQuxHM8WS/Czby+n4PlZNPhqpKoyUOf1twtrd5fcXk1krHZqPfSSb7RFzepg/PHswUU1FBJzecWv4NK/asyp+GH4YNOb+v44fU+/IvacooIANgogDmMpcj2zVkgpHLiRg1x23fJd1jv2rnVNBDMe/Lyi9mdvZ+2Y5NoJ3xQ+6/K6f8Aw+jauX22ezsknBbI5v7u7SLwKOA6q/SwpTaFvMqYZUtRR8dOp5JVBFUT3Lk5wp/q5W5fvblxPLeWOUX2iQySG86tTQMGjqHFfPTp0U2NxxH2lNTQU8tS4OC93qz5xcosbAtfcm0ATBeUm8gHSuuUpDFEUoqAS43hUiWNbJfRTbIdxrQpGItRVwCYgxq7k2LcEgAJVCAe1NMlocAoLM1octYEZxsSXq7Ge8NjeAoaLTsRzkJA2KJVohiw+9VbIjezFyyX4KoVkRHFmBp0TsLesPjKho1hY1rlFi7ltQCCjSY0aGDis2aIsEJDN3JXKklnfpRPLTr1hw2OBuI/QWkubHLe9AzKfTyp8O5MV19voeg8j5wYnAC0NMbvtNBc093yh2X9q6craULymK32PnKnYMyF3kveWjyf4fsdJZ+V4JP3c0buoPbX/Umq98E6XH+mJHImUk+V+uBr9h5kAGI9IV3RhuvQyWrl+zRj488YI1aQcf8AVtT4LKOfLg/VEj0SqKom/ogfay7vI5vlXOG2hbZmEn7bxQdzcT307F4J+0kspa/dnapdgt5z4rdF+fxf6nDWy1vleXyOL3HEk+gdQ6hcuRMmRTHvRO7Po5UqCVDuS1ZCXG5QjQVI9WkJsFjUNiQ6AqYikXIRVJDEPerSJbLDa1RcCovlJvgJcTRpXrOxYErU0xMSCrECRemuAuYuRNEsppATYlZBB+pKw7mWd9VrCjKNiheqIDKkojHJtAmSRCCIyaJWt0eezZejtRcLPmLJqqtYlu46NZs1hNIWZsRzkJCbBAKYlc3NvWLPQgK0TEFikBZdRK1x3sUXp2DeK0R1IzHvPUuNyGhJhtclYdxjXFSMcDVQMynGi1JDY1S2NBxGlUmCLAqUDAmCcImRr/ioazC+QMe1NiQ1r6lS1ZFXLmclCgYl51q0SCH19CLWC9wJDcqh4ii4GYP1rSxlchciwXK0Lk7hu5F6FErhaxRITEwGgJslJEcEIGKqqsRcRIb1okYxPPM+j73bX0eT0DivRh5mh4sdIX+aHQ5PWs/V5PDipdLM0NINo0/OJGtuTFs6PJ4cVnhZuht5hTete5QyVtnR5PDinhpvpFj6b5i9whkta6/N5PDik6ab6RraFLf9aNUeS1rp83k8OKzdJOv+k1W0aW3/ALEWclrWfq8nhxRhJ3pDzGk+Yg2ZL2zo8nhxSdJO9I/MqT5iBdkrbD9Xf4cUYScv8RPaNL8xAe9i2dHk8OKeEnekXmVL8xDGZLWvo8nhxSdJO9JS2jSfMQfvWtfR5PDilhJ3pH5lSfMRI8mrX0eTw4pOjnekFtOk+Yi25MWzo8nhxRg53pDzOk+Yipcm7YPq8l/ZxQqKd6Qe06X5iGxZK2sC+B/hxSipJ7f6RraVJ8xEOTNr6PJ4cUsHP9IeZ0nzECMlrWT+4k8OKrCT7fpF5lSfMQz3r2sfV5PDipwc/wBJXmdJ8xC5MmLZqs8nhxVKjnekl7TpfmIB2S9srT3O/wAOKeEnekPMqT5iCbkva6X2eTw4pOjnekPMqT5iJHkzbAfm7/Dih0c5/wCILadJ8xFuyZth+ryeHFJUU70j8zpPmIW/Ji10vs8n3eKpUc70kvaVJ8xCo8mrZ0eTw4qnRzvSJbSpfmICTJq2dHk8OKapJvpE9pUvzEJbkxbMPc8nhxV4Wb6TNbRpvWhsWS1sJ+bv+7xUulm+ktbRpfmIZ717X0eTw4qcJO9JXmVJ8xAOyYtfR5PDimqSd6ReZUvzEB707ZT5u/w4qsNN9JPmFL8xe4v3qWynzd/hxTw030k4+l+YvcU7Jq2dHk8OKrCzNCfMKa360JOTVr1WeT0DiqVNM0M3X0/KNGeXJq2V+byfd4q1Tx6GMdbJv+tH0W5y5ejx7x3qrueAtT5XfHw5y5dUDD/yO4KsOtSXMehsbnSlH1eMDV+0dwTwy1J8V6DIc6Mp+rx7x3BNUyfMTnNcgznPk6PHvHcEYVai8d6D250pOjs3juCeFh1E6h6BnOjL0ePeO9VPCLUWJegcec+Xo7N47gjBrUl1T0LdnPk6OzeO4J4NahinoJdnPkr83ZvHcEsItSlUvQY3OhJ0dm8d6qMJDqTiYtBnwnyU+bx7x3BPBrUWKd+BG5znn6vHvHcEYOHUHVxeknwoSV+bs3juCMHD6gxUXpBbnOkL/m7KD+o71UYNajdVElwGvznydHZvHcEYOHUnFxen3EHOhJ0dm8dwSwi1LxL0GxZz5B9XZ/u7gng16icXFp7jHZzpD9XZvHcE8EvULGPT3KOc2Xo7N47gjBLUMY/T7i5M50nR4947glg1qNVbfIAZ0Jejs3juCWDWo8U9CznOl6PHvHcE8GtQxT0I7OhL0ePeO4JYNagqp6Cn50Jejs3juCMItSlUvQS3OfL0dm8dwSwq1HiHoMfnMk6OzeO4J4RaixL0AdnNlGNnj3juCWEWo1Ut8i/hPl6PHvHcEYRahiXoNizoSH6vHvHcE1SLUTqWuQDs50lb7OzeO4Iwi1DEt8gJM6MnR2bx3qpOlWo1UN8gTnQk6PHvHeqjCrUfjvQxz5z5a/N2bx3qqXTJcylOb5CRnOkF/uePeO4JYdaleI9BMmc+St9nj3juCXgLUajehwDTVbIkbHcmiWMN4vVcieZoioKUVLIh5huNTcmIbGaXFUiHnmgjIi4rDgblRBAaoDgIkCllorTRcdixMi4t0NsqdxbpC/0IuFhzXUVENXBL0rjsLLr6JXKsMjk1JpktGlr7lZm1mUXJBYCW8IZUIsG5SVYEORcdhjTcmS+IolIoVpbFJdhjHJolop7hihsEmAH9aVyrBwOFU0yYk7BSEUqmxK5mLwVFzSxbiKIBCJGgqWi0xElKKXaxor3MT5BVZNmqQrnSpuOyNUbyRetE8iGswicL+5MQ1ktypMlwmhrr+5UZvgGZU7i3QDKDj+KVx7thrJPFUmS4TRG8C5UjNpgGTalcrdKdggEJ0lJY+B9ypMiJZlwka0IUV+RUzkMIUSM3hCGy3OCLiSGtKollc4lcN0oSIuOwcrvi4pt5EwrMzCWtym5pu2DMlyLisWyTUmmJwgOdikUkCB6UhhlyYrCybjRIrmZ2PUpltDdO5O+RNswJZjS6iTbKhhQiPxUotgyGvakwQD5qJOKw1CJfJcpbLSMbnHasmzSwQKYjREa9itEsdKblT4ELiKZNqSURThNTbSAr3jNwFukGKdwsZzNVRvF7pos8t6qFkRQ5G3Tvw71pcxtkR8rU20ChZmM9+PYo3jTdCDh6E7isRkvWUJg4RhfcncmwTJAQhMTTQpz0rl2C54URcW7mGLTRPeFuXBL/ABRcLGcyqLmm6NbOq3iXCACQbkh5NDGybdqaZLRVTigeROe9CLhuk59G8G6FpouKwszgJbxW7cHnLkXHYF8qTY0gOdqlce7YoyIuFhRlU3KsKkftUtlJCXG5TcoQ56zuVYMYhUI1R/rwWiIYcn69KbEjJrWXM0Gw4DtP4K4eBL4mk/JV8iOYgalBQ6DE9iuHiTFwNrMR+ti0Mhc2vv8AySY4TLrWfM1NkWHpWi4GT4i24pDYzgmIkWI7EITLdgmCFnD9bUhlHggYfmgQtyTKREAMb+SpEsJAiHFIAHfkgZUSENjHfkEyUZSszRD9SvkTzEy/r0qGUgI8UIbKfgUDQAUjFzav1tUxFQiXfJU8h8wEhn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0" name="AutoShape 12" descr="data:image/jpeg;base64,/9j/4AAQSkZJRgABAQAAAQABAAD/2wCEAAkGBxQTEhUUExQVFhUXGBwYFhcXFBcVHBgXFxcXFxgXHBgYHCggHBwlHBUXITEhJSkrLi4uHB8zODMsNygtLiwBCgoKDg0OGxAQGiwkHyQsLCwsLCwsLCwsLCwsLCwsLCwsLCwsLCwsLCwsLCwsLCwsLCwsLCwsLCwsLCwsLCwsLP/AABEIALEBHAMBEQACEQEDEQH/xAAbAAACAwEBAQAAAAAAAAAAAAACAwABBAYHBf/EAEgQAAEDAQMHCAMNCAEFAAAAAAEAAgMRBCExBgcSQVGT0QUTVGFxgaHhkdLiFBYXIjI0QkRSorHB8CMzQ1NjcnOSg2KCssLx/8QAGwEAAwEBAQEBAAAAAAAAAAAAAAECAwUEBgf/xAA2EQACAAQDBgQFAwUAAwAAAAAAAQIDBBEUIVEFEjFBYZETFVKhIlNxsdEygeEGFkLB8CMz8f/aAAwDAQACEQMRAD8A8pgC90JjEPaBXar5kPgZ7QNdyiIuEFkOtJQjbHOYVViLlxiiaB5mhja3K0Qx0USpIhxDTAE91E7zL5qmCLBvX4ltZ+sE7CuHG2iaE2PYxUQ2QhAECACcEEpmeRtylmieYnmCcVO7cvfSDig8E1CJxBiJOxO8MMFye6Tv5iXsAwxSsWmyOgqAlYN6wn3MGnyS3Ui99tGd0N/koaLUWQmWz3a8VLhLUWYrmRfiFO6VvDo4D+sVShIcQ5zbqUvVWJT5mZ8PpUOE0UQqSGlFLhsUorijCNVVO6PeAYzv/wDiSQ2zQ2Ds8Ve6TvAGziiW4PeMj2EFZNWZdzdFgtkZM0RDCqtEsKeOtE4kKFgtj8upJIbY6OHvVKEhxDeYHWq3UTvM1Q2evcrUJlFHYuVlD2IaCF3CaK6kxPIbExNIiJh6ATsK7Fc1sSsVvBxC4poUXEkbUIGxjWJ2IbCa29Am8hL2XpWNE8iyECDbEnYTiLbEKosJxZFzMuQ0ELzE80lYveGOjuCdiVFmIeyqmxaYiWO/aoaNIWA+OqGrjUVhb4RSuKlopRZkjHFCBguA1a0MaFSNUtFJlGOo6xtRYL5mQrM1A0r0h8h8b6qkyWiOddVNsVjGVkahMqmhM1wiopfVaIziGPd2pslBR0pqTQmPDRtVE3ZpiYK6u1WkZNs2sbsVoxbL5gJ2FvsPmqYJ2FvCy2iVh3uTRRYLhUuFEBzzC5pOxO8XSiA4gtCBsPQRYm5HMRYExICRY0BMkjBehAw5QmyYWJLwpuXYsNKAuVo8EBczPF6lmq4AFuupSKuZ+1SWLDSpsU2hrW1VWJbKEJriluhvCizbd1pWLuZywDrr2qLWLTbMwhJOCjdNN4cLsNeNyrgTxKlZd1IayBPMyvF+pZs0R1lmze2x38reYfdUKbCDhfI32bNzbDqi3h9VWp0BEUEXIZaM3Vs2Rbw+qm58DJhlxoqLN1bNkW88kKdANwRGlmbW2axEf+Q+qmp8sly4+Rqbm7tlLhFvPJXiZZn4Ew2QZu7ZTCLeeSpVcvqZxU0x6BszfWyuEW89lPFy+pLpJluQfwfWy+6LeeyjFy+osJN6dxLc3Vtr/B3nspYuX1Kw0zp3HDNzbNYi3nsp4uV1Jws3p3BObq2bIt57KWLl9R4Wb07hnN7bNkW88k8XL6k4Sb07gjN7bNkW89lGLl9SsJN6dwvg6teyLeeyjFyuosLN6dy/g7tg/lbzyRi5XUWEm9O/8C5M3ts2Rbz2UYuX1KVJM6dxYzeWw6ot57KWLl9R4WZ0GNzd2ymEW89lPFy+onSzenco5urZq5reeyli5fUMLN6dypc3ttoLot57KHVy+o1SzFoLZm7tg1Rbz2UlVS+o3TTOgx2b+2ahFvPZTxcvqThJnQU/N7bTqi3nspOrl9SlSxrQy/BzbQf4W89lTiYDXwIyhm+tmFIt55IxMAvAjE/BzbP6W89lLEQF+FGQZurbsi3nsoxEAvBjGNzeWyuEV39T2U8TALwIw25u7ZfdFvPZRiYA8CMXLm5tl10VP8nspOol9RqTGhZzc2zZFvPJGIlj8KMk2bm2HARD/k9lDqJYQyo1xF/BtbNYi3nspePAV4cZlmzeW3+lT/J7KlzoSlA0YZM3tsB+TFvT6qjxYTTdZrs+WNrBJ0o7/wCn5rjuqiR34NnSm+J9GHLi14aUe7HFZOsmHph2VTvXuPOW9r2x7vzU42Z0NPJ6fr3Cgy3tmt0dP8Y4pRV0xcAh2PTvjfuMGXdsBxj3fmjHTOhXk9Nfg+41mXls2xbvzUuvm9Clsam69zUzL22Uxj3fmoe0JvQtbEpdH3I3Lq2faj3fmjzGb0DyOl69whl/a8CY935o8wndOweSUmj7hjLi1j6Ue781PmU7p2H5HSde4Yy8te2PdjijzGd07D8jpNH3CGXVr+1Hu/NT5lP6dg8jpOvcH382s31j3fmn5lO6dg8jpNH3Abl1a64x7vzTe0p3QXkdJo+4w5c2vU6Pd+aXmU7oPyOk0fcL392vbHu/NLzKd07B5HSaPuJly8te2Pd+apbRnPTsJ7DpNH3AZl3a9se7803tGd0DyOk0fcYMu7Xtj3fml5lO6B5HSaPuU7Lu17Y/9PNC2lO6dg8jpNH3Bfl1a64x7vzR5jO6dg8jpNH3I3Ly17Y935p+YzunYPJKTR9yn5d2s0vj3fmjzGd0F5JSaPuV7+bZtj3Y4o8xm9B+R0vXuZ35d2vbHu/NWq+b0IexaXr3Euy5tl98e781WPmdCfJabr3I7Le2D6UW780Y+YHktMte4l2Xds2x7vzVKtmdCXsem0fcdDl3bNse781LrpnQpbGpnyfcI5d2yuMYH+PzSx8zoN7Gpr8+5Zy5tdLzH1fs/NLHzeVh+S0q437gNy5tlMYt35qsfMJWxqa3PuU7Lu17Y78f2fmhV03oJ7HpuvcF2XNsIvMez935p46Z0Dyam0fczTZcWvbHu/NUqyYzOLZFOte5gmy1tZOMe781oqqI88WzZKeVznGwledxI9ylND2mih5m8Pw5GtkgKxcLPTDGnmaWYLNmy4BBgSuwsiaBCL3C1jTG25ZtmiKchDAiNSVTyRKzNjb1iWC/BNAHG2oSbzGiy3Yi4AhvUi4BAUSACRUhMUIzVVcViMjvKGwSHtYobKAlbRNZiYJbcncLA6HencVgdE1TurARyEAmUBXCREU1qGwSBlGpNCiE82ruRujGsOAUtlJDNCgU3zKtZEc1FwaFltVV7EWuKYKlUyYc2M0qXKbXzLvbITaG3VVwvOxnMWVzG6UDFbKFs8sUxLiUXJ2Fe/AJqllLqMASLska2C5ZPibrgMZqUMtDYyTd3KXkUsxzblJZTLO+RwaxrnOdcGtFSe781cuFxvdhRnMjhghccbslqdxyDm7eRpWl+hX6DKF3e43A9gPaujL2a4s5jt0Rwqjb0MLtJhv1fDtx+x1lhySscf8ABDut7nP8CaegL2Q0UiH/AB7nImbXq4/87fSy/kVFZbG61SWf3PBVkbXfu21qSdIYag6P0lTDDIc1yt1ZJcv+6G0c2shpoajxYs21xf7fZ9h1ryMsjxdGWHaxxb4GrfBOZQSI+VvoZyts1cv/ACv9Un/PucxytkHJGC6B3Oj7J+K/u1O8Oxc6fsyOHOW79OZ2qXb0qP4Zy3XrxX5XucbISCWkFpFxBBBB2EHBc5wOHJndhiUSundEZGSpbGM0BqU3ARKFaAXGL1T4CXE0LMYqQXqkIAqgIw3ofABoj2qLjFytVIRmc3WtEyWi6JBYqRqaYNAtYm2Kw+JgUNlJAyhOETM7grRDLwCOLHwQhrlbRmmGXBKzKbRkkfVapWMIormWQEnBap2R5o02ymO1a02hQvkGTcpsXfIa1qlmiVzZAxYxM9ECGPbTWpTLaGQsUxMcKPqclcmvtMgijxN5OprRi49Qr+CcmVFMj3YTOpqZdPLcyN5fd6HrHInIUVlbosFXEfGeflO4DYPzvX0Mingkw2h/dnxNZXTaqO8fDkuS/nqfZJuW54xUkgaCSaACpPULyk3ZXY0nE7LieWcjctn3c20OuEkh0q6mSXU7Ggj/AFXzsmoaqfEfN/c+4qqNOhchcocvqs/f/Z62V9GfCh1QM+BlFk3Ham1ubMPkvAxpg120eI1bD5KqkgnrR6nR2ftKZSxW4w81/taP7nl9rszonmOQFrm3Efn1g7V83MlxQROGLij7aVNhmwKOB3TEXqDQWb1QCNZVchD2BSxkpeEAJmCqETKYL0MB4KkYEiaAS8KkJgNKpiLkYkmDAaKJsQ5gUsoC0JwiiMsly1RnEQHagBMhFVcNyImgXP700iWzO91aq0jKKK4sqkZvIAMF6pshQocG1vUXsaqG+YzRU3LsaoisojeEY8qUimwmvSaGmeyZF8he5oQXAc7JR0nVsZ3V9NV36SQpUu3N8T4rada6mdl+lZL8/v8Aax0BF69Rzg3BAHN5d23mrG8DGT9mP+6pd90OXjrpm5JfXI6mx5Hi1UL5Q/F24e9jy1guXzbPt0ey5Pcoc/ZopK1JbR39zfiu8QfSvqaaZ4kqGI/P6+R4FRHByvl9Hmj6QctzyFRm9AHL5e8iiWLnmD9pEL/+qPEjtGI79q520abxIN9cV9jt7FrXKm+DE/hi9n/PDsecEr54+wFOTQC9GpVXsgHNapbApwvQAmRUhEAonxAMFSMJ6SARRWIHRTuAbxVJZAIcb+xWkSMDlJRHBAGWc0WkJnEIC0IBa3WncVs7lvYfSkmgaZmditUYviKeb1SIiauLLVVzJofCFERtArGxoWJ6EaI41m4jRICQJoTPu5Ccmc9bIw4AhlZCP7KaP3i1eqkg35q6ZnP2nOcmlifN5L9/4uei27LJkDyyWCdrhtEdCNoOlQjrC6E2vhlRbsULOFI2NHPg35cyFr9+zyMvwhQH+FN6Gess/NJWj9jb+3p/rh9/wWc4UH8qb0M9dLzSVo/YP7en+uH3/BzGWGUItZZoNc1jAbnUvc6lTcTqA9JXgrKtT2lDwR2Nl7OipFFvtNu3DRHPA+heI6p1GSGVrbLG+ORr3Au0m6NLiRRwOkRsHiulR1kMmFwxJs4m09lxVcxRwNJ2s73/AG4HQMzgwfypvuesvV5pK0ft+Tm/29P9cPv+C/hBgH8Kb0M9ZHmkrR+35D+3p/rh9/wbOSMrWWp+hHBMftEhga0H7R0vDHqW8mshnO0ML/0eap2XFSw78yZD0Wd39MjgOWLJzFoki1McQP7T8Zv3XBfP1Mrw5sUJ9bRz/HkQTNVn9eD9z502tZQnpFAqgNDFDAXKU0AlzlaQigSjIBgcUhlOKAF6VFVriJpXpWANx2IAzSq0SwmjYkxjGR1SbGKnjVQsmJGYx61pvGe6XG1JsaRUhTQmYpO1bIwiM8hvWiMYuIcQGvFKJlQJLiaGtWbZskaLO04rONrgaQJmuMbVizVFSD4wuTXAHxO8zXQDnJ3DENY3ucXH/wBQunstXcT+h8//AFDFaCXDq2+yX5O65R5KjtDNCZoIxBwLTtadRXTmyoJsO7Ej56nqZtPHvy3Z+z+p5plJktJZTpD48X2wL2/3gYduB6sFwaqijk5rNf8AcT7Cg2pKqvhfwxaa/T8cfuc/VeI6guR2pUkIbGPiqXxGZ24q+RPM2Mb6FmyzpMnsjXz0fLWOHEanvHUDgOs9w1rpUlBFMtFHkvdnE2htiCReCV8UXsvy+nfQ9GsNjZCwMjaGNGAH49Z6yu5BBDBDuwqyPkp06OdG45ju2ecZwwBbAR9KNju+rm/g0Lh7ThXjX6I+u2DFeltpE19n/s5lxXOOyLJomAbXFKwByhJAZZG3rRMTCBSAaFIwZE0AkhWIEXIEG40SSGZpHX9S0SyM2xjJLlLRdxjJFLQXAdJVUlYV7i5HKkhNhMKljQq0kUqrguRHax897alehOx5mrsU9l+CpMzihVyA3o5AuJqixWUR6IT6MbV52z0INIYNL8U+QuZ3ma19H2htby1h9BeD/wCQXU2W84l9D57+oYfglvq/9fg9FiNReuufMEeK3YjX2IBOx55lvk1FC3n4joBzg0x6iTU1bswN2Gyi4m0KSCWvEhyz4fg+r2PtGbPi8GYr2V9786/XucK8Xrmo75qaKBZsoUReq5CPRcg8nITEy0PIkLr2tp8VhBIvGt1QcbvxXZoaOW4VNizf2Pltr7SnKY5EHwpcXzf4X/dDs5SusfOlIA80ziUNsA2RNH3nn8CFwNqP/wAy+h9jsGG1K3rE/skcw4XLmnaFubVUmAUbEmwClckgM0jlaEykwG1UjCcEkAlwVoQlypCDxSATIxUmS0RouQwGMYk2NIW+oTWYnkCExBNck0MzylaoziEFl6q5m4cwX0CpXJdkZYnbVpEtDzwO3E1xG9ZM9MObPpxk0FV5mepDmEHFS7oozvdRytK6IbzOjyAt/NWxlbhIDGe11C37zQO9eyhmbk1X55HM2vJ8Wlitxhz7cfZs9fYV3j4suqAPPM5fKNZY4Rgxuk7+5+HoaPvLi7UmXiUGmZ9X/T8jdlxTXzdl9F/P2OKfq2rlI+gCaSQCWu0SSA6hoSMQDhUKnA0t7kSo03u3z0IQoKPQs19uqySE/RIe3sdcQOwgf7Lt7Lm3hcGmZ8t/UEi0cE1c8n+3D/uh2zl1T50BAHj3L9v561SyA/FLiG3/AEWgNae8Nr3r5armKZNiiR+gUEjwaaCB8bZ/V5s+eSvOesWSmA5lNSlgKeqQCXN1K0IIN2JXAsCiQwwaBIBGN6sQl5vVolhRm5JjKe9CQmxrKKWNAucBVOwXM8r1pCiImDzg/JPdYt5Ac5qTsLeBJp2p8RN2FB6qxCZmctEYMpjOpNsShNkA2rGI9MCNQk8FnY13hsbwoaKTEyq0REFA8ggg0INR1EYIeXAFmrM9tyX5ZFqgbJdpj4sgGp4x7jiO1fQ087xYFFz5nw1fSOmnODlxX0/jgz7BN/4lbnjPE+WbUZ7RJLjpvOj/AG4MFNuiGr5afN8WY4lzZ+hUsjwJMMvRZ/Xi/c6jJrIkvpJagWtxEWDj/d9kdWPYuhTbOv8AFM7fk41fttQXl0+b9XL9tfrw+p3UtgidHzJjaY6U0KUA2UAw7QutFLgih3GstD5uGomwzPFUT3teZ55lHkY+CskFZIsSMXs9YdYvGvauLVUDg+KDNe6Pq9n7YgnWgm/DF7P8P/uhiyNtvM2qJ30Xnm3dj7h97RPcvPQzdyeuuXc9e1ZHi0sS5rNft/Fz10L6U+EOay75Y9zwFrT+0lq1o2Nwc/uBoOsheOtqPCl2XFnV2RR4idvNfDDm/wDS/wC5HlYuXzh9sRzqpWAFhvTYhwcpGLe7wTSATrViGOfcFNgL0UXGSY3URCBkL7rlrYi4KYiNNCjiADsU0SxrTepLBe+iEhN2M8xWkJnEVGmwhGAKShD1aMncEhMVhEhvwVpGUTdy2G9DKWbHRqGaI0BZmhCOtAFfKGKfAXFFMBAQ7Ak0fayb5efZJNNl7Tc9hNNJtfxGo+a0kTnJjuuHM89ZSQVUrci48no/xqeqWnlT3TY3usnx3SDmwK0LC652l9nRaSfRStQuxHM8WS/Czby+n4PlZNPhqpKoyUOf1twtrd5fcXk1krHZqPfSSb7RFzepg/PHswUU1FBJzecWv4NK/asyp+GH4YNOb+v44fU+/IvacooIANgogDmMpcj2zVkgpHLiRg1x23fJd1jv2rnVNBDMe/Lyi9mdvZ+2Y5NoJ3xQ+6/K6f8Aw+jauX22ezsknBbI5v7u7SLwKOA6q/SwpTaFvMqYZUtRR8dOp5JVBFUT3Lk5wp/q5W5fvblxPLeWOUX2iQySG86tTQMGjqHFfPTp0U2NxxH2lNTQU8tS4OC93qz5xcosbAtfcm0ATBeUm8gHSuuUpDFEUoqAS43hUiWNbJfRTbIdxrQpGItRVwCYgxq7k2LcEgAJVCAe1NMlocAoLM1octYEZxsSXq7Ge8NjeAoaLTsRzkJA2KJVohiw+9VbIjezFyyX4KoVkRHFmBp0TsLesPjKho1hY1rlFi7ltQCCjSY0aGDis2aIsEJDN3JXKklnfpRPLTr1hw2OBuI/QWkubHLe9AzKfTyp8O5MV19voeg8j5wYnAC0NMbvtNBc093yh2X9q6craULymK32PnKnYMyF3kveWjyf4fsdJZ+V4JP3c0buoPbX/Umq98E6XH+mJHImUk+V+uBr9h5kAGI9IV3RhuvQyWrl+zRj488YI1aQcf8AVtT4LKOfLg/VEj0SqKom/ogfay7vI5vlXOG2hbZmEn7bxQdzcT307F4J+0kspa/dnapdgt5z4rdF+fxf6nDWy1vleXyOL3HEk+gdQ6hcuRMmRTHvRO7Po5UqCVDuS1ZCXG5QjQVI9WkJsFjUNiQ6AqYikXIRVJDEPerSJbLDa1RcCovlJvgJcTRpXrOxYErU0xMSCrECRemuAuYuRNEsppATYlZBB+pKw7mWd9VrCjKNiheqIDKkojHJtAmSRCCIyaJWt0eezZejtRcLPmLJqqtYlu46NZs1hNIWZsRzkJCbBAKYlc3NvWLPQgK0TEFikBZdRK1x3sUXp2DeK0R1IzHvPUuNyGhJhtclYdxjXFSMcDVQMynGi1JDY1S2NBxGlUmCLAqUDAmCcImRr/ioazC+QMe1NiQ1r6lS1ZFXLmclCgYl51q0SCH19CLWC9wJDcqh4ii4GYP1rSxlchciwXK0Lk7hu5F6FErhaxRITEwGgJslJEcEIGKqqsRcRIb1okYxPPM+j73bX0eT0DivRh5mh4sdIX+aHQ5PWs/V5PDipdLM0NINo0/OJGtuTFs6PJ4cVnhZuht5hTete5QyVtnR5PDinhpvpFj6b5i9whkta6/N5PDik6ab6RraFLf9aNUeS1rp83k8OKzdJOv+k1W0aW3/ALEWclrWfq8nhxRhJ3pDzGk+Yg2ZL2zo8nhxSdJO9I/MqT5iBdkrbD9Xf4cUYScv8RPaNL8xAe9i2dHk8OKeEnekXmVL8xDGZLWvo8nhxSdJO9JS2jSfMQfvWtfR5PDilhJ3pH5lSfMRI8mrX0eTw4pOjnekFtOk+Yi25MWzo8nhxRg53pDzOk+Yipcm7YPq8l/ZxQqKd6Qe06X5iGxZK2sC+B/hxSipJ7f6RraVJ8xEOTNr6PJ4cUsHP9IeZ0nzECMlrWT+4k8OKrCT7fpF5lSfMQz3r2sfV5PDipwc/wBJXmdJ8xC5MmLZqs8nhxVKjnekl7TpfmIB2S9srT3O/wAOKeEnekPMqT5iCbkva6X2eTw4pOjnekPMqT5iJHkzbAfm7/Dih0c5/wCILadJ8xFuyZth+ryeHFJUU70j8zpPmIW/Ji10vs8n3eKpUc70kvaVJ8xCo8mrZ0eTw4qnRzvSJbSpfmICTJq2dHk8OKapJvpE9pUvzEJbkxbMPc8nhxV4Wb6TNbRpvWhsWS1sJ+bv+7xUulm+ktbRpfmIZ717X0eTw4qcJO9JXmVJ8xAOyYtfR5PDimqSd6ReZUvzEB707ZT5u/w4qsNN9JPmFL8xe4v3qWynzd/hxTw030k4+l+YvcU7Jq2dHk8OKrCzNCfMKa360JOTVr1WeT0DiqVNM0M3X0/KNGeXJq2V+byfd4q1Tx6GMdbJv+tH0W5y5ejx7x3qrueAtT5XfHw5y5dUDD/yO4KsOtSXMehsbnSlH1eMDV+0dwTwy1J8V6DIc6Mp+rx7x3BNUyfMTnNcgznPk6PHvHcEYVai8d6D250pOjs3juCeFh1E6h6BnOjL0ePeO9VPCLUWJegcec+Xo7N47gjBrUl1T0LdnPk6OzeO4J4NahinoJdnPkr83ZvHcEsItSlUvQY3OhJ0dm8d6qMJDqTiYtBnwnyU+bx7x3BPBrUWKd+BG5znn6vHvHcEYOHUHVxeknwoSV+bs3juCMHD6gxUXpBbnOkL/m7KD+o71UYNajdVElwGvznydHZvHcEYOHUnFxen3EHOhJ0dm8dwSwi1LxL0GxZz5B9XZ/u7gng16icXFp7jHZzpD9XZvHcE8EvULGPT3KOc2Xo7N47gjBLUMY/T7i5M50nR4947glg1qNVbfIAZ0Jejs3juCWDWo8U9CznOl6PHvHcE8GtQxT0I7OhL0ePeO4JYNagqp6Cn50Jejs3juCMItSlUvQS3OfL0dm8dwSwq1HiHoMfnMk6OzeO4J4RaixL0AdnNlGNnj3juCWEWo1Ut8i/hPl6PHvHcEYRahiXoNizoSH6vHvHcE1SLUTqWuQDs50lb7OzeO4Iwi1DEt8gJM6MnR2bx3qpOlWo1UN8gTnQk6PHvHeqjCrUfjvQxz5z5a/N2bx3qqXTJcylOb5CRnOkF/uePeO4JYdaleI9BMmc+St9nj3juCXgLUajehwDTVbIkbHcmiWMN4vVcieZoioKUVLIh5huNTcmIbGaXFUiHnmgjIi4rDgblRBAaoDgIkCllorTRcdixMi4t0NsqdxbpC/0IuFhzXUVENXBL0rjsLLr6JXKsMjk1JpktGlr7lZm1mUXJBYCW8IZUIsG5SVYEORcdhjTcmS+IolIoVpbFJdhjHJolop7hihsEmAH9aVyrBwOFU0yYk7BSEUqmxK5mLwVFzSxbiKIBCJGgqWi0xElKKXaxor3MT5BVZNmqQrnSpuOyNUbyRetE8iGswicL+5MQ1ktypMlwmhrr+5UZvgGZU7i3QDKDj+KVx7thrJPFUmS4TRG8C5UjNpgGTalcrdKdggEJ0lJY+B9ypMiJZlwka0IUV+RUzkMIUSM3hCGy3OCLiSGtKollc4lcN0oSIuOwcrvi4pt5EwrMzCWtym5pu2DMlyLisWyTUmmJwgOdikUkCB6UhhlyYrCybjRIrmZ2PUpltDdO5O+RNswJZjS6iTbKhhQiPxUotgyGvakwQD5qJOKw1CJfJcpbLSMbnHasmzSwQKYjREa9itEsdKblT4ELiKZNqSURThNTbSAr3jNwFukGKdwsZzNVRvF7pos8t6qFkRQ5G3Tvw71pcxtkR8rU20ChZmM9+PYo3jTdCDh6E7isRkvWUJg4RhfcncmwTJAQhMTTQpz0rl2C54URcW7mGLTRPeFuXBL/ABRcLGcyqLmm6NbOq3iXCACQbkh5NDGybdqaZLRVTigeROe9CLhuk59G8G6FpouKwszgJbxW7cHnLkXHYF8qTY0gOdqlce7YoyIuFhRlU3KsKkftUtlJCXG5TcoQ56zuVYMYhUI1R/rwWiIYcn69KbEjJrWXM0Gw4DtP4K4eBL4mk/JV8iOYgalBQ6DE9iuHiTFwNrMR+ti0Mhc2vv8AySY4TLrWfM1NkWHpWi4GT4i24pDYzgmIkWI7EITLdgmCFnD9bUhlHggYfmgQtyTKREAMb+SpEsJAiHFIAHfkgZUSENjHfkEyUZSszRD9SvkTzEy/r0qGUgI8UIbKfgUDQAUjFzav1tUxFQiXfJU8h8wEhn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Size-House of Representatives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House of Representatives (</a:t>
            </a:r>
            <a:r>
              <a:rPr lang="en-US" i="1" dirty="0" smtClean="0"/>
              <a:t>N</a:t>
            </a:r>
            <a:r>
              <a:rPr lang="en-US" dirty="0" smtClean="0"/>
              <a:t> = 3512)</a:t>
            </a:r>
          </a:p>
          <a:p>
            <a:pPr lvl="1"/>
            <a:r>
              <a:rPr lang="en-US" dirty="0" smtClean="0"/>
              <a:t>Word Count</a:t>
            </a:r>
          </a:p>
          <a:p>
            <a:pPr lvl="2"/>
            <a:r>
              <a:rPr lang="en-US" i="1" dirty="0" smtClean="0"/>
              <a:t>M </a:t>
            </a:r>
            <a:r>
              <a:rPr lang="en-US" dirty="0" smtClean="0"/>
              <a:t>= 745.64 (</a:t>
            </a:r>
            <a:r>
              <a:rPr lang="en-US" i="1" dirty="0" smtClean="0"/>
              <a:t>SD </a:t>
            </a:r>
            <a:r>
              <a:rPr lang="en-US" dirty="0" smtClean="0"/>
              <a:t>= 946.08)</a:t>
            </a:r>
          </a:p>
          <a:p>
            <a:pPr lvl="1"/>
            <a:r>
              <a:rPr lang="en-US" dirty="0" smtClean="0"/>
              <a:t>570 unique representatives</a:t>
            </a:r>
          </a:p>
          <a:p>
            <a:pPr lvl="1"/>
            <a:r>
              <a:rPr lang="en-US" dirty="0" smtClean="0"/>
              <a:t>Party speeches</a:t>
            </a:r>
          </a:p>
          <a:p>
            <a:pPr lvl="2"/>
            <a:r>
              <a:rPr lang="en-US" dirty="0" smtClean="0"/>
              <a:t>2100 by Democrats</a:t>
            </a:r>
          </a:p>
          <a:p>
            <a:pPr lvl="2"/>
            <a:r>
              <a:rPr lang="en-US" dirty="0" smtClean="0"/>
              <a:t>1412 by Republicans</a:t>
            </a:r>
          </a:p>
          <a:p>
            <a:pPr lvl="1"/>
            <a:r>
              <a:rPr lang="en-US" dirty="0" smtClean="0"/>
              <a:t>Topic</a:t>
            </a:r>
          </a:p>
          <a:p>
            <a:pPr lvl="2"/>
            <a:r>
              <a:rPr lang="en-US" dirty="0" smtClean="0"/>
              <a:t>Iraq (</a:t>
            </a:r>
            <a:r>
              <a:rPr lang="en-US" i="1" dirty="0" smtClean="0"/>
              <a:t>n </a:t>
            </a:r>
            <a:r>
              <a:rPr lang="en-US" dirty="0" smtClean="0"/>
              <a:t>= 3315)</a:t>
            </a:r>
          </a:p>
          <a:p>
            <a:pPr lvl="2"/>
            <a:r>
              <a:rPr lang="en-US" dirty="0" smtClean="0"/>
              <a:t>Iran (</a:t>
            </a:r>
            <a:r>
              <a:rPr lang="en-US" i="1" dirty="0" smtClean="0"/>
              <a:t>n </a:t>
            </a:r>
            <a:r>
              <a:rPr lang="en-US" dirty="0" smtClean="0"/>
              <a:t>= 172)</a:t>
            </a:r>
          </a:p>
          <a:p>
            <a:pPr lvl="2"/>
            <a:r>
              <a:rPr lang="en-US" dirty="0" smtClean="0"/>
              <a:t>North Korea (</a:t>
            </a:r>
            <a:r>
              <a:rPr lang="en-US" i="1" dirty="0" smtClean="0"/>
              <a:t>n</a:t>
            </a:r>
            <a:r>
              <a:rPr lang="en-US" dirty="0" smtClean="0"/>
              <a:t> = 25)</a:t>
            </a:r>
          </a:p>
          <a:p>
            <a:pPr lvl="1"/>
            <a:r>
              <a:rPr lang="en-US" dirty="0" smtClean="0"/>
              <a:t>Average time in office</a:t>
            </a:r>
          </a:p>
          <a:p>
            <a:pPr lvl="2"/>
            <a:r>
              <a:rPr lang="en-US" i="1" dirty="0" smtClean="0"/>
              <a:t>M </a:t>
            </a:r>
            <a:r>
              <a:rPr lang="en-US" dirty="0" smtClean="0"/>
              <a:t>=10.67 (</a:t>
            </a:r>
            <a:r>
              <a:rPr lang="en-US" i="1" dirty="0" smtClean="0"/>
              <a:t>SD </a:t>
            </a:r>
            <a:r>
              <a:rPr lang="en-US" dirty="0" smtClean="0"/>
              <a:t>= 8.32)</a:t>
            </a:r>
          </a:p>
          <a:p>
            <a:pPr lvl="2"/>
            <a:endParaRPr lang="en-US" i="1" dirty="0" smtClean="0"/>
          </a:p>
          <a:p>
            <a:pPr lvl="1"/>
            <a:endParaRPr lang="en-US" dirty="0" smtClean="0"/>
          </a:p>
        </p:txBody>
      </p:sp>
      <p:sp>
        <p:nvSpPr>
          <p:cNvPr id="22530" name="AutoShape 2" descr="Image result for iran fla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2" name="AutoShape 4" descr="Image result for iran fla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8" name="AutoShape 10" descr="data:image/jpeg;base64,/9j/4AAQSkZJRgABAQAAAQABAAD/2wCEAAkGBxQTEhUUExQVFhUXGBwYFhcXFBcVHBgXFxcXFxgXHBgYHCggHBwlHBUXITEhJSkrLi4uHB8zODMsNygtLiwBCgoKDg0OGxAQGiwkHyQsLCwsLCwsLCwsLCwsLCwsLCwsLCwsLCwsLCwsLCwsLCwsLCwsLCwsLCwsLCwsLCwsLP/AABEIALEBHAMBEQACEQEDEQH/xAAbAAACAwEBAQAAAAAAAAAAAAACAwABBAYHBf/EAEgQAAEDAQMHCAMNCAEFAAAAAAEAAgMRBCExBgcSQVGT0QUTVGFxgaHhkdLiFBYXIjI0QkRSorHB8CMzQ1NjcnOSg2KCssLx/8QAGwEAAwEBAQEBAAAAAAAAAAAAAAECAwUEBgf/xAA2EQACAAQDBgQFAwUAAwAAAAAAAQIDBBEUIVEFEjFBYZETFVKhIlNxsdEygeEGFkLB8CMz8f/aAAwDAQACEQMRAD8A8pgC90JjEPaBXar5kPgZ7QNdyiIuEFkOtJQjbHOYVViLlxiiaB5mhja3K0Qx0USpIhxDTAE91E7zL5qmCLBvX4ltZ+sE7CuHG2iaE2PYxUQ2QhAECACcEEpmeRtylmieYnmCcVO7cvfSDig8E1CJxBiJOxO8MMFye6Tv5iXsAwxSsWmyOgqAlYN6wn3MGnyS3Ui99tGd0N/koaLUWQmWz3a8VLhLUWYrmRfiFO6VvDo4D+sVShIcQ5zbqUvVWJT5mZ8PpUOE0UQqSGlFLhsUorijCNVVO6PeAYzv/wDiSQ2zQ2Ds8Ve6TvAGziiW4PeMj2EFZNWZdzdFgtkZM0RDCqtEsKeOtE4kKFgtj8upJIbY6OHvVKEhxDeYHWq3UTvM1Q2evcrUJlFHYuVlD2IaCF3CaK6kxPIbExNIiJh6ATsK7Fc1sSsVvBxC4poUXEkbUIGxjWJ2IbCa29Am8hL2XpWNE8iyECDbEnYTiLbEKosJxZFzMuQ0ELzE80lYveGOjuCdiVFmIeyqmxaYiWO/aoaNIWA+OqGrjUVhb4RSuKlopRZkjHFCBguA1a0MaFSNUtFJlGOo6xtRYL5mQrM1A0r0h8h8b6qkyWiOddVNsVjGVkahMqmhM1wiopfVaIziGPd2pslBR0pqTQmPDRtVE3ZpiYK6u1WkZNs2sbsVoxbL5gJ2FvsPmqYJ2FvCy2iVh3uTRRYLhUuFEBzzC5pOxO8XSiA4gtCBsPQRYm5HMRYExICRY0BMkjBehAw5QmyYWJLwpuXYsNKAuVo8EBczPF6lmq4AFuupSKuZ+1SWLDSpsU2hrW1VWJbKEJriluhvCizbd1pWLuZywDrr2qLWLTbMwhJOCjdNN4cLsNeNyrgTxKlZd1IayBPMyvF+pZs0R1lmze2x38reYfdUKbCDhfI32bNzbDqi3h9VWp0BEUEXIZaM3Vs2Rbw+qm58DJhlxoqLN1bNkW88kKdANwRGlmbW2axEf+Q+qmp8sly4+Rqbm7tlLhFvPJXiZZn4Ew2QZu7ZTCLeeSpVcvqZxU0x6BszfWyuEW89lPFy+pLpJluQfwfWy+6LeeyjFy+osJN6dxLc3Vtr/B3nspYuX1Kw0zp3HDNzbNYi3nsp4uV1Jws3p3BObq2bIt57KWLl9R4Wb07hnN7bNkW88k8XL6k4Sb07gjN7bNkW89lGLl9SsJN6dwvg6teyLeeyjFyuosLN6dy/g7tg/lbzyRi5XUWEm9O/8C5M3ts2Rbz2UYuX1KVJM6dxYzeWw6ot57KWLl9R4WZ0GNzd2ymEW89lPFy+onSzenco5urZq5reeyli5fUMLN6dypc3ttoLot57KHVy+o1SzFoLZm7tg1Rbz2UlVS+o3TTOgx2b+2ahFvPZTxcvqThJnQU/N7bTqi3nspOrl9SlSxrQy/BzbQf4W89lTiYDXwIyhm+tmFIt55IxMAvAjE/BzbP6W89lLEQF+FGQZurbsi3nsoxEAvBjGNzeWyuEV39T2U8TALwIw25u7ZfdFvPZRiYA8CMXLm5tl10VP8nspOol9RqTGhZzc2zZFvPJGIlj8KMk2bm2HARD/k9lDqJYQyo1xF/BtbNYi3nspePAV4cZlmzeW3+lT/J7KlzoSlA0YZM3tsB+TFvT6qjxYTTdZrs+WNrBJ0o7/wCn5rjuqiR34NnSm+J9GHLi14aUe7HFZOsmHph2VTvXuPOW9r2x7vzU42Z0NPJ6fr3Cgy3tmt0dP8Y4pRV0xcAh2PTvjfuMGXdsBxj3fmjHTOhXk9Nfg+41mXls2xbvzUuvm9Clsam69zUzL22Uxj3fmoe0JvQtbEpdH3I3Lq2faj3fmjzGb0DyOl69whl/a8CY935o8wndOweSUmj7hjLi1j6Ue781PmU7p2H5HSde4Yy8te2PdjijzGd07D8jpNH3CGXVr+1Hu/NT5lP6dg8jpOvcH382s31j3fmn5lO6dg8jpNH3Abl1a64x7vzTe0p3QXkdJo+4w5c2vU6Pd+aXmU7oPyOk0fcL392vbHu/NLzKd07B5HSaPuJly8te2Pd+apbRnPTsJ7DpNH3AZl3a9se7803tGd0DyOk0fcYMu7Xtj3fml5lO6B5HSaPuU7Lu17Y/9PNC2lO6dg8jpNH3Bfl1a64x7vzR5jO6dg8jpNH3I3Ly17Y935p+YzunYPJKTR9yn5d2s0vj3fmjzGd0F5JSaPuV7+bZtj3Y4o8xm9B+R0vXuZ35d2vbHu/NWq+b0IexaXr3Euy5tl98e781WPmdCfJabr3I7Le2D6UW780Y+YHktMte4l2Xds2x7vzVKtmdCXsem0fcdDl3bNse781LrpnQpbGpnyfcI5d2yuMYH+PzSx8zoN7Gpr8+5Zy5tdLzH1fs/NLHzeVh+S0q437gNy5tlMYt35qsfMJWxqa3PuU7Lu17Y78f2fmhV03oJ7HpuvcF2XNsIvMez935p46Z0Dyam0fczTZcWvbHu/NUqyYzOLZFOte5gmy1tZOMe781oqqI88WzZKeVznGwledxI9ylND2mih5m8Pw5GtkgKxcLPTDGnmaWYLNmy4BBgSuwsiaBCL3C1jTG25ZtmiKchDAiNSVTyRKzNjb1iWC/BNAHG2oSbzGiy3Yi4AhvUi4BAUSACRUhMUIzVVcViMjvKGwSHtYobKAlbRNZiYJbcncLA6HencVgdE1TurARyEAmUBXCREU1qGwSBlGpNCiE82ruRujGsOAUtlJDNCgU3zKtZEc1FwaFltVV7EWuKYKlUyYc2M0qXKbXzLvbITaG3VVwvOxnMWVzG6UDFbKFs8sUxLiUXJ2Fe/AJqllLqMASLska2C5ZPibrgMZqUMtDYyTd3KXkUsxzblJZTLO+RwaxrnOdcGtFSe781cuFxvdhRnMjhghccbslqdxyDm7eRpWl+hX6DKF3e43A9gPaujL2a4s5jt0Rwqjb0MLtJhv1fDtx+x1lhySscf8ABDut7nP8CaegL2Q0UiH/AB7nImbXq4/87fSy/kVFZbG61SWf3PBVkbXfu21qSdIYag6P0lTDDIc1yt1ZJcv+6G0c2shpoajxYs21xf7fZ9h1ryMsjxdGWHaxxb4GrfBOZQSI+VvoZyts1cv/ACv9Un/PucxytkHJGC6B3Oj7J+K/u1O8Oxc6fsyOHOW79OZ2qXb0qP4Zy3XrxX5XucbISCWkFpFxBBBB2EHBc5wOHJndhiUSundEZGSpbGM0BqU3ARKFaAXGL1T4CXE0LMYqQXqkIAqgIw3ofABoj2qLjFytVIRmc3WtEyWi6JBYqRqaYNAtYm2Kw+JgUNlJAyhOETM7grRDLwCOLHwQhrlbRmmGXBKzKbRkkfVapWMIormWQEnBap2R5o02ymO1a02hQvkGTcpsXfIa1qlmiVzZAxYxM9ECGPbTWpTLaGQsUxMcKPqclcmvtMgijxN5OprRi49Qr+CcmVFMj3YTOpqZdPLcyN5fd6HrHInIUVlbosFXEfGeflO4DYPzvX0Mingkw2h/dnxNZXTaqO8fDkuS/nqfZJuW54xUkgaCSaACpPULyk3ZXY0nE7LieWcjctn3c20OuEkh0q6mSXU7Ggj/AFXzsmoaqfEfN/c+4qqNOhchcocvqs/f/Z62V9GfCh1QM+BlFk3Ham1ubMPkvAxpg120eI1bD5KqkgnrR6nR2ftKZSxW4w81/taP7nl9rszonmOQFrm3Efn1g7V83MlxQROGLij7aVNhmwKOB3TEXqDQWb1QCNZVchD2BSxkpeEAJmCqETKYL0MB4KkYEiaAS8KkJgNKpiLkYkmDAaKJsQ5gUsoC0JwiiMsly1RnEQHagBMhFVcNyImgXP700iWzO91aq0jKKK4sqkZvIAMF6pshQocG1vUXsaqG+YzRU3LsaoisojeEY8qUimwmvSaGmeyZF8he5oQXAc7JR0nVsZ3V9NV36SQpUu3N8T4rada6mdl+lZL8/v8Aax0BF69Rzg3BAHN5d23mrG8DGT9mP+6pd90OXjrpm5JfXI6mx5Hi1UL5Q/F24e9jy1guXzbPt0ey5Pcoc/ZopK1JbR39zfiu8QfSvqaaZ4kqGI/P6+R4FRHByvl9Hmj6QctzyFRm9AHL5e8iiWLnmD9pEL/+qPEjtGI79q520abxIN9cV9jt7FrXKm+DE/hi9n/PDsecEr54+wFOTQC9GpVXsgHNapbApwvQAmRUhEAonxAMFSMJ6SARRWIHRTuAbxVJZAIcb+xWkSMDlJRHBAGWc0WkJnEIC0IBa3WncVs7lvYfSkmgaZmditUYviKeb1SIiauLLVVzJofCFERtArGxoWJ6EaI41m4jRICQJoTPu5Ccmc9bIw4AhlZCP7KaP3i1eqkg35q6ZnP2nOcmlifN5L9/4uei27LJkDyyWCdrhtEdCNoOlQjrC6E2vhlRbsULOFI2NHPg35cyFr9+zyMvwhQH+FN6Gess/NJWj9jb+3p/rh9/wWc4UH8qb0M9dLzSVo/YP7en+uH3/BzGWGUItZZoNc1jAbnUvc6lTcTqA9JXgrKtT2lDwR2Nl7OipFFvtNu3DRHPA+heI6p1GSGVrbLG+ORr3Au0m6NLiRRwOkRsHiulR1kMmFwxJs4m09lxVcxRwNJ2s73/AG4HQMzgwfypvuesvV5pK0ft+Tm/29P9cPv+C/hBgH8Kb0M9ZHmkrR+35D+3p/rh9/wbOSMrWWp+hHBMftEhga0H7R0vDHqW8mshnO0ML/0eap2XFSw78yZD0Wd39MjgOWLJzFoki1McQP7T8Zv3XBfP1Mrw5sUJ9bRz/HkQTNVn9eD9z502tZQnpFAqgNDFDAXKU0AlzlaQigSjIBgcUhlOKAF6VFVriJpXpWANx2IAzSq0SwmjYkxjGR1SbGKnjVQsmJGYx61pvGe6XG1JsaRUhTQmYpO1bIwiM8hvWiMYuIcQGvFKJlQJLiaGtWbZskaLO04rONrgaQJmuMbVizVFSD4wuTXAHxO8zXQDnJ3DENY3ucXH/wBQunstXcT+h8//AFDFaCXDq2+yX5O65R5KjtDNCZoIxBwLTtadRXTmyoJsO7Ej56nqZtPHvy3Z+z+p5plJktJZTpD48X2wL2/3gYduB6sFwaqijk5rNf8AcT7Cg2pKqvhfwxaa/T8cfuc/VeI6guR2pUkIbGPiqXxGZ24q+RPM2Mb6FmyzpMnsjXz0fLWOHEanvHUDgOs9w1rpUlBFMtFHkvdnE2htiCReCV8UXsvy+nfQ9GsNjZCwMjaGNGAH49Z6yu5BBDBDuwqyPkp06OdG45ju2ecZwwBbAR9KNju+rm/g0Lh7ThXjX6I+u2DFeltpE19n/s5lxXOOyLJomAbXFKwByhJAZZG3rRMTCBSAaFIwZE0AkhWIEXIEG40SSGZpHX9S0SyM2xjJLlLRdxjJFLQXAdJVUlYV7i5HKkhNhMKljQq0kUqrguRHax897alehOx5mrsU9l+CpMzihVyA3o5AuJqixWUR6IT6MbV52z0INIYNL8U+QuZ3ma19H2htby1h9BeD/wCQXU2W84l9D57+oYfglvq/9fg9FiNReuufMEeK3YjX2IBOx55lvk1FC3n4joBzg0x6iTU1bswN2Gyi4m0KSCWvEhyz4fg+r2PtGbPi8GYr2V9786/XucK8Xrmo75qaKBZsoUReq5CPRcg8nITEy0PIkLr2tp8VhBIvGt1QcbvxXZoaOW4VNizf2Pltr7SnKY5EHwpcXzf4X/dDs5SusfOlIA80ziUNsA2RNH3nn8CFwNqP/wAy+h9jsGG1K3rE/skcw4XLmnaFubVUmAUbEmwClckgM0jlaEykwG1UjCcEkAlwVoQlypCDxSATIxUmS0RouQwGMYk2NIW+oTWYnkCExBNck0MzylaoziEFl6q5m4cwX0CpXJdkZYnbVpEtDzwO3E1xG9ZM9MObPpxk0FV5mepDmEHFS7oozvdRytK6IbzOjyAt/NWxlbhIDGe11C37zQO9eyhmbk1X55HM2vJ8Wlitxhz7cfZs9fYV3j4suqAPPM5fKNZY4Rgxuk7+5+HoaPvLi7UmXiUGmZ9X/T8jdlxTXzdl9F/P2OKfq2rlI+gCaSQCWu0SSA6hoSMQDhUKnA0t7kSo03u3z0IQoKPQs19uqySE/RIe3sdcQOwgf7Lt7Lm3hcGmZ8t/UEi0cE1c8n+3D/uh2zl1T50BAHj3L9v561SyA/FLiG3/AEWgNae8Nr3r5armKZNiiR+gUEjwaaCB8bZ/V5s+eSvOesWSmA5lNSlgKeqQCXN1K0IIN2JXAsCiQwwaBIBGN6sQl5vVolhRm5JjKe9CQmxrKKWNAucBVOwXM8r1pCiImDzg/JPdYt5Ac5qTsLeBJp2p8RN2FB6qxCZmctEYMpjOpNsShNkA2rGI9MCNQk8FnY13hsbwoaKTEyq0REFA8ggg0INR1EYIeXAFmrM9tyX5ZFqgbJdpj4sgGp4x7jiO1fQ087xYFFz5nw1fSOmnODlxX0/jgz7BN/4lbnjPE+WbUZ7RJLjpvOj/AG4MFNuiGr5afN8WY4lzZ+hUsjwJMMvRZ/Xi/c6jJrIkvpJagWtxEWDj/d9kdWPYuhTbOv8AFM7fk41fttQXl0+b9XL9tfrw+p3UtgidHzJjaY6U0KUA2UAw7QutFLgih3GstD5uGomwzPFUT3teZ55lHkY+CskFZIsSMXs9YdYvGvauLVUDg+KDNe6Pq9n7YgnWgm/DF7P8P/uhiyNtvM2qJ30Xnm3dj7h97RPcvPQzdyeuuXc9e1ZHi0sS5rNft/Fz10L6U+EOay75Y9zwFrT+0lq1o2Nwc/uBoOsheOtqPCl2XFnV2RR4idvNfDDm/wDS/wC5HlYuXzh9sRzqpWAFhvTYhwcpGLe7wTSATrViGOfcFNgL0UXGSY3URCBkL7rlrYi4KYiNNCjiADsU0SxrTepLBe+iEhN2M8xWkJnEVGmwhGAKShD1aMncEhMVhEhvwVpGUTdy2G9DKWbHRqGaI0BZmhCOtAFfKGKfAXFFMBAQ7Ak0fayb5efZJNNl7Tc9hNNJtfxGo+a0kTnJjuuHM89ZSQVUrci48no/xqeqWnlT3TY3usnx3SDmwK0LC652l9nRaSfRStQuxHM8WS/Czby+n4PlZNPhqpKoyUOf1twtrd5fcXk1krHZqPfSSb7RFzepg/PHswUU1FBJzecWv4NK/asyp+GH4YNOb+v44fU+/IvacooIANgogDmMpcj2zVkgpHLiRg1x23fJd1jv2rnVNBDMe/Lyi9mdvZ+2Y5NoJ3xQ+6/K6f8Aw+jauX22ezsknBbI5v7u7SLwKOA6q/SwpTaFvMqYZUtRR8dOp5JVBFUT3Lk5wp/q5W5fvblxPLeWOUX2iQySG86tTQMGjqHFfPTp0U2NxxH2lNTQU8tS4OC93qz5xcosbAtfcm0ATBeUm8gHSuuUpDFEUoqAS43hUiWNbJfRTbIdxrQpGItRVwCYgxq7k2LcEgAJVCAe1NMlocAoLM1octYEZxsSXq7Ge8NjeAoaLTsRzkJA2KJVohiw+9VbIjezFyyX4KoVkRHFmBp0TsLesPjKho1hY1rlFi7ltQCCjSY0aGDis2aIsEJDN3JXKklnfpRPLTr1hw2OBuI/QWkubHLe9AzKfTyp8O5MV19voeg8j5wYnAC0NMbvtNBc093yh2X9q6craULymK32PnKnYMyF3kveWjyf4fsdJZ+V4JP3c0buoPbX/Umq98E6XH+mJHImUk+V+uBr9h5kAGI9IV3RhuvQyWrl+zRj488YI1aQcf8AVtT4LKOfLg/VEj0SqKom/ogfay7vI5vlXOG2hbZmEn7bxQdzcT307F4J+0kspa/dnapdgt5z4rdF+fxf6nDWy1vleXyOL3HEk+gdQ6hcuRMmRTHvRO7Po5UqCVDuS1ZCXG5QjQVI9WkJsFjUNiQ6AqYikXIRVJDEPerSJbLDa1RcCovlJvgJcTRpXrOxYErU0xMSCrECRemuAuYuRNEsppATYlZBB+pKw7mWd9VrCjKNiheqIDKkojHJtAmSRCCIyaJWt0eezZejtRcLPmLJqqtYlu46NZs1hNIWZsRzkJCbBAKYlc3NvWLPQgK0TEFikBZdRK1x3sUXp2DeK0R1IzHvPUuNyGhJhtclYdxjXFSMcDVQMynGi1JDY1S2NBxGlUmCLAqUDAmCcImRr/ioazC+QMe1NiQ1r6lS1ZFXLmclCgYl51q0SCH19CLWC9wJDcqh4ii4GYP1rSxlchciwXK0Lk7hu5F6FErhaxRITEwGgJslJEcEIGKqqsRcRIb1okYxPPM+j73bX0eT0DivRh5mh4sdIX+aHQ5PWs/V5PDipdLM0NINo0/OJGtuTFs6PJ4cVnhZuht5hTete5QyVtnR5PDinhpvpFj6b5i9whkta6/N5PDik6ab6RraFLf9aNUeS1rp83k8OKzdJOv+k1W0aW3/ALEWclrWfq8nhxRhJ3pDzGk+Yg2ZL2zo8nhxSdJO9I/MqT5iBdkrbD9Xf4cUYScv8RPaNL8xAe9i2dHk8OKeEnekXmVL8xDGZLWvo8nhxSdJO9JS2jSfMQfvWtfR5PDilhJ3pH5lSfMRI8mrX0eTw4pOjnekFtOk+Yi25MWzo8nhxRg53pDzOk+Yipcm7YPq8l/ZxQqKd6Qe06X5iGxZK2sC+B/hxSipJ7f6RraVJ8xEOTNr6PJ4cUsHP9IeZ0nzECMlrWT+4k8OKrCT7fpF5lSfMQz3r2sfV5PDipwc/wBJXmdJ8xC5MmLZqs8nhxVKjnekl7TpfmIB2S9srT3O/wAOKeEnekPMqT5iCbkva6X2eTw4pOjnekPMqT5iJHkzbAfm7/Dih0c5/wCILadJ8xFuyZth+ryeHFJUU70j8zpPmIW/Ji10vs8n3eKpUc70kvaVJ8xCo8mrZ0eTw4qnRzvSJbSpfmICTJq2dHk8OKapJvpE9pUvzEJbkxbMPc8nhxV4Wb6TNbRpvWhsWS1sJ+bv+7xUulm+ktbRpfmIZ717X0eTw4qcJO9JXmVJ8xAOyYtfR5PDimqSd6ReZUvzEB707ZT5u/w4qsNN9JPmFL8xe4v3qWynzd/hxTw030k4+l+YvcU7Jq2dHk8OKrCzNCfMKa360JOTVr1WeT0DiqVNM0M3X0/KNGeXJq2V+byfd4q1Tx6GMdbJv+tH0W5y5ejx7x3qrueAtT5XfHw5y5dUDD/yO4KsOtSXMehsbnSlH1eMDV+0dwTwy1J8V6DIc6Mp+rx7x3BNUyfMTnNcgznPk6PHvHcEYVai8d6D250pOjs3juCeFh1E6h6BnOjL0ePeO9VPCLUWJegcec+Xo7N47gjBrUl1T0LdnPk6OzeO4J4NahinoJdnPkr83ZvHcEsItSlUvQY3OhJ0dm8d6qMJDqTiYtBnwnyU+bx7x3BPBrUWKd+BG5znn6vHvHcEYOHUHVxeknwoSV+bs3juCMHD6gxUXpBbnOkL/m7KD+o71UYNajdVElwGvznydHZvHcEYOHUnFxen3EHOhJ0dm8dwSwi1LxL0GxZz5B9XZ/u7gng16icXFp7jHZzpD9XZvHcE8EvULGPT3KOc2Xo7N47gjBLUMY/T7i5M50nR4947glg1qNVbfIAZ0Jejs3juCWDWo8U9CznOl6PHvHcE8GtQxT0I7OhL0ePeO4JYNagqp6Cn50Jejs3juCMItSlUvQS3OfL0dm8dwSwq1HiHoMfnMk6OzeO4J4RaixL0AdnNlGNnj3juCWEWo1Ut8i/hPl6PHvHcEYRahiXoNizoSH6vHvHcE1SLUTqWuQDs50lb7OzeO4Iwi1DEt8gJM6MnR2bx3qpOlWo1UN8gTnQk6PHvHeqjCrUfjvQxz5z5a/N2bx3qqXTJcylOb5CRnOkF/uePeO4JYdaleI9BMmc+St9nj3juCXgLUajehwDTVbIkbHcmiWMN4vVcieZoioKUVLIh5huNTcmIbGaXFUiHnmgjIi4rDgblRBAaoDgIkCllorTRcdixMi4t0NsqdxbpC/0IuFhzXUVENXBL0rjsLLr6JXKsMjk1JpktGlr7lZm1mUXJBYCW8IZUIsG5SVYEORcdhjTcmS+IolIoVpbFJdhjHJolop7hihsEmAH9aVyrBwOFU0yYk7BSEUqmxK5mLwVFzSxbiKIBCJGgqWi0xElKKXaxor3MT5BVZNmqQrnSpuOyNUbyRetE8iGswicL+5MQ1ktypMlwmhrr+5UZvgGZU7i3QDKDj+KVx7thrJPFUmS4TRG8C5UjNpgGTalcrdKdggEJ0lJY+B9ypMiJZlwka0IUV+RUzkMIUSM3hCGy3OCLiSGtKollc4lcN0oSIuOwcrvi4pt5EwrMzCWtym5pu2DMlyLisWyTUmmJwgOdikUkCB6UhhlyYrCybjRIrmZ2PUpltDdO5O+RNswJZjS6iTbKhhQiPxUotgyGvakwQD5qJOKw1CJfJcpbLSMbnHasmzSwQKYjREa9itEsdKblT4ELiKZNqSURThNTbSAr3jNwFukGKdwsZzNVRvF7pos8t6qFkRQ5G3Tvw71pcxtkR8rU20ChZmM9+PYo3jTdCDh6E7isRkvWUJg4RhfcncmwTJAQhMTTQpz0rl2C54URcW7mGLTRPeFuXBL/ABRcLGcyqLmm6NbOq3iXCACQbkh5NDGybdqaZLRVTigeROe9CLhuk59G8G6FpouKwszgJbxW7cHnLkXHYF8qTY0gOdqlce7YoyIuFhRlU3KsKkftUtlJCXG5TcoQ56zuVYMYhUI1R/rwWiIYcn69KbEjJrWXM0Gw4DtP4K4eBL4mk/JV8iOYgalBQ6DE9iuHiTFwNrMR+ti0Mhc2vv8AySY4TLrWfM1NkWHpWi4GT4i24pDYzgmIkWI7EITLdgmCFnD9bUhlHggYfmgQtyTKREAMb+SpEsJAiHFIAHfkgZUSENjHfkEyUZSszRD9SvkTzEy/r0qGUgI8UIbKfgUDQAUjFzav1tUxFQiXfJU8h8wEhn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0" name="AutoShape 12" descr="data:image/jpeg;base64,/9j/4AAQSkZJRgABAQAAAQABAAD/2wCEAAkGBxQTEhUUExQVFhUXGBwYFhcXFBcVHBgXFxcXFxgXHBgYHCggHBwlHBUXITEhJSkrLi4uHB8zODMsNygtLiwBCgoKDg0OGxAQGiwkHyQsLCwsLCwsLCwsLCwsLCwsLCwsLCwsLCwsLCwsLCwsLCwsLCwsLCwsLCwsLCwsLCwsLP/AABEIALEBHAMBEQACEQEDEQH/xAAbAAACAwEBAQAAAAAAAAAAAAACAwABBAYHBf/EAEgQAAEDAQMHCAMNCAEFAAAAAAEAAgMRBCExBgcSQVGT0QUTVGFxgaHhkdLiFBYXIjI0QkRSorHB8CMzQ1NjcnOSg2KCssLx/8QAGwEAAwEBAQEBAAAAAAAAAAAAAAECAwUEBgf/xAA2EQACAAQDBgQFAwUAAwAAAAAAAQIDBBEUIVEFEjFBYZETFVKhIlNxsdEygeEGFkLB8CMz8f/aAAwDAQACEQMRAD8A8pgC90JjEPaBXar5kPgZ7QNdyiIuEFkOtJQjbHOYVViLlxiiaB5mhja3K0Qx0USpIhxDTAE91E7zL5qmCLBvX4ltZ+sE7CuHG2iaE2PYxUQ2QhAECACcEEpmeRtylmieYnmCcVO7cvfSDig8E1CJxBiJOxO8MMFye6Tv5iXsAwxSsWmyOgqAlYN6wn3MGnyS3Ui99tGd0N/koaLUWQmWz3a8VLhLUWYrmRfiFO6VvDo4D+sVShIcQ5zbqUvVWJT5mZ8PpUOE0UQqSGlFLhsUorijCNVVO6PeAYzv/wDiSQ2zQ2Ds8Ve6TvAGziiW4PeMj2EFZNWZdzdFgtkZM0RDCqtEsKeOtE4kKFgtj8upJIbY6OHvVKEhxDeYHWq3UTvM1Q2evcrUJlFHYuVlD2IaCF3CaK6kxPIbExNIiJh6ATsK7Fc1sSsVvBxC4poUXEkbUIGxjWJ2IbCa29Am8hL2XpWNE8iyECDbEnYTiLbEKosJxZFzMuQ0ELzE80lYveGOjuCdiVFmIeyqmxaYiWO/aoaNIWA+OqGrjUVhb4RSuKlopRZkjHFCBguA1a0MaFSNUtFJlGOo6xtRYL5mQrM1A0r0h8h8b6qkyWiOddVNsVjGVkahMqmhM1wiopfVaIziGPd2pslBR0pqTQmPDRtVE3ZpiYK6u1WkZNs2sbsVoxbL5gJ2FvsPmqYJ2FvCy2iVh3uTRRYLhUuFEBzzC5pOxO8XSiA4gtCBsPQRYm5HMRYExICRY0BMkjBehAw5QmyYWJLwpuXYsNKAuVo8EBczPF6lmq4AFuupSKuZ+1SWLDSpsU2hrW1VWJbKEJriluhvCizbd1pWLuZywDrr2qLWLTbMwhJOCjdNN4cLsNeNyrgTxKlZd1IayBPMyvF+pZs0R1lmze2x38reYfdUKbCDhfI32bNzbDqi3h9VWp0BEUEXIZaM3Vs2Rbw+qm58DJhlxoqLN1bNkW88kKdANwRGlmbW2axEf+Q+qmp8sly4+Rqbm7tlLhFvPJXiZZn4Ew2QZu7ZTCLeeSpVcvqZxU0x6BszfWyuEW89lPFy+pLpJluQfwfWy+6LeeyjFy+osJN6dxLc3Vtr/B3nspYuX1Kw0zp3HDNzbNYi3nsp4uV1Jws3p3BObq2bIt57KWLl9R4Wb07hnN7bNkW88k8XL6k4Sb07gjN7bNkW89lGLl9SsJN6dwvg6teyLeeyjFyuosLN6dy/g7tg/lbzyRi5XUWEm9O/8C5M3ts2Rbz2UYuX1KVJM6dxYzeWw6ot57KWLl9R4WZ0GNzd2ymEW89lPFy+onSzenco5urZq5reeyli5fUMLN6dypc3ttoLot57KHVy+o1SzFoLZm7tg1Rbz2UlVS+o3TTOgx2b+2ahFvPZTxcvqThJnQU/N7bTqi3nspOrl9SlSxrQy/BzbQf4W89lTiYDXwIyhm+tmFIt55IxMAvAjE/BzbP6W89lLEQF+FGQZurbsi3nsoxEAvBjGNzeWyuEV39T2U8TALwIw25u7ZfdFvPZRiYA8CMXLm5tl10VP8nspOol9RqTGhZzc2zZFvPJGIlj8KMk2bm2HARD/k9lDqJYQyo1xF/BtbNYi3nspePAV4cZlmzeW3+lT/J7KlzoSlA0YZM3tsB+TFvT6qjxYTTdZrs+WNrBJ0o7/wCn5rjuqiR34NnSm+J9GHLi14aUe7HFZOsmHph2VTvXuPOW9r2x7vzU42Z0NPJ6fr3Cgy3tmt0dP8Y4pRV0xcAh2PTvjfuMGXdsBxj3fmjHTOhXk9Nfg+41mXls2xbvzUuvm9Clsam69zUzL22Uxj3fmoe0JvQtbEpdH3I3Lq2faj3fmjzGb0DyOl69whl/a8CY935o8wndOweSUmj7hjLi1j6Ue781PmU7p2H5HSde4Yy8te2PdjijzGd07D8jpNH3CGXVr+1Hu/NT5lP6dg8jpOvcH382s31j3fmn5lO6dg8jpNH3Abl1a64x7vzTe0p3QXkdJo+4w5c2vU6Pd+aXmU7oPyOk0fcL392vbHu/NLzKd07B5HSaPuJly8te2Pd+apbRnPTsJ7DpNH3AZl3a9se7803tGd0DyOk0fcYMu7Xtj3fml5lO6B5HSaPuU7Lu17Y/9PNC2lO6dg8jpNH3Bfl1a64x7vzR5jO6dg8jpNH3I3Ly17Y935p+YzunYPJKTR9yn5d2s0vj3fmjzGd0F5JSaPuV7+bZtj3Y4o8xm9B+R0vXuZ35d2vbHu/NWq+b0IexaXr3Euy5tl98e781WPmdCfJabr3I7Le2D6UW780Y+YHktMte4l2Xds2x7vzVKtmdCXsem0fcdDl3bNse781LrpnQpbGpnyfcI5d2yuMYH+PzSx8zoN7Gpr8+5Zy5tdLzH1fs/NLHzeVh+S0q437gNy5tlMYt35qsfMJWxqa3PuU7Lu17Y78f2fmhV03oJ7HpuvcF2XNsIvMez935p46Z0Dyam0fczTZcWvbHu/NUqyYzOLZFOte5gmy1tZOMe781oqqI88WzZKeVznGwledxI9ylND2mih5m8Pw5GtkgKxcLPTDGnmaWYLNmy4BBgSuwsiaBCL3C1jTG25ZtmiKchDAiNSVTyRKzNjb1iWC/BNAHG2oSbzGiy3Yi4AhvUi4BAUSACRUhMUIzVVcViMjvKGwSHtYobKAlbRNZiYJbcncLA6HencVgdE1TurARyEAmUBXCREU1qGwSBlGpNCiE82ruRujGsOAUtlJDNCgU3zKtZEc1FwaFltVV7EWuKYKlUyYc2M0qXKbXzLvbITaG3VVwvOxnMWVzG6UDFbKFs8sUxLiUXJ2Fe/AJqllLqMASLska2C5ZPibrgMZqUMtDYyTd3KXkUsxzblJZTLO+RwaxrnOdcGtFSe781cuFxvdhRnMjhghccbslqdxyDm7eRpWl+hX6DKF3e43A9gPaujL2a4s5jt0Rwqjb0MLtJhv1fDtx+x1lhySscf8ABDut7nP8CaegL2Q0UiH/AB7nImbXq4/87fSy/kVFZbG61SWf3PBVkbXfu21qSdIYag6P0lTDDIc1yt1ZJcv+6G0c2shpoajxYs21xf7fZ9h1ryMsjxdGWHaxxb4GrfBOZQSI+VvoZyts1cv/ACv9Un/PucxytkHJGC6B3Oj7J+K/u1O8Oxc6fsyOHOW79OZ2qXb0qP4Zy3XrxX5XucbISCWkFpFxBBBB2EHBc5wOHJndhiUSundEZGSpbGM0BqU3ARKFaAXGL1T4CXE0LMYqQXqkIAqgIw3ofABoj2qLjFytVIRmc3WtEyWi6JBYqRqaYNAtYm2Kw+JgUNlJAyhOETM7grRDLwCOLHwQhrlbRmmGXBKzKbRkkfVapWMIormWQEnBap2R5o02ymO1a02hQvkGTcpsXfIa1qlmiVzZAxYxM9ECGPbTWpTLaGQsUxMcKPqclcmvtMgijxN5OprRi49Qr+CcmVFMj3YTOpqZdPLcyN5fd6HrHInIUVlbosFXEfGeflO4DYPzvX0Mingkw2h/dnxNZXTaqO8fDkuS/nqfZJuW54xUkgaCSaACpPULyk3ZXY0nE7LieWcjctn3c20OuEkh0q6mSXU7Ggj/AFXzsmoaqfEfN/c+4qqNOhchcocvqs/f/Z62V9GfCh1QM+BlFk3Ham1ubMPkvAxpg120eI1bD5KqkgnrR6nR2ftKZSxW4w81/taP7nl9rszonmOQFrm3Efn1g7V83MlxQROGLij7aVNhmwKOB3TEXqDQWb1QCNZVchD2BSxkpeEAJmCqETKYL0MB4KkYEiaAS8KkJgNKpiLkYkmDAaKJsQ5gUsoC0JwiiMsly1RnEQHagBMhFVcNyImgXP700iWzO91aq0jKKK4sqkZvIAMF6pshQocG1vUXsaqG+YzRU3LsaoisojeEY8qUimwmvSaGmeyZF8he5oQXAc7JR0nVsZ3V9NV36SQpUu3N8T4rada6mdl+lZL8/v8Aax0BF69Rzg3BAHN5d23mrG8DGT9mP+6pd90OXjrpm5JfXI6mx5Hi1UL5Q/F24e9jy1guXzbPt0ey5Pcoc/ZopK1JbR39zfiu8QfSvqaaZ4kqGI/P6+R4FRHByvl9Hmj6QctzyFRm9AHL5e8iiWLnmD9pEL/+qPEjtGI79q520abxIN9cV9jt7FrXKm+DE/hi9n/PDsecEr54+wFOTQC9GpVXsgHNapbApwvQAmRUhEAonxAMFSMJ6SARRWIHRTuAbxVJZAIcb+xWkSMDlJRHBAGWc0WkJnEIC0IBa3WncVs7lvYfSkmgaZmditUYviKeb1SIiauLLVVzJofCFERtArGxoWJ6EaI41m4jRICQJoTPu5Ccmc9bIw4AhlZCP7KaP3i1eqkg35q6ZnP2nOcmlifN5L9/4uei27LJkDyyWCdrhtEdCNoOlQjrC6E2vhlRbsULOFI2NHPg35cyFr9+zyMvwhQH+FN6Gess/NJWj9jb+3p/rh9/wWc4UH8qb0M9dLzSVo/YP7en+uH3/BzGWGUItZZoNc1jAbnUvc6lTcTqA9JXgrKtT2lDwR2Nl7OipFFvtNu3DRHPA+heI6p1GSGVrbLG+ORr3Au0m6NLiRRwOkRsHiulR1kMmFwxJs4m09lxVcxRwNJ2s73/AG4HQMzgwfypvuesvV5pK0ft+Tm/29P9cPv+C/hBgH8Kb0M9ZHmkrR+35D+3p/rh9/wbOSMrWWp+hHBMftEhga0H7R0vDHqW8mshnO0ML/0eap2XFSw78yZD0Wd39MjgOWLJzFoki1McQP7T8Zv3XBfP1Mrw5sUJ9bRz/HkQTNVn9eD9z502tZQnpFAqgNDFDAXKU0AlzlaQigSjIBgcUhlOKAF6VFVriJpXpWANx2IAzSq0SwmjYkxjGR1SbGKnjVQsmJGYx61pvGe6XG1JsaRUhTQmYpO1bIwiM8hvWiMYuIcQGvFKJlQJLiaGtWbZskaLO04rONrgaQJmuMbVizVFSD4wuTXAHxO8zXQDnJ3DENY3ucXH/wBQunstXcT+h8//AFDFaCXDq2+yX5O65R5KjtDNCZoIxBwLTtadRXTmyoJsO7Ej56nqZtPHvy3Z+z+p5plJktJZTpD48X2wL2/3gYduB6sFwaqijk5rNf8AcT7Cg2pKqvhfwxaa/T8cfuc/VeI6guR2pUkIbGPiqXxGZ24q+RPM2Mb6FmyzpMnsjXz0fLWOHEanvHUDgOs9w1rpUlBFMtFHkvdnE2htiCReCV8UXsvy+nfQ9GsNjZCwMjaGNGAH49Z6yu5BBDBDuwqyPkp06OdG45ju2ecZwwBbAR9KNju+rm/g0Lh7ThXjX6I+u2DFeltpE19n/s5lxXOOyLJomAbXFKwByhJAZZG3rRMTCBSAaFIwZE0AkhWIEXIEG40SSGZpHX9S0SyM2xjJLlLRdxjJFLQXAdJVUlYV7i5HKkhNhMKljQq0kUqrguRHax897alehOx5mrsU9l+CpMzihVyA3o5AuJqixWUR6IT6MbV52z0INIYNL8U+QuZ3ma19H2htby1h9BeD/wCQXU2W84l9D57+oYfglvq/9fg9FiNReuufMEeK3YjX2IBOx55lvk1FC3n4joBzg0x6iTU1bswN2Gyi4m0KSCWvEhyz4fg+r2PtGbPi8GYr2V9786/XucK8Xrmo75qaKBZsoUReq5CPRcg8nITEy0PIkLr2tp8VhBIvGt1QcbvxXZoaOW4VNizf2Pltr7SnKY5EHwpcXzf4X/dDs5SusfOlIA80ziUNsA2RNH3nn8CFwNqP/wAy+h9jsGG1K3rE/skcw4XLmnaFubVUmAUbEmwClckgM0jlaEykwG1UjCcEkAlwVoQlypCDxSATIxUmS0RouQwGMYk2NIW+oTWYnkCExBNck0MzylaoziEFl6q5m4cwX0CpXJdkZYnbVpEtDzwO3E1xG9ZM9MObPpxk0FV5mepDmEHFS7oozvdRytK6IbzOjyAt/NWxlbhIDGe11C37zQO9eyhmbk1X55HM2vJ8Wlitxhz7cfZs9fYV3j4suqAPPM5fKNZY4Rgxuk7+5+HoaPvLi7UmXiUGmZ9X/T8jdlxTXzdl9F/P2OKfq2rlI+gCaSQCWu0SSA6hoSMQDhUKnA0t7kSo03u3z0IQoKPQs19uqySE/RIe3sdcQOwgf7Lt7Lm3hcGmZ8t/UEi0cE1c8n+3D/uh2zl1T50BAHj3L9v561SyA/FLiG3/AEWgNae8Nr3r5armKZNiiR+gUEjwaaCB8bZ/V5s+eSvOesWSmA5lNSlgKeqQCXN1K0IIN2JXAsCiQwwaBIBGN6sQl5vVolhRm5JjKe9CQmxrKKWNAucBVOwXM8r1pCiImDzg/JPdYt5Ac5qTsLeBJp2p8RN2FB6qxCZmctEYMpjOpNsShNkA2rGI9MCNQk8FnY13hsbwoaKTEyq0REFA8ggg0INR1EYIeXAFmrM9tyX5ZFqgbJdpj4sgGp4x7jiO1fQ087xYFFz5nw1fSOmnODlxX0/jgz7BN/4lbnjPE+WbUZ7RJLjpvOj/AG4MFNuiGr5afN8WY4lzZ+hUsjwJMMvRZ/Xi/c6jJrIkvpJagWtxEWDj/d9kdWPYuhTbOv8AFM7fk41fttQXl0+b9XL9tfrw+p3UtgidHzJjaY6U0KUA2UAw7QutFLgih3GstD5uGomwzPFUT3teZ55lHkY+CskFZIsSMXs9YdYvGvauLVUDg+KDNe6Pq9n7YgnWgm/DF7P8P/uhiyNtvM2qJ30Xnm3dj7h97RPcvPQzdyeuuXc9e1ZHi0sS5rNft/Fz10L6U+EOay75Y9zwFrT+0lq1o2Nwc/uBoOsheOtqPCl2XFnV2RR4idvNfDDm/wDS/wC5HlYuXzh9sRzqpWAFhvTYhwcpGLe7wTSATrViGOfcFNgL0UXGSY3URCBkL7rlrYi4KYiNNCjiADsU0SxrTepLBe+iEhN2M8xWkJnEVGmwhGAKShD1aMncEhMVhEhvwVpGUTdy2G9DKWbHRqGaI0BZmhCOtAFfKGKfAXFFMBAQ7Ak0fayb5efZJNNl7Tc9hNNJtfxGo+a0kTnJjuuHM89ZSQVUrci48no/xqeqWnlT3TY3usnx3SDmwK0LC652l9nRaSfRStQuxHM8WS/Czby+n4PlZNPhqpKoyUOf1twtrd5fcXk1krHZqPfSSb7RFzepg/PHswUU1FBJzecWv4NK/asyp+GH4YNOb+v44fU+/IvacooIANgogDmMpcj2zVkgpHLiRg1x23fJd1jv2rnVNBDMe/Lyi9mdvZ+2Y5NoJ3xQ+6/K6f8Aw+jauX22ezsknBbI5v7u7SLwKOA6q/SwpTaFvMqYZUtRR8dOp5JVBFUT3Lk5wp/q5W5fvblxPLeWOUX2iQySG86tTQMGjqHFfPTp0U2NxxH2lNTQU8tS4OC93qz5xcosbAtfcm0ATBeUm8gHSuuUpDFEUoqAS43hUiWNbJfRTbIdxrQpGItRVwCYgxq7k2LcEgAJVCAe1NMlocAoLM1octYEZxsSXq7Ge8NjeAoaLTsRzkJA2KJVohiw+9VbIjezFyyX4KoVkRHFmBp0TsLesPjKho1hY1rlFi7ltQCCjSY0aGDis2aIsEJDN3JXKklnfpRPLTr1hw2OBuI/QWkubHLe9AzKfTyp8O5MV19voeg8j5wYnAC0NMbvtNBc093yh2X9q6craULymK32PnKnYMyF3kveWjyf4fsdJZ+V4JP3c0buoPbX/Umq98E6XH+mJHImUk+V+uBr9h5kAGI9IV3RhuvQyWrl+zRj488YI1aQcf8AVtT4LKOfLg/VEj0SqKom/ogfay7vI5vlXOG2hbZmEn7bxQdzcT307F4J+0kspa/dnapdgt5z4rdF+fxf6nDWy1vleXyOL3HEk+gdQ6hcuRMmRTHvRO7Po5UqCVDuS1ZCXG5QjQVI9WkJsFjUNiQ6AqYikXIRVJDEPerSJbLDa1RcCovlJvgJcTRpXrOxYErU0xMSCrECRemuAuYuRNEsppATYlZBB+pKw7mWd9VrCjKNiheqIDKkojHJtAmSRCCIyaJWt0eezZejtRcLPmLJqqtYlu46NZs1hNIWZsRzkJCbBAKYlc3NvWLPQgK0TEFikBZdRK1x3sUXp2DeK0R1IzHvPUuNyGhJhtclYdxjXFSMcDVQMynGi1JDY1S2NBxGlUmCLAqUDAmCcImRr/ioazC+QMe1NiQ1r6lS1ZFXLmclCgYl51q0SCH19CLWC9wJDcqh4ii4GYP1rSxlchciwXK0Lk7hu5F6FErhaxRITEwGgJslJEcEIGKqqsRcRIb1okYxPPM+j73bX0eT0DivRh5mh4sdIX+aHQ5PWs/V5PDipdLM0NINo0/OJGtuTFs6PJ4cVnhZuht5hTete5QyVtnR5PDinhpvpFj6b5i9whkta6/N5PDik6ab6RraFLf9aNUeS1rp83k8OKzdJOv+k1W0aW3/ALEWclrWfq8nhxRhJ3pDzGk+Yg2ZL2zo8nhxSdJO9I/MqT5iBdkrbD9Xf4cUYScv8RPaNL8xAe9i2dHk8OKeEnekXmVL8xDGZLWvo8nhxSdJO9JS2jSfMQfvWtfR5PDilhJ3pH5lSfMRI8mrX0eTw4pOjnekFtOk+Yi25MWzo8nhxRg53pDzOk+Yipcm7YPq8l/ZxQqKd6Qe06X5iGxZK2sC+B/hxSipJ7f6RraVJ8xEOTNr6PJ4cUsHP9IeZ0nzECMlrWT+4k8OKrCT7fpF5lSfMQz3r2sfV5PDipwc/wBJXmdJ8xC5MmLZqs8nhxVKjnekl7TpfmIB2S9srT3O/wAOKeEnekPMqT5iCbkva6X2eTw4pOjnekPMqT5iJHkzbAfm7/Dih0c5/wCILadJ8xFuyZth+ryeHFJUU70j8zpPmIW/Ji10vs8n3eKpUc70kvaVJ8xCo8mrZ0eTw4qnRzvSJbSpfmICTJq2dHk8OKapJvpE9pUvzEJbkxbMPc8nhxV4Wb6TNbRpvWhsWS1sJ+bv+7xUulm+ktbRpfmIZ717X0eTw4qcJO9JXmVJ8xAOyYtfR5PDimqSd6ReZUvzEB707ZT5u/w4qsNN9JPmFL8xe4v3qWynzd/hxTw030k4+l+YvcU7Jq2dHk8OKrCzNCfMKa360JOTVr1WeT0DiqVNM0M3X0/KNGeXJq2V+byfd4q1Tx6GMdbJv+tH0W5y5ejx7x3qrueAtT5XfHw5y5dUDD/yO4KsOtSXMehsbnSlH1eMDV+0dwTwy1J8V6DIc6Mp+rx7x3BNUyfMTnNcgznPk6PHvHcEYVai8d6D250pOjs3juCeFh1E6h6BnOjL0ePeO9VPCLUWJegcec+Xo7N47gjBrUl1T0LdnPk6OzeO4J4NahinoJdnPkr83ZvHcEsItSlUvQY3OhJ0dm8d6qMJDqTiYtBnwnyU+bx7x3BPBrUWKd+BG5znn6vHvHcEYOHUHVxeknwoSV+bs3juCMHD6gxUXpBbnOkL/m7KD+o71UYNajdVElwGvznydHZvHcEYOHUnFxen3EHOhJ0dm8dwSwi1LxL0GxZz5B9XZ/u7gng16icXFp7jHZzpD9XZvHcE8EvULGPT3KOc2Xo7N47gjBLUMY/T7i5M50nR4947glg1qNVbfIAZ0Jejs3juCWDWo8U9CznOl6PHvHcE8GtQxT0I7OhL0ePeO4JYNagqp6Cn50Jejs3juCMItSlUvQS3OfL0dm8dwSwq1HiHoMfnMk6OzeO4J4RaixL0AdnNlGNnj3juCWEWo1Ut8i/hPl6PHvHcEYRahiXoNizoSH6vHvHcE1SLUTqWuQDs50lb7OzeO4Iwi1DEt8gJM6MnR2bx3qpOlWo1UN8gTnQk6PHvHeqjCrUfjvQxz5z5a/N2bx3qqXTJcylOb5CRnOkF/uePeO4JYdaleI9BMmc+St9nj3juCXgLUajehwDTVbIkbHcmiWMN4vVcieZoioKUVLIh5huNTcmIbGaXFUiHnmgjIi4rDgblRBAaoDgIkCllorTRcdixMi4t0NsqdxbpC/0IuFhzXUVENXBL0rjsLLr6JXKsMjk1JpktGlr7lZm1mUXJBYCW8IZUIsG5SVYEORcdhjTcmS+IolIoVpbFJdhjHJolop7hihsEmAH9aVyrBwOFU0yYk7BSEUqmxK5mLwVFzSxbiKIBCJGgqWi0xElKKXaxor3MT5BVZNmqQrnSpuOyNUbyRetE8iGswicL+5MQ1ktypMlwmhrr+5UZvgGZU7i3QDKDj+KVx7thrJPFUmS4TRG8C5UjNpgGTalcrdKdggEJ0lJY+B9ypMiJZlwka0IUV+RUzkMIUSM3hCGy3OCLiSGtKollc4lcN0oSIuOwcrvi4pt5EwrMzCWtym5pu2DMlyLisWyTUmmJwgOdikUkCB6UhhlyYrCybjRIrmZ2PUpltDdO5O+RNswJZjS6iTbKhhQiPxUotgyGvakwQD5qJOKw1CJfJcpbLSMbnHasmzSwQKYjREa9itEsdKblT4ELiKZNqSURThNTbSAr3jNwFukGKdwsZzNVRvF7pos8t6qFkRQ5G3Tvw71pcxtkR8rU20ChZmM9+PYo3jTdCDh6E7isRkvWUJg4RhfcncmwTJAQhMTTQpz0rl2C54URcW7mGLTRPeFuXBL/ABRcLGcyqLmm6NbOq3iXCACQbkh5NDGybdqaZLRVTigeROe9CLhuk59G8G6FpouKwszgJbxW7cHnLkXHYF8qTY0gOdqlce7YoyIuFhRlU3KsKkftUtlJCXG5TcoQ56zuVYMYhUI1R/rwWiIYcn69KbEjJrWXM0Gw4DtP4K4eBL4mk/JV8iOYgalBQ6DE9iuHiTFwNrMR+ti0Mhc2vv8AySY4TLrWfM1NkWHpWi4GT4i24pDYzgmIkWI7EITLdgmCFnD9bUhlHggYfmgQtyTKREAMb+SpEsJAiHFIAHfkgZUSENjHfkEyUZSszRD9SvkTzEy/r0qGUgI8UIbKfgUDQAUjFzav1tUxFQiXfJU8h8wEhn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744</TotalTime>
  <Words>949</Words>
  <Application>Microsoft Office PowerPoint</Application>
  <PresentationFormat>On-screen Show (4:3)</PresentationFormat>
  <Paragraphs>185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Origin</vt:lpstr>
      <vt:lpstr>Microsoft Office Word Document</vt:lpstr>
      <vt:lpstr>Linguistic Changes in Foreign Policy Political Discourse</vt:lpstr>
      <vt:lpstr>Introduction</vt:lpstr>
      <vt:lpstr>Language</vt:lpstr>
      <vt:lpstr>Purpose and Hypotheses</vt:lpstr>
      <vt:lpstr>LIWC</vt:lpstr>
      <vt:lpstr>Metalinguistic Constructs </vt:lpstr>
      <vt:lpstr>Sample Size-Senate</vt:lpstr>
      <vt:lpstr>Sample Size-Senate</vt:lpstr>
      <vt:lpstr>Sample Size-House of Representatives</vt:lpstr>
      <vt:lpstr>Sample Size-Foreign Affairs Committee</vt:lpstr>
      <vt:lpstr>Data Analysis</vt:lpstr>
      <vt:lpstr>Complex Thinking - Iraq</vt:lpstr>
      <vt:lpstr>Complex Thinking – Iran &amp; North Korea</vt:lpstr>
      <vt:lpstr>Cognitive Processing - Iraq</vt:lpstr>
      <vt:lpstr>Cognitive Processing – Iran &amp; North Korea</vt:lpstr>
      <vt:lpstr>Psychological Distancing - Iraq</vt:lpstr>
      <vt:lpstr>Psychological Distancing – Iran &amp; North Korea</vt:lpstr>
      <vt:lpstr>Categorical Thinking - Iraq</vt:lpstr>
      <vt:lpstr>Categorical Thinking – Iran &amp; North Korea</vt:lpstr>
      <vt:lpstr>Honesty - Iraq</vt:lpstr>
      <vt:lpstr>Honesty – Iran &amp; North Korea</vt:lpstr>
      <vt:lpstr>Status - Iraq</vt:lpstr>
      <vt:lpstr>Status – Iran &amp; North Korea</vt:lpstr>
      <vt:lpstr>Discussion - Iraq</vt:lpstr>
      <vt:lpstr>Discussion – Iran &amp; North Korea</vt:lpstr>
      <vt:lpstr>Discussion – Iran &amp; North Korea</vt:lpstr>
      <vt:lpstr>Discussion – Party Differences</vt:lpstr>
      <vt:lpstr>Discussion – Party Differences</vt:lpstr>
      <vt:lpstr>Conclusion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Linguistic Changes in Foreign Policy Political Discourse</dc:title>
  <dc:creator>Kayla</dc:creator>
  <cp:lastModifiedBy>Kayla</cp:lastModifiedBy>
  <cp:revision>126</cp:revision>
  <dcterms:created xsi:type="dcterms:W3CDTF">2014-10-09T23:39:22Z</dcterms:created>
  <dcterms:modified xsi:type="dcterms:W3CDTF">2015-04-14T20:43:32Z</dcterms:modified>
</cp:coreProperties>
</file>