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3"/>
  </p:notesMasterIdLst>
  <p:sldIdLst>
    <p:sldId id="257" r:id="rId2"/>
    <p:sldId id="300" r:id="rId3"/>
    <p:sldId id="310" r:id="rId4"/>
    <p:sldId id="261" r:id="rId5"/>
    <p:sldId id="301" r:id="rId6"/>
    <p:sldId id="302" r:id="rId7"/>
    <p:sldId id="303" r:id="rId8"/>
    <p:sldId id="306" r:id="rId9"/>
    <p:sldId id="307" r:id="rId10"/>
    <p:sldId id="267" r:id="rId11"/>
    <p:sldId id="269" r:id="rId12"/>
    <p:sldId id="319" r:id="rId13"/>
    <p:sldId id="276" r:id="rId14"/>
    <p:sldId id="294" r:id="rId15"/>
    <p:sldId id="308" r:id="rId16"/>
    <p:sldId id="318" r:id="rId17"/>
    <p:sldId id="320" r:id="rId18"/>
    <p:sldId id="321" r:id="rId19"/>
    <p:sldId id="322" r:id="rId20"/>
    <p:sldId id="323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9" autoAdjust="0"/>
    <p:restoredTop sz="76238" autoAdjust="0"/>
  </p:normalViewPr>
  <p:slideViewPr>
    <p:cSldViewPr snapToGrid="0">
      <p:cViewPr varScale="1">
        <p:scale>
          <a:sx n="70" d="100"/>
          <a:sy n="70" d="100"/>
        </p:scale>
        <p:origin x="-11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CCECD-D2D8-404E-8489-1182675EBEF4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F0EAD-C7CA-45C1-AAF3-ABE7998F69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2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F0EAD-C7CA-45C1-AAF3-ABE7998F694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07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F0EAD-C7CA-45C1-AAF3-ABE7998F694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38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Combine Method</a:t>
            </a:r>
            <a:r>
              <a:rPr lang="en-US" baseline="0" dirty="0" smtClean="0"/>
              <a:t> and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30A5-3CE7-4EA9-98E6-EEC164189FA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9D23-7990-4E8B-9E1E-9577584CBBD2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DF44EF0-6D59-4FBE-8E8D-F56532561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0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9D23-7990-4E8B-9E1E-9577584CBBD2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4EF0-6D59-4FBE-8E8D-F56532561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8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9D23-7990-4E8B-9E1E-9577584CBBD2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4EF0-6D59-4FBE-8E8D-F56532561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9D23-7990-4E8B-9E1E-9577584CBBD2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4EF0-6D59-4FBE-8E8D-F56532561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0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509D23-7990-4E8B-9E1E-9577584CBBD2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DF44EF0-6D59-4FBE-8E8D-F56532561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9D23-7990-4E8B-9E1E-9577584CBBD2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4EF0-6D59-4FBE-8E8D-F56532561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5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9D23-7990-4E8B-9E1E-9577584CBBD2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4EF0-6D59-4FBE-8E8D-F56532561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0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9D23-7990-4E8B-9E1E-9577584CBBD2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4EF0-6D59-4FBE-8E8D-F56532561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5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9D23-7990-4E8B-9E1E-9577584CBBD2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4EF0-6D59-4FBE-8E8D-F56532561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7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9D23-7990-4E8B-9E1E-9577584CBBD2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4EF0-6D59-4FBE-8E8D-F56532561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9D23-7990-4E8B-9E1E-9577584CBBD2}" type="datetimeFigureOut">
              <a:rPr lang="en-US" smtClean="0"/>
              <a:pPr/>
              <a:t>10/23/14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4EF0-6D59-4FBE-8E8D-F56532561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1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509D23-7990-4E8B-9E1E-9577584CBBD2}" type="datetimeFigureOut">
              <a:rPr lang="en-US" smtClean="0"/>
              <a:pPr/>
              <a:t>10/23/14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DF44EF0-6D59-4FBE-8E8D-F56532561C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426032"/>
            <a:ext cx="7406640" cy="1472184"/>
          </a:xfrm>
        </p:spPr>
        <p:txBody>
          <a:bodyPr>
            <a:noAutofit/>
          </a:bodyPr>
          <a:lstStyle/>
          <a:p>
            <a:r>
              <a:rPr lang="en-US" sz="3500" dirty="0" smtClean="0"/>
              <a:t>How Word Frequency can be used to Predict war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2819400"/>
            <a:ext cx="7406640" cy="1752600"/>
          </a:xfrm>
        </p:spPr>
        <p:txBody>
          <a:bodyPr/>
          <a:lstStyle/>
          <a:p>
            <a:r>
              <a:rPr lang="en-US" dirty="0" smtClean="0"/>
              <a:t>Kayla Jordan &amp; Erin Buchanan</a:t>
            </a:r>
          </a:p>
          <a:p>
            <a:r>
              <a:rPr lang="en-US" dirty="0" smtClean="0"/>
              <a:t>Missouri State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988300" y="2819400"/>
            <a:ext cx="3619500" cy="3911702"/>
            <a:chOff x="5791200" y="3352800"/>
            <a:chExt cx="2895600" cy="2565502"/>
          </a:xfrm>
        </p:grpSpPr>
        <p:pic>
          <p:nvPicPr>
            <p:cNvPr id="23554" name="Picture 2" descr="http://0.tqn.com/d/politicalhumor/1/0/L/k/1/republican_war_support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1200" y="3352800"/>
              <a:ext cx="2895600" cy="2565502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6019800" y="5638800"/>
              <a:ext cx="26670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0.tqn.com/d/</a:t>
              </a:r>
              <a:r>
                <a:rPr lang="en-US" sz="600" dirty="0" err="1"/>
                <a:t>politicalhumor</a:t>
              </a:r>
              <a:r>
                <a:rPr lang="en-US" sz="600" dirty="0"/>
                <a:t>/1/0/L/k/1/republican_war_support.jpg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684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SENATE: </a:t>
            </a:r>
          </a:p>
          <a:p>
            <a:pPr lvl="1"/>
            <a:r>
              <a:rPr lang="en-US" dirty="0" smtClean="0"/>
              <a:t>U.S. relations with the following countries: Iraq (198), Kosovo (50)</a:t>
            </a:r>
          </a:p>
          <a:p>
            <a:pPr lvl="1"/>
            <a:r>
              <a:rPr lang="en-US" dirty="0" smtClean="0"/>
              <a:t>Number of US Senators: 92</a:t>
            </a:r>
          </a:p>
          <a:p>
            <a:pPr lvl="1"/>
            <a:r>
              <a:rPr lang="en-US" dirty="0" smtClean="0"/>
              <a:t>Number of Speeches by Party Affiliation: Republican (136), Democrat (111)</a:t>
            </a:r>
          </a:p>
          <a:p>
            <a:pPr lvl="1"/>
            <a:r>
              <a:rPr lang="en-US" dirty="0" smtClean="0"/>
              <a:t>Word count: </a:t>
            </a:r>
            <a:r>
              <a:rPr lang="en-US" i="1" dirty="0" smtClean="0"/>
              <a:t>M </a:t>
            </a:r>
            <a:r>
              <a:rPr lang="en-US" dirty="0" smtClean="0"/>
              <a:t>= 1757.54, </a:t>
            </a:r>
            <a:r>
              <a:rPr lang="en-US" i="1" dirty="0" smtClean="0"/>
              <a:t>SD </a:t>
            </a:r>
            <a:r>
              <a:rPr lang="en-US" dirty="0" smtClean="0"/>
              <a:t>= 1427.26, </a:t>
            </a:r>
            <a:r>
              <a:rPr lang="en-US" i="1" dirty="0" err="1" smtClean="0"/>
              <a:t>Mdn</a:t>
            </a:r>
            <a:r>
              <a:rPr lang="en-US" i="1" dirty="0" smtClean="0"/>
              <a:t> </a:t>
            </a:r>
            <a:r>
              <a:rPr lang="en-US" dirty="0" smtClean="0"/>
              <a:t>= 1483.00, </a:t>
            </a:r>
            <a:r>
              <a:rPr lang="en-US" i="1" dirty="0" smtClean="0"/>
              <a:t>Min </a:t>
            </a:r>
            <a:r>
              <a:rPr lang="en-US" dirty="0" smtClean="0"/>
              <a:t>= 124, </a:t>
            </a:r>
            <a:r>
              <a:rPr lang="en-US" i="1" dirty="0" smtClean="0"/>
              <a:t>Max </a:t>
            </a:r>
            <a:r>
              <a:rPr lang="en-US" dirty="0" smtClean="0"/>
              <a:t>= 12215</a:t>
            </a:r>
          </a:p>
          <a:p>
            <a:r>
              <a:rPr lang="en-US" dirty="0" smtClean="0"/>
              <a:t>THE HOUSE:</a:t>
            </a:r>
          </a:p>
          <a:p>
            <a:pPr lvl="1"/>
            <a:r>
              <a:rPr lang="en-US" dirty="0"/>
              <a:t>Congressional Record, speeches in the House from 1998 to 2013 (458)</a:t>
            </a:r>
          </a:p>
          <a:p>
            <a:pPr lvl="1"/>
            <a:r>
              <a:rPr lang="en-US" dirty="0"/>
              <a:t>U.S. relations with the following countries: Iraq (331), Libya (106), Kosovo (32)</a:t>
            </a:r>
          </a:p>
          <a:p>
            <a:pPr lvl="1"/>
            <a:r>
              <a:rPr lang="en-US" dirty="0"/>
              <a:t>Number of US Representative: 290</a:t>
            </a:r>
          </a:p>
          <a:p>
            <a:pPr lvl="1"/>
            <a:r>
              <a:rPr lang="en-US" dirty="0"/>
              <a:t>Number of Speeches by Party Affiliation: Republican (211), Democrat (258)</a:t>
            </a:r>
          </a:p>
          <a:p>
            <a:pPr lvl="1"/>
            <a:r>
              <a:rPr lang="en-US" dirty="0"/>
              <a:t>Word count: </a:t>
            </a:r>
            <a:r>
              <a:rPr lang="en-US" i="1" dirty="0"/>
              <a:t>M </a:t>
            </a:r>
            <a:r>
              <a:rPr lang="en-US" dirty="0"/>
              <a:t>= 757.54, </a:t>
            </a:r>
            <a:r>
              <a:rPr lang="en-US" i="1" dirty="0"/>
              <a:t>SD </a:t>
            </a:r>
            <a:r>
              <a:rPr lang="en-US" dirty="0"/>
              <a:t>= 1135.55, </a:t>
            </a:r>
            <a:r>
              <a:rPr lang="en-US" i="1" dirty="0" err="1"/>
              <a:t>Mdn</a:t>
            </a:r>
            <a:r>
              <a:rPr lang="en-US" i="1" dirty="0"/>
              <a:t> </a:t>
            </a:r>
            <a:r>
              <a:rPr lang="en-US" dirty="0"/>
              <a:t>= 510, </a:t>
            </a:r>
            <a:r>
              <a:rPr lang="en-US" i="1" dirty="0"/>
              <a:t>Min </a:t>
            </a:r>
            <a:r>
              <a:rPr lang="en-US" dirty="0"/>
              <a:t>= 97, </a:t>
            </a:r>
            <a:r>
              <a:rPr lang="en-US" i="1" dirty="0"/>
              <a:t>Max </a:t>
            </a:r>
            <a:r>
              <a:rPr lang="en-US" dirty="0"/>
              <a:t>= 12165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45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Dependent Measures</a:t>
            </a:r>
          </a:p>
          <a:p>
            <a:pPr lvl="1"/>
            <a:r>
              <a:rPr lang="en-US" dirty="0" smtClean="0"/>
              <a:t>Voting records (Kosovo, Iraq, Libya)</a:t>
            </a:r>
          </a:p>
          <a:p>
            <a:r>
              <a:rPr lang="en-US" dirty="0" smtClean="0"/>
              <a:t>Independent Measures</a:t>
            </a:r>
          </a:p>
          <a:p>
            <a:pPr lvl="1"/>
            <a:r>
              <a:rPr lang="en-US" dirty="0" smtClean="0"/>
              <a:t>Linguistic processes, Pronouns, Verbs, Other function words, Social/emotional words, Cognitive mechanisms, Relativity words, and Personal concerns</a:t>
            </a:r>
          </a:p>
          <a:p>
            <a:r>
              <a:rPr lang="en-US" dirty="0" smtClean="0"/>
              <a:t>Multilevel Logistic Regression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20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SENATE:</a:t>
            </a:r>
          </a:p>
          <a:p>
            <a:pPr lvl="1"/>
            <a:r>
              <a:rPr lang="en-US" dirty="0" smtClean="0"/>
              <a:t>Pronouns: third person singular (</a:t>
            </a:r>
            <a:r>
              <a:rPr lang="en-US" i="1" dirty="0" smtClean="0"/>
              <a:t>he, him, she, her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HOUSE:</a:t>
            </a:r>
          </a:p>
          <a:p>
            <a:pPr lvl="1"/>
            <a:r>
              <a:rPr lang="en-US" dirty="0"/>
              <a:t>Pronouns: third person </a:t>
            </a:r>
            <a:r>
              <a:rPr lang="en-US" dirty="0" smtClean="0"/>
              <a:t>singular</a:t>
            </a:r>
          </a:p>
          <a:p>
            <a:pPr lvl="1"/>
            <a:r>
              <a:rPr lang="en-US" dirty="0" smtClean="0"/>
              <a:t>Personal concerns: </a:t>
            </a:r>
            <a:r>
              <a:rPr lang="en-US" i="1" dirty="0" smtClean="0"/>
              <a:t>money, death</a:t>
            </a:r>
          </a:p>
          <a:p>
            <a:pPr lvl="1"/>
            <a:r>
              <a:rPr lang="en-US" dirty="0" smtClean="0"/>
              <a:t>Social words: </a:t>
            </a:r>
            <a:r>
              <a:rPr lang="en-US" i="1" dirty="0" smtClean="0"/>
              <a:t>family, neighbor, friends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Pronouns</a:t>
            </a:r>
          </a:p>
          <a:p>
            <a:pPr lvl="1"/>
            <a:r>
              <a:rPr lang="en-US" dirty="0" smtClean="0"/>
              <a:t>Increased third-person singular pronouns, increased probability of support of war</a:t>
            </a:r>
          </a:p>
          <a:p>
            <a:pPr lvl="1"/>
            <a:r>
              <a:rPr lang="en-US" dirty="0" smtClean="0"/>
              <a:t>Emphasis on eliminating evil dictators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62600" y="3505201"/>
            <a:ext cx="2819400" cy="3020199"/>
            <a:chOff x="4038600" y="3505200"/>
            <a:chExt cx="2819400" cy="3020199"/>
          </a:xfrm>
        </p:grpSpPr>
        <p:pic>
          <p:nvPicPr>
            <p:cNvPr id="5122" name="Picture 2" descr="http://wingsoverscotland.com/wp-content/uploads/2012/02/salmondbingo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38600" y="3505200"/>
              <a:ext cx="2590800" cy="3007581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4038600" y="6248400"/>
              <a:ext cx="2819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wingsoverscotland.com/</a:t>
              </a:r>
              <a:r>
                <a:rPr lang="en-US" sz="600" dirty="0" err="1"/>
                <a:t>wp</a:t>
              </a:r>
              <a:r>
                <a:rPr lang="en-US" sz="600" dirty="0"/>
                <a:t>-content/uploads/2012/02/salmondbingo1.jpg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35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Iran ≈ 230</a:t>
            </a:r>
          </a:p>
          <a:p>
            <a:r>
              <a:rPr lang="en-US" dirty="0" smtClean="0"/>
              <a:t>North Korea ≈ 120</a:t>
            </a:r>
          </a:p>
          <a:p>
            <a:pPr lvl="1"/>
            <a:r>
              <a:rPr lang="en-US" dirty="0" smtClean="0"/>
              <a:t>Possible to increase sample size </a:t>
            </a:r>
          </a:p>
          <a:p>
            <a:pPr lvl="1">
              <a:buNone/>
            </a:pPr>
            <a:r>
              <a:rPr lang="en-US" dirty="0" smtClean="0"/>
              <a:t>     with data from foreign affairs</a:t>
            </a:r>
          </a:p>
          <a:p>
            <a:pPr lvl="1">
              <a:buNone/>
            </a:pPr>
            <a:r>
              <a:rPr lang="en-US" dirty="0" smtClean="0"/>
              <a:t>     committee hearings</a:t>
            </a:r>
          </a:p>
          <a:p>
            <a:r>
              <a:rPr lang="en-US" dirty="0" smtClean="0"/>
              <a:t>Iraq ≈ 2400</a:t>
            </a:r>
            <a:endParaRPr lang="en-US" dirty="0"/>
          </a:p>
        </p:txBody>
      </p:sp>
      <p:sp>
        <p:nvSpPr>
          <p:cNvPr id="22530" name="AutoShape 2" descr="Image result for iran fla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2" name="AutoShape 4" descr="Image result for iran fla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6" name="Picture 8" descr="https://encrypted-tbn2.gstatic.com/images?q=tbn:ANd9GcQbmwJCJDPxEFX99zfkLziI6dPTpnHQI8QsAMns5ujzBgqIJPz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1" y="1676400"/>
            <a:ext cx="3195019" cy="1828800"/>
          </a:xfrm>
          <a:prstGeom prst="rect">
            <a:avLst/>
          </a:prstGeom>
          <a:noFill/>
        </p:spPr>
      </p:pic>
      <p:sp>
        <p:nvSpPr>
          <p:cNvPr id="22538" name="AutoShape 10" descr="data:image/jpeg;base64,/9j/4AAQSkZJRgABAQAAAQABAAD/2wCEAAkGBxQTEhUUExQVFhUXGBwYFhcXFBcVHBgXFxcXFxgXHBgYHCggHBwlHBUXITEhJSkrLi4uHB8zODMsNygtLiwBCgoKDg0OGxAQGiwkHyQsLCwsLCwsLCwsLCwsLCwsLCwsLCwsLCwsLCwsLCwsLCwsLCwsLCwsLCwsLCwsLCwsLP/AABEIALEBHAMBEQACEQEDEQH/xAAbAAACAwEBAQAAAAAAAAAAAAACAwABBAYHBf/EAEgQAAEDAQMHCAMNCAEFAAAAAAEAAgMRBCExBgcSQVGT0QUTVGFxgaHhkdLiFBYXIjI0QkRSorHB8CMzQ1NjcnOSg2KCssLx/8QAGwEAAwEBAQEBAAAAAAAAAAAAAAECAwUEBgf/xAA2EQACAAQDBgQFAwUAAwAAAAAAAQIDBBEUIVEFEjFBYZETFVKhIlNxsdEygeEGFkLB8CMz8f/aAAwDAQACEQMRAD8A8pgC90JjEPaBXar5kPgZ7QNdyiIuEFkOtJQjbHOYVViLlxiiaB5mhja3K0Qx0USpIhxDTAE91E7zL5qmCLBvX4ltZ+sE7CuHG2iaE2PYxUQ2QhAECACcEEpmeRtylmieYnmCcVO7cvfSDig8E1CJxBiJOxO8MMFye6Tv5iXsAwxSsWmyOgqAlYN6wn3MGnyS3Ui99tGd0N/koaLUWQmWz3a8VLhLUWYrmRfiFO6VvDo4D+sVShIcQ5zbqUvVWJT5mZ8PpUOE0UQqSGlFLhsUorijCNVVO6PeAYzv/wDiSQ2zQ2Ds8Ve6TvAGziiW4PeMj2EFZNWZdzdFgtkZM0RDCqtEsKeOtE4kKFgtj8upJIbY6OHvVKEhxDeYHWq3UTvM1Q2evcrUJlFHYuVlD2IaCF3CaK6kxPIbExNIiJh6ATsK7Fc1sSsVvBxC4poUXEkbUIGxjWJ2IbCa29Am8hL2XpWNE8iyECDbEnYTiLbEKosJxZFzMuQ0ELzE80lYveGOjuCdiVFmIeyqmxaYiWO/aoaNIWA+OqGrjUVhb4RSuKlopRZkjHFCBguA1a0MaFSNUtFJlGOo6xtRYL5mQrM1A0r0h8h8b6qkyWiOddVNsVjGVkahMqmhM1wiopfVaIziGPd2pslBR0pqTQmPDRtVE3ZpiYK6u1WkZNs2sbsVoxbL5gJ2FvsPmqYJ2FvCy2iVh3uTRRYLhUuFEBzzC5pOxO8XSiA4gtCBsPQRYm5HMRYExICRY0BMkjBehAw5QmyYWJLwpuXYsNKAuVo8EBczPF6lmq4AFuupSKuZ+1SWLDSpsU2hrW1VWJbKEJriluhvCizbd1pWLuZywDrr2qLWLTbMwhJOCjdNN4cLsNeNyrgTxKlZd1IayBPMyvF+pZs0R1lmze2x38reYfdUKbCDhfI32bNzbDqi3h9VWp0BEUEXIZaM3Vs2Rbw+qm58DJhlxoqLN1bNkW88kKdANwRGlmbW2axEf+Q+qmp8sly4+Rqbm7tlLhFvPJXiZZn4Ew2QZu7ZTCLeeSpVcvqZxU0x6BszfWyuEW89lPFy+pLpJluQfwfWy+6LeeyjFy+osJN6dxLc3Vtr/B3nspYuX1Kw0zp3HDNzbNYi3nsp4uV1Jws3p3BObq2bIt57KWLl9R4Wb07hnN7bNkW88k8XL6k4Sb07gjN7bNkW89lGLl9SsJN6dwvg6teyLeeyjFyuosLN6dy/g7tg/lbzyRi5XUWEm9O/8C5M3ts2Rbz2UYuX1KVJM6dxYzeWw6ot57KWLl9R4WZ0GNzd2ymEW89lPFy+onSzenco5urZq5reeyli5fUMLN6dypc3ttoLot57KHVy+o1SzFoLZm7tg1Rbz2UlVS+o3TTOgx2b+2ahFvPZTxcvqThJnQU/N7bTqi3nspOrl9SlSxrQy/BzbQf4W89lTiYDXwIyhm+tmFIt55IxMAvAjE/BzbP6W89lLEQF+FGQZurbsi3nsoxEAvBjGNzeWyuEV39T2U8TALwIw25u7ZfdFvPZRiYA8CMXLm5tl10VP8nspOol9RqTGhZzc2zZFvPJGIlj8KMk2bm2HARD/k9lDqJYQyo1xF/BtbNYi3nspePAV4cZlmzeW3+lT/J7KlzoSlA0YZM3tsB+TFvT6qjxYTTdZrs+WNrBJ0o7/wCn5rjuqiR34NnSm+J9GHLi14aUe7HFZOsmHph2VTvXuPOW9r2x7vzU42Z0NPJ6fr3Cgy3tmt0dP8Y4pRV0xcAh2PTvjfuMGXdsBxj3fmjHTOhXk9Nfg+41mXls2xbvzUuvm9Clsam69zUzL22Uxj3fmoe0JvQtbEpdH3I3Lq2faj3fmjzGb0DyOl69whl/a8CY935o8wndOweSUmj7hjLi1j6Ue781PmU7p2H5HSde4Yy8te2PdjijzGd07D8jpNH3CGXVr+1Hu/NT5lP6dg8jpOvcH382s31j3fmn5lO6dg8jpNH3Abl1a64x7vzTe0p3QXkdJo+4w5c2vU6Pd+aXmU7oPyOk0fcL392vbHu/NLzKd07B5HSaPuJly8te2Pd+apbRnPTsJ7DpNH3AZl3a9se7803tGd0DyOk0fcYMu7Xtj3fml5lO6B5HSaPuU7Lu17Y/9PNC2lO6dg8jpNH3Bfl1a64x7vzR5jO6dg8jpNH3I3Ly17Y935p+YzunYPJKTR9yn5d2s0vj3fmjzGd0F5JSaPuV7+bZtj3Y4o8xm9B+R0vXuZ35d2vbHu/NWq+b0IexaXr3Euy5tl98e781WPmdCfJabr3I7Le2D6UW780Y+YHktMte4l2Xds2x7vzVKtmdCXsem0fcdDl3bNse781LrpnQpbGpnyfcI5d2yuMYH+PzSx8zoN7Gpr8+5Zy5tdLzH1fs/NLHzeVh+S0q437gNy5tlMYt35qsfMJWxqa3PuU7Lu17Y78f2fmhV03oJ7HpuvcF2XNsIvMez935p46Z0Dyam0fczTZcWvbHu/NUqyYzOLZFOte5gmy1tZOMe781oqqI88WzZKeVznGwledxI9ylND2mih5m8Pw5GtkgKxcLPTDGnmaWYLNmy4BBgSuwsiaBCL3C1jTG25ZtmiKchDAiNSVTyRKzNjb1iWC/BNAHG2oSbzGiy3Yi4AhvUi4BAUSACRUhMUIzVVcViMjvKGwSHtYobKAlbRNZiYJbcncLA6HencVgdE1TurARyEAmUBXCREU1qGwSBlGpNCiE82ruRujGsOAUtlJDNCgU3zKtZEc1FwaFltVV7EWuKYKlUyYc2M0qXKbXzLvbITaG3VVwvOxnMWVzG6UDFbKFs8sUxLiUXJ2Fe/AJqllLqMASLska2C5ZPibrgMZqUMtDYyTd3KXkUsxzblJZTLO+RwaxrnOdcGtFSe781cuFxvdhRnMjhghccbslqdxyDm7eRpWl+hX6DKF3e43A9gPaujL2a4s5jt0Rwqjb0MLtJhv1fDtx+x1lhySscf8ABDut7nP8CaegL2Q0UiH/AB7nImbXq4/87fSy/kVFZbG61SWf3PBVkbXfu21qSdIYag6P0lTDDIc1yt1ZJcv+6G0c2shpoajxYs21xf7fZ9h1ryMsjxdGWHaxxb4GrfBOZQSI+VvoZyts1cv/ACv9Un/PucxytkHJGC6B3Oj7J+K/u1O8Oxc6fsyOHOW79OZ2qXb0qP4Zy3XrxX5XucbISCWkFpFxBBBB2EHBc5wOHJndhiUSundEZGSpbGM0BqU3ARKFaAXGL1T4CXE0LMYqQXqkIAqgIw3ofABoj2qLjFytVIRmc3WtEyWi6JBYqRqaYNAtYm2Kw+JgUNlJAyhOETM7grRDLwCOLHwQhrlbRmmGXBKzKbRkkfVapWMIormWQEnBap2R5o02ymO1a02hQvkGTcpsXfIa1qlmiVzZAxYxM9ECGPbTWpTLaGQsUxMcKPqclcmvtMgijxN5OprRi49Qr+CcmVFMj3YTOpqZdPLcyN5fd6HrHInIUVlbosFXEfGeflO4DYPzvX0Mingkw2h/dnxNZXTaqO8fDkuS/nqfZJuW54xUkgaCSaACpPULyk3ZXY0nE7LieWcjctn3c20OuEkh0q6mSXU7Ggj/AFXzsmoaqfEfN/c+4qqNOhchcocvqs/f/Z62V9GfCh1QM+BlFk3Ham1ubMPkvAxpg120eI1bD5KqkgnrR6nR2ftKZSxW4w81/taP7nl9rszonmOQFrm3Efn1g7V83MlxQROGLij7aVNhmwKOB3TEXqDQWb1QCNZVchD2BSxkpeEAJmCqETKYL0MB4KkYEiaAS8KkJgNKpiLkYkmDAaKJsQ5gUsoC0JwiiMsly1RnEQHagBMhFVcNyImgXP700iWzO91aq0jKKK4sqkZvIAMF6pshQocG1vUXsaqG+YzRU3LsaoisojeEY8qUimwmvSaGmeyZF8he5oQXAc7JR0nVsZ3V9NV36SQpUu3N8T4rada6mdl+lZL8/v8Aax0BF69Rzg3BAHN5d23mrG8DGT9mP+6pd90OXjrpm5JfXI6mx5Hi1UL5Q/F24e9jy1guXzbPt0ey5Pcoc/ZopK1JbR39zfiu8QfSvqaaZ4kqGI/P6+R4FRHByvl9Hmj6QctzyFRm9AHL5e8iiWLnmD9pEL/+qPEjtGI79q520abxIN9cV9jt7FrXKm+DE/hi9n/PDsecEr54+wFOTQC9GpVXsgHNapbApwvQAmRUhEAonxAMFSMJ6SARRWIHRTuAbxVJZAIcb+xWkSMDlJRHBAGWc0WkJnEIC0IBa3WncVs7lvYfSkmgaZmditUYviKeb1SIiauLLVVzJofCFERtArGxoWJ6EaI41m4jRICQJoTPu5Ccmc9bIw4AhlZCP7KaP3i1eqkg35q6ZnP2nOcmlifN5L9/4uei27LJkDyyWCdrhtEdCNoOlQjrC6E2vhlRbsULOFI2NHPg35cyFr9+zyMvwhQH+FN6Gess/NJWj9jb+3p/rh9/wWc4UH8qb0M9dLzSVo/YP7en+uH3/BzGWGUItZZoNc1jAbnUvc6lTcTqA9JXgrKtT2lDwR2Nl7OipFFvtNu3DRHPA+heI6p1GSGVrbLG+ORr3Au0m6NLiRRwOkRsHiulR1kMmFwxJs4m09lxVcxRwNJ2s73/AG4HQMzgwfypvuesvV5pK0ft+Tm/29P9cPv+C/hBgH8Kb0M9ZHmkrR+35D+3p/rh9/wbOSMrWWp+hHBMftEhga0H7R0vDHqW8mshnO0ML/0eap2XFSw78yZD0Wd39MjgOWLJzFoki1McQP7T8Zv3XBfP1Mrw5sUJ9bRz/HkQTNVn9eD9z502tZQnpFAqgNDFDAXKU0AlzlaQigSjIBgcUhlOKAF6VFVriJpXpWANx2IAzSq0SwmjYkxjGR1SbGKnjVQsmJGYx61pvGe6XG1JsaRUhTQmYpO1bIwiM8hvWiMYuIcQGvFKJlQJLiaGtWbZskaLO04rONrgaQJmuMbVizVFSD4wuTXAHxO8zXQDnJ3DENY3ucXH/wBQunstXcT+h8//AFDFaCXDq2+yX5O65R5KjtDNCZoIxBwLTtadRXTmyoJsO7Ej56nqZtPHvy3Z+z+p5plJktJZTpD48X2wL2/3gYduB6sFwaqijk5rNf8AcT7Cg2pKqvhfwxaa/T8cfuc/VeI6guR2pUkIbGPiqXxGZ24q+RPM2Mb6FmyzpMnsjXz0fLWOHEanvHUDgOs9w1rpUlBFMtFHkvdnE2htiCReCV8UXsvy+nfQ9GsNjZCwMjaGNGAH49Z6yu5BBDBDuwqyPkp06OdG45ju2ecZwwBbAR9KNju+rm/g0Lh7ThXjX6I+u2DFeltpE19n/s5lxXOOyLJomAbXFKwByhJAZZG3rRMTCBSAaFIwZE0AkhWIEXIEG40SSGZpHX9S0SyM2xjJLlLRdxjJFLQXAdJVUlYV7i5HKkhNhMKljQq0kUqrguRHax897alehOx5mrsU9l+CpMzihVyA3o5AuJqixWUR6IT6MbV52z0INIYNL8U+QuZ3ma19H2htby1h9BeD/wCQXU2W84l9D57+oYfglvq/9fg9FiNReuufMEeK3YjX2IBOx55lvk1FC3n4joBzg0x6iTU1bswN2Gyi4m0KSCWvEhyz4fg+r2PtGbPi8GYr2V9786/XucK8Xrmo75qaKBZsoUReq5CPRcg8nITEy0PIkLr2tp8VhBIvGt1QcbvxXZoaOW4VNizf2Pltr7SnKY5EHwpcXzf4X/dDs5SusfOlIA80ziUNsA2RNH3nn8CFwNqP/wAy+h9jsGG1K3rE/skcw4XLmnaFubVUmAUbEmwClckgM0jlaEykwG1UjCcEkAlwVoQlypCDxSATIxUmS0RouQwGMYk2NIW+oTWYnkCExBNck0MzylaoziEFl6q5m4cwX0CpXJdkZYnbVpEtDzwO3E1xG9ZM9MObPpxk0FV5mepDmEHFS7oozvdRytK6IbzOjyAt/NWxlbhIDGe11C37zQO9eyhmbk1X55HM2vJ8Wlitxhz7cfZs9fYV3j4suqAPPM5fKNZY4Rgxuk7+5+HoaPvLi7UmXiUGmZ9X/T8jdlxTXzdl9F/P2OKfq2rlI+gCaSQCWu0SSA6hoSMQDhUKnA0t7kSo03u3z0IQoKPQs19uqySE/RIe3sdcQOwgf7Lt7Lm3hcGmZ8t/UEi0cE1c8n+3D/uh2zl1T50BAHj3L9v561SyA/FLiG3/AEWgNae8Nr3r5armKZNiiR+gUEjwaaCB8bZ/V5s+eSvOesWSmA5lNSlgKeqQCXN1K0IIN2JXAsCiQwwaBIBGN6sQl5vVolhRm5JjKe9CQmxrKKWNAucBVOwXM8r1pCiImDzg/JPdYt5Ac5qTsLeBJp2p8RN2FB6qxCZmctEYMpjOpNsShNkA2rGI9MCNQk8FnY13hsbwoaKTEyq0REFA8ggg0INR1EYIeXAFmrM9tyX5ZFqgbJdpj4sgGp4x7jiO1fQ087xYFFz5nw1fSOmnODlxX0/jgz7BN/4lbnjPE+WbUZ7RJLjpvOj/AG4MFNuiGr5afN8WY4lzZ+hUsjwJMMvRZ/Xi/c6jJrIkvpJagWtxEWDj/d9kdWPYuhTbOv8AFM7fk41fttQXl0+b9XL9tfrw+p3UtgidHzJjaY6U0KUA2UAw7QutFLgih3GstD5uGomwzPFUT3teZ55lHkY+CskFZIsSMXs9YdYvGvauLVUDg+KDNe6Pq9n7YgnWgm/DF7P8P/uhiyNtvM2qJ30Xnm3dj7h97RPcvPQzdyeuuXc9e1ZHi0sS5rNft/Fz10L6U+EOay75Y9zwFrT+0lq1o2Nwc/uBoOsheOtqPCl2XFnV2RR4idvNfDDm/wDS/wC5HlYuXzh9sRzqpWAFhvTYhwcpGLe7wTSATrViGOfcFNgL0UXGSY3URCBkL7rlrYi4KYiNNCjiADsU0SxrTepLBe+iEhN2M8xWkJnEVGmwhGAKShD1aMncEhMVhEhvwVpGUTdy2G9DKWbHRqGaI0BZmhCOtAFfKGKfAXFFMBAQ7Ak0fayb5efZJNNl7Tc9hNNJtfxGo+a0kTnJjuuHM89ZSQVUrci48no/xqeqWnlT3TY3usnx3SDmwK0LC652l9nRaSfRStQuxHM8WS/Czby+n4PlZNPhqpKoyUOf1twtrd5fcXk1krHZqPfSSb7RFzepg/PHswUU1FBJzecWv4NK/asyp+GH4YNOb+v44fU+/IvacooIANgogDmMpcj2zVkgpHLiRg1x23fJd1jv2rnVNBDMe/Lyi9mdvZ+2Y5NoJ3xQ+6/K6f8Aw+jauX22ezsknBbI5v7u7SLwKOA6q/SwpTaFvMqYZUtRR8dOp5JVBFUT3Lk5wp/q5W5fvblxPLeWOUX2iQySG86tTQMGjqHFfPTp0U2NxxH2lNTQU8tS4OC93qz5xcosbAtfcm0ATBeUm8gHSuuUpDFEUoqAS43hUiWNbJfRTbIdxrQpGItRVwCYgxq7k2LcEgAJVCAe1NMlocAoLM1octYEZxsSXq7Ge8NjeAoaLTsRzkJA2KJVohiw+9VbIjezFyyX4KoVkRHFmBp0TsLesPjKho1hY1rlFi7ltQCCjSY0aGDis2aIsEJDN3JXKklnfpRPLTr1hw2OBuI/QWkubHLe9AzKfTyp8O5MV19voeg8j5wYnAC0NMbvtNBc093yh2X9q6craULymK32PnKnYMyF3kveWjyf4fsdJZ+V4JP3c0buoPbX/Umq98E6XH+mJHImUk+V+uBr9h5kAGI9IV3RhuvQyWrl+zRj488YI1aQcf8AVtT4LKOfLg/VEj0SqKom/ogfay7vI5vlXOG2hbZmEn7bxQdzcT307F4J+0kspa/dnapdgt5z4rdF+fxf6nDWy1vleXyOL3HEk+gdQ6hcuRMmRTHvRO7Po5UqCVDuS1ZCXG5QjQVI9WkJsFjUNiQ6AqYikXIRVJDEPerSJbLDa1RcCovlJvgJcTRpXrOxYErU0xMSCrECRemuAuYuRNEsppATYlZBB+pKw7mWd9VrCjKNiheqIDKkojHJtAmSRCCIyaJWt0eezZejtRcLPmLJqqtYlu46NZs1hNIWZsRzkJCbBAKYlc3NvWLPQgK0TEFikBZdRK1x3sUXp2DeK0R1IzHvPUuNyGhJhtclYdxjXFSMcDVQMynGi1JDY1S2NBxGlUmCLAqUDAmCcImRr/ioazC+QMe1NiQ1r6lS1ZFXLmclCgYl51q0SCH19CLWC9wJDcqh4ii4GYP1rSxlchciwXK0Lk7hu5F6FErhaxRITEwGgJslJEcEIGKqqsRcRIb1okYxPPM+j73bX0eT0DivRh5mh4sdIX+aHQ5PWs/V5PDipdLM0NINo0/OJGtuTFs6PJ4cVnhZuht5hTete5QyVtnR5PDinhpvpFj6b5i9whkta6/N5PDik6ab6RraFLf9aNUeS1rp83k8OKzdJOv+k1W0aW3/ALEWclrWfq8nhxRhJ3pDzGk+Yg2ZL2zo8nhxSdJO9I/MqT5iBdkrbD9Xf4cUYScv8RPaNL8xAe9i2dHk8OKeEnekXmVL8xDGZLWvo8nhxSdJO9JS2jSfMQfvWtfR5PDilhJ3pH5lSfMRI8mrX0eTw4pOjnekFtOk+Yi25MWzo8nhxRg53pDzOk+Yipcm7YPq8l/ZxQqKd6Qe06X5iGxZK2sC+B/hxSipJ7f6RraVJ8xEOTNr6PJ4cUsHP9IeZ0nzECMlrWT+4k8OKrCT7fpF5lSfMQz3r2sfV5PDipwc/wBJXmdJ8xC5MmLZqs8nhxVKjnekl7TpfmIB2S9srT3O/wAOKeEnekPMqT5iCbkva6X2eTw4pOjnekPMqT5iJHkzbAfm7/Dih0c5/wCILadJ8xFuyZth+ryeHFJUU70j8zpPmIW/Ji10vs8n3eKpUc70kvaVJ8xCo8mrZ0eTw4qnRzvSJbSpfmICTJq2dHk8OKapJvpE9pUvzEJbkxbMPc8nhxV4Wb6TNbRpvWhsWS1sJ+bv+7xUulm+ktbRpfmIZ717X0eTw4qcJO9JXmVJ8xAOyYtfR5PDimqSd6ReZUvzEB707ZT5u/w4qsNN9JPmFL8xe4v3qWynzd/hxTw030k4+l+YvcU7Jq2dHk8OKrCzNCfMKa360JOTVr1WeT0DiqVNM0M3X0/KNGeXJq2V+byfd4q1Tx6GMdbJv+tH0W5y5ejx7x3qrueAtT5XfHw5y5dUDD/yO4KsOtSXMehsbnSlH1eMDV+0dwTwy1J8V6DIc6Mp+rx7x3BNUyfMTnNcgznPk6PHvHcEYVai8d6D250pOjs3juCeFh1E6h6BnOjL0ePeO9VPCLUWJegcec+Xo7N47gjBrUl1T0LdnPk6OzeO4J4NahinoJdnPkr83ZvHcEsItSlUvQY3OhJ0dm8d6qMJDqTiYtBnwnyU+bx7x3BPBrUWKd+BG5znn6vHvHcEYOHUHVxeknwoSV+bs3juCMHD6gxUXpBbnOkL/m7KD+o71UYNajdVElwGvznydHZvHcEYOHUnFxen3EHOhJ0dm8dwSwi1LxL0GxZz5B9XZ/u7gng16icXFp7jHZzpD9XZvHcE8EvULGPT3KOc2Xo7N47gjBLUMY/T7i5M50nR4947glg1qNVbfIAZ0Jejs3juCWDWo8U9CznOl6PHvHcE8GtQxT0I7OhL0ePeO4JYNagqp6Cn50Jejs3juCMItSlUvQS3OfL0dm8dwSwq1HiHoMfnMk6OzeO4J4RaixL0AdnNlGNnj3juCWEWo1Ut8i/hPl6PHvHcEYRahiXoNizoSH6vHvHcE1SLUTqWuQDs50lb7OzeO4Iwi1DEt8gJM6MnR2bx3qpOlWo1UN8gTnQk6PHvHeqjCrUfjvQxz5z5a/N2bx3qqXTJcylOb5CRnOkF/uePeO4JYdaleI9BMmc+St9nj3juCXgLUajehwDTVbIkbHcmiWMN4vVcieZoioKUVLIh5huNTcmIbGaXFUiHnmgjIi4rDgblRBAaoDgIkCllorTRcdixMi4t0NsqdxbpC/0IuFhzXUVENXBL0rjsLLr6JXKsMjk1JpktGlr7lZm1mUXJBYCW8IZUIsG5SVYEORcdhjTcmS+IolIoVpbFJdhjHJolop7hihsEmAH9aVyrBwOFU0yYk7BSEUqmxK5mLwVFzSxbiKIBCJGgqWi0xElKKXaxor3MT5BVZNmqQrnSpuOyNUbyRetE8iGswicL+5MQ1ktypMlwmhrr+5UZvgGZU7i3QDKDj+KVx7thrJPFUmS4TRG8C5UjNpgGTalcrdKdggEJ0lJY+B9ypMiJZlwka0IUV+RUzkMIUSM3hCGy3OCLiSGtKollc4lcN0oSIuOwcrvi4pt5EwrMzCWtym5pu2DMlyLisWyTUmmJwgOdikUkCB6UhhlyYrCybjRIrmZ2PUpltDdO5O+RNswJZjS6iTbKhhQiPxUotgyGvakwQD5qJOKw1CJfJcpbLSMbnHasmzSwQKYjREa9itEsdKblT4ELiKZNqSURThNTbSAr3jNwFukGKdwsZzNVRvF7pos8t6qFkRQ5G3Tvw71pcxtkR8rU20ChZmM9+PYo3jTdCDh6E7isRkvWUJg4RhfcncmwTJAQhMTTQpz0rl2C54URcW7mGLTRPeFuXBL/ABRcLGcyqLmm6NbOq3iXCACQbkh5NDGybdqaZLRVTigeROe9CLhuk59G8G6FpouKwszgJbxW7cHnLkXHYF8qTY0gOdqlce7YoyIuFhRlU3KsKkftUtlJCXG5TcoQ56zuVYMYhUI1R/rwWiIYcn69KbEjJrWXM0Gw4DtP4K4eBL4mk/JV8iOYgalBQ6DE9iuHiTFwNrMR+ti0Mhc2vv8AySY4TLrWfM1NkWHpWi4GT4i24pDYzgmIkWI7EITLdgmCFnD9bUhlHggYfmgQtyTKREAMb+SpEsJAiHFIAHfkgZUSENjHfkEyUZSszRD9SvkTzEy/r0qGUgI8UIbKfgUDQAUjFzav1tUxFQiXfJU8h8wEhn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AutoShape 12" descr="data:image/jpeg;base64,/9j/4AAQSkZJRgABAQAAAQABAAD/2wCEAAkGBxQTEhUUExQVFhUXGBwYFhcXFBcVHBgXFxcXFxgXHBgYHCggHBwlHBUXITEhJSkrLi4uHB8zODMsNygtLiwBCgoKDg0OGxAQGiwkHyQsLCwsLCwsLCwsLCwsLCwsLCwsLCwsLCwsLCwsLCwsLCwsLCwsLCwsLCwsLCwsLCwsLP/AABEIALEBHAMBEQACEQEDEQH/xAAbAAACAwEBAQAAAAAAAAAAAAACAwABBAYHBf/EAEgQAAEDAQMHCAMNCAEFAAAAAAEAAgMRBCExBgcSQVGT0QUTVGFxgaHhkdLiFBYXIjI0QkRSorHB8CMzQ1NjcnOSg2KCssLx/8QAGwEAAwEBAQEBAAAAAAAAAAAAAAECAwUEBgf/xAA2EQACAAQDBgQFAwUAAwAAAAAAAQIDBBEUIVEFEjFBYZETFVKhIlNxsdEygeEGFkLB8CMz8f/aAAwDAQACEQMRAD8A8pgC90JjEPaBXar5kPgZ7QNdyiIuEFkOtJQjbHOYVViLlxiiaB5mhja3K0Qx0USpIhxDTAE91E7zL5qmCLBvX4ltZ+sE7CuHG2iaE2PYxUQ2QhAECACcEEpmeRtylmieYnmCcVO7cvfSDig8E1CJxBiJOxO8MMFye6Tv5iXsAwxSsWmyOgqAlYN6wn3MGnyS3Ui99tGd0N/koaLUWQmWz3a8VLhLUWYrmRfiFO6VvDo4D+sVShIcQ5zbqUvVWJT5mZ8PpUOE0UQqSGlFLhsUorijCNVVO6PeAYzv/wDiSQ2zQ2Ds8Ve6TvAGziiW4PeMj2EFZNWZdzdFgtkZM0RDCqtEsKeOtE4kKFgtj8upJIbY6OHvVKEhxDeYHWq3UTvM1Q2evcrUJlFHYuVlD2IaCF3CaK6kxPIbExNIiJh6ATsK7Fc1sSsVvBxC4poUXEkbUIGxjWJ2IbCa29Am8hL2XpWNE8iyECDbEnYTiLbEKosJxZFzMuQ0ELzE80lYveGOjuCdiVFmIeyqmxaYiWO/aoaNIWA+OqGrjUVhb4RSuKlopRZkjHFCBguA1a0MaFSNUtFJlGOo6xtRYL5mQrM1A0r0h8h8b6qkyWiOddVNsVjGVkahMqmhM1wiopfVaIziGPd2pslBR0pqTQmPDRtVE3ZpiYK6u1WkZNs2sbsVoxbL5gJ2FvsPmqYJ2FvCy2iVh3uTRRYLhUuFEBzzC5pOxO8XSiA4gtCBsPQRYm5HMRYExICRY0BMkjBehAw5QmyYWJLwpuXYsNKAuVo8EBczPF6lmq4AFuupSKuZ+1SWLDSpsU2hrW1VWJbKEJriluhvCizbd1pWLuZywDrr2qLWLTbMwhJOCjdNN4cLsNeNyrgTxKlZd1IayBPMyvF+pZs0R1lmze2x38reYfdUKbCDhfI32bNzbDqi3h9VWp0BEUEXIZaM3Vs2Rbw+qm58DJhlxoqLN1bNkW88kKdANwRGlmbW2axEf+Q+qmp8sly4+Rqbm7tlLhFvPJXiZZn4Ew2QZu7ZTCLeeSpVcvqZxU0x6BszfWyuEW89lPFy+pLpJluQfwfWy+6LeeyjFy+osJN6dxLc3Vtr/B3nspYuX1Kw0zp3HDNzbNYi3nsp4uV1Jws3p3BObq2bIt57KWLl9R4Wb07hnN7bNkW88k8XL6k4Sb07gjN7bNkW89lGLl9SsJN6dwvg6teyLeeyjFyuosLN6dy/g7tg/lbzyRi5XUWEm9O/8C5M3ts2Rbz2UYuX1KVJM6dxYzeWw6ot57KWLl9R4WZ0GNzd2ymEW89lPFy+onSzenco5urZq5reeyli5fUMLN6dypc3ttoLot57KHVy+o1SzFoLZm7tg1Rbz2UlVS+o3TTOgx2b+2ahFvPZTxcvqThJnQU/N7bTqi3nspOrl9SlSxrQy/BzbQf4W89lTiYDXwIyhm+tmFIt55IxMAvAjE/BzbP6W89lLEQF+FGQZurbsi3nsoxEAvBjGNzeWyuEV39T2U8TALwIw25u7ZfdFvPZRiYA8CMXLm5tl10VP8nspOol9RqTGhZzc2zZFvPJGIlj8KMk2bm2HARD/k9lDqJYQyo1xF/BtbNYi3nspePAV4cZlmzeW3+lT/J7KlzoSlA0YZM3tsB+TFvT6qjxYTTdZrs+WNrBJ0o7/wCn5rjuqiR34NnSm+J9GHLi14aUe7HFZOsmHph2VTvXuPOW9r2x7vzU42Z0NPJ6fr3Cgy3tmt0dP8Y4pRV0xcAh2PTvjfuMGXdsBxj3fmjHTOhXk9Nfg+41mXls2xbvzUuvm9Clsam69zUzL22Uxj3fmoe0JvQtbEpdH3I3Lq2faj3fmjzGb0DyOl69whl/a8CY935o8wndOweSUmj7hjLi1j6Ue781PmU7p2H5HSde4Yy8te2PdjijzGd07D8jpNH3CGXVr+1Hu/NT5lP6dg8jpOvcH382s31j3fmn5lO6dg8jpNH3Abl1a64x7vzTe0p3QXkdJo+4w5c2vU6Pd+aXmU7oPyOk0fcL392vbHu/NLzKd07B5HSaPuJly8te2Pd+apbRnPTsJ7DpNH3AZl3a9se7803tGd0DyOk0fcYMu7Xtj3fml5lO6B5HSaPuU7Lu17Y/9PNC2lO6dg8jpNH3Bfl1a64x7vzR5jO6dg8jpNH3I3Ly17Y935p+YzunYPJKTR9yn5d2s0vj3fmjzGd0F5JSaPuV7+bZtj3Y4o8xm9B+R0vXuZ35d2vbHu/NWq+b0IexaXr3Euy5tl98e781WPmdCfJabr3I7Le2D6UW780Y+YHktMte4l2Xds2x7vzVKtmdCXsem0fcdDl3bNse781LrpnQpbGpnyfcI5d2yuMYH+PzSx8zoN7Gpr8+5Zy5tdLzH1fs/NLHzeVh+S0q437gNy5tlMYt35qsfMJWxqa3PuU7Lu17Y78f2fmhV03oJ7HpuvcF2XNsIvMez935p46Z0Dyam0fczTZcWvbHu/NUqyYzOLZFOte5gmy1tZOMe781oqqI88WzZKeVznGwledxI9ylND2mih5m8Pw5GtkgKxcLPTDGnmaWYLNmy4BBgSuwsiaBCL3C1jTG25ZtmiKchDAiNSVTyRKzNjb1iWC/BNAHG2oSbzGiy3Yi4AhvUi4BAUSACRUhMUIzVVcViMjvKGwSHtYobKAlbRNZiYJbcncLA6HencVgdE1TurARyEAmUBXCREU1qGwSBlGpNCiE82ruRujGsOAUtlJDNCgU3zKtZEc1FwaFltVV7EWuKYKlUyYc2M0qXKbXzLvbITaG3VVwvOxnMWVzG6UDFbKFs8sUxLiUXJ2Fe/AJqllLqMASLska2C5ZPibrgMZqUMtDYyTd3KXkUsxzblJZTLO+RwaxrnOdcGtFSe781cuFxvdhRnMjhghccbslqdxyDm7eRpWl+hX6DKF3e43A9gPaujL2a4s5jt0Rwqjb0MLtJhv1fDtx+x1lhySscf8ABDut7nP8CaegL2Q0UiH/AB7nImbXq4/87fSy/kVFZbG61SWf3PBVkbXfu21qSdIYag6P0lTDDIc1yt1ZJcv+6G0c2shpoajxYs21xf7fZ9h1ryMsjxdGWHaxxb4GrfBOZQSI+VvoZyts1cv/ACv9Un/PucxytkHJGC6B3Oj7J+K/u1O8Oxc6fsyOHOW79OZ2qXb0qP4Zy3XrxX5XucbISCWkFpFxBBBB2EHBc5wOHJndhiUSundEZGSpbGM0BqU3ARKFaAXGL1T4CXE0LMYqQXqkIAqgIw3ofABoj2qLjFytVIRmc3WtEyWi6JBYqRqaYNAtYm2Kw+JgUNlJAyhOETM7grRDLwCOLHwQhrlbRmmGXBKzKbRkkfVapWMIormWQEnBap2R5o02ymO1a02hQvkGTcpsXfIa1qlmiVzZAxYxM9ECGPbTWpTLaGQsUxMcKPqclcmvtMgijxN5OprRi49Qr+CcmVFMj3YTOpqZdPLcyN5fd6HrHInIUVlbosFXEfGeflO4DYPzvX0Mingkw2h/dnxNZXTaqO8fDkuS/nqfZJuW54xUkgaCSaACpPULyk3ZXY0nE7LieWcjctn3c20OuEkh0q6mSXU7Ggj/AFXzsmoaqfEfN/c+4qqNOhchcocvqs/f/Z62V9GfCh1QM+BlFk3Ham1ubMPkvAxpg120eI1bD5KqkgnrR6nR2ftKZSxW4w81/taP7nl9rszonmOQFrm3Efn1g7V83MlxQROGLij7aVNhmwKOB3TEXqDQWb1QCNZVchD2BSxkpeEAJmCqETKYL0MB4KkYEiaAS8KkJgNKpiLkYkmDAaKJsQ5gUsoC0JwiiMsly1RnEQHagBMhFVcNyImgXP700iWzO91aq0jKKK4sqkZvIAMF6pshQocG1vUXsaqG+YzRU3LsaoisojeEY8qUimwmvSaGmeyZF8he5oQXAc7JR0nVsZ3V9NV36SQpUu3N8T4rada6mdl+lZL8/v8Aax0BF69Rzg3BAHN5d23mrG8DGT9mP+6pd90OXjrpm5JfXI6mx5Hi1UL5Q/F24e9jy1guXzbPt0ey5Pcoc/ZopK1JbR39zfiu8QfSvqaaZ4kqGI/P6+R4FRHByvl9Hmj6QctzyFRm9AHL5e8iiWLnmD9pEL/+qPEjtGI79q520abxIN9cV9jt7FrXKm+DE/hi9n/PDsecEr54+wFOTQC9GpVXsgHNapbApwvQAmRUhEAonxAMFSMJ6SARRWIHRTuAbxVJZAIcb+xWkSMDlJRHBAGWc0WkJnEIC0IBa3WncVs7lvYfSkmgaZmditUYviKeb1SIiauLLVVzJofCFERtArGxoWJ6EaI41m4jRICQJoTPu5Ccmc9bIw4AhlZCP7KaP3i1eqkg35q6ZnP2nOcmlifN5L9/4uei27LJkDyyWCdrhtEdCNoOlQjrC6E2vhlRbsULOFI2NHPg35cyFr9+zyMvwhQH+FN6Gess/NJWj9jb+3p/rh9/wWc4UH8qb0M9dLzSVo/YP7en+uH3/BzGWGUItZZoNc1jAbnUvc6lTcTqA9JXgrKtT2lDwR2Nl7OipFFvtNu3DRHPA+heI6p1GSGVrbLG+ORr3Au0m6NLiRRwOkRsHiulR1kMmFwxJs4m09lxVcxRwNJ2s73/AG4HQMzgwfypvuesvV5pK0ft+Tm/29P9cPv+C/hBgH8Kb0M9ZHmkrR+35D+3p/rh9/wbOSMrWWp+hHBMftEhga0H7R0vDHqW8mshnO0ML/0eap2XFSw78yZD0Wd39MjgOWLJzFoki1McQP7T8Zv3XBfP1Mrw5sUJ9bRz/HkQTNVn9eD9z502tZQnpFAqgNDFDAXKU0AlzlaQigSjIBgcUhlOKAF6VFVriJpXpWANx2IAzSq0SwmjYkxjGR1SbGKnjVQsmJGYx61pvGe6XG1JsaRUhTQmYpO1bIwiM8hvWiMYuIcQGvFKJlQJLiaGtWbZskaLO04rONrgaQJmuMbVizVFSD4wuTXAHxO8zXQDnJ3DENY3ucXH/wBQunstXcT+h8//AFDFaCXDq2+yX5O65R5KjtDNCZoIxBwLTtadRXTmyoJsO7Ej56nqZtPHvy3Z+z+p5plJktJZTpD48X2wL2/3gYduB6sFwaqijk5rNf8AcT7Cg2pKqvhfwxaa/T8cfuc/VeI6guR2pUkIbGPiqXxGZ24q+RPM2Mb6FmyzpMnsjXz0fLWOHEanvHUDgOs9w1rpUlBFMtFHkvdnE2htiCReCV8UXsvy+nfQ9GsNjZCwMjaGNGAH49Z6yu5BBDBDuwqyPkp06OdG45ju2ecZwwBbAR9KNju+rm/g0Lh7ThXjX6I+u2DFeltpE19n/s5lxXOOyLJomAbXFKwByhJAZZG3rRMTCBSAaFIwZE0AkhWIEXIEG40SSGZpHX9S0SyM2xjJLlLRdxjJFLQXAdJVUlYV7i5HKkhNhMKljQq0kUqrguRHax897alehOx5mrsU9l+CpMzihVyA3o5AuJqixWUR6IT6MbV52z0INIYNL8U+QuZ3ma19H2htby1h9BeD/wCQXU2W84l9D57+oYfglvq/9fg9FiNReuufMEeK3YjX2IBOx55lvk1FC3n4joBzg0x6iTU1bswN2Gyi4m0KSCWvEhyz4fg+r2PtGbPi8GYr2V9786/XucK8Xrmo75qaKBZsoUReq5CPRcg8nITEy0PIkLr2tp8VhBIvGt1QcbvxXZoaOW4VNizf2Pltr7SnKY5EHwpcXzf4X/dDs5SusfOlIA80ziUNsA2RNH3nn8CFwNqP/wAy+h9jsGG1K3rE/skcw4XLmnaFubVUmAUbEmwClckgM0jlaEykwG1UjCcEkAlwVoQlypCDxSATIxUmS0RouQwGMYk2NIW+oTWYnkCExBNck0MzylaoziEFl6q5m4cwX0CpXJdkZYnbVpEtDzwO3E1xG9ZM9MObPpxk0FV5mepDmEHFS7oozvdRytK6IbzOjyAt/NWxlbhIDGe11C37zQO9eyhmbk1X55HM2vJ8Wlitxhz7cfZs9fYV3j4suqAPPM5fKNZY4Rgxuk7+5+HoaPvLi7UmXiUGmZ9X/T8jdlxTXzdl9F/P2OKfq2rlI+gCaSQCWu0SSA6hoSMQDhUKnA0t7kSo03u3z0IQoKPQs19uqySE/RIe3sdcQOwgf7Lt7Lm3hcGmZ8t/UEi0cE1c8n+3D/uh2zl1T50BAHj3L9v561SyA/FLiG3/AEWgNae8Nr3r5armKZNiiR+gUEjwaaCB8bZ/V5s+eSvOesWSmA5lNSlgKeqQCXN1K0IIN2JXAsCiQwwaBIBGN6sQl5vVolhRm5JjKe9CQmxrKKWNAucBVOwXM8r1pCiImDzg/JPdYt5Ac5qTsLeBJp2p8RN2FB6qxCZmctEYMpjOpNsShNkA2rGI9MCNQk8FnY13hsbwoaKTEyq0REFA8ggg0INR1EYIeXAFmrM9tyX5ZFqgbJdpj4sgGp4x7jiO1fQ087xYFFz5nw1fSOmnODlxX0/jgz7BN/4lbnjPE+WbUZ7RJLjpvOj/AG4MFNuiGr5afN8WY4lzZ+hUsjwJMMvRZ/Xi/c6jJrIkvpJagWtxEWDj/d9kdWPYuhTbOv8AFM7fk41fttQXl0+b9XL9tfrw+p3UtgidHzJjaY6U0KUA2UAw7QutFLgih3GstD5uGomwzPFUT3teZ55lHkY+CskFZIsSMXs9YdYvGvauLVUDg+KDNe6Pq9n7YgnWgm/DF7P8P/uhiyNtvM2qJ30Xnm3dj7h97RPcvPQzdyeuuXc9e1ZHi0sS5rNft/Fz10L6U+EOay75Y9zwFrT+0lq1o2Nwc/uBoOsheOtqPCl2XFnV2RR4idvNfDDm/wDS/wC5HlYuXzh9sRzqpWAFhvTYhwcpGLe7wTSATrViGOfcFNgL0UXGSY3URCBkL7rlrYi4KYiNNCjiADsU0SxrTepLBe+iEhN2M8xWkJnEVGmwhGAKShD1aMncEhMVhEhvwVpGUTdy2G9DKWbHRqGaI0BZmhCOtAFfKGKfAXFFMBAQ7Ak0fayb5efZJNNl7Tc9hNNJtfxGo+a0kTnJjuuHM89ZSQVUrci48no/xqeqWnlT3TY3usnx3SDmwK0LC652l9nRaSfRStQuxHM8WS/Czby+n4PlZNPhqpKoyUOf1twtrd5fcXk1krHZqPfSSb7RFzepg/PHswUU1FBJzecWv4NK/asyp+GH4YNOb+v44fU+/IvacooIANgogDmMpcj2zVkgpHLiRg1x23fJd1jv2rnVNBDMe/Lyi9mdvZ+2Y5NoJ3xQ+6/K6f8Aw+jauX22ezsknBbI5v7u7SLwKOA6q/SwpTaFvMqYZUtRR8dOp5JVBFUT3Lk5wp/q5W5fvblxPLeWOUX2iQySG86tTQMGjqHFfPTp0U2NxxH2lNTQU8tS4OC93qz5xcosbAtfcm0ATBeUm8gHSuuUpDFEUoqAS43hUiWNbJfRTbIdxrQpGItRVwCYgxq7k2LcEgAJVCAe1NMlocAoLM1octYEZxsSXq7Ge8NjeAoaLTsRzkJA2KJVohiw+9VbIjezFyyX4KoVkRHFmBp0TsLesPjKho1hY1rlFi7ltQCCjSY0aGDis2aIsEJDN3JXKklnfpRPLTr1hw2OBuI/QWkubHLe9AzKfTyp8O5MV19voeg8j5wYnAC0NMbvtNBc093yh2X9q6craULymK32PnKnYMyF3kveWjyf4fsdJZ+V4JP3c0buoPbX/Umq98E6XH+mJHImUk+V+uBr9h5kAGI9IV3RhuvQyWrl+zRj488YI1aQcf8AVtT4LKOfLg/VEj0SqKom/ogfay7vI5vlXOG2hbZmEn7bxQdzcT307F4J+0kspa/dnapdgt5z4rdF+fxf6nDWy1vleXyOL3HEk+gdQ6hcuRMmRTHvRO7Po5UqCVDuS1ZCXG5QjQVI9WkJsFjUNiQ6AqYikXIRVJDEPerSJbLDa1RcCovlJvgJcTRpXrOxYErU0xMSCrECRemuAuYuRNEsppATYlZBB+pKw7mWd9VrCjKNiheqIDKkojHJtAmSRCCIyaJWt0eezZejtRcLPmLJqqtYlu46NZs1hNIWZsRzkJCbBAKYlc3NvWLPQgK0TEFikBZdRK1x3sUXp2DeK0R1IzHvPUuNyGhJhtclYdxjXFSMcDVQMynGi1JDY1S2NBxGlUmCLAqUDAmCcImRr/ioazC+QMe1NiQ1r6lS1ZFXLmclCgYl51q0SCH19CLWC9wJDcqh4ii4GYP1rSxlchciwXK0Lk7hu5F6FErhaxRITEwGgJslJEcEIGKqqsRcRIb1okYxPPM+j73bX0eT0DivRh5mh4sdIX+aHQ5PWs/V5PDipdLM0NINo0/OJGtuTFs6PJ4cVnhZuht5hTete5QyVtnR5PDinhpvpFj6b5i9whkta6/N5PDik6ab6RraFLf9aNUeS1rp83k8OKzdJOv+k1W0aW3/ALEWclrWfq8nhxRhJ3pDzGk+Yg2ZL2zo8nhxSdJO9I/MqT5iBdkrbD9Xf4cUYScv8RPaNL8xAe9i2dHk8OKeEnekXmVL8xDGZLWvo8nhxSdJO9JS2jSfMQfvWtfR5PDilhJ3pH5lSfMRI8mrX0eTw4pOjnekFtOk+Yi25MWzo8nhxRg53pDzOk+Yipcm7YPq8l/ZxQqKd6Qe06X5iGxZK2sC+B/hxSipJ7f6RraVJ8xEOTNr6PJ4cUsHP9IeZ0nzECMlrWT+4k8OKrCT7fpF5lSfMQz3r2sfV5PDipwc/wBJXmdJ8xC5MmLZqs8nhxVKjnekl7TpfmIB2S9srT3O/wAOKeEnekPMqT5iCbkva6X2eTw4pOjnekPMqT5iJHkzbAfm7/Dih0c5/wCILadJ8xFuyZth+ryeHFJUU70j8zpPmIW/Ji10vs8n3eKpUc70kvaVJ8xCo8mrZ0eTw4qnRzvSJbSpfmICTJq2dHk8OKapJvpE9pUvzEJbkxbMPc8nhxV4Wb6TNbRpvWhsWS1sJ+bv+7xUulm+ktbRpfmIZ717X0eTw4qcJO9JXmVJ8xAOyYtfR5PDimqSd6ReZUvzEB707ZT5u/w4qsNN9JPmFL8xe4v3qWynzd/hxTw030k4+l+YvcU7Jq2dHk8OKrCzNCfMKa360JOTVr1WeT0DiqVNM0M3X0/KNGeXJq2V+byfd4q1Tx6GMdbJv+tH0W5y5ejx7x3qrueAtT5XfHw5y5dUDD/yO4KsOtSXMehsbnSlH1eMDV+0dwTwy1J8V6DIc6Mp+rx7x3BNUyfMTnNcgznPk6PHvHcEYVai8d6D250pOjs3juCeFh1E6h6BnOjL0ePeO9VPCLUWJegcec+Xo7N47gjBrUl1T0LdnPk6OzeO4J4NahinoJdnPkr83ZvHcEsItSlUvQY3OhJ0dm8d6qMJDqTiYtBnwnyU+bx7x3BPBrUWKd+BG5znn6vHvHcEYOHUHVxeknwoSV+bs3juCMHD6gxUXpBbnOkL/m7KD+o71UYNajdVElwGvznydHZvHcEYOHUnFxen3EHOhJ0dm8dwSwi1LxL0GxZz5B9XZ/u7gng16icXFp7jHZzpD9XZvHcE8EvULGPT3KOc2Xo7N47gjBLUMY/T7i5M50nR4947glg1qNVbfIAZ0Jejs3juCWDWo8U9CznOl6PHvHcE8GtQxT0I7OhL0ePeO4JYNagqp6Cn50Jejs3juCMItSlUvQS3OfL0dm8dwSwq1HiHoMfnMk6OzeO4J4RaixL0AdnNlGNnj3juCWEWo1Ut8i/hPl6PHvHcEYRahiXoNizoSH6vHvHcE1SLUTqWuQDs50lb7OzeO4Iwi1DEt8gJM6MnR2bx3qpOlWo1UN8gTnQk6PHvHeqjCrUfjvQxz5z5a/N2bx3qqXTJcylOb5CRnOkF/uePeO4JYdaleI9BMmc+St9nj3juCXgLUajehwDTVbIkbHcmiWMN4vVcieZoioKUVLIh5huNTcmIbGaXFUiHnmgjIi4rDgblRBAaoDgIkCllorTRcdixMi4t0NsqdxbpC/0IuFhzXUVENXBL0rjsLLr6JXKsMjk1JpktGlr7lZm1mUXJBYCW8IZUIsG5SVYEORcdhjTcmS+IolIoVpbFJdhjHJolop7hihsEmAH9aVyrBwOFU0yYk7BSEUqmxK5mLwVFzSxbiKIBCJGgqWi0xElKKXaxor3MT5BVZNmqQrnSpuOyNUbyRetE8iGswicL+5MQ1ktypMlwmhrr+5UZvgGZU7i3QDKDj+KVx7thrJPFUmS4TRG8C5UjNpgGTalcrdKdggEJ0lJY+B9ypMiJZlwka0IUV+RUzkMIUSM3hCGy3OCLiSGtKollc4lcN0oSIuOwcrvi4pt5EwrMzCWtym5pu2DMlyLisWyTUmmJwgOdikUkCB6UhhlyYrCybjRIrmZ2PUpltDdO5O+RNswJZjS6iTbKhhQiPxUotgyGvakwQD5qJOKw1CJfJcpbLSMbnHasmzSwQKYjREa9itEsdKblT4ELiKZNqSURThNTbSAr3jNwFukGKdwsZzNVRvF7pos8t6qFkRQ5G3Tvw71pcxtkR8rU20ChZmM9+PYo3jTdCDh6E7isRkvWUJg4RhfcncmwTJAQhMTTQpz0rl2C54URcW7mGLTRPeFuXBL/ABRcLGcyqLmm6NbOq3iXCACQbkh5NDGybdqaZLRVTigeROe9CLhuk59G8G6FpouKwszgJbxW7cHnLkXHYF8qTY0gOdqlce7YoyIuFhRlU3KsKkftUtlJCXG5TcoQ56zuVYMYhUI1R/rwWiIYcn69KbEjJrWXM0Gw4DtP4K4eBL4mk/JV8iOYgalBQ6DE9iuHiTFwNrMR+ti0Mhc2vv8AySY4TLrWfM1NkWHpWi4GT4i24pDYzgmIkWI7EITLdgmCFnD9bUhlHggYfmgQtyTKREAMb+SpEsJAiHFIAHfkgZUSENjHfkEyUZSszRD9SvkTzEy/r0qGUgI8UIbKfgUDQAUjFzav1tUxFQiXfJU8h8wEhn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42" name="Picture 14" descr="North Korea Grunge Flag by think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1" y="3810000"/>
            <a:ext cx="3291257" cy="2057400"/>
          </a:xfrm>
          <a:prstGeom prst="rect">
            <a:avLst/>
          </a:prstGeom>
          <a:noFill/>
        </p:spPr>
      </p:pic>
      <p:pic>
        <p:nvPicPr>
          <p:cNvPr id="22544" name="Picture 16" descr="https://encrypted-tbn1.gstatic.com/images?q=tbn:ANd9GcRWjgaMYbYcrdC2wSSLEo1-LwHCYtBV7M6Iy4aPQyMRfrKlSJPCkr0h47F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4191000"/>
            <a:ext cx="3100190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289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54" y="279359"/>
            <a:ext cx="10058400" cy="1609344"/>
          </a:xfrm>
        </p:spPr>
        <p:txBody>
          <a:bodyPr/>
          <a:lstStyle/>
          <a:p>
            <a:r>
              <a:rPr lang="en-US" dirty="0" err="1" smtClean="0"/>
              <a:t>Metalinguistic</a:t>
            </a:r>
            <a:r>
              <a:rPr lang="en-US" dirty="0" smtClean="0"/>
              <a:t> Constructs 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59293" y="2060510"/>
          <a:ext cx="8915400" cy="479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Document" r:id="rId4" imgW="6086769" imgH="2831719" progId="Word.Document.12">
                  <p:embed/>
                </p:oleObj>
              </mc:Choice>
              <mc:Fallback>
                <p:oleObj name="Document" r:id="rId4" imgW="6086769" imgH="2831719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293" y="2060510"/>
                        <a:ext cx="8915400" cy="4797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361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Constructs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 b="6217"/>
          <a:stretch>
            <a:fillRect/>
          </a:stretch>
        </p:blipFill>
        <p:spPr bwMode="auto">
          <a:xfrm>
            <a:off x="1981200" y="1676400"/>
            <a:ext cx="838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677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Dependent measures: metalinguistic constructs</a:t>
            </a:r>
          </a:p>
          <a:p>
            <a:r>
              <a:rPr lang="en-US" dirty="0" smtClean="0"/>
              <a:t>Independent measures: time,  party, venue</a:t>
            </a:r>
          </a:p>
          <a:p>
            <a:endParaRPr lang="en-US" dirty="0"/>
          </a:p>
          <a:p>
            <a:r>
              <a:rPr lang="en-US" dirty="0" smtClean="0"/>
              <a:t>Two part data analysis:</a:t>
            </a:r>
          </a:p>
          <a:p>
            <a:pPr lvl="1"/>
            <a:r>
              <a:rPr lang="en-US" dirty="0" smtClean="0"/>
              <a:t>Find an objective way to pick important dates using spline curves</a:t>
            </a:r>
          </a:p>
          <a:p>
            <a:pPr lvl="1"/>
            <a:r>
              <a:rPr lang="en-US" dirty="0" smtClean="0"/>
              <a:t>Analyze data around those dates for independent measure 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41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74" y="0"/>
            <a:ext cx="7400925" cy="67127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100" y="3556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Ksmooth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64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279400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Smooth spline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52" y="0"/>
            <a:ext cx="7680325" cy="69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4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of abundantly available data</a:t>
            </a:r>
          </a:p>
          <a:p>
            <a:r>
              <a:rPr lang="en-US" dirty="0" smtClean="0"/>
              <a:t>Predictive of psychological constructs</a:t>
            </a:r>
          </a:p>
          <a:p>
            <a:pPr lvl="1"/>
            <a:r>
              <a:rPr lang="en-US" dirty="0" smtClean="0"/>
              <a:t>Attentional Focus</a:t>
            </a:r>
          </a:p>
          <a:p>
            <a:pPr lvl="1"/>
            <a:r>
              <a:rPr lang="en-US" dirty="0" smtClean="0"/>
              <a:t>Euphemisms and hate speech</a:t>
            </a:r>
          </a:p>
          <a:p>
            <a:pPr lvl="1"/>
            <a:r>
              <a:rPr lang="en-US" dirty="0" smtClean="0"/>
              <a:t>Terrorist Networks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098" name="Picture 2" descr="http://www.usnews.com/dims4/USNEWS/6f3ee64/2147483647/thumbnail/766x511%3E/format/png/quality/85/?url=%2Fcmsmedia%2F77%2F1f%2F8cb46a1a4d1a903b7ca4872884b4%2Ftoon5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819401"/>
            <a:ext cx="4114800" cy="2744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20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want?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How do you know which smoothing function is best?</a:t>
            </a:r>
          </a:p>
          <a:p>
            <a:r>
              <a:rPr lang="en-US" dirty="0" smtClean="0"/>
              <a:t>2) How do you get the corresponding x value for the peaks/valleys?</a:t>
            </a:r>
          </a:p>
          <a:p>
            <a:r>
              <a:rPr lang="en-US" dirty="0" smtClean="0"/>
              <a:t>3) What do we do about correlated error terms?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23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Understanding political language trends over time in the realm of foreign policy</a:t>
            </a:r>
          </a:p>
          <a:p>
            <a:r>
              <a:rPr lang="en-US" dirty="0" smtClean="0"/>
              <a:t>Determining how events impact political language</a:t>
            </a:r>
          </a:p>
          <a:p>
            <a:r>
              <a:rPr lang="en-US" dirty="0" smtClean="0"/>
              <a:t>Exploring how members of the U.S. Congress relate to “rogue” states</a:t>
            </a:r>
            <a:endParaRPr lang="en-US" dirty="0"/>
          </a:p>
        </p:txBody>
      </p:sp>
      <p:pic>
        <p:nvPicPr>
          <p:cNvPr id="29698" name="Picture 2" descr="https://encrypted-tbn3.gstatic.com/images?q=tbn:ANd9GcTzq3xAPQLthtycLjX_ZtGTZhnbUGg452CgYI8VBi8eskvklaCz9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581400"/>
            <a:ext cx="3733800" cy="26192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309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3-ec.buzzfed.com/static/2014-10/17/13/enhanced/webdr04/enhanced-20033-1413567296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228790"/>
            <a:ext cx="5953125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Obama a narcissist? </a:t>
            </a:r>
          </a:p>
          <a:p>
            <a:pPr lvl="1"/>
            <a:r>
              <a:rPr lang="en-US" dirty="0" smtClean="0"/>
              <a:t>Not due to pronouns anyway…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077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err="1" smtClean="0"/>
              <a:t>Livejournal</a:t>
            </a:r>
            <a:r>
              <a:rPr lang="en-US" sz="4400" dirty="0" smtClean="0"/>
              <a:t> + 2001 = Interesting stuff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7A8E6-972E-44E2-AA76-57503C7E252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27893" y="1329568"/>
            <a:ext cx="67341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39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</a:t>
            </a:r>
            <a:r>
              <a:rPr lang="en-US" dirty="0"/>
              <a:t>1: </a:t>
            </a:r>
            <a:r>
              <a:rPr lang="en-US" dirty="0" smtClean="0"/>
              <a:t>Can word counts be used to predict voting behavior?</a:t>
            </a:r>
          </a:p>
          <a:p>
            <a:r>
              <a:rPr lang="en-US" dirty="0" smtClean="0"/>
              <a:t>Study 2</a:t>
            </a:r>
            <a:r>
              <a:rPr lang="en-US" dirty="0"/>
              <a:t>: </a:t>
            </a:r>
            <a:r>
              <a:rPr lang="en-US" dirty="0" smtClean="0"/>
              <a:t>What are the </a:t>
            </a:r>
            <a:r>
              <a:rPr lang="en-US" dirty="0"/>
              <a:t>linguistic changes in the foreign policy discourse in </a:t>
            </a:r>
            <a:r>
              <a:rPr lang="en-US" dirty="0" smtClean="0"/>
              <a:t>Congress?</a:t>
            </a:r>
            <a:endParaRPr lang="en-US" dirty="0"/>
          </a:p>
        </p:txBody>
      </p:sp>
      <p:pic>
        <p:nvPicPr>
          <p:cNvPr id="3074" name="Picture 2" descr="http://www.asiaobserver.org/wp-content/uploads/2012/03/2012-03-25-carto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810000"/>
            <a:ext cx="33528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091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Congressional Record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10261" r="2145" b="5937"/>
          <a:stretch>
            <a:fillRect/>
          </a:stretch>
        </p:blipFill>
        <p:spPr bwMode="auto">
          <a:xfrm>
            <a:off x="2057400" y="16764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204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Congressional Record Entry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10463" b="5836"/>
          <a:stretch>
            <a:fillRect/>
          </a:stretch>
        </p:blipFill>
        <p:spPr bwMode="auto">
          <a:xfrm>
            <a:off x="1908110" y="2293776"/>
            <a:ext cx="80962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800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LIWC – Counting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82 language categories</a:t>
            </a:r>
          </a:p>
          <a:p>
            <a:pPr lvl="1"/>
            <a:r>
              <a:rPr lang="en-US" dirty="0" smtClean="0"/>
              <a:t>Content and function words</a:t>
            </a:r>
          </a:p>
          <a:p>
            <a:r>
              <a:rPr lang="en-US" dirty="0" smtClean="0"/>
              <a:t>Dictionary includes ≈ 4500 words and word stems </a:t>
            </a:r>
          </a:p>
          <a:p>
            <a:pPr lvl="1"/>
            <a:r>
              <a:rPr lang="en-US" dirty="0" smtClean="0"/>
              <a:t>Each word is categorizes in one or more categories</a:t>
            </a:r>
          </a:p>
          <a:p>
            <a:r>
              <a:rPr lang="en-US" dirty="0" smtClean="0"/>
              <a:t>For each category, total number of occurrences of all the words in that category is computed as a percentage of the total number of words in the document.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65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 b="5559"/>
          <a:stretch>
            <a:fillRect/>
          </a:stretch>
        </p:blipFill>
        <p:spPr bwMode="auto">
          <a:xfrm>
            <a:off x="1791477" y="1824135"/>
            <a:ext cx="8610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194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46</TotalTime>
  <Words>590</Words>
  <Application>Microsoft Macintosh PowerPoint</Application>
  <PresentationFormat>Custom</PresentationFormat>
  <Paragraphs>93</Paragraphs>
  <Slides>21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Wood Type</vt:lpstr>
      <vt:lpstr>Document</vt:lpstr>
      <vt:lpstr>How Word Frequency can be used to Predict war</vt:lpstr>
      <vt:lpstr>Language</vt:lpstr>
      <vt:lpstr>PowerPoint Presentation</vt:lpstr>
      <vt:lpstr>Livejournal + 2001 = Interesting stuff</vt:lpstr>
      <vt:lpstr>Purpose</vt:lpstr>
      <vt:lpstr>Congressional Record</vt:lpstr>
      <vt:lpstr>Congressional Record Entry</vt:lpstr>
      <vt:lpstr>LIWC – Counting Words</vt:lpstr>
      <vt:lpstr>Data</vt:lpstr>
      <vt:lpstr>Study1</vt:lpstr>
      <vt:lpstr>Analyses</vt:lpstr>
      <vt:lpstr>Results</vt:lpstr>
      <vt:lpstr>Discussion</vt:lpstr>
      <vt:lpstr>Study 2</vt:lpstr>
      <vt:lpstr>Metalinguistic Constructs </vt:lpstr>
      <vt:lpstr>Constructs</vt:lpstr>
      <vt:lpstr>ANalyses</vt:lpstr>
      <vt:lpstr>PowerPoint Presentation</vt:lpstr>
      <vt:lpstr>PowerPoint Presentation</vt:lpstr>
      <vt:lpstr>What do we want?</vt:lpstr>
      <vt:lpstr>Outcomes </vt:lpstr>
    </vt:vector>
  </TitlesOfParts>
  <Company>Missouri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of War: Linguistic Differences in Political Discourse Involving Conflict</dc:title>
  <dc:creator>Erin Buchanan</dc:creator>
  <cp:lastModifiedBy>Erin Buchanan</cp:lastModifiedBy>
  <cp:revision>18</cp:revision>
  <dcterms:created xsi:type="dcterms:W3CDTF">2014-10-21T21:08:40Z</dcterms:created>
  <dcterms:modified xsi:type="dcterms:W3CDTF">2014-10-23T13:16:05Z</dcterms:modified>
</cp:coreProperties>
</file>