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66"/>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086" autoAdjust="0"/>
  </p:normalViewPr>
  <p:slideViewPr>
    <p:cSldViewPr>
      <p:cViewPr>
        <p:scale>
          <a:sx n="30" d="100"/>
          <a:sy n="30" d="100"/>
        </p:scale>
        <p:origin x="1338" y="-116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1/22/2016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4899343B-EA5F-4ADD-9460-941A8C1EBC78}" type="slidenum">
              <a:rPr lang="en-US"/>
              <a:pPr/>
              <a:t>‹#›</a:t>
            </a:fld>
            <a:endParaRPr lang="en-US"/>
          </a:p>
        </p:txBody>
      </p:sp>
    </p:spTree>
    <p:extLst>
      <p:ext uri="{BB962C8B-B14F-4D97-AF65-F5344CB8AC3E}">
        <p14:creationId xmlns:p14="http://schemas.microsoft.com/office/powerpoint/2010/main" val="22568407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3D452B7B-E9B7-4454-B0E5-3D59F7AA3E32}" type="slidenum">
              <a:rPr lang="en-US"/>
              <a:pPr/>
              <a:t>‹#›</a:t>
            </a:fld>
            <a:endParaRPr lang="en-US"/>
          </a:p>
        </p:txBody>
      </p:sp>
    </p:spTree>
    <p:extLst>
      <p:ext uri="{BB962C8B-B14F-4D97-AF65-F5344CB8AC3E}">
        <p14:creationId xmlns:p14="http://schemas.microsoft.com/office/powerpoint/2010/main" val="42946838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6BF19E96-6FCD-4F9D-8F89-514B47A9C5CD}" type="slidenum">
              <a:rPr lang="en-US"/>
              <a:pPr/>
              <a:t>‹#›</a:t>
            </a:fld>
            <a:endParaRPr lang="en-US"/>
          </a:p>
        </p:txBody>
      </p:sp>
    </p:spTree>
    <p:extLst>
      <p:ext uri="{BB962C8B-B14F-4D97-AF65-F5344CB8AC3E}">
        <p14:creationId xmlns:p14="http://schemas.microsoft.com/office/powerpoint/2010/main" val="1393087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CF359801-7B5A-400E-B335-3A64EBB55A7D}" type="slidenum">
              <a:rPr lang="en-US"/>
              <a:pPr/>
              <a:t>‹#›</a:t>
            </a:fld>
            <a:endParaRPr lang="en-US"/>
          </a:p>
        </p:txBody>
      </p:sp>
    </p:spTree>
    <p:extLst>
      <p:ext uri="{BB962C8B-B14F-4D97-AF65-F5344CB8AC3E}">
        <p14:creationId xmlns:p14="http://schemas.microsoft.com/office/powerpoint/2010/main" val="32548783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28C69C8C-A819-431E-9D13-9C81427D3D78}" type="slidenum">
              <a:rPr lang="en-US"/>
              <a:pPr/>
              <a:t>‹#›</a:t>
            </a:fld>
            <a:endParaRPr lang="en-US"/>
          </a:p>
        </p:txBody>
      </p:sp>
    </p:spTree>
    <p:extLst>
      <p:ext uri="{BB962C8B-B14F-4D97-AF65-F5344CB8AC3E}">
        <p14:creationId xmlns:p14="http://schemas.microsoft.com/office/powerpoint/2010/main" val="4090879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433EE697-DFC7-48AF-886D-639558809EF2}" type="slidenum">
              <a:rPr lang="en-US"/>
              <a:pPr/>
              <a:t>‹#›</a:t>
            </a:fld>
            <a:endParaRPr lang="en-US"/>
          </a:p>
        </p:txBody>
      </p:sp>
    </p:spTree>
    <p:extLst>
      <p:ext uri="{BB962C8B-B14F-4D97-AF65-F5344CB8AC3E}">
        <p14:creationId xmlns:p14="http://schemas.microsoft.com/office/powerpoint/2010/main" val="22601032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B15FD30B-62B3-49B3-90D3-C12BFD3E4534}" type="slidenum">
              <a:rPr lang="en-US"/>
              <a:pPr/>
              <a:t>‹#›</a:t>
            </a:fld>
            <a:endParaRPr lang="en-US"/>
          </a:p>
        </p:txBody>
      </p:sp>
    </p:spTree>
    <p:extLst>
      <p:ext uri="{BB962C8B-B14F-4D97-AF65-F5344CB8AC3E}">
        <p14:creationId xmlns:p14="http://schemas.microsoft.com/office/powerpoint/2010/main" val="7197459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9CDFA167-9D40-4397-8A22-C598A3318095}" type="slidenum">
              <a:rPr lang="en-US"/>
              <a:pPr/>
              <a:t>‹#›</a:t>
            </a:fld>
            <a:endParaRPr lang="en-US"/>
          </a:p>
        </p:txBody>
      </p:sp>
    </p:spTree>
    <p:extLst>
      <p:ext uri="{BB962C8B-B14F-4D97-AF65-F5344CB8AC3E}">
        <p14:creationId xmlns:p14="http://schemas.microsoft.com/office/powerpoint/2010/main" val="1294773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94A69EFD-54AA-411B-ABB0-DBDB9944F712}" type="slidenum">
              <a:rPr lang="en-US"/>
              <a:pPr/>
              <a:t>‹#›</a:t>
            </a:fld>
            <a:endParaRPr lang="en-US"/>
          </a:p>
        </p:txBody>
      </p:sp>
    </p:spTree>
    <p:extLst>
      <p:ext uri="{BB962C8B-B14F-4D97-AF65-F5344CB8AC3E}">
        <p14:creationId xmlns:p14="http://schemas.microsoft.com/office/powerpoint/2010/main" val="26302928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5FF056D9-60D3-4E39-BDA5-F9140AF54CEC}" type="slidenum">
              <a:rPr lang="en-US"/>
              <a:pPr/>
              <a:t>‹#›</a:t>
            </a:fld>
            <a:endParaRPr lang="en-US"/>
          </a:p>
        </p:txBody>
      </p:sp>
    </p:spTree>
    <p:extLst>
      <p:ext uri="{BB962C8B-B14F-4D97-AF65-F5344CB8AC3E}">
        <p14:creationId xmlns:p14="http://schemas.microsoft.com/office/powerpoint/2010/main" val="5987656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D941B3A4-0D33-4155-AF48-49EB80A73D68}" type="slidenum">
              <a:rPr lang="en-US"/>
              <a:pPr/>
              <a:t>‹#›</a:t>
            </a:fld>
            <a:endParaRPr lang="en-US"/>
          </a:p>
        </p:txBody>
      </p:sp>
    </p:spTree>
    <p:extLst>
      <p:ext uri="{BB962C8B-B14F-4D97-AF65-F5344CB8AC3E}">
        <p14:creationId xmlns:p14="http://schemas.microsoft.com/office/powerpoint/2010/main" val="559080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Text Box 1"/>
          <p:cNvSpPr txBox="1">
            <a:spLocks noGrp="1" noChangeArrowheads="1"/>
          </p:cNvSpPr>
          <p:nvPr>
            <p:ph type="sldNum" sz="quarter" idx="4"/>
          </p:nvPr>
        </p:nvSpPr>
        <p:spPr bwMode="auto">
          <a:xfrm>
            <a:off x="40327263" y="30980063"/>
            <a:ext cx="1174750" cy="109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a:defRPr sz="6600">
                <a:solidFill>
                  <a:srgbClr val="878787"/>
                </a:solidFill>
                <a:latin typeface="Lucida Grande" pitchFamily="-84" charset="0"/>
                <a:ea typeface="MS PGothic" panose="020B0600070205080204" pitchFamily="34" charset="-128"/>
                <a:sym typeface="Lucida Grande" pitchFamily="-84" charset="0"/>
              </a:defRPr>
            </a:lvl1pPr>
          </a:lstStyle>
          <a:p>
            <a:fld id="{5FD8FEC7-2C5D-45DE-84FB-9C36ADEAE2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9688" indent="-39688" algn="ctr" rtl="0" eaLnBrk="0" fontAlgn="base" hangingPunct="0">
        <a:spcBef>
          <a:spcPct val="0"/>
        </a:spcBef>
        <a:spcAft>
          <a:spcPct val="0"/>
        </a:spcAft>
        <a:defRPr sz="24100">
          <a:solidFill>
            <a:schemeClr val="tx1"/>
          </a:solidFill>
          <a:latin typeface="+mj-lt"/>
          <a:ea typeface="+mj-ea"/>
          <a:cs typeface="+mj-cs"/>
          <a:sym typeface="Lucida Grande" pitchFamily="-84" charset="0"/>
        </a:defRPr>
      </a:lvl1pPr>
      <a:lvl2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2pPr>
      <a:lvl3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3pPr>
      <a:lvl4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4pPr>
      <a:lvl5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5pPr>
      <a:lvl6pPr marL="4968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6pPr>
      <a:lvl7pPr marL="9540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7pPr>
      <a:lvl8pPr marL="14112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8pPr>
      <a:lvl9pPr marL="18684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9pPr>
    </p:titleStyle>
    <p:bodyStyle>
      <a:lvl1pPr marL="2038350" indent="-1879600" algn="l" rtl="0" eaLnBrk="0" fontAlgn="base" hangingPunct="0">
        <a:spcBef>
          <a:spcPts val="4200"/>
        </a:spcBef>
        <a:spcAft>
          <a:spcPct val="0"/>
        </a:spcAft>
        <a:buClr>
          <a:srgbClr val="000000"/>
        </a:buClr>
        <a:buSzPct val="100000"/>
        <a:buFont typeface="Arial" panose="020B0604020202020204" pitchFamily="34" charset="0"/>
        <a:buChar char="•"/>
        <a:defRPr sz="17500">
          <a:solidFill>
            <a:schemeClr val="tx1"/>
          </a:solidFill>
          <a:latin typeface="+mn-lt"/>
          <a:ea typeface="+mn-ea"/>
          <a:cs typeface="+mn-cs"/>
          <a:sym typeface="Lucida Grande" pitchFamily="-84" charset="0"/>
        </a:defRPr>
      </a:lvl1pPr>
      <a:lvl2pPr marL="4233863" indent="-1568450" algn="l" rtl="0" eaLnBrk="0" fontAlgn="base" hangingPunct="0">
        <a:spcBef>
          <a:spcPts val="3700"/>
        </a:spcBef>
        <a:spcAft>
          <a:spcPct val="0"/>
        </a:spcAft>
        <a:buClr>
          <a:srgbClr val="000000"/>
        </a:buClr>
        <a:buSzPct val="100000"/>
        <a:buFont typeface="Arial" panose="020B0604020202020204" pitchFamily="34" charset="0"/>
        <a:buChar char="–"/>
        <a:defRPr sz="15300">
          <a:solidFill>
            <a:schemeClr val="tx1"/>
          </a:solidFill>
          <a:latin typeface="+mn-lt"/>
          <a:ea typeface="+mn-ea"/>
          <a:cs typeface="+mn-cs"/>
          <a:sym typeface="Lucida Grande" pitchFamily="-84" charset="0"/>
        </a:defRPr>
      </a:lvl2pPr>
      <a:lvl3pPr marL="6427788" indent="-1254125" algn="l" rtl="0" eaLnBrk="0" fontAlgn="base" hangingPunct="0">
        <a:spcBef>
          <a:spcPts val="3100"/>
        </a:spcBef>
        <a:spcAft>
          <a:spcPct val="0"/>
        </a:spcAft>
        <a:buClr>
          <a:srgbClr val="000000"/>
        </a:buClr>
        <a:buSzPct val="100000"/>
        <a:buFont typeface="Arial" panose="020B0604020202020204" pitchFamily="34" charset="0"/>
        <a:buChar char="•"/>
        <a:defRPr sz="13100">
          <a:solidFill>
            <a:schemeClr val="tx1"/>
          </a:solidFill>
          <a:latin typeface="+mn-lt"/>
          <a:ea typeface="+mn-ea"/>
          <a:cs typeface="+mn-cs"/>
          <a:sym typeface="Lucida Grande" pitchFamily="-84" charset="0"/>
        </a:defRPr>
      </a:lvl3pPr>
      <a:lvl4pPr marL="8936038" indent="-1254125"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4pPr>
      <a:lvl5pPr marL="11442700" indent="-1252538"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5pPr>
      <a:lvl6pPr marL="118999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6pPr>
      <a:lvl7pPr marL="123571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7pPr>
      <a:lvl8pPr marL="128143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8pPr>
      <a:lvl9pPr marL="132715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ylajordan91@gmail.com"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1"/>
          <p:cNvGrpSpPr>
            <a:grpSpLocks/>
          </p:cNvGrpSpPr>
          <p:nvPr/>
        </p:nvGrpSpPr>
        <p:grpSpPr bwMode="auto">
          <a:xfrm>
            <a:off x="1828800" y="1487488"/>
            <a:ext cx="40082848" cy="3541712"/>
            <a:chOff x="0" y="0"/>
            <a:chExt cx="25352" cy="1691"/>
          </a:xfrm>
          <a:gradFill flip="none" rotWithShape="1">
            <a:gsLst>
              <a:gs pos="0">
                <a:srgbClr val="0066FF">
                  <a:shade val="30000"/>
                  <a:satMod val="115000"/>
                </a:srgbClr>
              </a:gs>
              <a:gs pos="50000">
                <a:srgbClr val="0066FF">
                  <a:shade val="67500"/>
                  <a:satMod val="115000"/>
                </a:srgbClr>
              </a:gs>
              <a:gs pos="100000">
                <a:srgbClr val="0066FF">
                  <a:shade val="100000"/>
                  <a:satMod val="115000"/>
                </a:srgbClr>
              </a:gs>
            </a:gsLst>
            <a:path path="circle">
              <a:fillToRect l="50000" t="50000" r="50000" b="50000"/>
            </a:path>
            <a:tileRect/>
          </a:gradFill>
        </p:grpSpPr>
        <p:sp>
          <p:nvSpPr>
            <p:cNvPr id="13329" name="Rectangle 2"/>
            <p:cNvSpPr>
              <a:spLocks/>
            </p:cNvSpPr>
            <p:nvPr/>
          </p:nvSpPr>
          <p:spPr bwMode="auto">
            <a:xfrm>
              <a:off x="0" y="0"/>
              <a:ext cx="25352" cy="1691"/>
            </a:xfrm>
            <a:prstGeom prst="rect">
              <a:avLst/>
            </a:prstGeom>
            <a:grpFill/>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endParaRPr lang="en-US" dirty="0"/>
            </a:p>
          </p:txBody>
        </p:sp>
        <p:sp>
          <p:nvSpPr>
            <p:cNvPr id="13330" name="Rectangle 3"/>
            <p:cNvSpPr>
              <a:spLocks/>
            </p:cNvSpPr>
            <p:nvPr/>
          </p:nvSpPr>
          <p:spPr bwMode="auto">
            <a:xfrm>
              <a:off x="0" y="17"/>
              <a:ext cx="25352" cy="1674"/>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50000" t="50000" r="50000" b="50000"/>
              </a:path>
              <a:tileRect/>
            </a:gra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dirty="0"/>
                <a:t>Linguistic Changes in Foreign Policy </a:t>
              </a:r>
              <a:r>
                <a:rPr lang="en-US" sz="6000" dirty="0" smtClean="0"/>
                <a:t>Discourse</a:t>
              </a:r>
            </a:p>
            <a:p>
              <a:pPr algn="ctr" eaLnBrk="1" hangingPunct="1"/>
              <a:r>
                <a:rPr lang="en-US" sz="6000" dirty="0" smtClean="0">
                  <a:solidFill>
                    <a:schemeClr val="tx1"/>
                  </a:solidFill>
                  <a:latin typeface="Times New Roman"/>
                  <a:ea typeface="MS PGothic" panose="020B0600070205080204" pitchFamily="34" charset="-128"/>
                  <a:cs typeface="Times New Roman"/>
                  <a:sym typeface="Minion Pro" pitchFamily="18" charset="0"/>
                </a:rPr>
                <a:t>Kayla N. Jordan</a:t>
              </a:r>
            </a:p>
            <a:p>
              <a:pPr algn="ctr" eaLnBrk="1" hangingPunct="1"/>
              <a:r>
                <a:rPr lang="en-US" sz="6000" dirty="0" smtClean="0">
                  <a:solidFill>
                    <a:schemeClr val="tx1"/>
                  </a:solidFill>
                  <a:latin typeface="Times New Roman"/>
                  <a:ea typeface="MS PGothic" panose="020B0600070205080204" pitchFamily="34" charset="-128"/>
                  <a:cs typeface="Times New Roman"/>
                  <a:sym typeface="Minion Pro" pitchFamily="18" charset="0"/>
                </a:rPr>
                <a:t>University of Texas at Austin</a:t>
              </a:r>
              <a:endParaRPr lang="en-US" sz="6000" dirty="0">
                <a:solidFill>
                  <a:schemeClr val="tx1"/>
                </a:solidFill>
                <a:latin typeface="Times New Roman"/>
                <a:ea typeface="MS PGothic" panose="020B0600070205080204" pitchFamily="34" charset="-128"/>
                <a:cs typeface="Times New Roman"/>
                <a:sym typeface="Minion Pro" pitchFamily="18" charset="0"/>
              </a:endParaRPr>
            </a:p>
          </p:txBody>
        </p:sp>
      </p:grpSp>
      <p:sp>
        <p:nvSpPr>
          <p:cNvPr id="13314" name="Line 4"/>
          <p:cNvSpPr>
            <a:spLocks noChangeShapeType="1"/>
          </p:cNvSpPr>
          <p:nvPr/>
        </p:nvSpPr>
        <p:spPr bwMode="auto">
          <a:xfrm>
            <a:off x="1827213" y="4170363"/>
            <a:ext cx="77787" cy="27452637"/>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3315" name="Line 5"/>
          <p:cNvSpPr>
            <a:spLocks noChangeShapeType="1"/>
          </p:cNvSpPr>
          <p:nvPr/>
        </p:nvSpPr>
        <p:spPr bwMode="auto">
          <a:xfrm>
            <a:off x="41910000" y="5029200"/>
            <a:ext cx="152400" cy="2651760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3316" name="Line 6"/>
          <p:cNvSpPr>
            <a:spLocks noChangeShapeType="1"/>
          </p:cNvSpPr>
          <p:nvPr/>
        </p:nvSpPr>
        <p:spPr bwMode="auto">
          <a:xfrm rot="10800000" flipH="1">
            <a:off x="1905000" y="31546800"/>
            <a:ext cx="40157400" cy="7620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2054" name="Rectangle 7"/>
          <p:cNvSpPr>
            <a:spLocks/>
          </p:cNvSpPr>
          <p:nvPr/>
        </p:nvSpPr>
        <p:spPr bwMode="auto">
          <a:xfrm>
            <a:off x="17526000" y="5181600"/>
            <a:ext cx="8534400" cy="883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Introduction</a:t>
            </a:r>
          </a:p>
          <a:p>
            <a:pPr eaLnBrk="1" hangingPunct="1"/>
            <a:r>
              <a:rPr lang="en-US" sz="2800" dirty="0">
                <a:latin typeface="Times New Roman" panose="02020603050405020304" pitchFamily="18" charset="0"/>
                <a:cs typeface="Times New Roman" panose="02020603050405020304" pitchFamily="18" charset="0"/>
              </a:rPr>
              <a:t>In an ever-changing world of foreign relations, understanding how world leaders process and interpret events will be useful in predicting potential official reactions. The focus of the current study is on the U.S. Congress, who, despite the power they can exert on world politics, is an understudied population. Language, more specifically word frequency in congressional speeches, is one way to measure how people approach situations. Therefore, we examined speeches on foreign policy issues to U.S. relations with Iraq to elucidate Congressional thinking</a:t>
            </a:r>
            <a:r>
              <a:rPr lang="en-US" sz="2800" dirty="0" smtClean="0">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sym typeface="Times New Roman Bold" panose="02020803070505020304" pitchFamily="18" charset="0"/>
            </a:endParaRPr>
          </a:p>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Purpose</a:t>
            </a:r>
          </a:p>
          <a:p>
            <a:pPr eaLnBrk="1" hangingPunct="1"/>
            <a:r>
              <a:rPr lang="en-US" sz="2800" dirty="0">
                <a:latin typeface="Times New Roman" panose="02020603050405020304" pitchFamily="18" charset="0"/>
                <a:cs typeface="Times New Roman" panose="02020603050405020304" pitchFamily="18" charset="0"/>
                <a:sym typeface="Times New Roman Bold" panose="02020803070505020304" pitchFamily="18" charset="0"/>
              </a:rPr>
              <a:t>The purpose of the current </a:t>
            </a:r>
            <a:r>
              <a:rPr lang="en-US" sz="2800" dirty="0" smtClean="0">
                <a:latin typeface="Times New Roman" panose="02020603050405020304" pitchFamily="18" charset="0"/>
                <a:cs typeface="Times New Roman" panose="02020603050405020304" pitchFamily="18" charset="0"/>
                <a:sym typeface="Times New Roman Bold" panose="02020803070505020304" pitchFamily="18" charset="0"/>
              </a:rPr>
              <a:t>study is to explore how congressional language changed over the course of the Iraq War as well as the possible role of party affiliation in these changes.</a:t>
            </a:r>
            <a:endParaRPr lang="en-US" sz="2800" dirty="0">
              <a:latin typeface="Times New Roman" panose="02020603050405020304" pitchFamily="18" charset="0"/>
              <a:cs typeface="Times New Roman" panose="02020603050405020304" pitchFamily="18" charset="0"/>
              <a:sym typeface="Times New Roman Bold" panose="02020803070505020304" pitchFamily="18" charset="0"/>
            </a:endParaRPr>
          </a:p>
          <a:p>
            <a:pPr eaLnBrk="1" hangingPunct="1"/>
            <a:endParaRPr lang="en-US" sz="3200" dirty="0">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055" name="Rectangle 8"/>
          <p:cNvSpPr>
            <a:spLocks/>
          </p:cNvSpPr>
          <p:nvPr/>
        </p:nvSpPr>
        <p:spPr bwMode="auto">
          <a:xfrm>
            <a:off x="2209800" y="20878800"/>
            <a:ext cx="119507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0" lvl="1" indent="0" eaLnBrk="1" hangingPunct="1"/>
            <a:endParaRPr lang="en-US" sz="3200" dirty="0">
              <a:latin typeface="Gill Sans"/>
              <a:cs typeface="Times New Roman" panose="02020603050405020304" pitchFamily="18" charset="0"/>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17526000" y="13182600"/>
            <a:ext cx="8534400" cy="883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anose="02020603050405020304" pitchFamily="18" charset="0"/>
                <a:ea typeface="MS PGothic" panose="020B0600070205080204" pitchFamily="34" charset="-128"/>
                <a:cs typeface="Times New Roman" pitchFamily="18" charset="0"/>
                <a:sym typeface="Times New Roman Bold" panose="02020803070505020304" pitchFamily="18" charset="0"/>
              </a:rPr>
              <a:t>Method</a:t>
            </a:r>
          </a:p>
          <a:p>
            <a:r>
              <a:rPr lang="en-US" sz="2800" u="sng" dirty="0" smtClean="0">
                <a:latin typeface="Times New Roman" panose="02020603050405020304" pitchFamily="18" charset="0"/>
                <a:cs typeface="Times New Roman" panose="02020603050405020304" pitchFamily="18" charset="0"/>
              </a:rPr>
              <a:t>Data:</a:t>
            </a:r>
            <a:r>
              <a:rPr lang="en-US" sz="2800" dirty="0" smtClean="0">
                <a:latin typeface="Times New Roman" panose="02020603050405020304" pitchFamily="18" charset="0"/>
                <a:cs typeface="Times New Roman" panose="02020603050405020304" pitchFamily="18" charset="0"/>
              </a:rPr>
              <a:t> Speeches from the U.S. House of Representatives and Senate</a:t>
            </a:r>
          </a:p>
          <a:p>
            <a:r>
              <a:rPr lang="en-US" sz="2800" u="sng" dirty="0" smtClean="0">
                <a:latin typeface="Times New Roman" panose="02020603050405020304" pitchFamily="18" charset="0"/>
                <a:cs typeface="Times New Roman" panose="02020603050405020304" pitchFamily="18" charset="0"/>
              </a:rPr>
              <a:t>Inclusion: </a:t>
            </a:r>
            <a:r>
              <a:rPr lang="en-US" sz="2800" dirty="0" smtClean="0">
                <a:latin typeface="Times New Roman" panose="02020603050405020304" pitchFamily="18" charset="0"/>
                <a:cs typeface="Times New Roman" panose="02020603050405020304" pitchFamily="18" charset="0"/>
              </a:rPr>
              <a:t>Speeches pertaining to U.S. relations with Iraq from 2001-2011.</a:t>
            </a:r>
          </a:p>
          <a:p>
            <a:r>
              <a:rPr lang="en-US" sz="2800" u="sng" dirty="0" smtClean="0">
                <a:latin typeface="Times New Roman" panose="02020603050405020304" pitchFamily="18" charset="0"/>
                <a:cs typeface="Times New Roman" panose="02020603050405020304" pitchFamily="18" charset="0"/>
              </a:rPr>
              <a:t>Sample:</a:t>
            </a:r>
            <a:r>
              <a:rPr lang="en-US" sz="2800" b="1" dirty="0" smtClean="0">
                <a:latin typeface="Times New Roman" panose="02020603050405020304" pitchFamily="18" charset="0"/>
                <a:cs typeface="Times New Roman" panose="02020603050405020304" pitchFamily="18" charset="0"/>
              </a:rPr>
              <a:t> Senate-</a:t>
            </a:r>
            <a:r>
              <a:rPr lang="en-US" sz="2800" dirty="0" smtClean="0">
                <a:latin typeface="Times New Roman" panose="02020603050405020304" pitchFamily="18" charset="0"/>
                <a:cs typeface="Times New Roman" panose="02020603050405020304" pitchFamily="18" charset="0"/>
              </a:rPr>
              <a:t>898 speeches from 130 unique senators. Word count,  </a:t>
            </a:r>
            <a:r>
              <a:rPr lang="en-US" sz="2800" i="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 1540.10 (</a:t>
            </a:r>
            <a:r>
              <a:rPr lang="en-US" sz="2800" i="1" dirty="0" smtClean="0">
                <a:latin typeface="Times New Roman" panose="02020603050405020304" pitchFamily="18" charset="0"/>
                <a:cs typeface="Times New Roman" panose="02020603050405020304" pitchFamily="18" charset="0"/>
              </a:rPr>
              <a:t>SD </a:t>
            </a:r>
            <a:r>
              <a:rPr lang="en-US" sz="2800" dirty="0" smtClean="0">
                <a:latin typeface="Times New Roman" panose="02020603050405020304" pitchFamily="18" charset="0"/>
                <a:cs typeface="Times New Roman" panose="02020603050405020304" pitchFamily="18" charset="0"/>
              </a:rPr>
              <a:t>= 1151.35). Democrats made 498 of the speeches and Republicans delivered 400 of the speeches. Time in office, </a:t>
            </a:r>
            <a:r>
              <a:rPr lang="en-US" sz="2800" i="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 17.97 years (</a:t>
            </a:r>
            <a:r>
              <a:rPr lang="en-US" sz="2800" i="1" dirty="0" smtClean="0">
                <a:latin typeface="Times New Roman" panose="02020603050405020304" pitchFamily="18" charset="0"/>
                <a:cs typeface="Times New Roman" panose="02020603050405020304" pitchFamily="18" charset="0"/>
              </a:rPr>
              <a:t>SD </a:t>
            </a:r>
            <a:r>
              <a:rPr lang="en-US" sz="2800" dirty="0" smtClean="0">
                <a:latin typeface="Times New Roman" panose="02020603050405020304" pitchFamily="18" charset="0"/>
                <a:cs typeface="Times New Roman" panose="02020603050405020304" pitchFamily="18" charset="0"/>
              </a:rPr>
              <a:t>= 11.08). </a:t>
            </a:r>
          </a:p>
          <a:p>
            <a:r>
              <a:rPr lang="en-US" sz="2800" b="1" dirty="0" smtClean="0">
                <a:latin typeface="Times New Roman" panose="02020603050405020304" pitchFamily="18" charset="0"/>
                <a:cs typeface="Times New Roman" panose="02020603050405020304" pitchFamily="18" charset="0"/>
              </a:rPr>
              <a:t>House of Representatives-</a:t>
            </a:r>
            <a:r>
              <a:rPr lang="en-US" sz="2800" dirty="0" smtClean="0">
                <a:latin typeface="Times New Roman" panose="02020603050405020304" pitchFamily="18" charset="0"/>
                <a:cs typeface="Times New Roman" panose="02020603050405020304" pitchFamily="18" charset="0"/>
              </a:rPr>
              <a:t>3229 speeches by 535 congressmen and women. Word count,  </a:t>
            </a:r>
            <a:r>
              <a:rPr lang="en-US" sz="2800" i="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 802.46 (</a:t>
            </a:r>
            <a:r>
              <a:rPr lang="en-US" sz="2800" i="1" dirty="0" smtClean="0">
                <a:latin typeface="Times New Roman" panose="02020603050405020304" pitchFamily="18" charset="0"/>
                <a:cs typeface="Times New Roman" panose="02020603050405020304" pitchFamily="18" charset="0"/>
              </a:rPr>
              <a:t>SD </a:t>
            </a:r>
            <a:r>
              <a:rPr lang="en-US" sz="2800" dirty="0" smtClean="0">
                <a:latin typeface="Times New Roman" panose="02020603050405020304" pitchFamily="18" charset="0"/>
                <a:cs typeface="Times New Roman" panose="02020603050405020304" pitchFamily="18" charset="0"/>
              </a:rPr>
              <a:t>= 997.50). Democrats gave 1966 speeches, and Republicans gave 1263. Time in office, </a:t>
            </a:r>
            <a:r>
              <a:rPr lang="en-US" sz="2800" i="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 10.53 years (</a:t>
            </a:r>
            <a:r>
              <a:rPr lang="en-US" sz="2800" i="1" dirty="0" smtClean="0">
                <a:latin typeface="Times New Roman" panose="02020603050405020304" pitchFamily="18" charset="0"/>
                <a:cs typeface="Times New Roman" panose="02020603050405020304" pitchFamily="18" charset="0"/>
              </a:rPr>
              <a:t>SD </a:t>
            </a:r>
            <a:r>
              <a:rPr lang="en-US" sz="2800" dirty="0" smtClean="0">
                <a:latin typeface="Times New Roman" panose="02020603050405020304" pitchFamily="18" charset="0"/>
                <a:cs typeface="Times New Roman" panose="02020603050405020304" pitchFamily="18" charset="0"/>
              </a:rPr>
              <a:t>= 8.29). </a:t>
            </a:r>
            <a:endParaRPr lang="en-US" sz="2800" u="sng" dirty="0" smtClean="0">
              <a:latin typeface="Times New Roman" panose="02020603050405020304" pitchFamily="18" charset="0"/>
              <a:cs typeface="Times New Roman" panose="02020603050405020304" pitchFamily="18" charset="0"/>
            </a:endParaRPr>
          </a:p>
          <a:p>
            <a:pPr algn="ctr" eaLnBrk="1" hangingPunct="1"/>
            <a:r>
              <a:rPr lang="en-US" sz="4400" b="1" dirty="0" smtClean="0">
                <a:solidFill>
                  <a:schemeClr val="accent6">
                    <a:lumMod val="75000"/>
                  </a:schemeClr>
                </a:solidFill>
                <a:latin typeface="Times New Roman" panose="02020603050405020304" pitchFamily="18" charset="0"/>
                <a:ea typeface="MS PGothic" panose="020B0600070205080204" pitchFamily="34" charset="-128"/>
                <a:cs typeface="Times New Roman" pitchFamily="18" charset="0"/>
              </a:rPr>
              <a:t>Analysis</a:t>
            </a:r>
          </a:p>
          <a:p>
            <a:r>
              <a:rPr lang="en-US" sz="2800" u="sng" dirty="0" smtClean="0">
                <a:latin typeface="Times New Roman" panose="02020603050405020304" pitchFamily="18" charset="0"/>
                <a:cs typeface="Times New Roman" panose="02020603050405020304" pitchFamily="18" charset="0"/>
              </a:rPr>
              <a:t>Data Processing:</a:t>
            </a:r>
            <a:r>
              <a:rPr lang="en-US" sz="2800" dirty="0" smtClean="0">
                <a:latin typeface="Times New Roman" panose="02020603050405020304" pitchFamily="18" charset="0"/>
                <a:cs typeface="Times New Roman" panose="02020603050405020304" pitchFamily="18" charset="0"/>
              </a:rPr>
              <a:t> LIWC2015 was used to calculate analytical thinking, clout, emotional tone, and authenticity for each speech. For each dimension, the average score is 50 with a approximate standard deviation of 20.</a:t>
            </a:r>
          </a:p>
          <a:p>
            <a:r>
              <a:rPr lang="en-US" sz="2800" u="sng" dirty="0" smtClean="0">
                <a:latin typeface="Times New Roman" panose="02020603050405020304" pitchFamily="18" charset="0"/>
                <a:cs typeface="Times New Roman" panose="02020603050405020304" pitchFamily="18" charset="0"/>
              </a:rPr>
              <a:t>Analysis</a:t>
            </a:r>
            <a:r>
              <a:rPr lang="en-US" sz="2800" dirty="0" smtClean="0">
                <a:latin typeface="Times New Roman" panose="02020603050405020304" pitchFamily="18" charset="0"/>
                <a:cs typeface="Times New Roman" panose="02020603050405020304" pitchFamily="18" charset="0"/>
              </a:rPr>
              <a:t>: Nonparametric regression was used to estimate changes in language over time. </a:t>
            </a:r>
            <a:endParaRPr lang="en-US" sz="2800" u="sng"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eaLnBrk="1" hangingPunct="1"/>
            <a:endParaRPr lang="en-US" sz="28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algn="ctr" eaLnBrk="1" hangingPunct="1"/>
            <a:endParaRPr lang="en-US" sz="28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2800" dirty="0" smtClean="0">
              <a:solidFill>
                <a:schemeClr val="tx1"/>
              </a:solidFill>
              <a:latin typeface="Times New Roman" panose="02020603050405020304" pitchFamily="18" charset="0"/>
              <a:ea typeface="MS PGothic" panose="020B0600070205080204" pitchFamily="34" charset="-128"/>
              <a:cs typeface="Times New Roman" panose="02020603050405020304" pitchFamily="18" charset="0"/>
              <a:sym typeface="Times New Roman Bold" panose="02020803070505020304" pitchFamily="18" charset="0"/>
            </a:endParaRPr>
          </a:p>
          <a:p>
            <a:pPr eaLnBrk="1" hangingPunct="1"/>
            <a:endParaRPr lang="en-US" sz="2800" b="1"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sym typeface="Times New Roman Bold" panose="02020803070505020304" pitchFamily="18" charset="0"/>
            </a:endParaRPr>
          </a:p>
        </p:txBody>
      </p:sp>
      <p:sp>
        <p:nvSpPr>
          <p:cNvPr id="34" name="TextBox 33"/>
          <p:cNvSpPr txBox="1"/>
          <p:nvPr/>
        </p:nvSpPr>
        <p:spPr>
          <a:xfrm>
            <a:off x="13792200" y="16078200"/>
            <a:ext cx="609600" cy="276999"/>
          </a:xfrm>
          <a:prstGeom prst="rect">
            <a:avLst/>
          </a:prstGeom>
          <a:noFill/>
        </p:spPr>
        <p:txBody>
          <a:bodyPr wrap="square" rtlCol="0">
            <a:spAutoFit/>
          </a:bodyPr>
          <a:lstStyle/>
          <a:p>
            <a:pPr algn="ctr"/>
            <a:r>
              <a:rPr lang="en-US" i="1" dirty="0" smtClean="0">
                <a:solidFill>
                  <a:schemeClr val="bg1"/>
                </a:solidFill>
              </a:rPr>
              <a:t>n=</a:t>
            </a:r>
            <a:r>
              <a:rPr lang="en-US" dirty="0" smtClean="0">
                <a:solidFill>
                  <a:schemeClr val="bg1"/>
                </a:solidFill>
              </a:rPr>
              <a:t>55</a:t>
            </a:r>
            <a:endParaRPr lang="en-US" dirty="0">
              <a:solidFill>
                <a:schemeClr val="bg1"/>
              </a:solidFill>
            </a:endParaRPr>
          </a:p>
        </p:txBody>
      </p:sp>
      <p:sp>
        <p:nvSpPr>
          <p:cNvPr id="38" name="TextBox 37"/>
          <p:cNvSpPr txBox="1"/>
          <p:nvPr/>
        </p:nvSpPr>
        <p:spPr>
          <a:xfrm>
            <a:off x="13868400" y="22479000"/>
            <a:ext cx="558302" cy="246221"/>
          </a:xfrm>
          <a:prstGeom prst="rect">
            <a:avLst/>
          </a:prstGeom>
          <a:noFill/>
        </p:spPr>
        <p:txBody>
          <a:bodyPr wrap="square" rtlCol="0">
            <a:spAutoFit/>
          </a:bodyPr>
          <a:lstStyle/>
          <a:p>
            <a:pPr algn="ctr"/>
            <a:r>
              <a:rPr lang="en-US" sz="1000" i="1" dirty="0" smtClean="0">
                <a:solidFill>
                  <a:schemeClr val="bg1"/>
                </a:solidFill>
              </a:rPr>
              <a:t>n=</a:t>
            </a:r>
            <a:r>
              <a:rPr lang="en-US" sz="1000" dirty="0" smtClean="0">
                <a:solidFill>
                  <a:schemeClr val="bg1"/>
                </a:solidFill>
              </a:rPr>
              <a:t>206</a:t>
            </a:r>
            <a:endParaRPr lang="en-US" sz="1000" dirty="0">
              <a:solidFill>
                <a:schemeClr val="bg1"/>
              </a:solidFill>
            </a:endParaRPr>
          </a:p>
        </p:txBody>
      </p:sp>
      <p:sp>
        <p:nvSpPr>
          <p:cNvPr id="76" name="TextBox 75"/>
          <p:cNvSpPr txBox="1"/>
          <p:nvPr/>
        </p:nvSpPr>
        <p:spPr>
          <a:xfrm>
            <a:off x="28194000" y="29870400"/>
            <a:ext cx="13743076" cy="1708160"/>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Acknowledgements: </a:t>
            </a:r>
            <a:r>
              <a:rPr lang="en-US" sz="3500" dirty="0" smtClean="0">
                <a:latin typeface="Times New Roman" pitchFamily="18" charset="0"/>
                <a:cs typeface="Times New Roman" pitchFamily="18" charset="0"/>
              </a:rPr>
              <a:t>I would like to thank Dr. Erin Buchanan at Missouri State University for her help with this project.</a:t>
            </a:r>
            <a:endParaRPr lang="en-US" sz="3500" b="1" dirty="0" smtClean="0">
              <a:latin typeface="Times New Roman" pitchFamily="18" charset="0"/>
              <a:cs typeface="Times New Roman" pitchFamily="18" charset="0"/>
            </a:endParaRPr>
          </a:p>
          <a:p>
            <a:r>
              <a:rPr lang="en-US" sz="3500" b="1" dirty="0" smtClean="0">
                <a:latin typeface="Times New Roman" pitchFamily="18" charset="0"/>
                <a:cs typeface="Times New Roman" pitchFamily="18" charset="0"/>
              </a:rPr>
              <a:t>Contact</a:t>
            </a:r>
            <a:r>
              <a:rPr lang="en-US" sz="3500" b="1"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Kayla Jordan (</a:t>
            </a:r>
            <a:r>
              <a:rPr lang="en-US" sz="3500" dirty="0" smtClean="0">
                <a:latin typeface="Times New Roman" pitchFamily="18" charset="0"/>
                <a:cs typeface="Times New Roman" pitchFamily="18" charset="0"/>
                <a:hlinkClick r:id="rId3"/>
              </a:rPr>
              <a:t>kaylajordan91@gmail.com</a:t>
            </a:r>
            <a:r>
              <a:rPr lang="en-US" sz="3500" dirty="0">
                <a:latin typeface="Times New Roman" pitchFamily="18" charset="0"/>
                <a:cs typeface="Times New Roman"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3178618536"/>
              </p:ext>
            </p:extLst>
          </p:nvPr>
        </p:nvGraphicFramePr>
        <p:xfrm>
          <a:off x="17172076" y="24003000"/>
          <a:ext cx="9497924" cy="7315200"/>
        </p:xfrm>
        <a:graphic>
          <a:graphicData uri="http://schemas.openxmlformats.org/drawingml/2006/table">
            <a:tbl>
              <a:tblPr firstRow="1" firstCol="1" bandRow="1">
                <a:tableStyleId>{68D230F3-CF80-4859-8CE7-A43EE81993B5}</a:tableStyleId>
              </a:tblPr>
              <a:tblGrid>
                <a:gridCol w="851010"/>
                <a:gridCol w="4934857"/>
                <a:gridCol w="1649803"/>
                <a:gridCol w="2062254"/>
              </a:tblGrid>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Year</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Events </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Senate</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House</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2001</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9/11 terrorist attacks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Split</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2002</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86785">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2003</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U.S. invasion of Iraq (March)</a:t>
                      </a:r>
                    </a:p>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President Bush announces end of major combat operations (May)</a:t>
                      </a:r>
                    </a:p>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Bombing of UN headquarters in Baghdad by insurgents (August)</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2004</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Support for war wanes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2005</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New Iraqi government elected</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2006</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714">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2007</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Authorization of troop increase (January)</a:t>
                      </a:r>
                    </a:p>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Congress approves funding increases (May)</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2008</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2009</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Timeline for withdrawal set</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7357">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2010</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714">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2011</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U.S. officially withdraws from Iraq (December)</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Democrats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Republicans</a:t>
                      </a:r>
                      <a:endParaRPr lang="en-US" sz="2400"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22" name="TextBox 21"/>
          <p:cNvSpPr txBox="1"/>
          <p:nvPr/>
        </p:nvSpPr>
        <p:spPr>
          <a:xfrm>
            <a:off x="2626589" y="25961400"/>
            <a:ext cx="13720621" cy="5878532"/>
          </a:xfrm>
          <a:prstGeom prst="rect">
            <a:avLst/>
          </a:prstGeom>
          <a:noFill/>
        </p:spPr>
        <p:txBody>
          <a:bodyPr wrap="square" rtlCol="0">
            <a:spAutoFit/>
          </a:bodyPr>
          <a:lstStyle/>
          <a:p>
            <a:pPr algn="ctr"/>
            <a:r>
              <a:rPr lang="en-US" sz="4400" b="1" dirty="0" smtClean="0">
                <a:solidFill>
                  <a:schemeClr val="accent6">
                    <a:lumMod val="75000"/>
                  </a:schemeClr>
                </a:solidFill>
                <a:latin typeface="Times New Roman" panose="02020603050405020304" pitchFamily="18" charset="0"/>
                <a:cs typeface="Times New Roman" panose="02020603050405020304" pitchFamily="18" charset="0"/>
              </a:rPr>
              <a:t>Clout</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Clout is associated with confidence and is often seen in leaders.</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Clout </a:t>
            </a:r>
            <a:r>
              <a:rPr lang="en-US" sz="3000" dirty="0" smtClean="0">
                <a:latin typeface="Times New Roman" panose="02020603050405020304" pitchFamily="18" charset="0"/>
                <a:cs typeface="Times New Roman" panose="02020603050405020304" pitchFamily="18" charset="0"/>
              </a:rPr>
              <a:t>is indicated by greater use of </a:t>
            </a:r>
            <a:r>
              <a:rPr lang="en-US" sz="3000" i="1" dirty="0" smtClean="0">
                <a:latin typeface="Times New Roman" panose="02020603050405020304" pitchFamily="18" charset="0"/>
                <a:cs typeface="Times New Roman" panose="02020603050405020304" pitchFamily="18" charset="0"/>
              </a:rPr>
              <a:t>we</a:t>
            </a:r>
            <a:r>
              <a:rPr lang="en-US" sz="3000" dirty="0" smtClean="0">
                <a:latin typeface="Times New Roman" panose="02020603050405020304" pitchFamily="18" charset="0"/>
                <a:cs typeface="Times New Roman" panose="02020603050405020304" pitchFamily="18" charset="0"/>
              </a:rPr>
              <a:t>-words, </a:t>
            </a:r>
            <a:r>
              <a:rPr lang="en-US" sz="3000" i="1" dirty="0" smtClean="0">
                <a:latin typeface="Times New Roman" panose="02020603050405020304" pitchFamily="18" charset="0"/>
                <a:cs typeface="Times New Roman" panose="02020603050405020304" pitchFamily="18" charset="0"/>
              </a:rPr>
              <a:t>you</a:t>
            </a:r>
            <a:r>
              <a:rPr lang="en-US" sz="3000" dirty="0" smtClean="0">
                <a:latin typeface="Times New Roman" panose="02020603050405020304" pitchFamily="18" charset="0"/>
                <a:cs typeface="Times New Roman" panose="02020603050405020304" pitchFamily="18" charset="0"/>
              </a:rPr>
              <a:t>-words, and social words and fewer </a:t>
            </a:r>
            <a:r>
              <a:rPr lang="en-US" sz="3000" i="1" dirty="0" smtClean="0">
                <a:latin typeface="Times New Roman" panose="02020603050405020304" pitchFamily="18" charset="0"/>
                <a:cs typeface="Times New Roman" panose="02020603050405020304" pitchFamily="18" charset="0"/>
              </a:rPr>
              <a:t>I</a:t>
            </a:r>
            <a:r>
              <a:rPr lang="en-US" sz="3000" dirty="0" smtClean="0">
                <a:latin typeface="Times New Roman" panose="02020603050405020304" pitchFamily="18" charset="0"/>
                <a:cs typeface="Times New Roman" panose="02020603050405020304" pitchFamily="18" charset="0"/>
              </a:rPr>
              <a:t>-words, swear words, negations, and differentiations. </a:t>
            </a:r>
            <a:endParaRPr lang="en-US" sz="3000" dirty="0" smtClean="0">
              <a:latin typeface="Times New Roman" panose="02020603050405020304" pitchFamily="18" charset="0"/>
              <a:cs typeface="Times New Roman" panose="02020603050405020304" pitchFamily="18" charset="0"/>
            </a:endParaRP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These congressional speeches are higher in clout language than average texts.</a:t>
            </a:r>
            <a:endParaRPr lang="en-US" sz="3000" dirty="0" smtClean="0">
              <a:latin typeface="Times New Roman" panose="02020603050405020304" pitchFamily="18" charset="0"/>
              <a:cs typeface="Times New Roman" panose="02020603050405020304" pitchFamily="18" charset="0"/>
            </a:endParaRP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Few changes in clout occurred during the time period.</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Democrats’ language started becoming less confident around the time President Obama announces a move away from combat operations; clout began to increase again around the midterm elections.</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Republicans’ language became slightly more confident around President Obama’s announcement in 2009.</a:t>
            </a:r>
          </a:p>
          <a:p>
            <a:pPr algn="ctr"/>
            <a:endParaRPr lang="en-US" sz="32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7960779" y="25222200"/>
            <a:ext cx="13720621" cy="4493538"/>
          </a:xfrm>
          <a:prstGeom prst="rect">
            <a:avLst/>
          </a:prstGeom>
          <a:noFill/>
        </p:spPr>
        <p:txBody>
          <a:bodyPr wrap="square" rtlCol="0">
            <a:spAutoFit/>
          </a:bodyPr>
          <a:lstStyle/>
          <a:p>
            <a:pPr algn="ctr"/>
            <a:r>
              <a:rPr lang="en-US" sz="4400" b="1" dirty="0" smtClean="0">
                <a:solidFill>
                  <a:schemeClr val="accent6">
                    <a:lumMod val="75000"/>
                  </a:schemeClr>
                </a:solidFill>
                <a:latin typeface="Times New Roman" panose="02020603050405020304" pitchFamily="18" charset="0"/>
                <a:cs typeface="Times New Roman" panose="02020603050405020304" pitchFamily="18" charset="0"/>
              </a:rPr>
              <a:t>Authenticity</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Authenticity is a measure of how personally and honestly a person is speaking. </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Authentic language </a:t>
            </a:r>
            <a:r>
              <a:rPr lang="en-US" sz="3000" dirty="0" smtClean="0">
                <a:latin typeface="Times New Roman" panose="02020603050405020304" pitchFamily="18" charset="0"/>
                <a:cs typeface="Times New Roman" panose="02020603050405020304" pitchFamily="18" charset="0"/>
              </a:rPr>
              <a:t>uses more insight </a:t>
            </a:r>
            <a:r>
              <a:rPr lang="en-US" sz="3000" dirty="0">
                <a:latin typeface="Times New Roman" panose="02020603050405020304" pitchFamily="18" charset="0"/>
                <a:cs typeface="Times New Roman" panose="02020603050405020304" pitchFamily="18" charset="0"/>
              </a:rPr>
              <a:t>(i.e. </a:t>
            </a:r>
            <a:r>
              <a:rPr lang="en-US" sz="3000" i="1" dirty="0" smtClean="0">
                <a:latin typeface="Times New Roman" panose="02020603050405020304" pitchFamily="18" charset="0"/>
                <a:cs typeface="Times New Roman" panose="02020603050405020304" pitchFamily="18" charset="0"/>
              </a:rPr>
              <a:t>explain, decide</a:t>
            </a:r>
            <a:r>
              <a:rPr lang="en-US" sz="3000" dirty="0" smtClean="0">
                <a:latin typeface="Times New Roman" panose="02020603050405020304" pitchFamily="18" charset="0"/>
                <a:cs typeface="Times New Roman" panose="02020603050405020304" pitchFamily="18" charset="0"/>
              </a:rPr>
              <a:t>) and differentiation </a:t>
            </a:r>
            <a:r>
              <a:rPr lang="en-US" sz="3000" dirty="0">
                <a:latin typeface="Times New Roman" panose="02020603050405020304" pitchFamily="18" charset="0"/>
                <a:cs typeface="Times New Roman" panose="02020603050405020304" pitchFamily="18" charset="0"/>
              </a:rPr>
              <a:t>(i.e. </a:t>
            </a:r>
            <a:r>
              <a:rPr lang="en-US" sz="3000" i="1" dirty="0" smtClean="0">
                <a:latin typeface="Times New Roman" panose="02020603050405020304" pitchFamily="18" charset="0"/>
                <a:cs typeface="Times New Roman" panose="02020603050405020304" pitchFamily="18" charset="0"/>
              </a:rPr>
              <a:t>or, rather</a:t>
            </a:r>
            <a:r>
              <a:rPr lang="en-US" sz="3000" dirty="0" smtClean="0">
                <a:latin typeface="Times New Roman" panose="02020603050405020304" pitchFamily="18" charset="0"/>
                <a:cs typeface="Times New Roman" panose="02020603050405020304" pitchFamily="18" charset="0"/>
              </a:rPr>
              <a:t>) words as well as more relativity </a:t>
            </a:r>
            <a:r>
              <a:rPr lang="en-US" sz="3000" dirty="0">
                <a:latin typeface="Times New Roman" panose="02020603050405020304" pitchFamily="18" charset="0"/>
                <a:cs typeface="Times New Roman" panose="02020603050405020304" pitchFamily="18" charset="0"/>
              </a:rPr>
              <a:t>(i.e. </a:t>
            </a:r>
            <a:r>
              <a:rPr lang="en-US" sz="3000" i="1" dirty="0" smtClean="0">
                <a:latin typeface="Times New Roman" panose="02020603050405020304" pitchFamily="18" charset="0"/>
                <a:cs typeface="Times New Roman" panose="02020603050405020304" pitchFamily="18" charset="0"/>
              </a:rPr>
              <a:t>close, stay</a:t>
            </a:r>
            <a:r>
              <a:rPr lang="en-US" sz="3000" dirty="0" smtClean="0">
                <a:latin typeface="Times New Roman" panose="02020603050405020304" pitchFamily="18" charset="0"/>
                <a:cs typeface="Times New Roman" panose="02020603050405020304" pitchFamily="18" charset="0"/>
              </a:rPr>
              <a:t>) words and fewer discrepancy words </a:t>
            </a:r>
            <a:r>
              <a:rPr lang="en-US" sz="3000" dirty="0">
                <a:latin typeface="Times New Roman" panose="02020603050405020304" pitchFamily="18" charset="0"/>
                <a:cs typeface="Times New Roman" panose="02020603050405020304" pitchFamily="18" charset="0"/>
              </a:rPr>
              <a:t>(i.e. </a:t>
            </a:r>
            <a:r>
              <a:rPr lang="en-US" sz="3000" i="1" dirty="0" smtClean="0">
                <a:latin typeface="Times New Roman" panose="02020603050405020304" pitchFamily="18" charset="0"/>
                <a:cs typeface="Times New Roman" panose="02020603050405020304" pitchFamily="18" charset="0"/>
              </a:rPr>
              <a:t>could, expect</a:t>
            </a:r>
            <a:r>
              <a:rPr lang="en-US" sz="3000" dirty="0" smtClean="0">
                <a:latin typeface="Times New Roman" panose="02020603050405020304" pitchFamily="18" charset="0"/>
                <a:cs typeface="Times New Roman" panose="02020603050405020304" pitchFamily="18" charset="0"/>
              </a:rPr>
              <a:t>) and singular third person pronouns (i.e. </a:t>
            </a:r>
            <a:r>
              <a:rPr lang="en-US" sz="3000" i="1" dirty="0" smtClean="0">
                <a:latin typeface="Times New Roman" panose="02020603050405020304" pitchFamily="18" charset="0"/>
                <a:cs typeface="Times New Roman" panose="02020603050405020304" pitchFamily="18" charset="0"/>
              </a:rPr>
              <a:t>he, she</a:t>
            </a:r>
            <a:r>
              <a:rPr lang="en-US" sz="3000" dirty="0" smtClean="0">
                <a:latin typeface="Times New Roman" panose="02020603050405020304" pitchFamily="18" charset="0"/>
                <a:cs typeface="Times New Roman" panose="02020603050405020304" pitchFamily="18" charset="0"/>
              </a:rPr>
              <a:t>).</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Authenticity remained relative stable over the time frame; however, it is interesting to note that congressional speeches are less authentic than average texts.</a:t>
            </a:r>
            <a:endParaRPr lang="en-US" sz="3000" dirty="0" smtClean="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2630686" y="5525448"/>
            <a:ext cx="14285714" cy="7580952"/>
          </a:xfrm>
          <a:prstGeom prst="rect">
            <a:avLst/>
          </a:prstGeom>
        </p:spPr>
      </p:pic>
      <p:pic>
        <p:nvPicPr>
          <p:cNvPr id="9" name="Picture 8"/>
          <p:cNvPicPr>
            <a:picLocks noChangeAspect="1"/>
          </p:cNvPicPr>
          <p:nvPr/>
        </p:nvPicPr>
        <p:blipFill>
          <a:blip r:embed="rId5"/>
          <a:stretch>
            <a:fillRect/>
          </a:stretch>
        </p:blipFill>
        <p:spPr>
          <a:xfrm>
            <a:off x="2706886" y="18327048"/>
            <a:ext cx="14285714" cy="7580952"/>
          </a:xfrm>
          <a:prstGeom prst="rect">
            <a:avLst/>
          </a:prstGeom>
        </p:spPr>
      </p:pic>
      <p:pic>
        <p:nvPicPr>
          <p:cNvPr id="10" name="Picture 9"/>
          <p:cNvPicPr>
            <a:picLocks noChangeAspect="1"/>
          </p:cNvPicPr>
          <p:nvPr/>
        </p:nvPicPr>
        <p:blipFill>
          <a:blip r:embed="rId6"/>
          <a:stretch>
            <a:fillRect/>
          </a:stretch>
        </p:blipFill>
        <p:spPr>
          <a:xfrm>
            <a:off x="27167086" y="5562600"/>
            <a:ext cx="14285714" cy="7580952"/>
          </a:xfrm>
          <a:prstGeom prst="rect">
            <a:avLst/>
          </a:prstGeom>
        </p:spPr>
      </p:pic>
      <p:pic>
        <p:nvPicPr>
          <p:cNvPr id="11" name="Picture 10"/>
          <p:cNvPicPr>
            <a:picLocks noChangeAspect="1"/>
          </p:cNvPicPr>
          <p:nvPr/>
        </p:nvPicPr>
        <p:blipFill>
          <a:blip r:embed="rId7"/>
          <a:stretch>
            <a:fillRect/>
          </a:stretch>
        </p:blipFill>
        <p:spPr>
          <a:xfrm>
            <a:off x="27508200" y="17641248"/>
            <a:ext cx="14285714" cy="7580952"/>
          </a:xfrm>
          <a:prstGeom prst="rect">
            <a:avLst/>
          </a:prstGeom>
        </p:spPr>
      </p:pic>
      <p:sp>
        <p:nvSpPr>
          <p:cNvPr id="23" name="TextBox 22"/>
          <p:cNvSpPr txBox="1"/>
          <p:nvPr/>
        </p:nvSpPr>
        <p:spPr>
          <a:xfrm>
            <a:off x="27808379" y="13030200"/>
            <a:ext cx="13720621" cy="5416868"/>
          </a:xfrm>
          <a:prstGeom prst="rect">
            <a:avLst/>
          </a:prstGeom>
          <a:noFill/>
        </p:spPr>
        <p:txBody>
          <a:bodyPr wrap="square" rtlCol="0">
            <a:spAutoFit/>
          </a:bodyPr>
          <a:lstStyle/>
          <a:p>
            <a:pPr algn="ctr"/>
            <a:r>
              <a:rPr lang="en-US" sz="4400" b="1" dirty="0" smtClean="0">
                <a:solidFill>
                  <a:schemeClr val="accent6">
                    <a:lumMod val="75000"/>
                  </a:schemeClr>
                </a:solidFill>
                <a:latin typeface="Times New Roman" panose="02020603050405020304" pitchFamily="18" charset="0"/>
                <a:cs typeface="Times New Roman" panose="02020603050405020304" pitchFamily="18" charset="0"/>
              </a:rPr>
              <a:t>Emotional Tone</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Emotional tone is the difference between positive emotion words and negative emotion words. Higher scores indicate more positivity whereas lower score indicate more negativity</a:t>
            </a:r>
            <a:r>
              <a:rPr lang="en-US" sz="3000" dirty="0" smtClean="0">
                <a:latin typeface="Times New Roman" panose="02020603050405020304" pitchFamily="18" charset="0"/>
                <a:cs typeface="Times New Roman" panose="02020603050405020304" pitchFamily="18" charset="0"/>
              </a:rPr>
              <a:t>.</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Overall, there is a trend that the language used becomes more positive over time.</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Democrats generally became more positive over time specifically near the in of the conflict. </a:t>
            </a:r>
            <a:r>
              <a:rPr lang="en-US" sz="3000" dirty="0" smtClean="0">
                <a:latin typeface="Times New Roman" panose="02020603050405020304" pitchFamily="18" charset="0"/>
                <a:cs typeface="Times New Roman" panose="02020603050405020304" pitchFamily="18" charset="0"/>
              </a:rPr>
              <a:t>Democrats were more positive than the Republicans around the time a timeline for withdrawal was set.</a:t>
            </a:r>
          </a:p>
          <a:p>
            <a:pPr marL="457200" indent="-4572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Republicans were much more variable. Republicans were more positive than Democrats from 2003-2005.</a:t>
            </a:r>
            <a:endParaRPr lang="en-US" sz="3000" dirty="0" smtClean="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662379" y="13030200"/>
            <a:ext cx="13720621" cy="6432530"/>
          </a:xfrm>
          <a:prstGeom prst="rect">
            <a:avLst/>
          </a:prstGeom>
          <a:noFill/>
        </p:spPr>
        <p:txBody>
          <a:bodyPr wrap="square" rtlCol="0">
            <a:spAutoFit/>
          </a:bodyPr>
          <a:lstStyle/>
          <a:p>
            <a:pPr algn="ctr"/>
            <a:r>
              <a:rPr lang="en-US" sz="4400" b="1" dirty="0" smtClean="0">
                <a:solidFill>
                  <a:schemeClr val="accent6">
                    <a:lumMod val="75000"/>
                  </a:schemeClr>
                </a:solidFill>
                <a:latin typeface="Times New Roman" panose="02020603050405020304" pitchFamily="18" charset="0"/>
                <a:cs typeface="Times New Roman" panose="02020603050405020304" pitchFamily="18" charset="0"/>
              </a:rPr>
              <a:t>Analytic </a:t>
            </a:r>
            <a:r>
              <a:rPr lang="en-US" sz="4400" b="1" dirty="0" smtClean="0">
                <a:solidFill>
                  <a:schemeClr val="accent6">
                    <a:lumMod val="75000"/>
                  </a:schemeClr>
                </a:solidFill>
                <a:latin typeface="Times New Roman" panose="02020603050405020304" pitchFamily="18" charset="0"/>
                <a:cs typeface="Times New Roman" panose="02020603050405020304" pitchFamily="18" charset="0"/>
              </a:rPr>
              <a:t>Thinking</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High analytic thinking is associated with a more formal and logical thinking style as well as a more deliberative approach to decision making.</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Analytic </a:t>
            </a:r>
            <a:r>
              <a:rPr lang="en-US" sz="3000" dirty="0" smtClean="0">
                <a:latin typeface="Times New Roman" panose="02020603050405020304" pitchFamily="18" charset="0"/>
                <a:cs typeface="Times New Roman" panose="02020603050405020304" pitchFamily="18" charset="0"/>
              </a:rPr>
              <a:t>thinking is indicated by a greater use of articles</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and prepositions with fewer pronouns, auxiliary verbs, adverbs, conjunctions, and negations</a:t>
            </a:r>
            <a:r>
              <a:rPr lang="en-US" sz="3000" dirty="0" smtClean="0">
                <a:latin typeface="Times New Roman" panose="02020603050405020304" pitchFamily="18" charset="0"/>
                <a:cs typeface="Times New Roman" panose="02020603050405020304" pitchFamily="18" charset="0"/>
              </a:rPr>
              <a:t>.</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Overall, congressional speeches are higher in analytic thinking than average texts.</a:t>
            </a:r>
            <a:endParaRPr lang="en-US" sz="3000" dirty="0" smtClean="0">
              <a:latin typeface="Times New Roman" panose="02020603050405020304" pitchFamily="18" charset="0"/>
              <a:cs typeface="Times New Roman" panose="02020603050405020304" pitchFamily="18" charset="0"/>
            </a:endParaRP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Analytic thinking seems to be more related to changes in political power rather than events in the course of the Iraq War.</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Democrats become more analytic during the time they control both chambers of Congress.</a:t>
            </a:r>
          </a:p>
          <a:p>
            <a:pPr marL="571500" indent="-571500">
              <a:buFont typeface="Times New Roman" panose="02020603050405020304" pitchFamily="18" charset="0"/>
              <a:buChar char="♦"/>
            </a:pPr>
            <a:r>
              <a:rPr lang="en-US" sz="3000" dirty="0" smtClean="0">
                <a:latin typeface="Times New Roman" panose="02020603050405020304" pitchFamily="18" charset="0"/>
                <a:cs typeface="Times New Roman" panose="02020603050405020304" pitchFamily="18" charset="0"/>
              </a:rPr>
              <a:t>Republicans relative stable over time.</a:t>
            </a:r>
          </a:p>
          <a:p>
            <a:pPr marL="571500" indent="-571500">
              <a:buFont typeface="Arial" panose="020B0604020202020204" pitchFamily="34" charset="0"/>
              <a:buChar char="•"/>
            </a:pPr>
            <a:endParaRPr lang="en-US" sz="4000" dirty="0" smtClean="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145000" y="23469600"/>
            <a:ext cx="9525000" cy="523220"/>
          </a:xfrm>
          <a:prstGeom prst="rect">
            <a:avLst/>
          </a:prstGeom>
          <a:noFill/>
        </p:spPr>
        <p:txBody>
          <a:bodyPr wrap="square" rtlCol="0">
            <a:spAutoFit/>
          </a:bodyPr>
          <a:lstStyle/>
          <a:p>
            <a:r>
              <a:rPr lang="en-US" sz="2800" i="1" dirty="0" smtClean="0">
                <a:latin typeface="Times New Roman" panose="02020603050405020304" pitchFamily="18" charset="0"/>
                <a:cs typeface="Times New Roman" panose="02020603050405020304" pitchFamily="18" charset="0"/>
              </a:rPr>
              <a:t>Events in the Iraq War and Changes in Congressional Power</a:t>
            </a:r>
            <a:endParaRPr lang="en-US" sz="2800" i="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Blank">
  <a:themeElements>
    <a:clrScheme name="">
      <a:dk1>
        <a:srgbClr val="000000"/>
      </a:dk1>
      <a:lt1>
        <a:srgbClr val="FFFFFF"/>
      </a:lt1>
      <a:dk2>
        <a:srgbClr val="000000"/>
      </a:dk2>
      <a:lt2>
        <a:srgbClr val="808080"/>
      </a:lt2>
      <a:accent1>
        <a:srgbClr val="66B132"/>
      </a:accent1>
      <a:accent2>
        <a:srgbClr val="333399"/>
      </a:accent2>
      <a:accent3>
        <a:srgbClr val="FFFFFF"/>
      </a:accent3>
      <a:accent4>
        <a:srgbClr val="000000"/>
      </a:accent4>
      <a:accent5>
        <a:srgbClr val="B8D5AD"/>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3729</TotalTime>
  <Pages>0</Pages>
  <Words>866</Words>
  <Characters>0</Characters>
  <Application>Microsoft Office PowerPoint</Application>
  <PresentationFormat>Custom</PresentationFormat>
  <Lines>0</Lines>
  <Paragraphs>98</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Calibri</vt:lpstr>
      <vt:lpstr>Gill Sans</vt:lpstr>
      <vt:lpstr>Lucida Grande</vt:lpstr>
      <vt:lpstr>Minion Pro</vt:lpstr>
      <vt:lpstr>Times New Roman</vt:lpstr>
      <vt:lpstr>Times New Roman Bold</vt:lpstr>
      <vt:lpstr>ヒラギノ角ゴ ProN W3</vt:lpstr>
      <vt:lpstr>Default - Blank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Kayla Jordan</cp:lastModifiedBy>
  <cp:revision>272</cp:revision>
  <cp:lastPrinted>2013-10-31T19:38:35Z</cp:lastPrinted>
  <dcterms:modified xsi:type="dcterms:W3CDTF">2016-01-22T16:21:33Z</dcterms:modified>
</cp:coreProperties>
</file>