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1pPr>
    <a:lvl2pPr marL="4572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2pPr>
    <a:lvl3pPr marL="9144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3pPr>
    <a:lvl4pPr marL="13716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4pPr>
    <a:lvl5pPr marL="18288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5pPr>
    <a:lvl6pPr marL="22860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6pPr>
    <a:lvl7pPr marL="27432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7pPr>
    <a:lvl8pPr marL="32004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8pPr>
    <a:lvl9pPr marL="36576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44FE"/>
    <a:srgbClr val="E06934"/>
    <a:srgbClr val="F463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868" autoAdjust="0"/>
    <p:restoredTop sz="94086" autoAdjust="0"/>
  </p:normalViewPr>
  <p:slideViewPr>
    <p:cSldViewPr>
      <p:cViewPr>
        <p:scale>
          <a:sx n="32" d="100"/>
          <a:sy n="32" d="100"/>
        </p:scale>
        <p:origin x="-448" y="202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43D7A-167B-4D1B-8238-B31E320746FF}" type="datetimeFigureOut">
              <a:rPr lang="en-US"/>
              <a:pPr/>
              <a:t>12/1/15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18D6F-41CF-4BCA-9E68-1D7429ABF81C}" type="slidenum">
              <a:rPr lang="en-US"/>
              <a:pPr/>
              <a:t>‹#›</a:t>
            </a:fld>
            <a:endParaRPr lang="en-US"/>
          </a:p>
        </p:txBody>
      </p:sp>
    </p:spTree>
    <p:extLst>
      <p:ext uri="{BB962C8B-B14F-4D97-AF65-F5344CB8AC3E}">
        <p14:creationId xmlns:p14="http://schemas.microsoft.com/office/powerpoint/2010/main" val="419765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418D6F-41CF-4BCA-9E68-1D7429ABF81C}" type="slidenum">
              <a:rPr lang="en-US"/>
              <a:pPr/>
              <a:t>1</a:t>
            </a:fld>
            <a:endParaRPr lang="en-US"/>
          </a:p>
        </p:txBody>
      </p:sp>
    </p:spTree>
    <p:extLst>
      <p:ext uri="{BB962C8B-B14F-4D97-AF65-F5344CB8AC3E}">
        <p14:creationId xmlns:p14="http://schemas.microsoft.com/office/powerpoint/2010/main" val="1474287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9343B-EA5F-4ADD-9460-941A8C1EBC78}" type="slidenum">
              <a:rPr lang="en-US" smtClean="0"/>
              <a:pPr/>
              <a:t>‹#›</a:t>
            </a:fld>
            <a:endParaRPr lang="en-US"/>
          </a:p>
        </p:txBody>
      </p:sp>
    </p:spTree>
    <p:extLst>
      <p:ext uri="{BB962C8B-B14F-4D97-AF65-F5344CB8AC3E}">
        <p14:creationId xmlns:p14="http://schemas.microsoft.com/office/powerpoint/2010/main" val="361414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52B7B-E9B7-4454-B0E5-3D59F7AA3E32}" type="slidenum">
              <a:rPr lang="en-US" smtClean="0"/>
              <a:pPr/>
              <a:t>‹#›</a:t>
            </a:fld>
            <a:endParaRPr lang="en-US"/>
          </a:p>
        </p:txBody>
      </p:sp>
    </p:spTree>
    <p:extLst>
      <p:ext uri="{BB962C8B-B14F-4D97-AF65-F5344CB8AC3E}">
        <p14:creationId xmlns:p14="http://schemas.microsoft.com/office/powerpoint/2010/main" val="160121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19E96-6FCD-4F9D-8F89-514B47A9C5CD}" type="slidenum">
              <a:rPr lang="en-US" smtClean="0"/>
              <a:pPr/>
              <a:t>‹#›</a:t>
            </a:fld>
            <a:endParaRPr lang="en-US"/>
          </a:p>
        </p:txBody>
      </p:sp>
    </p:spTree>
    <p:extLst>
      <p:ext uri="{BB962C8B-B14F-4D97-AF65-F5344CB8AC3E}">
        <p14:creationId xmlns:p14="http://schemas.microsoft.com/office/powerpoint/2010/main" val="353717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59801-7B5A-400E-B335-3A64EBB55A7D}" type="slidenum">
              <a:rPr lang="en-US" smtClean="0"/>
              <a:pPr/>
              <a:t>‹#›</a:t>
            </a:fld>
            <a:endParaRPr lang="en-US"/>
          </a:p>
        </p:txBody>
      </p:sp>
    </p:spTree>
    <p:extLst>
      <p:ext uri="{BB962C8B-B14F-4D97-AF65-F5344CB8AC3E}">
        <p14:creationId xmlns:p14="http://schemas.microsoft.com/office/powerpoint/2010/main" val="185312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3379F8-D3CD-4F84-8ABE-D8B7DBD32689}" type="datetimeFigureOut">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69C8C-A819-431E-9D13-9C81427D3D78}" type="slidenum">
              <a:rPr lang="en-US" smtClean="0"/>
              <a:pPr/>
              <a:t>‹#›</a:t>
            </a:fld>
            <a:endParaRPr lang="en-US"/>
          </a:p>
        </p:txBody>
      </p:sp>
    </p:spTree>
    <p:extLst>
      <p:ext uri="{BB962C8B-B14F-4D97-AF65-F5344CB8AC3E}">
        <p14:creationId xmlns:p14="http://schemas.microsoft.com/office/powerpoint/2010/main" val="422781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3379F8-D3CD-4F84-8ABE-D8B7DBD32689}" type="datetimeFigureOut">
              <a:rPr lang="en-US" smtClean="0"/>
              <a:t>12/1/15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EE697-DFC7-48AF-886D-639558809EF2}" type="slidenum">
              <a:rPr lang="en-US" smtClean="0"/>
              <a:pPr/>
              <a:t>‹#›</a:t>
            </a:fld>
            <a:endParaRPr lang="en-US"/>
          </a:p>
        </p:txBody>
      </p:sp>
    </p:spTree>
    <p:extLst>
      <p:ext uri="{BB962C8B-B14F-4D97-AF65-F5344CB8AC3E}">
        <p14:creationId xmlns:p14="http://schemas.microsoft.com/office/powerpoint/2010/main" val="323106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3379F8-D3CD-4F84-8ABE-D8B7DBD32689}" type="datetimeFigureOut">
              <a:rPr lang="en-US" smtClean="0"/>
              <a:t>12/1/15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FD30B-62B3-49B3-90D3-C12BFD3E4534}" type="slidenum">
              <a:rPr lang="en-US" smtClean="0"/>
              <a:pPr/>
              <a:t>‹#›</a:t>
            </a:fld>
            <a:endParaRPr lang="en-US"/>
          </a:p>
        </p:txBody>
      </p:sp>
    </p:spTree>
    <p:extLst>
      <p:ext uri="{BB962C8B-B14F-4D97-AF65-F5344CB8AC3E}">
        <p14:creationId xmlns:p14="http://schemas.microsoft.com/office/powerpoint/2010/main" val="189310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3379F8-D3CD-4F84-8ABE-D8B7DBD32689}" type="datetimeFigureOut">
              <a:rPr lang="en-US" smtClean="0"/>
              <a:t>12/1/15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DFA167-9D40-4397-8A22-C598A3318095}" type="slidenum">
              <a:rPr lang="en-US" smtClean="0"/>
              <a:pPr/>
              <a:t>‹#›</a:t>
            </a:fld>
            <a:endParaRPr lang="en-US"/>
          </a:p>
        </p:txBody>
      </p:sp>
    </p:spTree>
    <p:extLst>
      <p:ext uri="{BB962C8B-B14F-4D97-AF65-F5344CB8AC3E}">
        <p14:creationId xmlns:p14="http://schemas.microsoft.com/office/powerpoint/2010/main" val="252039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379F8-D3CD-4F84-8ABE-D8B7DBD32689}" type="datetimeFigureOut">
              <a:rPr lang="en-US" smtClean="0"/>
              <a:t>12/1/15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A69EFD-54AA-411B-ABB0-DBDB9944F712}" type="slidenum">
              <a:rPr lang="en-US" smtClean="0"/>
              <a:pPr/>
              <a:t>‹#›</a:t>
            </a:fld>
            <a:endParaRPr lang="en-US"/>
          </a:p>
        </p:txBody>
      </p:sp>
    </p:spTree>
    <p:extLst>
      <p:ext uri="{BB962C8B-B14F-4D97-AF65-F5344CB8AC3E}">
        <p14:creationId xmlns:p14="http://schemas.microsoft.com/office/powerpoint/2010/main" val="4289855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379F8-D3CD-4F84-8ABE-D8B7DBD32689}" type="datetimeFigureOut">
              <a:rPr lang="en-US" smtClean="0"/>
              <a:t>12/1/15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056D9-60D3-4E39-BDA5-F9140AF54CEC}" type="slidenum">
              <a:rPr lang="en-US" smtClean="0"/>
              <a:pPr/>
              <a:t>‹#›</a:t>
            </a:fld>
            <a:endParaRPr lang="en-US"/>
          </a:p>
        </p:txBody>
      </p:sp>
    </p:spTree>
    <p:extLst>
      <p:ext uri="{BB962C8B-B14F-4D97-AF65-F5344CB8AC3E}">
        <p14:creationId xmlns:p14="http://schemas.microsoft.com/office/powerpoint/2010/main" val="306577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379F8-D3CD-4F84-8ABE-D8B7DBD32689}" type="datetimeFigureOut">
              <a:rPr lang="en-US" smtClean="0"/>
              <a:t>12/1/15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1B3A4-0D33-4155-AF48-49EB80A73D68}" type="slidenum">
              <a:rPr lang="en-US" smtClean="0"/>
              <a:pPr/>
              <a:t>‹#›</a:t>
            </a:fld>
            <a:endParaRPr lang="en-US"/>
          </a:p>
        </p:txBody>
      </p:sp>
    </p:spTree>
    <p:extLst>
      <p:ext uri="{BB962C8B-B14F-4D97-AF65-F5344CB8AC3E}">
        <p14:creationId xmlns:p14="http://schemas.microsoft.com/office/powerpoint/2010/main" val="6620822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63379F8-D3CD-4F84-8ABE-D8B7DBD32689}" type="datetimeFigureOut">
              <a:rPr lang="en-US" smtClean="0"/>
              <a:t>12/1/15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FD8FEC7-2C5D-45DE-84FB-9C36ADEAE2EE}" type="slidenum">
              <a:rPr lang="en-US" smtClean="0"/>
              <a:pPr/>
              <a:t>‹#›</a:t>
            </a:fld>
            <a:endParaRPr lang="en-US"/>
          </a:p>
        </p:txBody>
      </p:sp>
    </p:spTree>
    <p:extLst>
      <p:ext uri="{BB962C8B-B14F-4D97-AF65-F5344CB8AC3E}">
        <p14:creationId xmlns:p14="http://schemas.microsoft.com/office/powerpoint/2010/main" val="16339181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rinbuchanan@missouristate.edu"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0" name="Rectangle 3"/>
          <p:cNvSpPr>
            <a:spLocks/>
          </p:cNvSpPr>
          <p:nvPr/>
        </p:nvSpPr>
        <p:spPr bwMode="auto">
          <a:xfrm>
            <a:off x="1827152" y="1550516"/>
            <a:ext cx="40082848" cy="3506107"/>
          </a:xfrm>
          <a:prstGeom prst="rect">
            <a:avLst/>
          </a:prstGeom>
          <a:solidFill>
            <a:schemeClr val="accent6">
              <a:lumMod val="50000"/>
            </a:schemeClr>
          </a:solidFill>
          <a:ln>
            <a:solidFill>
              <a:schemeClr val="tx1">
                <a:lumMod val="95000"/>
                <a:lumOff val="5000"/>
              </a:schemeClr>
            </a:solidFill>
          </a:ln>
          <a:extLst/>
        </p:spPr>
        <p:style>
          <a:lnRef idx="1">
            <a:schemeClr val="accent3"/>
          </a:lnRef>
          <a:fillRef idx="2">
            <a:schemeClr val="accent3"/>
          </a:fillRef>
          <a:effectRef idx="1">
            <a:schemeClr val="accent3"/>
          </a:effectRef>
          <a:fontRef idx="minor">
            <a:schemeClr val="dk1"/>
          </a:fontRef>
        </p:style>
        <p:txBody>
          <a:bodyPr lIns="38100" tIns="38100" rIns="38100" bIns="38100" anchor="ctr"/>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6000" dirty="0">
                <a:solidFill>
                  <a:schemeClr val="bg1"/>
                </a:solidFill>
                <a:latin typeface="Times New Roman"/>
                <a:ea typeface="MS PGothic" panose="020B0600070205080204" pitchFamily="34" charset="-128"/>
                <a:cs typeface="Times New Roman"/>
                <a:sym typeface="Minion Pro" pitchFamily="18" charset="0"/>
              </a:rPr>
              <a:t> </a:t>
            </a:r>
            <a:r>
              <a:rPr lang="en-US" sz="6000" b="1" dirty="0">
                <a:solidFill>
                  <a:schemeClr val="bg1"/>
                </a:solidFill>
                <a:latin typeface="Times New Roman" panose="02020603050405020304" pitchFamily="18" charset="0"/>
                <a:ea typeface="Times New Roman" panose="02020603050405020304" pitchFamily="18" charset="0"/>
              </a:rPr>
              <a:t>English Semantic Relatedness Norms: An Extended Database, Feature Coding, and Online </a:t>
            </a:r>
            <a:r>
              <a:rPr lang="en-US" sz="6000" b="1" dirty="0" smtClean="0">
                <a:solidFill>
                  <a:schemeClr val="bg1"/>
                </a:solidFill>
                <a:latin typeface="Times New Roman" panose="02020603050405020304" pitchFamily="18" charset="0"/>
                <a:ea typeface="Times New Roman" panose="02020603050405020304" pitchFamily="18" charset="0"/>
              </a:rPr>
              <a:t>Website</a:t>
            </a:r>
          </a:p>
          <a:p>
            <a:pPr algn="ctr" eaLnBrk="1" hangingPunct="1"/>
            <a:r>
              <a:rPr lang="en-US" sz="6000" b="1" dirty="0" smtClean="0">
                <a:solidFill>
                  <a:schemeClr val="bg1"/>
                </a:solidFill>
                <a:latin typeface="Times New Roman"/>
                <a:ea typeface="MS PGothic" panose="020B0600070205080204" pitchFamily="34" charset="-128"/>
                <a:cs typeface="Times New Roman"/>
                <a:sym typeface="Minion Pro" pitchFamily="18" charset="0"/>
              </a:rPr>
              <a:t>The DOOM Lab</a:t>
            </a:r>
          </a:p>
          <a:p>
            <a:pPr algn="ctr" eaLnBrk="1" hangingPunct="1"/>
            <a:r>
              <a:rPr lang="en-US" sz="6000" b="1" dirty="0" smtClean="0">
                <a:solidFill>
                  <a:schemeClr val="bg1"/>
                </a:solidFill>
                <a:latin typeface="Times New Roman"/>
                <a:ea typeface="MS PGothic" panose="020B0600070205080204" pitchFamily="34" charset="-128"/>
                <a:cs typeface="Times New Roman"/>
                <a:sym typeface="Minion Pro" pitchFamily="18" charset="0"/>
              </a:rPr>
              <a:t>Missouri State University</a:t>
            </a:r>
            <a:endParaRPr lang="en-US" sz="6000" b="1" dirty="0">
              <a:solidFill>
                <a:schemeClr val="bg1"/>
              </a:solidFill>
              <a:latin typeface="Times New Roman"/>
              <a:ea typeface="MS PGothic" panose="020B0600070205080204" pitchFamily="34" charset="-128"/>
              <a:cs typeface="Times New Roman"/>
              <a:sym typeface="Minion Pro" pitchFamily="18" charset="0"/>
            </a:endParaRPr>
          </a:p>
        </p:txBody>
      </p:sp>
      <p:sp>
        <p:nvSpPr>
          <p:cNvPr id="13314" name="Line 4"/>
          <p:cNvSpPr>
            <a:spLocks noChangeShapeType="1"/>
          </p:cNvSpPr>
          <p:nvPr/>
        </p:nvSpPr>
        <p:spPr bwMode="auto">
          <a:xfrm>
            <a:off x="1827213" y="4170363"/>
            <a:ext cx="77787" cy="27452637"/>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13315" name="Line 5"/>
          <p:cNvSpPr>
            <a:spLocks noChangeShapeType="1"/>
          </p:cNvSpPr>
          <p:nvPr/>
        </p:nvSpPr>
        <p:spPr bwMode="auto">
          <a:xfrm>
            <a:off x="41910000" y="5029200"/>
            <a:ext cx="152400" cy="26517600"/>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13316" name="Line 6"/>
          <p:cNvSpPr>
            <a:spLocks noChangeShapeType="1"/>
          </p:cNvSpPr>
          <p:nvPr/>
        </p:nvSpPr>
        <p:spPr bwMode="auto">
          <a:xfrm rot="10800000" flipH="1">
            <a:off x="1905000" y="31546800"/>
            <a:ext cx="40157400" cy="76200"/>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2054" name="Rectangle 7"/>
          <p:cNvSpPr>
            <a:spLocks/>
          </p:cNvSpPr>
          <p:nvPr/>
        </p:nvSpPr>
        <p:spPr bwMode="auto">
          <a:xfrm>
            <a:off x="2133600" y="5334000"/>
            <a:ext cx="13258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smtClean="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rPr>
              <a:t>Abstract</a:t>
            </a:r>
          </a:p>
          <a:p>
            <a:pPr eaLnBrk="1" hangingPunct="1"/>
            <a:r>
              <a:rPr lang="en-US" sz="3600" dirty="0" smtClean="0">
                <a:latin typeface="Times New Roman"/>
                <a:cs typeface="Times New Roman"/>
              </a:rPr>
              <a:t>Linguistic </a:t>
            </a:r>
            <a:r>
              <a:rPr lang="en-US" sz="3600" dirty="0">
                <a:latin typeface="Times New Roman"/>
                <a:cs typeface="Times New Roman"/>
              </a:rPr>
              <a:t>word norms have exploded with the interest in big data and the potential availability of information on the Internet. However, these databases are often limited by time or programming demands on the research team willing to contribute to these norms. This project adds to semantic feature production norms presented in Buchanan et al. (2012), bringing total words normed to over 4000 concepts across existing data. </a:t>
            </a:r>
            <a:endPar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lvl="1" eaLnBrk="1" hangingPunct="1">
              <a:buFont typeface="Arial" pitchFamily="34" charset="0"/>
              <a:buChar char="•"/>
            </a:pPr>
            <a:endParaRPr lang="en-US" sz="3600" dirty="0" smtClean="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eaLnBrk="1" hangingPunct="1"/>
            <a:endParaRPr lang="en-US" sz="4400" b="1" dirty="0" smtClean="0">
              <a:latin typeface="Times New Roman"/>
              <a:cs typeface="Times New Roman"/>
            </a:endParaRPr>
          </a:p>
          <a:p>
            <a:pPr marL="0" marR="0">
              <a:lnSpc>
                <a:spcPct val="115000"/>
              </a:lnSpc>
              <a:spcBef>
                <a:spcPts val="0"/>
              </a:spcBef>
              <a:spcAft>
                <a:spcPts val="0"/>
              </a:spcAft>
            </a:pPr>
            <a:endParaRPr lang="en-US" sz="3600" dirty="0">
              <a:latin typeface="Times New Roman"/>
              <a:ea typeface="Calibri"/>
              <a:cs typeface="Times New Roman"/>
            </a:endParaRPr>
          </a:p>
          <a:p>
            <a:pPr eaLnBrk="1" hangingPunct="1"/>
            <a:endParaRPr lang="en-US" sz="3600"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p:txBody>
      </p:sp>
      <p:sp>
        <p:nvSpPr>
          <p:cNvPr id="2055" name="Rectangle 8"/>
          <p:cNvSpPr>
            <a:spLocks/>
          </p:cNvSpPr>
          <p:nvPr/>
        </p:nvSpPr>
        <p:spPr bwMode="auto">
          <a:xfrm>
            <a:off x="2209800" y="20878800"/>
            <a:ext cx="119507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914400" indent="-45720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marL="0" lvl="1" indent="0" eaLnBrk="1" hangingPunct="1"/>
            <a:endParaRPr lang="en-US" sz="3200" dirty="0">
              <a:latin typeface="Gill Sans"/>
              <a:cs typeface="Times New Roman" panose="02020603050405020304" pitchFamily="18" charset="0"/>
            </a:endParaRPr>
          </a:p>
        </p:txBody>
      </p:sp>
      <p:sp>
        <p:nvSpPr>
          <p:cNvPr id="13322" name="Rectangle 14"/>
          <p:cNvSpPr>
            <a:spLocks/>
          </p:cNvSpPr>
          <p:nvPr/>
        </p:nvSpPr>
        <p:spPr bwMode="auto">
          <a:xfrm>
            <a:off x="29184600" y="27355800"/>
            <a:ext cx="13017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marL="342900" indent="-342900" eaLnBrk="0" hangingPunct="0">
              <a:defRPr sz="1200">
                <a:solidFill>
                  <a:srgbClr val="000000"/>
                </a:solidFill>
                <a:latin typeface="Gill Sans" pitchFamily="-84" charset="0"/>
                <a:ea typeface="ヒラギノ角ゴ ProN W3" pitchFamily="-84" charset="-128"/>
                <a:sym typeface="Gill Sans" pitchFamily="-84" charset="0"/>
              </a:defRPr>
            </a:lvl1pPr>
            <a:lvl2pPr marL="800100" indent="-34290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eaLnBrk="1" hangingPunct="1">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endParaRPr lang="en-US" sz="3000" b="1" dirty="0">
              <a:latin typeface="Times New Roman" panose="02020603050405020304" pitchFamily="18" charset="0"/>
              <a:cs typeface="Times New Roman" panose="02020603050405020304" pitchFamily="18" charset="0"/>
            </a:endParaRPr>
          </a:p>
        </p:txBody>
      </p:sp>
      <p:sp>
        <p:nvSpPr>
          <p:cNvPr id="39" name="Rectangle 13"/>
          <p:cNvSpPr>
            <a:spLocks/>
          </p:cNvSpPr>
          <p:nvPr/>
        </p:nvSpPr>
        <p:spPr bwMode="auto">
          <a:xfrm>
            <a:off x="1981200" y="9753600"/>
            <a:ext cx="13487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smtClean="0">
                <a:solidFill>
                  <a:schemeClr val="accent6">
                    <a:lumMod val="75000"/>
                  </a:schemeClr>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Method</a:t>
            </a:r>
          </a:p>
          <a:p>
            <a:pPr eaLnBrk="1" hangingPunct="1"/>
            <a:r>
              <a:rPr lang="en-US" sz="3200" b="1"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 Participants</a:t>
            </a:r>
          </a:p>
          <a:p>
            <a:pPr eaLnBrk="1" hangingPunct="1"/>
            <a:endParaRPr lang="en-US" sz="3600" b="1" dirty="0">
              <a:solidFill>
                <a:schemeClr val="tx1"/>
              </a:solidFill>
              <a:latin typeface="Gill Sans"/>
              <a:ea typeface="MS PGothic" panose="020B0600070205080204" pitchFamily="34" charset="-128"/>
              <a:sym typeface="Times New Roman Bold" panose="02020803070505020304" pitchFamily="18" charset="0"/>
            </a:endParaRPr>
          </a:p>
        </p:txBody>
      </p:sp>
      <p:sp>
        <p:nvSpPr>
          <p:cNvPr id="34" name="TextBox 33"/>
          <p:cNvSpPr txBox="1"/>
          <p:nvPr/>
        </p:nvSpPr>
        <p:spPr>
          <a:xfrm>
            <a:off x="13792200" y="16078200"/>
            <a:ext cx="609600" cy="276999"/>
          </a:xfrm>
          <a:prstGeom prst="rect">
            <a:avLst/>
          </a:prstGeom>
          <a:noFill/>
        </p:spPr>
        <p:txBody>
          <a:bodyPr wrap="square" rtlCol="0">
            <a:spAutoFit/>
          </a:bodyPr>
          <a:lstStyle/>
          <a:p>
            <a:pPr algn="ctr"/>
            <a:r>
              <a:rPr lang="en-US" i="1" dirty="0" smtClean="0">
                <a:solidFill>
                  <a:schemeClr val="bg1"/>
                </a:solidFill>
              </a:rPr>
              <a:t>n=</a:t>
            </a:r>
            <a:r>
              <a:rPr lang="en-US" dirty="0" smtClean="0">
                <a:solidFill>
                  <a:schemeClr val="bg1"/>
                </a:solidFill>
              </a:rPr>
              <a:t>55</a:t>
            </a:r>
            <a:endParaRPr lang="en-US" dirty="0">
              <a:solidFill>
                <a:schemeClr val="bg1"/>
              </a:solidFill>
            </a:endParaRPr>
          </a:p>
        </p:txBody>
      </p:sp>
      <p:sp>
        <p:nvSpPr>
          <p:cNvPr id="38" name="TextBox 37"/>
          <p:cNvSpPr txBox="1"/>
          <p:nvPr/>
        </p:nvSpPr>
        <p:spPr>
          <a:xfrm>
            <a:off x="13868400" y="22479000"/>
            <a:ext cx="558302" cy="246221"/>
          </a:xfrm>
          <a:prstGeom prst="rect">
            <a:avLst/>
          </a:prstGeom>
          <a:noFill/>
        </p:spPr>
        <p:txBody>
          <a:bodyPr wrap="square" rtlCol="0">
            <a:spAutoFit/>
          </a:bodyPr>
          <a:lstStyle/>
          <a:p>
            <a:pPr algn="ctr"/>
            <a:r>
              <a:rPr lang="en-US" sz="1000" i="1" dirty="0" smtClean="0">
                <a:solidFill>
                  <a:schemeClr val="bg1"/>
                </a:solidFill>
              </a:rPr>
              <a:t>n=</a:t>
            </a:r>
            <a:r>
              <a:rPr lang="en-US" sz="1000" dirty="0" smtClean="0">
                <a:solidFill>
                  <a:schemeClr val="bg1"/>
                </a:solidFill>
              </a:rPr>
              <a:t>206</a:t>
            </a:r>
            <a:endParaRPr lang="en-US" sz="1000" dirty="0">
              <a:solidFill>
                <a:schemeClr val="bg1"/>
              </a:solidFill>
            </a:endParaRPr>
          </a:p>
        </p:txBody>
      </p:sp>
      <p:sp>
        <p:nvSpPr>
          <p:cNvPr id="68" name="Rectangle 7"/>
          <p:cNvSpPr>
            <a:spLocks/>
          </p:cNvSpPr>
          <p:nvPr/>
        </p:nvSpPr>
        <p:spPr bwMode="auto">
          <a:xfrm>
            <a:off x="16078200" y="5257800"/>
            <a:ext cx="10896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smtClean="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rPr>
              <a:t>Results</a:t>
            </a:r>
          </a:p>
          <a:p>
            <a:pPr algn="ctr" eaLnBrk="1" hangingPunct="1"/>
            <a:endParaRPr lang="en-US" sz="4400" b="1" dirty="0" smtClean="0">
              <a:solidFill>
                <a:schemeClr val="accent6">
                  <a:lumMod val="75000"/>
                </a:schemeClr>
              </a:solidFill>
              <a:latin typeface="Gill Sans"/>
              <a:ea typeface="MS PGothic" panose="020B0600070205080204" pitchFamily="34" charset="-128"/>
              <a:sym typeface="Times New Roman Bold" panose="02020803070505020304" pitchFamily="18" charset="0"/>
            </a:endParaRPr>
          </a:p>
          <a:p>
            <a:pPr lvl="1" eaLnBrk="1" hangingPunct="1">
              <a:buFont typeface="Arial" pitchFamily="34" charset="0"/>
              <a:buChar char="•"/>
            </a:pPr>
            <a:endPar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endParaRPr>
          </a:p>
          <a:p>
            <a:pPr eaLnBrk="1" hangingPunct="1"/>
            <a:endParaRPr lang="en-US" sz="4400" b="1" dirty="0" smtClean="0">
              <a:latin typeface="Gill Sans"/>
            </a:endParaRPr>
          </a:p>
          <a:p>
            <a:pPr marL="0" marR="0">
              <a:lnSpc>
                <a:spcPct val="115000"/>
              </a:lnSpc>
              <a:spcBef>
                <a:spcPts val="0"/>
              </a:spcBef>
              <a:spcAft>
                <a:spcPts val="0"/>
              </a:spcAft>
            </a:pPr>
            <a:endParaRPr lang="en-US" sz="3600" dirty="0">
              <a:latin typeface="Calibri"/>
              <a:ea typeface="Calibri"/>
              <a:cs typeface="Times New Roman"/>
            </a:endParaRPr>
          </a:p>
          <a:p>
            <a:pPr eaLnBrk="1" hangingPunct="1"/>
            <a:endParaRPr lang="en-US" sz="3600" dirty="0">
              <a:solidFill>
                <a:schemeClr val="tx1"/>
              </a:solidFill>
              <a:latin typeface="Times New Roman Bold" panose="02020803070505020304" pitchFamily="18" charset="0"/>
              <a:ea typeface="MS PGothic" panose="020B0600070205080204" pitchFamily="34" charset="-128"/>
              <a:sym typeface="Times New Roman Bold" panose="02020803070505020304" pitchFamily="18" charset="0"/>
            </a:endParaRPr>
          </a:p>
        </p:txBody>
      </p:sp>
      <p:sp>
        <p:nvSpPr>
          <p:cNvPr id="69" name="Rectangle 7"/>
          <p:cNvSpPr>
            <a:spLocks/>
          </p:cNvSpPr>
          <p:nvPr/>
        </p:nvSpPr>
        <p:spPr bwMode="auto">
          <a:xfrm>
            <a:off x="28803600" y="20497800"/>
            <a:ext cx="12877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smtClean="0">
                <a:solidFill>
                  <a:schemeClr val="accent6">
                    <a:lumMod val="75000"/>
                  </a:schemeClr>
                </a:solidFill>
                <a:latin typeface="Times New Roman"/>
                <a:ea typeface="MS PGothic" panose="020B0600070205080204" pitchFamily="34" charset="-128"/>
                <a:cs typeface="Times New Roman"/>
                <a:sym typeface="Times New Roman Bold" panose="02020803070505020304" pitchFamily="18" charset="0"/>
              </a:rPr>
              <a:t>Website</a:t>
            </a:r>
          </a:p>
          <a:p>
            <a:pPr eaLnBrk="1" hangingPunct="1"/>
            <a:r>
              <a:rPr lang="en-US" sz="32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Website includes the following for download:</a:t>
            </a:r>
          </a:p>
          <a:p>
            <a:pPr marL="457200" indent="-457200" eaLnBrk="1" hangingPunct="1">
              <a:buFont typeface="Arial"/>
              <a:buChar char="•"/>
            </a:pPr>
            <a:r>
              <a:rPr lang="en-US" sz="32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Cue-feature-root lists with frequency, part of speech, affix tags, and association</a:t>
            </a:r>
          </a:p>
          <a:p>
            <a:pPr marL="457200" indent="-457200" eaLnBrk="1" hangingPunct="1">
              <a:buFont typeface="Arial"/>
              <a:buChar char="•"/>
            </a:pPr>
            <a:r>
              <a:rPr lang="en-US" sz="32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Cosine pairs from previous work paired with association and other semantic variables</a:t>
            </a:r>
          </a:p>
          <a:p>
            <a:pPr marL="457200" indent="-457200" eaLnBrk="1" hangingPunct="1">
              <a:buFont typeface="Arial"/>
              <a:buChar char="•"/>
            </a:pPr>
            <a:r>
              <a:rPr lang="en-US" sz="32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Database search</a:t>
            </a:r>
          </a:p>
          <a:p>
            <a:pPr eaLnBrk="1" hangingPunct="1"/>
            <a:endPar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endParaRPr>
          </a:p>
          <a:p>
            <a:pPr lvl="1" eaLnBrk="1" hangingPunct="1"/>
            <a:endParaRPr lang="en-US" sz="3600" dirty="0" smtClean="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endParaRPr>
          </a:p>
          <a:p>
            <a:pPr eaLnBrk="1" hangingPunct="1"/>
            <a:endParaRPr lang="en-US" sz="4400" b="1" dirty="0" smtClean="0">
              <a:latin typeface="Gill Sans"/>
            </a:endParaRPr>
          </a:p>
          <a:p>
            <a:pPr marL="0" marR="0">
              <a:lnSpc>
                <a:spcPct val="115000"/>
              </a:lnSpc>
              <a:spcBef>
                <a:spcPts val="0"/>
              </a:spcBef>
              <a:spcAft>
                <a:spcPts val="0"/>
              </a:spcAft>
            </a:pPr>
            <a:endParaRPr lang="en-US" sz="3600" dirty="0" smtClean="0">
              <a:latin typeface="Calibri"/>
              <a:ea typeface="Calibri"/>
              <a:cs typeface="Times New Roman"/>
            </a:endParaRPr>
          </a:p>
          <a:p>
            <a:pPr eaLnBrk="1" hangingPunct="1"/>
            <a:endParaRPr lang="en-US" sz="3600" dirty="0">
              <a:solidFill>
                <a:schemeClr val="tx1"/>
              </a:solidFill>
              <a:latin typeface="Times New Roman Bold" panose="02020803070505020304" pitchFamily="18" charset="0"/>
              <a:ea typeface="MS PGothic" panose="020B0600070205080204" pitchFamily="34" charset="-128"/>
              <a:sym typeface="Times New Roman Bold" panose="02020803070505020304" pitchFamily="18" charset="0"/>
            </a:endParaRPr>
          </a:p>
        </p:txBody>
      </p:sp>
      <p:sp>
        <p:nvSpPr>
          <p:cNvPr id="76" name="TextBox 75"/>
          <p:cNvSpPr txBox="1"/>
          <p:nvPr/>
        </p:nvSpPr>
        <p:spPr>
          <a:xfrm>
            <a:off x="28727400" y="30682048"/>
            <a:ext cx="13182600" cy="636151"/>
          </a:xfrm>
          <a:prstGeom prst="rect">
            <a:avLst/>
          </a:prstGeom>
          <a:noFill/>
        </p:spPr>
        <p:txBody>
          <a:bodyPr wrap="square" rtlCol="0">
            <a:spAutoFit/>
          </a:bodyPr>
          <a:lstStyle/>
          <a:p>
            <a:r>
              <a:rPr lang="en-US" sz="3500" b="1" dirty="0" smtClean="0">
                <a:latin typeface="Times New Roman" pitchFamily="18" charset="0"/>
                <a:cs typeface="Times New Roman" pitchFamily="18" charset="0"/>
              </a:rPr>
              <a:t>Contact: </a:t>
            </a:r>
            <a:r>
              <a:rPr lang="en-US" sz="3500" dirty="0" smtClean="0">
                <a:latin typeface="Times New Roman" pitchFamily="18" charset="0"/>
                <a:cs typeface="Times New Roman" pitchFamily="18" charset="0"/>
              </a:rPr>
              <a:t>Dr. Erin M Buchanan (</a:t>
            </a:r>
            <a:r>
              <a:rPr lang="en-US" sz="3500" dirty="0" smtClean="0">
                <a:latin typeface="Times New Roman" pitchFamily="18" charset="0"/>
                <a:cs typeface="Times New Roman" pitchFamily="18" charset="0"/>
                <a:hlinkClick r:id="rId3"/>
              </a:rPr>
              <a:t>erinbuchanan@missouristate.edu</a:t>
            </a:r>
            <a:r>
              <a:rPr lang="en-US" sz="3500" dirty="0" smtClean="0">
                <a:latin typeface="Times New Roman" pitchFamily="18" charset="0"/>
                <a:cs typeface="Times New Roman" pitchFamily="18" charset="0"/>
              </a:rPr>
              <a:t>) </a:t>
            </a:r>
            <a:endParaRPr lang="en-US" sz="3500" dirty="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204688509"/>
              </p:ext>
            </p:extLst>
          </p:nvPr>
        </p:nvGraphicFramePr>
        <p:xfrm>
          <a:off x="2133600" y="11173566"/>
          <a:ext cx="13030200" cy="3990233"/>
        </p:xfrm>
        <a:graphic>
          <a:graphicData uri="http://schemas.openxmlformats.org/drawingml/2006/table">
            <a:tbl>
              <a:tblPr firstRow="1" bandRow="1">
                <a:tableStyleId>{8EC20E35-A176-4012-BC5E-935CFFF8708E}</a:tableStyleId>
              </a:tblPr>
              <a:tblGrid>
                <a:gridCol w="2171700"/>
                <a:gridCol w="2171700"/>
                <a:gridCol w="2171700"/>
                <a:gridCol w="2171700"/>
                <a:gridCol w="2171700"/>
                <a:gridCol w="2171700"/>
              </a:tblGrid>
              <a:tr h="1357220">
                <a:tc>
                  <a:txBody>
                    <a:bodyPr/>
                    <a:lstStyle/>
                    <a:p>
                      <a:endParaRPr lang="en-US" sz="2800" dirty="0">
                        <a:latin typeface="Times New Roman"/>
                        <a:cs typeface="Times New Roman"/>
                      </a:endParaRPr>
                    </a:p>
                  </a:txBody>
                  <a:tcPr>
                    <a:noFill/>
                  </a:tcPr>
                </a:tc>
                <a:tc>
                  <a:txBody>
                    <a:bodyPr/>
                    <a:lstStyle/>
                    <a:p>
                      <a:pPr algn="ctr"/>
                      <a:r>
                        <a:rPr lang="en-US" sz="2800" dirty="0" smtClean="0">
                          <a:solidFill>
                            <a:schemeClr val="tx1"/>
                          </a:solidFill>
                          <a:latin typeface="Times New Roman"/>
                          <a:cs typeface="Times New Roman"/>
                        </a:rPr>
                        <a:t>University of Mississippi</a:t>
                      </a:r>
                      <a:endParaRPr lang="en-US" sz="2800" dirty="0">
                        <a:solidFill>
                          <a:schemeClr val="tx1"/>
                        </a:solidFill>
                        <a:latin typeface="Times New Roman"/>
                        <a:cs typeface="Times New Roman"/>
                      </a:endParaRPr>
                    </a:p>
                  </a:txBody>
                  <a:tcPr>
                    <a:noFill/>
                  </a:tcPr>
                </a:tc>
                <a:tc>
                  <a:txBody>
                    <a:bodyPr/>
                    <a:lstStyle/>
                    <a:p>
                      <a:pPr algn="ctr"/>
                      <a:r>
                        <a:rPr lang="en-US" sz="2800" dirty="0" smtClean="0">
                          <a:solidFill>
                            <a:schemeClr val="tx1"/>
                          </a:solidFill>
                          <a:latin typeface="Times New Roman"/>
                          <a:cs typeface="Times New Roman"/>
                        </a:rPr>
                        <a:t>Missouri State University</a:t>
                      </a:r>
                      <a:endParaRPr lang="en-US" sz="2800" dirty="0">
                        <a:solidFill>
                          <a:schemeClr val="tx1"/>
                        </a:solidFill>
                        <a:latin typeface="Times New Roman"/>
                        <a:cs typeface="Times New Roman"/>
                      </a:endParaRPr>
                    </a:p>
                  </a:txBody>
                  <a:tcPr>
                    <a:noFill/>
                  </a:tcPr>
                </a:tc>
                <a:tc>
                  <a:txBody>
                    <a:bodyPr/>
                    <a:lstStyle/>
                    <a:p>
                      <a:pPr algn="ctr"/>
                      <a:r>
                        <a:rPr lang="en-US" sz="2800" dirty="0" smtClean="0">
                          <a:solidFill>
                            <a:schemeClr val="tx1"/>
                          </a:solidFill>
                          <a:latin typeface="Times New Roman"/>
                          <a:cs typeface="Times New Roman"/>
                        </a:rPr>
                        <a:t>Montana State University</a:t>
                      </a:r>
                      <a:endParaRPr lang="en-US" sz="2800" dirty="0">
                        <a:solidFill>
                          <a:schemeClr val="tx1"/>
                        </a:solidFill>
                        <a:latin typeface="Times New Roman"/>
                        <a:cs typeface="Times New Roman"/>
                      </a:endParaRPr>
                    </a:p>
                  </a:txBody>
                  <a:tcPr>
                    <a:noFill/>
                  </a:tcPr>
                </a:tc>
                <a:tc>
                  <a:txBody>
                    <a:bodyPr/>
                    <a:lstStyle/>
                    <a:p>
                      <a:pPr algn="ctr"/>
                      <a:r>
                        <a:rPr lang="en-US" sz="2800" dirty="0" smtClean="0">
                          <a:solidFill>
                            <a:schemeClr val="tx1"/>
                          </a:solidFill>
                          <a:latin typeface="Times New Roman"/>
                          <a:cs typeface="Times New Roman"/>
                        </a:rPr>
                        <a:t>Mechanical Turk</a:t>
                      </a:r>
                      <a:endParaRPr lang="en-US" sz="2800" dirty="0">
                        <a:solidFill>
                          <a:schemeClr val="tx1"/>
                        </a:solidFill>
                        <a:latin typeface="Times New Roman"/>
                        <a:cs typeface="Times New Roman"/>
                      </a:endParaRPr>
                    </a:p>
                  </a:txBody>
                  <a:tcPr>
                    <a:noFill/>
                  </a:tcPr>
                </a:tc>
                <a:tc>
                  <a:txBody>
                    <a:bodyPr/>
                    <a:lstStyle/>
                    <a:p>
                      <a:pPr algn="ctr"/>
                      <a:r>
                        <a:rPr lang="en-US" sz="2800" dirty="0" smtClean="0">
                          <a:solidFill>
                            <a:schemeClr val="tx1"/>
                          </a:solidFill>
                          <a:latin typeface="Times New Roman"/>
                          <a:cs typeface="Times New Roman"/>
                        </a:rPr>
                        <a:t>Mechanical Turk</a:t>
                      </a:r>
                      <a:r>
                        <a:rPr lang="en-US" sz="2800" baseline="0" dirty="0" smtClean="0">
                          <a:solidFill>
                            <a:schemeClr val="tx1"/>
                          </a:solidFill>
                          <a:latin typeface="Times New Roman"/>
                          <a:cs typeface="Times New Roman"/>
                        </a:rPr>
                        <a:t> 2</a:t>
                      </a:r>
                      <a:endParaRPr lang="en-US" sz="2800" dirty="0">
                        <a:solidFill>
                          <a:schemeClr val="tx1"/>
                        </a:solidFill>
                        <a:latin typeface="Times New Roman"/>
                        <a:cs typeface="Times New Roman"/>
                      </a:endParaRPr>
                    </a:p>
                  </a:txBody>
                  <a:tcPr>
                    <a:noFill/>
                  </a:tcPr>
                </a:tc>
              </a:tr>
              <a:tr h="931426">
                <a:tc>
                  <a:txBody>
                    <a:bodyPr/>
                    <a:lstStyle/>
                    <a:p>
                      <a:r>
                        <a:rPr lang="en-US" sz="2800" dirty="0" smtClean="0">
                          <a:latin typeface="Times New Roman"/>
                          <a:cs typeface="Times New Roman"/>
                        </a:rPr>
                        <a:t>Total Participants</a:t>
                      </a:r>
                      <a:endParaRPr lang="en-US" sz="2800" dirty="0">
                        <a:latin typeface="Times New Roman"/>
                        <a:cs typeface="Times New Roman"/>
                      </a:endParaRPr>
                    </a:p>
                  </a:txBody>
                  <a:tcPr>
                    <a:noFill/>
                  </a:tcPr>
                </a:tc>
                <a:tc>
                  <a:txBody>
                    <a:bodyPr/>
                    <a:lstStyle/>
                    <a:p>
                      <a:pPr algn="ctr"/>
                      <a:r>
                        <a:rPr lang="en-US" sz="2800" dirty="0" smtClean="0">
                          <a:latin typeface="Times New Roman"/>
                          <a:cs typeface="Times New Roman"/>
                        </a:rPr>
                        <a:t>749</a:t>
                      </a:r>
                      <a:endParaRPr lang="en-US" sz="2800" dirty="0">
                        <a:latin typeface="Times New Roman"/>
                        <a:cs typeface="Times New Roman"/>
                      </a:endParaRPr>
                    </a:p>
                  </a:txBody>
                  <a:tcPr>
                    <a:noFill/>
                  </a:tcPr>
                </a:tc>
                <a:tc>
                  <a:txBody>
                    <a:bodyPr/>
                    <a:lstStyle/>
                    <a:p>
                      <a:pPr algn="ctr"/>
                      <a:r>
                        <a:rPr lang="en-US" sz="2800" dirty="0" smtClean="0">
                          <a:latin typeface="Times New Roman"/>
                          <a:cs typeface="Times New Roman"/>
                        </a:rPr>
                        <a:t>1420</a:t>
                      </a:r>
                      <a:endParaRPr lang="en-US" sz="2800" dirty="0">
                        <a:latin typeface="Times New Roman"/>
                        <a:cs typeface="Times New Roman"/>
                      </a:endParaRPr>
                    </a:p>
                  </a:txBody>
                  <a:tcPr>
                    <a:noFill/>
                  </a:tcPr>
                </a:tc>
                <a:tc>
                  <a:txBody>
                    <a:bodyPr/>
                    <a:lstStyle/>
                    <a:p>
                      <a:pPr algn="ctr"/>
                      <a:r>
                        <a:rPr lang="en-US" sz="2800" dirty="0" smtClean="0">
                          <a:latin typeface="Times New Roman"/>
                          <a:cs typeface="Times New Roman"/>
                        </a:rPr>
                        <a:t>127</a:t>
                      </a:r>
                      <a:endParaRPr lang="en-US" sz="2800" dirty="0">
                        <a:latin typeface="Times New Roman"/>
                        <a:cs typeface="Times New Roman"/>
                      </a:endParaRPr>
                    </a:p>
                  </a:txBody>
                  <a:tcPr>
                    <a:noFill/>
                  </a:tcPr>
                </a:tc>
                <a:tc>
                  <a:txBody>
                    <a:bodyPr/>
                    <a:lstStyle/>
                    <a:p>
                      <a:pPr algn="ctr"/>
                      <a:r>
                        <a:rPr lang="en-US" sz="2800" dirty="0" smtClean="0">
                          <a:latin typeface="Times New Roman"/>
                          <a:cs typeface="Times New Roman"/>
                        </a:rPr>
                        <a:t>571</a:t>
                      </a:r>
                      <a:endParaRPr lang="en-US" sz="2800" dirty="0">
                        <a:latin typeface="Times New Roman"/>
                        <a:cs typeface="Times New Roman"/>
                      </a:endParaRPr>
                    </a:p>
                  </a:txBody>
                  <a:tcPr>
                    <a:noFill/>
                  </a:tcPr>
                </a:tc>
                <a:tc>
                  <a:txBody>
                    <a:bodyPr/>
                    <a:lstStyle/>
                    <a:p>
                      <a:pPr algn="ctr"/>
                      <a:r>
                        <a:rPr lang="en-US" sz="2800" dirty="0" smtClean="0">
                          <a:latin typeface="Times New Roman"/>
                          <a:cs typeface="Times New Roman"/>
                        </a:rPr>
                        <a:t>198</a:t>
                      </a:r>
                      <a:endParaRPr lang="en-US" sz="2800" dirty="0">
                        <a:latin typeface="Times New Roman"/>
                        <a:cs typeface="Times New Roman"/>
                      </a:endParaRPr>
                    </a:p>
                  </a:txBody>
                  <a:tcPr>
                    <a:noFill/>
                  </a:tcPr>
                </a:tc>
              </a:tr>
              <a:tr h="778745">
                <a:tc>
                  <a:txBody>
                    <a:bodyPr/>
                    <a:lstStyle/>
                    <a:p>
                      <a:r>
                        <a:rPr lang="en-US" sz="2800" dirty="0" smtClean="0">
                          <a:latin typeface="Times New Roman"/>
                          <a:cs typeface="Times New Roman"/>
                        </a:rPr>
                        <a:t>Concepts</a:t>
                      </a:r>
                      <a:endParaRPr lang="en-US" sz="2800" dirty="0">
                        <a:latin typeface="Times New Roman"/>
                        <a:cs typeface="Times New Roman"/>
                      </a:endParaRPr>
                    </a:p>
                  </a:txBody>
                  <a:tcPr>
                    <a:noFill/>
                  </a:tcPr>
                </a:tc>
                <a:tc>
                  <a:txBody>
                    <a:bodyPr/>
                    <a:lstStyle/>
                    <a:p>
                      <a:pPr algn="ctr"/>
                      <a:r>
                        <a:rPr lang="en-US" sz="2800" dirty="0" smtClean="0">
                          <a:latin typeface="Times New Roman"/>
                          <a:cs typeface="Times New Roman"/>
                        </a:rPr>
                        <a:t>658</a:t>
                      </a:r>
                      <a:endParaRPr lang="en-US" sz="2800" dirty="0">
                        <a:latin typeface="Times New Roman"/>
                        <a:cs typeface="Times New Roman"/>
                      </a:endParaRPr>
                    </a:p>
                  </a:txBody>
                  <a:tcPr>
                    <a:noFill/>
                  </a:tcPr>
                </a:tc>
                <a:tc>
                  <a:txBody>
                    <a:bodyPr/>
                    <a:lstStyle/>
                    <a:p>
                      <a:pPr algn="ctr"/>
                      <a:r>
                        <a:rPr lang="en-US" sz="2800" dirty="0" smtClean="0">
                          <a:latin typeface="Times New Roman"/>
                          <a:cs typeface="Times New Roman"/>
                        </a:rPr>
                        <a:t>720</a:t>
                      </a:r>
                      <a:endParaRPr lang="en-US" sz="2800" dirty="0">
                        <a:latin typeface="Times New Roman"/>
                        <a:cs typeface="Times New Roman"/>
                      </a:endParaRPr>
                    </a:p>
                  </a:txBody>
                  <a:tcPr>
                    <a:noFill/>
                  </a:tcPr>
                </a:tc>
                <a:tc>
                  <a:txBody>
                    <a:bodyPr/>
                    <a:lstStyle/>
                    <a:p>
                      <a:pPr algn="ctr"/>
                      <a:r>
                        <a:rPr lang="en-US" sz="2800" dirty="0" smtClean="0">
                          <a:latin typeface="Times New Roman"/>
                          <a:cs typeface="Times New Roman"/>
                        </a:rPr>
                        <a:t>120</a:t>
                      </a:r>
                      <a:endParaRPr lang="en-US" sz="2800" dirty="0">
                        <a:latin typeface="Times New Roman"/>
                        <a:cs typeface="Times New Roman"/>
                      </a:endParaRPr>
                    </a:p>
                  </a:txBody>
                  <a:tcPr>
                    <a:noFill/>
                  </a:tcPr>
                </a:tc>
                <a:tc>
                  <a:txBody>
                    <a:bodyPr/>
                    <a:lstStyle/>
                    <a:p>
                      <a:pPr algn="ctr"/>
                      <a:r>
                        <a:rPr lang="en-US" sz="2800" dirty="0" smtClean="0">
                          <a:latin typeface="Times New Roman"/>
                          <a:cs typeface="Times New Roman"/>
                        </a:rPr>
                        <a:t>310</a:t>
                      </a:r>
                      <a:endParaRPr lang="en-US" sz="2800" dirty="0">
                        <a:latin typeface="Times New Roman"/>
                        <a:cs typeface="Times New Roman"/>
                      </a:endParaRPr>
                    </a:p>
                  </a:txBody>
                  <a:tcPr>
                    <a:noFill/>
                  </a:tcPr>
                </a:tc>
                <a:tc>
                  <a:txBody>
                    <a:bodyPr/>
                    <a:lstStyle/>
                    <a:p>
                      <a:pPr algn="ctr"/>
                      <a:r>
                        <a:rPr lang="en-US" sz="2800" dirty="0" smtClean="0">
                          <a:latin typeface="Times New Roman"/>
                          <a:cs typeface="Times New Roman"/>
                        </a:rPr>
                        <a:t>1914</a:t>
                      </a:r>
                      <a:endParaRPr lang="en-US" sz="2800" dirty="0">
                        <a:latin typeface="Times New Roman"/>
                        <a:cs typeface="Times New Roman"/>
                      </a:endParaRPr>
                    </a:p>
                  </a:txBody>
                  <a:tcPr>
                    <a:noFill/>
                  </a:tcPr>
                </a:tc>
              </a:tr>
              <a:tr h="895009">
                <a:tc>
                  <a:txBody>
                    <a:bodyPr/>
                    <a:lstStyle/>
                    <a:p>
                      <a:r>
                        <a:rPr lang="en-US" sz="2800" dirty="0" smtClean="0">
                          <a:latin typeface="Times New Roman"/>
                          <a:cs typeface="Times New Roman"/>
                        </a:rPr>
                        <a:t>Mean N</a:t>
                      </a:r>
                      <a:endParaRPr lang="en-US" sz="2800" dirty="0">
                        <a:latin typeface="Times New Roman"/>
                        <a:cs typeface="Times New Roman"/>
                      </a:endParaRPr>
                    </a:p>
                  </a:txBody>
                  <a:tcPr>
                    <a:noFill/>
                  </a:tcPr>
                </a:tc>
                <a:tc>
                  <a:txBody>
                    <a:bodyPr/>
                    <a:lstStyle/>
                    <a:p>
                      <a:pPr algn="ctr"/>
                      <a:r>
                        <a:rPr lang="en-US" sz="2800" dirty="0" smtClean="0">
                          <a:latin typeface="Times New Roman"/>
                          <a:cs typeface="Times New Roman"/>
                        </a:rPr>
                        <a:t>67.8</a:t>
                      </a:r>
                      <a:endParaRPr lang="en-US" sz="2800" dirty="0">
                        <a:latin typeface="Times New Roman"/>
                        <a:cs typeface="Times New Roman"/>
                      </a:endParaRPr>
                    </a:p>
                  </a:txBody>
                  <a:tcPr>
                    <a:noFill/>
                  </a:tcPr>
                </a:tc>
                <a:tc>
                  <a:txBody>
                    <a:bodyPr/>
                    <a:lstStyle/>
                    <a:p>
                      <a:pPr algn="ctr"/>
                      <a:r>
                        <a:rPr lang="en-US" sz="2800" dirty="0" smtClean="0">
                          <a:latin typeface="Times New Roman"/>
                          <a:cs typeface="Times New Roman"/>
                        </a:rPr>
                        <a:t>71.4</a:t>
                      </a:r>
                      <a:endParaRPr lang="en-US" sz="2800" dirty="0">
                        <a:latin typeface="Times New Roman"/>
                        <a:cs typeface="Times New Roman"/>
                      </a:endParaRPr>
                    </a:p>
                  </a:txBody>
                  <a:tcPr>
                    <a:noFill/>
                  </a:tcPr>
                </a:tc>
                <a:tc>
                  <a:txBody>
                    <a:bodyPr/>
                    <a:lstStyle/>
                    <a:p>
                      <a:pPr algn="ctr"/>
                      <a:r>
                        <a:rPr lang="en-US" sz="2800" dirty="0" smtClean="0">
                          <a:latin typeface="Times New Roman"/>
                          <a:cs typeface="Times New Roman"/>
                        </a:rPr>
                        <a:t>63.5</a:t>
                      </a:r>
                      <a:endParaRPr lang="en-US" sz="2800" dirty="0">
                        <a:latin typeface="Times New Roman"/>
                        <a:cs typeface="Times New Roman"/>
                      </a:endParaRPr>
                    </a:p>
                  </a:txBody>
                  <a:tcPr>
                    <a:noFill/>
                  </a:tcPr>
                </a:tc>
                <a:tc>
                  <a:txBody>
                    <a:bodyPr/>
                    <a:lstStyle/>
                    <a:p>
                      <a:pPr algn="ctr"/>
                      <a:r>
                        <a:rPr lang="en-US" sz="2800" dirty="0" smtClean="0">
                          <a:latin typeface="Times New Roman"/>
                          <a:cs typeface="Times New Roman"/>
                        </a:rPr>
                        <a:t>60</a:t>
                      </a:r>
                      <a:endParaRPr lang="en-US" sz="2800" dirty="0">
                        <a:latin typeface="Times New Roman"/>
                        <a:cs typeface="Times New Roman"/>
                      </a:endParaRPr>
                    </a:p>
                  </a:txBody>
                  <a:tcPr>
                    <a:noFill/>
                  </a:tcPr>
                </a:tc>
                <a:tc>
                  <a:txBody>
                    <a:bodyPr/>
                    <a:lstStyle/>
                    <a:p>
                      <a:pPr algn="ctr"/>
                      <a:r>
                        <a:rPr lang="en-US" sz="2800" dirty="0" smtClean="0">
                          <a:latin typeface="Times New Roman"/>
                          <a:cs typeface="Times New Roman"/>
                        </a:rPr>
                        <a:t>30</a:t>
                      </a:r>
                      <a:endParaRPr lang="en-US" sz="2800" dirty="0">
                        <a:latin typeface="Times New Roman"/>
                        <a:cs typeface="Times New Roman"/>
                      </a:endParaRPr>
                    </a:p>
                  </a:txBody>
                  <a:tcPr>
                    <a:noFill/>
                  </a:tcPr>
                </a:tc>
              </a:tr>
            </a:tbl>
          </a:graphicData>
        </a:graphic>
      </p:graphicFrame>
      <p:sp>
        <p:nvSpPr>
          <p:cNvPr id="75" name="Line 4"/>
          <p:cNvSpPr>
            <a:spLocks noChangeShapeType="1"/>
          </p:cNvSpPr>
          <p:nvPr/>
        </p:nvSpPr>
        <p:spPr bwMode="auto">
          <a:xfrm>
            <a:off x="15621000" y="5029200"/>
            <a:ext cx="1587" cy="26538237"/>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79" name="Line 4"/>
          <p:cNvSpPr>
            <a:spLocks noChangeShapeType="1"/>
          </p:cNvSpPr>
          <p:nvPr/>
        </p:nvSpPr>
        <p:spPr bwMode="auto">
          <a:xfrm>
            <a:off x="28422600" y="5029200"/>
            <a:ext cx="77787" cy="26614437"/>
          </a:xfrm>
          <a:prstGeom prst="line">
            <a:avLst/>
          </a:prstGeom>
          <a:ln>
            <a:headEnd/>
            <a:tailEnd/>
          </a:ln>
          <a:extLst>
            <a:ext uri="{909E8E84-426E-40dd-AFC4-6F175D3DCCD1}">
              <a14:hiddenFill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6" name="TextBox 5"/>
          <p:cNvSpPr txBox="1"/>
          <p:nvPr/>
        </p:nvSpPr>
        <p:spPr>
          <a:xfrm>
            <a:off x="2133600" y="23241000"/>
            <a:ext cx="13182600" cy="8857810"/>
          </a:xfrm>
          <a:prstGeom prst="rect">
            <a:avLst/>
          </a:prstGeom>
          <a:noFill/>
        </p:spPr>
        <p:txBody>
          <a:bodyPr wrap="square" rtlCol="0">
            <a:spAutoFit/>
          </a:bodyPr>
          <a:lstStyle/>
          <a:p>
            <a:pPr>
              <a:lnSpc>
                <a:spcPct val="60000"/>
              </a:lnSpc>
            </a:pPr>
            <a:endParaRPr lang="en-US" sz="3200" dirty="0" smtClean="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a:lnSpc>
                <a:spcPct val="60000"/>
              </a:lnSpc>
            </a:pPr>
            <a:r>
              <a:rPr lang="en-US" sz="3200" b="1" i="1"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Procedure</a:t>
            </a:r>
            <a:endParaRPr lang="en-US" sz="3200" dirty="0" smtClean="0">
              <a:latin typeface="Times New Roman"/>
              <a:cs typeface="Times New Roman"/>
            </a:endParaRPr>
          </a:p>
          <a:p>
            <a:r>
              <a:rPr lang="en-US" sz="3200" dirty="0" smtClean="0">
                <a:latin typeface="Times New Roman"/>
                <a:cs typeface="Times New Roman"/>
              </a:rPr>
              <a:t>This </a:t>
            </a:r>
            <a:r>
              <a:rPr lang="en-US" sz="3200" dirty="0">
                <a:latin typeface="Times New Roman"/>
                <a:cs typeface="Times New Roman"/>
              </a:rPr>
              <a:t>experiment is part of an investigation into how people read words for meaning. To help us conduct this work, we need information on what people know about different things in the world. Please fill in as many properties of the concept that you can think of to which the word refers. Examples of different types of properties would be: physical properties, such as internal and external parts, and how it looks, sounds, smells, feels, or tastes; functional properties, such as what it is used for; where, when and by whom it is used; things that the concept is related to, such as the category that it belongs in; and other facts, such as how it behaves, or where it comes from. </a:t>
            </a:r>
            <a:endParaRPr lang="en-US" sz="3200" dirty="0" smtClean="0">
              <a:latin typeface="Times New Roman"/>
              <a:cs typeface="Times New Roman"/>
            </a:endParaRPr>
          </a:p>
          <a:p>
            <a:endParaRPr lang="en-US" sz="3200" dirty="0">
              <a:latin typeface="Times New Roman"/>
              <a:cs typeface="Times New Roman"/>
            </a:endParaRPr>
          </a:p>
          <a:p>
            <a:r>
              <a:rPr lang="en-US" sz="3200" b="1" i="1" dirty="0" smtClean="0">
                <a:latin typeface="Times New Roman"/>
                <a:cs typeface="Times New Roman"/>
              </a:rPr>
              <a:t>Data Processing</a:t>
            </a:r>
          </a:p>
          <a:p>
            <a:pPr marL="457200" indent="-457200">
              <a:buFont typeface="Arial"/>
              <a:buChar char="•"/>
            </a:pPr>
            <a:r>
              <a:rPr lang="en-US" sz="3200" dirty="0" smtClean="0">
                <a:latin typeface="Times New Roman"/>
                <a:cs typeface="Times New Roman"/>
              </a:rPr>
              <a:t>Inappropriate entries were removed (Wikipedia, “I don’t know”, etc.).</a:t>
            </a:r>
          </a:p>
          <a:p>
            <a:pPr marL="457200" indent="-457200">
              <a:buFont typeface="Arial"/>
              <a:buChar char="•"/>
            </a:pPr>
            <a:r>
              <a:rPr lang="en-US" sz="3200" dirty="0" smtClean="0">
                <a:latin typeface="Times New Roman"/>
                <a:cs typeface="Times New Roman"/>
              </a:rPr>
              <a:t>All individual feature frequencies were tabulated.</a:t>
            </a:r>
          </a:p>
          <a:p>
            <a:pPr marL="457200" indent="-457200">
              <a:buFont typeface="Arial"/>
              <a:buChar char="•"/>
            </a:pPr>
            <a:r>
              <a:rPr lang="en-US" sz="3200" dirty="0" smtClean="0">
                <a:latin typeface="Times New Roman"/>
                <a:cs typeface="Times New Roman"/>
              </a:rPr>
              <a:t>The top five features or features with at least 16% mentions were kept.</a:t>
            </a:r>
          </a:p>
          <a:p>
            <a:pPr marL="457200" indent="-457200">
              <a:buFont typeface="Arial"/>
              <a:buChar char="•"/>
            </a:pPr>
            <a:r>
              <a:rPr lang="en-US" sz="3200" dirty="0" smtClean="0">
                <a:latin typeface="Times New Roman"/>
                <a:cs typeface="Times New Roman"/>
              </a:rPr>
              <a:t>Root words were labeled, and we coded affix types for each feature. </a:t>
            </a:r>
          </a:p>
          <a:p>
            <a:endParaRPr lang="en-US" sz="3200" b="1" i="1" dirty="0">
              <a:latin typeface="Times New Roman"/>
              <a:cs typeface="Times New Roman"/>
            </a:endParaRPr>
          </a:p>
        </p:txBody>
      </p:sp>
      <p:graphicFrame>
        <p:nvGraphicFramePr>
          <p:cNvPr id="8" name="Table 7"/>
          <p:cNvGraphicFramePr>
            <a:graphicFrameLocks noGrp="1"/>
          </p:cNvGraphicFramePr>
          <p:nvPr>
            <p:extLst>
              <p:ext uri="{D42A27DB-BD31-4B8C-83A1-F6EECF244321}">
                <p14:modId xmlns:p14="http://schemas.microsoft.com/office/powerpoint/2010/main" val="2563903149"/>
              </p:ext>
            </p:extLst>
          </p:nvPr>
        </p:nvGraphicFramePr>
        <p:xfrm>
          <a:off x="2133600" y="18135600"/>
          <a:ext cx="13182603" cy="4876801"/>
        </p:xfrm>
        <a:graphic>
          <a:graphicData uri="http://schemas.openxmlformats.org/drawingml/2006/table">
            <a:tbl>
              <a:tblPr/>
              <a:tblGrid>
                <a:gridCol w="1883229"/>
                <a:gridCol w="1883229"/>
                <a:gridCol w="1883229"/>
                <a:gridCol w="1883229"/>
                <a:gridCol w="1883229"/>
                <a:gridCol w="1883229"/>
                <a:gridCol w="1883229"/>
              </a:tblGrid>
              <a:tr h="1695001">
                <a:tc>
                  <a:txBody>
                    <a:bodyPr/>
                    <a:lstStyle/>
                    <a:p>
                      <a:pPr algn="l" fontAlgn="b"/>
                      <a:endParaRPr lang="en-US" sz="2800" b="0" i="0" u="none" strike="noStrike" dirty="0">
                        <a:solidFill>
                          <a:srgbClr val="000000"/>
                        </a:solidFill>
                        <a:effectLst/>
                        <a:latin typeface="Times New Roman"/>
                        <a:cs typeface="Times New Roman"/>
                      </a:endParaRPr>
                    </a:p>
                  </a:txBody>
                  <a:tcPr marL="12700" marR="12700" marT="12700" marB="0" anchor="b">
                    <a:lnL>
                      <a:noFill/>
                    </a:lnL>
                    <a:lnR>
                      <a:noFill/>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tcPr>
                </a:tc>
                <a:tc>
                  <a:txBody>
                    <a:bodyPr/>
                    <a:lstStyle/>
                    <a:p>
                      <a:pPr algn="ctr" fontAlgn="ctr"/>
                      <a:r>
                        <a:rPr lang="en-US" sz="2800" b="1" i="0" u="none" strike="noStrike" dirty="0">
                          <a:solidFill>
                            <a:srgbClr val="000000"/>
                          </a:solidFill>
                          <a:effectLst/>
                          <a:latin typeface="Times New Roman"/>
                          <a:cs typeface="Times New Roman"/>
                        </a:rPr>
                        <a:t>University of Mississippi</a:t>
                      </a:r>
                    </a:p>
                  </a:txBody>
                  <a:tcPr marL="12700" marR="12700" marT="12700" marB="0" anchor="ctr">
                    <a:lnL>
                      <a:noFill/>
                    </a:lnL>
                    <a:lnR>
                      <a:noFill/>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tcPr>
                </a:tc>
                <a:tc>
                  <a:txBody>
                    <a:bodyPr/>
                    <a:lstStyle/>
                    <a:p>
                      <a:pPr algn="ctr" fontAlgn="ctr"/>
                      <a:r>
                        <a:rPr lang="en-US" sz="2800" b="1" i="0" u="none" strike="noStrike" dirty="0">
                          <a:solidFill>
                            <a:srgbClr val="000000"/>
                          </a:solidFill>
                          <a:effectLst/>
                          <a:latin typeface="Times New Roman"/>
                          <a:cs typeface="Times New Roman"/>
                        </a:rPr>
                        <a:t>Missouri State University</a:t>
                      </a:r>
                    </a:p>
                  </a:txBody>
                  <a:tcPr marL="12700" marR="12700" marT="12700" marB="0" anchor="ctr">
                    <a:lnL>
                      <a:noFill/>
                    </a:lnL>
                    <a:lnR>
                      <a:noFill/>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tcPr>
                </a:tc>
                <a:tc>
                  <a:txBody>
                    <a:bodyPr/>
                    <a:lstStyle/>
                    <a:p>
                      <a:pPr algn="ctr" fontAlgn="ctr"/>
                      <a:r>
                        <a:rPr lang="en-US" sz="2800" b="1" i="0" u="none" strike="noStrike" dirty="0">
                          <a:solidFill>
                            <a:srgbClr val="000000"/>
                          </a:solidFill>
                          <a:effectLst/>
                          <a:latin typeface="Times New Roman"/>
                          <a:cs typeface="Times New Roman"/>
                        </a:rPr>
                        <a:t>Montana State University</a:t>
                      </a:r>
                    </a:p>
                  </a:txBody>
                  <a:tcPr marL="12700" marR="12700" marT="12700" marB="0" anchor="ctr">
                    <a:lnL>
                      <a:noFill/>
                    </a:lnL>
                    <a:lnR>
                      <a:noFill/>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tcPr>
                </a:tc>
                <a:tc>
                  <a:txBody>
                    <a:bodyPr/>
                    <a:lstStyle/>
                    <a:p>
                      <a:pPr algn="ctr" fontAlgn="ctr"/>
                      <a:r>
                        <a:rPr lang="en-US" sz="2800" b="1" i="0" u="none" strike="noStrike" dirty="0">
                          <a:solidFill>
                            <a:srgbClr val="000000"/>
                          </a:solidFill>
                          <a:effectLst/>
                          <a:latin typeface="Times New Roman"/>
                          <a:cs typeface="Times New Roman"/>
                        </a:rPr>
                        <a:t>Mechanical Turk</a:t>
                      </a:r>
                    </a:p>
                  </a:txBody>
                  <a:tcPr marL="12700" marR="12700" marT="12700" marB="0" anchor="ctr">
                    <a:lnL>
                      <a:noFill/>
                    </a:lnL>
                    <a:lnR>
                      <a:noFill/>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tcPr>
                </a:tc>
                <a:tc>
                  <a:txBody>
                    <a:bodyPr/>
                    <a:lstStyle/>
                    <a:p>
                      <a:pPr algn="ctr" fontAlgn="ctr"/>
                      <a:r>
                        <a:rPr lang="en-US" sz="2800" b="1" i="0" u="none" strike="noStrike" dirty="0">
                          <a:solidFill>
                            <a:srgbClr val="000000"/>
                          </a:solidFill>
                          <a:effectLst/>
                          <a:latin typeface="Times New Roman"/>
                          <a:cs typeface="Times New Roman"/>
                        </a:rPr>
                        <a:t>Mechanical Turk 2</a:t>
                      </a:r>
                    </a:p>
                  </a:txBody>
                  <a:tcPr marL="12700" marR="12700" marT="12700" marB="0" anchor="ctr">
                    <a:lnL>
                      <a:noFill/>
                    </a:lnL>
                    <a:lnR>
                      <a:noFill/>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tcPr>
                </a:tc>
                <a:tc>
                  <a:txBody>
                    <a:bodyPr/>
                    <a:lstStyle/>
                    <a:p>
                      <a:pPr algn="ctr" fontAlgn="ctr"/>
                      <a:r>
                        <a:rPr lang="en-US" sz="2800" b="1" i="0" u="none" strike="noStrike" dirty="0">
                          <a:solidFill>
                            <a:srgbClr val="000000"/>
                          </a:solidFill>
                          <a:effectLst/>
                          <a:latin typeface="Times New Roman"/>
                          <a:cs typeface="Times New Roman"/>
                        </a:rPr>
                        <a:t>Total</a:t>
                      </a:r>
                    </a:p>
                  </a:txBody>
                  <a:tcPr marL="12700" marR="12700" marT="12700" marB="0" anchor="ctr">
                    <a:lnL>
                      <a:noFill/>
                    </a:lnL>
                    <a:lnR>
                      <a:noFill/>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tcPr>
                </a:tc>
              </a:tr>
              <a:tr h="577022">
                <a:tc>
                  <a:txBody>
                    <a:bodyPr/>
                    <a:lstStyle/>
                    <a:p>
                      <a:pPr algn="l" fontAlgn="b"/>
                      <a:r>
                        <a:rPr lang="en-US" sz="2800" b="0" i="0" u="none" strike="noStrike">
                          <a:solidFill>
                            <a:srgbClr val="000000"/>
                          </a:solidFill>
                          <a:effectLst/>
                          <a:latin typeface="Times New Roman"/>
                          <a:cs typeface="Times New Roman"/>
                        </a:rPr>
                        <a:t>Adjective</a:t>
                      </a:r>
                    </a:p>
                  </a:txBody>
                  <a:tcPr marL="12700" marR="12700" marT="12700" marB="0" anchor="b">
                    <a:lnL>
                      <a:noFill/>
                    </a:lnL>
                    <a:lnR>
                      <a:noFill/>
                    </a:lnR>
                    <a:lnT w="28575" cap="flat" cmpd="sng" algn="ctr">
                      <a:solidFill>
                        <a:prstClr val="black"/>
                      </a:solidFill>
                      <a:prstDash val="solid"/>
                      <a:round/>
                      <a:headEnd type="none" w="med" len="med"/>
                      <a:tailEnd type="none" w="med" len="med"/>
                    </a:lnT>
                    <a:lnB>
                      <a:noFill/>
                    </a:lnB>
                  </a:tcPr>
                </a:tc>
                <a:tc>
                  <a:txBody>
                    <a:bodyPr/>
                    <a:lstStyle/>
                    <a:p>
                      <a:pPr algn="ctr" fontAlgn="b"/>
                      <a:r>
                        <a:rPr lang="hr-HR" sz="2800" b="0" i="0" u="none" strike="noStrike">
                          <a:solidFill>
                            <a:srgbClr val="000000"/>
                          </a:solidFill>
                          <a:effectLst/>
                          <a:latin typeface="Times New Roman"/>
                          <a:cs typeface="Times New Roman"/>
                        </a:rPr>
                        <a:t>6.28 (3.30)</a:t>
                      </a:r>
                    </a:p>
                  </a:txBody>
                  <a:tcPr marL="12700" marR="12700" marT="12700" marB="0" anchor="b">
                    <a:lnL>
                      <a:noFill/>
                    </a:lnL>
                    <a:lnR>
                      <a:noFill/>
                    </a:lnR>
                    <a:lnT w="28575" cap="flat" cmpd="sng" algn="ctr">
                      <a:solidFill>
                        <a:prstClr val="black"/>
                      </a:solidFill>
                      <a:prstDash val="solid"/>
                      <a:round/>
                      <a:headEnd type="none" w="med" len="med"/>
                      <a:tailEnd type="none" w="med" len="med"/>
                    </a:lnT>
                    <a:lnB>
                      <a:noFill/>
                    </a:lnB>
                  </a:tcPr>
                </a:tc>
                <a:tc>
                  <a:txBody>
                    <a:bodyPr/>
                    <a:lstStyle/>
                    <a:p>
                      <a:pPr algn="ctr" fontAlgn="b"/>
                      <a:r>
                        <a:rPr lang="is-IS" sz="2800" b="0" i="0" u="none" strike="noStrike">
                          <a:solidFill>
                            <a:srgbClr val="000000"/>
                          </a:solidFill>
                          <a:effectLst/>
                          <a:latin typeface="Times New Roman"/>
                          <a:cs typeface="Times New Roman"/>
                        </a:rPr>
                        <a:t>8.05 (4.15)</a:t>
                      </a:r>
                    </a:p>
                  </a:txBody>
                  <a:tcPr marL="12700" marR="12700" marT="12700" marB="0" anchor="b">
                    <a:lnL>
                      <a:noFill/>
                    </a:lnL>
                    <a:lnR>
                      <a:noFill/>
                    </a:lnR>
                    <a:lnT w="28575" cap="flat" cmpd="sng" algn="ctr">
                      <a:solidFill>
                        <a:prstClr val="black"/>
                      </a:solidFill>
                      <a:prstDash val="solid"/>
                      <a:round/>
                      <a:headEnd type="none" w="med" len="med"/>
                      <a:tailEnd type="none" w="med" len="med"/>
                    </a:lnT>
                    <a:lnB>
                      <a:noFill/>
                    </a:lnB>
                  </a:tcPr>
                </a:tc>
                <a:tc>
                  <a:txBody>
                    <a:bodyPr/>
                    <a:lstStyle/>
                    <a:p>
                      <a:pPr algn="ctr" fontAlgn="b"/>
                      <a:r>
                        <a:rPr lang="is-IS" sz="2800" b="0" i="0" u="none" strike="noStrike">
                          <a:solidFill>
                            <a:srgbClr val="000000"/>
                          </a:solidFill>
                          <a:effectLst/>
                          <a:latin typeface="Times New Roman"/>
                          <a:cs typeface="Times New Roman"/>
                        </a:rPr>
                        <a:t>7.78 (3.40)</a:t>
                      </a:r>
                    </a:p>
                  </a:txBody>
                  <a:tcPr marL="12700" marR="12700" marT="12700" marB="0" anchor="b">
                    <a:lnL>
                      <a:noFill/>
                    </a:lnL>
                    <a:lnR>
                      <a:noFill/>
                    </a:lnR>
                    <a:lnT w="28575" cap="flat" cmpd="sng" algn="ctr">
                      <a:solidFill>
                        <a:prstClr val="black"/>
                      </a:solidFill>
                      <a:prstDash val="solid"/>
                      <a:round/>
                      <a:headEnd type="none" w="med" len="med"/>
                      <a:tailEnd type="none" w="med" len="med"/>
                    </a:lnT>
                    <a:lnB>
                      <a:noFill/>
                    </a:lnB>
                  </a:tcPr>
                </a:tc>
                <a:tc>
                  <a:txBody>
                    <a:bodyPr/>
                    <a:lstStyle/>
                    <a:p>
                      <a:pPr algn="ctr" fontAlgn="b"/>
                      <a:r>
                        <a:rPr lang="hr-HR" sz="2800" b="0" i="0" u="none" strike="noStrike" dirty="0">
                          <a:solidFill>
                            <a:srgbClr val="000000"/>
                          </a:solidFill>
                          <a:effectLst/>
                          <a:latin typeface="Times New Roman"/>
                          <a:cs typeface="Times New Roman"/>
                        </a:rPr>
                        <a:t>8.70 (3.89)</a:t>
                      </a:r>
                    </a:p>
                  </a:txBody>
                  <a:tcPr marL="12700" marR="12700" marT="12700" marB="0" anchor="b">
                    <a:lnL>
                      <a:noFill/>
                    </a:lnL>
                    <a:lnR>
                      <a:noFill/>
                    </a:lnR>
                    <a:lnT w="28575" cap="flat" cmpd="sng" algn="ctr">
                      <a:solidFill>
                        <a:prstClr val="black"/>
                      </a:solidFill>
                      <a:prstDash val="solid"/>
                      <a:round/>
                      <a:headEnd type="none" w="med" len="med"/>
                      <a:tailEnd type="none" w="med" len="med"/>
                    </a:lnT>
                    <a:lnB>
                      <a:noFill/>
                    </a:lnB>
                  </a:tcPr>
                </a:tc>
                <a:tc>
                  <a:txBody>
                    <a:bodyPr/>
                    <a:lstStyle/>
                    <a:p>
                      <a:pPr algn="ctr" fontAlgn="b"/>
                      <a:r>
                        <a:rPr lang="is-IS" sz="2800" b="0" i="0" u="none" strike="noStrike">
                          <a:solidFill>
                            <a:srgbClr val="000000"/>
                          </a:solidFill>
                          <a:effectLst/>
                          <a:latin typeface="Times New Roman"/>
                          <a:cs typeface="Times New Roman"/>
                        </a:rPr>
                        <a:t>6.98 (1.42)</a:t>
                      </a:r>
                    </a:p>
                  </a:txBody>
                  <a:tcPr marL="12700" marR="12700" marT="12700" marB="0" anchor="b">
                    <a:lnL>
                      <a:noFill/>
                    </a:lnL>
                    <a:lnR>
                      <a:noFill/>
                    </a:lnR>
                    <a:lnT w="28575" cap="flat" cmpd="sng" algn="ctr">
                      <a:solidFill>
                        <a:prstClr val="black"/>
                      </a:solidFill>
                      <a:prstDash val="solid"/>
                      <a:round/>
                      <a:headEnd type="none" w="med" len="med"/>
                      <a:tailEnd type="none" w="med" len="med"/>
                    </a:lnT>
                    <a:lnB>
                      <a:noFill/>
                    </a:lnB>
                  </a:tcPr>
                </a:tc>
                <a:tc>
                  <a:txBody>
                    <a:bodyPr/>
                    <a:lstStyle/>
                    <a:p>
                      <a:pPr algn="ctr" fontAlgn="b"/>
                      <a:r>
                        <a:rPr lang="is-IS" sz="2800" b="0" i="0" u="none" strike="noStrike">
                          <a:solidFill>
                            <a:srgbClr val="000000"/>
                          </a:solidFill>
                          <a:effectLst/>
                          <a:latin typeface="Times New Roman"/>
                          <a:cs typeface="Times New Roman"/>
                        </a:rPr>
                        <a:t>7.24 (2.92)</a:t>
                      </a:r>
                    </a:p>
                  </a:txBody>
                  <a:tcPr marL="12700" marR="12700" marT="12700" marB="0" anchor="b">
                    <a:lnL>
                      <a:noFill/>
                    </a:lnL>
                    <a:lnR>
                      <a:noFill/>
                    </a:lnR>
                    <a:lnT w="28575" cap="flat" cmpd="sng" algn="ctr">
                      <a:solidFill>
                        <a:prstClr val="black"/>
                      </a:solidFill>
                      <a:prstDash val="solid"/>
                      <a:round/>
                      <a:headEnd type="none" w="med" len="med"/>
                      <a:tailEnd type="none" w="med" len="med"/>
                    </a:lnT>
                    <a:lnB>
                      <a:noFill/>
                    </a:lnB>
                  </a:tcPr>
                </a:tc>
              </a:tr>
              <a:tr h="747006">
                <a:tc>
                  <a:txBody>
                    <a:bodyPr/>
                    <a:lstStyle/>
                    <a:p>
                      <a:pPr algn="l" fontAlgn="b"/>
                      <a:r>
                        <a:rPr lang="en-US" sz="2800" b="0" i="0" u="none" strike="noStrike" dirty="0">
                          <a:solidFill>
                            <a:srgbClr val="000000"/>
                          </a:solidFill>
                          <a:effectLst/>
                          <a:latin typeface="Times New Roman"/>
                          <a:cs typeface="Times New Roman"/>
                        </a:rPr>
                        <a:t>Noun</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9.14 (5.67)</a:t>
                      </a:r>
                    </a:p>
                  </a:txBody>
                  <a:tcPr marL="12700" marR="12700" marT="12700" marB="0" anchor="b">
                    <a:lnL>
                      <a:noFill/>
                    </a:lnL>
                    <a:lnR>
                      <a:noFill/>
                    </a:lnR>
                    <a:lnT>
                      <a:noFill/>
                    </a:lnT>
                    <a:lnB>
                      <a:noFill/>
                    </a:lnB>
                  </a:tcPr>
                </a:tc>
                <a:tc>
                  <a:txBody>
                    <a:bodyPr/>
                    <a:lstStyle/>
                    <a:p>
                      <a:pPr algn="ctr" fontAlgn="b"/>
                      <a:r>
                        <a:rPr lang="is-IS" sz="2800" b="0" i="0" u="none" strike="noStrike" dirty="0">
                          <a:solidFill>
                            <a:srgbClr val="000000"/>
                          </a:solidFill>
                          <a:effectLst/>
                          <a:latin typeface="Times New Roman"/>
                          <a:cs typeface="Times New Roman"/>
                        </a:rPr>
                        <a:t>9.73 (4.47)</a:t>
                      </a:r>
                    </a:p>
                  </a:txBody>
                  <a:tcPr marL="12700" marR="12700" marT="12700" marB="0" anchor="b">
                    <a:lnL>
                      <a:noFill/>
                    </a:lnL>
                    <a:lnR>
                      <a:noFill/>
                    </a:lnR>
                    <a:lnT>
                      <a:noFill/>
                    </a:lnT>
                    <a:lnB>
                      <a:noFill/>
                    </a:lnB>
                  </a:tcPr>
                </a:tc>
                <a:tc>
                  <a:txBody>
                    <a:bodyPr/>
                    <a:lstStyle/>
                    <a:p>
                      <a:pPr algn="ctr" fontAlgn="b"/>
                      <a:r>
                        <a:rPr lang="is-IS" sz="2800" b="0" i="0" u="none" strike="noStrike" dirty="0">
                          <a:solidFill>
                            <a:srgbClr val="000000"/>
                          </a:solidFill>
                          <a:effectLst/>
                          <a:latin typeface="Times New Roman"/>
                          <a:cs typeface="Times New Roman"/>
                        </a:rPr>
                        <a:t>10.15 (4.68)</a:t>
                      </a:r>
                    </a:p>
                  </a:txBody>
                  <a:tcPr marL="12700" marR="12700" marT="12700" marB="0" anchor="b">
                    <a:lnL>
                      <a:noFill/>
                    </a:lnL>
                    <a:lnR>
                      <a:noFill/>
                    </a:lnR>
                    <a:lnT>
                      <a:noFill/>
                    </a:lnT>
                    <a:lnB>
                      <a:noFill/>
                    </a:lnB>
                  </a:tcPr>
                </a:tc>
                <a:tc>
                  <a:txBody>
                    <a:bodyPr/>
                    <a:lstStyle/>
                    <a:p>
                      <a:pPr algn="ctr" fontAlgn="b"/>
                      <a:r>
                        <a:rPr lang="is-IS" sz="2800" b="0" i="0" u="none" strike="noStrike" dirty="0">
                          <a:solidFill>
                            <a:srgbClr val="000000"/>
                          </a:solidFill>
                          <a:effectLst/>
                          <a:latin typeface="Times New Roman"/>
                          <a:cs typeface="Times New Roman"/>
                        </a:rPr>
                        <a:t>10.68 (5.49)</a:t>
                      </a:r>
                    </a:p>
                  </a:txBody>
                  <a:tcPr marL="12700" marR="12700" marT="12700" marB="0" anchor="b">
                    <a:lnL>
                      <a:noFill/>
                    </a:lnL>
                    <a:lnR>
                      <a:noFill/>
                    </a:lnR>
                    <a:lnT>
                      <a:noFill/>
                    </a:lnT>
                    <a:lnB>
                      <a:noFill/>
                    </a:lnB>
                  </a:tcPr>
                </a:tc>
                <a:tc>
                  <a:txBody>
                    <a:bodyPr/>
                    <a:lstStyle/>
                    <a:p>
                      <a:pPr algn="ctr" fontAlgn="b"/>
                      <a:r>
                        <a:rPr lang="is-IS" sz="2800" b="0" i="0" u="none" strike="noStrike" dirty="0">
                          <a:solidFill>
                            <a:srgbClr val="000000"/>
                          </a:solidFill>
                          <a:effectLst/>
                          <a:latin typeface="Times New Roman"/>
                          <a:cs typeface="Times New Roman"/>
                        </a:rPr>
                        <a:t>8.35 (1.79)</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9.04 (3.79)</a:t>
                      </a:r>
                    </a:p>
                  </a:txBody>
                  <a:tcPr marL="12700" marR="12700" marT="12700" marB="0" anchor="b">
                    <a:lnL>
                      <a:noFill/>
                    </a:lnL>
                    <a:lnR>
                      <a:noFill/>
                    </a:lnR>
                    <a:lnT>
                      <a:noFill/>
                    </a:lnT>
                    <a:lnB>
                      <a:noFill/>
                    </a:lnB>
                  </a:tcPr>
                </a:tc>
              </a:tr>
              <a:tr h="747006">
                <a:tc>
                  <a:txBody>
                    <a:bodyPr/>
                    <a:lstStyle/>
                    <a:p>
                      <a:pPr algn="l" fontAlgn="b"/>
                      <a:r>
                        <a:rPr lang="en-US" sz="2800" b="0" i="0" u="none" strike="noStrike" dirty="0">
                          <a:solidFill>
                            <a:srgbClr val="000000"/>
                          </a:solidFill>
                          <a:effectLst/>
                          <a:latin typeface="Times New Roman"/>
                          <a:cs typeface="Times New Roman"/>
                        </a:rPr>
                        <a:t>Verb</a:t>
                      </a:r>
                    </a:p>
                  </a:txBody>
                  <a:tcPr marL="12700" marR="12700" marT="12700" marB="0" anchor="b">
                    <a:lnL>
                      <a:noFill/>
                    </a:lnL>
                    <a:lnR>
                      <a:noFill/>
                    </a:lnR>
                    <a:lnT>
                      <a:noFill/>
                    </a:lnT>
                    <a:lnB>
                      <a:noFill/>
                    </a:lnB>
                  </a:tcPr>
                </a:tc>
                <a:tc>
                  <a:txBody>
                    <a:bodyPr/>
                    <a:lstStyle/>
                    <a:p>
                      <a:pPr algn="ctr" fontAlgn="b"/>
                      <a:r>
                        <a:rPr lang="hr-HR" sz="2800" b="0" i="0" u="none" strike="noStrike" dirty="0">
                          <a:solidFill>
                            <a:srgbClr val="000000"/>
                          </a:solidFill>
                          <a:effectLst/>
                          <a:latin typeface="Times New Roman"/>
                          <a:cs typeface="Times New Roman"/>
                        </a:rPr>
                        <a:t>7.86 (4.00)</a:t>
                      </a:r>
                    </a:p>
                  </a:txBody>
                  <a:tcPr marL="12700" marR="12700" marT="12700" marB="0" anchor="b">
                    <a:lnL>
                      <a:noFill/>
                    </a:lnL>
                    <a:lnR>
                      <a:noFill/>
                    </a:lnR>
                    <a:lnT>
                      <a:noFill/>
                    </a:lnT>
                    <a:lnB>
                      <a:noFill/>
                    </a:lnB>
                  </a:tcPr>
                </a:tc>
                <a:tc>
                  <a:txBody>
                    <a:bodyPr/>
                    <a:lstStyle/>
                    <a:p>
                      <a:pPr algn="ctr" fontAlgn="b"/>
                      <a:r>
                        <a:rPr lang="is-IS" sz="2800" b="0" i="0" u="none" strike="noStrike" dirty="0">
                          <a:solidFill>
                            <a:srgbClr val="000000"/>
                          </a:solidFill>
                          <a:effectLst/>
                          <a:latin typeface="Times New Roman"/>
                          <a:cs typeface="Times New Roman"/>
                        </a:rPr>
                        <a:t>10.28 (6.20)</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8.01 (3.82)</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7.44 (2.82)</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7.63 (1.68)</a:t>
                      </a:r>
                    </a:p>
                  </a:txBody>
                  <a:tcPr marL="12700" marR="12700" marT="12700" marB="0" anchor="b">
                    <a:lnL>
                      <a:noFill/>
                    </a:lnL>
                    <a:lnR>
                      <a:noFill/>
                    </a:lnR>
                    <a:lnT>
                      <a:noFill/>
                    </a:lnT>
                    <a:lnB>
                      <a:noFill/>
                    </a:lnB>
                  </a:tcPr>
                </a:tc>
                <a:tc>
                  <a:txBody>
                    <a:bodyPr/>
                    <a:lstStyle/>
                    <a:p>
                      <a:pPr algn="ctr" fontAlgn="b"/>
                      <a:r>
                        <a:rPr lang="is-IS" sz="2800" b="0" i="0" u="none" strike="noStrike" dirty="0">
                          <a:solidFill>
                            <a:srgbClr val="000000"/>
                          </a:solidFill>
                          <a:effectLst/>
                          <a:latin typeface="Times New Roman"/>
                          <a:cs typeface="Times New Roman"/>
                        </a:rPr>
                        <a:t>7.80 (2.95)</a:t>
                      </a:r>
                    </a:p>
                  </a:txBody>
                  <a:tcPr marL="12700" marR="12700" marT="12700" marB="0" anchor="b">
                    <a:lnL>
                      <a:noFill/>
                    </a:lnL>
                    <a:lnR>
                      <a:noFill/>
                    </a:lnR>
                    <a:lnT>
                      <a:noFill/>
                    </a:lnT>
                    <a:lnB>
                      <a:noFill/>
                    </a:lnB>
                  </a:tcPr>
                </a:tc>
              </a:tr>
              <a:tr h="555383">
                <a:tc>
                  <a:txBody>
                    <a:bodyPr/>
                    <a:lstStyle/>
                    <a:p>
                      <a:pPr algn="l" fontAlgn="b"/>
                      <a:r>
                        <a:rPr lang="en-US" sz="2800" b="0" i="0" u="none" strike="noStrike" dirty="0">
                          <a:solidFill>
                            <a:srgbClr val="000000"/>
                          </a:solidFill>
                          <a:effectLst/>
                          <a:latin typeface="Times New Roman"/>
                          <a:cs typeface="Times New Roman"/>
                        </a:rPr>
                        <a:t>Other</a:t>
                      </a:r>
                    </a:p>
                  </a:txBody>
                  <a:tcPr marL="12700" marR="12700" marT="12700" marB="0" anchor="b">
                    <a:lnL>
                      <a:noFill/>
                    </a:lnL>
                    <a:lnR>
                      <a:noFill/>
                    </a:lnR>
                    <a:lnT>
                      <a:noFill/>
                    </a:lnT>
                    <a:lnB>
                      <a:noFill/>
                    </a:lnB>
                  </a:tcPr>
                </a:tc>
                <a:tc>
                  <a:txBody>
                    <a:bodyPr/>
                    <a:lstStyle/>
                    <a:p>
                      <a:pPr algn="ctr" fontAlgn="b"/>
                      <a:r>
                        <a:rPr lang="is-IS" sz="2800" b="0" i="0" u="none" strike="noStrike" dirty="0">
                          <a:solidFill>
                            <a:srgbClr val="000000"/>
                          </a:solidFill>
                          <a:effectLst/>
                          <a:latin typeface="Times New Roman"/>
                          <a:cs typeface="Times New Roman"/>
                        </a:rPr>
                        <a:t>6.17 (3.41)</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9.95 (4.72)</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7.63 (2.66)</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7.71 (2.28)</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7.39 (1.91)</a:t>
                      </a:r>
                    </a:p>
                  </a:txBody>
                  <a:tcPr marL="12700" marR="12700" marT="12700" marB="0" anchor="b">
                    <a:lnL>
                      <a:noFill/>
                    </a:lnL>
                    <a:lnR>
                      <a:noFill/>
                    </a:lnR>
                    <a:lnT>
                      <a:noFill/>
                    </a:lnT>
                    <a:lnB>
                      <a:noFill/>
                    </a:lnB>
                  </a:tcPr>
                </a:tc>
                <a:tc>
                  <a:txBody>
                    <a:bodyPr/>
                    <a:lstStyle/>
                    <a:p>
                      <a:pPr algn="ctr" fontAlgn="b"/>
                      <a:r>
                        <a:rPr lang="is-IS" sz="2800" b="0" i="0" u="none" strike="noStrike" dirty="0">
                          <a:solidFill>
                            <a:srgbClr val="000000"/>
                          </a:solidFill>
                          <a:effectLst/>
                          <a:latin typeface="Times New Roman"/>
                          <a:cs typeface="Times New Roman"/>
                        </a:rPr>
                        <a:t>7.29 (2.77)</a:t>
                      </a:r>
                    </a:p>
                  </a:txBody>
                  <a:tcPr marL="12700" marR="12700" marT="12700" marB="0" anchor="b">
                    <a:lnL>
                      <a:noFill/>
                    </a:lnL>
                    <a:lnR>
                      <a:noFill/>
                    </a:lnR>
                    <a:lnT>
                      <a:noFill/>
                    </a:lnT>
                    <a:lnB>
                      <a:noFill/>
                    </a:lnB>
                  </a:tcPr>
                </a:tc>
              </a:tr>
              <a:tr h="555383">
                <a:tc>
                  <a:txBody>
                    <a:bodyPr/>
                    <a:lstStyle/>
                    <a:p>
                      <a:pPr algn="l" fontAlgn="b"/>
                      <a:r>
                        <a:rPr lang="en-US" sz="2800" b="0" i="0" u="none" strike="noStrike" dirty="0" smtClean="0">
                          <a:solidFill>
                            <a:srgbClr val="000000"/>
                          </a:solidFill>
                          <a:effectLst/>
                          <a:latin typeface="Times New Roman"/>
                          <a:cs typeface="Times New Roman"/>
                        </a:rPr>
                        <a:t>Total</a:t>
                      </a:r>
                      <a:endParaRPr lang="en-US" sz="2800" b="0" i="0" u="none" strike="noStrike" dirty="0">
                        <a:solidFill>
                          <a:srgbClr val="000000"/>
                        </a:solidFill>
                        <a:effectLst/>
                        <a:latin typeface="Times New Roman"/>
                        <a:cs typeface="Times New Roman"/>
                      </a:endParaRPr>
                    </a:p>
                  </a:txBody>
                  <a:tcPr marL="12700" marR="12700" marT="12700" marB="0" anchor="b">
                    <a:lnL>
                      <a:noFill/>
                    </a:lnL>
                    <a:lnR>
                      <a:noFill/>
                    </a:lnR>
                    <a:lnT>
                      <a:noFill/>
                    </a:lnT>
                    <a:lnB w="28575" cap="flat" cmpd="sng" algn="ctr">
                      <a:solidFill>
                        <a:prstClr val="black"/>
                      </a:solidFill>
                      <a:prstDash val="solid"/>
                      <a:round/>
                      <a:headEnd type="none" w="med" len="med"/>
                      <a:tailEnd type="none" w="med" len="med"/>
                    </a:lnB>
                  </a:tcPr>
                </a:tc>
                <a:tc>
                  <a:txBody>
                    <a:bodyPr/>
                    <a:lstStyle/>
                    <a:p>
                      <a:pPr algn="ctr" fontAlgn="b"/>
                      <a:r>
                        <a:rPr lang="is-IS" sz="2800" b="0" i="0" u="none" strike="noStrike" dirty="0">
                          <a:solidFill>
                            <a:srgbClr val="000000"/>
                          </a:solidFill>
                          <a:effectLst/>
                          <a:latin typeface="Times New Roman"/>
                          <a:cs typeface="Times New Roman"/>
                        </a:rPr>
                        <a:t>8.22 (5.11)</a:t>
                      </a:r>
                    </a:p>
                  </a:txBody>
                  <a:tcPr marL="12700" marR="12700" marT="12700" marB="0" anchor="b">
                    <a:lnL>
                      <a:noFill/>
                    </a:lnL>
                    <a:lnR>
                      <a:noFill/>
                    </a:lnR>
                    <a:lnT>
                      <a:noFill/>
                    </a:lnT>
                    <a:lnB w="28575" cap="flat" cmpd="sng" algn="ctr">
                      <a:solidFill>
                        <a:prstClr val="black"/>
                      </a:solidFill>
                      <a:prstDash val="solid"/>
                      <a:round/>
                      <a:headEnd type="none" w="med" len="med"/>
                      <a:tailEnd type="none" w="med" len="med"/>
                    </a:lnB>
                  </a:tcPr>
                </a:tc>
                <a:tc>
                  <a:txBody>
                    <a:bodyPr/>
                    <a:lstStyle/>
                    <a:p>
                      <a:pPr algn="ctr" fontAlgn="b"/>
                      <a:r>
                        <a:rPr lang="is-IS" sz="2800" b="0" i="0" u="none" strike="noStrike" dirty="0">
                          <a:solidFill>
                            <a:srgbClr val="000000"/>
                          </a:solidFill>
                          <a:effectLst/>
                          <a:latin typeface="Times New Roman"/>
                          <a:cs typeface="Times New Roman"/>
                        </a:rPr>
                        <a:t>9.41 (4.58)</a:t>
                      </a:r>
                    </a:p>
                  </a:txBody>
                  <a:tcPr marL="12700" marR="12700" marT="12700" marB="0" anchor="b">
                    <a:lnL>
                      <a:noFill/>
                    </a:lnL>
                    <a:lnR>
                      <a:noFill/>
                    </a:lnR>
                    <a:lnT>
                      <a:noFill/>
                    </a:lnT>
                    <a:lnB w="28575" cap="flat" cmpd="sng" algn="ctr">
                      <a:solidFill>
                        <a:prstClr val="black"/>
                      </a:solidFill>
                      <a:prstDash val="solid"/>
                      <a:round/>
                      <a:headEnd type="none" w="med" len="med"/>
                      <a:tailEnd type="none" w="med" len="med"/>
                    </a:lnB>
                  </a:tcPr>
                </a:tc>
                <a:tc>
                  <a:txBody>
                    <a:bodyPr/>
                    <a:lstStyle/>
                    <a:p>
                      <a:pPr algn="ctr" fontAlgn="b"/>
                      <a:r>
                        <a:rPr lang="is-IS" sz="2800" b="0" i="0" u="none" strike="noStrike" dirty="0">
                          <a:solidFill>
                            <a:srgbClr val="000000"/>
                          </a:solidFill>
                          <a:effectLst/>
                          <a:latin typeface="Times New Roman"/>
                          <a:cs typeface="Times New Roman"/>
                        </a:rPr>
                        <a:t>9.28 (4.40)</a:t>
                      </a:r>
                    </a:p>
                  </a:txBody>
                  <a:tcPr marL="12700" marR="12700" marT="12700" marB="0" anchor="b">
                    <a:lnL>
                      <a:noFill/>
                    </a:lnL>
                    <a:lnR>
                      <a:noFill/>
                    </a:lnR>
                    <a:lnT>
                      <a:noFill/>
                    </a:lnT>
                    <a:lnB w="28575" cap="flat" cmpd="sng" algn="ctr">
                      <a:solidFill>
                        <a:prstClr val="black"/>
                      </a:solidFill>
                      <a:prstDash val="solid"/>
                      <a:round/>
                      <a:headEnd type="none" w="med" len="med"/>
                      <a:tailEnd type="none" w="med" len="med"/>
                    </a:lnB>
                  </a:tcPr>
                </a:tc>
                <a:tc>
                  <a:txBody>
                    <a:bodyPr/>
                    <a:lstStyle/>
                    <a:p>
                      <a:pPr algn="ctr" fontAlgn="b"/>
                      <a:r>
                        <a:rPr lang="is-IS" sz="2800" b="0" i="0" u="none" strike="noStrike" dirty="0">
                          <a:solidFill>
                            <a:srgbClr val="000000"/>
                          </a:solidFill>
                          <a:effectLst/>
                          <a:latin typeface="Times New Roman"/>
                          <a:cs typeface="Times New Roman"/>
                        </a:rPr>
                        <a:t>9.84 (5.02)</a:t>
                      </a:r>
                    </a:p>
                  </a:txBody>
                  <a:tcPr marL="12700" marR="12700" marT="12700" marB="0" anchor="b">
                    <a:lnL>
                      <a:noFill/>
                    </a:lnL>
                    <a:lnR>
                      <a:noFill/>
                    </a:lnR>
                    <a:lnT>
                      <a:noFill/>
                    </a:lnT>
                    <a:lnB w="28575" cap="flat" cmpd="sng" algn="ctr">
                      <a:solidFill>
                        <a:prstClr val="black"/>
                      </a:solidFill>
                      <a:prstDash val="solid"/>
                      <a:round/>
                      <a:headEnd type="none" w="med" len="med"/>
                      <a:tailEnd type="none" w="med" len="med"/>
                    </a:lnB>
                  </a:tcPr>
                </a:tc>
                <a:tc>
                  <a:txBody>
                    <a:bodyPr/>
                    <a:lstStyle/>
                    <a:p>
                      <a:pPr algn="ctr" fontAlgn="b"/>
                      <a:r>
                        <a:rPr lang="is-IS" sz="2800" b="0" i="0" u="none" strike="noStrike" dirty="0">
                          <a:solidFill>
                            <a:srgbClr val="000000"/>
                          </a:solidFill>
                          <a:effectLst/>
                          <a:latin typeface="Times New Roman"/>
                          <a:cs typeface="Times New Roman"/>
                        </a:rPr>
                        <a:t>8.06 (1.80)</a:t>
                      </a:r>
                    </a:p>
                  </a:txBody>
                  <a:tcPr marL="12700" marR="12700" marT="12700" marB="0" anchor="b">
                    <a:lnL>
                      <a:noFill/>
                    </a:lnL>
                    <a:lnR>
                      <a:noFill/>
                    </a:lnR>
                    <a:lnT>
                      <a:noFill/>
                    </a:lnT>
                    <a:lnB w="28575" cap="flat" cmpd="sng" algn="ctr">
                      <a:solidFill>
                        <a:prstClr val="black"/>
                      </a:solidFill>
                      <a:prstDash val="solid"/>
                      <a:round/>
                      <a:headEnd type="none" w="med" len="med"/>
                      <a:tailEnd type="none" w="med" len="med"/>
                    </a:lnB>
                  </a:tcPr>
                </a:tc>
                <a:tc>
                  <a:txBody>
                    <a:bodyPr/>
                    <a:lstStyle/>
                    <a:p>
                      <a:pPr algn="ctr" fontAlgn="b"/>
                      <a:r>
                        <a:rPr lang="is-IS" sz="2800" b="0" i="0" u="none" strike="noStrike" dirty="0">
                          <a:solidFill>
                            <a:srgbClr val="000000"/>
                          </a:solidFill>
                          <a:effectLst/>
                          <a:latin typeface="Times New Roman"/>
                          <a:cs typeface="Times New Roman"/>
                        </a:rPr>
                        <a:t>8.96 (4.18)</a:t>
                      </a:r>
                    </a:p>
                  </a:txBody>
                  <a:tcPr marL="12700" marR="12700" marT="12700" marB="0" anchor="b">
                    <a:lnL>
                      <a:noFill/>
                    </a:lnL>
                    <a:lnR>
                      <a:noFill/>
                    </a:lnR>
                    <a:lnT>
                      <a:noFill/>
                    </a:lnT>
                    <a:lnB w="28575" cap="flat" cmpd="sng" algn="ctr">
                      <a:solidFill>
                        <a:prstClr val="black"/>
                      </a:solidFill>
                      <a:prstDash val="solid"/>
                      <a:round/>
                      <a:headEnd type="none" w="med" len="med"/>
                      <a:tailEnd type="none" w="med" len="med"/>
                    </a:lnB>
                  </a:tcPr>
                </a:tc>
              </a:tr>
            </a:tbl>
          </a:graphicData>
        </a:graphic>
      </p:graphicFrame>
      <p:sp>
        <p:nvSpPr>
          <p:cNvPr id="9" name="TextBox 8"/>
          <p:cNvSpPr txBox="1"/>
          <p:nvPr/>
        </p:nvSpPr>
        <p:spPr>
          <a:xfrm>
            <a:off x="2133600" y="15240000"/>
            <a:ext cx="12954000" cy="3428631"/>
          </a:xfrm>
          <a:prstGeom prst="rect">
            <a:avLst/>
          </a:prstGeom>
          <a:noFill/>
        </p:spPr>
        <p:txBody>
          <a:bodyPr wrap="square" rtlCol="0">
            <a:spAutoFit/>
          </a:bodyPr>
          <a:lstStyle/>
          <a:p>
            <a:pPr lvl="0"/>
            <a:r>
              <a:rPr lang="en-US" sz="3200" b="1" i="1"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Stimuli</a:t>
            </a:r>
          </a:p>
          <a:p>
            <a:pPr marL="457200" lvl="0" indent="-457200">
              <a:buFont typeface="Arial"/>
              <a:buChar char="•"/>
            </a:pPr>
            <a:r>
              <a:rPr lang="en-US" sz="3200"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3,722 concepts taken from Nelson et al. norms, Semantic Priming Project, and matched to other semantic feature production norms</a:t>
            </a:r>
          </a:p>
          <a:p>
            <a:pPr marL="457200" indent="-457200">
              <a:buFont typeface="Arial"/>
              <a:buChar char="•"/>
            </a:pPr>
            <a:r>
              <a:rPr lang="en-US" sz="3200"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67.57% nouns, 17.65 adjectives, 12.06 verbs, 2.71 other types</a:t>
            </a:r>
          </a:p>
          <a:p>
            <a:pPr>
              <a:lnSpc>
                <a:spcPct val="140000"/>
              </a:lnSpc>
            </a:pPr>
            <a:r>
              <a:rPr lang="en-US" sz="3200" dirty="0" smtClean="0">
                <a:solidFill>
                  <a:schemeClr val="tx1"/>
                </a:solidFill>
                <a:latin typeface="Times New Roman"/>
                <a:ea typeface="MS PGothic" panose="020B0600070205080204" pitchFamily="34" charset="-128"/>
                <a:cs typeface="Times New Roman"/>
                <a:sym typeface="Times New Roman Bold" panose="02020803070505020304" pitchFamily="18" charset="0"/>
              </a:rPr>
              <a:t>Average </a:t>
            </a:r>
            <a:r>
              <a:rPr lang="en-US" sz="3200" dirty="0">
                <a:solidFill>
                  <a:schemeClr val="tx1"/>
                </a:solidFill>
                <a:latin typeface="Times New Roman"/>
                <a:ea typeface="MS PGothic" panose="020B0600070205080204" pitchFamily="34" charset="-128"/>
                <a:cs typeface="Times New Roman"/>
                <a:sym typeface="Times New Roman Bold" panose="02020803070505020304" pitchFamily="18" charset="0"/>
              </a:rPr>
              <a:t>numbers of features for each type of concept and data location.</a:t>
            </a:r>
          </a:p>
          <a:p>
            <a:endParaRPr lang="en-US" sz="3200" dirty="0">
              <a:solidFill>
                <a:prstClr val="black"/>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584119076"/>
              </p:ext>
            </p:extLst>
          </p:nvPr>
        </p:nvGraphicFramePr>
        <p:xfrm>
          <a:off x="15849600" y="7312661"/>
          <a:ext cx="12344400" cy="7470139"/>
        </p:xfrm>
        <a:graphic>
          <a:graphicData uri="http://schemas.openxmlformats.org/drawingml/2006/table">
            <a:tbl>
              <a:tblPr/>
              <a:tblGrid>
                <a:gridCol w="2057400"/>
                <a:gridCol w="2057400"/>
                <a:gridCol w="2057400"/>
                <a:gridCol w="1600200"/>
                <a:gridCol w="2514600"/>
                <a:gridCol w="2057400"/>
              </a:tblGrid>
              <a:tr h="357716">
                <a:tc>
                  <a:txBody>
                    <a:bodyPr/>
                    <a:lstStyle/>
                    <a:p>
                      <a:pPr algn="l" fontAlgn="b"/>
                      <a:r>
                        <a:rPr lang="en-US" sz="2800" b="1" i="0" u="none" strike="noStrike" dirty="0">
                          <a:solidFill>
                            <a:srgbClr val="000000"/>
                          </a:solidFill>
                          <a:effectLst/>
                          <a:latin typeface="Times New Roman"/>
                          <a:cs typeface="Times New Roman"/>
                        </a:rPr>
                        <a:t>Cue Type</a:t>
                      </a:r>
                    </a:p>
                  </a:txBody>
                  <a:tcPr marL="12700" marR="12700" marT="12700" marB="0" anchor="b">
                    <a:lnL>
                      <a:noFill/>
                    </a:lnL>
                    <a:lnR>
                      <a:noFill/>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tcPr>
                </a:tc>
                <a:tc>
                  <a:txBody>
                    <a:bodyPr/>
                    <a:lstStyle/>
                    <a:p>
                      <a:pPr algn="l" fontAlgn="b"/>
                      <a:r>
                        <a:rPr lang="en-US" sz="2800" b="1" i="0" u="none" strike="noStrike" dirty="0">
                          <a:solidFill>
                            <a:srgbClr val="000000"/>
                          </a:solidFill>
                          <a:effectLst/>
                          <a:latin typeface="Times New Roman"/>
                          <a:cs typeface="Times New Roman"/>
                        </a:rPr>
                        <a:t>Feature Type</a:t>
                      </a:r>
                    </a:p>
                  </a:txBody>
                  <a:tcPr marL="12700" marR="12700" marT="12700" marB="0" anchor="b">
                    <a:lnL>
                      <a:noFill/>
                    </a:lnL>
                    <a:lnR>
                      <a:noFill/>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tcPr>
                </a:tc>
                <a:tc>
                  <a:txBody>
                    <a:bodyPr/>
                    <a:lstStyle/>
                    <a:p>
                      <a:pPr algn="ctr" fontAlgn="b"/>
                      <a:r>
                        <a:rPr lang="en-US" sz="2800" b="1" i="0" u="none" strike="noStrike" dirty="0" smtClean="0">
                          <a:solidFill>
                            <a:srgbClr val="000000"/>
                          </a:solidFill>
                          <a:effectLst/>
                          <a:latin typeface="Times New Roman"/>
                          <a:cs typeface="Times New Roman"/>
                        </a:rPr>
                        <a:t>% Raw</a:t>
                      </a:r>
                      <a:endParaRPr lang="en-US" sz="2800" b="1" i="0" u="none" strike="noStrike" dirty="0">
                        <a:solidFill>
                          <a:srgbClr val="000000"/>
                        </a:solidFill>
                        <a:effectLst/>
                        <a:latin typeface="Times New Roman"/>
                        <a:cs typeface="Times New Roman"/>
                      </a:endParaRPr>
                    </a:p>
                  </a:txBody>
                  <a:tcPr marL="12700" marR="12700" marT="12700" marB="0" anchor="b">
                    <a:lnL>
                      <a:noFill/>
                    </a:lnL>
                    <a:lnR>
                      <a:noFill/>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tcPr>
                </a:tc>
                <a:tc>
                  <a:txBody>
                    <a:bodyPr/>
                    <a:lstStyle/>
                    <a:p>
                      <a:pPr algn="ctr" fontAlgn="b"/>
                      <a:r>
                        <a:rPr lang="en-US" sz="2800" b="1" i="0" u="none" strike="noStrike" dirty="0" smtClean="0">
                          <a:solidFill>
                            <a:srgbClr val="000000"/>
                          </a:solidFill>
                          <a:effectLst/>
                          <a:latin typeface="Times New Roman"/>
                          <a:cs typeface="Times New Roman"/>
                        </a:rPr>
                        <a:t>% Root</a:t>
                      </a:r>
                      <a:endParaRPr lang="en-US" sz="2800" b="1" i="0" u="none" strike="noStrike" dirty="0">
                        <a:solidFill>
                          <a:srgbClr val="000000"/>
                        </a:solidFill>
                        <a:effectLst/>
                        <a:latin typeface="Times New Roman"/>
                        <a:cs typeface="Times New Roman"/>
                      </a:endParaRPr>
                    </a:p>
                  </a:txBody>
                  <a:tcPr marL="12700" marR="12700" marT="12700" marB="0" anchor="b">
                    <a:lnL>
                      <a:noFill/>
                    </a:lnL>
                    <a:lnR>
                      <a:noFill/>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tcPr>
                </a:tc>
                <a:tc>
                  <a:txBody>
                    <a:bodyPr/>
                    <a:lstStyle/>
                    <a:p>
                      <a:pPr algn="ctr" fontAlgn="b"/>
                      <a:r>
                        <a:rPr lang="en-US" sz="2800" b="1" i="1" u="none" strike="noStrike" dirty="0" smtClean="0">
                          <a:solidFill>
                            <a:srgbClr val="000000"/>
                          </a:solidFill>
                          <a:effectLst/>
                          <a:latin typeface="Times New Roman"/>
                          <a:cs typeface="Times New Roman"/>
                        </a:rPr>
                        <a:t>M </a:t>
                      </a:r>
                      <a:r>
                        <a:rPr lang="en-US" sz="2800" b="1" i="0" u="none" strike="noStrike" dirty="0" err="1" smtClean="0">
                          <a:solidFill>
                            <a:srgbClr val="000000"/>
                          </a:solidFill>
                          <a:effectLst/>
                          <a:latin typeface="Times New Roman"/>
                          <a:cs typeface="Times New Roman"/>
                        </a:rPr>
                        <a:t>Freq</a:t>
                      </a:r>
                      <a:r>
                        <a:rPr lang="en-US" sz="2800" b="1" i="1" u="none" strike="noStrike" dirty="0" smtClean="0">
                          <a:solidFill>
                            <a:srgbClr val="000000"/>
                          </a:solidFill>
                          <a:effectLst/>
                          <a:latin typeface="Times New Roman"/>
                          <a:cs typeface="Times New Roman"/>
                        </a:rPr>
                        <a:t> </a:t>
                      </a:r>
                      <a:r>
                        <a:rPr lang="en-US" sz="2800" b="1" i="0" u="none" strike="noStrike" dirty="0" smtClean="0">
                          <a:solidFill>
                            <a:srgbClr val="000000"/>
                          </a:solidFill>
                          <a:effectLst/>
                          <a:latin typeface="Times New Roman"/>
                          <a:cs typeface="Times New Roman"/>
                        </a:rPr>
                        <a:t>Raw</a:t>
                      </a:r>
                      <a:endParaRPr lang="en-US" sz="2800" b="1" i="0" u="none" strike="noStrike" dirty="0">
                        <a:solidFill>
                          <a:srgbClr val="000000"/>
                        </a:solidFill>
                        <a:effectLst/>
                        <a:latin typeface="Times New Roman"/>
                        <a:cs typeface="Times New Roman"/>
                      </a:endParaRPr>
                    </a:p>
                  </a:txBody>
                  <a:tcPr marL="12700" marR="12700" marT="12700" marB="0" anchor="b">
                    <a:lnL>
                      <a:noFill/>
                    </a:lnL>
                    <a:lnR>
                      <a:noFill/>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tcPr>
                </a:tc>
                <a:tc>
                  <a:txBody>
                    <a:bodyPr/>
                    <a:lstStyle/>
                    <a:p>
                      <a:pPr algn="ctr" fontAlgn="b"/>
                      <a:r>
                        <a:rPr lang="en-US" sz="2800" b="1" i="1" u="none" strike="noStrike" dirty="0" smtClean="0">
                          <a:solidFill>
                            <a:srgbClr val="000000"/>
                          </a:solidFill>
                          <a:effectLst/>
                          <a:latin typeface="Times New Roman"/>
                          <a:cs typeface="Times New Roman"/>
                        </a:rPr>
                        <a:t>M </a:t>
                      </a:r>
                      <a:r>
                        <a:rPr lang="en-US" sz="2800" b="1" i="0" u="none" strike="noStrike" dirty="0" err="1" smtClean="0">
                          <a:solidFill>
                            <a:srgbClr val="000000"/>
                          </a:solidFill>
                          <a:effectLst/>
                          <a:latin typeface="Times New Roman"/>
                          <a:cs typeface="Times New Roman"/>
                        </a:rPr>
                        <a:t>Freq</a:t>
                      </a:r>
                      <a:r>
                        <a:rPr lang="en-US" sz="2800" b="1" i="0" u="none" strike="noStrike" dirty="0" smtClean="0">
                          <a:solidFill>
                            <a:srgbClr val="000000"/>
                          </a:solidFill>
                          <a:effectLst/>
                          <a:latin typeface="Times New Roman"/>
                          <a:cs typeface="Times New Roman"/>
                        </a:rPr>
                        <a:t> Root</a:t>
                      </a:r>
                      <a:endParaRPr lang="en-US" sz="2800" b="1" i="0" u="none" strike="noStrike" dirty="0">
                        <a:solidFill>
                          <a:srgbClr val="000000"/>
                        </a:solidFill>
                        <a:effectLst/>
                        <a:latin typeface="Times New Roman"/>
                        <a:cs typeface="Times New Roman"/>
                      </a:endParaRPr>
                    </a:p>
                  </a:txBody>
                  <a:tcPr marL="12700" marR="12700" marT="12700" marB="0" anchor="b">
                    <a:lnL>
                      <a:noFill/>
                    </a:lnL>
                    <a:lnR>
                      <a:noFill/>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tcPr>
                </a:tc>
              </a:tr>
              <a:tr h="357716">
                <a:tc>
                  <a:txBody>
                    <a:bodyPr/>
                    <a:lstStyle/>
                    <a:p>
                      <a:pPr algn="l" fontAlgn="b"/>
                      <a:r>
                        <a:rPr lang="en-US" sz="2800" b="0" i="0" u="none" strike="noStrike">
                          <a:solidFill>
                            <a:srgbClr val="000000"/>
                          </a:solidFill>
                          <a:effectLst/>
                          <a:latin typeface="Times New Roman"/>
                          <a:cs typeface="Times New Roman"/>
                        </a:rPr>
                        <a:t>Adjective</a:t>
                      </a:r>
                    </a:p>
                  </a:txBody>
                  <a:tcPr marL="12700" marR="12700" marT="12700" marB="0" anchor="b">
                    <a:lnL>
                      <a:noFill/>
                    </a:lnL>
                    <a:lnR>
                      <a:noFill/>
                    </a:lnR>
                    <a:lnT w="28575" cap="flat" cmpd="sng" algn="ctr">
                      <a:solidFill>
                        <a:prstClr val="black"/>
                      </a:solidFill>
                      <a:prstDash val="solid"/>
                      <a:round/>
                      <a:headEnd type="none" w="med" len="med"/>
                      <a:tailEnd type="none" w="med" len="med"/>
                    </a:lnT>
                    <a:lnB>
                      <a:noFill/>
                    </a:lnB>
                  </a:tcPr>
                </a:tc>
                <a:tc>
                  <a:txBody>
                    <a:bodyPr/>
                    <a:lstStyle/>
                    <a:p>
                      <a:pPr algn="l" fontAlgn="b"/>
                      <a:r>
                        <a:rPr lang="en-US" sz="2800" b="0" i="0" u="none" strike="noStrike">
                          <a:solidFill>
                            <a:srgbClr val="000000"/>
                          </a:solidFill>
                          <a:effectLst/>
                          <a:latin typeface="Times New Roman"/>
                          <a:cs typeface="Times New Roman"/>
                        </a:rPr>
                        <a:t>Adjective</a:t>
                      </a:r>
                    </a:p>
                  </a:txBody>
                  <a:tcPr marL="12700" marR="12700" marT="12700" marB="0" anchor="b">
                    <a:lnL>
                      <a:noFill/>
                    </a:lnL>
                    <a:lnR>
                      <a:noFill/>
                    </a:lnR>
                    <a:lnT w="28575" cap="flat" cmpd="sng" algn="ctr">
                      <a:solidFill>
                        <a:prstClr val="black"/>
                      </a:solidFill>
                      <a:prstDash val="solid"/>
                      <a:round/>
                      <a:headEnd type="none" w="med" len="med"/>
                      <a:tailEnd type="none" w="med" len="med"/>
                    </a:lnT>
                    <a:lnB>
                      <a:noFill/>
                    </a:lnB>
                  </a:tcPr>
                </a:tc>
                <a:tc>
                  <a:txBody>
                    <a:bodyPr/>
                    <a:lstStyle/>
                    <a:p>
                      <a:pPr algn="ctr" fontAlgn="b"/>
                      <a:r>
                        <a:rPr lang="hr-HR" sz="2800" b="0" i="0" u="none" strike="noStrike" dirty="0">
                          <a:solidFill>
                            <a:srgbClr val="000000"/>
                          </a:solidFill>
                          <a:effectLst/>
                          <a:latin typeface="Times New Roman"/>
                          <a:cs typeface="Times New Roman"/>
                        </a:rPr>
                        <a:t>38.57</a:t>
                      </a:r>
                    </a:p>
                  </a:txBody>
                  <a:tcPr marL="12700" marR="12700" marT="12700" marB="0" anchor="b">
                    <a:lnL>
                      <a:noFill/>
                    </a:lnL>
                    <a:lnR>
                      <a:noFill/>
                    </a:lnR>
                    <a:lnT w="28575" cap="flat" cmpd="sng" algn="ctr">
                      <a:solidFill>
                        <a:prstClr val="black"/>
                      </a:solidFill>
                      <a:prstDash val="solid"/>
                      <a:round/>
                      <a:headEnd type="none" w="med" len="med"/>
                      <a:tailEnd type="none" w="med" len="med"/>
                    </a:lnT>
                    <a:lnB>
                      <a:noFill/>
                    </a:lnB>
                  </a:tcPr>
                </a:tc>
                <a:tc>
                  <a:txBody>
                    <a:bodyPr/>
                    <a:lstStyle/>
                    <a:p>
                      <a:pPr algn="ctr" fontAlgn="b"/>
                      <a:r>
                        <a:rPr lang="fi-FI" sz="2800" b="0" i="0" u="none" strike="noStrike" dirty="0">
                          <a:solidFill>
                            <a:srgbClr val="000000"/>
                          </a:solidFill>
                          <a:effectLst/>
                          <a:latin typeface="Times New Roman"/>
                          <a:cs typeface="Times New Roman"/>
                        </a:rPr>
                        <a:t>29.87</a:t>
                      </a:r>
                    </a:p>
                  </a:txBody>
                  <a:tcPr marL="12700" marR="12700" marT="12700" marB="0" anchor="b">
                    <a:lnL>
                      <a:noFill/>
                    </a:lnL>
                    <a:lnR>
                      <a:noFill/>
                    </a:lnR>
                    <a:lnT w="28575" cap="flat" cmpd="sng" algn="ctr">
                      <a:solidFill>
                        <a:prstClr val="black"/>
                      </a:solidFill>
                      <a:prstDash val="solid"/>
                      <a:round/>
                      <a:headEnd type="none" w="med" len="med"/>
                      <a:tailEnd type="none" w="med" len="med"/>
                    </a:lnT>
                    <a:lnB>
                      <a:noFill/>
                    </a:lnB>
                  </a:tcPr>
                </a:tc>
                <a:tc>
                  <a:txBody>
                    <a:bodyPr/>
                    <a:lstStyle/>
                    <a:p>
                      <a:pPr algn="ctr" fontAlgn="b"/>
                      <a:r>
                        <a:rPr lang="is-IS" sz="2800" b="0" i="0" u="none" strike="noStrike">
                          <a:solidFill>
                            <a:srgbClr val="000000"/>
                          </a:solidFill>
                          <a:effectLst/>
                          <a:latin typeface="Times New Roman"/>
                          <a:cs typeface="Times New Roman"/>
                        </a:rPr>
                        <a:t>10.06 (9.95)</a:t>
                      </a:r>
                    </a:p>
                  </a:txBody>
                  <a:tcPr marL="12700" marR="12700" marT="12700" marB="0" anchor="b">
                    <a:lnL>
                      <a:noFill/>
                    </a:lnL>
                    <a:lnR>
                      <a:noFill/>
                    </a:lnR>
                    <a:lnT w="28575" cap="flat" cmpd="sng" algn="ctr">
                      <a:solidFill>
                        <a:prstClr val="black"/>
                      </a:solidFill>
                      <a:prstDash val="solid"/>
                      <a:round/>
                      <a:headEnd type="none" w="med" len="med"/>
                      <a:tailEnd type="none" w="med" len="med"/>
                    </a:lnT>
                    <a:lnB>
                      <a:noFill/>
                    </a:lnB>
                  </a:tcPr>
                </a:tc>
                <a:tc>
                  <a:txBody>
                    <a:bodyPr/>
                    <a:lstStyle/>
                    <a:p>
                      <a:pPr algn="ctr" fontAlgn="b"/>
                      <a:r>
                        <a:rPr lang="is-IS" sz="2800" b="0" i="0" u="none" strike="noStrike" dirty="0">
                          <a:solidFill>
                            <a:srgbClr val="000000"/>
                          </a:solidFill>
                          <a:effectLst/>
                          <a:latin typeface="Times New Roman"/>
                          <a:cs typeface="Times New Roman"/>
                        </a:rPr>
                        <a:t>15.87 (12.76)</a:t>
                      </a:r>
                    </a:p>
                  </a:txBody>
                  <a:tcPr marL="12700" marR="12700" marT="12700" marB="0" anchor="b">
                    <a:lnL>
                      <a:noFill/>
                    </a:lnL>
                    <a:lnR>
                      <a:noFill/>
                    </a:lnR>
                    <a:lnT w="28575" cap="flat" cmpd="sng" algn="ctr">
                      <a:solidFill>
                        <a:prstClr val="black"/>
                      </a:solidFill>
                      <a:prstDash val="solid"/>
                      <a:round/>
                      <a:headEnd type="none" w="med" len="med"/>
                      <a:tailEnd type="none" w="med" len="med"/>
                    </a:lnT>
                    <a:lnB>
                      <a:noFill/>
                    </a:lnB>
                  </a:tcPr>
                </a:tc>
              </a:tr>
              <a:tr h="357716">
                <a:tc>
                  <a:txBody>
                    <a:bodyPr/>
                    <a:lstStyle/>
                    <a:p>
                      <a:pPr algn="l"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l" fontAlgn="b"/>
                      <a:r>
                        <a:rPr lang="en-US" sz="2800" b="0" i="0" u="none" strike="noStrike">
                          <a:solidFill>
                            <a:srgbClr val="000000"/>
                          </a:solidFill>
                          <a:effectLst/>
                          <a:latin typeface="Times New Roman"/>
                          <a:cs typeface="Times New Roman"/>
                        </a:rPr>
                        <a:t>Noun</a:t>
                      </a:r>
                    </a:p>
                  </a:txBody>
                  <a:tcPr marL="12700" marR="12700" marT="12700" marB="0" anchor="b">
                    <a:lnL>
                      <a:noFill/>
                    </a:lnL>
                    <a:lnR>
                      <a:noFill/>
                    </a:lnR>
                    <a:lnT>
                      <a:noFill/>
                    </a:lnT>
                    <a:lnB>
                      <a:noFill/>
                    </a:lnB>
                  </a:tcPr>
                </a:tc>
                <a:tc>
                  <a:txBody>
                    <a:bodyPr/>
                    <a:lstStyle/>
                    <a:p>
                      <a:pPr algn="ctr" fontAlgn="b"/>
                      <a:r>
                        <a:rPr lang="uk-UA" sz="2800" b="0" i="0" u="none" strike="noStrike">
                          <a:solidFill>
                            <a:srgbClr val="000000"/>
                          </a:solidFill>
                          <a:effectLst/>
                          <a:latin typeface="Times New Roman"/>
                          <a:cs typeface="Times New Roman"/>
                        </a:rPr>
                        <a:t>39.46</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46.70</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7.95 (10.39)</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16.45 (14.33)</a:t>
                      </a:r>
                    </a:p>
                  </a:txBody>
                  <a:tcPr marL="12700" marR="12700" marT="12700" marB="0" anchor="b">
                    <a:lnL>
                      <a:noFill/>
                    </a:lnL>
                    <a:lnR>
                      <a:noFill/>
                    </a:lnR>
                    <a:lnT>
                      <a:noFill/>
                    </a:lnT>
                    <a:lnB>
                      <a:noFill/>
                    </a:lnB>
                  </a:tcPr>
                </a:tc>
              </a:tr>
              <a:tr h="184860">
                <a:tc>
                  <a:txBody>
                    <a:bodyPr/>
                    <a:lstStyle/>
                    <a:p>
                      <a:pPr algn="l"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l" fontAlgn="b"/>
                      <a:r>
                        <a:rPr lang="en-US" sz="2800" b="0" i="0" u="none" strike="noStrike">
                          <a:solidFill>
                            <a:srgbClr val="000000"/>
                          </a:solidFill>
                          <a:effectLst/>
                          <a:latin typeface="Times New Roman"/>
                          <a:cs typeface="Times New Roman"/>
                        </a:rPr>
                        <a:t>Verb</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17.59</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20.62</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4.63 (5.58)</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13.58 (8.01)</a:t>
                      </a:r>
                    </a:p>
                  </a:txBody>
                  <a:tcPr marL="12700" marR="12700" marT="12700" marB="0" anchor="b">
                    <a:lnL>
                      <a:noFill/>
                    </a:lnL>
                    <a:lnR>
                      <a:noFill/>
                    </a:lnR>
                    <a:lnT>
                      <a:noFill/>
                    </a:lnT>
                    <a:lnB>
                      <a:noFill/>
                    </a:lnB>
                  </a:tcPr>
                </a:tc>
              </a:tr>
              <a:tr h="357716">
                <a:tc>
                  <a:txBody>
                    <a:bodyPr/>
                    <a:lstStyle/>
                    <a:p>
                      <a:pPr algn="l"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l" fontAlgn="b"/>
                      <a:r>
                        <a:rPr lang="en-US" sz="2800" b="0" i="0" u="none" strike="noStrike">
                          <a:solidFill>
                            <a:srgbClr val="000000"/>
                          </a:solidFill>
                          <a:effectLst/>
                          <a:latin typeface="Times New Roman"/>
                          <a:cs typeface="Times New Roman"/>
                        </a:rPr>
                        <a:t>Other</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4.37</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2.82</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7.43 (7.16)</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14.58 (11.43)</a:t>
                      </a:r>
                    </a:p>
                  </a:txBody>
                  <a:tcPr marL="12700" marR="12700" marT="12700" marB="0" anchor="b">
                    <a:lnL>
                      <a:noFill/>
                    </a:lnL>
                    <a:lnR>
                      <a:noFill/>
                    </a:lnR>
                    <a:lnT>
                      <a:noFill/>
                    </a:lnT>
                    <a:lnB>
                      <a:noFill/>
                    </a:lnB>
                  </a:tcPr>
                </a:tc>
              </a:tr>
              <a:tr h="357716">
                <a:tc>
                  <a:txBody>
                    <a:bodyPr/>
                    <a:lstStyle/>
                    <a:p>
                      <a:pPr algn="l" fontAlgn="b"/>
                      <a:r>
                        <a:rPr lang="en-US" sz="2800" b="0" i="0" u="none" strike="noStrike">
                          <a:solidFill>
                            <a:srgbClr val="000000"/>
                          </a:solidFill>
                          <a:effectLst/>
                          <a:latin typeface="Times New Roman"/>
                          <a:cs typeface="Times New Roman"/>
                        </a:rPr>
                        <a:t>Noun</a:t>
                      </a:r>
                    </a:p>
                  </a:txBody>
                  <a:tcPr marL="12700" marR="12700" marT="12700" marB="0" anchor="b">
                    <a:lnL>
                      <a:noFill/>
                    </a:lnL>
                    <a:lnR>
                      <a:noFill/>
                    </a:lnR>
                    <a:lnT>
                      <a:noFill/>
                    </a:lnT>
                    <a:lnB>
                      <a:noFill/>
                    </a:lnB>
                  </a:tcPr>
                </a:tc>
                <a:tc>
                  <a:txBody>
                    <a:bodyPr/>
                    <a:lstStyle/>
                    <a:p>
                      <a:pPr algn="l" fontAlgn="b"/>
                      <a:r>
                        <a:rPr lang="en-US" sz="2800" b="0" i="0" u="none" strike="noStrike">
                          <a:solidFill>
                            <a:srgbClr val="000000"/>
                          </a:solidFill>
                          <a:effectLst/>
                          <a:latin typeface="Times New Roman"/>
                          <a:cs typeface="Times New Roman"/>
                        </a:rPr>
                        <a:t>Adjective</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16.81</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11.97</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8.75 (9.96)</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16.10 (13.74)</a:t>
                      </a:r>
                    </a:p>
                  </a:txBody>
                  <a:tcPr marL="12700" marR="12700" marT="12700" marB="0" anchor="b">
                    <a:lnL>
                      <a:noFill/>
                    </a:lnL>
                    <a:lnR>
                      <a:noFill/>
                    </a:lnR>
                    <a:lnT>
                      <a:noFill/>
                    </a:lnT>
                    <a:lnB>
                      <a:noFill/>
                    </a:lnB>
                  </a:tcPr>
                </a:tc>
              </a:tr>
              <a:tr h="357716">
                <a:tc>
                  <a:txBody>
                    <a:bodyPr/>
                    <a:lstStyle/>
                    <a:p>
                      <a:pPr algn="l"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l" fontAlgn="b"/>
                      <a:r>
                        <a:rPr lang="en-US" sz="2800" b="0" i="0" u="none" strike="noStrike">
                          <a:solidFill>
                            <a:srgbClr val="000000"/>
                          </a:solidFill>
                          <a:effectLst/>
                          <a:latin typeface="Times New Roman"/>
                          <a:cs typeface="Times New Roman"/>
                        </a:rPr>
                        <a:t>Noun</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60.97</a:t>
                      </a:r>
                    </a:p>
                  </a:txBody>
                  <a:tcPr marL="12700" marR="12700" marT="12700" marB="0" anchor="b">
                    <a:lnL>
                      <a:noFill/>
                    </a:lnL>
                    <a:lnR>
                      <a:noFill/>
                    </a:lnR>
                    <a:lnT>
                      <a:noFill/>
                    </a:lnT>
                    <a:lnB>
                      <a:noFill/>
                    </a:lnB>
                  </a:tcPr>
                </a:tc>
                <a:tc>
                  <a:txBody>
                    <a:bodyPr/>
                    <a:lstStyle/>
                    <a:p>
                      <a:pPr algn="ctr" fontAlgn="b"/>
                      <a:r>
                        <a:rPr lang="is-IS" sz="2800" b="0" i="0" u="none" strike="noStrike" dirty="0">
                          <a:solidFill>
                            <a:srgbClr val="000000"/>
                          </a:solidFill>
                          <a:effectLst/>
                          <a:latin typeface="Times New Roman"/>
                          <a:cs typeface="Times New Roman"/>
                        </a:rPr>
                        <a:t>62.07</a:t>
                      </a:r>
                    </a:p>
                  </a:txBody>
                  <a:tcPr marL="12700" marR="12700" marT="12700" marB="0" anchor="b">
                    <a:lnL>
                      <a:noFill/>
                    </a:lnL>
                    <a:lnR>
                      <a:noFill/>
                    </a:lnR>
                    <a:lnT>
                      <a:noFill/>
                    </a:lnT>
                    <a:lnB>
                      <a:noFill/>
                    </a:lnB>
                  </a:tcPr>
                </a:tc>
                <a:tc>
                  <a:txBody>
                    <a:bodyPr/>
                    <a:lstStyle/>
                    <a:p>
                      <a:pPr algn="ctr" fontAlgn="b"/>
                      <a:r>
                        <a:rPr lang="is-IS" sz="2800" b="0" i="0" u="none" strike="noStrike" dirty="0">
                          <a:solidFill>
                            <a:srgbClr val="000000"/>
                          </a:solidFill>
                          <a:effectLst/>
                          <a:latin typeface="Times New Roman"/>
                          <a:cs typeface="Times New Roman"/>
                        </a:rPr>
                        <a:t>9.17 (10.47)</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16.85 (14.46)</a:t>
                      </a:r>
                    </a:p>
                  </a:txBody>
                  <a:tcPr marL="12700" marR="12700" marT="12700" marB="0" anchor="b">
                    <a:lnL>
                      <a:noFill/>
                    </a:lnL>
                    <a:lnR>
                      <a:noFill/>
                    </a:lnR>
                    <a:lnT>
                      <a:noFill/>
                    </a:lnT>
                    <a:lnB>
                      <a:noFill/>
                    </a:lnB>
                  </a:tcPr>
                </a:tc>
              </a:tr>
              <a:tr h="184860">
                <a:tc>
                  <a:txBody>
                    <a:bodyPr/>
                    <a:lstStyle/>
                    <a:p>
                      <a:pPr algn="l"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l" fontAlgn="b"/>
                      <a:r>
                        <a:rPr lang="en-US" sz="2800" b="0" i="0" u="none" strike="noStrike">
                          <a:solidFill>
                            <a:srgbClr val="000000"/>
                          </a:solidFill>
                          <a:effectLst/>
                          <a:latin typeface="Times New Roman"/>
                          <a:cs typeface="Times New Roman"/>
                        </a:rPr>
                        <a:t>Verb</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20.31</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24.31</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4.58 (5.67)</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13.21 (9.77)</a:t>
                      </a:r>
                    </a:p>
                  </a:txBody>
                  <a:tcPr marL="12700" marR="12700" marT="12700" marB="0" anchor="b">
                    <a:lnL>
                      <a:noFill/>
                    </a:lnL>
                    <a:lnR>
                      <a:noFill/>
                    </a:lnR>
                    <a:lnT>
                      <a:noFill/>
                    </a:lnT>
                    <a:lnB>
                      <a:noFill/>
                    </a:lnB>
                  </a:tcPr>
                </a:tc>
              </a:tr>
              <a:tr h="357716">
                <a:tc>
                  <a:txBody>
                    <a:bodyPr/>
                    <a:lstStyle/>
                    <a:p>
                      <a:pPr algn="l"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l" fontAlgn="b"/>
                      <a:r>
                        <a:rPr lang="en-US" sz="2800" b="0" i="0" u="none" strike="noStrike">
                          <a:solidFill>
                            <a:srgbClr val="000000"/>
                          </a:solidFill>
                          <a:effectLst/>
                          <a:latin typeface="Times New Roman"/>
                          <a:cs typeface="Times New Roman"/>
                        </a:rPr>
                        <a:t>Other</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1.91</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1.66</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8.20 (8.11)</a:t>
                      </a:r>
                    </a:p>
                  </a:txBody>
                  <a:tcPr marL="12700" marR="12700" marT="12700" marB="0" anchor="b">
                    <a:lnL>
                      <a:noFill/>
                    </a:lnL>
                    <a:lnR>
                      <a:noFill/>
                    </a:lnR>
                    <a:lnT>
                      <a:noFill/>
                    </a:lnT>
                    <a:lnB>
                      <a:noFill/>
                    </a:lnB>
                  </a:tcPr>
                </a:tc>
                <a:tc>
                  <a:txBody>
                    <a:bodyPr/>
                    <a:lstStyle/>
                    <a:p>
                      <a:pPr algn="ctr" fontAlgn="b"/>
                      <a:r>
                        <a:rPr lang="is-IS" sz="2800" b="0" i="0" u="none" strike="noStrike" dirty="0">
                          <a:solidFill>
                            <a:srgbClr val="000000"/>
                          </a:solidFill>
                          <a:effectLst/>
                          <a:latin typeface="Times New Roman"/>
                          <a:cs typeface="Times New Roman"/>
                        </a:rPr>
                        <a:t>15.33 (11.62)</a:t>
                      </a:r>
                    </a:p>
                  </a:txBody>
                  <a:tcPr marL="12700" marR="12700" marT="12700" marB="0" anchor="b">
                    <a:lnL>
                      <a:noFill/>
                    </a:lnL>
                    <a:lnR>
                      <a:noFill/>
                    </a:lnR>
                    <a:lnT>
                      <a:noFill/>
                    </a:lnT>
                    <a:lnB>
                      <a:noFill/>
                    </a:lnB>
                  </a:tcPr>
                </a:tc>
              </a:tr>
              <a:tr h="357716">
                <a:tc>
                  <a:txBody>
                    <a:bodyPr/>
                    <a:lstStyle/>
                    <a:p>
                      <a:pPr algn="l" fontAlgn="b"/>
                      <a:r>
                        <a:rPr lang="en-US" sz="2800" b="0" i="0" u="none" strike="noStrike">
                          <a:solidFill>
                            <a:srgbClr val="000000"/>
                          </a:solidFill>
                          <a:effectLst/>
                          <a:latin typeface="Times New Roman"/>
                          <a:cs typeface="Times New Roman"/>
                        </a:rPr>
                        <a:t>Verb</a:t>
                      </a:r>
                    </a:p>
                  </a:txBody>
                  <a:tcPr marL="12700" marR="12700" marT="12700" marB="0" anchor="b">
                    <a:lnL>
                      <a:noFill/>
                    </a:lnL>
                    <a:lnR>
                      <a:noFill/>
                    </a:lnR>
                    <a:lnT>
                      <a:noFill/>
                    </a:lnT>
                    <a:lnB>
                      <a:noFill/>
                    </a:lnB>
                  </a:tcPr>
                </a:tc>
                <a:tc>
                  <a:txBody>
                    <a:bodyPr/>
                    <a:lstStyle/>
                    <a:p>
                      <a:pPr algn="l" fontAlgn="b"/>
                      <a:r>
                        <a:rPr lang="en-US" sz="2800" b="0" i="0" u="none" strike="noStrike">
                          <a:solidFill>
                            <a:srgbClr val="000000"/>
                          </a:solidFill>
                          <a:effectLst/>
                          <a:latin typeface="Times New Roman"/>
                          <a:cs typeface="Times New Roman"/>
                        </a:rPr>
                        <a:t>Adjective</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19.18</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20.34</a:t>
                      </a:r>
                    </a:p>
                  </a:txBody>
                  <a:tcPr marL="12700" marR="12700" marT="12700" marB="0" anchor="b">
                    <a:lnL>
                      <a:noFill/>
                    </a:lnL>
                    <a:lnR>
                      <a:noFill/>
                    </a:lnR>
                    <a:lnT>
                      <a:noFill/>
                    </a:lnT>
                    <a:lnB>
                      <a:noFill/>
                    </a:lnB>
                  </a:tcPr>
                </a:tc>
                <a:tc>
                  <a:txBody>
                    <a:bodyPr/>
                    <a:lstStyle/>
                    <a:p>
                      <a:pPr algn="ctr" fontAlgn="b"/>
                      <a:r>
                        <a:rPr lang="is-IS" sz="2800" b="0" i="0" u="none" strike="noStrike" dirty="0">
                          <a:solidFill>
                            <a:srgbClr val="000000"/>
                          </a:solidFill>
                          <a:effectLst/>
                          <a:latin typeface="Times New Roman"/>
                          <a:cs typeface="Times New Roman"/>
                        </a:rPr>
                        <a:t>10.70 (11.02)</a:t>
                      </a:r>
                    </a:p>
                  </a:txBody>
                  <a:tcPr marL="12700" marR="12700" marT="12700" marB="0" anchor="b">
                    <a:lnL>
                      <a:noFill/>
                    </a:lnL>
                    <a:lnR>
                      <a:noFill/>
                    </a:lnR>
                    <a:lnT>
                      <a:noFill/>
                    </a:lnT>
                    <a:lnB>
                      <a:noFill/>
                    </a:lnB>
                  </a:tcPr>
                </a:tc>
                <a:tc>
                  <a:txBody>
                    <a:bodyPr/>
                    <a:lstStyle/>
                    <a:p>
                      <a:pPr algn="ctr" fontAlgn="b"/>
                      <a:r>
                        <a:rPr lang="is-IS" sz="2800" b="0" i="0" u="none" strike="noStrike" dirty="0">
                          <a:solidFill>
                            <a:srgbClr val="000000"/>
                          </a:solidFill>
                          <a:effectLst/>
                          <a:latin typeface="Times New Roman"/>
                          <a:cs typeface="Times New Roman"/>
                        </a:rPr>
                        <a:t>15.19 (12.80)</a:t>
                      </a:r>
                    </a:p>
                  </a:txBody>
                  <a:tcPr marL="12700" marR="12700" marT="12700" marB="0" anchor="b">
                    <a:lnL>
                      <a:noFill/>
                    </a:lnL>
                    <a:lnR>
                      <a:noFill/>
                    </a:lnR>
                    <a:lnT>
                      <a:noFill/>
                    </a:lnT>
                    <a:lnB>
                      <a:noFill/>
                    </a:lnB>
                  </a:tcPr>
                </a:tc>
              </a:tr>
              <a:tr h="357716">
                <a:tc>
                  <a:txBody>
                    <a:bodyPr/>
                    <a:lstStyle/>
                    <a:p>
                      <a:pPr algn="l"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l" fontAlgn="b"/>
                      <a:r>
                        <a:rPr lang="en-US" sz="2800" b="0" i="0" u="none" strike="noStrike">
                          <a:solidFill>
                            <a:srgbClr val="000000"/>
                          </a:solidFill>
                          <a:effectLst/>
                          <a:latin typeface="Times New Roman"/>
                          <a:cs typeface="Times New Roman"/>
                        </a:rPr>
                        <a:t>Noun</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42.45</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37.32</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10.75 (13.62)</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14.90 (13.48)</a:t>
                      </a:r>
                    </a:p>
                  </a:txBody>
                  <a:tcPr marL="12700" marR="12700" marT="12700" marB="0" anchor="b">
                    <a:lnL>
                      <a:noFill/>
                    </a:lnL>
                    <a:lnR>
                      <a:noFill/>
                    </a:lnR>
                    <a:lnT>
                      <a:noFill/>
                    </a:lnT>
                    <a:lnB>
                      <a:noFill/>
                    </a:lnB>
                  </a:tcPr>
                </a:tc>
              </a:tr>
              <a:tr h="184860">
                <a:tc>
                  <a:txBody>
                    <a:bodyPr/>
                    <a:lstStyle/>
                    <a:p>
                      <a:pPr algn="l"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l" fontAlgn="b"/>
                      <a:r>
                        <a:rPr lang="en-US" sz="2800" b="0" i="0" u="none" strike="noStrike" dirty="0">
                          <a:solidFill>
                            <a:srgbClr val="000000"/>
                          </a:solidFill>
                          <a:effectLst/>
                          <a:latin typeface="Times New Roman"/>
                          <a:cs typeface="Times New Roman"/>
                        </a:rPr>
                        <a:t>Verb</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19.92</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24.11</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4.06 (4.58)</a:t>
                      </a:r>
                    </a:p>
                  </a:txBody>
                  <a:tcPr marL="12700" marR="12700" marT="12700" marB="0" anchor="b">
                    <a:lnL>
                      <a:noFill/>
                    </a:lnL>
                    <a:lnR>
                      <a:noFill/>
                    </a:lnR>
                    <a:lnT>
                      <a:noFill/>
                    </a:lnT>
                    <a:lnB>
                      <a:noFill/>
                    </a:lnB>
                  </a:tcPr>
                </a:tc>
                <a:tc>
                  <a:txBody>
                    <a:bodyPr/>
                    <a:lstStyle/>
                    <a:p>
                      <a:pPr algn="ctr" fontAlgn="b"/>
                      <a:r>
                        <a:rPr lang="is-IS" sz="2800" b="0" i="0" u="none" strike="noStrike" dirty="0">
                          <a:solidFill>
                            <a:srgbClr val="000000"/>
                          </a:solidFill>
                          <a:effectLst/>
                          <a:latin typeface="Times New Roman"/>
                          <a:cs typeface="Times New Roman"/>
                        </a:rPr>
                        <a:t>10.59 (7.95)</a:t>
                      </a:r>
                    </a:p>
                  </a:txBody>
                  <a:tcPr marL="12700" marR="12700" marT="12700" marB="0" anchor="b">
                    <a:lnL>
                      <a:noFill/>
                    </a:lnL>
                    <a:lnR>
                      <a:noFill/>
                    </a:lnR>
                    <a:lnT>
                      <a:noFill/>
                    </a:lnT>
                    <a:lnB>
                      <a:noFill/>
                    </a:lnB>
                  </a:tcPr>
                </a:tc>
              </a:tr>
              <a:tr h="357716">
                <a:tc>
                  <a:txBody>
                    <a:bodyPr/>
                    <a:lstStyle/>
                    <a:p>
                      <a:pPr algn="l" fontAlgn="b"/>
                      <a:r>
                        <a:rPr lang="en-US" sz="2800" b="0" i="0" u="none" strike="noStrike">
                          <a:solidFill>
                            <a:srgbClr val="000000"/>
                          </a:solidFill>
                          <a:effectLst/>
                          <a:latin typeface="Times New Roman"/>
                          <a:cs typeface="Times New Roman"/>
                        </a:rPr>
                        <a:t>Other</a:t>
                      </a:r>
                    </a:p>
                  </a:txBody>
                  <a:tcPr marL="12700" marR="12700" marT="12700" marB="0" anchor="b">
                    <a:lnL>
                      <a:noFill/>
                    </a:lnL>
                    <a:lnR>
                      <a:noFill/>
                    </a:lnR>
                    <a:lnT>
                      <a:noFill/>
                    </a:lnT>
                    <a:lnB>
                      <a:noFill/>
                    </a:lnB>
                  </a:tcPr>
                </a:tc>
                <a:tc>
                  <a:txBody>
                    <a:bodyPr/>
                    <a:lstStyle/>
                    <a:p>
                      <a:pPr algn="l" fontAlgn="b"/>
                      <a:r>
                        <a:rPr lang="en-US" sz="2800" b="0" i="0" u="none" strike="noStrike">
                          <a:solidFill>
                            <a:srgbClr val="000000"/>
                          </a:solidFill>
                          <a:effectLst/>
                          <a:latin typeface="Times New Roman"/>
                          <a:cs typeface="Times New Roman"/>
                        </a:rPr>
                        <a:t>Other</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18.45</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18.24</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13.43 (11.35)</a:t>
                      </a:r>
                    </a:p>
                  </a:txBody>
                  <a:tcPr marL="12700" marR="12700" marT="12700" marB="0" anchor="b">
                    <a:lnL>
                      <a:noFill/>
                    </a:lnL>
                    <a:lnR>
                      <a:noFill/>
                    </a:lnR>
                    <a:lnT>
                      <a:noFill/>
                    </a:lnT>
                    <a:lnB>
                      <a:noFill/>
                    </a:lnB>
                  </a:tcPr>
                </a:tc>
                <a:tc>
                  <a:txBody>
                    <a:bodyPr/>
                    <a:lstStyle/>
                    <a:p>
                      <a:pPr algn="ctr" fontAlgn="b"/>
                      <a:r>
                        <a:rPr lang="is-IS" sz="2800" b="0" i="0" u="none" strike="noStrike" dirty="0">
                          <a:solidFill>
                            <a:srgbClr val="000000"/>
                          </a:solidFill>
                          <a:effectLst/>
                          <a:latin typeface="Times New Roman"/>
                          <a:cs typeface="Times New Roman"/>
                        </a:rPr>
                        <a:t>15.30 (13.44)</a:t>
                      </a:r>
                    </a:p>
                  </a:txBody>
                  <a:tcPr marL="12700" marR="12700" marT="12700" marB="0" anchor="b">
                    <a:lnL>
                      <a:noFill/>
                    </a:lnL>
                    <a:lnR>
                      <a:noFill/>
                    </a:lnR>
                    <a:lnT>
                      <a:noFill/>
                    </a:lnT>
                    <a:lnB>
                      <a:noFill/>
                    </a:lnB>
                  </a:tcPr>
                </a:tc>
              </a:tr>
              <a:tr h="357716">
                <a:tc>
                  <a:txBody>
                    <a:bodyPr/>
                    <a:lstStyle/>
                    <a:p>
                      <a:pPr algn="l"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l" fontAlgn="b"/>
                      <a:r>
                        <a:rPr lang="en-US" sz="2800" b="0" i="0" u="none" strike="noStrike">
                          <a:solidFill>
                            <a:srgbClr val="000000"/>
                          </a:solidFill>
                          <a:effectLst/>
                          <a:latin typeface="Times New Roman"/>
                          <a:cs typeface="Times New Roman"/>
                        </a:rPr>
                        <a:t>Adjective</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14.90</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12.14</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7.45 (8.48)</a:t>
                      </a:r>
                    </a:p>
                  </a:txBody>
                  <a:tcPr marL="12700" marR="12700" marT="12700" marB="0" anchor="b">
                    <a:lnL>
                      <a:noFill/>
                    </a:lnL>
                    <a:lnR>
                      <a:noFill/>
                    </a:lnR>
                    <a:lnT>
                      <a:noFill/>
                    </a:lnT>
                    <a:lnB>
                      <a:noFill/>
                    </a:lnB>
                  </a:tcPr>
                </a:tc>
                <a:tc>
                  <a:txBody>
                    <a:bodyPr/>
                    <a:lstStyle/>
                    <a:p>
                      <a:pPr algn="ctr" fontAlgn="b"/>
                      <a:r>
                        <a:rPr lang="is-IS" sz="2800" b="0" i="0" u="none" strike="noStrike" dirty="0">
                          <a:solidFill>
                            <a:srgbClr val="000000"/>
                          </a:solidFill>
                          <a:effectLst/>
                          <a:latin typeface="Times New Roman"/>
                          <a:cs typeface="Times New Roman"/>
                        </a:rPr>
                        <a:t>17.02 (12.87)</a:t>
                      </a:r>
                    </a:p>
                  </a:txBody>
                  <a:tcPr marL="12700" marR="12700" marT="12700" marB="0" anchor="b">
                    <a:lnL>
                      <a:noFill/>
                    </a:lnL>
                    <a:lnR>
                      <a:noFill/>
                    </a:lnR>
                    <a:lnT>
                      <a:noFill/>
                    </a:lnT>
                    <a:lnB>
                      <a:noFill/>
                    </a:lnB>
                  </a:tcPr>
                </a:tc>
              </a:tr>
              <a:tr h="357716">
                <a:tc>
                  <a:txBody>
                    <a:bodyPr/>
                    <a:lstStyle/>
                    <a:p>
                      <a:pPr algn="l"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l" fontAlgn="b"/>
                      <a:r>
                        <a:rPr lang="en-US" sz="2800" b="0" i="0" u="none" strike="noStrike">
                          <a:solidFill>
                            <a:srgbClr val="000000"/>
                          </a:solidFill>
                          <a:effectLst/>
                          <a:latin typeface="Times New Roman"/>
                          <a:cs typeface="Times New Roman"/>
                        </a:rPr>
                        <a:t>Noun</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43.01</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42.84</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7.86 (9.55)</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21.72 (18.89)</a:t>
                      </a:r>
                    </a:p>
                  </a:txBody>
                  <a:tcPr marL="12700" marR="12700" marT="12700" marB="0" anchor="b">
                    <a:lnL>
                      <a:noFill/>
                    </a:lnL>
                    <a:lnR>
                      <a:noFill/>
                    </a:lnR>
                    <a:lnT>
                      <a:noFill/>
                    </a:lnT>
                    <a:lnB>
                      <a:noFill/>
                    </a:lnB>
                  </a:tcPr>
                </a:tc>
              </a:tr>
              <a:tr h="357716">
                <a:tc>
                  <a:txBody>
                    <a:bodyPr/>
                    <a:lstStyle/>
                    <a:p>
                      <a:pPr algn="l"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l" fontAlgn="b"/>
                      <a:r>
                        <a:rPr lang="en-US" sz="2800" b="0" i="0" u="none" strike="noStrike">
                          <a:solidFill>
                            <a:srgbClr val="000000"/>
                          </a:solidFill>
                          <a:effectLst/>
                          <a:latin typeface="Times New Roman"/>
                          <a:cs typeface="Times New Roman"/>
                        </a:rPr>
                        <a:t>Verb</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36.78</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41.01</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6.33 (8.20)</a:t>
                      </a:r>
                    </a:p>
                  </a:txBody>
                  <a:tcPr marL="12700" marR="12700" marT="12700" marB="0" anchor="b">
                    <a:lnL>
                      <a:noFill/>
                    </a:lnL>
                    <a:lnR>
                      <a:noFill/>
                    </a:lnR>
                    <a:lnT>
                      <a:noFill/>
                    </a:lnT>
                    <a:lnB>
                      <a:noFill/>
                    </a:lnB>
                  </a:tcPr>
                </a:tc>
                <a:tc>
                  <a:txBody>
                    <a:bodyPr/>
                    <a:lstStyle/>
                    <a:p>
                      <a:pPr algn="ctr" fontAlgn="b"/>
                      <a:r>
                        <a:rPr lang="is-IS" sz="2800" b="0" i="0" u="none" strike="noStrike" dirty="0">
                          <a:solidFill>
                            <a:srgbClr val="000000"/>
                          </a:solidFill>
                          <a:effectLst/>
                          <a:latin typeface="Times New Roman"/>
                          <a:cs typeface="Times New Roman"/>
                        </a:rPr>
                        <a:t>16.88 (11.35)</a:t>
                      </a:r>
                    </a:p>
                  </a:txBody>
                  <a:tcPr marL="12700" marR="12700" marT="12700" marB="0" anchor="b">
                    <a:lnL>
                      <a:noFill/>
                    </a:lnL>
                    <a:lnR>
                      <a:noFill/>
                    </a:lnR>
                    <a:lnT>
                      <a:noFill/>
                    </a:lnT>
                    <a:lnB>
                      <a:noFill/>
                    </a:lnB>
                  </a:tcPr>
                </a:tc>
              </a:tr>
              <a:tr h="357716">
                <a:tc>
                  <a:txBody>
                    <a:bodyPr/>
                    <a:lstStyle/>
                    <a:p>
                      <a:pPr algn="l" fontAlgn="b"/>
                      <a:endParaRPr lang="en-US" sz="2800" b="0" i="0" u="none" strike="noStrike" dirty="0">
                        <a:solidFill>
                          <a:srgbClr val="000000"/>
                        </a:solidFill>
                        <a:effectLst/>
                        <a:latin typeface="Times New Roman"/>
                        <a:cs typeface="Times New Roman"/>
                      </a:endParaRPr>
                    </a:p>
                  </a:txBody>
                  <a:tcPr marL="12700" marR="12700" marT="12700" marB="0" anchor="b">
                    <a:lnL>
                      <a:noFill/>
                    </a:lnL>
                    <a:lnR>
                      <a:noFill/>
                    </a:lnR>
                    <a:lnT>
                      <a:noFill/>
                    </a:lnT>
                    <a:lnB w="28575" cap="flat" cmpd="sng" algn="ctr">
                      <a:solidFill>
                        <a:prstClr val="black"/>
                      </a:solidFill>
                      <a:prstDash val="solid"/>
                      <a:round/>
                      <a:headEnd type="none" w="med" len="med"/>
                      <a:tailEnd type="none" w="med" len="med"/>
                    </a:lnB>
                  </a:tcPr>
                </a:tc>
                <a:tc>
                  <a:txBody>
                    <a:bodyPr/>
                    <a:lstStyle/>
                    <a:p>
                      <a:pPr algn="l" fontAlgn="b"/>
                      <a:r>
                        <a:rPr lang="en-US" sz="2800" b="0" i="0" u="none" strike="noStrike" dirty="0">
                          <a:solidFill>
                            <a:srgbClr val="000000"/>
                          </a:solidFill>
                          <a:effectLst/>
                          <a:latin typeface="Times New Roman"/>
                          <a:cs typeface="Times New Roman"/>
                        </a:rPr>
                        <a:t>Other</a:t>
                      </a:r>
                    </a:p>
                  </a:txBody>
                  <a:tcPr marL="12700" marR="12700" marT="12700" marB="0" anchor="b">
                    <a:lnL>
                      <a:noFill/>
                    </a:lnL>
                    <a:lnR>
                      <a:noFill/>
                    </a:lnR>
                    <a:lnT>
                      <a:noFill/>
                    </a:lnT>
                    <a:lnB w="28575" cap="flat" cmpd="sng" algn="ctr">
                      <a:solidFill>
                        <a:prstClr val="black"/>
                      </a:solidFill>
                      <a:prstDash val="solid"/>
                      <a:round/>
                      <a:headEnd type="none" w="med" len="med"/>
                      <a:tailEnd type="none" w="med" len="med"/>
                    </a:lnB>
                  </a:tcPr>
                </a:tc>
                <a:tc>
                  <a:txBody>
                    <a:bodyPr/>
                    <a:lstStyle/>
                    <a:p>
                      <a:pPr algn="ctr" fontAlgn="b"/>
                      <a:r>
                        <a:rPr lang="nb-NO" sz="2800" b="0" i="0" u="none" strike="noStrike" dirty="0">
                          <a:solidFill>
                            <a:srgbClr val="000000"/>
                          </a:solidFill>
                          <a:effectLst/>
                          <a:latin typeface="Times New Roman"/>
                          <a:cs typeface="Times New Roman"/>
                        </a:rPr>
                        <a:t>5.31</a:t>
                      </a:r>
                    </a:p>
                  </a:txBody>
                  <a:tcPr marL="12700" marR="12700" marT="12700" marB="0" anchor="b">
                    <a:lnL>
                      <a:noFill/>
                    </a:lnL>
                    <a:lnR>
                      <a:noFill/>
                    </a:lnR>
                    <a:lnT>
                      <a:noFill/>
                    </a:lnT>
                    <a:lnB w="28575" cap="flat" cmpd="sng" algn="ctr">
                      <a:solidFill>
                        <a:prstClr val="black"/>
                      </a:solidFill>
                      <a:prstDash val="solid"/>
                      <a:round/>
                      <a:headEnd type="none" w="med" len="med"/>
                      <a:tailEnd type="none" w="med" len="med"/>
                    </a:lnB>
                  </a:tcPr>
                </a:tc>
                <a:tc>
                  <a:txBody>
                    <a:bodyPr/>
                    <a:lstStyle/>
                    <a:p>
                      <a:pPr algn="ctr" fontAlgn="b"/>
                      <a:r>
                        <a:rPr lang="nb-NO" sz="2800" b="0" i="0" u="none" strike="noStrike" dirty="0">
                          <a:solidFill>
                            <a:srgbClr val="000000"/>
                          </a:solidFill>
                          <a:effectLst/>
                          <a:latin typeface="Times New Roman"/>
                          <a:cs typeface="Times New Roman"/>
                        </a:rPr>
                        <a:t>4.02</a:t>
                      </a:r>
                    </a:p>
                  </a:txBody>
                  <a:tcPr marL="12700" marR="12700" marT="12700" marB="0" anchor="b">
                    <a:lnL>
                      <a:noFill/>
                    </a:lnL>
                    <a:lnR>
                      <a:noFill/>
                    </a:lnR>
                    <a:lnT>
                      <a:noFill/>
                    </a:lnT>
                    <a:lnB w="28575" cap="flat" cmpd="sng" algn="ctr">
                      <a:solidFill>
                        <a:prstClr val="black"/>
                      </a:solidFill>
                      <a:prstDash val="solid"/>
                      <a:round/>
                      <a:headEnd type="none" w="med" len="med"/>
                      <a:tailEnd type="none" w="med" len="med"/>
                    </a:lnB>
                  </a:tcPr>
                </a:tc>
                <a:tc>
                  <a:txBody>
                    <a:bodyPr/>
                    <a:lstStyle/>
                    <a:p>
                      <a:pPr algn="ctr" fontAlgn="b"/>
                      <a:r>
                        <a:rPr lang="is-IS" sz="2800" b="0" i="0" u="none" strike="noStrike" dirty="0">
                          <a:solidFill>
                            <a:srgbClr val="000000"/>
                          </a:solidFill>
                          <a:effectLst/>
                          <a:latin typeface="Times New Roman"/>
                          <a:cs typeface="Times New Roman"/>
                        </a:rPr>
                        <a:t>8.29 (7.79)</a:t>
                      </a:r>
                    </a:p>
                  </a:txBody>
                  <a:tcPr marL="12700" marR="12700" marT="12700" marB="0" anchor="b">
                    <a:lnL>
                      <a:noFill/>
                    </a:lnL>
                    <a:lnR>
                      <a:noFill/>
                    </a:lnR>
                    <a:lnT>
                      <a:noFill/>
                    </a:lnT>
                    <a:lnB w="28575" cap="flat" cmpd="sng" algn="ctr">
                      <a:solidFill>
                        <a:prstClr val="black"/>
                      </a:solidFill>
                      <a:prstDash val="solid"/>
                      <a:round/>
                      <a:headEnd type="none" w="med" len="med"/>
                      <a:tailEnd type="none" w="med" len="med"/>
                    </a:lnB>
                  </a:tcPr>
                </a:tc>
                <a:tc>
                  <a:txBody>
                    <a:bodyPr/>
                    <a:lstStyle/>
                    <a:p>
                      <a:pPr algn="ctr" fontAlgn="b"/>
                      <a:r>
                        <a:rPr lang="is-IS" sz="2800" b="0" i="0" u="none" strike="noStrike" dirty="0">
                          <a:solidFill>
                            <a:srgbClr val="000000"/>
                          </a:solidFill>
                          <a:effectLst/>
                          <a:latin typeface="Times New Roman"/>
                          <a:cs typeface="Times New Roman"/>
                        </a:rPr>
                        <a:t>15.90 (13.00)</a:t>
                      </a:r>
                    </a:p>
                  </a:txBody>
                  <a:tcPr marL="12700" marR="12700" marT="12700" marB="0" anchor="b">
                    <a:lnL>
                      <a:noFill/>
                    </a:lnL>
                    <a:lnR>
                      <a:noFill/>
                    </a:lnR>
                    <a:lnT>
                      <a:noFill/>
                    </a:lnT>
                    <a:lnB w="28575" cap="flat" cmpd="sng" algn="ctr">
                      <a:solidFill>
                        <a:prstClr val="black"/>
                      </a:solidFill>
                      <a:prstDash val="solid"/>
                      <a:round/>
                      <a:headEnd type="none" w="med" len="med"/>
                      <a:tailEnd type="none" w="med" len="med"/>
                    </a:lnB>
                  </a:tcPr>
                </a:tc>
              </a:tr>
            </a:tbl>
          </a:graphicData>
        </a:graphic>
      </p:graphicFrame>
      <p:sp>
        <p:nvSpPr>
          <p:cNvPr id="85" name="TextBox 84"/>
          <p:cNvSpPr txBox="1"/>
          <p:nvPr/>
        </p:nvSpPr>
        <p:spPr>
          <a:xfrm>
            <a:off x="15697200" y="6096000"/>
            <a:ext cx="12496800" cy="1261884"/>
          </a:xfrm>
          <a:prstGeom prst="rect">
            <a:avLst/>
          </a:prstGeom>
          <a:noFill/>
        </p:spPr>
        <p:txBody>
          <a:bodyPr wrap="square" rtlCol="0">
            <a:spAutoFit/>
          </a:bodyPr>
          <a:lstStyle/>
          <a:p>
            <a:r>
              <a:rPr lang="en-US" sz="3200"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Concept and feature parts of speech, percentages, and average response frequency</a:t>
            </a:r>
            <a:endParaRPr lang="en-US" sz="3200" dirty="0">
              <a:solidFill>
                <a:prstClr val="black"/>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sp>
        <p:nvSpPr>
          <p:cNvPr id="86" name="TextBox 85"/>
          <p:cNvSpPr txBox="1"/>
          <p:nvPr/>
        </p:nvSpPr>
        <p:spPr>
          <a:xfrm>
            <a:off x="15849600" y="15232559"/>
            <a:ext cx="12496800" cy="769441"/>
          </a:xfrm>
          <a:prstGeom prst="rect">
            <a:avLst/>
          </a:prstGeom>
          <a:noFill/>
        </p:spPr>
        <p:txBody>
          <a:bodyPr wrap="square" rtlCol="0">
            <a:spAutoFit/>
          </a:bodyPr>
          <a:lstStyle/>
          <a:p>
            <a:r>
              <a:rPr lang="en-US" sz="3200"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Tag examples and percent by cue</a:t>
            </a:r>
            <a:endParaRPr lang="en-US" sz="3200" dirty="0">
              <a:solidFill>
                <a:prstClr val="black"/>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80621958"/>
              </p:ext>
            </p:extLst>
          </p:nvPr>
        </p:nvGraphicFramePr>
        <p:xfrm>
          <a:off x="15849600" y="16230600"/>
          <a:ext cx="12344400" cy="5712459"/>
        </p:xfrm>
        <a:graphic>
          <a:graphicData uri="http://schemas.openxmlformats.org/drawingml/2006/table">
            <a:tbl>
              <a:tblPr/>
              <a:tblGrid>
                <a:gridCol w="3691783"/>
                <a:gridCol w="6152972"/>
                <a:gridCol w="2499645"/>
              </a:tblGrid>
              <a:tr h="328246">
                <a:tc>
                  <a:txBody>
                    <a:bodyPr/>
                    <a:lstStyle/>
                    <a:p>
                      <a:pPr algn="l" fontAlgn="b"/>
                      <a:r>
                        <a:rPr lang="en-US" sz="2800" b="1" i="0" u="none" strike="noStrike" dirty="0">
                          <a:solidFill>
                            <a:srgbClr val="000000"/>
                          </a:solidFill>
                          <a:effectLst/>
                          <a:latin typeface="Times New Roman"/>
                          <a:cs typeface="Times New Roman"/>
                        </a:rPr>
                        <a:t>Affix Tag</a:t>
                      </a:r>
                    </a:p>
                  </a:txBody>
                  <a:tcPr marL="12700" marR="12700" marT="12700" marB="0" anchor="b">
                    <a:lnL>
                      <a:noFill/>
                    </a:lnL>
                    <a:lnR>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l" fontAlgn="b"/>
                      <a:r>
                        <a:rPr lang="en-US" sz="2800" b="1" i="0" u="none" strike="noStrike" dirty="0">
                          <a:solidFill>
                            <a:srgbClr val="000000"/>
                          </a:solidFill>
                          <a:effectLst/>
                          <a:latin typeface="Times New Roman"/>
                          <a:cs typeface="Times New Roman"/>
                        </a:rPr>
                        <a:t>Example</a:t>
                      </a:r>
                    </a:p>
                  </a:txBody>
                  <a:tcPr marL="12700" marR="12700" marT="12700" marB="0" anchor="b">
                    <a:lnL>
                      <a:noFill/>
                    </a:lnL>
                    <a:lnR>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ctr" fontAlgn="b"/>
                      <a:r>
                        <a:rPr lang="en-US" sz="2800" b="1" i="0" u="none" strike="noStrike" dirty="0">
                          <a:solidFill>
                            <a:srgbClr val="000000"/>
                          </a:solidFill>
                          <a:effectLst/>
                          <a:latin typeface="Times New Roman"/>
                          <a:cs typeface="Times New Roman"/>
                        </a:rPr>
                        <a:t>Percent</a:t>
                      </a:r>
                    </a:p>
                  </a:txBody>
                  <a:tcPr marL="12700" marR="12700" marT="12700" marB="0" anchor="b">
                    <a:lnL>
                      <a:noFill/>
                    </a:lnL>
                    <a:lnR>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r h="328246">
                <a:tc>
                  <a:txBody>
                    <a:bodyPr/>
                    <a:lstStyle/>
                    <a:p>
                      <a:pPr algn="l" fontAlgn="b"/>
                      <a:r>
                        <a:rPr lang="en-US" sz="2800" b="0" i="0" u="none" strike="noStrike" dirty="0">
                          <a:solidFill>
                            <a:srgbClr val="000000"/>
                          </a:solidFill>
                          <a:effectLst/>
                          <a:latin typeface="Times New Roman"/>
                          <a:cs typeface="Times New Roman"/>
                        </a:rPr>
                        <a:t>Actions/Processes</a:t>
                      </a:r>
                    </a:p>
                  </a:txBody>
                  <a:tcPr marL="12700" marR="12700" marT="12700" marB="0" anchor="b">
                    <a:lnL>
                      <a:noFill/>
                    </a:lnL>
                    <a:lnR>
                      <a:noFill/>
                    </a:lnR>
                    <a:lnT w="28575" cap="flat" cmpd="sng" algn="ctr">
                      <a:solidFill>
                        <a:scrgbClr r="0" g="0" b="0"/>
                      </a:solidFill>
                      <a:prstDash val="solid"/>
                      <a:round/>
                      <a:headEnd type="none" w="med" len="med"/>
                      <a:tailEnd type="none" w="med" len="med"/>
                    </a:lnT>
                    <a:lnB>
                      <a:noFill/>
                    </a:lnB>
                  </a:tcPr>
                </a:tc>
                <a:tc>
                  <a:txBody>
                    <a:bodyPr/>
                    <a:lstStyle/>
                    <a:p>
                      <a:pPr algn="l" fontAlgn="b"/>
                      <a:r>
                        <a:rPr lang="en-US" sz="2800" b="0" i="0" u="none" strike="noStrike" dirty="0">
                          <a:solidFill>
                            <a:srgbClr val="000000"/>
                          </a:solidFill>
                          <a:effectLst/>
                          <a:latin typeface="Times New Roman"/>
                          <a:cs typeface="Times New Roman"/>
                        </a:rPr>
                        <a:t>ion, </a:t>
                      </a:r>
                      <a:r>
                        <a:rPr lang="en-US" sz="2800" b="0" i="0" u="none" strike="noStrike" dirty="0" err="1">
                          <a:solidFill>
                            <a:srgbClr val="000000"/>
                          </a:solidFill>
                          <a:effectLst/>
                          <a:latin typeface="Times New Roman"/>
                          <a:cs typeface="Times New Roman"/>
                        </a:rPr>
                        <a:t>ment</a:t>
                      </a:r>
                      <a:r>
                        <a:rPr lang="en-US" sz="2800" b="0" i="0" u="none" strike="noStrike" dirty="0">
                          <a:solidFill>
                            <a:srgbClr val="000000"/>
                          </a:solidFill>
                          <a:effectLst/>
                          <a:latin typeface="Times New Roman"/>
                          <a:cs typeface="Times New Roman"/>
                        </a:rPr>
                        <a:t>, </a:t>
                      </a:r>
                      <a:r>
                        <a:rPr lang="en-US" sz="2800" b="0" i="0" u="none" strike="noStrike" dirty="0" err="1">
                          <a:solidFill>
                            <a:srgbClr val="000000"/>
                          </a:solidFill>
                          <a:effectLst/>
                          <a:latin typeface="Times New Roman"/>
                          <a:cs typeface="Times New Roman"/>
                        </a:rPr>
                        <a:t>ble</a:t>
                      </a:r>
                      <a:r>
                        <a:rPr lang="en-US" sz="2800" b="0" i="0" u="none" strike="noStrike" dirty="0">
                          <a:solidFill>
                            <a:srgbClr val="000000"/>
                          </a:solidFill>
                          <a:effectLst/>
                          <a:latin typeface="Times New Roman"/>
                          <a:cs typeface="Times New Roman"/>
                        </a:rPr>
                        <a:t>, ate, </a:t>
                      </a:r>
                      <a:r>
                        <a:rPr lang="en-US" sz="2800" b="0" i="0" u="none" strike="noStrike" dirty="0" err="1">
                          <a:solidFill>
                            <a:srgbClr val="000000"/>
                          </a:solidFill>
                          <a:effectLst/>
                          <a:latin typeface="Times New Roman"/>
                          <a:cs typeface="Times New Roman"/>
                        </a:rPr>
                        <a:t>ize</a:t>
                      </a:r>
                      <a:endParaRPr lang="en-US" sz="2800" b="0" i="0" u="none" strike="noStrike" dirty="0">
                        <a:solidFill>
                          <a:srgbClr val="000000"/>
                        </a:solidFill>
                        <a:effectLst/>
                        <a:latin typeface="Times New Roman"/>
                        <a:cs typeface="Times New Roman"/>
                      </a:endParaRPr>
                    </a:p>
                  </a:txBody>
                  <a:tcPr marL="12700" marR="12700" marT="12700" marB="0" anchor="b">
                    <a:lnL>
                      <a:noFill/>
                    </a:lnL>
                    <a:lnR>
                      <a:noFill/>
                    </a:lnR>
                    <a:lnT w="28575" cap="flat" cmpd="sng" algn="ctr">
                      <a:solidFill>
                        <a:scrgbClr r="0" g="0" b="0"/>
                      </a:solidFill>
                      <a:prstDash val="solid"/>
                      <a:round/>
                      <a:headEnd type="none" w="med" len="med"/>
                      <a:tailEnd type="none" w="med" len="med"/>
                    </a:lnT>
                    <a:lnB>
                      <a:noFill/>
                    </a:lnB>
                  </a:tcPr>
                </a:tc>
                <a:tc>
                  <a:txBody>
                    <a:bodyPr/>
                    <a:lstStyle/>
                    <a:p>
                      <a:pPr algn="ctr" fontAlgn="b"/>
                      <a:r>
                        <a:rPr lang="nb-NO" sz="2800" b="0" i="0" u="none" strike="noStrike" dirty="0">
                          <a:solidFill>
                            <a:srgbClr val="000000"/>
                          </a:solidFill>
                          <a:effectLst/>
                          <a:latin typeface="Times New Roman"/>
                          <a:cs typeface="Times New Roman"/>
                        </a:rPr>
                        <a:t>7.59</a:t>
                      </a:r>
                    </a:p>
                  </a:txBody>
                  <a:tcPr marL="12700" marR="12700" marT="12700" marB="0" anchor="b">
                    <a:lnL>
                      <a:noFill/>
                    </a:lnL>
                    <a:lnR>
                      <a:noFill/>
                    </a:lnR>
                    <a:lnT w="28575" cap="flat" cmpd="sng" algn="ctr">
                      <a:solidFill>
                        <a:scrgbClr r="0" g="0" b="0"/>
                      </a:solidFill>
                      <a:prstDash val="solid"/>
                      <a:round/>
                      <a:headEnd type="none" w="med" len="med"/>
                      <a:tailEnd type="none" w="med" len="med"/>
                    </a:lnT>
                    <a:lnB>
                      <a:noFill/>
                    </a:lnB>
                  </a:tcPr>
                </a:tc>
              </a:tr>
              <a:tr h="328246">
                <a:tc>
                  <a:txBody>
                    <a:bodyPr/>
                    <a:lstStyle/>
                    <a:p>
                      <a:pPr algn="l" fontAlgn="b"/>
                      <a:r>
                        <a:rPr lang="en-US" sz="2800" b="0" i="0" u="none" strike="noStrike">
                          <a:solidFill>
                            <a:srgbClr val="000000"/>
                          </a:solidFill>
                          <a:effectLst/>
                          <a:latin typeface="Times New Roman"/>
                          <a:cs typeface="Times New Roman"/>
                        </a:rPr>
                        <a:t>Characteristic</a:t>
                      </a:r>
                    </a:p>
                  </a:txBody>
                  <a:tcPr marL="12700" marR="12700" marT="12700" marB="0" anchor="b">
                    <a:lnL>
                      <a:noFill/>
                    </a:lnL>
                    <a:lnR>
                      <a:noFill/>
                    </a:lnR>
                    <a:lnT>
                      <a:noFill/>
                    </a:lnT>
                    <a:lnB>
                      <a:noFill/>
                    </a:lnB>
                  </a:tcPr>
                </a:tc>
                <a:tc>
                  <a:txBody>
                    <a:bodyPr/>
                    <a:lstStyle/>
                    <a:p>
                      <a:pPr algn="l" fontAlgn="b"/>
                      <a:r>
                        <a:rPr lang="en-US" sz="2800" b="0" i="0" u="none" strike="noStrike">
                          <a:solidFill>
                            <a:srgbClr val="000000"/>
                          </a:solidFill>
                          <a:effectLst/>
                          <a:latin typeface="Times New Roman"/>
                          <a:cs typeface="Times New Roman"/>
                        </a:rPr>
                        <a:t>y, ous, nt, ful, ive, wise, nce, ish</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18.15</a:t>
                      </a:r>
                    </a:p>
                  </a:txBody>
                  <a:tcPr marL="12700" marR="12700" marT="12700" marB="0" anchor="b">
                    <a:lnL>
                      <a:noFill/>
                    </a:lnL>
                    <a:lnR>
                      <a:noFill/>
                    </a:lnR>
                    <a:lnT>
                      <a:noFill/>
                    </a:lnT>
                    <a:lnB>
                      <a:noFill/>
                    </a:lnB>
                  </a:tcPr>
                </a:tc>
              </a:tr>
              <a:tr h="328246">
                <a:tc>
                  <a:txBody>
                    <a:bodyPr/>
                    <a:lstStyle/>
                    <a:p>
                      <a:pPr algn="l" fontAlgn="b"/>
                      <a:r>
                        <a:rPr lang="en-US" sz="2800" b="0" i="0" u="none" strike="noStrike">
                          <a:solidFill>
                            <a:srgbClr val="000000"/>
                          </a:solidFill>
                          <a:effectLst/>
                          <a:latin typeface="Times New Roman"/>
                          <a:cs typeface="Times New Roman"/>
                        </a:rPr>
                        <a:t>Location</a:t>
                      </a:r>
                    </a:p>
                  </a:txBody>
                  <a:tcPr marL="12700" marR="12700" marT="12700" marB="0" anchor="b">
                    <a:lnL>
                      <a:noFill/>
                    </a:lnL>
                    <a:lnR>
                      <a:noFill/>
                    </a:lnR>
                    <a:lnT>
                      <a:noFill/>
                    </a:lnT>
                    <a:lnB>
                      <a:noFill/>
                    </a:lnB>
                  </a:tcPr>
                </a:tc>
                <a:tc>
                  <a:txBody>
                    <a:bodyPr/>
                    <a:lstStyle/>
                    <a:p>
                      <a:pPr algn="l" fontAlgn="b"/>
                      <a:r>
                        <a:rPr lang="en-US" sz="2800" b="0" i="0" u="none" strike="noStrike" dirty="0">
                          <a:solidFill>
                            <a:srgbClr val="000000"/>
                          </a:solidFill>
                          <a:effectLst/>
                          <a:latin typeface="Times New Roman"/>
                          <a:cs typeface="Times New Roman"/>
                        </a:rPr>
                        <a:t>under, sub, mid, inter</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0.35</a:t>
                      </a:r>
                    </a:p>
                  </a:txBody>
                  <a:tcPr marL="12700" marR="12700" marT="12700" marB="0" anchor="b">
                    <a:lnL>
                      <a:noFill/>
                    </a:lnL>
                    <a:lnR>
                      <a:noFill/>
                    </a:lnR>
                    <a:lnT>
                      <a:noFill/>
                    </a:lnT>
                    <a:lnB>
                      <a:noFill/>
                    </a:lnB>
                  </a:tcPr>
                </a:tc>
              </a:tr>
              <a:tr h="328246">
                <a:tc>
                  <a:txBody>
                    <a:bodyPr/>
                    <a:lstStyle/>
                    <a:p>
                      <a:pPr algn="l" fontAlgn="b"/>
                      <a:r>
                        <a:rPr lang="en-US" sz="2800" b="0" i="0" u="none" strike="noStrike">
                          <a:solidFill>
                            <a:srgbClr val="000000"/>
                          </a:solidFill>
                          <a:effectLst/>
                          <a:latin typeface="Times New Roman"/>
                          <a:cs typeface="Times New Roman"/>
                        </a:rPr>
                        <a:t>Magnitude</a:t>
                      </a:r>
                    </a:p>
                  </a:txBody>
                  <a:tcPr marL="12700" marR="12700" marT="12700" marB="0" anchor="b">
                    <a:lnL>
                      <a:noFill/>
                    </a:lnL>
                    <a:lnR>
                      <a:noFill/>
                    </a:lnR>
                    <a:lnT>
                      <a:noFill/>
                    </a:lnT>
                    <a:lnB>
                      <a:noFill/>
                    </a:lnB>
                  </a:tcPr>
                </a:tc>
                <a:tc>
                  <a:txBody>
                    <a:bodyPr/>
                    <a:lstStyle/>
                    <a:p>
                      <a:pPr algn="l" fontAlgn="b"/>
                      <a:r>
                        <a:rPr lang="en-US" sz="2800" b="0" i="0" u="none" strike="noStrike">
                          <a:solidFill>
                            <a:srgbClr val="000000"/>
                          </a:solidFill>
                          <a:effectLst/>
                          <a:latin typeface="Times New Roman"/>
                          <a:cs typeface="Times New Roman"/>
                        </a:rPr>
                        <a:t>er, est, over, super, extra</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1.24</a:t>
                      </a:r>
                    </a:p>
                  </a:txBody>
                  <a:tcPr marL="12700" marR="12700" marT="12700" marB="0" anchor="b">
                    <a:lnL>
                      <a:noFill/>
                    </a:lnL>
                    <a:lnR>
                      <a:noFill/>
                    </a:lnR>
                    <a:lnT>
                      <a:noFill/>
                    </a:lnT>
                    <a:lnB>
                      <a:noFill/>
                    </a:lnB>
                  </a:tcPr>
                </a:tc>
              </a:tr>
              <a:tr h="328246">
                <a:tc>
                  <a:txBody>
                    <a:bodyPr/>
                    <a:lstStyle/>
                    <a:p>
                      <a:pPr algn="l" fontAlgn="b"/>
                      <a:r>
                        <a:rPr lang="en-US" sz="2800" b="0" i="0" u="none" strike="noStrike">
                          <a:solidFill>
                            <a:srgbClr val="000000"/>
                          </a:solidFill>
                          <a:effectLst/>
                          <a:latin typeface="Times New Roman"/>
                          <a:cs typeface="Times New Roman"/>
                        </a:rPr>
                        <a:t>Not</a:t>
                      </a:r>
                    </a:p>
                  </a:txBody>
                  <a:tcPr marL="12700" marR="12700" marT="12700" marB="0" anchor="b">
                    <a:lnL>
                      <a:noFill/>
                    </a:lnL>
                    <a:lnR>
                      <a:noFill/>
                    </a:lnR>
                    <a:lnT>
                      <a:noFill/>
                    </a:lnT>
                    <a:lnB>
                      <a:noFill/>
                    </a:lnB>
                  </a:tcPr>
                </a:tc>
                <a:tc>
                  <a:txBody>
                    <a:bodyPr/>
                    <a:lstStyle/>
                    <a:p>
                      <a:pPr algn="l" fontAlgn="b"/>
                      <a:r>
                        <a:rPr lang="en-US" sz="2800" b="0" i="0" u="none" strike="noStrike" dirty="0">
                          <a:solidFill>
                            <a:srgbClr val="000000"/>
                          </a:solidFill>
                          <a:effectLst/>
                          <a:latin typeface="Times New Roman"/>
                          <a:cs typeface="Times New Roman"/>
                        </a:rPr>
                        <a:t>less, dis, un, non, in, </a:t>
                      </a:r>
                      <a:r>
                        <a:rPr lang="en-US" sz="2800" b="0" i="0" u="none" strike="noStrike" dirty="0" err="1">
                          <a:solidFill>
                            <a:srgbClr val="000000"/>
                          </a:solidFill>
                          <a:effectLst/>
                          <a:latin typeface="Times New Roman"/>
                          <a:cs typeface="Times New Roman"/>
                        </a:rPr>
                        <a:t>im</a:t>
                      </a:r>
                      <a:r>
                        <a:rPr lang="en-US" sz="2800" b="0" i="0" u="none" strike="noStrike" dirty="0">
                          <a:solidFill>
                            <a:srgbClr val="000000"/>
                          </a:solidFill>
                          <a:effectLst/>
                          <a:latin typeface="Times New Roman"/>
                          <a:cs typeface="Times New Roman"/>
                        </a:rPr>
                        <a:t>, </a:t>
                      </a:r>
                      <a:r>
                        <a:rPr lang="en-US" sz="2800" b="0" i="0" u="none" strike="noStrike" dirty="0" err="1">
                          <a:solidFill>
                            <a:srgbClr val="000000"/>
                          </a:solidFill>
                          <a:effectLst/>
                          <a:latin typeface="Times New Roman"/>
                          <a:cs typeface="Times New Roman"/>
                        </a:rPr>
                        <a:t>ab</a:t>
                      </a:r>
                      <a:endParaRPr lang="en-US" sz="2800" b="0" i="0" u="none" strike="noStrike" dirty="0">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2.57</a:t>
                      </a:r>
                    </a:p>
                  </a:txBody>
                  <a:tcPr marL="12700" marR="12700" marT="12700" marB="0" anchor="b">
                    <a:lnL>
                      <a:noFill/>
                    </a:lnL>
                    <a:lnR>
                      <a:noFill/>
                    </a:lnR>
                    <a:lnT>
                      <a:noFill/>
                    </a:lnT>
                    <a:lnB>
                      <a:noFill/>
                    </a:lnB>
                  </a:tcPr>
                </a:tc>
              </a:tr>
              <a:tr h="328246">
                <a:tc>
                  <a:txBody>
                    <a:bodyPr/>
                    <a:lstStyle/>
                    <a:p>
                      <a:pPr algn="l" fontAlgn="b"/>
                      <a:r>
                        <a:rPr lang="en-US" sz="2800" b="0" i="0" u="none" strike="noStrike">
                          <a:solidFill>
                            <a:srgbClr val="000000"/>
                          </a:solidFill>
                          <a:effectLst/>
                          <a:latin typeface="Times New Roman"/>
                          <a:cs typeface="Times New Roman"/>
                        </a:rPr>
                        <a:t>Number</a:t>
                      </a:r>
                    </a:p>
                  </a:txBody>
                  <a:tcPr marL="12700" marR="12700" marT="12700" marB="0" anchor="b">
                    <a:lnL>
                      <a:noFill/>
                    </a:lnL>
                    <a:lnR>
                      <a:noFill/>
                    </a:lnR>
                    <a:lnT>
                      <a:noFill/>
                    </a:lnT>
                    <a:lnB>
                      <a:noFill/>
                    </a:lnB>
                  </a:tcPr>
                </a:tc>
                <a:tc>
                  <a:txBody>
                    <a:bodyPr/>
                    <a:lstStyle/>
                    <a:p>
                      <a:pPr algn="l" fontAlgn="b"/>
                      <a:r>
                        <a:rPr lang="en-US" sz="2800" b="0" i="0" u="none" strike="noStrike">
                          <a:solidFill>
                            <a:srgbClr val="000000"/>
                          </a:solidFill>
                          <a:effectLst/>
                          <a:latin typeface="Times New Roman"/>
                          <a:cs typeface="Times New Roman"/>
                        </a:rPr>
                        <a:t>s, uni, bi, tri, semi</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24.71</a:t>
                      </a:r>
                    </a:p>
                  </a:txBody>
                  <a:tcPr marL="12700" marR="12700" marT="12700" marB="0" anchor="b">
                    <a:lnL>
                      <a:noFill/>
                    </a:lnL>
                    <a:lnR>
                      <a:noFill/>
                    </a:lnR>
                    <a:lnT>
                      <a:noFill/>
                    </a:lnT>
                    <a:lnB>
                      <a:noFill/>
                    </a:lnB>
                  </a:tcPr>
                </a:tc>
              </a:tr>
              <a:tr h="328246">
                <a:tc>
                  <a:txBody>
                    <a:bodyPr/>
                    <a:lstStyle/>
                    <a:p>
                      <a:pPr algn="l" fontAlgn="b"/>
                      <a:r>
                        <a:rPr lang="en-US" sz="2800" b="0" i="0" u="none" strike="noStrike">
                          <a:solidFill>
                            <a:srgbClr val="000000"/>
                          </a:solidFill>
                          <a:effectLst/>
                          <a:latin typeface="Times New Roman"/>
                          <a:cs typeface="Times New Roman"/>
                        </a:rPr>
                        <a:t>Opposites/Wrong</a:t>
                      </a:r>
                    </a:p>
                  </a:txBody>
                  <a:tcPr marL="12700" marR="12700" marT="12700" marB="0" anchor="b">
                    <a:lnL>
                      <a:noFill/>
                    </a:lnL>
                    <a:lnR>
                      <a:noFill/>
                    </a:lnR>
                    <a:lnT>
                      <a:noFill/>
                    </a:lnT>
                    <a:lnB>
                      <a:noFill/>
                    </a:lnB>
                  </a:tcPr>
                </a:tc>
                <a:tc>
                  <a:txBody>
                    <a:bodyPr/>
                    <a:lstStyle/>
                    <a:p>
                      <a:pPr algn="l" fontAlgn="b"/>
                      <a:r>
                        <a:rPr lang="en-US" sz="2800" b="0" i="0" u="none" strike="noStrike" dirty="0" err="1">
                          <a:solidFill>
                            <a:srgbClr val="000000"/>
                          </a:solidFill>
                          <a:effectLst/>
                          <a:latin typeface="Times New Roman"/>
                          <a:cs typeface="Times New Roman"/>
                        </a:rPr>
                        <a:t>mis</a:t>
                      </a:r>
                      <a:r>
                        <a:rPr lang="en-US" sz="2800" b="0" i="0" u="none" strike="noStrike" dirty="0">
                          <a:solidFill>
                            <a:srgbClr val="000000"/>
                          </a:solidFill>
                          <a:effectLst/>
                          <a:latin typeface="Times New Roman"/>
                          <a:cs typeface="Times New Roman"/>
                        </a:rPr>
                        <a:t>, anti, de</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0.14</a:t>
                      </a:r>
                    </a:p>
                  </a:txBody>
                  <a:tcPr marL="12700" marR="12700" marT="12700" marB="0" anchor="b">
                    <a:lnL>
                      <a:noFill/>
                    </a:lnL>
                    <a:lnR>
                      <a:noFill/>
                    </a:lnR>
                    <a:lnT>
                      <a:noFill/>
                    </a:lnT>
                    <a:lnB>
                      <a:noFill/>
                    </a:lnB>
                  </a:tcPr>
                </a:tc>
              </a:tr>
              <a:tr h="328246">
                <a:tc>
                  <a:txBody>
                    <a:bodyPr/>
                    <a:lstStyle/>
                    <a:p>
                      <a:pPr algn="l" fontAlgn="b"/>
                      <a:r>
                        <a:rPr lang="en-US" sz="2800" b="0" i="0" u="none" strike="noStrike">
                          <a:solidFill>
                            <a:srgbClr val="000000"/>
                          </a:solidFill>
                          <a:effectLst/>
                          <a:latin typeface="Times New Roman"/>
                          <a:cs typeface="Times New Roman"/>
                        </a:rPr>
                        <a:t>Past Tense</a:t>
                      </a:r>
                    </a:p>
                  </a:txBody>
                  <a:tcPr marL="12700" marR="12700" marT="12700" marB="0" anchor="b">
                    <a:lnL>
                      <a:noFill/>
                    </a:lnL>
                    <a:lnR>
                      <a:noFill/>
                    </a:lnR>
                    <a:lnT>
                      <a:noFill/>
                    </a:lnT>
                    <a:lnB>
                      <a:noFill/>
                    </a:lnB>
                  </a:tcPr>
                </a:tc>
                <a:tc>
                  <a:txBody>
                    <a:bodyPr/>
                    <a:lstStyle/>
                    <a:p>
                      <a:pPr algn="l" fontAlgn="b"/>
                      <a:r>
                        <a:rPr lang="en-US" sz="2800" b="0" i="0" u="none" strike="noStrike" dirty="0" err="1">
                          <a:solidFill>
                            <a:srgbClr val="000000"/>
                          </a:solidFill>
                          <a:effectLst/>
                          <a:latin typeface="Times New Roman"/>
                          <a:cs typeface="Times New Roman"/>
                        </a:rPr>
                        <a:t>ed</a:t>
                      </a:r>
                      <a:endParaRPr lang="en-US" sz="2800" b="0" i="0" u="none" strike="noStrike" dirty="0">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7.10</a:t>
                      </a:r>
                    </a:p>
                  </a:txBody>
                  <a:tcPr marL="12700" marR="12700" marT="12700" marB="0" anchor="b">
                    <a:lnL>
                      <a:noFill/>
                    </a:lnL>
                    <a:lnR>
                      <a:noFill/>
                    </a:lnR>
                    <a:lnT>
                      <a:noFill/>
                    </a:lnT>
                    <a:lnB>
                      <a:noFill/>
                    </a:lnB>
                  </a:tcPr>
                </a:tc>
              </a:tr>
              <a:tr h="328246">
                <a:tc>
                  <a:txBody>
                    <a:bodyPr/>
                    <a:lstStyle/>
                    <a:p>
                      <a:pPr algn="l" fontAlgn="b"/>
                      <a:r>
                        <a:rPr lang="en-US" sz="2800" b="0" i="0" u="none" strike="noStrike">
                          <a:solidFill>
                            <a:srgbClr val="000000"/>
                          </a:solidFill>
                          <a:effectLst/>
                          <a:latin typeface="Times New Roman"/>
                          <a:cs typeface="Times New Roman"/>
                        </a:rPr>
                        <a:t>Person/Object</a:t>
                      </a:r>
                    </a:p>
                  </a:txBody>
                  <a:tcPr marL="12700" marR="12700" marT="12700" marB="0" anchor="b">
                    <a:lnL>
                      <a:noFill/>
                    </a:lnL>
                    <a:lnR>
                      <a:noFill/>
                    </a:lnR>
                    <a:lnT>
                      <a:noFill/>
                    </a:lnT>
                    <a:lnB>
                      <a:noFill/>
                    </a:lnB>
                  </a:tcPr>
                </a:tc>
                <a:tc>
                  <a:txBody>
                    <a:bodyPr/>
                    <a:lstStyle/>
                    <a:p>
                      <a:pPr algn="l" fontAlgn="b"/>
                      <a:r>
                        <a:rPr lang="en-US" sz="2800" b="0" i="0" u="none" strike="noStrike">
                          <a:solidFill>
                            <a:srgbClr val="000000"/>
                          </a:solidFill>
                          <a:effectLst/>
                          <a:latin typeface="Times New Roman"/>
                          <a:cs typeface="Times New Roman"/>
                        </a:rPr>
                        <a:t>er, or, men, person, ess, ist</a:t>
                      </a:r>
                    </a:p>
                  </a:txBody>
                  <a:tcPr marL="12700" marR="12700" marT="12700" marB="0" anchor="b">
                    <a:lnL>
                      <a:noFill/>
                    </a:lnL>
                    <a:lnR>
                      <a:noFill/>
                    </a:lnR>
                    <a:lnT>
                      <a:noFill/>
                    </a:lnT>
                    <a:lnB>
                      <a:noFill/>
                    </a:lnB>
                  </a:tcPr>
                </a:tc>
                <a:tc>
                  <a:txBody>
                    <a:bodyPr/>
                    <a:lstStyle/>
                    <a:p>
                      <a:pPr algn="ctr" fontAlgn="b"/>
                      <a:r>
                        <a:rPr lang="nb-NO" sz="2800" b="0" i="0" u="none" strike="noStrike" dirty="0">
                          <a:solidFill>
                            <a:srgbClr val="000000"/>
                          </a:solidFill>
                          <a:effectLst/>
                          <a:latin typeface="Times New Roman"/>
                          <a:cs typeface="Times New Roman"/>
                        </a:rPr>
                        <a:t>5.81</a:t>
                      </a:r>
                    </a:p>
                  </a:txBody>
                  <a:tcPr marL="12700" marR="12700" marT="12700" marB="0" anchor="b">
                    <a:lnL>
                      <a:noFill/>
                    </a:lnL>
                    <a:lnR>
                      <a:noFill/>
                    </a:lnR>
                    <a:lnT>
                      <a:noFill/>
                    </a:lnT>
                    <a:lnB>
                      <a:noFill/>
                    </a:lnB>
                  </a:tcPr>
                </a:tc>
              </a:tr>
              <a:tr h="328246">
                <a:tc>
                  <a:txBody>
                    <a:bodyPr/>
                    <a:lstStyle/>
                    <a:p>
                      <a:pPr algn="l" fontAlgn="b"/>
                      <a:r>
                        <a:rPr lang="en-US" sz="2800" b="0" i="0" u="none" strike="noStrike">
                          <a:solidFill>
                            <a:srgbClr val="000000"/>
                          </a:solidFill>
                          <a:effectLst/>
                          <a:latin typeface="Times New Roman"/>
                          <a:cs typeface="Times New Roman"/>
                        </a:rPr>
                        <a:t>Present Participle</a:t>
                      </a:r>
                    </a:p>
                  </a:txBody>
                  <a:tcPr marL="12700" marR="12700" marT="12700" marB="0" anchor="b">
                    <a:lnL>
                      <a:noFill/>
                    </a:lnL>
                    <a:lnR>
                      <a:noFill/>
                    </a:lnR>
                    <a:lnT>
                      <a:noFill/>
                    </a:lnT>
                    <a:lnB>
                      <a:noFill/>
                    </a:lnB>
                  </a:tcPr>
                </a:tc>
                <a:tc>
                  <a:txBody>
                    <a:bodyPr/>
                    <a:lstStyle/>
                    <a:p>
                      <a:pPr algn="l" fontAlgn="b"/>
                      <a:r>
                        <a:rPr lang="en-US" sz="2800" b="0" i="0" u="none" strike="noStrike">
                          <a:solidFill>
                            <a:srgbClr val="000000"/>
                          </a:solidFill>
                          <a:effectLst/>
                          <a:latin typeface="Times New Roman"/>
                          <a:cs typeface="Times New Roman"/>
                        </a:rPr>
                        <a:t>ing</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12.60</a:t>
                      </a:r>
                    </a:p>
                  </a:txBody>
                  <a:tcPr marL="12700" marR="12700" marT="12700" marB="0" anchor="b">
                    <a:lnL>
                      <a:noFill/>
                    </a:lnL>
                    <a:lnR>
                      <a:noFill/>
                    </a:lnR>
                    <a:lnT>
                      <a:noFill/>
                    </a:lnT>
                    <a:lnB>
                      <a:noFill/>
                    </a:lnB>
                  </a:tcPr>
                </a:tc>
              </a:tr>
              <a:tr h="328246">
                <a:tc>
                  <a:txBody>
                    <a:bodyPr/>
                    <a:lstStyle/>
                    <a:p>
                      <a:pPr algn="l" fontAlgn="b"/>
                      <a:r>
                        <a:rPr lang="en-US" sz="2800" b="0" i="0" u="none" strike="noStrike">
                          <a:solidFill>
                            <a:srgbClr val="000000"/>
                          </a:solidFill>
                          <a:effectLst/>
                          <a:latin typeface="Times New Roman"/>
                          <a:cs typeface="Times New Roman"/>
                        </a:rPr>
                        <a:t>Third Person</a:t>
                      </a:r>
                    </a:p>
                  </a:txBody>
                  <a:tcPr marL="12700" marR="12700" marT="12700" marB="0" anchor="b">
                    <a:lnL>
                      <a:noFill/>
                    </a:lnL>
                    <a:lnR>
                      <a:noFill/>
                    </a:lnR>
                    <a:lnT>
                      <a:noFill/>
                    </a:lnT>
                    <a:lnB>
                      <a:noFill/>
                    </a:lnB>
                  </a:tcPr>
                </a:tc>
                <a:tc>
                  <a:txBody>
                    <a:bodyPr/>
                    <a:lstStyle/>
                    <a:p>
                      <a:pPr algn="l" fontAlgn="b"/>
                      <a:r>
                        <a:rPr lang="en-US" sz="2800" b="0" i="0" u="none" strike="noStrike">
                          <a:solidFill>
                            <a:srgbClr val="000000"/>
                          </a:solidFill>
                          <a:effectLst/>
                          <a:latin typeface="Times New Roman"/>
                          <a:cs typeface="Times New Roman"/>
                        </a:rPr>
                        <a:t>s</a:t>
                      </a:r>
                    </a:p>
                  </a:txBody>
                  <a:tcPr marL="12700" marR="12700" marT="12700" marB="0" anchor="b">
                    <a:lnL>
                      <a:noFill/>
                    </a:lnL>
                    <a:lnR>
                      <a:noFill/>
                    </a:lnR>
                    <a:lnT>
                      <a:noFill/>
                    </a:lnT>
                    <a:lnB>
                      <a:noFill/>
                    </a:lnB>
                  </a:tcPr>
                </a:tc>
                <a:tc>
                  <a:txBody>
                    <a:bodyPr/>
                    <a:lstStyle/>
                    <a:p>
                      <a:pPr algn="ctr" fontAlgn="b"/>
                      <a:r>
                        <a:rPr lang="nb-NO" sz="2800" b="0" i="0" u="none" strike="noStrike" dirty="0">
                          <a:solidFill>
                            <a:srgbClr val="000000"/>
                          </a:solidFill>
                          <a:effectLst/>
                          <a:latin typeface="Times New Roman"/>
                          <a:cs typeface="Times New Roman"/>
                        </a:rPr>
                        <a:t>5.70</a:t>
                      </a:r>
                    </a:p>
                  </a:txBody>
                  <a:tcPr marL="12700" marR="12700" marT="12700" marB="0" anchor="b">
                    <a:lnL>
                      <a:noFill/>
                    </a:lnL>
                    <a:lnR>
                      <a:noFill/>
                    </a:lnR>
                    <a:lnT>
                      <a:noFill/>
                    </a:lnT>
                    <a:lnB>
                      <a:noFill/>
                    </a:lnB>
                  </a:tcPr>
                </a:tc>
              </a:tr>
              <a:tr h="328246">
                <a:tc>
                  <a:txBody>
                    <a:bodyPr/>
                    <a:lstStyle/>
                    <a:p>
                      <a:pPr algn="l" fontAlgn="b"/>
                      <a:r>
                        <a:rPr lang="en-US" sz="2800" b="0" i="0" u="none" strike="noStrike" dirty="0">
                          <a:solidFill>
                            <a:srgbClr val="000000"/>
                          </a:solidFill>
                          <a:effectLst/>
                          <a:latin typeface="Times New Roman"/>
                          <a:cs typeface="Times New Roman"/>
                        </a:rPr>
                        <a:t>Time</a:t>
                      </a:r>
                    </a:p>
                  </a:txBody>
                  <a:tcPr marL="12700" marR="12700" marT="12700" marB="0" anchor="b">
                    <a:lnL>
                      <a:noFill/>
                    </a:lnL>
                    <a:lnR>
                      <a:noFill/>
                    </a:lnR>
                    <a:lnT>
                      <a:noFill/>
                    </a:lnT>
                    <a:lnB w="28575" cap="flat" cmpd="sng" algn="ctr">
                      <a:solidFill>
                        <a:scrgbClr r="0" g="0" b="0"/>
                      </a:solidFill>
                      <a:prstDash val="solid"/>
                      <a:round/>
                      <a:headEnd type="none" w="med" len="med"/>
                      <a:tailEnd type="none" w="med" len="med"/>
                    </a:lnB>
                  </a:tcPr>
                </a:tc>
                <a:tc>
                  <a:txBody>
                    <a:bodyPr/>
                    <a:lstStyle/>
                    <a:p>
                      <a:pPr algn="l" fontAlgn="b"/>
                      <a:r>
                        <a:rPr lang="en-US" sz="2800" b="0" i="0" u="none" strike="noStrike" dirty="0">
                          <a:solidFill>
                            <a:srgbClr val="000000"/>
                          </a:solidFill>
                          <a:effectLst/>
                          <a:latin typeface="Times New Roman"/>
                          <a:cs typeface="Times New Roman"/>
                        </a:rPr>
                        <a:t>fore, pre, post, re</a:t>
                      </a:r>
                    </a:p>
                  </a:txBody>
                  <a:tcPr marL="12700" marR="12700" marT="12700" marB="0" anchor="b">
                    <a:lnL>
                      <a:noFill/>
                    </a:lnL>
                    <a:lnR>
                      <a:noFill/>
                    </a:lnR>
                    <a:lnT>
                      <a:noFill/>
                    </a:lnT>
                    <a:lnB w="28575" cap="flat" cmpd="sng" algn="ctr">
                      <a:solidFill>
                        <a:scrgbClr r="0" g="0" b="0"/>
                      </a:solidFill>
                      <a:prstDash val="solid"/>
                      <a:round/>
                      <a:headEnd type="none" w="med" len="med"/>
                      <a:tailEnd type="none" w="med" len="med"/>
                    </a:lnB>
                  </a:tcPr>
                </a:tc>
                <a:tc>
                  <a:txBody>
                    <a:bodyPr/>
                    <a:lstStyle/>
                    <a:p>
                      <a:pPr algn="ctr" fontAlgn="b"/>
                      <a:r>
                        <a:rPr lang="nb-NO" sz="2800" b="0" i="0" u="none" strike="noStrike" dirty="0">
                          <a:solidFill>
                            <a:srgbClr val="000000"/>
                          </a:solidFill>
                          <a:effectLst/>
                          <a:latin typeface="Times New Roman"/>
                          <a:cs typeface="Times New Roman"/>
                        </a:rPr>
                        <a:t>0.53</a:t>
                      </a:r>
                    </a:p>
                  </a:txBody>
                  <a:tcPr marL="12700" marR="12700" marT="12700" marB="0" anchor="b">
                    <a:lnL>
                      <a:noFill/>
                    </a:lnL>
                    <a:lnR>
                      <a:noFill/>
                    </a:lnR>
                    <a:lnT>
                      <a:noFill/>
                    </a:lnT>
                    <a:lnB w="28575" cap="flat" cmpd="sng" algn="ctr">
                      <a:solidFill>
                        <a:scrgbClr r="0" g="0" b="0"/>
                      </a:solidFill>
                      <a:prstDash val="solid"/>
                      <a:round/>
                      <a:headEnd type="none" w="med" len="med"/>
                      <a:tailEnd type="none" w="med" len="med"/>
                    </a:lnB>
                  </a:tcPr>
                </a:tc>
              </a:tr>
            </a:tbl>
          </a:graphicData>
        </a:graphic>
      </p:graphicFrame>
      <p:sp>
        <p:nvSpPr>
          <p:cNvPr id="26" name="TextBox 25"/>
          <p:cNvSpPr txBox="1"/>
          <p:nvPr/>
        </p:nvSpPr>
        <p:spPr>
          <a:xfrm>
            <a:off x="28651200" y="5334001"/>
            <a:ext cx="12954000" cy="1261884"/>
          </a:xfrm>
          <a:prstGeom prst="rect">
            <a:avLst/>
          </a:prstGeom>
          <a:noFill/>
        </p:spPr>
        <p:txBody>
          <a:bodyPr wrap="square" rtlCol="0">
            <a:spAutoFit/>
          </a:bodyPr>
          <a:lstStyle/>
          <a:p>
            <a:r>
              <a:rPr lang="en-US" sz="3200" b="1" i="1"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Convergent Validity</a:t>
            </a:r>
            <a:endParaRPr lang="en-US" sz="3200" b="1" dirty="0" smtClean="0">
              <a:solidFill>
                <a:prstClr val="black"/>
              </a:solidFill>
              <a:latin typeface="Times New Roman"/>
              <a:ea typeface="MS PGothic" panose="020B0600070205080204" pitchFamily="34" charset="-128"/>
              <a:cs typeface="Times New Roman"/>
              <a:sym typeface="Times New Roman Bold" panose="02020803070505020304" pitchFamily="18" charset="0"/>
            </a:endParaRPr>
          </a:p>
          <a:p>
            <a:r>
              <a:rPr lang="en-US" sz="3200"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Correlation with other measures of semantics and association</a:t>
            </a:r>
            <a:endParaRPr lang="en-US" sz="3200" dirty="0">
              <a:solidFill>
                <a:prstClr val="black"/>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pic>
        <p:nvPicPr>
          <p:cNvPr id="3" name="Picture 2"/>
          <p:cNvPicPr>
            <a:picLocks noChangeAspect="1"/>
          </p:cNvPicPr>
          <p:nvPr/>
        </p:nvPicPr>
        <p:blipFill>
          <a:blip r:embed="rId4"/>
          <a:stretch>
            <a:fillRect/>
          </a:stretch>
        </p:blipFill>
        <p:spPr>
          <a:xfrm>
            <a:off x="28727400" y="24295617"/>
            <a:ext cx="13030200" cy="6412983"/>
          </a:xfrm>
          <a:prstGeom prst="rect">
            <a:avLst/>
          </a:prstGeom>
        </p:spPr>
      </p:pic>
      <p:sp>
        <p:nvSpPr>
          <p:cNvPr id="28" name="TextBox 27"/>
          <p:cNvSpPr txBox="1"/>
          <p:nvPr/>
        </p:nvSpPr>
        <p:spPr>
          <a:xfrm>
            <a:off x="15773400" y="22631400"/>
            <a:ext cx="12496800" cy="2246769"/>
          </a:xfrm>
          <a:prstGeom prst="rect">
            <a:avLst/>
          </a:prstGeom>
          <a:noFill/>
        </p:spPr>
        <p:txBody>
          <a:bodyPr wrap="square" rtlCol="0">
            <a:spAutoFit/>
          </a:bodyPr>
          <a:lstStyle/>
          <a:p>
            <a:r>
              <a:rPr lang="en-US" sz="3200" b="1" i="1"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Divergent Validity</a:t>
            </a:r>
            <a:endParaRPr lang="en-US" sz="3200" dirty="0" smtClean="0">
              <a:solidFill>
                <a:prstClr val="black"/>
              </a:solidFill>
              <a:latin typeface="Times New Roman"/>
              <a:ea typeface="MS PGothic" panose="020B0600070205080204" pitchFamily="34" charset="-128"/>
              <a:cs typeface="Times New Roman"/>
              <a:sym typeface="Times New Roman Bold" panose="02020803070505020304" pitchFamily="18" charset="0"/>
            </a:endParaRPr>
          </a:p>
          <a:p>
            <a:r>
              <a:rPr lang="en-US" sz="3200"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Data were compared Nelson et al. association norms for low overlap and low forward strength (FSG) and backward strength (BSG) values. This data was split by the listed feature and root word for each feature.</a:t>
            </a:r>
            <a:endParaRPr lang="en-US" sz="3200" dirty="0">
              <a:solidFill>
                <a:prstClr val="black"/>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70203841"/>
              </p:ext>
            </p:extLst>
          </p:nvPr>
        </p:nvGraphicFramePr>
        <p:xfrm>
          <a:off x="15849600" y="25446609"/>
          <a:ext cx="12420600" cy="5795391"/>
        </p:xfrm>
        <a:graphic>
          <a:graphicData uri="http://schemas.openxmlformats.org/drawingml/2006/table">
            <a:tbl>
              <a:tblPr/>
              <a:tblGrid>
                <a:gridCol w="2070100"/>
                <a:gridCol w="2070100"/>
                <a:gridCol w="2070100"/>
                <a:gridCol w="2070100"/>
                <a:gridCol w="2070100"/>
                <a:gridCol w="2070100"/>
              </a:tblGrid>
              <a:tr h="727436">
                <a:tc>
                  <a:txBody>
                    <a:bodyPr/>
                    <a:lstStyle/>
                    <a:p>
                      <a:pPr algn="l" fontAlgn="b"/>
                      <a:endParaRPr lang="en-US" sz="2800" b="1" i="0" u="none" strike="noStrike" dirty="0">
                        <a:solidFill>
                          <a:srgbClr val="000000"/>
                        </a:solidFill>
                        <a:effectLst/>
                        <a:latin typeface="Times New Roman"/>
                        <a:cs typeface="Times New Roman"/>
                      </a:endParaRPr>
                    </a:p>
                  </a:txBody>
                  <a:tcPr marL="12700" marR="12700" marT="12700" marB="0" anchor="b">
                    <a:lnL>
                      <a:noFill/>
                    </a:lnL>
                    <a:lnR>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800" b="1" i="0" u="none" strike="noStrike" dirty="0">
                          <a:solidFill>
                            <a:srgbClr val="000000"/>
                          </a:solidFill>
                          <a:effectLst/>
                          <a:latin typeface="Times New Roman"/>
                          <a:cs typeface="Times New Roman"/>
                        </a:rPr>
                        <a:t>Percent Overlap</a:t>
                      </a:r>
                    </a:p>
                  </a:txBody>
                  <a:tcPr marL="12700" marR="12700" marT="12700" marB="0" anchor="b">
                    <a:lnL>
                      <a:noFill/>
                    </a:lnL>
                    <a:lnR>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800" b="1" i="1" u="none" strike="noStrike" dirty="0">
                          <a:solidFill>
                            <a:srgbClr val="000000"/>
                          </a:solidFill>
                          <a:effectLst/>
                          <a:latin typeface="Times New Roman"/>
                          <a:cs typeface="Times New Roman"/>
                        </a:rPr>
                        <a:t>M</a:t>
                      </a:r>
                      <a:r>
                        <a:rPr lang="en-US" sz="2800" b="1" i="0" u="none" strike="noStrike" dirty="0">
                          <a:solidFill>
                            <a:srgbClr val="000000"/>
                          </a:solidFill>
                          <a:effectLst/>
                          <a:latin typeface="Times New Roman"/>
                          <a:cs typeface="Times New Roman"/>
                        </a:rPr>
                        <a:t> FSG</a:t>
                      </a:r>
                      <a:endParaRPr lang="en-US" sz="2800" b="1" i="1" u="none" strike="noStrike" dirty="0">
                        <a:solidFill>
                          <a:srgbClr val="000000"/>
                        </a:solidFill>
                        <a:effectLst/>
                        <a:latin typeface="Times New Roman"/>
                        <a:cs typeface="Times New Roman"/>
                      </a:endParaRPr>
                    </a:p>
                  </a:txBody>
                  <a:tcPr marL="12700" marR="12700" marT="12700" marB="0" anchor="b">
                    <a:lnL>
                      <a:noFill/>
                    </a:lnL>
                    <a:lnR>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800" b="1" i="1" u="none" strike="noStrike" dirty="0">
                          <a:solidFill>
                            <a:srgbClr val="000000"/>
                          </a:solidFill>
                          <a:effectLst/>
                          <a:latin typeface="Times New Roman"/>
                          <a:cs typeface="Times New Roman"/>
                        </a:rPr>
                        <a:t>SD</a:t>
                      </a:r>
                      <a:r>
                        <a:rPr lang="en-US" sz="2800" b="1" i="0" u="none" strike="noStrike" dirty="0">
                          <a:solidFill>
                            <a:srgbClr val="000000"/>
                          </a:solidFill>
                          <a:effectLst/>
                          <a:latin typeface="Times New Roman"/>
                          <a:cs typeface="Times New Roman"/>
                        </a:rPr>
                        <a:t> FSG</a:t>
                      </a:r>
                      <a:endParaRPr lang="en-US" sz="2800" b="1" i="1" u="none" strike="noStrike" dirty="0">
                        <a:solidFill>
                          <a:srgbClr val="000000"/>
                        </a:solidFill>
                        <a:effectLst/>
                        <a:latin typeface="Times New Roman"/>
                        <a:cs typeface="Times New Roman"/>
                      </a:endParaRPr>
                    </a:p>
                  </a:txBody>
                  <a:tcPr marL="12700" marR="12700" marT="12700" marB="0" anchor="b">
                    <a:lnL>
                      <a:noFill/>
                    </a:lnL>
                    <a:lnR>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800" b="1" i="1" u="none" strike="noStrike" dirty="0">
                          <a:solidFill>
                            <a:srgbClr val="000000"/>
                          </a:solidFill>
                          <a:effectLst/>
                          <a:latin typeface="Times New Roman"/>
                          <a:cs typeface="Times New Roman"/>
                        </a:rPr>
                        <a:t>M </a:t>
                      </a:r>
                      <a:r>
                        <a:rPr lang="en-US" sz="2800" b="1" i="0" u="none" strike="noStrike" dirty="0">
                          <a:solidFill>
                            <a:srgbClr val="000000"/>
                          </a:solidFill>
                          <a:effectLst/>
                          <a:latin typeface="Times New Roman"/>
                          <a:cs typeface="Times New Roman"/>
                        </a:rPr>
                        <a:t>BSG</a:t>
                      </a:r>
                      <a:endParaRPr lang="en-US" sz="2800" b="1" i="1" u="none" strike="noStrike" dirty="0">
                        <a:solidFill>
                          <a:srgbClr val="000000"/>
                        </a:solidFill>
                        <a:effectLst/>
                        <a:latin typeface="Times New Roman"/>
                        <a:cs typeface="Times New Roman"/>
                      </a:endParaRPr>
                    </a:p>
                  </a:txBody>
                  <a:tcPr marL="12700" marR="12700" marT="12700" marB="0" anchor="b">
                    <a:lnL>
                      <a:noFill/>
                    </a:lnL>
                    <a:lnR>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800" b="1" i="1" u="none" strike="noStrike" dirty="0">
                          <a:solidFill>
                            <a:srgbClr val="000000"/>
                          </a:solidFill>
                          <a:effectLst/>
                          <a:latin typeface="Times New Roman"/>
                          <a:cs typeface="Times New Roman"/>
                        </a:rPr>
                        <a:t>SD</a:t>
                      </a:r>
                      <a:r>
                        <a:rPr lang="en-US" sz="2800" b="1" i="0" u="none" strike="noStrike" dirty="0">
                          <a:solidFill>
                            <a:srgbClr val="000000"/>
                          </a:solidFill>
                          <a:effectLst/>
                          <a:latin typeface="Times New Roman"/>
                          <a:cs typeface="Times New Roman"/>
                        </a:rPr>
                        <a:t> BSG</a:t>
                      </a:r>
                      <a:endParaRPr lang="en-US" sz="2800" b="1" i="1" u="none" strike="noStrike" dirty="0">
                        <a:solidFill>
                          <a:srgbClr val="000000"/>
                        </a:solidFill>
                        <a:effectLst/>
                        <a:latin typeface="Times New Roman"/>
                        <a:cs typeface="Times New Roman"/>
                      </a:endParaRPr>
                    </a:p>
                  </a:txBody>
                  <a:tcPr marL="12700" marR="12700" marT="12700" marB="0" anchor="b">
                    <a:lnL>
                      <a:noFill/>
                    </a:lnL>
                    <a:lnR>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369051">
                <a:tc>
                  <a:txBody>
                    <a:bodyPr/>
                    <a:lstStyle/>
                    <a:p>
                      <a:pPr algn="l" fontAlgn="b"/>
                      <a:r>
                        <a:rPr lang="en-US" sz="2800" b="0" i="0" u="none" strike="noStrike">
                          <a:solidFill>
                            <a:srgbClr val="000000"/>
                          </a:solidFill>
                          <a:effectLst/>
                          <a:latin typeface="Times New Roman"/>
                          <a:cs typeface="Times New Roman"/>
                        </a:rPr>
                        <a:t>Adjective</a:t>
                      </a:r>
                    </a:p>
                  </a:txBody>
                  <a:tcPr marL="12700" marR="12700" marT="12700" marB="0" anchor="b">
                    <a:lnL>
                      <a:noFill/>
                    </a:lnL>
                    <a:lnR>
                      <a:noFill/>
                    </a:lnR>
                    <a:lnT w="28575" cap="flat" cmpd="sng" algn="ctr">
                      <a:solidFill>
                        <a:scrgbClr r="0" g="0" b="0"/>
                      </a:solidFill>
                      <a:prstDash val="solid"/>
                      <a:round/>
                      <a:headEnd type="none" w="med" len="med"/>
                      <a:tailEnd type="none" w="med" len="med"/>
                    </a:lnT>
                    <a:lnB>
                      <a:noFill/>
                    </a:lnB>
                  </a:tcPr>
                </a:tc>
                <a:tc>
                  <a:txBody>
                    <a:bodyPr/>
                    <a:lstStyle/>
                    <a:p>
                      <a:pPr algn="ctr" fontAlgn="b"/>
                      <a:r>
                        <a:rPr lang="hr-HR" sz="2800" b="0" i="0" u="none" strike="noStrike">
                          <a:solidFill>
                            <a:srgbClr val="000000"/>
                          </a:solidFill>
                          <a:effectLst/>
                          <a:latin typeface="Times New Roman"/>
                          <a:cs typeface="Times New Roman"/>
                        </a:rPr>
                        <a:t>3.30</a:t>
                      </a:r>
                    </a:p>
                  </a:txBody>
                  <a:tcPr marL="12700" marR="12700" marT="12700" marB="0" anchor="b">
                    <a:lnL>
                      <a:noFill/>
                    </a:lnL>
                    <a:lnR>
                      <a:noFill/>
                    </a:lnR>
                    <a:lnT w="28575" cap="flat" cmpd="sng" algn="ctr">
                      <a:solidFill>
                        <a:scrgbClr r="0" g="0" b="0"/>
                      </a:solidFill>
                      <a:prstDash val="solid"/>
                      <a:round/>
                      <a:headEnd type="none" w="med" len="med"/>
                      <a:tailEnd type="none" w="med" len="med"/>
                    </a:lnT>
                    <a:lnB>
                      <a:noFill/>
                    </a:lnB>
                  </a:tcPr>
                </a:tc>
                <a:tc>
                  <a:txBody>
                    <a:bodyPr/>
                    <a:lstStyle/>
                    <a:p>
                      <a:pPr algn="ctr" fontAlgn="b"/>
                      <a:r>
                        <a:rPr lang="nb-NO" sz="2800" b="0" i="0" u="none" strike="noStrike" dirty="0">
                          <a:solidFill>
                            <a:srgbClr val="000000"/>
                          </a:solidFill>
                          <a:effectLst/>
                          <a:latin typeface="Times New Roman"/>
                          <a:cs typeface="Times New Roman"/>
                        </a:rPr>
                        <a:t>0.12</a:t>
                      </a:r>
                    </a:p>
                  </a:txBody>
                  <a:tcPr marL="12700" marR="12700" marT="12700" marB="0" anchor="b">
                    <a:lnL>
                      <a:noFill/>
                    </a:lnL>
                    <a:lnR>
                      <a:noFill/>
                    </a:lnR>
                    <a:lnT w="28575" cap="flat" cmpd="sng" algn="ctr">
                      <a:solidFill>
                        <a:scrgbClr r="0" g="0" b="0"/>
                      </a:solidFill>
                      <a:prstDash val="solid"/>
                      <a:round/>
                      <a:headEnd type="none" w="med" len="med"/>
                      <a:tailEnd type="none" w="med" len="med"/>
                    </a:lnT>
                    <a:lnB>
                      <a:noFill/>
                    </a:lnB>
                  </a:tcPr>
                </a:tc>
                <a:tc>
                  <a:txBody>
                    <a:bodyPr/>
                    <a:lstStyle/>
                    <a:p>
                      <a:pPr algn="ctr" fontAlgn="b"/>
                      <a:r>
                        <a:rPr lang="nb-NO" sz="2800" b="0" i="0" u="none" strike="noStrike">
                          <a:solidFill>
                            <a:srgbClr val="000000"/>
                          </a:solidFill>
                          <a:effectLst/>
                          <a:latin typeface="Times New Roman"/>
                          <a:cs typeface="Times New Roman"/>
                        </a:rPr>
                        <a:t>0.15</a:t>
                      </a:r>
                    </a:p>
                  </a:txBody>
                  <a:tcPr marL="12700" marR="12700" marT="12700" marB="0" anchor="b">
                    <a:lnL>
                      <a:noFill/>
                    </a:lnL>
                    <a:lnR>
                      <a:noFill/>
                    </a:lnR>
                    <a:lnT w="28575" cap="flat" cmpd="sng" algn="ctr">
                      <a:solidFill>
                        <a:scrgbClr r="0" g="0" b="0"/>
                      </a:solidFill>
                      <a:prstDash val="solid"/>
                      <a:round/>
                      <a:headEnd type="none" w="med" len="med"/>
                      <a:tailEnd type="none" w="med" len="med"/>
                    </a:lnT>
                    <a:lnB>
                      <a:noFill/>
                    </a:lnB>
                  </a:tcPr>
                </a:tc>
                <a:tc>
                  <a:txBody>
                    <a:bodyPr/>
                    <a:lstStyle/>
                    <a:p>
                      <a:pPr algn="ctr" fontAlgn="b"/>
                      <a:r>
                        <a:rPr lang="hr-HR" sz="2800" b="0" i="0" u="none" strike="noStrike">
                          <a:solidFill>
                            <a:srgbClr val="000000"/>
                          </a:solidFill>
                          <a:effectLst/>
                          <a:latin typeface="Times New Roman"/>
                          <a:cs typeface="Times New Roman"/>
                        </a:rPr>
                        <a:t>0.07</a:t>
                      </a:r>
                    </a:p>
                  </a:txBody>
                  <a:tcPr marL="12700" marR="12700" marT="12700" marB="0" anchor="b">
                    <a:lnL>
                      <a:noFill/>
                    </a:lnL>
                    <a:lnR>
                      <a:noFill/>
                    </a:lnR>
                    <a:lnT w="28575" cap="flat" cmpd="sng" algn="ctr">
                      <a:solidFill>
                        <a:scrgbClr r="0" g="0" b="0"/>
                      </a:solidFill>
                      <a:prstDash val="solid"/>
                      <a:round/>
                      <a:headEnd type="none" w="med" len="med"/>
                      <a:tailEnd type="none" w="med" len="med"/>
                    </a:lnT>
                    <a:lnB>
                      <a:noFill/>
                    </a:lnB>
                  </a:tcPr>
                </a:tc>
                <a:tc>
                  <a:txBody>
                    <a:bodyPr/>
                    <a:lstStyle/>
                    <a:p>
                      <a:pPr algn="ctr" fontAlgn="b"/>
                      <a:r>
                        <a:rPr lang="nb-NO" sz="2800" b="0" i="0" u="none" strike="noStrike">
                          <a:solidFill>
                            <a:srgbClr val="000000"/>
                          </a:solidFill>
                          <a:effectLst/>
                          <a:latin typeface="Times New Roman"/>
                          <a:cs typeface="Times New Roman"/>
                        </a:rPr>
                        <a:t>0.15</a:t>
                      </a:r>
                    </a:p>
                  </a:txBody>
                  <a:tcPr marL="12700" marR="12700" marT="12700" marB="0" anchor="b">
                    <a:lnL>
                      <a:noFill/>
                    </a:lnL>
                    <a:lnR>
                      <a:noFill/>
                    </a:lnR>
                    <a:lnT w="28575" cap="flat" cmpd="sng" algn="ctr">
                      <a:solidFill>
                        <a:scrgbClr r="0" g="0" b="0"/>
                      </a:solidFill>
                      <a:prstDash val="solid"/>
                      <a:round/>
                      <a:headEnd type="none" w="med" len="med"/>
                      <a:tailEnd type="none" w="med" len="med"/>
                    </a:lnT>
                    <a:lnB>
                      <a:noFill/>
                    </a:lnB>
                  </a:tcPr>
                </a:tc>
              </a:tr>
              <a:tr h="369051">
                <a:tc>
                  <a:txBody>
                    <a:bodyPr/>
                    <a:lstStyle/>
                    <a:p>
                      <a:pPr algn="l" fontAlgn="b"/>
                      <a:r>
                        <a:rPr lang="en-US" sz="2800" b="0" i="0" u="none" strike="noStrike">
                          <a:solidFill>
                            <a:srgbClr val="000000"/>
                          </a:solidFill>
                          <a:effectLst/>
                          <a:latin typeface="Times New Roman"/>
                          <a:cs typeface="Times New Roman"/>
                        </a:rPr>
                        <a:t>Noun</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18.25</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0.11</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0.14</a:t>
                      </a:r>
                    </a:p>
                  </a:txBody>
                  <a:tcPr marL="12700" marR="12700" marT="12700"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0.04</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0.11</a:t>
                      </a:r>
                    </a:p>
                  </a:txBody>
                  <a:tcPr marL="12700" marR="12700" marT="12700" marB="0" anchor="b">
                    <a:lnL>
                      <a:noFill/>
                    </a:lnL>
                    <a:lnR>
                      <a:noFill/>
                    </a:lnR>
                    <a:lnT>
                      <a:noFill/>
                    </a:lnT>
                    <a:lnB>
                      <a:noFill/>
                    </a:lnB>
                  </a:tcPr>
                </a:tc>
              </a:tr>
              <a:tr h="369051">
                <a:tc>
                  <a:txBody>
                    <a:bodyPr/>
                    <a:lstStyle/>
                    <a:p>
                      <a:pPr algn="l" fontAlgn="b"/>
                      <a:r>
                        <a:rPr lang="en-US" sz="2800" b="0" i="0" u="none" strike="noStrike">
                          <a:solidFill>
                            <a:srgbClr val="000000"/>
                          </a:solidFill>
                          <a:effectLst/>
                          <a:latin typeface="Times New Roman"/>
                          <a:cs typeface="Times New Roman"/>
                        </a:rPr>
                        <a:t>Other</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0.42</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0.14</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0.18</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0.11</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0.20</a:t>
                      </a:r>
                    </a:p>
                  </a:txBody>
                  <a:tcPr marL="12700" marR="12700" marT="12700" marB="0" anchor="b">
                    <a:lnL>
                      <a:noFill/>
                    </a:lnL>
                    <a:lnR>
                      <a:noFill/>
                    </a:lnR>
                    <a:lnT>
                      <a:noFill/>
                    </a:lnT>
                    <a:lnB>
                      <a:noFill/>
                    </a:lnB>
                  </a:tcPr>
                </a:tc>
              </a:tr>
              <a:tr h="369051">
                <a:tc>
                  <a:txBody>
                    <a:bodyPr/>
                    <a:lstStyle/>
                    <a:p>
                      <a:pPr algn="l" fontAlgn="b"/>
                      <a:r>
                        <a:rPr lang="en-US" sz="2800" b="0" i="0" u="none" strike="noStrike">
                          <a:solidFill>
                            <a:srgbClr val="000000"/>
                          </a:solidFill>
                          <a:effectLst/>
                          <a:latin typeface="Times New Roman"/>
                          <a:cs typeface="Times New Roman"/>
                        </a:rPr>
                        <a:t>Verb</a:t>
                      </a:r>
                    </a:p>
                  </a:txBody>
                  <a:tcPr marL="12700" marR="12700" marT="12700" marB="0" anchor="b">
                    <a:lnL>
                      <a:noFill/>
                    </a:lnL>
                    <a:lnR>
                      <a:noFill/>
                    </a:lnR>
                    <a:lnT>
                      <a:noFill/>
                    </a:lnT>
                    <a:lnB>
                      <a:noFill/>
                    </a:lnB>
                  </a:tcPr>
                </a:tc>
                <a:tc>
                  <a:txBody>
                    <a:bodyPr/>
                    <a:lstStyle/>
                    <a:p>
                      <a:pPr algn="ctr" fontAlgn="b"/>
                      <a:r>
                        <a:rPr lang="hr-HR" sz="2800" b="0" i="0" u="none" strike="noStrike" dirty="0">
                          <a:solidFill>
                            <a:srgbClr val="000000"/>
                          </a:solidFill>
                          <a:effectLst/>
                          <a:latin typeface="Times New Roman"/>
                          <a:cs typeface="Times New Roman"/>
                        </a:rPr>
                        <a:t>3.15</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0.11</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0.14</a:t>
                      </a:r>
                    </a:p>
                  </a:txBody>
                  <a:tcPr marL="12700" marR="12700" marT="12700" marB="0" anchor="b">
                    <a:lnL>
                      <a:noFill/>
                    </a:lnL>
                    <a:lnR>
                      <a:noFill/>
                    </a:lnR>
                    <a:lnT>
                      <a:noFill/>
                    </a:lnT>
                    <a:lnB>
                      <a:noFill/>
                    </a:lnB>
                  </a:tcPr>
                </a:tc>
                <a:tc>
                  <a:txBody>
                    <a:bodyPr/>
                    <a:lstStyle/>
                    <a:p>
                      <a:pPr algn="ctr" fontAlgn="b"/>
                      <a:r>
                        <a:rPr lang="pl-PL" sz="2800" b="0" i="0" u="none" strike="noStrike">
                          <a:solidFill>
                            <a:srgbClr val="000000"/>
                          </a:solidFill>
                          <a:effectLst/>
                          <a:latin typeface="Times New Roman"/>
                          <a:cs typeface="Times New Roman"/>
                        </a:rPr>
                        <a:t>0.06</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0.13</a:t>
                      </a:r>
                    </a:p>
                  </a:txBody>
                  <a:tcPr marL="12700" marR="12700" marT="12700" marB="0" anchor="b">
                    <a:lnL>
                      <a:noFill/>
                    </a:lnL>
                    <a:lnR>
                      <a:noFill/>
                    </a:lnR>
                    <a:lnT>
                      <a:noFill/>
                    </a:lnT>
                    <a:lnB>
                      <a:noFill/>
                    </a:lnB>
                  </a:tcPr>
                </a:tc>
              </a:tr>
              <a:tr h="535052">
                <a:tc>
                  <a:txBody>
                    <a:bodyPr/>
                    <a:lstStyle/>
                    <a:p>
                      <a:pPr algn="l" fontAlgn="b"/>
                      <a:r>
                        <a:rPr lang="en-US" sz="2800" b="0" i="0" u="none" strike="noStrike">
                          <a:solidFill>
                            <a:srgbClr val="000000"/>
                          </a:solidFill>
                          <a:effectLst/>
                          <a:latin typeface="Times New Roman"/>
                          <a:cs typeface="Times New Roman"/>
                        </a:rPr>
                        <a:t>Total Feature</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25.12</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0.11</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0.14</a:t>
                      </a:r>
                    </a:p>
                  </a:txBody>
                  <a:tcPr marL="12700" marR="12700" marT="12700" marB="0" anchor="b">
                    <a:lnL>
                      <a:noFill/>
                    </a:lnL>
                    <a:lnR>
                      <a:noFill/>
                    </a:lnR>
                    <a:lnT>
                      <a:noFill/>
                    </a:lnT>
                    <a:lnB>
                      <a:noFill/>
                    </a:lnB>
                  </a:tcPr>
                </a:tc>
                <a:tc>
                  <a:txBody>
                    <a:bodyPr/>
                    <a:lstStyle/>
                    <a:p>
                      <a:pPr algn="ctr" fontAlgn="b"/>
                      <a:r>
                        <a:rPr lang="pt-BR" sz="2800" b="0" i="0" u="none" strike="noStrike">
                          <a:solidFill>
                            <a:srgbClr val="000000"/>
                          </a:solidFill>
                          <a:effectLst/>
                          <a:latin typeface="Times New Roman"/>
                          <a:cs typeface="Times New Roman"/>
                        </a:rPr>
                        <a:t>0.05</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0.12</a:t>
                      </a:r>
                    </a:p>
                  </a:txBody>
                  <a:tcPr marL="12700" marR="12700" marT="12700" marB="0" anchor="b">
                    <a:lnL>
                      <a:noFill/>
                    </a:lnL>
                    <a:lnR>
                      <a:noFill/>
                    </a:lnR>
                    <a:lnT>
                      <a:noFill/>
                    </a:lnT>
                    <a:lnB>
                      <a:noFill/>
                    </a:lnB>
                  </a:tcPr>
                </a:tc>
              </a:tr>
              <a:tr h="369051">
                <a:tc>
                  <a:txBody>
                    <a:bodyPr/>
                    <a:lstStyle/>
                    <a:p>
                      <a:pPr algn="l"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ctr" fontAlgn="b"/>
                      <a:endParaRPr lang="en-US" sz="2800" b="0" i="0" u="none" strike="noStrike" dirty="0">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a:noFill/>
                    </a:lnT>
                    <a:lnB>
                      <a:noFill/>
                    </a:lnB>
                  </a:tcPr>
                </a:tc>
              </a:tr>
              <a:tr h="369051">
                <a:tc>
                  <a:txBody>
                    <a:bodyPr/>
                    <a:lstStyle/>
                    <a:p>
                      <a:pPr algn="l" fontAlgn="b"/>
                      <a:r>
                        <a:rPr lang="en-US" sz="2800" b="0" i="0" u="none" strike="noStrike">
                          <a:solidFill>
                            <a:srgbClr val="000000"/>
                          </a:solidFill>
                          <a:effectLst/>
                          <a:latin typeface="Times New Roman"/>
                          <a:cs typeface="Times New Roman"/>
                        </a:rPr>
                        <a:t>Adjective</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4.29</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0.12</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0.15</a:t>
                      </a:r>
                    </a:p>
                  </a:txBody>
                  <a:tcPr marL="12700" marR="12700" marT="12700" marB="0" anchor="b">
                    <a:lnL>
                      <a:noFill/>
                    </a:lnL>
                    <a:lnR>
                      <a:noFill/>
                    </a:lnR>
                    <a:lnT>
                      <a:noFill/>
                    </a:lnT>
                    <a:lnB>
                      <a:noFill/>
                    </a:lnB>
                  </a:tcPr>
                </a:tc>
                <a:tc>
                  <a:txBody>
                    <a:bodyPr/>
                    <a:lstStyle/>
                    <a:p>
                      <a:pPr algn="ctr" fontAlgn="b"/>
                      <a:r>
                        <a:rPr lang="pl-PL" sz="2800" b="0" i="0" u="none" strike="noStrike">
                          <a:solidFill>
                            <a:srgbClr val="000000"/>
                          </a:solidFill>
                          <a:effectLst/>
                          <a:latin typeface="Times New Roman"/>
                          <a:cs typeface="Times New Roman"/>
                        </a:rPr>
                        <a:t>0.06</a:t>
                      </a:r>
                    </a:p>
                  </a:txBody>
                  <a:tcPr marL="12700" marR="12700" marT="12700" marB="0" anchor="b">
                    <a:lnL>
                      <a:noFill/>
                    </a:lnL>
                    <a:lnR>
                      <a:noFill/>
                    </a:lnR>
                    <a:lnT>
                      <a:noFill/>
                    </a:lnT>
                    <a:lnB>
                      <a:noFill/>
                    </a:lnB>
                  </a:tcPr>
                </a:tc>
                <a:tc>
                  <a:txBody>
                    <a:bodyPr/>
                    <a:lstStyle/>
                    <a:p>
                      <a:pPr algn="ctr" fontAlgn="b"/>
                      <a:r>
                        <a:rPr lang="hr-HR" sz="2800" b="0" i="0" u="none" strike="noStrike" dirty="0">
                          <a:solidFill>
                            <a:srgbClr val="000000"/>
                          </a:solidFill>
                          <a:effectLst/>
                          <a:latin typeface="Times New Roman"/>
                          <a:cs typeface="Times New Roman"/>
                        </a:rPr>
                        <a:t>0.13</a:t>
                      </a:r>
                    </a:p>
                  </a:txBody>
                  <a:tcPr marL="12700" marR="12700" marT="12700" marB="0" anchor="b">
                    <a:lnL>
                      <a:noFill/>
                    </a:lnL>
                    <a:lnR>
                      <a:noFill/>
                    </a:lnR>
                    <a:lnT>
                      <a:noFill/>
                    </a:lnT>
                    <a:lnB>
                      <a:noFill/>
                    </a:lnB>
                  </a:tcPr>
                </a:tc>
              </a:tr>
              <a:tr h="369051">
                <a:tc>
                  <a:txBody>
                    <a:bodyPr/>
                    <a:lstStyle/>
                    <a:p>
                      <a:pPr algn="l" fontAlgn="b"/>
                      <a:r>
                        <a:rPr lang="en-US" sz="2800" b="0" i="0" u="none" strike="noStrike">
                          <a:solidFill>
                            <a:srgbClr val="000000"/>
                          </a:solidFill>
                          <a:effectLst/>
                          <a:latin typeface="Times New Roman"/>
                          <a:cs typeface="Times New Roman"/>
                        </a:rPr>
                        <a:t>Noun</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26.69</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0.12</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0.14</a:t>
                      </a:r>
                    </a:p>
                  </a:txBody>
                  <a:tcPr marL="12700" marR="12700" marT="12700" marB="0" anchor="b">
                    <a:lnL>
                      <a:noFill/>
                    </a:lnL>
                    <a:lnR>
                      <a:noFill/>
                    </a:lnR>
                    <a:lnT>
                      <a:noFill/>
                    </a:lnT>
                    <a:lnB>
                      <a:noFill/>
                    </a:lnB>
                  </a:tcPr>
                </a:tc>
                <a:tc>
                  <a:txBody>
                    <a:bodyPr/>
                    <a:lstStyle/>
                    <a:p>
                      <a:pPr algn="ctr" fontAlgn="b"/>
                      <a:r>
                        <a:rPr lang="is-IS" sz="2800" b="0" i="0" u="none" strike="noStrike" dirty="0">
                          <a:solidFill>
                            <a:srgbClr val="000000"/>
                          </a:solidFill>
                          <a:effectLst/>
                          <a:latin typeface="Times New Roman"/>
                          <a:cs typeface="Times New Roman"/>
                        </a:rPr>
                        <a:t>0.04</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0.10</a:t>
                      </a:r>
                    </a:p>
                  </a:txBody>
                  <a:tcPr marL="12700" marR="12700" marT="12700" marB="0" anchor="b">
                    <a:lnL>
                      <a:noFill/>
                    </a:lnL>
                    <a:lnR>
                      <a:noFill/>
                    </a:lnR>
                    <a:lnT>
                      <a:noFill/>
                    </a:lnT>
                    <a:lnB>
                      <a:noFill/>
                    </a:lnB>
                  </a:tcPr>
                </a:tc>
              </a:tr>
              <a:tr h="369051">
                <a:tc>
                  <a:txBody>
                    <a:bodyPr/>
                    <a:lstStyle/>
                    <a:p>
                      <a:pPr algn="l" fontAlgn="b"/>
                      <a:r>
                        <a:rPr lang="en-US" sz="2800" b="0" i="0" u="none" strike="noStrike">
                          <a:solidFill>
                            <a:srgbClr val="000000"/>
                          </a:solidFill>
                          <a:effectLst/>
                          <a:latin typeface="Times New Roman"/>
                          <a:cs typeface="Times New Roman"/>
                        </a:rPr>
                        <a:t>Other</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0.63</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0.13</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0.17</a:t>
                      </a:r>
                    </a:p>
                  </a:txBody>
                  <a:tcPr marL="12700" marR="12700" marT="12700" marB="0" anchor="b">
                    <a:lnL>
                      <a:noFill/>
                    </a:lnL>
                    <a:lnR>
                      <a:noFill/>
                    </a:lnR>
                    <a:lnT>
                      <a:noFill/>
                    </a:lnT>
                    <a:lnB>
                      <a:noFill/>
                    </a:lnB>
                  </a:tcPr>
                </a:tc>
                <a:tc>
                  <a:txBody>
                    <a:bodyPr/>
                    <a:lstStyle/>
                    <a:p>
                      <a:pPr algn="ctr" fontAlgn="b"/>
                      <a:r>
                        <a:rPr lang="nb-NO" sz="2800" b="0" i="0" u="none" strike="noStrike" dirty="0">
                          <a:solidFill>
                            <a:srgbClr val="000000"/>
                          </a:solidFill>
                          <a:effectLst/>
                          <a:latin typeface="Times New Roman"/>
                          <a:cs typeface="Times New Roman"/>
                        </a:rPr>
                        <a:t>0.10</a:t>
                      </a:r>
                    </a:p>
                  </a:txBody>
                  <a:tcPr marL="12700" marR="12700" marT="12700" marB="0" anchor="b">
                    <a:lnL>
                      <a:noFill/>
                    </a:lnL>
                    <a:lnR>
                      <a:noFill/>
                    </a:lnR>
                    <a:lnT>
                      <a:noFill/>
                    </a:lnT>
                    <a:lnB>
                      <a:noFill/>
                    </a:lnB>
                  </a:tcPr>
                </a:tc>
                <a:tc>
                  <a:txBody>
                    <a:bodyPr/>
                    <a:lstStyle/>
                    <a:p>
                      <a:pPr algn="ctr" fontAlgn="b"/>
                      <a:r>
                        <a:rPr lang="nb-NO" sz="2800" b="0" i="0" u="none" strike="noStrike" dirty="0">
                          <a:solidFill>
                            <a:srgbClr val="000000"/>
                          </a:solidFill>
                          <a:effectLst/>
                          <a:latin typeface="Times New Roman"/>
                          <a:cs typeface="Times New Roman"/>
                        </a:rPr>
                        <a:t>0.18</a:t>
                      </a:r>
                    </a:p>
                  </a:txBody>
                  <a:tcPr marL="12700" marR="12700" marT="12700" marB="0" anchor="b">
                    <a:lnL>
                      <a:noFill/>
                    </a:lnL>
                    <a:lnR>
                      <a:noFill/>
                    </a:lnR>
                    <a:lnT>
                      <a:noFill/>
                    </a:lnT>
                    <a:lnB>
                      <a:noFill/>
                    </a:lnB>
                  </a:tcPr>
                </a:tc>
              </a:tr>
              <a:tr h="369051">
                <a:tc>
                  <a:txBody>
                    <a:bodyPr/>
                    <a:lstStyle/>
                    <a:p>
                      <a:pPr algn="l" fontAlgn="b"/>
                      <a:r>
                        <a:rPr lang="en-US" sz="2800" b="0" i="0" u="none" strike="noStrike">
                          <a:solidFill>
                            <a:srgbClr val="000000"/>
                          </a:solidFill>
                          <a:effectLst/>
                          <a:latin typeface="Times New Roman"/>
                          <a:cs typeface="Times New Roman"/>
                        </a:rPr>
                        <a:t>Verb</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4.45</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0.12</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0.14</a:t>
                      </a:r>
                    </a:p>
                  </a:txBody>
                  <a:tcPr marL="12700" marR="12700" marT="12700" marB="0" anchor="b">
                    <a:lnL>
                      <a:noFill/>
                    </a:lnL>
                    <a:lnR>
                      <a:noFill/>
                    </a:lnR>
                    <a:lnT>
                      <a:noFill/>
                    </a:lnT>
                    <a:lnB>
                      <a:noFill/>
                    </a:lnB>
                  </a:tcPr>
                </a:tc>
                <a:tc>
                  <a:txBody>
                    <a:bodyPr/>
                    <a:lstStyle/>
                    <a:p>
                      <a:pPr algn="ctr" fontAlgn="b"/>
                      <a:r>
                        <a:rPr lang="pl-PL" sz="2800" b="0" i="0" u="none" strike="noStrike">
                          <a:solidFill>
                            <a:srgbClr val="000000"/>
                          </a:solidFill>
                          <a:effectLst/>
                          <a:latin typeface="Times New Roman"/>
                          <a:cs typeface="Times New Roman"/>
                        </a:rPr>
                        <a:t>0.06</a:t>
                      </a:r>
                    </a:p>
                  </a:txBody>
                  <a:tcPr marL="12700" marR="12700" marT="12700" marB="0" anchor="b">
                    <a:lnL>
                      <a:noFill/>
                    </a:lnL>
                    <a:lnR>
                      <a:noFill/>
                    </a:lnR>
                    <a:lnT>
                      <a:noFill/>
                    </a:lnT>
                    <a:lnB>
                      <a:noFill/>
                    </a:lnB>
                  </a:tcPr>
                </a:tc>
                <a:tc>
                  <a:txBody>
                    <a:bodyPr/>
                    <a:lstStyle/>
                    <a:p>
                      <a:pPr algn="ctr" fontAlgn="b"/>
                      <a:r>
                        <a:rPr lang="hr-HR" sz="2800" b="0" i="0" u="none" strike="noStrike" dirty="0">
                          <a:solidFill>
                            <a:srgbClr val="000000"/>
                          </a:solidFill>
                          <a:effectLst/>
                          <a:latin typeface="Times New Roman"/>
                          <a:cs typeface="Times New Roman"/>
                        </a:rPr>
                        <a:t>0.13</a:t>
                      </a:r>
                    </a:p>
                  </a:txBody>
                  <a:tcPr marL="12700" marR="12700" marT="12700" marB="0" anchor="b">
                    <a:lnL>
                      <a:noFill/>
                    </a:lnL>
                    <a:lnR>
                      <a:noFill/>
                    </a:lnR>
                    <a:lnT>
                      <a:noFill/>
                    </a:lnT>
                    <a:lnB>
                      <a:noFill/>
                    </a:lnB>
                  </a:tcPr>
                </a:tc>
              </a:tr>
              <a:tr h="369051">
                <a:tc>
                  <a:txBody>
                    <a:bodyPr/>
                    <a:lstStyle/>
                    <a:p>
                      <a:pPr algn="l" fontAlgn="b"/>
                      <a:r>
                        <a:rPr lang="en-US" sz="2800" b="0" i="0" u="none" strike="noStrike" dirty="0">
                          <a:solidFill>
                            <a:srgbClr val="000000"/>
                          </a:solidFill>
                          <a:effectLst/>
                          <a:latin typeface="Times New Roman"/>
                          <a:cs typeface="Times New Roman"/>
                        </a:rPr>
                        <a:t>Total Root</a:t>
                      </a:r>
                    </a:p>
                  </a:txBody>
                  <a:tcPr marL="12700" marR="12700" marT="12700" marB="0" anchor="b">
                    <a:lnL>
                      <a:noFill/>
                    </a:lnL>
                    <a:lnR>
                      <a:noFill/>
                    </a:lnR>
                    <a:lnT>
                      <a:noFill/>
                    </a:lnT>
                    <a:lnB w="28575" cap="flat" cmpd="sng" algn="ctr">
                      <a:solidFill>
                        <a:scrgbClr r="0" g="0" b="0"/>
                      </a:solidFill>
                      <a:prstDash val="solid"/>
                      <a:round/>
                      <a:headEnd type="none" w="med" len="med"/>
                      <a:tailEnd type="none" w="med" len="med"/>
                    </a:lnB>
                  </a:tcPr>
                </a:tc>
                <a:tc>
                  <a:txBody>
                    <a:bodyPr/>
                    <a:lstStyle/>
                    <a:p>
                      <a:pPr algn="ctr" fontAlgn="b"/>
                      <a:r>
                        <a:rPr lang="hr-HR" sz="2800" b="0" i="0" u="none" strike="noStrike" dirty="0">
                          <a:solidFill>
                            <a:srgbClr val="000000"/>
                          </a:solidFill>
                          <a:effectLst/>
                          <a:latin typeface="Times New Roman"/>
                          <a:cs typeface="Times New Roman"/>
                        </a:rPr>
                        <a:t>36.06</a:t>
                      </a:r>
                    </a:p>
                  </a:txBody>
                  <a:tcPr marL="12700" marR="12700" marT="12700" marB="0" anchor="b">
                    <a:lnL>
                      <a:noFill/>
                    </a:lnL>
                    <a:lnR>
                      <a:noFill/>
                    </a:lnR>
                    <a:lnT>
                      <a:noFill/>
                    </a:lnT>
                    <a:lnB w="28575" cap="flat" cmpd="sng" algn="ctr">
                      <a:solidFill>
                        <a:scrgbClr r="0" g="0" b="0"/>
                      </a:solidFill>
                      <a:prstDash val="solid"/>
                      <a:round/>
                      <a:headEnd type="none" w="med" len="med"/>
                      <a:tailEnd type="none" w="med" len="med"/>
                    </a:lnB>
                  </a:tcPr>
                </a:tc>
                <a:tc>
                  <a:txBody>
                    <a:bodyPr/>
                    <a:lstStyle/>
                    <a:p>
                      <a:pPr algn="ctr" fontAlgn="b"/>
                      <a:r>
                        <a:rPr lang="nb-NO" sz="2800" b="0" i="0" u="none" strike="noStrike" dirty="0">
                          <a:solidFill>
                            <a:srgbClr val="000000"/>
                          </a:solidFill>
                          <a:effectLst/>
                          <a:latin typeface="Times New Roman"/>
                          <a:cs typeface="Times New Roman"/>
                        </a:rPr>
                        <a:t>0.12</a:t>
                      </a:r>
                    </a:p>
                  </a:txBody>
                  <a:tcPr marL="12700" marR="12700" marT="12700" marB="0" anchor="b">
                    <a:lnL>
                      <a:noFill/>
                    </a:lnL>
                    <a:lnR>
                      <a:noFill/>
                    </a:lnR>
                    <a:lnT>
                      <a:noFill/>
                    </a:lnT>
                    <a:lnB w="28575" cap="flat" cmpd="sng" algn="ctr">
                      <a:solidFill>
                        <a:scrgbClr r="0" g="0" b="0"/>
                      </a:solidFill>
                      <a:prstDash val="solid"/>
                      <a:round/>
                      <a:headEnd type="none" w="med" len="med"/>
                      <a:tailEnd type="none" w="med" len="med"/>
                    </a:lnB>
                  </a:tcPr>
                </a:tc>
                <a:tc>
                  <a:txBody>
                    <a:bodyPr/>
                    <a:lstStyle/>
                    <a:p>
                      <a:pPr algn="ctr" fontAlgn="b"/>
                      <a:r>
                        <a:rPr lang="nb-NO" sz="2800" b="0" i="0" u="none" strike="noStrike" dirty="0">
                          <a:solidFill>
                            <a:srgbClr val="000000"/>
                          </a:solidFill>
                          <a:effectLst/>
                          <a:latin typeface="Times New Roman"/>
                          <a:cs typeface="Times New Roman"/>
                        </a:rPr>
                        <a:t>0.14</a:t>
                      </a:r>
                    </a:p>
                  </a:txBody>
                  <a:tcPr marL="12700" marR="12700" marT="12700" marB="0" anchor="b">
                    <a:lnL>
                      <a:noFill/>
                    </a:lnL>
                    <a:lnR>
                      <a:noFill/>
                    </a:lnR>
                    <a:lnT>
                      <a:noFill/>
                    </a:lnT>
                    <a:lnB w="28575" cap="flat" cmpd="sng" algn="ctr">
                      <a:solidFill>
                        <a:scrgbClr r="0" g="0" b="0"/>
                      </a:solidFill>
                      <a:prstDash val="solid"/>
                      <a:round/>
                      <a:headEnd type="none" w="med" len="med"/>
                      <a:tailEnd type="none" w="med" len="med"/>
                    </a:lnB>
                  </a:tcPr>
                </a:tc>
                <a:tc>
                  <a:txBody>
                    <a:bodyPr/>
                    <a:lstStyle/>
                    <a:p>
                      <a:pPr algn="ctr" fontAlgn="b"/>
                      <a:r>
                        <a:rPr lang="pt-BR" sz="2800" b="0" i="0" u="none" strike="noStrike" dirty="0">
                          <a:solidFill>
                            <a:srgbClr val="000000"/>
                          </a:solidFill>
                          <a:effectLst/>
                          <a:latin typeface="Times New Roman"/>
                          <a:cs typeface="Times New Roman"/>
                        </a:rPr>
                        <a:t>0.05</a:t>
                      </a:r>
                    </a:p>
                  </a:txBody>
                  <a:tcPr marL="12700" marR="12700" marT="12700" marB="0" anchor="b">
                    <a:lnL>
                      <a:noFill/>
                    </a:lnL>
                    <a:lnR>
                      <a:noFill/>
                    </a:lnR>
                    <a:lnT>
                      <a:noFill/>
                    </a:lnT>
                    <a:lnB w="28575" cap="flat" cmpd="sng" algn="ctr">
                      <a:solidFill>
                        <a:scrgbClr r="0" g="0" b="0"/>
                      </a:solidFill>
                      <a:prstDash val="solid"/>
                      <a:round/>
                      <a:headEnd type="none" w="med" len="med"/>
                      <a:tailEnd type="none" w="med" len="med"/>
                    </a:lnB>
                  </a:tcPr>
                </a:tc>
                <a:tc>
                  <a:txBody>
                    <a:bodyPr/>
                    <a:lstStyle/>
                    <a:p>
                      <a:pPr algn="ctr" fontAlgn="b"/>
                      <a:r>
                        <a:rPr lang="nb-NO" sz="2800" b="0" i="0" u="none" strike="noStrike" dirty="0">
                          <a:solidFill>
                            <a:srgbClr val="000000"/>
                          </a:solidFill>
                          <a:effectLst/>
                          <a:latin typeface="Times New Roman"/>
                          <a:cs typeface="Times New Roman"/>
                        </a:rPr>
                        <a:t>0.11</a:t>
                      </a:r>
                    </a:p>
                  </a:txBody>
                  <a:tcPr marL="12700" marR="12700" marT="12700" marB="0" anchor="b">
                    <a:lnL>
                      <a:noFill/>
                    </a:lnL>
                    <a:lnR>
                      <a:noFill/>
                    </a:lnR>
                    <a:lnT>
                      <a:noFill/>
                    </a:lnT>
                    <a:lnB w="28575" cap="flat" cmpd="sng" algn="ctr">
                      <a:solidFill>
                        <a:scrgbClr r="0" g="0" b="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20619190"/>
              </p:ext>
            </p:extLst>
          </p:nvPr>
        </p:nvGraphicFramePr>
        <p:xfrm>
          <a:off x="28651200" y="6629400"/>
          <a:ext cx="13030200" cy="3942079"/>
        </p:xfrm>
        <a:graphic>
          <a:graphicData uri="http://schemas.openxmlformats.org/drawingml/2006/table">
            <a:tbl>
              <a:tblPr/>
              <a:tblGrid>
                <a:gridCol w="2051050"/>
                <a:gridCol w="1568450"/>
                <a:gridCol w="1568450"/>
                <a:gridCol w="1568450"/>
                <a:gridCol w="1568450"/>
                <a:gridCol w="1568450"/>
                <a:gridCol w="1568450"/>
                <a:gridCol w="1568450"/>
              </a:tblGrid>
              <a:tr h="627099">
                <a:tc>
                  <a:txBody>
                    <a:bodyPr/>
                    <a:lstStyle/>
                    <a:p>
                      <a:pPr algn="l" fontAlgn="b"/>
                      <a:endParaRPr lang="en-US" sz="2800" b="0" i="0" u="none" strike="noStrike" dirty="0">
                        <a:solidFill>
                          <a:srgbClr val="000000"/>
                        </a:solidFill>
                        <a:effectLst/>
                        <a:latin typeface="Times New Roman"/>
                        <a:cs typeface="Times New Roman"/>
                      </a:endParaRPr>
                    </a:p>
                  </a:txBody>
                  <a:tcPr marL="12700" marR="12700" marT="12700" marB="0" anchor="b">
                    <a:lnL>
                      <a:noFill/>
                    </a:lnL>
                    <a:lnR>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Times New Roman"/>
                          <a:cs typeface="Times New Roman"/>
                        </a:rPr>
                        <a:t>Root Cosine</a:t>
                      </a:r>
                    </a:p>
                  </a:txBody>
                  <a:tcPr marL="12700" marR="12700" marT="12700" marB="0" anchor="b">
                    <a:lnL>
                      <a:noFill/>
                    </a:lnL>
                    <a:lnR>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Times New Roman"/>
                          <a:cs typeface="Times New Roman"/>
                        </a:rPr>
                        <a:t>Raw Cosine</a:t>
                      </a:r>
                    </a:p>
                  </a:txBody>
                  <a:tcPr marL="12700" marR="12700" marT="12700" marB="0" anchor="b">
                    <a:lnL>
                      <a:noFill/>
                    </a:lnL>
                    <a:lnR>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ctr" fontAlgn="b"/>
                      <a:r>
                        <a:rPr lang="en-US" sz="2800" b="0" i="0" u="none" strike="noStrike" dirty="0" smtClean="0">
                          <a:solidFill>
                            <a:srgbClr val="000000"/>
                          </a:solidFill>
                          <a:effectLst/>
                          <a:latin typeface="Times New Roman"/>
                          <a:cs typeface="Times New Roman"/>
                        </a:rPr>
                        <a:t>Affix Cosine</a:t>
                      </a:r>
                      <a:endParaRPr lang="en-US" sz="2800" b="0" i="0" u="none" strike="noStrike" dirty="0">
                        <a:solidFill>
                          <a:srgbClr val="000000"/>
                        </a:solidFill>
                        <a:effectLst/>
                        <a:latin typeface="Times New Roman"/>
                        <a:cs typeface="Times New Roman"/>
                      </a:endParaRPr>
                    </a:p>
                  </a:txBody>
                  <a:tcPr marL="12700" marR="12700" marT="12700" marB="0" anchor="b">
                    <a:lnL>
                      <a:noFill/>
                    </a:lnL>
                    <a:lnR>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Times New Roman"/>
                          <a:cs typeface="Times New Roman"/>
                        </a:rPr>
                        <a:t>Previous Cosine</a:t>
                      </a:r>
                    </a:p>
                  </a:txBody>
                  <a:tcPr marL="12700" marR="12700" marT="12700" marB="0" anchor="b">
                    <a:lnL>
                      <a:noFill/>
                    </a:lnL>
                    <a:lnR>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Times New Roman"/>
                          <a:cs typeface="Times New Roman"/>
                        </a:rPr>
                        <a:t>JCN</a:t>
                      </a:r>
                    </a:p>
                  </a:txBody>
                  <a:tcPr marL="12700" marR="12700" marT="12700" marB="0" anchor="b">
                    <a:lnL>
                      <a:noFill/>
                    </a:lnL>
                    <a:lnR>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Times New Roman"/>
                          <a:cs typeface="Times New Roman"/>
                        </a:rPr>
                        <a:t>LSA</a:t>
                      </a:r>
                    </a:p>
                  </a:txBody>
                  <a:tcPr marL="12700" marR="12700" marT="12700" marB="0" anchor="b">
                    <a:lnL>
                      <a:noFill/>
                    </a:lnL>
                    <a:lnR>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Times New Roman"/>
                          <a:cs typeface="Times New Roman"/>
                        </a:rPr>
                        <a:t>FSG</a:t>
                      </a:r>
                    </a:p>
                  </a:txBody>
                  <a:tcPr marL="12700" marR="12700" marT="12700" marB="0" anchor="b">
                    <a:lnL>
                      <a:noFill/>
                    </a:lnL>
                    <a:lnR>
                      <a:noFill/>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r>
              <a:tr h="324072">
                <a:tc>
                  <a:txBody>
                    <a:bodyPr/>
                    <a:lstStyle/>
                    <a:p>
                      <a:pPr algn="l" fontAlgn="b"/>
                      <a:r>
                        <a:rPr lang="en-US" sz="2800" b="0" i="0" u="none" strike="noStrike" dirty="0" smtClean="0">
                          <a:solidFill>
                            <a:srgbClr val="000000"/>
                          </a:solidFill>
                          <a:effectLst/>
                          <a:latin typeface="Times New Roman"/>
                          <a:cs typeface="Times New Roman"/>
                        </a:rPr>
                        <a:t>Raw</a:t>
                      </a:r>
                      <a:endParaRPr lang="en-US" sz="2800" b="0" i="0" u="none" strike="noStrike" dirty="0">
                        <a:solidFill>
                          <a:srgbClr val="000000"/>
                        </a:solidFill>
                        <a:effectLst/>
                        <a:latin typeface="Times New Roman"/>
                        <a:cs typeface="Times New Roman"/>
                      </a:endParaRPr>
                    </a:p>
                  </a:txBody>
                  <a:tcPr marL="12700" marR="12700" marT="12700" marB="0" anchor="b">
                    <a:lnL>
                      <a:noFill/>
                    </a:lnL>
                    <a:lnR>
                      <a:noFill/>
                    </a:lnR>
                    <a:lnT w="28575" cap="flat" cmpd="sng" algn="ctr">
                      <a:solidFill>
                        <a:scrgbClr r="0" g="0" b="0"/>
                      </a:solidFill>
                      <a:prstDash val="solid"/>
                      <a:round/>
                      <a:headEnd type="none" w="med" len="med"/>
                      <a:tailEnd type="none" w="med" len="med"/>
                    </a:lnT>
                    <a:lnB>
                      <a:noFill/>
                    </a:lnB>
                  </a:tcPr>
                </a:tc>
                <a:tc>
                  <a:txBody>
                    <a:bodyPr/>
                    <a:lstStyle/>
                    <a:p>
                      <a:pPr algn="ctr" fontAlgn="b"/>
                      <a:r>
                        <a:rPr lang="nb-NO" sz="2800" b="0" i="0" u="none" strike="noStrike" dirty="0">
                          <a:solidFill>
                            <a:srgbClr val="000000"/>
                          </a:solidFill>
                          <a:effectLst/>
                          <a:latin typeface="Times New Roman"/>
                          <a:cs typeface="Times New Roman"/>
                        </a:rPr>
                        <a:t>0.88</a:t>
                      </a:r>
                    </a:p>
                  </a:txBody>
                  <a:tcPr marL="12700" marR="12700" marT="12700" marB="0" anchor="b">
                    <a:lnL>
                      <a:noFill/>
                    </a:lnL>
                    <a:lnR>
                      <a:noFill/>
                    </a:lnR>
                    <a:lnT w="28575" cap="flat" cmpd="sng" algn="ctr">
                      <a:solidFill>
                        <a:scrgbClr r="0" g="0" b="0"/>
                      </a:solidFill>
                      <a:prstDash val="solid"/>
                      <a:round/>
                      <a:headEnd type="none" w="med" len="med"/>
                      <a:tailEnd type="none" w="med" len="med"/>
                    </a:lnT>
                    <a:lnB>
                      <a:noFill/>
                    </a:lnB>
                  </a:tcPr>
                </a:tc>
                <a:tc>
                  <a:txBody>
                    <a:bodyPr/>
                    <a:lstStyle/>
                    <a:p>
                      <a:pPr algn="ctr" fontAlgn="b"/>
                      <a:r>
                        <a:rPr lang="en-US" sz="2800" b="0" i="0" u="none" strike="noStrike">
                          <a:solidFill>
                            <a:srgbClr val="000000"/>
                          </a:solidFill>
                          <a:effectLst/>
                          <a:latin typeface="Times New Roman"/>
                          <a:cs typeface="Times New Roman"/>
                        </a:rPr>
                        <a:t>1</a:t>
                      </a:r>
                    </a:p>
                  </a:txBody>
                  <a:tcPr marL="12700" marR="12700" marT="12700" marB="0" anchor="b">
                    <a:lnL>
                      <a:noFill/>
                    </a:lnL>
                    <a:lnR>
                      <a:noFill/>
                    </a:lnR>
                    <a:lnT w="28575" cap="flat" cmpd="sng" algn="ctr">
                      <a:solidFill>
                        <a:scrgbClr r="0" g="0" b="0"/>
                      </a:solidFill>
                      <a:prstDash val="solid"/>
                      <a:round/>
                      <a:headEnd type="none" w="med" len="med"/>
                      <a:tailEnd type="none" w="med" len="med"/>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w="28575" cap="flat" cmpd="sng" algn="ctr">
                      <a:solidFill>
                        <a:scrgbClr r="0" g="0" b="0"/>
                      </a:solidFill>
                      <a:prstDash val="solid"/>
                      <a:round/>
                      <a:headEnd type="none" w="med" len="med"/>
                      <a:tailEnd type="none" w="med" len="med"/>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w="28575" cap="flat" cmpd="sng" algn="ctr">
                      <a:solidFill>
                        <a:scrgbClr r="0" g="0" b="0"/>
                      </a:solidFill>
                      <a:prstDash val="solid"/>
                      <a:round/>
                      <a:headEnd type="none" w="med" len="med"/>
                      <a:tailEnd type="none" w="med" len="med"/>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w="28575" cap="flat" cmpd="sng" algn="ctr">
                      <a:solidFill>
                        <a:scrgbClr r="0" g="0" b="0"/>
                      </a:solidFill>
                      <a:prstDash val="solid"/>
                      <a:round/>
                      <a:headEnd type="none" w="med" len="med"/>
                      <a:tailEnd type="none" w="med" len="med"/>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w="28575" cap="flat" cmpd="sng" algn="ctr">
                      <a:solidFill>
                        <a:scrgbClr r="0" g="0" b="0"/>
                      </a:solidFill>
                      <a:prstDash val="solid"/>
                      <a:round/>
                      <a:headEnd type="none" w="med" len="med"/>
                      <a:tailEnd type="none" w="med" len="med"/>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w="28575" cap="flat" cmpd="sng" algn="ctr">
                      <a:solidFill>
                        <a:scrgbClr r="0" g="0" b="0"/>
                      </a:solidFill>
                      <a:prstDash val="solid"/>
                      <a:round/>
                      <a:headEnd type="none" w="med" len="med"/>
                      <a:tailEnd type="none" w="med" len="med"/>
                    </a:lnT>
                    <a:lnB>
                      <a:noFill/>
                    </a:lnB>
                  </a:tcPr>
                </a:tc>
              </a:tr>
              <a:tr h="324072">
                <a:tc>
                  <a:txBody>
                    <a:bodyPr/>
                    <a:lstStyle/>
                    <a:p>
                      <a:pPr algn="l" fontAlgn="b"/>
                      <a:r>
                        <a:rPr lang="en-US" sz="2800" b="0" i="0" u="none" strike="noStrike" dirty="0" smtClean="0">
                          <a:solidFill>
                            <a:srgbClr val="000000"/>
                          </a:solidFill>
                          <a:effectLst/>
                          <a:latin typeface="Times New Roman"/>
                          <a:cs typeface="Times New Roman"/>
                        </a:rPr>
                        <a:t>Affix</a:t>
                      </a:r>
                      <a:endParaRPr lang="en-US" sz="2800" b="0" i="0" u="none" strike="noStrike" dirty="0">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0.42</a:t>
                      </a:r>
                    </a:p>
                  </a:txBody>
                  <a:tcPr marL="12700" marR="12700" marT="12700" marB="0" anchor="b">
                    <a:lnL>
                      <a:noFill/>
                    </a:lnL>
                    <a:lnR>
                      <a:noFill/>
                    </a:lnR>
                    <a:lnT>
                      <a:noFill/>
                    </a:lnT>
                    <a:lnB>
                      <a:noFill/>
                    </a:lnB>
                  </a:tcPr>
                </a:tc>
                <a:tc>
                  <a:txBody>
                    <a:bodyPr/>
                    <a:lstStyle/>
                    <a:p>
                      <a:pPr algn="ctr" fontAlgn="b"/>
                      <a:r>
                        <a:rPr lang="uk-UA" sz="2800" b="0" i="0" u="none" strike="noStrike">
                          <a:solidFill>
                            <a:srgbClr val="000000"/>
                          </a:solidFill>
                          <a:effectLst/>
                          <a:latin typeface="Times New Roman"/>
                          <a:cs typeface="Times New Roman"/>
                        </a:rPr>
                        <a:t>0.39</a:t>
                      </a:r>
                    </a:p>
                  </a:txBody>
                  <a:tcPr marL="12700" marR="12700" marT="12700" marB="0" anchor="b">
                    <a:lnL>
                      <a:noFill/>
                    </a:lnL>
                    <a:lnR>
                      <a:noFill/>
                    </a:lnR>
                    <a:lnT>
                      <a:noFill/>
                    </a:lnT>
                    <a:lnB>
                      <a:noFill/>
                    </a:lnB>
                  </a:tcPr>
                </a:tc>
                <a:tc>
                  <a:txBody>
                    <a:bodyPr/>
                    <a:lstStyle/>
                    <a:p>
                      <a:pPr algn="ctr" fontAlgn="b"/>
                      <a:r>
                        <a:rPr lang="en-US" sz="2800" b="0" i="0" u="none" strike="noStrike">
                          <a:solidFill>
                            <a:srgbClr val="000000"/>
                          </a:solidFill>
                          <a:effectLst/>
                          <a:latin typeface="Times New Roman"/>
                          <a:cs typeface="Times New Roman"/>
                        </a:rPr>
                        <a:t>1</a:t>
                      </a:r>
                    </a:p>
                  </a:txBody>
                  <a:tcPr marL="12700" marR="12700" marT="12700" marB="0" anchor="b">
                    <a:lnL>
                      <a:noFill/>
                    </a:lnL>
                    <a:lnR>
                      <a:noFill/>
                    </a:lnR>
                    <a:lnT>
                      <a:noFill/>
                    </a:lnT>
                    <a:lnB>
                      <a:noFill/>
                    </a:lnB>
                  </a:tcPr>
                </a:tc>
                <a:tc>
                  <a:txBody>
                    <a:bodyPr/>
                    <a:lstStyle/>
                    <a:p>
                      <a:pPr algn="ctr" fontAlgn="b"/>
                      <a:endParaRPr lang="en-US" sz="2800" b="0" i="0" u="none" strike="noStrike" dirty="0">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a:noFill/>
                    </a:lnT>
                    <a:lnB>
                      <a:noFill/>
                    </a:lnB>
                  </a:tcPr>
                </a:tc>
              </a:tr>
              <a:tr h="324072">
                <a:tc>
                  <a:txBody>
                    <a:bodyPr/>
                    <a:lstStyle/>
                    <a:p>
                      <a:pPr algn="l" fontAlgn="b"/>
                      <a:r>
                        <a:rPr lang="en-US" sz="2800" b="0" i="0" u="none" strike="noStrike" dirty="0" smtClean="0">
                          <a:solidFill>
                            <a:srgbClr val="000000"/>
                          </a:solidFill>
                          <a:effectLst/>
                          <a:latin typeface="Times New Roman"/>
                          <a:cs typeface="Times New Roman"/>
                        </a:rPr>
                        <a:t>Previous</a:t>
                      </a:r>
                      <a:endParaRPr lang="en-US" sz="2800" b="0" i="0" u="none" strike="noStrike" dirty="0">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ctr" fontAlgn="b"/>
                      <a:r>
                        <a:rPr lang="it-IT" sz="2800" b="0" i="0" u="none" strike="noStrike">
                          <a:solidFill>
                            <a:srgbClr val="000000"/>
                          </a:solidFill>
                          <a:effectLst/>
                          <a:latin typeface="Times New Roman"/>
                          <a:cs typeface="Times New Roman"/>
                        </a:rPr>
                        <a:t>0.89</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0.83</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0.42</a:t>
                      </a:r>
                    </a:p>
                  </a:txBody>
                  <a:tcPr marL="12700" marR="12700" marT="12700" marB="0" anchor="b">
                    <a:lnL>
                      <a:noFill/>
                    </a:lnL>
                    <a:lnR>
                      <a:noFill/>
                    </a:lnR>
                    <a:lnT>
                      <a:noFill/>
                    </a:lnT>
                    <a:lnB>
                      <a:noFill/>
                    </a:lnB>
                  </a:tcPr>
                </a:tc>
                <a:tc>
                  <a:txBody>
                    <a:bodyPr/>
                    <a:lstStyle/>
                    <a:p>
                      <a:pPr algn="ctr" fontAlgn="b"/>
                      <a:r>
                        <a:rPr lang="en-US" sz="2800" b="0" i="0" u="none" strike="noStrike" dirty="0">
                          <a:solidFill>
                            <a:srgbClr val="000000"/>
                          </a:solidFill>
                          <a:effectLst/>
                          <a:latin typeface="Times New Roman"/>
                          <a:cs typeface="Times New Roman"/>
                        </a:rPr>
                        <a:t>1</a:t>
                      </a:r>
                    </a:p>
                  </a:txBody>
                  <a:tcPr marL="12700" marR="12700" marT="12700"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ctr" fontAlgn="b"/>
                      <a:endParaRPr lang="en-US" sz="2800" b="0" i="0" u="none" strike="noStrike" dirty="0">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a:noFill/>
                    </a:lnT>
                    <a:lnB>
                      <a:noFill/>
                    </a:lnB>
                  </a:tcPr>
                </a:tc>
              </a:tr>
              <a:tr h="324072">
                <a:tc>
                  <a:txBody>
                    <a:bodyPr/>
                    <a:lstStyle/>
                    <a:p>
                      <a:pPr algn="l" fontAlgn="b"/>
                      <a:r>
                        <a:rPr lang="en-US" sz="2800" b="0" i="0" u="none" strike="noStrike">
                          <a:solidFill>
                            <a:srgbClr val="000000"/>
                          </a:solidFill>
                          <a:effectLst/>
                          <a:latin typeface="Times New Roman"/>
                          <a:cs typeface="Times New Roman"/>
                        </a:rPr>
                        <a:t>JCN</a:t>
                      </a:r>
                    </a:p>
                  </a:txBody>
                  <a:tcPr marL="12700" marR="12700" marT="12700" marB="0" anchor="b">
                    <a:lnL>
                      <a:noFill/>
                    </a:lnL>
                    <a:lnR>
                      <a:noFill/>
                    </a:lnR>
                    <a:lnT>
                      <a:noFill/>
                    </a:lnT>
                    <a:lnB>
                      <a:noFill/>
                    </a:lnB>
                  </a:tcPr>
                </a:tc>
                <a:tc>
                  <a:txBody>
                    <a:bodyPr/>
                    <a:lstStyle/>
                    <a:p>
                      <a:pPr algn="ctr" fontAlgn="b"/>
                      <a:r>
                        <a:rPr lang="pt-BR" sz="2800" b="0" i="0" u="none" strike="noStrike">
                          <a:solidFill>
                            <a:srgbClr val="000000"/>
                          </a:solidFill>
                          <a:effectLst/>
                          <a:latin typeface="Times New Roman"/>
                          <a:cs typeface="Times New Roman"/>
                        </a:rPr>
                        <a:t>-0.20</a:t>
                      </a:r>
                    </a:p>
                  </a:txBody>
                  <a:tcPr marL="12700" marR="12700" marT="12700" marB="0" anchor="b">
                    <a:lnL>
                      <a:noFill/>
                    </a:lnL>
                    <a:lnR>
                      <a:noFill/>
                    </a:lnR>
                    <a:lnT>
                      <a:noFill/>
                    </a:lnT>
                    <a:lnB>
                      <a:noFill/>
                    </a:lnB>
                  </a:tcPr>
                </a:tc>
                <a:tc>
                  <a:txBody>
                    <a:bodyPr/>
                    <a:lstStyle/>
                    <a:p>
                      <a:pPr algn="ctr" fontAlgn="b"/>
                      <a:r>
                        <a:rPr lang="pt-BR" sz="2800" b="0" i="0" u="none" strike="noStrike">
                          <a:solidFill>
                            <a:srgbClr val="000000"/>
                          </a:solidFill>
                          <a:effectLst/>
                          <a:latin typeface="Times New Roman"/>
                          <a:cs typeface="Times New Roman"/>
                        </a:rPr>
                        <a:t>-0.22</a:t>
                      </a:r>
                    </a:p>
                  </a:txBody>
                  <a:tcPr marL="12700" marR="12700" marT="12700" marB="0" anchor="b">
                    <a:lnL>
                      <a:noFill/>
                    </a:lnL>
                    <a:lnR>
                      <a:noFill/>
                    </a:lnR>
                    <a:lnT>
                      <a:noFill/>
                    </a:lnT>
                    <a:lnB>
                      <a:noFill/>
                    </a:lnB>
                  </a:tcPr>
                </a:tc>
                <a:tc>
                  <a:txBody>
                    <a:bodyPr/>
                    <a:lstStyle/>
                    <a:p>
                      <a:pPr algn="ctr" fontAlgn="b"/>
                      <a:r>
                        <a:rPr lang="uk-UA" sz="2800" b="0" i="0" u="none" strike="noStrike">
                          <a:solidFill>
                            <a:srgbClr val="000000"/>
                          </a:solidFill>
                          <a:effectLst/>
                          <a:latin typeface="Times New Roman"/>
                          <a:cs typeface="Times New Roman"/>
                        </a:rPr>
                        <a:t>-0.16</a:t>
                      </a:r>
                    </a:p>
                  </a:txBody>
                  <a:tcPr marL="12700" marR="12700" marT="12700" marB="0" anchor="b">
                    <a:lnL>
                      <a:noFill/>
                    </a:lnL>
                    <a:lnR>
                      <a:noFill/>
                    </a:lnR>
                    <a:lnT>
                      <a:noFill/>
                    </a:lnT>
                    <a:lnB>
                      <a:noFill/>
                    </a:lnB>
                  </a:tcPr>
                </a:tc>
                <a:tc>
                  <a:txBody>
                    <a:bodyPr/>
                    <a:lstStyle/>
                    <a:p>
                      <a:pPr algn="ctr" fontAlgn="b"/>
                      <a:r>
                        <a:rPr lang="pt-BR" sz="2800" b="0" i="0" u="none" strike="noStrike">
                          <a:solidFill>
                            <a:srgbClr val="000000"/>
                          </a:solidFill>
                          <a:effectLst/>
                          <a:latin typeface="Times New Roman"/>
                          <a:cs typeface="Times New Roman"/>
                        </a:rPr>
                        <a:t>-0.26</a:t>
                      </a:r>
                    </a:p>
                  </a:txBody>
                  <a:tcPr marL="12700" marR="12700" marT="12700" marB="0" anchor="b">
                    <a:lnL>
                      <a:noFill/>
                    </a:lnL>
                    <a:lnR>
                      <a:noFill/>
                    </a:lnR>
                    <a:lnT>
                      <a:noFill/>
                    </a:lnT>
                    <a:lnB>
                      <a:noFill/>
                    </a:lnB>
                  </a:tcPr>
                </a:tc>
                <a:tc>
                  <a:txBody>
                    <a:bodyPr/>
                    <a:lstStyle/>
                    <a:p>
                      <a:pPr algn="ctr" fontAlgn="b"/>
                      <a:r>
                        <a:rPr lang="en-US" sz="2800" b="0" i="0" u="none" strike="noStrike" dirty="0">
                          <a:solidFill>
                            <a:srgbClr val="000000"/>
                          </a:solidFill>
                          <a:effectLst/>
                          <a:latin typeface="Times New Roman"/>
                          <a:cs typeface="Times New Roman"/>
                        </a:rPr>
                        <a:t>1</a:t>
                      </a:r>
                    </a:p>
                  </a:txBody>
                  <a:tcPr marL="12700" marR="12700" marT="12700"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12700" marR="12700" marT="12700" marB="0" anchor="b">
                    <a:lnL>
                      <a:noFill/>
                    </a:lnL>
                    <a:lnR>
                      <a:noFill/>
                    </a:lnR>
                    <a:lnT>
                      <a:noFill/>
                    </a:lnT>
                    <a:lnB>
                      <a:noFill/>
                    </a:lnB>
                  </a:tcPr>
                </a:tc>
              </a:tr>
              <a:tr h="324072">
                <a:tc>
                  <a:txBody>
                    <a:bodyPr/>
                    <a:lstStyle/>
                    <a:p>
                      <a:pPr algn="l" fontAlgn="b"/>
                      <a:r>
                        <a:rPr lang="en-US" sz="2800" b="0" i="0" u="none" strike="noStrike">
                          <a:solidFill>
                            <a:srgbClr val="000000"/>
                          </a:solidFill>
                          <a:effectLst/>
                          <a:latin typeface="Times New Roman"/>
                          <a:cs typeface="Times New Roman"/>
                        </a:rPr>
                        <a:t>LSA</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0.24</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0.20</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0.15</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0.28</a:t>
                      </a:r>
                    </a:p>
                  </a:txBody>
                  <a:tcPr marL="12700" marR="12700" marT="12700" marB="0" anchor="b">
                    <a:lnL>
                      <a:noFill/>
                    </a:lnL>
                    <a:lnR>
                      <a:noFill/>
                    </a:lnR>
                    <a:lnT>
                      <a:noFill/>
                    </a:lnT>
                    <a:lnB>
                      <a:noFill/>
                    </a:lnB>
                  </a:tcPr>
                </a:tc>
                <a:tc>
                  <a:txBody>
                    <a:bodyPr/>
                    <a:lstStyle/>
                    <a:p>
                      <a:pPr algn="ctr" fontAlgn="b"/>
                      <a:r>
                        <a:rPr lang="pt-BR" sz="2800" b="0" i="0" u="none" strike="noStrike" dirty="0">
                          <a:solidFill>
                            <a:srgbClr val="000000"/>
                          </a:solidFill>
                          <a:effectLst/>
                          <a:latin typeface="Times New Roman"/>
                          <a:cs typeface="Times New Roman"/>
                        </a:rPr>
                        <a:t>-0.09</a:t>
                      </a:r>
                    </a:p>
                  </a:txBody>
                  <a:tcPr marL="12700" marR="12700" marT="12700" marB="0" anchor="b">
                    <a:lnL>
                      <a:noFill/>
                    </a:lnL>
                    <a:lnR>
                      <a:noFill/>
                    </a:lnR>
                    <a:lnT>
                      <a:noFill/>
                    </a:lnT>
                    <a:lnB>
                      <a:noFill/>
                    </a:lnB>
                  </a:tcPr>
                </a:tc>
                <a:tc>
                  <a:txBody>
                    <a:bodyPr/>
                    <a:lstStyle/>
                    <a:p>
                      <a:pPr algn="ctr" fontAlgn="b"/>
                      <a:r>
                        <a:rPr lang="en-US" sz="2800" b="0" i="0" u="none" strike="noStrike" dirty="0">
                          <a:solidFill>
                            <a:srgbClr val="000000"/>
                          </a:solidFill>
                          <a:effectLst/>
                          <a:latin typeface="Times New Roman"/>
                          <a:cs typeface="Times New Roman"/>
                        </a:rPr>
                        <a:t>1</a:t>
                      </a:r>
                    </a:p>
                  </a:txBody>
                  <a:tcPr marL="12700" marR="12700" marT="12700" marB="0" anchor="b">
                    <a:lnL>
                      <a:noFill/>
                    </a:lnL>
                    <a:lnR>
                      <a:noFill/>
                    </a:lnR>
                    <a:lnT>
                      <a:noFill/>
                    </a:lnT>
                    <a:lnB>
                      <a:noFill/>
                    </a:lnB>
                  </a:tcPr>
                </a:tc>
                <a:tc>
                  <a:txBody>
                    <a:bodyPr/>
                    <a:lstStyle/>
                    <a:p>
                      <a:pPr algn="ctr" fontAlgn="b"/>
                      <a:endParaRPr lang="en-US" sz="2800" b="0" i="0" u="none" strike="noStrike" dirty="0">
                        <a:solidFill>
                          <a:srgbClr val="000000"/>
                        </a:solidFill>
                        <a:effectLst/>
                        <a:latin typeface="Times New Roman"/>
                        <a:cs typeface="Times New Roman"/>
                      </a:endParaRPr>
                    </a:p>
                  </a:txBody>
                  <a:tcPr marL="12700" marR="12700" marT="12700" marB="0" anchor="b">
                    <a:lnL>
                      <a:noFill/>
                    </a:lnL>
                    <a:lnR>
                      <a:noFill/>
                    </a:lnR>
                    <a:lnT>
                      <a:noFill/>
                    </a:lnT>
                    <a:lnB>
                      <a:noFill/>
                    </a:lnB>
                  </a:tcPr>
                </a:tc>
              </a:tr>
              <a:tr h="324072">
                <a:tc>
                  <a:txBody>
                    <a:bodyPr/>
                    <a:lstStyle/>
                    <a:p>
                      <a:pPr algn="l" fontAlgn="b"/>
                      <a:r>
                        <a:rPr lang="en-US" sz="2800" b="0" i="0" u="none" strike="noStrike">
                          <a:solidFill>
                            <a:srgbClr val="000000"/>
                          </a:solidFill>
                          <a:effectLst/>
                          <a:latin typeface="Times New Roman"/>
                          <a:cs typeface="Times New Roman"/>
                        </a:rPr>
                        <a:t>FSG</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0.09</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0.07</a:t>
                      </a:r>
                    </a:p>
                  </a:txBody>
                  <a:tcPr marL="12700" marR="12700" marT="12700"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0.07</a:t>
                      </a:r>
                    </a:p>
                  </a:txBody>
                  <a:tcPr marL="12700" marR="12700" marT="12700"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0.16</a:t>
                      </a:r>
                    </a:p>
                  </a:txBody>
                  <a:tcPr marL="12700" marR="12700" marT="12700" marB="0" anchor="b">
                    <a:lnL>
                      <a:noFill/>
                    </a:lnL>
                    <a:lnR>
                      <a:noFill/>
                    </a:lnR>
                    <a:lnT>
                      <a:noFill/>
                    </a:lnT>
                    <a:lnB>
                      <a:noFill/>
                    </a:lnB>
                  </a:tcPr>
                </a:tc>
                <a:tc>
                  <a:txBody>
                    <a:bodyPr/>
                    <a:lstStyle/>
                    <a:p>
                      <a:pPr algn="ctr" fontAlgn="b"/>
                      <a:r>
                        <a:rPr lang="uk-UA" sz="2800" b="0" i="0" u="none" strike="noStrike">
                          <a:solidFill>
                            <a:srgbClr val="000000"/>
                          </a:solidFill>
                          <a:effectLst/>
                          <a:latin typeface="Times New Roman"/>
                          <a:cs typeface="Times New Roman"/>
                        </a:rPr>
                        <a:t>-0.16</a:t>
                      </a:r>
                    </a:p>
                  </a:txBody>
                  <a:tcPr marL="12700" marR="12700" marT="12700" marB="0" anchor="b">
                    <a:lnL>
                      <a:noFill/>
                    </a:lnL>
                    <a:lnR>
                      <a:noFill/>
                    </a:lnR>
                    <a:lnT>
                      <a:noFill/>
                    </a:lnT>
                    <a:lnB>
                      <a:noFill/>
                    </a:lnB>
                  </a:tcPr>
                </a:tc>
                <a:tc>
                  <a:txBody>
                    <a:bodyPr/>
                    <a:lstStyle/>
                    <a:p>
                      <a:pPr algn="ctr" fontAlgn="b"/>
                      <a:r>
                        <a:rPr lang="hr-HR" sz="2800" b="0" i="0" u="none" strike="noStrike" dirty="0">
                          <a:solidFill>
                            <a:srgbClr val="000000"/>
                          </a:solidFill>
                          <a:effectLst/>
                          <a:latin typeface="Times New Roman"/>
                          <a:cs typeface="Times New Roman"/>
                        </a:rPr>
                        <a:t>0.26</a:t>
                      </a:r>
                    </a:p>
                  </a:txBody>
                  <a:tcPr marL="12700" marR="12700" marT="12700" marB="0" anchor="b">
                    <a:lnL>
                      <a:noFill/>
                    </a:lnL>
                    <a:lnR>
                      <a:noFill/>
                    </a:lnR>
                    <a:lnT>
                      <a:noFill/>
                    </a:lnT>
                    <a:lnB>
                      <a:noFill/>
                    </a:lnB>
                  </a:tcPr>
                </a:tc>
                <a:tc>
                  <a:txBody>
                    <a:bodyPr/>
                    <a:lstStyle/>
                    <a:p>
                      <a:pPr algn="ctr" fontAlgn="b"/>
                      <a:r>
                        <a:rPr lang="en-US" sz="2800" b="0" i="0" u="none" strike="noStrike" dirty="0">
                          <a:solidFill>
                            <a:srgbClr val="000000"/>
                          </a:solidFill>
                          <a:effectLst/>
                          <a:latin typeface="Times New Roman"/>
                          <a:cs typeface="Times New Roman"/>
                        </a:rPr>
                        <a:t>1</a:t>
                      </a:r>
                    </a:p>
                  </a:txBody>
                  <a:tcPr marL="12700" marR="12700" marT="12700" marB="0" anchor="b">
                    <a:lnL>
                      <a:noFill/>
                    </a:lnL>
                    <a:lnR>
                      <a:noFill/>
                    </a:lnR>
                    <a:lnT>
                      <a:noFill/>
                    </a:lnT>
                    <a:lnB>
                      <a:noFill/>
                    </a:lnB>
                  </a:tcPr>
                </a:tc>
              </a:tr>
              <a:tr h="324072">
                <a:tc>
                  <a:txBody>
                    <a:bodyPr/>
                    <a:lstStyle/>
                    <a:p>
                      <a:pPr algn="l" fontAlgn="b"/>
                      <a:r>
                        <a:rPr lang="en-US" sz="2800" b="0" i="0" u="none" strike="noStrike" dirty="0">
                          <a:solidFill>
                            <a:srgbClr val="000000"/>
                          </a:solidFill>
                          <a:effectLst/>
                          <a:latin typeface="Times New Roman"/>
                          <a:cs typeface="Times New Roman"/>
                        </a:rPr>
                        <a:t>BSG</a:t>
                      </a:r>
                    </a:p>
                  </a:txBody>
                  <a:tcPr marL="12700" marR="12700" marT="12700" marB="0" anchor="b">
                    <a:lnL>
                      <a:noFill/>
                    </a:lnL>
                    <a:lnR>
                      <a:noFill/>
                    </a:lnR>
                    <a:lnT>
                      <a:noFill/>
                    </a:lnT>
                    <a:lnB w="28575" cap="flat" cmpd="sng" algn="ctr">
                      <a:solidFill>
                        <a:scrgbClr r="0" g="0" b="0"/>
                      </a:solidFill>
                      <a:prstDash val="solid"/>
                      <a:round/>
                      <a:headEnd type="none" w="med" len="med"/>
                      <a:tailEnd type="none" w="med" len="med"/>
                    </a:lnB>
                  </a:tcPr>
                </a:tc>
                <a:tc>
                  <a:txBody>
                    <a:bodyPr/>
                    <a:lstStyle/>
                    <a:p>
                      <a:pPr algn="ctr" fontAlgn="b"/>
                      <a:r>
                        <a:rPr lang="nb-NO" sz="2800" b="0" i="0" u="none" strike="noStrike">
                          <a:solidFill>
                            <a:srgbClr val="000000"/>
                          </a:solidFill>
                          <a:effectLst/>
                          <a:latin typeface="Times New Roman"/>
                          <a:cs typeface="Times New Roman"/>
                        </a:rPr>
                        <a:t>0.18</a:t>
                      </a:r>
                    </a:p>
                  </a:txBody>
                  <a:tcPr marL="12700" marR="12700" marT="12700" marB="0" anchor="b">
                    <a:lnL>
                      <a:noFill/>
                    </a:lnL>
                    <a:lnR>
                      <a:noFill/>
                    </a:lnR>
                    <a:lnT>
                      <a:noFill/>
                    </a:lnT>
                    <a:lnB w="28575" cap="flat" cmpd="sng" algn="ctr">
                      <a:solidFill>
                        <a:scrgbClr r="0" g="0" b="0"/>
                      </a:solidFill>
                      <a:prstDash val="solid"/>
                      <a:round/>
                      <a:headEnd type="none" w="med" len="med"/>
                      <a:tailEnd type="none" w="med" len="med"/>
                    </a:lnB>
                  </a:tcPr>
                </a:tc>
                <a:tc>
                  <a:txBody>
                    <a:bodyPr/>
                    <a:lstStyle/>
                    <a:p>
                      <a:pPr algn="ctr" fontAlgn="b"/>
                      <a:r>
                        <a:rPr lang="nb-NO" sz="2800" b="0" i="0" u="none" strike="noStrike">
                          <a:solidFill>
                            <a:srgbClr val="000000"/>
                          </a:solidFill>
                          <a:effectLst/>
                          <a:latin typeface="Times New Roman"/>
                          <a:cs typeface="Times New Roman"/>
                        </a:rPr>
                        <a:t>0.18</a:t>
                      </a:r>
                    </a:p>
                  </a:txBody>
                  <a:tcPr marL="12700" marR="12700" marT="12700" marB="0" anchor="b">
                    <a:lnL>
                      <a:noFill/>
                    </a:lnL>
                    <a:lnR>
                      <a:noFill/>
                    </a:lnR>
                    <a:lnT>
                      <a:noFill/>
                    </a:lnT>
                    <a:lnB w="28575" cap="flat" cmpd="sng" algn="ctr">
                      <a:solidFill>
                        <a:scrgbClr r="0" g="0" b="0"/>
                      </a:solidFill>
                      <a:prstDash val="solid"/>
                      <a:round/>
                      <a:headEnd type="none" w="med" len="med"/>
                      <a:tailEnd type="none" w="med" len="med"/>
                    </a:lnB>
                  </a:tcPr>
                </a:tc>
                <a:tc>
                  <a:txBody>
                    <a:bodyPr/>
                    <a:lstStyle/>
                    <a:p>
                      <a:pPr algn="ctr" fontAlgn="b"/>
                      <a:r>
                        <a:rPr lang="nb-NO" sz="2800" b="0" i="0" u="none" strike="noStrike" dirty="0">
                          <a:solidFill>
                            <a:srgbClr val="000000"/>
                          </a:solidFill>
                          <a:effectLst/>
                          <a:latin typeface="Times New Roman"/>
                          <a:cs typeface="Times New Roman"/>
                        </a:rPr>
                        <a:t>0.15</a:t>
                      </a:r>
                    </a:p>
                  </a:txBody>
                  <a:tcPr marL="12700" marR="12700" marT="12700" marB="0" anchor="b">
                    <a:lnL>
                      <a:noFill/>
                    </a:lnL>
                    <a:lnR>
                      <a:noFill/>
                    </a:lnR>
                    <a:lnT>
                      <a:noFill/>
                    </a:lnT>
                    <a:lnB w="28575" cap="flat" cmpd="sng" algn="ctr">
                      <a:solidFill>
                        <a:scrgbClr r="0" g="0" b="0"/>
                      </a:solidFill>
                      <a:prstDash val="solid"/>
                      <a:round/>
                      <a:headEnd type="none" w="med" len="med"/>
                      <a:tailEnd type="none" w="med" len="med"/>
                    </a:lnB>
                  </a:tcPr>
                </a:tc>
                <a:tc>
                  <a:txBody>
                    <a:bodyPr/>
                    <a:lstStyle/>
                    <a:p>
                      <a:pPr algn="ctr" fontAlgn="b"/>
                      <a:r>
                        <a:rPr lang="nb-NO" sz="2800" b="0" i="0" u="none" strike="noStrike" dirty="0">
                          <a:solidFill>
                            <a:srgbClr val="000000"/>
                          </a:solidFill>
                          <a:effectLst/>
                          <a:latin typeface="Times New Roman"/>
                          <a:cs typeface="Times New Roman"/>
                        </a:rPr>
                        <a:t>0.22</a:t>
                      </a:r>
                    </a:p>
                  </a:txBody>
                  <a:tcPr marL="12700" marR="12700" marT="12700" marB="0" anchor="b">
                    <a:lnL>
                      <a:noFill/>
                    </a:lnL>
                    <a:lnR>
                      <a:noFill/>
                    </a:lnR>
                    <a:lnT>
                      <a:noFill/>
                    </a:lnT>
                    <a:lnB w="28575" cap="flat" cmpd="sng" algn="ctr">
                      <a:solidFill>
                        <a:scrgbClr r="0" g="0" b="0"/>
                      </a:solidFill>
                      <a:prstDash val="solid"/>
                      <a:round/>
                      <a:headEnd type="none" w="med" len="med"/>
                      <a:tailEnd type="none" w="med" len="med"/>
                    </a:lnB>
                  </a:tcPr>
                </a:tc>
                <a:tc>
                  <a:txBody>
                    <a:bodyPr/>
                    <a:lstStyle/>
                    <a:p>
                      <a:pPr algn="ctr" fontAlgn="b"/>
                      <a:r>
                        <a:rPr lang="uk-UA" sz="2800" b="0" i="0" u="none" strike="noStrike" dirty="0">
                          <a:solidFill>
                            <a:srgbClr val="000000"/>
                          </a:solidFill>
                          <a:effectLst/>
                          <a:latin typeface="Times New Roman"/>
                          <a:cs typeface="Times New Roman"/>
                        </a:rPr>
                        <a:t>-0.19</a:t>
                      </a:r>
                    </a:p>
                  </a:txBody>
                  <a:tcPr marL="12700" marR="12700" marT="12700" marB="0" anchor="b">
                    <a:lnL>
                      <a:noFill/>
                    </a:lnL>
                    <a:lnR>
                      <a:noFill/>
                    </a:lnR>
                    <a:lnT>
                      <a:noFill/>
                    </a:lnT>
                    <a:lnB w="28575" cap="flat" cmpd="sng" algn="ctr">
                      <a:solidFill>
                        <a:scrgbClr r="0" g="0" b="0"/>
                      </a:solidFill>
                      <a:prstDash val="solid"/>
                      <a:round/>
                      <a:headEnd type="none" w="med" len="med"/>
                      <a:tailEnd type="none" w="med" len="med"/>
                    </a:lnB>
                  </a:tcPr>
                </a:tc>
                <a:tc>
                  <a:txBody>
                    <a:bodyPr/>
                    <a:lstStyle/>
                    <a:p>
                      <a:pPr algn="ctr" fontAlgn="b"/>
                      <a:r>
                        <a:rPr lang="nb-NO" sz="2800" b="0" i="0" u="none" strike="noStrike" dirty="0">
                          <a:solidFill>
                            <a:srgbClr val="000000"/>
                          </a:solidFill>
                          <a:effectLst/>
                          <a:latin typeface="Times New Roman"/>
                          <a:cs typeface="Times New Roman"/>
                        </a:rPr>
                        <a:t>0.27</a:t>
                      </a:r>
                    </a:p>
                  </a:txBody>
                  <a:tcPr marL="12700" marR="12700" marT="12700" marB="0" anchor="b">
                    <a:lnL>
                      <a:noFill/>
                    </a:lnL>
                    <a:lnR>
                      <a:noFill/>
                    </a:lnR>
                    <a:lnT>
                      <a:noFill/>
                    </a:lnT>
                    <a:lnB w="28575" cap="flat" cmpd="sng" algn="ctr">
                      <a:solidFill>
                        <a:scrgbClr r="0" g="0" b="0"/>
                      </a:solidFill>
                      <a:prstDash val="solid"/>
                      <a:round/>
                      <a:headEnd type="none" w="med" len="med"/>
                      <a:tailEnd type="none" w="med" len="med"/>
                    </a:lnB>
                  </a:tcPr>
                </a:tc>
                <a:tc>
                  <a:txBody>
                    <a:bodyPr/>
                    <a:lstStyle/>
                    <a:p>
                      <a:pPr algn="ctr" fontAlgn="b"/>
                      <a:r>
                        <a:rPr lang="nb-NO" sz="2800" b="0" i="0" u="none" strike="noStrike" dirty="0">
                          <a:solidFill>
                            <a:srgbClr val="000000"/>
                          </a:solidFill>
                          <a:effectLst/>
                          <a:latin typeface="Times New Roman"/>
                          <a:cs typeface="Times New Roman"/>
                        </a:rPr>
                        <a:t>0.32</a:t>
                      </a:r>
                    </a:p>
                  </a:txBody>
                  <a:tcPr marL="12700" marR="12700" marT="12700" marB="0" anchor="b">
                    <a:lnL>
                      <a:noFill/>
                    </a:lnL>
                    <a:lnR>
                      <a:noFill/>
                    </a:lnR>
                    <a:lnT>
                      <a:noFill/>
                    </a:lnT>
                    <a:lnB w="28575" cap="flat" cmpd="sng" algn="ctr">
                      <a:solidFill>
                        <a:scrgbClr r="0" g="0" b="0"/>
                      </a:solidFill>
                      <a:prstDash val="solid"/>
                      <a:round/>
                      <a:headEnd type="none" w="med" len="med"/>
                      <a:tailEnd type="none" w="med" len="med"/>
                    </a:lnB>
                  </a:tcPr>
                </a:tc>
              </a:tr>
            </a:tbl>
          </a:graphicData>
        </a:graphic>
      </p:graphicFrame>
      <p:sp>
        <p:nvSpPr>
          <p:cNvPr id="32" name="TextBox 31"/>
          <p:cNvSpPr txBox="1"/>
          <p:nvPr/>
        </p:nvSpPr>
        <p:spPr>
          <a:xfrm>
            <a:off x="28727400" y="10896600"/>
            <a:ext cx="12954000" cy="2000548"/>
          </a:xfrm>
          <a:prstGeom prst="rect">
            <a:avLst/>
          </a:prstGeom>
          <a:noFill/>
        </p:spPr>
        <p:txBody>
          <a:bodyPr wrap="square" rtlCol="0">
            <a:spAutoFit/>
          </a:bodyPr>
          <a:lstStyle/>
          <a:p>
            <a:r>
              <a:rPr lang="en-US" sz="3200"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Stepwise Regression using length, frequency, association, and semantics predicting the </a:t>
            </a:r>
            <a:r>
              <a:rPr lang="en-US" sz="3200" i="1"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Z </a:t>
            </a:r>
            <a:r>
              <a:rPr lang="en-US" sz="3200"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difference score from the Semantic Priming Project</a:t>
            </a:r>
          </a:p>
          <a:p>
            <a:pPr>
              <a:lnSpc>
                <a:spcPct val="50000"/>
              </a:lnSpc>
            </a:pPr>
            <a:endParaRPr lang="en-US" sz="3200" dirty="0" smtClean="0">
              <a:solidFill>
                <a:prstClr val="black"/>
              </a:solidFill>
              <a:latin typeface="Times New Roman"/>
              <a:ea typeface="MS PGothic" panose="020B0600070205080204" pitchFamily="34" charset="-128"/>
              <a:cs typeface="Times New Roman"/>
              <a:sym typeface="Times New Roman Bold" panose="02020803070505020304" pitchFamily="18" charset="0"/>
            </a:endParaRPr>
          </a:p>
          <a:p>
            <a:r>
              <a:rPr lang="en-US" sz="3200" dirty="0" smtClean="0">
                <a:solidFill>
                  <a:prstClr val="black"/>
                </a:solidFill>
                <a:latin typeface="Times New Roman"/>
                <a:ea typeface="MS PGothic" panose="020B0600070205080204" pitchFamily="34" charset="-128"/>
                <a:cs typeface="Times New Roman"/>
                <a:sym typeface="Times New Roman Bold" panose="02020803070505020304" pitchFamily="18" charset="0"/>
              </a:rPr>
              <a:t>Predictor Values for each variable split by type of priming pair</a:t>
            </a:r>
            <a:endParaRPr lang="en-US" sz="3200" dirty="0">
              <a:solidFill>
                <a:prstClr val="black"/>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621453518"/>
              </p:ext>
            </p:extLst>
          </p:nvPr>
        </p:nvGraphicFramePr>
        <p:xfrm>
          <a:off x="28727400" y="12801600"/>
          <a:ext cx="12934107" cy="7616879"/>
        </p:xfrm>
        <a:graphic>
          <a:graphicData uri="http://schemas.openxmlformats.org/drawingml/2006/table">
            <a:tbl>
              <a:tblPr/>
              <a:tblGrid>
                <a:gridCol w="2200007"/>
                <a:gridCol w="3312099"/>
                <a:gridCol w="2393414"/>
                <a:gridCol w="2369238"/>
                <a:gridCol w="2659349"/>
              </a:tblGrid>
              <a:tr h="386814">
                <a:tc>
                  <a:txBody>
                    <a:bodyPr/>
                    <a:lstStyle/>
                    <a:p>
                      <a:pPr algn="l" fontAlgn="b"/>
                      <a:r>
                        <a:rPr lang="sk-SK" sz="2800" b="0" i="0" u="none" strike="noStrike" dirty="0">
                          <a:solidFill>
                            <a:srgbClr val="000000"/>
                          </a:solidFill>
                          <a:effectLst/>
                          <a:latin typeface="Times New Roman"/>
                          <a:cs typeface="Times New Roman"/>
                        </a:rPr>
                        <a:t> </a:t>
                      </a:r>
                    </a:p>
                  </a:txBody>
                  <a:tcPr marL="24176" marR="24176" marT="24176" marB="0" anchor="b">
                    <a:lnL>
                      <a:noFill/>
                    </a:lnL>
                    <a:lnR>
                      <a:noFill/>
                    </a:lnR>
                    <a:lnT w="28575" cap="flat" cmpd="sng" algn="ctr">
                      <a:solidFill>
                        <a:scrgbClr r="0" g="0" b="0"/>
                      </a:solidFill>
                      <a:prstDash val="solid"/>
                      <a:round/>
                      <a:headEnd type="none" w="med" len="med"/>
                      <a:tailEnd type="none" w="med" len="med"/>
                    </a:lnT>
                    <a:lnB>
                      <a:noFill/>
                    </a:lnB>
                  </a:tcPr>
                </a:tc>
                <a:tc gridSpan="2">
                  <a:txBody>
                    <a:bodyPr/>
                    <a:lstStyle/>
                    <a:p>
                      <a:pPr algn="ctr" fontAlgn="b"/>
                      <a:r>
                        <a:rPr lang="en-US" sz="2800" b="1" i="0" u="none" strike="noStrike" dirty="0">
                          <a:solidFill>
                            <a:srgbClr val="000000"/>
                          </a:solidFill>
                          <a:effectLst/>
                          <a:latin typeface="Times New Roman"/>
                          <a:cs typeface="Times New Roman"/>
                        </a:rPr>
                        <a:t>LDT 200 </a:t>
                      </a:r>
                      <a:r>
                        <a:rPr lang="en-US" sz="2800" b="1" i="0" u="none" strike="noStrike" dirty="0" err="1">
                          <a:solidFill>
                            <a:srgbClr val="000000"/>
                          </a:solidFill>
                          <a:effectLst/>
                          <a:latin typeface="Times New Roman"/>
                          <a:cs typeface="Times New Roman"/>
                        </a:rPr>
                        <a:t>ms</a:t>
                      </a:r>
                      <a:r>
                        <a:rPr lang="en-US" sz="2800" b="1" i="0" u="none" strike="noStrike" dirty="0">
                          <a:solidFill>
                            <a:srgbClr val="000000"/>
                          </a:solidFill>
                          <a:effectLst/>
                          <a:latin typeface="Times New Roman"/>
                          <a:cs typeface="Times New Roman"/>
                        </a:rPr>
                        <a:t> Z-Priming</a:t>
                      </a:r>
                    </a:p>
                  </a:txBody>
                  <a:tcPr marL="24176" marR="24176" marT="24176" marB="0" anchor="b">
                    <a:lnL>
                      <a:noFill/>
                    </a:lnL>
                    <a:lnR>
                      <a:noFill/>
                    </a:lnR>
                    <a:lnT w="28575" cap="flat" cmpd="sng" algn="ctr">
                      <a:solidFill>
                        <a:scrgbClr r="0" g="0" b="0"/>
                      </a:solidFill>
                      <a:prstDash val="solid"/>
                      <a:round/>
                      <a:headEnd type="none" w="med" len="med"/>
                      <a:tailEnd type="none" w="med" len="med"/>
                    </a:lnT>
                    <a:lnB>
                      <a:noFill/>
                    </a:lnB>
                  </a:tcPr>
                </a:tc>
                <a:tc hMerge="1">
                  <a:txBody>
                    <a:bodyPr/>
                    <a:lstStyle/>
                    <a:p>
                      <a:endParaRPr lang="en-US"/>
                    </a:p>
                  </a:txBody>
                  <a:tcPr/>
                </a:tc>
                <a:tc gridSpan="2">
                  <a:txBody>
                    <a:bodyPr/>
                    <a:lstStyle/>
                    <a:p>
                      <a:pPr algn="ctr" fontAlgn="b"/>
                      <a:r>
                        <a:rPr lang="en-US" sz="2800" b="1" i="0" u="none" strike="noStrike" dirty="0">
                          <a:solidFill>
                            <a:srgbClr val="000000"/>
                          </a:solidFill>
                          <a:effectLst/>
                          <a:latin typeface="Times New Roman"/>
                          <a:cs typeface="Times New Roman"/>
                        </a:rPr>
                        <a:t>LDT 1200 </a:t>
                      </a:r>
                      <a:r>
                        <a:rPr lang="en-US" sz="2800" b="1" i="0" u="none" strike="noStrike" dirty="0" err="1">
                          <a:solidFill>
                            <a:srgbClr val="000000"/>
                          </a:solidFill>
                          <a:effectLst/>
                          <a:latin typeface="Times New Roman"/>
                          <a:cs typeface="Times New Roman"/>
                        </a:rPr>
                        <a:t>ms</a:t>
                      </a:r>
                      <a:r>
                        <a:rPr lang="en-US" sz="2800" b="1" i="0" u="none" strike="noStrike" dirty="0">
                          <a:solidFill>
                            <a:srgbClr val="000000"/>
                          </a:solidFill>
                          <a:effectLst/>
                          <a:latin typeface="Times New Roman"/>
                          <a:cs typeface="Times New Roman"/>
                        </a:rPr>
                        <a:t> Z-Priming</a:t>
                      </a:r>
                    </a:p>
                  </a:txBody>
                  <a:tcPr marL="24176" marR="24176" marT="24176" marB="0" anchor="b">
                    <a:lnL>
                      <a:noFill/>
                    </a:lnL>
                    <a:lnR>
                      <a:noFill/>
                    </a:lnR>
                    <a:lnT w="28575" cap="flat" cmpd="sng" algn="ctr">
                      <a:solidFill>
                        <a:scrgbClr r="0" g="0" b="0"/>
                      </a:solidFill>
                      <a:prstDash val="solid"/>
                      <a:round/>
                      <a:headEnd type="none" w="med" len="med"/>
                      <a:tailEnd type="none" w="med" len="med"/>
                    </a:lnT>
                    <a:lnB>
                      <a:noFill/>
                    </a:lnB>
                  </a:tcPr>
                </a:tc>
                <a:tc hMerge="1">
                  <a:txBody>
                    <a:bodyPr/>
                    <a:lstStyle/>
                    <a:p>
                      <a:endParaRPr lang="en-US"/>
                    </a:p>
                  </a:txBody>
                  <a:tcPr/>
                </a:tc>
              </a:tr>
              <a:tr h="386814">
                <a:tc>
                  <a:txBody>
                    <a:bodyPr/>
                    <a:lstStyle/>
                    <a:p>
                      <a:pPr algn="l" fontAlgn="b"/>
                      <a:r>
                        <a:rPr lang="en-US" sz="2800" b="0" i="0" u="none" strike="noStrike">
                          <a:solidFill>
                            <a:srgbClr val="000000"/>
                          </a:solidFill>
                          <a:effectLst/>
                          <a:latin typeface="Times New Roman"/>
                          <a:cs typeface="Times New Roman"/>
                        </a:rPr>
                        <a:t>Variables</a:t>
                      </a:r>
                    </a:p>
                  </a:txBody>
                  <a:tcPr marL="24176" marR="24176" marT="24176" marB="0" anchor="b">
                    <a:lnL>
                      <a:noFill/>
                    </a:lnL>
                    <a:lnR>
                      <a:noFill/>
                    </a:lnR>
                    <a:lnT>
                      <a:noFill/>
                    </a:lnT>
                    <a:lnB w="28575" cap="flat" cmpd="sng" algn="ctr">
                      <a:solidFill>
                        <a:scrgbClr r="0" g="0" b="0"/>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Times New Roman"/>
                          <a:cs typeface="Times New Roman"/>
                        </a:rPr>
                        <a:t>First Associate</a:t>
                      </a:r>
                    </a:p>
                  </a:txBody>
                  <a:tcPr marL="24176" marR="24176" marT="24176" marB="0" anchor="b">
                    <a:lnL>
                      <a:noFill/>
                    </a:lnL>
                    <a:lnR>
                      <a:noFill/>
                    </a:lnR>
                    <a:lnT>
                      <a:noFill/>
                    </a:lnT>
                    <a:lnB w="28575" cap="flat" cmpd="sng" algn="ctr">
                      <a:solidFill>
                        <a:scrgbClr r="0" g="0" b="0"/>
                      </a:solidFill>
                      <a:prstDash val="solid"/>
                      <a:round/>
                      <a:headEnd type="none" w="med" len="med"/>
                      <a:tailEnd type="none" w="med" len="med"/>
                    </a:lnB>
                  </a:tcPr>
                </a:tc>
                <a:tc>
                  <a:txBody>
                    <a:bodyPr/>
                    <a:lstStyle/>
                    <a:p>
                      <a:pPr algn="ctr" fontAlgn="b"/>
                      <a:r>
                        <a:rPr lang="en-US" sz="2800" b="0" i="0" u="none" strike="noStrike">
                          <a:solidFill>
                            <a:srgbClr val="000000"/>
                          </a:solidFill>
                          <a:effectLst/>
                          <a:latin typeface="Times New Roman"/>
                          <a:cs typeface="Times New Roman"/>
                        </a:rPr>
                        <a:t>Other Associate </a:t>
                      </a:r>
                    </a:p>
                  </a:txBody>
                  <a:tcPr marL="24176" marR="24176" marT="24176" marB="0" anchor="b">
                    <a:lnL>
                      <a:noFill/>
                    </a:lnL>
                    <a:lnR>
                      <a:noFill/>
                    </a:lnR>
                    <a:lnT>
                      <a:noFill/>
                    </a:lnT>
                    <a:lnB w="28575" cap="flat" cmpd="sng" algn="ctr">
                      <a:solidFill>
                        <a:scrgbClr r="0" g="0" b="0"/>
                      </a:solidFill>
                      <a:prstDash val="solid"/>
                      <a:round/>
                      <a:headEnd type="none" w="med" len="med"/>
                      <a:tailEnd type="none" w="med" len="med"/>
                    </a:lnB>
                  </a:tcPr>
                </a:tc>
                <a:tc>
                  <a:txBody>
                    <a:bodyPr/>
                    <a:lstStyle/>
                    <a:p>
                      <a:pPr algn="ctr" fontAlgn="b"/>
                      <a:r>
                        <a:rPr lang="en-US" sz="2800" b="0" i="0" u="none" strike="noStrike">
                          <a:solidFill>
                            <a:srgbClr val="000000"/>
                          </a:solidFill>
                          <a:effectLst/>
                          <a:latin typeface="Times New Roman"/>
                          <a:cs typeface="Times New Roman"/>
                        </a:rPr>
                        <a:t>First Associate</a:t>
                      </a:r>
                    </a:p>
                  </a:txBody>
                  <a:tcPr marL="24176" marR="24176" marT="24176" marB="0" anchor="b">
                    <a:lnL>
                      <a:noFill/>
                    </a:lnL>
                    <a:lnR>
                      <a:noFill/>
                    </a:lnR>
                    <a:lnT>
                      <a:noFill/>
                    </a:lnT>
                    <a:lnB w="28575" cap="flat" cmpd="sng" algn="ctr">
                      <a:solidFill>
                        <a:scrgbClr r="0" g="0" b="0"/>
                      </a:solidFill>
                      <a:prstDash val="solid"/>
                      <a:round/>
                      <a:headEnd type="none" w="med" len="med"/>
                      <a:tailEnd type="none" w="med" len="med"/>
                    </a:lnB>
                  </a:tcPr>
                </a:tc>
                <a:tc>
                  <a:txBody>
                    <a:bodyPr/>
                    <a:lstStyle/>
                    <a:p>
                      <a:pPr algn="ctr" fontAlgn="b"/>
                      <a:r>
                        <a:rPr lang="en-US" sz="2800" b="0" i="0" u="none" strike="noStrike" dirty="0">
                          <a:solidFill>
                            <a:srgbClr val="000000"/>
                          </a:solidFill>
                          <a:effectLst/>
                          <a:latin typeface="Times New Roman"/>
                          <a:cs typeface="Times New Roman"/>
                        </a:rPr>
                        <a:t>Other Associate </a:t>
                      </a:r>
                    </a:p>
                  </a:txBody>
                  <a:tcPr marL="24176" marR="24176" marT="24176" marB="0" anchor="b">
                    <a:lnL>
                      <a:noFill/>
                    </a:lnL>
                    <a:lnR>
                      <a:noFill/>
                    </a:lnR>
                    <a:lnT>
                      <a:noFill/>
                    </a:lnT>
                    <a:lnB w="28575" cap="flat" cmpd="sng" algn="ctr">
                      <a:solidFill>
                        <a:scrgbClr r="0" g="0" b="0"/>
                      </a:solidFill>
                      <a:prstDash val="solid"/>
                      <a:round/>
                      <a:headEnd type="none" w="med" len="med"/>
                      <a:tailEnd type="none" w="med" len="med"/>
                    </a:lnB>
                  </a:tcPr>
                </a:tc>
              </a:tr>
              <a:tr h="386814">
                <a:tc>
                  <a:txBody>
                    <a:bodyPr/>
                    <a:lstStyle/>
                    <a:p>
                      <a:pPr algn="l" fontAlgn="b"/>
                      <a:r>
                        <a:rPr lang="en-US" sz="2800" b="0" i="0" u="none" strike="noStrike">
                          <a:solidFill>
                            <a:srgbClr val="000000"/>
                          </a:solidFill>
                          <a:effectLst/>
                          <a:latin typeface="Times New Roman"/>
                          <a:cs typeface="Times New Roman"/>
                        </a:rPr>
                        <a:t>Target Frequency</a:t>
                      </a:r>
                    </a:p>
                  </a:txBody>
                  <a:tcPr marL="24176" marR="24176" marT="24176" marB="0" anchor="b">
                    <a:lnL>
                      <a:noFill/>
                    </a:lnL>
                    <a:lnR>
                      <a:noFill/>
                    </a:lnR>
                    <a:lnT w="28575" cap="flat" cmpd="sng" algn="ctr">
                      <a:solidFill>
                        <a:scrgbClr r="0" g="0" b="0"/>
                      </a:solidFill>
                      <a:prstDash val="solid"/>
                      <a:round/>
                      <a:headEnd type="none" w="med" len="med"/>
                      <a:tailEnd type="none" w="med" len="med"/>
                    </a:lnT>
                    <a:lnB>
                      <a:noFill/>
                    </a:lnB>
                  </a:tcPr>
                </a:tc>
                <a:tc>
                  <a:txBody>
                    <a:bodyPr/>
                    <a:lstStyle/>
                    <a:p>
                      <a:pPr algn="ctr" fontAlgn="b"/>
                      <a:r>
                        <a:rPr lang="pt-BR" sz="2800" b="0" i="0" u="none" strike="noStrike" dirty="0">
                          <a:solidFill>
                            <a:srgbClr val="000000"/>
                          </a:solidFill>
                          <a:effectLst/>
                          <a:latin typeface="Times New Roman"/>
                          <a:cs typeface="Times New Roman"/>
                        </a:rPr>
                        <a:t>-0.02</a:t>
                      </a:r>
                    </a:p>
                  </a:txBody>
                  <a:tcPr marL="24176" marR="24176" marT="24176" marB="0" anchor="b">
                    <a:lnL>
                      <a:noFill/>
                    </a:lnL>
                    <a:lnR>
                      <a:noFill/>
                    </a:lnR>
                    <a:lnT w="28575" cap="flat" cmpd="sng" algn="ctr">
                      <a:solidFill>
                        <a:scrgbClr r="0" g="0" b="0"/>
                      </a:solidFill>
                      <a:prstDash val="solid"/>
                      <a:round/>
                      <a:headEnd type="none" w="med" len="med"/>
                      <a:tailEnd type="none" w="med" len="med"/>
                    </a:lnT>
                    <a:lnB>
                      <a:noFill/>
                    </a:lnB>
                  </a:tcPr>
                </a:tc>
                <a:tc>
                  <a:txBody>
                    <a:bodyPr/>
                    <a:lstStyle/>
                    <a:p>
                      <a:pPr algn="ctr" fontAlgn="b"/>
                      <a:r>
                        <a:rPr lang="pt-BR" sz="2800" b="0" i="0" u="none" strike="noStrike">
                          <a:solidFill>
                            <a:srgbClr val="000000"/>
                          </a:solidFill>
                          <a:effectLst/>
                          <a:latin typeface="Times New Roman"/>
                          <a:cs typeface="Times New Roman"/>
                        </a:rPr>
                        <a:t>-0.02</a:t>
                      </a:r>
                    </a:p>
                  </a:txBody>
                  <a:tcPr marL="24176" marR="24176" marT="24176" marB="0" anchor="b">
                    <a:lnL>
                      <a:noFill/>
                    </a:lnL>
                    <a:lnR>
                      <a:noFill/>
                    </a:lnR>
                    <a:lnT w="28575" cap="flat" cmpd="sng" algn="ctr">
                      <a:solidFill>
                        <a:scrgbClr r="0" g="0" b="0"/>
                      </a:solidFill>
                      <a:prstDash val="solid"/>
                      <a:round/>
                      <a:headEnd type="none" w="med" len="med"/>
                      <a:tailEnd type="none" w="med" len="med"/>
                    </a:lnT>
                    <a:lnB>
                      <a:noFill/>
                    </a:lnB>
                  </a:tcPr>
                </a:tc>
                <a:tc>
                  <a:txBody>
                    <a:bodyPr/>
                    <a:lstStyle/>
                    <a:p>
                      <a:pPr algn="ctr" fontAlgn="b"/>
                      <a:r>
                        <a:rPr lang="pl-PL" sz="2800" b="0" i="0" u="none" strike="noStrike" dirty="0">
                          <a:solidFill>
                            <a:srgbClr val="000000"/>
                          </a:solidFill>
                          <a:effectLst/>
                          <a:latin typeface="Times New Roman"/>
                          <a:cs typeface="Times New Roman"/>
                        </a:rPr>
                        <a:t>-0.06</a:t>
                      </a:r>
                    </a:p>
                  </a:txBody>
                  <a:tcPr marL="24176" marR="24176" marT="24176" marB="0" anchor="b">
                    <a:lnL>
                      <a:noFill/>
                    </a:lnL>
                    <a:lnR>
                      <a:noFill/>
                    </a:lnR>
                    <a:lnT w="28575" cap="flat" cmpd="sng" algn="ctr">
                      <a:solidFill>
                        <a:scrgbClr r="0" g="0" b="0"/>
                      </a:solidFill>
                      <a:prstDash val="solid"/>
                      <a:round/>
                      <a:headEnd type="none" w="med" len="med"/>
                      <a:tailEnd type="none" w="med" len="med"/>
                    </a:lnT>
                    <a:lnB>
                      <a:noFill/>
                    </a:lnB>
                  </a:tcPr>
                </a:tc>
                <a:tc>
                  <a:txBody>
                    <a:bodyPr/>
                    <a:lstStyle/>
                    <a:p>
                      <a:pPr algn="ctr" fontAlgn="b"/>
                      <a:r>
                        <a:rPr lang="pt-BR" sz="2800" b="0" i="0" u="none" strike="noStrike">
                          <a:solidFill>
                            <a:srgbClr val="000000"/>
                          </a:solidFill>
                          <a:effectLst/>
                          <a:latin typeface="Times New Roman"/>
                          <a:cs typeface="Times New Roman"/>
                        </a:rPr>
                        <a:t>-0.02</a:t>
                      </a:r>
                    </a:p>
                  </a:txBody>
                  <a:tcPr marL="24176" marR="24176" marT="24176" marB="0" anchor="b">
                    <a:lnL>
                      <a:noFill/>
                    </a:lnL>
                    <a:lnR>
                      <a:noFill/>
                    </a:lnR>
                    <a:lnT w="28575" cap="flat" cmpd="sng" algn="ctr">
                      <a:solidFill>
                        <a:scrgbClr r="0" g="0" b="0"/>
                      </a:solidFill>
                      <a:prstDash val="solid"/>
                      <a:round/>
                      <a:headEnd type="none" w="med" len="med"/>
                      <a:tailEnd type="none" w="med" len="med"/>
                    </a:lnT>
                    <a:lnB>
                      <a:noFill/>
                    </a:lnB>
                  </a:tcPr>
                </a:tc>
              </a:tr>
              <a:tr h="372309">
                <a:tc>
                  <a:txBody>
                    <a:bodyPr/>
                    <a:lstStyle/>
                    <a:p>
                      <a:pPr algn="l" fontAlgn="b"/>
                      <a:r>
                        <a:rPr lang="en-US" sz="2800" b="0" i="0" u="none" strike="noStrike">
                          <a:solidFill>
                            <a:srgbClr val="000000"/>
                          </a:solidFill>
                          <a:effectLst/>
                          <a:latin typeface="Times New Roman"/>
                          <a:cs typeface="Times New Roman"/>
                        </a:rPr>
                        <a:t>Target Length</a:t>
                      </a:r>
                    </a:p>
                  </a:txBody>
                  <a:tcPr marL="24176" marR="24176" marT="24176"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24176" marR="24176" marT="24176"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24176" marR="24176" marT="24176" marB="0" anchor="b">
                    <a:lnL>
                      <a:noFill/>
                    </a:lnL>
                    <a:lnR>
                      <a:noFill/>
                    </a:lnR>
                    <a:lnT>
                      <a:noFill/>
                    </a:lnT>
                    <a:lnB>
                      <a:noFill/>
                    </a:lnB>
                  </a:tcPr>
                </a:tc>
                <a:tc>
                  <a:txBody>
                    <a:bodyPr/>
                    <a:lstStyle/>
                    <a:p>
                      <a:pPr algn="ctr" fontAlgn="b"/>
                      <a:r>
                        <a:rPr lang="pt-BR" sz="2800" b="0" i="0" u="none" strike="noStrike">
                          <a:solidFill>
                            <a:srgbClr val="000000"/>
                          </a:solidFill>
                          <a:effectLst/>
                          <a:latin typeface="Times New Roman"/>
                          <a:cs typeface="Times New Roman"/>
                        </a:rPr>
                        <a:t>-0.01</a:t>
                      </a:r>
                    </a:p>
                  </a:txBody>
                  <a:tcPr marL="24176" marR="24176" marT="24176"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0.01</a:t>
                      </a:r>
                    </a:p>
                  </a:txBody>
                  <a:tcPr marL="24176" marR="24176" marT="24176" marB="0" anchor="b">
                    <a:lnL>
                      <a:noFill/>
                    </a:lnL>
                    <a:lnR>
                      <a:noFill/>
                    </a:lnR>
                    <a:lnT>
                      <a:noFill/>
                    </a:lnT>
                    <a:lnB>
                      <a:noFill/>
                    </a:lnB>
                  </a:tcPr>
                </a:tc>
              </a:tr>
              <a:tr h="386814">
                <a:tc>
                  <a:txBody>
                    <a:bodyPr/>
                    <a:lstStyle/>
                    <a:p>
                      <a:pPr algn="l" fontAlgn="b"/>
                      <a:r>
                        <a:rPr lang="en-US" sz="2800" b="0" i="0" u="none" strike="noStrike">
                          <a:solidFill>
                            <a:srgbClr val="000000"/>
                          </a:solidFill>
                          <a:effectLst/>
                          <a:latin typeface="Times New Roman"/>
                          <a:cs typeface="Times New Roman"/>
                        </a:rPr>
                        <a:t>FSG</a:t>
                      </a:r>
                    </a:p>
                  </a:txBody>
                  <a:tcPr marL="24176" marR="24176" marT="24176" marB="0" anchor="b">
                    <a:lnL>
                      <a:noFill/>
                    </a:lnL>
                    <a:lnR>
                      <a:noFill/>
                    </a:lnR>
                    <a:lnT>
                      <a:noFill/>
                    </a:lnT>
                    <a:lnB>
                      <a:noFill/>
                    </a:lnB>
                  </a:tcPr>
                </a:tc>
                <a:tc>
                  <a:txBody>
                    <a:bodyPr/>
                    <a:lstStyle/>
                    <a:p>
                      <a:pPr algn="ctr" fontAlgn="b"/>
                      <a:endParaRPr lang="en-US" sz="2800" b="0" i="0" u="none" strike="noStrike" dirty="0">
                        <a:solidFill>
                          <a:srgbClr val="000000"/>
                        </a:solidFill>
                        <a:effectLst/>
                        <a:latin typeface="Times New Roman"/>
                        <a:cs typeface="Times New Roman"/>
                      </a:endParaRPr>
                    </a:p>
                  </a:txBody>
                  <a:tcPr marL="24176" marR="24176" marT="24176"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24176" marR="24176" marT="24176" marB="0" anchor="b">
                    <a:lnL>
                      <a:noFill/>
                    </a:lnL>
                    <a:lnR>
                      <a:noFill/>
                    </a:lnR>
                    <a:lnT>
                      <a:noFill/>
                    </a:lnT>
                    <a:lnB>
                      <a:noFill/>
                    </a:lnB>
                  </a:tcPr>
                </a:tc>
                <a:tc>
                  <a:txBody>
                    <a:bodyPr/>
                    <a:lstStyle/>
                    <a:p>
                      <a:pPr algn="ctr" fontAlgn="b"/>
                      <a:r>
                        <a:rPr lang="pl-PL" sz="2800" b="0" i="0" u="none" strike="noStrike" dirty="0">
                          <a:solidFill>
                            <a:srgbClr val="000000"/>
                          </a:solidFill>
                          <a:effectLst/>
                          <a:latin typeface="Times New Roman"/>
                          <a:cs typeface="Times New Roman"/>
                        </a:rPr>
                        <a:t>0.06</a:t>
                      </a:r>
                    </a:p>
                  </a:txBody>
                  <a:tcPr marL="24176" marR="24176" marT="24176"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24176" marR="24176" marT="24176" marB="0" anchor="b">
                    <a:lnL>
                      <a:noFill/>
                    </a:lnL>
                    <a:lnR>
                      <a:noFill/>
                    </a:lnR>
                    <a:lnT>
                      <a:noFill/>
                    </a:lnT>
                    <a:lnB>
                      <a:noFill/>
                    </a:lnB>
                  </a:tcPr>
                </a:tc>
              </a:tr>
              <a:tr h="372309">
                <a:tc>
                  <a:txBody>
                    <a:bodyPr/>
                    <a:lstStyle/>
                    <a:p>
                      <a:pPr algn="l" fontAlgn="b"/>
                      <a:r>
                        <a:rPr lang="en-US" sz="2800" b="0" i="0" u="none" strike="noStrike">
                          <a:solidFill>
                            <a:srgbClr val="000000"/>
                          </a:solidFill>
                          <a:effectLst/>
                          <a:latin typeface="Times New Roman"/>
                          <a:cs typeface="Times New Roman"/>
                        </a:rPr>
                        <a:t>BSG</a:t>
                      </a:r>
                    </a:p>
                  </a:txBody>
                  <a:tcPr marL="24176" marR="24176" marT="24176"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0.27</a:t>
                      </a:r>
                    </a:p>
                  </a:txBody>
                  <a:tcPr marL="24176" marR="24176" marT="24176"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0.24</a:t>
                      </a:r>
                    </a:p>
                  </a:txBody>
                  <a:tcPr marL="24176" marR="24176" marT="24176" marB="0" anchor="b">
                    <a:lnL>
                      <a:noFill/>
                    </a:lnL>
                    <a:lnR>
                      <a:noFill/>
                    </a:lnR>
                    <a:lnT>
                      <a:noFill/>
                    </a:lnT>
                    <a:lnB>
                      <a:noFill/>
                    </a:lnB>
                  </a:tcPr>
                </a:tc>
                <a:tc>
                  <a:txBody>
                    <a:bodyPr/>
                    <a:lstStyle/>
                    <a:p>
                      <a:pPr algn="ctr" fontAlgn="b"/>
                      <a:r>
                        <a:rPr lang="nb-NO" sz="2800" b="0" i="0" u="none" strike="noStrike" dirty="0">
                          <a:solidFill>
                            <a:srgbClr val="000000"/>
                          </a:solidFill>
                          <a:effectLst/>
                          <a:latin typeface="Times New Roman"/>
                          <a:cs typeface="Times New Roman"/>
                        </a:rPr>
                        <a:t>0.16</a:t>
                      </a:r>
                    </a:p>
                  </a:txBody>
                  <a:tcPr marL="24176" marR="24176" marT="24176"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24176" marR="24176" marT="24176" marB="0" anchor="b">
                    <a:lnL>
                      <a:noFill/>
                    </a:lnL>
                    <a:lnR>
                      <a:noFill/>
                    </a:lnR>
                    <a:lnT>
                      <a:noFill/>
                    </a:lnT>
                    <a:lnB>
                      <a:noFill/>
                    </a:lnB>
                  </a:tcPr>
                </a:tc>
              </a:tr>
              <a:tr h="372309">
                <a:tc>
                  <a:txBody>
                    <a:bodyPr/>
                    <a:lstStyle/>
                    <a:p>
                      <a:pPr algn="l" fontAlgn="b"/>
                      <a:r>
                        <a:rPr lang="en-US" sz="2800" b="0" i="0" u="none" strike="noStrike">
                          <a:solidFill>
                            <a:srgbClr val="000000"/>
                          </a:solidFill>
                          <a:effectLst/>
                          <a:latin typeface="Times New Roman"/>
                          <a:cs typeface="Times New Roman"/>
                        </a:rPr>
                        <a:t>LSA</a:t>
                      </a:r>
                    </a:p>
                  </a:txBody>
                  <a:tcPr marL="24176" marR="24176" marT="24176"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0.09</a:t>
                      </a:r>
                    </a:p>
                  </a:txBody>
                  <a:tcPr marL="24176" marR="24176" marT="24176"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0.19</a:t>
                      </a:r>
                    </a:p>
                  </a:txBody>
                  <a:tcPr marL="24176" marR="24176" marT="24176" marB="0" anchor="b">
                    <a:lnL>
                      <a:noFill/>
                    </a:lnL>
                    <a:lnR>
                      <a:noFill/>
                    </a:lnR>
                    <a:lnT>
                      <a:noFill/>
                    </a:lnT>
                    <a:lnB>
                      <a:noFill/>
                    </a:lnB>
                  </a:tcPr>
                </a:tc>
                <a:tc>
                  <a:txBody>
                    <a:bodyPr/>
                    <a:lstStyle/>
                    <a:p>
                      <a:pPr algn="ctr" fontAlgn="b"/>
                      <a:r>
                        <a:rPr lang="hr-HR" sz="2800" b="0" i="0" u="none" strike="noStrike">
                          <a:solidFill>
                            <a:srgbClr val="000000"/>
                          </a:solidFill>
                          <a:effectLst/>
                          <a:latin typeface="Times New Roman"/>
                          <a:cs typeface="Times New Roman"/>
                        </a:rPr>
                        <a:t>0.07</a:t>
                      </a:r>
                    </a:p>
                  </a:txBody>
                  <a:tcPr marL="24176" marR="24176" marT="24176"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0.12</a:t>
                      </a:r>
                    </a:p>
                  </a:txBody>
                  <a:tcPr marL="24176" marR="24176" marT="24176" marB="0" anchor="b">
                    <a:lnL>
                      <a:noFill/>
                    </a:lnL>
                    <a:lnR>
                      <a:noFill/>
                    </a:lnR>
                    <a:lnT>
                      <a:noFill/>
                    </a:lnT>
                    <a:lnB>
                      <a:noFill/>
                    </a:lnB>
                  </a:tcPr>
                </a:tc>
              </a:tr>
              <a:tr h="372309">
                <a:tc>
                  <a:txBody>
                    <a:bodyPr/>
                    <a:lstStyle/>
                    <a:p>
                      <a:pPr algn="l" fontAlgn="b"/>
                      <a:r>
                        <a:rPr lang="en-US" sz="2800" b="0" i="0" u="none" strike="noStrike">
                          <a:solidFill>
                            <a:srgbClr val="000000"/>
                          </a:solidFill>
                          <a:effectLst/>
                          <a:latin typeface="Times New Roman"/>
                          <a:cs typeface="Times New Roman"/>
                        </a:rPr>
                        <a:t>JCN</a:t>
                      </a:r>
                    </a:p>
                  </a:txBody>
                  <a:tcPr marL="24176" marR="24176" marT="24176"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24176" marR="24176" marT="24176"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24176" marR="24176" marT="24176"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24176" marR="24176" marT="24176"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24176" marR="24176" marT="24176" marB="0" anchor="b">
                    <a:lnL>
                      <a:noFill/>
                    </a:lnL>
                    <a:lnR>
                      <a:noFill/>
                    </a:lnR>
                    <a:lnT>
                      <a:noFill/>
                    </a:lnT>
                    <a:lnB>
                      <a:noFill/>
                    </a:lnB>
                  </a:tcPr>
                </a:tc>
              </a:tr>
              <a:tr h="372309">
                <a:tc>
                  <a:txBody>
                    <a:bodyPr/>
                    <a:lstStyle/>
                    <a:p>
                      <a:pPr algn="l" fontAlgn="b"/>
                      <a:r>
                        <a:rPr lang="en-US" sz="2800" b="0" i="0" u="none" strike="noStrike">
                          <a:solidFill>
                            <a:srgbClr val="000000"/>
                          </a:solidFill>
                          <a:effectLst/>
                          <a:latin typeface="Times New Roman"/>
                          <a:cs typeface="Times New Roman"/>
                        </a:rPr>
                        <a:t>Root</a:t>
                      </a:r>
                    </a:p>
                  </a:txBody>
                  <a:tcPr marL="24176" marR="24176" marT="24176" marB="0" anchor="b">
                    <a:lnL>
                      <a:noFill/>
                    </a:lnL>
                    <a:lnR>
                      <a:noFill/>
                    </a:lnR>
                    <a:lnT>
                      <a:noFill/>
                    </a:lnT>
                    <a:lnB>
                      <a:noFill/>
                    </a:lnB>
                  </a:tcPr>
                </a:tc>
                <a:tc>
                  <a:txBody>
                    <a:bodyPr/>
                    <a:lstStyle/>
                    <a:p>
                      <a:pPr algn="ctr" fontAlgn="b"/>
                      <a:r>
                        <a:rPr lang="pt-BR" sz="2800" b="0" i="0" u="none" strike="noStrike">
                          <a:solidFill>
                            <a:srgbClr val="000000"/>
                          </a:solidFill>
                          <a:effectLst/>
                          <a:latin typeface="Times New Roman"/>
                          <a:cs typeface="Times New Roman"/>
                        </a:rPr>
                        <a:t>0.05</a:t>
                      </a:r>
                    </a:p>
                  </a:txBody>
                  <a:tcPr marL="24176" marR="24176" marT="24176" marB="0" anchor="b">
                    <a:lnL>
                      <a:noFill/>
                    </a:lnL>
                    <a:lnR>
                      <a:noFill/>
                    </a:lnR>
                    <a:lnT>
                      <a:noFill/>
                    </a:lnT>
                    <a:lnB>
                      <a:noFill/>
                    </a:lnB>
                  </a:tcPr>
                </a:tc>
                <a:tc>
                  <a:txBody>
                    <a:bodyPr/>
                    <a:lstStyle/>
                    <a:p>
                      <a:pPr algn="ctr" fontAlgn="b"/>
                      <a:r>
                        <a:rPr lang="nb-NO" sz="2800" b="0" i="0" u="none" strike="noStrike" dirty="0">
                          <a:solidFill>
                            <a:srgbClr val="000000"/>
                          </a:solidFill>
                          <a:effectLst/>
                          <a:latin typeface="Times New Roman"/>
                          <a:cs typeface="Times New Roman"/>
                        </a:rPr>
                        <a:t>0.08</a:t>
                      </a:r>
                    </a:p>
                  </a:txBody>
                  <a:tcPr marL="24176" marR="24176" marT="24176"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0.08</a:t>
                      </a:r>
                    </a:p>
                  </a:txBody>
                  <a:tcPr marL="24176" marR="24176" marT="24176"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24176" marR="24176" marT="24176" marB="0" anchor="b">
                    <a:lnL>
                      <a:noFill/>
                    </a:lnL>
                    <a:lnR>
                      <a:noFill/>
                    </a:lnR>
                    <a:lnT>
                      <a:noFill/>
                    </a:lnT>
                    <a:lnB>
                      <a:noFill/>
                    </a:lnB>
                  </a:tcPr>
                </a:tc>
              </a:tr>
              <a:tr h="372309">
                <a:tc>
                  <a:txBody>
                    <a:bodyPr/>
                    <a:lstStyle/>
                    <a:p>
                      <a:pPr algn="l" fontAlgn="b"/>
                      <a:r>
                        <a:rPr lang="en-US" sz="2800" b="0" i="0" u="none" strike="noStrike">
                          <a:solidFill>
                            <a:srgbClr val="000000"/>
                          </a:solidFill>
                          <a:effectLst/>
                          <a:latin typeface="Times New Roman"/>
                          <a:cs typeface="Times New Roman"/>
                        </a:rPr>
                        <a:t>Raw</a:t>
                      </a:r>
                    </a:p>
                  </a:txBody>
                  <a:tcPr marL="24176" marR="24176" marT="24176"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24176" marR="24176" marT="24176"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24176" marR="24176" marT="24176"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24176" marR="24176" marT="24176" marB="0" anchor="b">
                    <a:lnL>
                      <a:noFill/>
                    </a:lnL>
                    <a:lnR>
                      <a:noFill/>
                    </a:lnR>
                    <a:lnT>
                      <a:noFill/>
                    </a:lnT>
                    <a:lnB>
                      <a:noFill/>
                    </a:lnB>
                  </a:tcPr>
                </a:tc>
                <a:tc>
                  <a:txBody>
                    <a:bodyPr/>
                    <a:lstStyle/>
                    <a:p>
                      <a:pPr algn="ctr" fontAlgn="b"/>
                      <a:r>
                        <a:rPr lang="nb-NO" sz="2800" b="0" i="0" u="none" strike="noStrike" dirty="0" smtClean="0">
                          <a:solidFill>
                            <a:srgbClr val="000000"/>
                          </a:solidFill>
                          <a:effectLst/>
                          <a:latin typeface="Times New Roman"/>
                          <a:cs typeface="Times New Roman"/>
                        </a:rPr>
                        <a:t>0.25</a:t>
                      </a:r>
                      <a:endParaRPr lang="nb-NO" sz="2800" b="0" i="0" u="none" strike="noStrike" dirty="0">
                        <a:solidFill>
                          <a:srgbClr val="000000"/>
                        </a:solidFill>
                        <a:effectLst/>
                        <a:latin typeface="Times New Roman"/>
                        <a:cs typeface="Times New Roman"/>
                      </a:endParaRPr>
                    </a:p>
                  </a:txBody>
                  <a:tcPr marL="24176" marR="24176" marT="24176" marB="0" anchor="b">
                    <a:lnL>
                      <a:noFill/>
                    </a:lnL>
                    <a:lnR>
                      <a:noFill/>
                    </a:lnR>
                    <a:lnT>
                      <a:noFill/>
                    </a:lnT>
                    <a:lnB>
                      <a:noFill/>
                    </a:lnB>
                  </a:tcPr>
                </a:tc>
              </a:tr>
              <a:tr h="372309">
                <a:tc>
                  <a:txBody>
                    <a:bodyPr/>
                    <a:lstStyle/>
                    <a:p>
                      <a:pPr algn="l" fontAlgn="b"/>
                      <a:r>
                        <a:rPr lang="en-US" sz="2800" b="0" i="0" u="none" strike="noStrike">
                          <a:solidFill>
                            <a:srgbClr val="000000"/>
                          </a:solidFill>
                          <a:effectLst/>
                          <a:latin typeface="Times New Roman"/>
                          <a:cs typeface="Times New Roman"/>
                        </a:rPr>
                        <a:t>Affix</a:t>
                      </a:r>
                    </a:p>
                  </a:txBody>
                  <a:tcPr marL="24176" marR="24176" marT="24176"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24176" marR="24176" marT="24176" marB="0" anchor="b">
                    <a:lnL>
                      <a:noFill/>
                    </a:lnL>
                    <a:lnR>
                      <a:noFill/>
                    </a:lnR>
                    <a:lnT>
                      <a:noFill/>
                    </a:lnT>
                    <a:lnB>
                      <a:noFill/>
                    </a:lnB>
                  </a:tcPr>
                </a:tc>
                <a:tc>
                  <a:txBody>
                    <a:bodyPr/>
                    <a:lstStyle/>
                    <a:p>
                      <a:pPr algn="ctr" fontAlgn="b"/>
                      <a:endParaRPr lang="en-US" sz="2800" b="0" i="0" u="none" strike="noStrike" dirty="0">
                        <a:solidFill>
                          <a:srgbClr val="000000"/>
                        </a:solidFill>
                        <a:effectLst/>
                        <a:latin typeface="Times New Roman"/>
                        <a:cs typeface="Times New Roman"/>
                      </a:endParaRPr>
                    </a:p>
                  </a:txBody>
                  <a:tcPr marL="24176" marR="24176" marT="24176"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24176" marR="24176" marT="24176" marB="0" anchor="b">
                    <a:lnL>
                      <a:noFill/>
                    </a:lnL>
                    <a:lnR>
                      <a:noFill/>
                    </a:lnR>
                    <a:lnT>
                      <a:noFill/>
                    </a:lnT>
                    <a:lnB>
                      <a:noFill/>
                    </a:lnB>
                  </a:tcPr>
                </a:tc>
                <a:tc>
                  <a:txBody>
                    <a:bodyPr/>
                    <a:lstStyle/>
                    <a:p>
                      <a:pPr algn="ctr" fontAlgn="b"/>
                      <a:r>
                        <a:rPr lang="pt-BR" sz="2800" b="0" i="0" u="none" strike="noStrike">
                          <a:solidFill>
                            <a:srgbClr val="000000"/>
                          </a:solidFill>
                          <a:effectLst/>
                          <a:latin typeface="Times New Roman"/>
                          <a:cs typeface="Times New Roman"/>
                        </a:rPr>
                        <a:t>-0.22</a:t>
                      </a:r>
                    </a:p>
                  </a:txBody>
                  <a:tcPr marL="24176" marR="24176" marT="24176" marB="0" anchor="b">
                    <a:lnL>
                      <a:noFill/>
                    </a:lnL>
                    <a:lnR>
                      <a:noFill/>
                    </a:lnR>
                    <a:lnT>
                      <a:noFill/>
                    </a:lnT>
                    <a:lnB>
                      <a:noFill/>
                    </a:lnB>
                  </a:tcPr>
                </a:tc>
              </a:tr>
              <a:tr h="372309">
                <a:tc>
                  <a:txBody>
                    <a:bodyPr/>
                    <a:lstStyle/>
                    <a:p>
                      <a:pPr algn="l" fontAlgn="b"/>
                      <a:endParaRPr lang="en-US" sz="2800" b="0" i="0" u="none" strike="noStrike">
                        <a:solidFill>
                          <a:srgbClr val="000000"/>
                        </a:solidFill>
                        <a:effectLst/>
                        <a:latin typeface="Times New Roman"/>
                        <a:cs typeface="Times New Roman"/>
                      </a:endParaRPr>
                    </a:p>
                  </a:txBody>
                  <a:tcPr marL="24176" marR="24176" marT="24176"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24176" marR="24176" marT="24176" marB="0" anchor="b">
                    <a:lnL>
                      <a:noFill/>
                    </a:lnL>
                    <a:lnR>
                      <a:noFill/>
                    </a:lnR>
                    <a:lnT>
                      <a:noFill/>
                    </a:lnT>
                    <a:lnB>
                      <a:noFill/>
                    </a:lnB>
                  </a:tcPr>
                </a:tc>
                <a:tc>
                  <a:txBody>
                    <a:bodyPr/>
                    <a:lstStyle/>
                    <a:p>
                      <a:pPr algn="ctr" fontAlgn="b"/>
                      <a:endParaRPr lang="en-US" sz="2800" b="0" i="0" u="none" strike="noStrike">
                        <a:solidFill>
                          <a:srgbClr val="000000"/>
                        </a:solidFill>
                        <a:effectLst/>
                        <a:latin typeface="Times New Roman"/>
                        <a:cs typeface="Times New Roman"/>
                      </a:endParaRPr>
                    </a:p>
                  </a:txBody>
                  <a:tcPr marL="24176" marR="24176" marT="24176" marB="0" anchor="b">
                    <a:lnL>
                      <a:noFill/>
                    </a:lnL>
                    <a:lnR>
                      <a:noFill/>
                    </a:lnR>
                    <a:lnT>
                      <a:noFill/>
                    </a:lnT>
                    <a:lnB>
                      <a:noFill/>
                    </a:lnB>
                  </a:tcPr>
                </a:tc>
                <a:tc>
                  <a:txBody>
                    <a:bodyPr/>
                    <a:lstStyle/>
                    <a:p>
                      <a:pPr algn="ctr" fontAlgn="b"/>
                      <a:endParaRPr lang="en-US" sz="2800" b="0" i="0" u="none" strike="noStrike" dirty="0">
                        <a:solidFill>
                          <a:srgbClr val="000000"/>
                        </a:solidFill>
                        <a:effectLst/>
                        <a:latin typeface="Times New Roman"/>
                        <a:cs typeface="Times New Roman"/>
                      </a:endParaRPr>
                    </a:p>
                  </a:txBody>
                  <a:tcPr marL="24176" marR="24176" marT="24176" marB="0" anchor="b">
                    <a:lnL>
                      <a:noFill/>
                    </a:lnL>
                    <a:lnR>
                      <a:noFill/>
                    </a:lnR>
                    <a:lnT>
                      <a:noFill/>
                    </a:lnT>
                    <a:lnB>
                      <a:noFill/>
                    </a:lnB>
                  </a:tcPr>
                </a:tc>
                <a:tc>
                  <a:txBody>
                    <a:bodyPr/>
                    <a:lstStyle/>
                    <a:p>
                      <a:pPr algn="l" fontAlgn="b"/>
                      <a:endParaRPr lang="en-US" sz="2800" b="0" i="0" u="none" strike="noStrike">
                        <a:solidFill>
                          <a:srgbClr val="000000"/>
                        </a:solidFill>
                        <a:effectLst/>
                        <a:latin typeface="Times New Roman"/>
                        <a:cs typeface="Times New Roman"/>
                      </a:endParaRPr>
                    </a:p>
                  </a:txBody>
                  <a:tcPr marL="24176" marR="24176" marT="24176" marB="0" anchor="b">
                    <a:lnL>
                      <a:noFill/>
                    </a:lnL>
                    <a:lnR>
                      <a:noFill/>
                    </a:lnR>
                    <a:lnT>
                      <a:noFill/>
                    </a:lnT>
                    <a:lnB>
                      <a:noFill/>
                    </a:lnB>
                  </a:tcPr>
                </a:tc>
              </a:tr>
              <a:tr h="372309">
                <a:tc>
                  <a:txBody>
                    <a:bodyPr/>
                    <a:lstStyle/>
                    <a:p>
                      <a:pPr algn="l" fontAlgn="b"/>
                      <a:r>
                        <a:rPr lang="en-US" sz="2800" b="0" i="1" u="none" strike="noStrike">
                          <a:solidFill>
                            <a:srgbClr val="000000"/>
                          </a:solidFill>
                          <a:effectLst/>
                          <a:latin typeface="Times New Roman"/>
                          <a:cs typeface="Times New Roman"/>
                        </a:rPr>
                        <a:t>N</a:t>
                      </a:r>
                    </a:p>
                  </a:txBody>
                  <a:tcPr marL="24176" marR="24176" marT="24176"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1277</a:t>
                      </a:r>
                    </a:p>
                  </a:txBody>
                  <a:tcPr marL="24176" marR="24176" marT="24176" marB="0" anchor="b">
                    <a:lnL>
                      <a:noFill/>
                    </a:lnL>
                    <a:lnR>
                      <a:noFill/>
                    </a:lnR>
                    <a:lnT>
                      <a:noFill/>
                    </a:lnT>
                    <a:lnB>
                      <a:noFill/>
                    </a:lnB>
                  </a:tcPr>
                </a:tc>
                <a:tc>
                  <a:txBody>
                    <a:bodyPr/>
                    <a:lstStyle/>
                    <a:p>
                      <a:pPr algn="ctr" fontAlgn="b"/>
                      <a:r>
                        <a:rPr lang="cs-CZ" sz="2800" b="0" i="0" u="none" strike="noStrike">
                          <a:solidFill>
                            <a:srgbClr val="000000"/>
                          </a:solidFill>
                          <a:effectLst/>
                          <a:latin typeface="Times New Roman"/>
                          <a:cs typeface="Times New Roman"/>
                        </a:rPr>
                        <a:t>1249</a:t>
                      </a:r>
                    </a:p>
                  </a:txBody>
                  <a:tcPr marL="24176" marR="24176" marT="24176" marB="0" anchor="b">
                    <a:lnL>
                      <a:noFill/>
                    </a:lnL>
                    <a:lnR>
                      <a:noFill/>
                    </a:lnR>
                    <a:lnT>
                      <a:noFill/>
                    </a:lnT>
                    <a:lnB>
                      <a:noFill/>
                    </a:lnB>
                  </a:tcPr>
                </a:tc>
                <a:tc>
                  <a:txBody>
                    <a:bodyPr/>
                    <a:lstStyle/>
                    <a:p>
                      <a:pPr algn="ctr" fontAlgn="b"/>
                      <a:r>
                        <a:rPr lang="is-IS" sz="2800" b="0" i="0" u="none" strike="noStrike" dirty="0">
                          <a:solidFill>
                            <a:srgbClr val="000000"/>
                          </a:solidFill>
                          <a:effectLst/>
                          <a:latin typeface="Times New Roman"/>
                          <a:cs typeface="Times New Roman"/>
                        </a:rPr>
                        <a:t>1277</a:t>
                      </a:r>
                    </a:p>
                  </a:txBody>
                  <a:tcPr marL="24176" marR="24176" marT="24176" marB="0" anchor="b">
                    <a:lnL>
                      <a:noFill/>
                    </a:lnL>
                    <a:lnR>
                      <a:noFill/>
                    </a:lnR>
                    <a:lnT>
                      <a:noFill/>
                    </a:lnT>
                    <a:lnB>
                      <a:noFill/>
                    </a:lnB>
                  </a:tcPr>
                </a:tc>
                <a:tc>
                  <a:txBody>
                    <a:bodyPr/>
                    <a:lstStyle/>
                    <a:p>
                      <a:pPr algn="ctr" fontAlgn="b"/>
                      <a:r>
                        <a:rPr lang="cs-CZ" sz="2800" b="0" i="0" u="none" strike="noStrike" dirty="0">
                          <a:solidFill>
                            <a:srgbClr val="000000"/>
                          </a:solidFill>
                          <a:effectLst/>
                          <a:latin typeface="Times New Roman"/>
                          <a:cs typeface="Times New Roman"/>
                        </a:rPr>
                        <a:t>1249</a:t>
                      </a:r>
                    </a:p>
                  </a:txBody>
                  <a:tcPr marL="24176" marR="24176" marT="24176" marB="0" anchor="b">
                    <a:lnL>
                      <a:noFill/>
                    </a:lnL>
                    <a:lnR>
                      <a:noFill/>
                    </a:lnR>
                    <a:lnT>
                      <a:noFill/>
                    </a:lnT>
                    <a:lnB>
                      <a:noFill/>
                    </a:lnB>
                  </a:tcPr>
                </a:tc>
              </a:tr>
              <a:tr h="372309">
                <a:tc>
                  <a:txBody>
                    <a:bodyPr/>
                    <a:lstStyle/>
                    <a:p>
                      <a:pPr algn="l" fontAlgn="b"/>
                      <a:r>
                        <a:rPr lang="da-DK" sz="2800" b="0" i="1" u="none" strike="noStrike">
                          <a:solidFill>
                            <a:srgbClr val="000000"/>
                          </a:solidFill>
                          <a:effectLst/>
                          <a:latin typeface="Times New Roman"/>
                          <a:cs typeface="Times New Roman"/>
                        </a:rPr>
                        <a:t>R</a:t>
                      </a:r>
                      <a:r>
                        <a:rPr lang="da-DK" sz="2800" b="0" i="1" u="none" strike="noStrike" baseline="30000">
                          <a:solidFill>
                            <a:srgbClr val="000000"/>
                          </a:solidFill>
                          <a:effectLst/>
                          <a:latin typeface="Times New Roman"/>
                          <a:cs typeface="Times New Roman"/>
                        </a:rPr>
                        <a:t>2</a:t>
                      </a:r>
                      <a:endParaRPr lang="da-DK" sz="2800" b="0" i="1" u="none" strike="noStrike">
                        <a:solidFill>
                          <a:srgbClr val="000000"/>
                        </a:solidFill>
                        <a:effectLst/>
                        <a:latin typeface="Times New Roman"/>
                        <a:cs typeface="Times New Roman"/>
                      </a:endParaRPr>
                    </a:p>
                  </a:txBody>
                  <a:tcPr marL="24176" marR="24176" marT="24176" marB="0" anchor="b">
                    <a:lnL>
                      <a:noFill/>
                    </a:lnL>
                    <a:lnR>
                      <a:noFill/>
                    </a:lnR>
                    <a:lnT>
                      <a:noFill/>
                    </a:lnT>
                    <a:lnB>
                      <a:noFill/>
                    </a:lnB>
                  </a:tcPr>
                </a:tc>
                <a:tc>
                  <a:txBody>
                    <a:bodyPr/>
                    <a:lstStyle/>
                    <a:p>
                      <a:pPr algn="ctr" fontAlgn="b"/>
                      <a:r>
                        <a:rPr lang="is-IS" sz="2800" b="0" i="0" u="none" strike="noStrike">
                          <a:solidFill>
                            <a:srgbClr val="000000"/>
                          </a:solidFill>
                          <a:effectLst/>
                          <a:latin typeface="Times New Roman"/>
                          <a:cs typeface="Times New Roman"/>
                        </a:rPr>
                        <a:t>0.04</a:t>
                      </a:r>
                    </a:p>
                  </a:txBody>
                  <a:tcPr marL="24176" marR="24176" marT="24176" marB="0" anchor="b">
                    <a:lnL>
                      <a:noFill/>
                    </a:lnL>
                    <a:lnR>
                      <a:noFill/>
                    </a:lnR>
                    <a:lnT>
                      <a:noFill/>
                    </a:lnT>
                    <a:lnB>
                      <a:noFill/>
                    </a:lnB>
                  </a:tcPr>
                </a:tc>
                <a:tc>
                  <a:txBody>
                    <a:bodyPr/>
                    <a:lstStyle/>
                    <a:p>
                      <a:pPr algn="ctr" fontAlgn="b"/>
                      <a:r>
                        <a:rPr lang="nb-NO" sz="2800" b="0" i="0" u="none" strike="noStrike">
                          <a:solidFill>
                            <a:srgbClr val="000000"/>
                          </a:solidFill>
                          <a:effectLst/>
                          <a:latin typeface="Times New Roman"/>
                          <a:cs typeface="Times New Roman"/>
                        </a:rPr>
                        <a:t>0.03</a:t>
                      </a:r>
                    </a:p>
                  </a:txBody>
                  <a:tcPr marL="24176" marR="24176" marT="24176" marB="0" anchor="b">
                    <a:lnL>
                      <a:noFill/>
                    </a:lnL>
                    <a:lnR>
                      <a:noFill/>
                    </a:lnR>
                    <a:lnT>
                      <a:noFill/>
                    </a:lnT>
                    <a:lnB>
                      <a:noFill/>
                    </a:lnB>
                  </a:tcPr>
                </a:tc>
                <a:tc>
                  <a:txBody>
                    <a:bodyPr/>
                    <a:lstStyle/>
                    <a:p>
                      <a:pPr algn="ctr" fontAlgn="b"/>
                      <a:r>
                        <a:rPr lang="is-IS" sz="2800" b="0" i="0" u="none" strike="noStrike" dirty="0">
                          <a:solidFill>
                            <a:srgbClr val="000000"/>
                          </a:solidFill>
                          <a:effectLst/>
                          <a:latin typeface="Times New Roman"/>
                          <a:cs typeface="Times New Roman"/>
                        </a:rPr>
                        <a:t>0.04</a:t>
                      </a:r>
                    </a:p>
                  </a:txBody>
                  <a:tcPr marL="24176" marR="24176" marT="24176" marB="0" anchor="b">
                    <a:lnL>
                      <a:noFill/>
                    </a:lnL>
                    <a:lnR>
                      <a:noFill/>
                    </a:lnR>
                    <a:lnT>
                      <a:noFill/>
                    </a:lnT>
                    <a:lnB>
                      <a:noFill/>
                    </a:lnB>
                  </a:tcPr>
                </a:tc>
                <a:tc>
                  <a:txBody>
                    <a:bodyPr/>
                    <a:lstStyle/>
                    <a:p>
                      <a:pPr algn="ctr" fontAlgn="b"/>
                      <a:r>
                        <a:rPr lang="nb-NO" sz="2800" b="0" i="0" u="none" strike="noStrike" dirty="0">
                          <a:solidFill>
                            <a:srgbClr val="000000"/>
                          </a:solidFill>
                          <a:effectLst/>
                          <a:latin typeface="Times New Roman"/>
                          <a:cs typeface="Times New Roman"/>
                        </a:rPr>
                        <a:t>0.02</a:t>
                      </a:r>
                    </a:p>
                  </a:txBody>
                  <a:tcPr marL="24176" marR="24176" marT="24176" marB="0" anchor="b">
                    <a:lnL>
                      <a:noFill/>
                    </a:lnL>
                    <a:lnR>
                      <a:noFill/>
                    </a:lnR>
                    <a:lnT>
                      <a:noFill/>
                    </a:lnT>
                    <a:lnB>
                      <a:noFill/>
                    </a:lnB>
                  </a:tcPr>
                </a:tc>
              </a:tr>
              <a:tr h="749453">
                <a:tc>
                  <a:txBody>
                    <a:bodyPr/>
                    <a:lstStyle/>
                    <a:p>
                      <a:pPr algn="l" fontAlgn="b"/>
                      <a:r>
                        <a:rPr lang="en-US" sz="2800" b="0" i="1" u="none" strike="noStrike" dirty="0">
                          <a:solidFill>
                            <a:srgbClr val="000000"/>
                          </a:solidFill>
                          <a:effectLst/>
                          <a:latin typeface="Times New Roman"/>
                          <a:cs typeface="Times New Roman"/>
                        </a:rPr>
                        <a:t>F</a:t>
                      </a:r>
                    </a:p>
                  </a:txBody>
                  <a:tcPr marL="24176" marR="24176" marT="24176" marB="0" anchor="b">
                    <a:lnL>
                      <a:noFill/>
                    </a:lnL>
                    <a:lnR>
                      <a:noFill/>
                    </a:lnR>
                    <a:lnT>
                      <a:noFill/>
                    </a:lnT>
                    <a:lnB w="28575" cap="flat" cmpd="sng" algn="ctr">
                      <a:solidFill>
                        <a:scrgbClr r="0" g="0" b="0"/>
                      </a:solidFill>
                      <a:prstDash val="solid"/>
                      <a:round/>
                      <a:headEnd type="none" w="med" len="med"/>
                      <a:tailEnd type="none" w="med" len="med"/>
                    </a:lnB>
                  </a:tcPr>
                </a:tc>
                <a:tc>
                  <a:txBody>
                    <a:bodyPr/>
                    <a:lstStyle/>
                    <a:p>
                      <a:pPr algn="ctr" fontAlgn="b"/>
                      <a:r>
                        <a:rPr lang="is-IS" sz="2800" b="0" i="0" u="none" strike="noStrike" dirty="0">
                          <a:solidFill>
                            <a:srgbClr val="000000"/>
                          </a:solidFill>
                          <a:effectLst/>
                          <a:latin typeface="Times New Roman"/>
                          <a:cs typeface="Times New Roman"/>
                        </a:rPr>
                        <a:t>(4, 1272) = </a:t>
                      </a:r>
                      <a:r>
                        <a:rPr lang="is-IS" sz="2800" b="0" i="0" u="none" strike="noStrike" dirty="0" smtClean="0">
                          <a:solidFill>
                            <a:srgbClr val="000000"/>
                          </a:solidFill>
                          <a:effectLst/>
                          <a:latin typeface="Times New Roman"/>
                          <a:cs typeface="Times New Roman"/>
                        </a:rPr>
                        <a:t>12.91</a:t>
                      </a:r>
                    </a:p>
                    <a:p>
                      <a:pPr algn="ctr" fontAlgn="b"/>
                      <a:r>
                        <a:rPr lang="is-IS" sz="2800" b="0" i="1" u="none" strike="noStrike" dirty="0" smtClean="0">
                          <a:solidFill>
                            <a:srgbClr val="000000"/>
                          </a:solidFill>
                          <a:effectLst/>
                          <a:latin typeface="Times New Roman"/>
                          <a:cs typeface="Times New Roman"/>
                        </a:rPr>
                        <a:t>p</a:t>
                      </a:r>
                      <a:r>
                        <a:rPr lang="is-IS" sz="2800" b="0" i="0" u="none" strike="noStrike" dirty="0" smtClean="0">
                          <a:solidFill>
                            <a:srgbClr val="000000"/>
                          </a:solidFill>
                          <a:effectLst/>
                          <a:latin typeface="Times New Roman"/>
                          <a:cs typeface="Times New Roman"/>
                        </a:rPr>
                        <a:t> </a:t>
                      </a:r>
                      <a:r>
                        <a:rPr lang="is-IS" sz="2800" b="0" i="0" u="none" strike="noStrike" dirty="0">
                          <a:solidFill>
                            <a:srgbClr val="000000"/>
                          </a:solidFill>
                          <a:effectLst/>
                          <a:latin typeface="Times New Roman"/>
                          <a:cs typeface="Times New Roman"/>
                        </a:rPr>
                        <a:t>&lt; .001</a:t>
                      </a:r>
                    </a:p>
                  </a:txBody>
                  <a:tcPr marL="24176" marR="24176" marT="24176" marB="0" anchor="b">
                    <a:lnL>
                      <a:noFill/>
                    </a:lnL>
                    <a:lnR>
                      <a:noFill/>
                    </a:lnR>
                    <a:lnT>
                      <a:noFill/>
                    </a:lnT>
                    <a:lnB w="28575" cap="flat" cmpd="sng" algn="ctr">
                      <a:solidFill>
                        <a:scrgbClr r="0" g="0" b="0"/>
                      </a:solidFill>
                      <a:prstDash val="solid"/>
                      <a:round/>
                      <a:headEnd type="none" w="med" len="med"/>
                      <a:tailEnd type="none" w="med" len="med"/>
                    </a:lnB>
                  </a:tcPr>
                </a:tc>
                <a:tc>
                  <a:txBody>
                    <a:bodyPr/>
                    <a:lstStyle/>
                    <a:p>
                      <a:pPr algn="ctr" fontAlgn="b"/>
                      <a:r>
                        <a:rPr lang="is-IS" sz="2800" b="0" i="0" u="none" strike="noStrike" dirty="0">
                          <a:solidFill>
                            <a:srgbClr val="000000"/>
                          </a:solidFill>
                          <a:effectLst/>
                          <a:latin typeface="Times New Roman"/>
                          <a:cs typeface="Times New Roman"/>
                        </a:rPr>
                        <a:t>(4, 1244) = </a:t>
                      </a:r>
                      <a:r>
                        <a:rPr lang="is-IS" sz="2800" b="0" i="0" u="none" strike="noStrike" dirty="0" smtClean="0">
                          <a:solidFill>
                            <a:srgbClr val="000000"/>
                          </a:solidFill>
                          <a:effectLst/>
                          <a:latin typeface="Times New Roman"/>
                          <a:cs typeface="Times New Roman"/>
                        </a:rPr>
                        <a:t>9.19</a:t>
                      </a:r>
                    </a:p>
                    <a:p>
                      <a:pPr algn="ctr" fontAlgn="b"/>
                      <a:r>
                        <a:rPr lang="is-IS" sz="2800" b="0" i="1" u="none" strike="noStrike" dirty="0" smtClean="0">
                          <a:solidFill>
                            <a:srgbClr val="000000"/>
                          </a:solidFill>
                          <a:effectLst/>
                          <a:latin typeface="Times New Roman"/>
                          <a:cs typeface="Times New Roman"/>
                        </a:rPr>
                        <a:t>p</a:t>
                      </a:r>
                      <a:r>
                        <a:rPr lang="is-IS" sz="2800" b="0" i="0" u="none" strike="noStrike" dirty="0" smtClean="0">
                          <a:solidFill>
                            <a:srgbClr val="000000"/>
                          </a:solidFill>
                          <a:effectLst/>
                          <a:latin typeface="Times New Roman"/>
                          <a:cs typeface="Times New Roman"/>
                        </a:rPr>
                        <a:t>  </a:t>
                      </a:r>
                      <a:r>
                        <a:rPr lang="is-IS" sz="2800" b="0" i="0" u="none" strike="noStrike" dirty="0">
                          <a:solidFill>
                            <a:srgbClr val="000000"/>
                          </a:solidFill>
                          <a:effectLst/>
                          <a:latin typeface="Times New Roman"/>
                          <a:cs typeface="Times New Roman"/>
                        </a:rPr>
                        <a:t>&lt; .001</a:t>
                      </a:r>
                    </a:p>
                  </a:txBody>
                  <a:tcPr marL="24176" marR="24176" marT="24176" marB="0" anchor="b">
                    <a:lnL>
                      <a:noFill/>
                    </a:lnL>
                    <a:lnR>
                      <a:noFill/>
                    </a:lnR>
                    <a:lnT>
                      <a:noFill/>
                    </a:lnT>
                    <a:lnB w="28575" cap="flat" cmpd="sng" algn="ctr">
                      <a:solidFill>
                        <a:scrgbClr r="0" g="0" b="0"/>
                      </a:solidFill>
                      <a:prstDash val="solid"/>
                      <a:round/>
                      <a:headEnd type="none" w="med" len="med"/>
                      <a:tailEnd type="none" w="med" len="med"/>
                    </a:lnB>
                  </a:tcPr>
                </a:tc>
                <a:tc>
                  <a:txBody>
                    <a:bodyPr/>
                    <a:lstStyle/>
                    <a:p>
                      <a:pPr algn="ctr" fontAlgn="b"/>
                      <a:r>
                        <a:rPr lang="cs-CZ" sz="2800" b="0" i="0" u="none" strike="noStrike" dirty="0">
                          <a:solidFill>
                            <a:srgbClr val="000000"/>
                          </a:solidFill>
                          <a:effectLst/>
                          <a:latin typeface="Times New Roman"/>
                          <a:cs typeface="Times New Roman"/>
                        </a:rPr>
                        <a:t>(6, 1270) = </a:t>
                      </a:r>
                      <a:r>
                        <a:rPr lang="cs-CZ" sz="2800" b="0" i="0" u="none" strike="noStrike" dirty="0" smtClean="0">
                          <a:solidFill>
                            <a:srgbClr val="000000"/>
                          </a:solidFill>
                          <a:effectLst/>
                          <a:latin typeface="Times New Roman"/>
                          <a:cs typeface="Times New Roman"/>
                        </a:rPr>
                        <a:t>9.83</a:t>
                      </a:r>
                    </a:p>
                    <a:p>
                      <a:pPr algn="ctr" fontAlgn="b"/>
                      <a:r>
                        <a:rPr lang="cs-CZ" sz="2800" b="0" i="1" u="none" strike="noStrike" dirty="0" smtClean="0">
                          <a:solidFill>
                            <a:srgbClr val="000000"/>
                          </a:solidFill>
                          <a:effectLst/>
                          <a:latin typeface="Times New Roman"/>
                          <a:cs typeface="Times New Roman"/>
                        </a:rPr>
                        <a:t>p</a:t>
                      </a:r>
                      <a:r>
                        <a:rPr lang="cs-CZ" sz="2800" b="0" i="0" u="none" strike="noStrike" dirty="0" smtClean="0">
                          <a:solidFill>
                            <a:srgbClr val="000000"/>
                          </a:solidFill>
                          <a:effectLst/>
                          <a:latin typeface="Times New Roman"/>
                          <a:cs typeface="Times New Roman"/>
                        </a:rPr>
                        <a:t> </a:t>
                      </a:r>
                      <a:r>
                        <a:rPr lang="cs-CZ" sz="2800" b="0" i="0" u="none" strike="noStrike" dirty="0">
                          <a:solidFill>
                            <a:srgbClr val="000000"/>
                          </a:solidFill>
                          <a:effectLst/>
                          <a:latin typeface="Times New Roman"/>
                          <a:cs typeface="Times New Roman"/>
                        </a:rPr>
                        <a:t>&lt; .001</a:t>
                      </a:r>
                    </a:p>
                  </a:txBody>
                  <a:tcPr marL="24176" marR="24176" marT="24176" marB="0" anchor="b">
                    <a:lnL>
                      <a:noFill/>
                    </a:lnL>
                    <a:lnR>
                      <a:noFill/>
                    </a:lnR>
                    <a:lnT>
                      <a:noFill/>
                    </a:lnT>
                    <a:lnB w="28575" cap="flat" cmpd="sng" algn="ctr">
                      <a:solidFill>
                        <a:scrgbClr r="0" g="0" b="0"/>
                      </a:solidFill>
                      <a:prstDash val="solid"/>
                      <a:round/>
                      <a:headEnd type="none" w="med" len="med"/>
                      <a:tailEnd type="none" w="med" len="med"/>
                    </a:lnB>
                  </a:tcPr>
                </a:tc>
                <a:tc>
                  <a:txBody>
                    <a:bodyPr/>
                    <a:lstStyle/>
                    <a:p>
                      <a:pPr algn="ctr" fontAlgn="b"/>
                      <a:r>
                        <a:rPr lang="is-IS" sz="2800" b="0" i="0" u="none" strike="noStrike" dirty="0">
                          <a:solidFill>
                            <a:srgbClr val="000000"/>
                          </a:solidFill>
                          <a:effectLst/>
                          <a:latin typeface="Times New Roman"/>
                          <a:cs typeface="Times New Roman"/>
                        </a:rPr>
                        <a:t>(5,1243) = </a:t>
                      </a:r>
                      <a:r>
                        <a:rPr lang="is-IS" sz="2800" b="0" i="0" u="none" strike="noStrike" dirty="0" smtClean="0">
                          <a:solidFill>
                            <a:srgbClr val="000000"/>
                          </a:solidFill>
                          <a:effectLst/>
                          <a:latin typeface="Times New Roman"/>
                          <a:cs typeface="Times New Roman"/>
                        </a:rPr>
                        <a:t>5.04</a:t>
                      </a:r>
                    </a:p>
                    <a:p>
                      <a:pPr algn="ctr" fontAlgn="b"/>
                      <a:r>
                        <a:rPr lang="is-IS" sz="2800" b="0" i="1" u="none" strike="noStrike" dirty="0" smtClean="0">
                          <a:solidFill>
                            <a:srgbClr val="000000"/>
                          </a:solidFill>
                          <a:effectLst/>
                          <a:latin typeface="Times New Roman"/>
                          <a:cs typeface="Times New Roman"/>
                        </a:rPr>
                        <a:t>p</a:t>
                      </a:r>
                      <a:r>
                        <a:rPr lang="is-IS" sz="2800" b="0" i="0" u="none" strike="noStrike" dirty="0" smtClean="0">
                          <a:solidFill>
                            <a:srgbClr val="000000"/>
                          </a:solidFill>
                          <a:effectLst/>
                          <a:latin typeface="Times New Roman"/>
                          <a:cs typeface="Times New Roman"/>
                        </a:rPr>
                        <a:t> </a:t>
                      </a:r>
                      <a:r>
                        <a:rPr lang="is-IS" sz="2800" b="0" i="0" u="none" strike="noStrike" dirty="0">
                          <a:solidFill>
                            <a:srgbClr val="000000"/>
                          </a:solidFill>
                          <a:effectLst/>
                          <a:latin typeface="Times New Roman"/>
                          <a:cs typeface="Times New Roman"/>
                        </a:rPr>
                        <a:t>&lt; .001</a:t>
                      </a:r>
                    </a:p>
                  </a:txBody>
                  <a:tcPr marL="24176" marR="24176" marT="24176" marB="0" anchor="b">
                    <a:lnL>
                      <a:noFill/>
                    </a:lnL>
                    <a:lnR>
                      <a:noFill/>
                    </a:lnR>
                    <a:lnT>
                      <a:noFill/>
                    </a:lnT>
                    <a:lnB w="28575" cap="flat" cmpd="sng" algn="ctr">
                      <a:solidFill>
                        <a:scrgbClr r="0" g="0" b="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1617</TotalTime>
  <Pages>0</Pages>
  <Words>1217</Words>
  <Characters>0</Characters>
  <Application>Microsoft Macintosh PowerPoint</Application>
  <PresentationFormat>Custom</PresentationFormat>
  <Lines>0</Lines>
  <Paragraphs>408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erin</dc:creator>
  <cp:lastModifiedBy>Erin Buchanan</cp:lastModifiedBy>
  <cp:revision>255</cp:revision>
  <cp:lastPrinted>2013-10-31T19:38:35Z</cp:lastPrinted>
  <dcterms:modified xsi:type="dcterms:W3CDTF">2015-12-02T04:54:20Z</dcterms:modified>
</cp:coreProperties>
</file>