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bril Fatface" panose="02000503000000020003" pitchFamily="2" charset="77"/>
      <p:regular r:id="rId5"/>
    </p:embeddedFont>
    <p:embeddedFont>
      <p:font typeface="Calibri" panose="020F050202020403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5FA902-6E67-944C-8DEF-C55885C0C45E}" v="14" dt="2019-03-03T23:54:41.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97" autoAdjust="0"/>
    <p:restoredTop sz="94608"/>
  </p:normalViewPr>
  <p:slideViewPr>
    <p:cSldViewPr snapToGrid="0">
      <p:cViewPr>
        <p:scale>
          <a:sx n="40" d="100"/>
          <a:sy n="40" d="100"/>
        </p:scale>
        <p:origin x="264" y="-3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Buchanan" userId="a202a620-6e05-42b1-a3fc-fcfad0b42cdc" providerId="ADAL" clId="{785FA902-6E67-944C-8DEF-C55885C0C45E}"/>
    <pc:docChg chg="undo redo custSel modSld">
      <pc:chgData name="Erin Buchanan" userId="a202a620-6e05-42b1-a3fc-fcfad0b42cdc" providerId="ADAL" clId="{785FA902-6E67-944C-8DEF-C55885C0C45E}" dt="2019-03-03T23:54:52.370" v="646" actId="255"/>
      <pc:docMkLst>
        <pc:docMk/>
      </pc:docMkLst>
      <pc:sldChg chg="addSp delSp modSp">
        <pc:chgData name="Erin Buchanan" userId="a202a620-6e05-42b1-a3fc-fcfad0b42cdc" providerId="ADAL" clId="{785FA902-6E67-944C-8DEF-C55885C0C45E}" dt="2019-03-03T23:54:52.370" v="646" actId="255"/>
        <pc:sldMkLst>
          <pc:docMk/>
          <pc:sldMk cId="0" sldId="256"/>
        </pc:sldMkLst>
        <pc:spChg chg="add del mod">
          <ac:chgData name="Erin Buchanan" userId="a202a620-6e05-42b1-a3fc-fcfad0b42cdc" providerId="ADAL" clId="{785FA902-6E67-944C-8DEF-C55885C0C45E}" dt="2019-03-03T23:45:15.765" v="49" actId="767"/>
          <ac:spMkLst>
            <pc:docMk/>
            <pc:sldMk cId="0" sldId="256"/>
            <ac:spMk id="3" creationId="{D69ABCCD-64B8-4E4B-A8B2-7B34697C0106}"/>
          </ac:spMkLst>
        </pc:spChg>
        <pc:spChg chg="add mod">
          <ac:chgData name="Erin Buchanan" userId="a202a620-6e05-42b1-a3fc-fcfad0b42cdc" providerId="ADAL" clId="{785FA902-6E67-944C-8DEF-C55885C0C45E}" dt="2019-03-03T23:49:28.273" v="297" actId="1076"/>
          <ac:spMkLst>
            <pc:docMk/>
            <pc:sldMk cId="0" sldId="256"/>
            <ac:spMk id="6" creationId="{25B93DDB-6AB4-AA4F-88F6-FA31A959BD77}"/>
          </ac:spMkLst>
        </pc:spChg>
        <pc:spChg chg="mod">
          <ac:chgData name="Erin Buchanan" userId="a202a620-6e05-42b1-a3fc-fcfad0b42cdc" providerId="ADAL" clId="{785FA902-6E67-944C-8DEF-C55885C0C45E}" dt="2019-03-03T23:45:53.545" v="54" actId="1076"/>
          <ac:spMkLst>
            <pc:docMk/>
            <pc:sldMk cId="0" sldId="256"/>
            <ac:spMk id="25" creationId="{48AD9D28-03F5-4E19-90F2-DD1044A73D6B}"/>
          </ac:spMkLst>
        </pc:spChg>
        <pc:spChg chg="mod">
          <ac:chgData name="Erin Buchanan" userId="a202a620-6e05-42b1-a3fc-fcfad0b42cdc" providerId="ADAL" clId="{785FA902-6E67-944C-8DEF-C55885C0C45E}" dt="2019-03-03T23:51:44.313" v="336" actId="14100"/>
          <ac:spMkLst>
            <pc:docMk/>
            <pc:sldMk cId="0" sldId="256"/>
            <ac:spMk id="30" creationId="{221D9526-32FC-4392-A9A9-E38AD721D2CF}"/>
          </ac:spMkLst>
        </pc:spChg>
        <pc:spChg chg="add del">
          <ac:chgData name="Erin Buchanan" userId="a202a620-6e05-42b1-a3fc-fcfad0b42cdc" providerId="ADAL" clId="{785FA902-6E67-944C-8DEF-C55885C0C45E}" dt="2019-03-03T23:46:18.543" v="65"/>
          <ac:spMkLst>
            <pc:docMk/>
            <pc:sldMk cId="0" sldId="256"/>
            <ac:spMk id="31" creationId="{74D299DA-9644-E84D-B779-2C1016E60810}"/>
          </ac:spMkLst>
        </pc:spChg>
        <pc:spChg chg="add mod">
          <ac:chgData name="Erin Buchanan" userId="a202a620-6e05-42b1-a3fc-fcfad0b42cdc" providerId="ADAL" clId="{785FA902-6E67-944C-8DEF-C55885C0C45E}" dt="2019-03-03T23:52:55.473" v="577" actId="20577"/>
          <ac:spMkLst>
            <pc:docMk/>
            <pc:sldMk cId="0" sldId="256"/>
            <ac:spMk id="32" creationId="{B765583D-9F0C-9C49-BBC7-2AFD24FD671E}"/>
          </ac:spMkLst>
        </pc:spChg>
        <pc:spChg chg="mod">
          <ac:chgData name="Erin Buchanan" userId="a202a620-6e05-42b1-a3fc-fcfad0b42cdc" providerId="ADAL" clId="{785FA902-6E67-944C-8DEF-C55885C0C45E}" dt="2019-03-03T23:45:28.457" v="52" actId="14100"/>
          <ac:spMkLst>
            <pc:docMk/>
            <pc:sldMk cId="0" sldId="256"/>
            <ac:spMk id="130" creationId="{00000000-0000-0000-0000-000000000000}"/>
          </ac:spMkLst>
        </pc:spChg>
        <pc:spChg chg="add del">
          <ac:chgData name="Erin Buchanan" userId="a202a620-6e05-42b1-a3fc-fcfad0b42cdc" providerId="ADAL" clId="{785FA902-6E67-944C-8DEF-C55885C0C45E}" dt="2019-03-03T23:39:03.499" v="10" actId="478"/>
          <ac:spMkLst>
            <pc:docMk/>
            <pc:sldMk cId="0" sldId="256"/>
            <ac:spMk id="131"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3" creationId="{00000000-0000-0000-0000-000000000000}"/>
          </ac:spMkLst>
        </pc:spChg>
        <pc:spChg chg="mod">
          <ac:chgData name="Erin Buchanan" userId="a202a620-6e05-42b1-a3fc-fcfad0b42cdc" providerId="ADAL" clId="{785FA902-6E67-944C-8DEF-C55885C0C45E}" dt="2019-03-03T23:48:18.429" v="199" actId="1076"/>
          <ac:spMkLst>
            <pc:docMk/>
            <pc:sldMk cId="0" sldId="256"/>
            <ac:spMk id="136"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7" creationId="{00000000-0000-0000-0000-000000000000}"/>
          </ac:spMkLst>
        </pc:spChg>
        <pc:spChg chg="mod">
          <ac:chgData name="Erin Buchanan" userId="a202a620-6e05-42b1-a3fc-fcfad0b42cdc" providerId="ADAL" clId="{785FA902-6E67-944C-8DEF-C55885C0C45E}" dt="2019-03-03T23:47:33.347" v="190" actId="14100"/>
          <ac:spMkLst>
            <pc:docMk/>
            <pc:sldMk cId="0" sldId="256"/>
            <ac:spMk id="138" creationId="{00000000-0000-0000-0000-000000000000}"/>
          </ac:spMkLst>
        </pc:spChg>
        <pc:spChg chg="del mod">
          <ac:chgData name="Erin Buchanan" userId="a202a620-6e05-42b1-a3fc-fcfad0b42cdc" providerId="ADAL" clId="{785FA902-6E67-944C-8DEF-C55885C0C45E}" dt="2019-03-03T23:44:01.234" v="38" actId="478"/>
          <ac:spMkLst>
            <pc:docMk/>
            <pc:sldMk cId="0" sldId="256"/>
            <ac:spMk id="139" creationId="{00000000-0000-0000-0000-000000000000}"/>
          </ac:spMkLst>
        </pc:spChg>
        <pc:spChg chg="del">
          <ac:chgData name="Erin Buchanan" userId="a202a620-6e05-42b1-a3fc-fcfad0b42cdc" providerId="ADAL" clId="{785FA902-6E67-944C-8DEF-C55885C0C45E}" dt="2019-03-03T23:43:57.861" v="37"/>
          <ac:spMkLst>
            <pc:docMk/>
            <pc:sldMk cId="0" sldId="256"/>
            <ac:spMk id="140" creationId="{00000000-0000-0000-0000-000000000000}"/>
          </ac:spMkLst>
        </pc:spChg>
        <pc:spChg chg="mod">
          <ac:chgData name="Erin Buchanan" userId="a202a620-6e05-42b1-a3fc-fcfad0b42cdc" providerId="ADAL" clId="{785FA902-6E67-944C-8DEF-C55885C0C45E}" dt="2019-03-03T23:51:58.332" v="340" actId="20577"/>
          <ac:spMkLst>
            <pc:docMk/>
            <pc:sldMk cId="0" sldId="256"/>
            <ac:spMk id="141" creationId="{00000000-0000-0000-0000-000000000000}"/>
          </ac:spMkLst>
        </pc:spChg>
        <pc:spChg chg="mod">
          <ac:chgData name="Erin Buchanan" userId="a202a620-6e05-42b1-a3fc-fcfad0b42cdc" providerId="ADAL" clId="{785FA902-6E67-944C-8DEF-C55885C0C45E}" dt="2019-03-03T23:51:36.395" v="335" actId="14100"/>
          <ac:spMkLst>
            <pc:docMk/>
            <pc:sldMk cId="0" sldId="256"/>
            <ac:spMk id="144" creationId="{00000000-0000-0000-0000-000000000000}"/>
          </ac:spMkLst>
        </pc:spChg>
        <pc:spChg chg="mod">
          <ac:chgData name="Erin Buchanan" userId="a202a620-6e05-42b1-a3fc-fcfad0b42cdc" providerId="ADAL" clId="{785FA902-6E67-944C-8DEF-C55885C0C45E}" dt="2019-03-03T23:54:52.370" v="646" actId="255"/>
          <ac:spMkLst>
            <pc:docMk/>
            <pc:sldMk cId="0" sldId="256"/>
            <ac:spMk id="146" creationId="{00000000-0000-0000-0000-000000000000}"/>
          </ac:spMkLst>
        </pc:spChg>
        <pc:spChg chg="mod">
          <ac:chgData name="Erin Buchanan" userId="a202a620-6e05-42b1-a3fc-fcfad0b42cdc" providerId="ADAL" clId="{785FA902-6E67-944C-8DEF-C55885C0C45E}" dt="2019-03-03T23:48:05.170" v="196" actId="1076"/>
          <ac:spMkLst>
            <pc:docMk/>
            <pc:sldMk cId="0" sldId="256"/>
            <ac:spMk id="151" creationId="{00000000-0000-0000-0000-000000000000}"/>
          </ac:spMkLst>
        </pc:spChg>
        <pc:graphicFrameChg chg="mod modGraphic">
          <ac:chgData name="Erin Buchanan" userId="a202a620-6e05-42b1-a3fc-fcfad0b42cdc" providerId="ADAL" clId="{785FA902-6E67-944C-8DEF-C55885C0C45E}" dt="2019-03-03T23:48:42.533" v="203" actId="14100"/>
          <ac:graphicFrameMkLst>
            <pc:docMk/>
            <pc:sldMk cId="0" sldId="256"/>
            <ac:graphicFrameMk id="2" creationId="{AFB9EB68-DA19-4713-9623-1B5958025316}"/>
          </ac:graphicFrameMkLst>
        </pc:graphicFrameChg>
        <pc:picChg chg="mod">
          <ac:chgData name="Erin Buchanan" userId="a202a620-6e05-42b1-a3fc-fcfad0b42cdc" providerId="ADAL" clId="{785FA902-6E67-944C-8DEF-C55885C0C45E}" dt="2019-03-03T23:38:12.953" v="2" actId="1076"/>
          <ac:picMkLst>
            <pc:docMk/>
            <pc:sldMk cId="0" sldId="256"/>
            <ac:picMk id="148" creationId="{00000000-0000-0000-0000-000000000000}"/>
          </ac:picMkLst>
        </pc:picChg>
        <pc:picChg chg="mod">
          <ac:chgData name="Erin Buchanan" userId="a202a620-6e05-42b1-a3fc-fcfad0b42cdc" providerId="ADAL" clId="{785FA902-6E67-944C-8DEF-C55885C0C45E}" dt="2019-03-03T23:48:10.277" v="197" actId="1076"/>
          <ac:picMkLst>
            <pc:docMk/>
            <pc:sldMk cId="0" sldId="256"/>
            <ac:picMk id="1026" creationId="{D64819FC-E0BA-478E-96F5-681F0A38A19D}"/>
          </ac:picMkLst>
        </pc:picChg>
        <pc:picChg chg="mod">
          <ac:chgData name="Erin Buchanan" userId="a202a620-6e05-42b1-a3fc-fcfad0b42cdc" providerId="ADAL" clId="{785FA902-6E67-944C-8DEF-C55885C0C45E}" dt="2019-03-03T23:49:39.652" v="298" actId="1076"/>
          <ac:picMkLst>
            <pc:docMk/>
            <pc:sldMk cId="0" sldId="256"/>
            <ac:picMk id="1030" creationId="{E255322A-97DD-4731-B27D-4CBAFDCF2A22}"/>
          </ac:picMkLst>
        </pc:picChg>
        <pc:picChg chg="mod">
          <ac:chgData name="Erin Buchanan" userId="a202a620-6e05-42b1-a3fc-fcfad0b42cdc" providerId="ADAL" clId="{785FA902-6E67-944C-8DEF-C55885C0C45E}" dt="2019-03-03T23:51:11.999" v="330" actId="1076"/>
          <ac:picMkLst>
            <pc:docMk/>
            <pc:sldMk cId="0" sldId="256"/>
            <ac:picMk id="1032" creationId="{7AB8D16F-E4FA-49BB-AE0C-C8C2EA0B9216}"/>
          </ac:picMkLst>
        </pc:picChg>
        <pc:picChg chg="mod">
          <ac:chgData name="Erin Buchanan" userId="a202a620-6e05-42b1-a3fc-fcfad0b42cdc" providerId="ADAL" clId="{785FA902-6E67-944C-8DEF-C55885C0C45E}" dt="2019-03-03T23:49:48.867" v="299" actId="1076"/>
          <ac:picMkLst>
            <pc:docMk/>
            <pc:sldMk cId="0" sldId="256"/>
            <ac:picMk id="1036" creationId="{91751721-4DA0-4B34-9EF5-442121D3ECF0}"/>
          </ac:picMkLst>
        </pc:picChg>
        <pc:picChg chg="mod">
          <ac:chgData name="Erin Buchanan" userId="a202a620-6e05-42b1-a3fc-fcfad0b42cdc" providerId="ADAL" clId="{785FA902-6E67-944C-8DEF-C55885C0C45E}" dt="2019-03-03T23:51:23.161" v="332" actId="1076"/>
          <ac:picMkLst>
            <pc:docMk/>
            <pc:sldMk cId="0" sldId="256"/>
            <ac:picMk id="1040" creationId="{71F878EC-8922-4849-8398-B4526FCCFBB5}"/>
          </ac:picMkLst>
        </pc:picChg>
        <pc:picChg chg="mod">
          <ac:chgData name="Erin Buchanan" userId="a202a620-6e05-42b1-a3fc-fcfad0b42cdc" providerId="ADAL" clId="{785FA902-6E67-944C-8DEF-C55885C0C45E}" dt="2019-03-03T23:51:23.161" v="332" actId="1076"/>
          <ac:picMkLst>
            <pc:docMk/>
            <pc:sldMk cId="0" sldId="256"/>
            <ac:picMk id="1044" creationId="{037631C4-FB21-4EF7-B97E-80CF74AC50C1}"/>
          </ac:picMkLst>
        </pc:picChg>
        <pc:cxnChg chg="add mod">
          <ac:chgData name="Erin Buchanan" userId="a202a620-6e05-42b1-a3fc-fcfad0b42cdc" providerId="ADAL" clId="{785FA902-6E67-944C-8DEF-C55885C0C45E}" dt="2019-03-03T23:45:45.215" v="53" actId="11529"/>
          <ac:cxnSpMkLst>
            <pc:docMk/>
            <pc:sldMk cId="0" sldId="256"/>
            <ac:cxnSpMk id="5" creationId="{5EC58430-0BAD-1647-BD3C-EE1DE58A298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hyperlink" Target="mailto:arielle924@live.missouristate.edu"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ithub.com/doomlab/data-dictionary/tree/master/ddcreator" TargetMode="External"/><Relationship Id="rId11" Type="http://schemas.openxmlformats.org/officeDocument/2006/relationships/image" Target="../media/image5.png"/><Relationship Id="rId5" Type="http://schemas.openxmlformats.org/officeDocument/2006/relationships/hyperlink" Target="https://github.com/doomlab/shiny-server/tree/master/MOTE" TargetMode="External"/><Relationship Id="rId10" Type="http://schemas.openxmlformats.org/officeDocument/2006/relationships/image" Target="../media/image4.png"/><Relationship Id="rId4" Type="http://schemas.openxmlformats.org/officeDocument/2006/relationships/hyperlink" Target="https://osf.io/3y2ex/"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0" y="0"/>
            <a:ext cx="43891200" cy="3886200"/>
          </a:xfrm>
          <a:prstGeom prst="rect">
            <a:avLst/>
          </a:prstGeom>
          <a:noFill/>
          <a:ln>
            <a:noFill/>
          </a:ln>
        </p:spPr>
        <p:txBody>
          <a:bodyPr spcFirstLastPara="1" wrap="square" lIns="326925" tIns="163375" rIns="326925" bIns="163375" anchor="t" anchorCtr="0">
            <a:noAutofit/>
          </a:bodyPr>
          <a:lstStyle/>
          <a:p>
            <a:pPr lvl="0" algn="ctr"/>
            <a:endPar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endParaRPr>
          </a:p>
          <a:p>
            <a:pPr lvl="0" algn="ctr"/>
            <a:r>
              <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rPr>
              <a:t>Getting Started Creating Data Dictionaries: Creating Shareable Datasets</a:t>
            </a:r>
            <a:endParaRPr sz="1100" b="0" i="0" u="none" strike="noStrike" cap="none" dirty="0">
              <a:solidFill>
                <a:schemeClr val="tx1"/>
              </a:solidFill>
              <a:latin typeface="Abril Fatface"/>
              <a:ea typeface="Abril Fatface"/>
              <a:cs typeface="Abril Fatface"/>
              <a:sym typeface="Abril Fatface"/>
            </a:endParaRPr>
          </a:p>
          <a:p>
            <a:pPr marL="0" marR="0" lvl="0" indent="0" algn="ctr" rtl="0">
              <a:spcBef>
                <a:spcPts val="0"/>
              </a:spcBef>
              <a:spcAft>
                <a:spcPts val="0"/>
              </a:spcAft>
              <a:buNone/>
            </a:pPr>
            <a:r>
              <a:rPr lang="en-US" sz="4500" b="1" dirty="0">
                <a:solidFill>
                  <a:srgbClr val="31859B"/>
                </a:solidFill>
                <a:latin typeface="Times New Roman" panose="02020603050405020304" pitchFamily="18" charset="0"/>
                <a:ea typeface="Arial Black"/>
                <a:cs typeface="Times New Roman" panose="02020603050405020304" pitchFamily="18" charset="0"/>
                <a:sym typeface="Arial Black"/>
              </a:rPr>
              <a:t>Arielle Cunningham, Sarah E. Crain, Hannah R. Johnson, Hannah Stash, Erin M. Buchanan, PhD</a:t>
            </a:r>
            <a:endParaRPr lang="en"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a:p>
            <a:pPr marL="0" marR="0" lvl="0" indent="0" algn="ctr" rtl="0">
              <a:spcBef>
                <a:spcPts val="0"/>
              </a:spcBef>
              <a:spcAft>
                <a:spcPts val="0"/>
              </a:spcAft>
              <a:buNone/>
            </a:pPr>
            <a:r>
              <a:rPr lang="en" sz="4500" b="1" dirty="0">
                <a:solidFill>
                  <a:srgbClr val="31859B"/>
                </a:solidFill>
                <a:latin typeface="Times New Roman" panose="02020603050405020304" pitchFamily="18" charset="0"/>
                <a:ea typeface="Arial Black"/>
                <a:cs typeface="Times New Roman" panose="02020603050405020304" pitchFamily="18" charset="0"/>
                <a:sym typeface="Arial Black"/>
              </a:rPr>
              <a:t>Missouri State University </a:t>
            </a:r>
            <a:endParaRPr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9096800" y="4106942"/>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err="1">
                <a:solidFill>
                  <a:srgbClr val="31859B"/>
                </a:solidFill>
                <a:latin typeface="Times New Roman" panose="02020603050405020304" pitchFamily="18" charset="0"/>
                <a:ea typeface="Calibri"/>
                <a:cs typeface="Times New Roman" panose="02020603050405020304" pitchFamily="18" charset="0"/>
                <a:sym typeface="Calibri"/>
              </a:rPr>
              <a:t>DataSchema</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6" name="Shape 136"/>
          <p:cNvSpPr txBox="1"/>
          <p:nvPr/>
        </p:nvSpPr>
        <p:spPr>
          <a:xfrm>
            <a:off x="3567546" y="19989421"/>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a:t>
            </a: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Codebook</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3850350"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DD Creator</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180899" y="14446173"/>
            <a:ext cx="13410600" cy="5311398"/>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This application allows users to create an HTML report, a JSON file formatted following guidelines for datasets from schema.org, and .csv files of their metadata. JSON files are machine readable formats, which are encouraged for sharing. In this application, descriptions of the dataset properties (e.g., authors, collection dates) and column information should be entered to complete the metadata files.</a:t>
            </a:r>
            <a:endParaRPr sz="3200" dirty="0">
              <a:latin typeface="Times New Roman"/>
              <a:ea typeface="Times New Roman"/>
              <a:cs typeface="Times New Roman"/>
              <a:sym typeface="Times New Roman"/>
            </a:endParaRPr>
          </a:p>
        </p:txBody>
      </p:sp>
      <p:sp>
        <p:nvSpPr>
          <p:cNvPr id="141" name="Shape 141"/>
          <p:cNvSpPr txBox="1"/>
          <p:nvPr/>
        </p:nvSpPr>
        <p:spPr>
          <a:xfrm>
            <a:off x="29356825" y="13274066"/>
            <a:ext cx="13891800" cy="4181733"/>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DD Creator allows a user to enter metadata for each column provided in the dataset, while automatically providing a starting point for the number of unique values, missing values, variable type (i.e., character, numeric), and minimum/maximum values. A description of each column can be added, along with information about the levels/groups in the data and synonyms for the variables. On a separate page, category labels can be provided for both character and numeric data (i.e., Likert-type scales that include labeled numbers). </a:t>
            </a: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sp>
        <p:nvSpPr>
          <p:cNvPr id="144" name="Shape 144"/>
          <p:cNvSpPr txBox="1"/>
          <p:nvPr/>
        </p:nvSpPr>
        <p:spPr>
          <a:xfrm>
            <a:off x="29356825" y="26257678"/>
            <a:ext cx="14094300" cy="645462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3000" b="1" dirty="0">
                <a:solidFill>
                  <a:schemeClr val="dk1"/>
                </a:solidFill>
                <a:latin typeface="Times New Roman"/>
                <a:ea typeface="Times New Roman"/>
                <a:cs typeface="Times New Roman"/>
                <a:sym typeface="Times New Roman"/>
              </a:rPr>
              <a:t>References</a:t>
            </a:r>
            <a:endParaRPr sz="30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Nelson, L. D., Simmons, J., &amp; </a:t>
            </a:r>
            <a:r>
              <a:rPr lang="en-US" sz="3000" dirty="0" err="1">
                <a:solidFill>
                  <a:schemeClr val="dk1"/>
                </a:solidFill>
                <a:latin typeface="Times New Roman"/>
                <a:ea typeface="Times New Roman"/>
                <a:cs typeface="Times New Roman"/>
                <a:sym typeface="Times New Roman"/>
              </a:rPr>
              <a:t>Simonsohn</a:t>
            </a:r>
            <a:r>
              <a:rPr lang="en-US" sz="3000" dirty="0">
                <a:solidFill>
                  <a:schemeClr val="dk1"/>
                </a:solidFill>
                <a:latin typeface="Times New Roman"/>
                <a:ea typeface="Times New Roman"/>
                <a:cs typeface="Times New Roman"/>
                <a:sym typeface="Times New Roman"/>
              </a:rPr>
              <a:t>, U. (2018). Psychology’s Renaissance. </a:t>
            </a:r>
            <a:r>
              <a:rPr lang="en-US" sz="3000" i="1" dirty="0">
                <a:solidFill>
                  <a:schemeClr val="dk1"/>
                </a:solidFill>
                <a:latin typeface="Times New Roman"/>
                <a:ea typeface="Times New Roman"/>
                <a:cs typeface="Times New Roman"/>
                <a:sym typeface="Times New Roman"/>
              </a:rPr>
              <a:t>Annual Review of Psychology, 69</a:t>
            </a:r>
            <a:r>
              <a:rPr lang="en-US" sz="3000" dirty="0">
                <a:solidFill>
                  <a:schemeClr val="dk1"/>
                </a:solidFill>
                <a:latin typeface="Times New Roman"/>
                <a:ea typeface="Times New Roman"/>
                <a:cs typeface="Times New Roman"/>
                <a:sym typeface="Times New Roman"/>
              </a:rPr>
              <a:t>, 511–534. https://doi.org/10.1146/annurev-psych-122216-011836</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Piwowar, H. A., &amp; Vision, T. J. (2013). Data reuse and the open data citation advantage. </a:t>
            </a:r>
            <a:r>
              <a:rPr lang="en-US" sz="3000" i="1" dirty="0" err="1">
                <a:solidFill>
                  <a:schemeClr val="dk1"/>
                </a:solidFill>
                <a:latin typeface="Times New Roman"/>
                <a:ea typeface="Times New Roman"/>
                <a:cs typeface="Times New Roman"/>
                <a:sym typeface="Times New Roman"/>
              </a:rPr>
              <a:t>PeerJ</a:t>
            </a:r>
            <a:r>
              <a:rPr lang="en-US" sz="3000" i="1" dirty="0">
                <a:solidFill>
                  <a:schemeClr val="dk1"/>
                </a:solidFill>
                <a:latin typeface="Times New Roman"/>
                <a:ea typeface="Times New Roman"/>
                <a:cs typeface="Times New Roman"/>
                <a:sym typeface="Times New Roman"/>
              </a:rPr>
              <a:t>, 1</a:t>
            </a:r>
            <a:r>
              <a:rPr lang="en-US" sz="3000" dirty="0">
                <a:solidFill>
                  <a:schemeClr val="dk1"/>
                </a:solidFill>
                <a:latin typeface="Times New Roman"/>
                <a:ea typeface="Times New Roman"/>
                <a:cs typeface="Times New Roman"/>
                <a:sym typeface="Times New Roman"/>
              </a:rPr>
              <a:t>, e175. https://doi.org/10.7717/peerj.175</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Arslan, R. C. (2018). How to automatically generate rich codebooks from study metadata. https://doi.org/10.31234/osf.io/5qc6h</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Boettiger, C., Chamberlain, S., Fournier, A., </a:t>
            </a:r>
            <a:r>
              <a:rPr lang="en-US" sz="3000" dirty="0" err="1">
                <a:solidFill>
                  <a:schemeClr val="dk1"/>
                </a:solidFill>
                <a:latin typeface="Times New Roman"/>
                <a:ea typeface="Times New Roman"/>
                <a:cs typeface="Times New Roman"/>
                <a:sym typeface="Times New Roman"/>
              </a:rPr>
              <a:t>Hondula</a:t>
            </a:r>
            <a:r>
              <a:rPr lang="en-US" sz="3000" dirty="0">
                <a:solidFill>
                  <a:schemeClr val="dk1"/>
                </a:solidFill>
                <a:latin typeface="Times New Roman"/>
                <a:ea typeface="Times New Roman"/>
                <a:cs typeface="Times New Roman"/>
                <a:sym typeface="Times New Roman"/>
              </a:rPr>
              <a:t>, K., </a:t>
            </a:r>
            <a:r>
              <a:rPr lang="en-US" sz="3000" dirty="0" err="1">
                <a:solidFill>
                  <a:schemeClr val="dk1"/>
                </a:solidFill>
                <a:latin typeface="Times New Roman"/>
                <a:ea typeface="Times New Roman"/>
                <a:cs typeface="Times New Roman"/>
                <a:sym typeface="Times New Roman"/>
              </a:rPr>
              <a:t>Krystalli</a:t>
            </a:r>
            <a:r>
              <a:rPr lang="en-US" sz="3000" dirty="0">
                <a:solidFill>
                  <a:schemeClr val="dk1"/>
                </a:solidFill>
                <a:latin typeface="Times New Roman"/>
                <a:ea typeface="Times New Roman"/>
                <a:cs typeface="Times New Roman"/>
                <a:sym typeface="Times New Roman"/>
              </a:rPr>
              <a:t>, A., Mecum, B., … Woo, K. (2018, October 10). </a:t>
            </a:r>
            <a:r>
              <a:rPr lang="en-US" sz="3000" dirty="0" err="1">
                <a:solidFill>
                  <a:schemeClr val="dk1"/>
                </a:solidFill>
                <a:latin typeface="Times New Roman"/>
                <a:ea typeface="Times New Roman"/>
                <a:cs typeface="Times New Roman"/>
                <a:sym typeface="Times New Roman"/>
              </a:rPr>
              <a:t>dataspice</a:t>
            </a:r>
            <a:r>
              <a:rPr lang="en-US" sz="3000" dirty="0">
                <a:solidFill>
                  <a:schemeClr val="dk1"/>
                </a:solidFill>
                <a:latin typeface="Times New Roman"/>
                <a:ea typeface="Times New Roman"/>
                <a:cs typeface="Times New Roman"/>
                <a:sym typeface="Times New Roman"/>
              </a:rPr>
              <a:t>. Retrieved November 24, 2018, from https://github.com/ropenscilabs/dataspice</a:t>
            </a:r>
          </a:p>
          <a:p>
            <a:pPr marL="457200" lvl="0" indent="-368300">
              <a:buClr>
                <a:schemeClr val="dk1"/>
              </a:buClr>
              <a:buSzPts val="2200"/>
              <a:buFont typeface="Times New Roman"/>
              <a:buAutoNum type="arabicPeriod"/>
            </a:pPr>
            <a:r>
              <a:rPr lang="en-US" sz="3000" dirty="0" err="1">
                <a:solidFill>
                  <a:schemeClr val="dk1"/>
                </a:solidFill>
                <a:latin typeface="Times New Roman"/>
                <a:ea typeface="Times New Roman"/>
                <a:cs typeface="Times New Roman"/>
                <a:sym typeface="Times New Roman"/>
              </a:rPr>
              <a:t>DeBruine</a:t>
            </a:r>
            <a:r>
              <a:rPr lang="en-US" sz="3000" dirty="0">
                <a:solidFill>
                  <a:schemeClr val="dk1"/>
                </a:solidFill>
                <a:latin typeface="Times New Roman"/>
                <a:ea typeface="Times New Roman"/>
                <a:cs typeface="Times New Roman"/>
                <a:sym typeface="Times New Roman"/>
              </a:rPr>
              <a:t>, L., Buchanan, E. M., &amp; Mohr, A. H. (2018, July 1). </a:t>
            </a:r>
            <a:r>
              <a:rPr lang="en-US" sz="3000" dirty="0" err="1">
                <a:solidFill>
                  <a:schemeClr val="dk1"/>
                </a:solidFill>
                <a:latin typeface="Times New Roman"/>
                <a:ea typeface="Times New Roman"/>
                <a:cs typeface="Times New Roman"/>
                <a:sym typeface="Times New Roman"/>
              </a:rPr>
              <a:t>ddcreator</a:t>
            </a:r>
            <a:r>
              <a:rPr lang="en-US" sz="3000" dirty="0">
                <a:solidFill>
                  <a:schemeClr val="dk1"/>
                </a:solidFill>
                <a:latin typeface="Times New Roman"/>
                <a:ea typeface="Times New Roman"/>
                <a:cs typeface="Times New Roman"/>
                <a:sym typeface="Times New Roman"/>
              </a:rPr>
              <a:t>. Retrieved November 24, 2018, from https://github.com/debruine/ddcreator</a:t>
            </a:r>
            <a:endParaRPr sz="3000" dirty="0">
              <a:solidFill>
                <a:schemeClr val="dk1"/>
              </a:solidFill>
              <a:latin typeface="Times New Roman"/>
              <a:ea typeface="Times New Roman"/>
              <a:cs typeface="Times New Roman"/>
              <a:sym typeface="Times New Roman"/>
            </a:endParaRPr>
          </a:p>
        </p:txBody>
      </p:sp>
      <p:sp>
        <p:nvSpPr>
          <p:cNvPr id="146" name="Shape 146"/>
          <p:cNvSpPr txBox="1"/>
          <p:nvPr/>
        </p:nvSpPr>
        <p:spPr>
          <a:xfrm>
            <a:off x="15129329" y="27690207"/>
            <a:ext cx="13926456" cy="4181733"/>
          </a:xfrm>
          <a:prstGeom prst="rect">
            <a:avLst/>
          </a:prstGeom>
          <a:noFill/>
          <a:ln>
            <a:noFill/>
          </a:ln>
        </p:spPr>
        <p:txBody>
          <a:bodyPr spcFirstLastPara="1" wrap="square" lIns="91425" tIns="91425" rIns="91425" bIns="91425" anchor="t" anchorCtr="0">
            <a:noAutofit/>
          </a:bodyPr>
          <a:lstStyle/>
          <a:p>
            <a:pPr marL="457200" lvl="0" indent="-457200">
              <a:spcBef>
                <a:spcPts val="0"/>
              </a:spcBef>
              <a:spcAft>
                <a:spcPts val="0"/>
              </a:spcAft>
              <a:buFont typeface="Arial" panose="020B0604020202020204" pitchFamily="34" charset="0"/>
              <a:buChar char="•"/>
            </a:pPr>
            <a:r>
              <a:rPr lang="en" sz="3200" dirty="0">
                <a:solidFill>
                  <a:schemeClr val="dk1"/>
                </a:solidFill>
                <a:latin typeface="Times New Roman"/>
                <a:ea typeface="Times New Roman"/>
                <a:cs typeface="Times New Roman"/>
                <a:sym typeface="Times New Roman"/>
              </a:rPr>
              <a:t>For more information, please </a:t>
            </a:r>
            <a:r>
              <a:rPr lang="en-US" sz="3200" dirty="0">
                <a:solidFill>
                  <a:schemeClr val="dk1"/>
                </a:solidFill>
                <a:latin typeface="Times New Roman"/>
                <a:ea typeface="Times New Roman"/>
                <a:cs typeface="Times New Roman"/>
                <a:sym typeface="Times New Roman"/>
              </a:rPr>
              <a:t>contact Arielle Cunningham </a:t>
            </a:r>
            <a:r>
              <a:rPr lang="en" sz="3200" dirty="0">
                <a:solidFill>
                  <a:schemeClr val="dk1"/>
                </a:solidFill>
                <a:latin typeface="Times New Roman"/>
                <a:ea typeface="Times New Roman"/>
                <a:cs typeface="Times New Roman"/>
                <a:sym typeface="Times New Roman"/>
              </a:rPr>
              <a:t>at:  </a:t>
            </a:r>
            <a:r>
              <a:rPr lang="en-US" sz="3200" dirty="0">
                <a:solidFill>
                  <a:schemeClr val="dk1"/>
                </a:solidFill>
                <a:latin typeface="Times New Roman"/>
                <a:ea typeface="Times New Roman"/>
                <a:cs typeface="Times New Roman"/>
                <a:sym typeface="Times New Roman"/>
                <a:hlinkClick r:id="rId3"/>
              </a:rPr>
              <a:t>arielle924@live.missouristate.edu</a:t>
            </a:r>
            <a:r>
              <a:rPr lang="en-US" sz="3200" dirty="0">
                <a:solidFill>
                  <a:schemeClr val="dk1"/>
                </a:solidFill>
                <a:latin typeface="Times New Roman"/>
                <a:ea typeface="Times New Roman"/>
                <a:cs typeface="Times New Roman"/>
                <a:sym typeface="Times New Roman"/>
              </a:rPr>
              <a:t> </a:t>
            </a: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Open Science Page and research tutorial paper at: </a:t>
            </a:r>
            <a:r>
              <a:rPr lang="en-US" sz="3200" dirty="0">
                <a:solidFill>
                  <a:schemeClr val="dk1"/>
                </a:solidFill>
                <a:latin typeface="Times New Roman"/>
                <a:ea typeface="Times New Roman"/>
                <a:cs typeface="Times New Roman"/>
                <a:sym typeface="Times New Roman"/>
                <a:hlinkClick r:id="rId4"/>
              </a:rPr>
              <a:t>https://osf.io/3y2ex/</a:t>
            </a:r>
            <a:r>
              <a:rPr lang="en-US" sz="3200" dirty="0">
                <a:solidFill>
                  <a:schemeClr val="dk1"/>
                </a:solidFill>
                <a:latin typeface="Times New Roman"/>
                <a:ea typeface="Times New Roman"/>
                <a:cs typeface="Times New Roman"/>
                <a:sym typeface="Times New Roman"/>
              </a:rPr>
              <a:t> </a:t>
            </a:r>
            <a:endParaRPr lang="en" sz="3200" dirty="0">
              <a:solidFill>
                <a:schemeClr val="dk1"/>
              </a:solidFill>
              <a:latin typeface="Times New Roman"/>
              <a:ea typeface="Times New Roman"/>
              <a:cs typeface="Times New Roman"/>
              <a:sym typeface="Times New Roman"/>
            </a:endParaRPr>
          </a:p>
          <a:p>
            <a:pPr marL="457200" lvl="0" indent="-457200">
              <a:buFont typeface="Arial" panose="020B0604020202020204" pitchFamily="34" charset="0"/>
              <a:buChar char="•"/>
            </a:pPr>
            <a:r>
              <a:rPr lang="en" sz="3200" dirty="0">
                <a:solidFill>
                  <a:schemeClr val="dk1"/>
                </a:solidFill>
                <a:latin typeface="Times New Roman"/>
                <a:ea typeface="Times New Roman"/>
                <a:cs typeface="Times New Roman"/>
                <a:sym typeface="Times New Roman"/>
              </a:rPr>
              <a:t>Check out </a:t>
            </a:r>
            <a:r>
              <a:rPr lang="en-US" sz="3200" dirty="0">
                <a:solidFill>
                  <a:schemeClr val="dk1"/>
                </a:solidFill>
                <a:latin typeface="Times New Roman"/>
                <a:ea typeface="Times New Roman"/>
                <a:cs typeface="Times New Roman"/>
                <a:sym typeface="Times New Roman"/>
              </a:rPr>
              <a:t>the </a:t>
            </a:r>
            <a:r>
              <a:rPr lang="en-US" sz="3200" dirty="0" err="1">
                <a:solidFill>
                  <a:schemeClr val="dk1"/>
                </a:solidFill>
                <a:latin typeface="Times New Roman"/>
                <a:ea typeface="Times New Roman"/>
                <a:cs typeface="Times New Roman"/>
                <a:sym typeface="Times New Roman"/>
              </a:rPr>
              <a:t>DataSchema</a:t>
            </a:r>
            <a:r>
              <a:rPr lang="en" sz="3200" dirty="0">
                <a:solidFill>
                  <a:schemeClr val="dk1"/>
                </a:solidFill>
                <a:latin typeface="Times New Roman"/>
                <a:ea typeface="Times New Roman"/>
                <a:cs typeface="Times New Roman"/>
                <a:sym typeface="Times New Roman"/>
              </a:rPr>
              <a:t> code at</a:t>
            </a:r>
            <a:r>
              <a:rPr lang="en-US" sz="3200" dirty="0">
                <a:solidFill>
                  <a:schemeClr val="dk1"/>
                </a:solidFill>
                <a:latin typeface="Times New Roman"/>
                <a:ea typeface="Times New Roman"/>
                <a:cs typeface="Times New Roman"/>
                <a:sym typeface="Times New Roman"/>
              </a:rPr>
              <a:t>: </a:t>
            </a:r>
            <a:r>
              <a:rPr lang="en-US" sz="3200" dirty="0">
                <a:solidFill>
                  <a:schemeClr val="dk1"/>
                </a:solidFill>
                <a:latin typeface="Times New Roman"/>
                <a:ea typeface="Times New Roman"/>
                <a:cs typeface="Times New Roman"/>
                <a:sym typeface="Times New Roman"/>
                <a:hlinkClick r:id="rId5"/>
              </a:rPr>
              <a:t>https://github.com/doomlab/shiny-server/tree/master/MOTE</a:t>
            </a:r>
            <a:r>
              <a:rPr lang="en-US" sz="3200" dirty="0">
                <a:solidFill>
                  <a:schemeClr val="dk1"/>
                </a:solidFill>
                <a:latin typeface="Times New Roman"/>
                <a:ea typeface="Times New Roman"/>
                <a:cs typeface="Times New Roman"/>
                <a:sym typeface="Times New Roman"/>
              </a:rPr>
              <a:t> </a:t>
            </a: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DD Creator code at </a:t>
            </a:r>
            <a:r>
              <a:rPr lang="en-US" sz="3200" dirty="0">
                <a:solidFill>
                  <a:schemeClr val="dk1"/>
                </a:solidFill>
                <a:latin typeface="Times New Roman"/>
                <a:ea typeface="Times New Roman"/>
                <a:cs typeface="Times New Roman"/>
                <a:sym typeface="Times New Roman"/>
                <a:hlinkClick r:id="rId6"/>
              </a:rPr>
              <a:t>https://github.com/doomlab/data-dictionary/tree/master/ddcreator</a:t>
            </a:r>
            <a:r>
              <a:rPr lang="en-US" sz="3200" dirty="0">
                <a:solidFill>
                  <a:schemeClr val="dk1"/>
                </a:solidFill>
                <a:latin typeface="Times New Roman"/>
                <a:ea typeface="Times New Roman"/>
                <a:cs typeface="Times New Roman"/>
                <a:sym typeface="Times New Roman"/>
              </a:rPr>
              <a:t> </a:t>
            </a:r>
          </a:p>
          <a:p>
            <a:pPr lvl="0"/>
            <a:endParaRPr lang="en-US" sz="3000" dirty="0">
              <a:solidFill>
                <a:schemeClr val="dk1"/>
              </a:solidFill>
              <a:latin typeface="Times New Roman"/>
              <a:ea typeface="Times New Roman"/>
              <a:cs typeface="Times New Roman"/>
              <a:sym typeface="Times New Roman"/>
            </a:endParaRPr>
          </a:p>
        </p:txBody>
      </p:sp>
      <p:pic>
        <p:nvPicPr>
          <p:cNvPr id="147" name="Shape 147"/>
          <p:cNvPicPr preferRelativeResize="0"/>
          <p:nvPr/>
        </p:nvPicPr>
        <p:blipFill>
          <a:blip r:embed="rId7">
            <a:alphaModFix/>
          </a:blip>
          <a:stretch>
            <a:fillRect/>
          </a:stretch>
        </p:blipFill>
        <p:spPr>
          <a:xfrm>
            <a:off x="36480750" y="1098075"/>
            <a:ext cx="7071601" cy="1944675"/>
          </a:xfrm>
          <a:prstGeom prst="rect">
            <a:avLst/>
          </a:prstGeom>
          <a:noFill/>
          <a:ln>
            <a:noFill/>
          </a:ln>
        </p:spPr>
      </p:pic>
      <p:pic>
        <p:nvPicPr>
          <p:cNvPr id="148" name="Shape 148"/>
          <p:cNvPicPr preferRelativeResize="0"/>
          <p:nvPr/>
        </p:nvPicPr>
        <p:blipFill rotWithShape="1">
          <a:blip r:embed="rId8">
            <a:alphaModFix/>
          </a:blip>
          <a:srcRect r="37926"/>
          <a:stretch/>
        </p:blipFill>
        <p:spPr>
          <a:xfrm>
            <a:off x="-256650" y="825732"/>
            <a:ext cx="7071601" cy="2673929"/>
          </a:xfrm>
          <a:prstGeom prst="rect">
            <a:avLst/>
          </a:prstGeom>
          <a:noFill/>
          <a:ln>
            <a:noFill/>
          </a:ln>
        </p:spPr>
      </p:pic>
      <p:sp>
        <p:nvSpPr>
          <p:cNvPr id="151" name="Shape 151"/>
          <p:cNvSpPr txBox="1"/>
          <p:nvPr/>
        </p:nvSpPr>
        <p:spPr>
          <a:xfrm>
            <a:off x="607920" y="29767233"/>
            <a:ext cx="13926456" cy="2623574"/>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Codebook is an R package with a corresponding website that allows researchers to create reports of their data, including reliabilities, summaries of items (histograms, descriptive statistics. Of the three available options, codebook is the quickest and easiest to implement; however, non computer savvy users would have trouble editing the automatically produced output if they wished to add more information.</a:t>
            </a:r>
            <a:endParaRPr sz="3200"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AFB9EB68-DA19-4713-9623-1B5958025316}"/>
              </a:ext>
            </a:extLst>
          </p:cNvPr>
          <p:cNvGraphicFramePr>
            <a:graphicFrameLocks noGrp="1"/>
          </p:cNvGraphicFramePr>
          <p:nvPr>
            <p:extLst>
              <p:ext uri="{D42A27DB-BD31-4B8C-83A1-F6EECF244321}">
                <p14:modId xmlns:p14="http://schemas.microsoft.com/office/powerpoint/2010/main" val="3511877313"/>
              </p:ext>
            </p:extLst>
          </p:nvPr>
        </p:nvGraphicFramePr>
        <p:xfrm>
          <a:off x="383046" y="10854099"/>
          <a:ext cx="13986221" cy="9135322"/>
        </p:xfrm>
        <a:graphic>
          <a:graphicData uri="http://schemas.openxmlformats.org/drawingml/2006/table">
            <a:tbl>
              <a:tblPr firstRow="1" bandRow="1">
                <a:tableStyleId>{9D7B26C5-4107-4FEC-AEDC-1716B250A1EF}</a:tableStyleId>
              </a:tblPr>
              <a:tblGrid>
                <a:gridCol w="1815212">
                  <a:extLst>
                    <a:ext uri="{9D8B030D-6E8A-4147-A177-3AD203B41FA5}">
                      <a16:colId xmlns:a16="http://schemas.microsoft.com/office/drawing/2014/main" val="2598367570"/>
                    </a:ext>
                  </a:extLst>
                </a:gridCol>
                <a:gridCol w="3663295">
                  <a:extLst>
                    <a:ext uri="{9D8B030D-6E8A-4147-A177-3AD203B41FA5}">
                      <a16:colId xmlns:a16="http://schemas.microsoft.com/office/drawing/2014/main" val="3042147170"/>
                    </a:ext>
                  </a:extLst>
                </a:gridCol>
                <a:gridCol w="3164626">
                  <a:extLst>
                    <a:ext uri="{9D8B030D-6E8A-4147-A177-3AD203B41FA5}">
                      <a16:colId xmlns:a16="http://schemas.microsoft.com/office/drawing/2014/main" val="3604015598"/>
                    </a:ext>
                  </a:extLst>
                </a:gridCol>
                <a:gridCol w="5343088">
                  <a:extLst>
                    <a:ext uri="{9D8B030D-6E8A-4147-A177-3AD203B41FA5}">
                      <a16:colId xmlns:a16="http://schemas.microsoft.com/office/drawing/2014/main" val="83359757"/>
                    </a:ext>
                  </a:extLst>
                </a:gridCol>
              </a:tblGrid>
              <a:tr h="1128267">
                <a:tc>
                  <a:txBody>
                    <a:bodyPr/>
                    <a:lstStyle/>
                    <a:p>
                      <a:pPr fontAlgn="t"/>
                      <a:br>
                        <a:rPr lang="en-US" sz="3200" dirty="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Codebook</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err="1">
                          <a:effectLst/>
                          <a:latin typeface="Times New Roman" panose="02020603050405020304" pitchFamily="18" charset="0"/>
                          <a:cs typeface="Times New Roman" panose="02020603050405020304" pitchFamily="18" charset="0"/>
                        </a:rPr>
                        <a:t>DataSchema</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DD Creator</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398978919"/>
                  </a:ext>
                </a:extLst>
              </a:tr>
              <a:tr h="1627408">
                <a:tc>
                  <a:txBody>
                    <a:bodyPr/>
                    <a:lstStyle/>
                    <a:p>
                      <a:pPr rtl="0" fontAlgn="t">
                        <a:spcBef>
                          <a:spcPts val="0"/>
                        </a:spcBef>
                        <a:spcAft>
                          <a:spcPts val="0"/>
                        </a:spcAft>
                      </a:pPr>
                      <a:r>
                        <a:rPr lang="en-US" sz="3200" i="1" u="none" strike="noStrike" dirty="0">
                          <a:effectLst/>
                          <a:latin typeface="Times New Roman" panose="02020603050405020304" pitchFamily="18" charset="0"/>
                          <a:cs typeface="Times New Roman" panose="02020603050405020304" pitchFamily="18" charset="0"/>
                        </a:rPr>
                        <a:t>Citation</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Arslan (2018)</a:t>
                      </a:r>
                      <a:r>
                        <a:rPr lang="en-US" sz="3200" baseline="30000" dirty="0">
                          <a:solidFill>
                            <a:schemeClr val="dk1"/>
                          </a:solidFill>
                          <a:latin typeface="Times New Roman" panose="02020603050405020304" pitchFamily="18" charset="0"/>
                          <a:ea typeface="Times New Roman"/>
                          <a:cs typeface="Times New Roman" panose="02020603050405020304" pitchFamily="18" charset="0"/>
                          <a:sym typeface="Times New Roman"/>
                        </a:rPr>
                        <a:t> 3</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Inspired by Data Spice (Boettiger et al., 2018)</a:t>
                      </a:r>
                      <a:r>
                        <a:rPr lang="en-US" sz="3200" baseline="30000" dirty="0">
                          <a:solidFill>
                            <a:schemeClr val="dk1"/>
                          </a:solidFill>
                          <a:latin typeface="Times New Roman" panose="02020603050405020304" pitchFamily="18" charset="0"/>
                          <a:ea typeface="Times New Roman"/>
                          <a:cs typeface="Times New Roman" panose="02020603050405020304" pitchFamily="18" charset="0"/>
                          <a:sym typeface="Times New Roman"/>
                        </a:rPr>
                        <a:t> 4</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de-DE" sz="3200" u="none" strike="noStrike" dirty="0">
                          <a:effectLst/>
                          <a:latin typeface="Times New Roman" panose="02020603050405020304" pitchFamily="18" charset="0"/>
                          <a:cs typeface="Times New Roman" panose="02020603050405020304" pitchFamily="18" charset="0"/>
                        </a:rPr>
                        <a:t>(DeBruine, Buchanan, &amp; </a:t>
                      </a:r>
                      <a:br>
                        <a:rPr lang="de-DE" sz="3200" u="none" strike="noStrike" dirty="0">
                          <a:effectLst/>
                          <a:latin typeface="Times New Roman" panose="02020603050405020304" pitchFamily="18" charset="0"/>
                          <a:cs typeface="Times New Roman" panose="02020603050405020304" pitchFamily="18" charset="0"/>
                        </a:rPr>
                      </a:br>
                      <a:r>
                        <a:rPr lang="de-DE" sz="3200" u="none" strike="noStrike" dirty="0">
                          <a:effectLst/>
                          <a:latin typeface="Times New Roman" panose="02020603050405020304" pitchFamily="18" charset="0"/>
                          <a:cs typeface="Times New Roman" panose="02020603050405020304" pitchFamily="18" charset="0"/>
                        </a:rPr>
                        <a:t>Mohr, 2018)</a:t>
                      </a:r>
                      <a:r>
                        <a:rPr lang="en-US" sz="3200" baseline="30000" dirty="0">
                          <a:solidFill>
                            <a:schemeClr val="dk1"/>
                          </a:solidFill>
                          <a:latin typeface="Times New Roman" panose="02020603050405020304" pitchFamily="18" charset="0"/>
                          <a:ea typeface="Times New Roman"/>
                          <a:cs typeface="Times New Roman" panose="02020603050405020304" pitchFamily="18" charset="0"/>
                          <a:sym typeface="Times New Roman"/>
                        </a:rPr>
                        <a:t> 5</a:t>
                      </a:r>
                      <a:endParaRPr lang="de-DE"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487949506"/>
                  </a:ext>
                </a:extLst>
              </a:tr>
              <a:tr h="1128267">
                <a:tc>
                  <a:txBody>
                    <a:bodyPr/>
                    <a:lstStyle/>
                    <a:p>
                      <a:pPr rtl="0" fontAlgn="t">
                        <a:spcBef>
                          <a:spcPts val="0"/>
                        </a:spcBef>
                        <a:spcAft>
                          <a:spcPts val="0"/>
                        </a:spcAft>
                      </a:pPr>
                      <a:r>
                        <a:rPr lang="en-US" sz="3200" i="1" u="none" strike="noStrike">
                          <a:effectLst/>
                          <a:latin typeface="Times New Roman" panose="02020603050405020304" pitchFamily="18" charset="0"/>
                          <a:cs typeface="Times New Roman" panose="02020603050405020304" pitchFamily="18" charset="0"/>
                        </a:rPr>
                        <a:t>Input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SPSS, Stata, RDS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Text, Excel, SPSS, SAS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Text, Excel, SPSS, SAS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606145969"/>
                  </a:ext>
                </a:extLst>
              </a:tr>
              <a:tr h="1627408">
                <a:tc>
                  <a:txBody>
                    <a:bodyPr/>
                    <a:lstStyle/>
                    <a:p>
                      <a:pPr rtl="0" fontAlgn="t">
                        <a:spcBef>
                          <a:spcPts val="0"/>
                        </a:spcBef>
                        <a:spcAft>
                          <a:spcPts val="0"/>
                        </a:spcAft>
                      </a:pPr>
                      <a:r>
                        <a:rPr lang="en-US" sz="3200" i="1" u="none" strike="noStrike">
                          <a:effectLst/>
                          <a:latin typeface="Times New Roman" panose="02020603050405020304" pitchFamily="18" charset="0"/>
                          <a:cs typeface="Times New Roman" panose="02020603050405020304" pitchFamily="18" charset="0"/>
                        </a:rPr>
                        <a:t>Output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HTML report from Markdown </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files of meta-data, JSON, and HTML report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files of meta-data, JSON, </a:t>
                      </a:r>
                      <a:r>
                        <a:rPr lang="en-US" sz="3200" u="none" strike="noStrike" dirty="0" err="1">
                          <a:effectLst/>
                          <a:latin typeface="Times New Roman" panose="02020603050405020304" pitchFamily="18" charset="0"/>
                          <a:cs typeface="Times New Roman" panose="02020603050405020304" pitchFamily="18" charset="0"/>
                        </a:rPr>
                        <a:t>Rdata</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593918961"/>
                  </a:ext>
                </a:extLst>
              </a:tr>
              <a:tr h="3623972">
                <a:tc>
                  <a:txBody>
                    <a:bodyPr/>
                    <a:lstStyle/>
                    <a:p>
                      <a:pPr rtl="0" fontAlgn="t">
                        <a:spcBef>
                          <a:spcPts val="0"/>
                        </a:spcBef>
                        <a:spcAft>
                          <a:spcPts val="0"/>
                        </a:spcAft>
                      </a:pPr>
                      <a:r>
                        <a:rPr lang="en-US" sz="3200" i="1" u="none" strike="noStrike" dirty="0">
                          <a:effectLst/>
                          <a:latin typeface="Times New Roman" panose="02020603050405020304" pitchFamily="18" charset="0"/>
                          <a:cs typeface="Times New Roman" panose="02020603050405020304" pitchFamily="18" charset="0"/>
                        </a:rPr>
                        <a:t>Benefits</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Easiest to use</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Quick metadata generation</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Generates a summary for each variable in a readable format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Follows schema.org for output</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Metadata entry is medium</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Follows schema.org</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Specifies a separate section for category labels</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err="1">
                          <a:effectLst/>
                          <a:latin typeface="Times New Roman" panose="02020603050405020304" pitchFamily="18" charset="0"/>
                          <a:cs typeface="Times New Roman" panose="02020603050405020304" pitchFamily="18" charset="0"/>
                        </a:rPr>
                        <a:t>Rdata</a:t>
                      </a:r>
                      <a:r>
                        <a:rPr lang="en-US" sz="3200" u="none" strike="noStrike" dirty="0">
                          <a:effectLst/>
                          <a:latin typeface="Times New Roman" panose="02020603050405020304" pitchFamily="18" charset="0"/>
                          <a:cs typeface="Times New Roman" panose="02020603050405020304" pitchFamily="18" charset="0"/>
                        </a:rPr>
                        <a:t> output</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More detailed descriptions, depending on data</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4050486469"/>
                  </a:ext>
                </a:extLst>
              </a:tr>
            </a:tbl>
          </a:graphicData>
        </a:graphic>
      </p:graphicFrame>
      <p:sp>
        <p:nvSpPr>
          <p:cNvPr id="25" name="Shape 137">
            <a:extLst>
              <a:ext uri="{FF2B5EF4-FFF2-40B4-BE49-F238E27FC236}">
                <a16:creationId xmlns:a16="http://schemas.microsoft.com/office/drawing/2014/main" id="{48AD9D28-03F5-4E19-90F2-DD1044A73D6B}"/>
              </a:ext>
            </a:extLst>
          </p:cNvPr>
          <p:cNvSpPr txBox="1"/>
          <p:nvPr/>
        </p:nvSpPr>
        <p:spPr>
          <a:xfrm>
            <a:off x="4184551"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Summary</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026" name="Picture 2" descr="https://lh4.googleusercontent.com/hGyNreI84Tbx83OxucuLeap01pSS4Ipf97YYX2UfTYfDICcqKk00HXyJoXVARETgj9oP3LdADoxRT7nMSACZpbTpfOX8R4HN-dKDKcaa6an5kSHXI5lI9GlgSnF_LpVgQM3ycA1y">
            <a:extLst>
              <a:ext uri="{FF2B5EF4-FFF2-40B4-BE49-F238E27FC236}">
                <a16:creationId xmlns:a16="http://schemas.microsoft.com/office/drawing/2014/main" id="{D64819FC-E0BA-478E-96F5-681F0A38A1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046" y="21434714"/>
            <a:ext cx="13926456" cy="80344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https://lh5.googleusercontent.com/zaPupAAmEZQY_UMhduMaW-QlQ1EU2tZyaHD-EJ3n4jWTjHE8WzHLHNusmqnO1QyY0Y3942K_pDx7pjwhEFwtTE6MAMgfLfxTsgqi90lP1XHkSRH57EBiZmUK5TeY6oq5Cq7_bAg7">
            <a:extLst>
              <a:ext uri="{FF2B5EF4-FFF2-40B4-BE49-F238E27FC236}">
                <a16:creationId xmlns:a16="http://schemas.microsoft.com/office/drawing/2014/main" id="{E255322A-97DD-4731-B27D-4CBAFDCF2A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80899" y="5331493"/>
            <a:ext cx="13410601" cy="86610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https://lh5.googleusercontent.com/pwZA-J2kgCcGndAxDRNjjhy6hNC2rUnrtVYU4WvnHJbF7dnof1oiJlLSPxiivO8cLIf1diBjR32NN1LGgvVqPqiDYAXni2I9AIa75p0xHyOiykLsLf64NlUk2NJzsmzJvc1Kf3KC">
            <a:extLst>
              <a:ext uri="{FF2B5EF4-FFF2-40B4-BE49-F238E27FC236}">
                <a16:creationId xmlns:a16="http://schemas.microsoft.com/office/drawing/2014/main" id="{7AB8D16F-E4FA-49BB-AE0C-C8C2EA0B92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58421" y="18031552"/>
            <a:ext cx="13435705" cy="798094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0" name="Shape 138">
            <a:extLst>
              <a:ext uri="{FF2B5EF4-FFF2-40B4-BE49-F238E27FC236}">
                <a16:creationId xmlns:a16="http://schemas.microsoft.com/office/drawing/2014/main" id="{221D9526-32FC-4392-A9A9-E38AD721D2CF}"/>
              </a:ext>
            </a:extLst>
          </p:cNvPr>
          <p:cNvSpPr txBox="1"/>
          <p:nvPr/>
        </p:nvSpPr>
        <p:spPr>
          <a:xfrm>
            <a:off x="15111573" y="26257679"/>
            <a:ext cx="13410600" cy="132922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200" dirty="0">
                <a:latin typeface="Times New Roman"/>
                <a:ea typeface="Times New Roman"/>
                <a:cs typeface="Times New Roman"/>
                <a:sym typeface="Times New Roman"/>
              </a:rPr>
              <a:t>Screenshot of the Attributes page, in which users can enter detailed information about the variables in their datasets.</a:t>
            </a:r>
            <a:endParaRPr sz="3200" dirty="0">
              <a:latin typeface="Times New Roman"/>
              <a:ea typeface="Times New Roman"/>
              <a:cs typeface="Times New Roman"/>
              <a:sym typeface="Times New Roman"/>
            </a:endParaRPr>
          </a:p>
        </p:txBody>
      </p:sp>
      <p:pic>
        <p:nvPicPr>
          <p:cNvPr id="1036" name="Picture 12" descr="https://lh3.googleusercontent.com/l4cuI_P9ddT1bELZtmKbkF4r8ThrKnUekF2N7WAvr7lN6jPnh1A4ByxgApFv0fVvFmSuo8_Y7J2EgJjCxVZR-KgrHWfpg5r_pNcaau4nr-sTNHvm7Xa5QDlYp7XmODVaEMJl8sEy">
            <a:extLst>
              <a:ext uri="{FF2B5EF4-FFF2-40B4-BE49-F238E27FC236}">
                <a16:creationId xmlns:a16="http://schemas.microsoft.com/office/drawing/2014/main" id="{91751721-4DA0-4B34-9EF5-442121D3EC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34849" y="5282201"/>
            <a:ext cx="13845202" cy="75660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https://lh3.googleusercontent.com/fYCEKAIvJSC7ztc2q8jkwek2SdNn1tvSzIuNiDcl4HwHKaKh0pXDViUO9-FLPnUxebaaF6bpULu4Ui1-V086MqZ1o_jQPk891jvO6F_h6TAvT0_buj4Qi8lJhQ5S5mDTVaQPmwBZ">
            <a:extLst>
              <a:ext uri="{FF2B5EF4-FFF2-40B4-BE49-F238E27FC236}">
                <a16:creationId xmlns:a16="http://schemas.microsoft.com/office/drawing/2014/main" id="{71F878EC-8922-4849-8398-B4526FCCFB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356825" y="17853266"/>
            <a:ext cx="7483093" cy="56722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https://lh3.googleusercontent.com/BIedV7C4e4TEyO4up9cKOKiTFAlbeoY65Nkb6o_2uOm9psxWUljITleF58zn9uFr90pB1IqtueU46USc57jB4cRKSyLUxRh84ejjcv9-RDW6VMcqzI_s6RxyJz_WHGeU0tSLqdds">
            <a:extLst>
              <a:ext uri="{FF2B5EF4-FFF2-40B4-BE49-F238E27FC236}">
                <a16:creationId xmlns:a16="http://schemas.microsoft.com/office/drawing/2014/main" id="{037631C4-FB21-4EF7-B97E-80CF74AC50C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26399" y="19277166"/>
            <a:ext cx="5943600" cy="2781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EC58430-0BAD-1647-BD3C-EE1DE58A2980}"/>
              </a:ext>
            </a:extLst>
          </p:cNvPr>
          <p:cNvCxnSpPr/>
          <p:nvPr/>
        </p:nvCxnSpPr>
        <p:spPr>
          <a:xfrm>
            <a:off x="0" y="3886200"/>
            <a:ext cx="4418511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B93DDB-6AB4-AA4F-88F6-FA31A959BD77}"/>
              </a:ext>
            </a:extLst>
          </p:cNvPr>
          <p:cNvSpPr txBox="1"/>
          <p:nvPr/>
        </p:nvSpPr>
        <p:spPr>
          <a:xfrm>
            <a:off x="383046" y="5331493"/>
            <a:ext cx="13926456"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Put in the abstract here that is much shorter blah blah blah than the intro of the paper. Bullets would be great.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Can you figure out the blue color and make the background of the table below that? </a:t>
            </a:r>
          </a:p>
        </p:txBody>
      </p:sp>
      <p:sp>
        <p:nvSpPr>
          <p:cNvPr id="32" name="Shape 138">
            <a:extLst>
              <a:ext uri="{FF2B5EF4-FFF2-40B4-BE49-F238E27FC236}">
                <a16:creationId xmlns:a16="http://schemas.microsoft.com/office/drawing/2014/main" id="{B765583D-9F0C-9C49-BBC7-2AFD24FD671E}"/>
              </a:ext>
            </a:extLst>
          </p:cNvPr>
          <p:cNvSpPr txBox="1"/>
          <p:nvPr/>
        </p:nvSpPr>
        <p:spPr>
          <a:xfrm>
            <a:off x="29356825" y="23975487"/>
            <a:ext cx="13813174" cy="132922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200" dirty="0">
                <a:latin typeface="Times New Roman"/>
                <a:ea typeface="Times New Roman"/>
                <a:cs typeface="Times New Roman"/>
                <a:sym typeface="Times New Roman"/>
              </a:rPr>
              <a:t>Screenshots of the data entry for DD Creator, including overall variable and individual level attributes. This app will be familiar to those who like SPSS. </a:t>
            </a:r>
            <a:endParaRPr sz="32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789</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Times New Roman</vt:lpstr>
      <vt:lpstr>Abril Fatface</vt:lpstr>
      <vt:lpstr>Calibri</vt:lpstr>
      <vt:lpstr>Arial</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Buchanan, Erin M</cp:lastModifiedBy>
  <cp:revision>17</cp:revision>
  <dcterms:modified xsi:type="dcterms:W3CDTF">2019-03-03T23:54:53Z</dcterms:modified>
</cp:coreProperties>
</file>