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bril Fatface" panose="02000503000000020003" pitchFamily="2" charset="77"/>
      <p:regular r:id="rId5"/>
    </p:embeddedFont>
    <p:embeddedFont>
      <p:font typeface="Calibri" panose="020F050202020403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 id="3" name="Ari Cunningham" initials="AC" lastIdx="1" clrIdx="3">
    <p:extLst>
      <p:ext uri="{19B8F6BF-5375-455C-9EA6-DF929625EA0E}">
        <p15:presenceInfo xmlns:p15="http://schemas.microsoft.com/office/powerpoint/2012/main" userId="b766d94c7e4eb6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59B"/>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FA902-6E67-944C-8DEF-C55885C0C45E}" v="15" dt="2019-03-04T02:38:16.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897" autoAdjust="0"/>
    <p:restoredTop sz="95135" autoAdjust="0"/>
  </p:normalViewPr>
  <p:slideViewPr>
    <p:cSldViewPr snapToGrid="0">
      <p:cViewPr>
        <p:scale>
          <a:sx n="34" d="100"/>
          <a:sy n="34" d="100"/>
        </p:scale>
        <p:origin x="392" y="-2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Buchanan" userId="a202a620-6e05-42b1-a3fc-fcfad0b42cdc" providerId="ADAL" clId="{785FA902-6E67-944C-8DEF-C55885C0C45E}"/>
    <pc:docChg chg="undo redo custSel modSld">
      <pc:chgData name="Erin Buchanan" userId="a202a620-6e05-42b1-a3fc-fcfad0b42cdc" providerId="ADAL" clId="{785FA902-6E67-944C-8DEF-C55885C0C45E}" dt="2019-03-04T02:39:13.480" v="686" actId="1036"/>
      <pc:docMkLst>
        <pc:docMk/>
      </pc:docMkLst>
      <pc:sldChg chg="addSp delSp modSp">
        <pc:chgData name="Erin Buchanan" userId="a202a620-6e05-42b1-a3fc-fcfad0b42cdc" providerId="ADAL" clId="{785FA902-6E67-944C-8DEF-C55885C0C45E}" dt="2019-03-04T02:39:13.480" v="686" actId="1036"/>
        <pc:sldMkLst>
          <pc:docMk/>
          <pc:sldMk cId="0" sldId="256"/>
        </pc:sldMkLst>
        <pc:spChg chg="add del mod">
          <ac:chgData name="Erin Buchanan" userId="a202a620-6e05-42b1-a3fc-fcfad0b42cdc" providerId="ADAL" clId="{785FA902-6E67-944C-8DEF-C55885C0C45E}" dt="2019-03-03T23:45:15.765" v="49" actId="767"/>
          <ac:spMkLst>
            <pc:docMk/>
            <pc:sldMk cId="0" sldId="256"/>
            <ac:spMk id="3" creationId="{D69ABCCD-64B8-4E4B-A8B2-7B34697C0106}"/>
          </ac:spMkLst>
        </pc:spChg>
        <pc:spChg chg="add mod">
          <ac:chgData name="Erin Buchanan" userId="a202a620-6e05-42b1-a3fc-fcfad0b42cdc" providerId="ADAL" clId="{785FA902-6E67-944C-8DEF-C55885C0C45E}" dt="2019-03-03T23:49:28.273" v="297" actId="1076"/>
          <ac:spMkLst>
            <pc:docMk/>
            <pc:sldMk cId="0" sldId="256"/>
            <ac:spMk id="6" creationId="{25B93DDB-6AB4-AA4F-88F6-FA31A959BD77}"/>
          </ac:spMkLst>
        </pc:spChg>
        <pc:spChg chg="mod">
          <ac:chgData name="Erin Buchanan" userId="a202a620-6e05-42b1-a3fc-fcfad0b42cdc" providerId="ADAL" clId="{785FA902-6E67-944C-8DEF-C55885C0C45E}" dt="2019-03-03T23:45:53.545" v="54" actId="1076"/>
          <ac:spMkLst>
            <pc:docMk/>
            <pc:sldMk cId="0" sldId="256"/>
            <ac:spMk id="25" creationId="{48AD9D28-03F5-4E19-90F2-DD1044A73D6B}"/>
          </ac:spMkLst>
        </pc:spChg>
        <pc:spChg chg="mod">
          <ac:chgData name="Erin Buchanan" userId="a202a620-6e05-42b1-a3fc-fcfad0b42cdc" providerId="ADAL" clId="{785FA902-6E67-944C-8DEF-C55885C0C45E}" dt="2019-03-03T23:51:44.313" v="336" actId="14100"/>
          <ac:spMkLst>
            <pc:docMk/>
            <pc:sldMk cId="0" sldId="256"/>
            <ac:spMk id="30" creationId="{221D9526-32FC-4392-A9A9-E38AD721D2CF}"/>
          </ac:spMkLst>
        </pc:spChg>
        <pc:spChg chg="add del">
          <ac:chgData name="Erin Buchanan" userId="a202a620-6e05-42b1-a3fc-fcfad0b42cdc" providerId="ADAL" clId="{785FA902-6E67-944C-8DEF-C55885C0C45E}" dt="2019-03-03T23:46:18.543" v="65"/>
          <ac:spMkLst>
            <pc:docMk/>
            <pc:sldMk cId="0" sldId="256"/>
            <ac:spMk id="31" creationId="{74D299DA-9644-E84D-B779-2C1016E60810}"/>
          </ac:spMkLst>
        </pc:spChg>
        <pc:spChg chg="add mod">
          <ac:chgData name="Erin Buchanan" userId="a202a620-6e05-42b1-a3fc-fcfad0b42cdc" providerId="ADAL" clId="{785FA902-6E67-944C-8DEF-C55885C0C45E}" dt="2019-03-03T23:52:55.473" v="577" actId="20577"/>
          <ac:spMkLst>
            <pc:docMk/>
            <pc:sldMk cId="0" sldId="256"/>
            <ac:spMk id="32" creationId="{B765583D-9F0C-9C49-BBC7-2AFD24FD671E}"/>
          </ac:spMkLst>
        </pc:spChg>
        <pc:spChg chg="mod">
          <ac:chgData name="Erin Buchanan" userId="a202a620-6e05-42b1-a3fc-fcfad0b42cdc" providerId="ADAL" clId="{785FA902-6E67-944C-8DEF-C55885C0C45E}" dt="2019-03-03T23:45:28.457" v="52" actId="14100"/>
          <ac:spMkLst>
            <pc:docMk/>
            <pc:sldMk cId="0" sldId="256"/>
            <ac:spMk id="130" creationId="{00000000-0000-0000-0000-000000000000}"/>
          </ac:spMkLst>
        </pc:spChg>
        <pc:spChg chg="add del">
          <ac:chgData name="Erin Buchanan" userId="a202a620-6e05-42b1-a3fc-fcfad0b42cdc" providerId="ADAL" clId="{785FA902-6E67-944C-8DEF-C55885C0C45E}" dt="2019-03-03T23:39:03.499" v="10" actId="478"/>
          <ac:spMkLst>
            <pc:docMk/>
            <pc:sldMk cId="0" sldId="256"/>
            <ac:spMk id="131"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3" creationId="{00000000-0000-0000-0000-000000000000}"/>
          </ac:spMkLst>
        </pc:spChg>
        <pc:spChg chg="mod">
          <ac:chgData name="Erin Buchanan" userId="a202a620-6e05-42b1-a3fc-fcfad0b42cdc" providerId="ADAL" clId="{785FA902-6E67-944C-8DEF-C55885C0C45E}" dt="2019-03-04T02:38:29.384" v="663" actId="1035"/>
          <ac:spMkLst>
            <pc:docMk/>
            <pc:sldMk cId="0" sldId="256"/>
            <ac:spMk id="136"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7" creationId="{00000000-0000-0000-0000-000000000000}"/>
          </ac:spMkLst>
        </pc:spChg>
        <pc:spChg chg="mod">
          <ac:chgData name="Erin Buchanan" userId="a202a620-6e05-42b1-a3fc-fcfad0b42cdc" providerId="ADAL" clId="{785FA902-6E67-944C-8DEF-C55885C0C45E}" dt="2019-03-03T23:47:33.347" v="190" actId="14100"/>
          <ac:spMkLst>
            <pc:docMk/>
            <pc:sldMk cId="0" sldId="256"/>
            <ac:spMk id="138" creationId="{00000000-0000-0000-0000-000000000000}"/>
          </ac:spMkLst>
        </pc:spChg>
        <pc:spChg chg="del mod">
          <ac:chgData name="Erin Buchanan" userId="a202a620-6e05-42b1-a3fc-fcfad0b42cdc" providerId="ADAL" clId="{785FA902-6E67-944C-8DEF-C55885C0C45E}" dt="2019-03-03T23:44:01.234" v="38" actId="478"/>
          <ac:spMkLst>
            <pc:docMk/>
            <pc:sldMk cId="0" sldId="256"/>
            <ac:spMk id="139" creationId="{00000000-0000-0000-0000-000000000000}"/>
          </ac:spMkLst>
        </pc:spChg>
        <pc:spChg chg="del">
          <ac:chgData name="Erin Buchanan" userId="a202a620-6e05-42b1-a3fc-fcfad0b42cdc" providerId="ADAL" clId="{785FA902-6E67-944C-8DEF-C55885C0C45E}" dt="2019-03-03T23:43:57.861" v="37"/>
          <ac:spMkLst>
            <pc:docMk/>
            <pc:sldMk cId="0" sldId="256"/>
            <ac:spMk id="140" creationId="{00000000-0000-0000-0000-000000000000}"/>
          </ac:spMkLst>
        </pc:spChg>
        <pc:spChg chg="mod">
          <ac:chgData name="Erin Buchanan" userId="a202a620-6e05-42b1-a3fc-fcfad0b42cdc" providerId="ADAL" clId="{785FA902-6E67-944C-8DEF-C55885C0C45E}" dt="2019-03-03T23:51:58.332" v="340" actId="20577"/>
          <ac:spMkLst>
            <pc:docMk/>
            <pc:sldMk cId="0" sldId="256"/>
            <ac:spMk id="141" creationId="{00000000-0000-0000-0000-000000000000}"/>
          </ac:spMkLst>
        </pc:spChg>
        <pc:spChg chg="mod">
          <ac:chgData name="Erin Buchanan" userId="a202a620-6e05-42b1-a3fc-fcfad0b42cdc" providerId="ADAL" clId="{785FA902-6E67-944C-8DEF-C55885C0C45E}" dt="2019-03-03T23:51:36.395" v="335" actId="14100"/>
          <ac:spMkLst>
            <pc:docMk/>
            <pc:sldMk cId="0" sldId="256"/>
            <ac:spMk id="144" creationId="{00000000-0000-0000-0000-000000000000}"/>
          </ac:spMkLst>
        </pc:spChg>
        <pc:spChg chg="mod">
          <ac:chgData name="Erin Buchanan" userId="a202a620-6e05-42b1-a3fc-fcfad0b42cdc" providerId="ADAL" clId="{785FA902-6E67-944C-8DEF-C55885C0C45E}" dt="2019-03-03T23:54:52.370" v="646" actId="255"/>
          <ac:spMkLst>
            <pc:docMk/>
            <pc:sldMk cId="0" sldId="256"/>
            <ac:spMk id="146" creationId="{00000000-0000-0000-0000-000000000000}"/>
          </ac:spMkLst>
        </pc:spChg>
        <pc:spChg chg="mod">
          <ac:chgData name="Erin Buchanan" userId="a202a620-6e05-42b1-a3fc-fcfad0b42cdc" providerId="ADAL" clId="{785FA902-6E67-944C-8DEF-C55885C0C45E}" dt="2019-03-04T02:38:44.195" v="684" actId="1037"/>
          <ac:spMkLst>
            <pc:docMk/>
            <pc:sldMk cId="0" sldId="256"/>
            <ac:spMk id="151" creationId="{00000000-0000-0000-0000-000000000000}"/>
          </ac:spMkLst>
        </pc:spChg>
        <pc:graphicFrameChg chg="mod modGraphic">
          <ac:chgData name="Erin Buchanan" userId="a202a620-6e05-42b1-a3fc-fcfad0b42cdc" providerId="ADAL" clId="{785FA902-6E67-944C-8DEF-C55885C0C45E}" dt="2019-03-04T02:39:13.480" v="686" actId="1036"/>
          <ac:graphicFrameMkLst>
            <pc:docMk/>
            <pc:sldMk cId="0" sldId="256"/>
            <ac:graphicFrameMk id="2" creationId="{AFB9EB68-DA19-4713-9623-1B5958025316}"/>
          </ac:graphicFrameMkLst>
        </pc:graphicFrameChg>
        <pc:picChg chg="mod">
          <ac:chgData name="Erin Buchanan" userId="a202a620-6e05-42b1-a3fc-fcfad0b42cdc" providerId="ADAL" clId="{785FA902-6E67-944C-8DEF-C55885C0C45E}" dt="2019-03-03T23:38:12.953" v="2" actId="1076"/>
          <ac:picMkLst>
            <pc:docMk/>
            <pc:sldMk cId="0" sldId="256"/>
            <ac:picMk id="148" creationId="{00000000-0000-0000-0000-000000000000}"/>
          </ac:picMkLst>
        </pc:picChg>
        <pc:picChg chg="mod">
          <ac:chgData name="Erin Buchanan" userId="a202a620-6e05-42b1-a3fc-fcfad0b42cdc" providerId="ADAL" clId="{785FA902-6E67-944C-8DEF-C55885C0C45E}" dt="2019-03-04T02:38:33.637" v="673" actId="1035"/>
          <ac:picMkLst>
            <pc:docMk/>
            <pc:sldMk cId="0" sldId="256"/>
            <ac:picMk id="1026" creationId="{D64819FC-E0BA-478E-96F5-681F0A38A19D}"/>
          </ac:picMkLst>
        </pc:picChg>
        <pc:picChg chg="mod">
          <ac:chgData name="Erin Buchanan" userId="a202a620-6e05-42b1-a3fc-fcfad0b42cdc" providerId="ADAL" clId="{785FA902-6E67-944C-8DEF-C55885C0C45E}" dt="2019-03-03T23:49:39.652" v="298" actId="1076"/>
          <ac:picMkLst>
            <pc:docMk/>
            <pc:sldMk cId="0" sldId="256"/>
            <ac:picMk id="1030" creationId="{E255322A-97DD-4731-B27D-4CBAFDCF2A22}"/>
          </ac:picMkLst>
        </pc:picChg>
        <pc:picChg chg="mod">
          <ac:chgData name="Erin Buchanan" userId="a202a620-6e05-42b1-a3fc-fcfad0b42cdc" providerId="ADAL" clId="{785FA902-6E67-944C-8DEF-C55885C0C45E}" dt="2019-03-03T23:51:11.999" v="330" actId="1076"/>
          <ac:picMkLst>
            <pc:docMk/>
            <pc:sldMk cId="0" sldId="256"/>
            <ac:picMk id="1032" creationId="{7AB8D16F-E4FA-49BB-AE0C-C8C2EA0B9216}"/>
          </ac:picMkLst>
        </pc:picChg>
        <pc:picChg chg="mod">
          <ac:chgData name="Erin Buchanan" userId="a202a620-6e05-42b1-a3fc-fcfad0b42cdc" providerId="ADAL" clId="{785FA902-6E67-944C-8DEF-C55885C0C45E}" dt="2019-03-03T23:49:48.867" v="299" actId="1076"/>
          <ac:picMkLst>
            <pc:docMk/>
            <pc:sldMk cId="0" sldId="256"/>
            <ac:picMk id="1036" creationId="{91751721-4DA0-4B34-9EF5-442121D3ECF0}"/>
          </ac:picMkLst>
        </pc:picChg>
        <pc:picChg chg="mod">
          <ac:chgData name="Erin Buchanan" userId="a202a620-6e05-42b1-a3fc-fcfad0b42cdc" providerId="ADAL" clId="{785FA902-6E67-944C-8DEF-C55885C0C45E}" dt="2019-03-03T23:51:23.161" v="332" actId="1076"/>
          <ac:picMkLst>
            <pc:docMk/>
            <pc:sldMk cId="0" sldId="256"/>
            <ac:picMk id="1040" creationId="{71F878EC-8922-4849-8398-B4526FCCFBB5}"/>
          </ac:picMkLst>
        </pc:picChg>
        <pc:picChg chg="mod">
          <ac:chgData name="Erin Buchanan" userId="a202a620-6e05-42b1-a3fc-fcfad0b42cdc" providerId="ADAL" clId="{785FA902-6E67-944C-8DEF-C55885C0C45E}" dt="2019-03-03T23:51:23.161" v="332" actId="1076"/>
          <ac:picMkLst>
            <pc:docMk/>
            <pc:sldMk cId="0" sldId="256"/>
            <ac:picMk id="1044" creationId="{037631C4-FB21-4EF7-B97E-80CF74AC50C1}"/>
          </ac:picMkLst>
        </pc:picChg>
        <pc:cxnChg chg="add mod">
          <ac:chgData name="Erin Buchanan" userId="a202a620-6e05-42b1-a3fc-fcfad0b42cdc" providerId="ADAL" clId="{785FA902-6E67-944C-8DEF-C55885C0C45E}" dt="2019-03-04T02:37:57.777" v="647" actId="14100"/>
          <ac:cxnSpMkLst>
            <pc:docMk/>
            <pc:sldMk cId="0" sldId="256"/>
            <ac:cxnSpMk id="5" creationId="{5EC58430-0BAD-1647-BD3C-EE1DE58A298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Do we still like the title?</a:t>
            </a: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hyperlink" Target="https://toolbox.google.com/datasetsearch"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com/doomlab/dd-creator" TargetMode="External"/><Relationship Id="rId11" Type="http://schemas.openxmlformats.org/officeDocument/2006/relationships/image" Target="../media/image5.png"/><Relationship Id="rId5" Type="http://schemas.openxmlformats.org/officeDocument/2006/relationships/hyperlink" Target="https://osf.io/3y2ex/" TargetMode="External"/><Relationship Id="rId10" Type="http://schemas.openxmlformats.org/officeDocument/2006/relationships/image" Target="../media/image4.png"/><Relationship Id="rId4" Type="http://schemas.openxmlformats.org/officeDocument/2006/relationships/hyperlink" Target="mailto:arielle924@live.missouristate.edu"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0" y="0"/>
            <a:ext cx="43891200" cy="3886200"/>
          </a:xfrm>
          <a:prstGeom prst="rect">
            <a:avLst/>
          </a:prstGeom>
          <a:noFill/>
          <a:ln>
            <a:noFill/>
          </a:ln>
        </p:spPr>
        <p:txBody>
          <a:bodyPr spcFirstLastPara="1" wrap="square" lIns="326925" tIns="163375" rIns="326925" bIns="163375" anchor="t" anchorCtr="0">
            <a:noAutofit/>
          </a:bodyPr>
          <a:lstStyle/>
          <a:p>
            <a:pPr lvl="0" algn="ctr"/>
            <a:endPar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endParaRPr>
          </a:p>
          <a:p>
            <a:pPr lvl="0" algn="ctr"/>
            <a:r>
              <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rPr>
              <a:t>Getting Started Creating Data Dictionaries: Creating Shareable Datasets</a:t>
            </a:r>
            <a:endParaRPr sz="1100" b="0" i="0" u="none" strike="noStrike" cap="none" dirty="0">
              <a:solidFill>
                <a:schemeClr val="tx1"/>
              </a:solidFill>
              <a:latin typeface="Abril Fatface"/>
              <a:ea typeface="Abril Fatface"/>
              <a:cs typeface="Abril Fatface"/>
              <a:sym typeface="Abril Fatface"/>
            </a:endParaRPr>
          </a:p>
          <a:p>
            <a:pPr marL="0" marR="0" lvl="0" indent="0" algn="ctr" rtl="0">
              <a:spcBef>
                <a:spcPts val="0"/>
              </a:spcBef>
              <a:spcAft>
                <a:spcPts val="0"/>
              </a:spcAft>
              <a:buNone/>
            </a:pPr>
            <a:r>
              <a:rPr lang="en-US" sz="4500" b="1" dirty="0">
                <a:solidFill>
                  <a:srgbClr val="31859B"/>
                </a:solidFill>
                <a:latin typeface="Times New Roman" panose="02020603050405020304" pitchFamily="18" charset="0"/>
                <a:ea typeface="Arial Black"/>
                <a:cs typeface="Times New Roman" panose="02020603050405020304" pitchFamily="18" charset="0"/>
                <a:sym typeface="Arial Black"/>
              </a:rPr>
              <a:t>Ari L. Cunningham, Sarah E. Crain, Hannah R. Johnson, Hannah Stash, Erin M. Buchanan, PhD</a:t>
            </a:r>
            <a:endParaRPr lang="en"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Missouri State University, Harrisburg University of Science and Technology</a:t>
            </a:r>
            <a:endParaRPr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5966111" y="4106943"/>
            <a:ext cx="116840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Data Dictionary Workflow</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6" name="Shape 136"/>
          <p:cNvSpPr txBox="1"/>
          <p:nvPr/>
        </p:nvSpPr>
        <p:spPr>
          <a:xfrm>
            <a:off x="3567546" y="19934988"/>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a:t>
            </a: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Codebook</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3850350"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DD Creator</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129330" y="18972909"/>
            <a:ext cx="13168534" cy="5157092"/>
          </a:xfrm>
          <a:prstGeom prst="rect">
            <a:avLst/>
          </a:prstGeom>
          <a:noFill/>
          <a:ln>
            <a:noFill/>
          </a:ln>
        </p:spPr>
        <p:txBody>
          <a:bodyPr spcFirstLastPara="1" wrap="square" lIns="91425" tIns="91425" rIns="91425" bIns="91425" anchor="t" anchorCtr="0">
            <a:noAutofit/>
          </a:bodyPr>
          <a:lstStyle/>
          <a:p>
            <a:pPr lvl="0"/>
            <a:r>
              <a:rPr lang="en-US" sz="3200" b="1" dirty="0">
                <a:solidFill>
                  <a:schemeClr val="dk1"/>
                </a:solidFill>
                <a:latin typeface="Times New Roman" panose="02020603050405020304" pitchFamily="18" charset="0"/>
                <a:ea typeface="Calibri"/>
                <a:cs typeface="Times New Roman" panose="02020603050405020304" pitchFamily="18" charset="0"/>
                <a:sym typeface="Calibri"/>
              </a:rPr>
              <a:t>Why standardization?</a:t>
            </a:r>
            <a:endParaRPr lang="en-US" sz="3200" dirty="0">
              <a:solidFill>
                <a:schemeClr val="dk1"/>
              </a:solidFill>
              <a:latin typeface="Times New Roman" panose="02020603050405020304" pitchFamily="18" charset="0"/>
              <a:ea typeface="Calibri"/>
              <a:cs typeface="Times New Roman" panose="02020603050405020304" pitchFamily="18" charset="0"/>
              <a:sym typeface="Calibri"/>
            </a:endParaRPr>
          </a:p>
          <a:p>
            <a:pPr lvl="0"/>
            <a:r>
              <a:rPr lang="en-US" sz="3200" dirty="0">
                <a:solidFill>
                  <a:schemeClr val="dk1"/>
                </a:solidFill>
                <a:latin typeface="Times New Roman" panose="02020603050405020304" pitchFamily="18" charset="0"/>
                <a:ea typeface="Calibri"/>
                <a:cs typeface="Times New Roman" panose="02020603050405020304" pitchFamily="18" charset="0"/>
                <a:sym typeface="Calibri"/>
              </a:rPr>
              <a:t>Schema.org is a website that provides structure for what can and should be included in metadata. It provides a community-based set of standards for structured data. One benefit of such standardization is the ability to index one’s dataset so that other researchers can easily find it. Google Dataset Search, which is connected to schema.org, allows researchers to index their datasets using metadata and the JSON file format (see below). Visit the site at </a:t>
            </a:r>
            <a:r>
              <a:rPr lang="en-US" sz="3200" dirty="0">
                <a:solidFill>
                  <a:srgbClr val="31859B"/>
                </a:solidFill>
                <a:latin typeface="Times New Roman" panose="02020603050405020304" pitchFamily="18" charset="0"/>
                <a:ea typeface="Calibri"/>
                <a:cs typeface="Times New Roman" panose="02020603050405020304" pitchFamily="18" charset="0"/>
                <a:sym typeface="Calibri"/>
                <a:hlinkClick r:id="rId3">
                  <a:extLst>
                    <a:ext uri="{A12FA001-AC4F-418D-AE19-62706E023703}">
                      <ahyp:hlinkClr xmlns:ahyp="http://schemas.microsoft.com/office/drawing/2018/hyperlinkcolor" val="tx"/>
                    </a:ext>
                  </a:extLst>
                </a:hlinkClick>
              </a:rPr>
              <a:t>https://toolbox.google.com/datasetsearch</a:t>
            </a:r>
            <a:r>
              <a:rPr lang="en-US" sz="3200" dirty="0">
                <a:solidFill>
                  <a:schemeClr val="dk1"/>
                </a:solidFill>
                <a:latin typeface="Times New Roman" panose="02020603050405020304" pitchFamily="18" charset="0"/>
                <a:ea typeface="Calibri"/>
                <a:cs typeface="Times New Roman" panose="02020603050405020304" pitchFamily="18" charset="0"/>
                <a:sym typeface="Calibri"/>
              </a:rPr>
              <a:t>. For psychological research, current standardization efforts include the Psych-DS project (Kline, 2018)</a:t>
            </a:r>
            <a:r>
              <a:rPr lang="en-US" sz="3200" baseline="30000" dirty="0">
                <a:latin typeface="Times New Roman" panose="02020603050405020304" pitchFamily="18" charset="0"/>
                <a:cs typeface="Times New Roman" panose="02020603050405020304" pitchFamily="18" charset="0"/>
                <a:sym typeface="Times New Roman"/>
              </a:rPr>
              <a:t> 5</a:t>
            </a:r>
            <a:r>
              <a:rPr lang="en-US" sz="3200" dirty="0">
                <a:solidFill>
                  <a:schemeClr val="dk1"/>
                </a:solidFill>
                <a:latin typeface="Times New Roman" panose="02020603050405020304" pitchFamily="18" charset="0"/>
                <a:ea typeface="Calibri"/>
                <a:cs typeface="Times New Roman" panose="02020603050405020304" pitchFamily="18" charset="0"/>
                <a:sym typeface="Calibri"/>
              </a:rPr>
              <a:t>. Data dictionaries are one component of this broader effort.</a:t>
            </a:r>
          </a:p>
          <a:p>
            <a:pPr lvl="0"/>
            <a:endParaRPr lang="en-US" sz="32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1" name="Shape 141"/>
          <p:cNvSpPr txBox="1"/>
          <p:nvPr/>
        </p:nvSpPr>
        <p:spPr>
          <a:xfrm>
            <a:off x="29356825" y="13267704"/>
            <a:ext cx="13891800" cy="5672280"/>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DD Creator allows a user to enter metadata for each column provided in the dataset, while automatically providing a starting point for the number of unique values, missing values, variable type (i.e., character, numeric), and minimum/maximum values. A description of each column can be added, along with information about the levels/groups in the data and synonyms for the variables. On a separate page, category labels can be provided for both character and numeric data (i.e., Likert-type scales that include labeled numbers). Users can also enter information about dataset properties such as authors and collection dates, according to schema.org recommendations. This application allows users to create an HTML report, a JSON file formatted to follow guidelines for datasets from schema.org, and CSV files of their metadata.</a:t>
            </a: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sp>
        <p:nvSpPr>
          <p:cNvPr id="144" name="Shape 144"/>
          <p:cNvSpPr txBox="1"/>
          <p:nvPr/>
        </p:nvSpPr>
        <p:spPr>
          <a:xfrm>
            <a:off x="29356825" y="27184077"/>
            <a:ext cx="14094300" cy="507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3000" b="1" dirty="0">
                <a:solidFill>
                  <a:schemeClr val="dk1"/>
                </a:solidFill>
                <a:latin typeface="Times New Roman"/>
                <a:ea typeface="Times New Roman"/>
                <a:cs typeface="Times New Roman"/>
                <a:sym typeface="Times New Roman"/>
              </a:rPr>
              <a:t>References</a:t>
            </a:r>
            <a:endParaRPr sz="30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Nelson, L. D., Simmons, J., &amp; </a:t>
            </a:r>
            <a:r>
              <a:rPr lang="en-US" sz="3000" dirty="0" err="1">
                <a:solidFill>
                  <a:schemeClr val="dk1"/>
                </a:solidFill>
                <a:latin typeface="Times New Roman"/>
                <a:ea typeface="Times New Roman"/>
                <a:cs typeface="Times New Roman"/>
                <a:sym typeface="Times New Roman"/>
              </a:rPr>
              <a:t>Simonsohn</a:t>
            </a:r>
            <a:r>
              <a:rPr lang="en-US" sz="3000" dirty="0">
                <a:solidFill>
                  <a:schemeClr val="dk1"/>
                </a:solidFill>
                <a:latin typeface="Times New Roman"/>
                <a:ea typeface="Times New Roman"/>
                <a:cs typeface="Times New Roman"/>
                <a:sym typeface="Times New Roman"/>
              </a:rPr>
              <a:t>, U. (2018). Psychology’s Renaissance. </a:t>
            </a:r>
            <a:r>
              <a:rPr lang="en-US" sz="3000" i="1" dirty="0">
                <a:solidFill>
                  <a:schemeClr val="dk1"/>
                </a:solidFill>
                <a:latin typeface="Times New Roman"/>
                <a:ea typeface="Times New Roman"/>
                <a:cs typeface="Times New Roman"/>
                <a:sym typeface="Times New Roman"/>
              </a:rPr>
              <a:t>Annual Review of Psychology, 69</a:t>
            </a:r>
            <a:r>
              <a:rPr lang="en-US" sz="3000" dirty="0">
                <a:solidFill>
                  <a:schemeClr val="dk1"/>
                </a:solidFill>
                <a:latin typeface="Times New Roman"/>
                <a:ea typeface="Times New Roman"/>
                <a:cs typeface="Times New Roman"/>
                <a:sym typeface="Times New Roman"/>
              </a:rPr>
              <a:t>, 511–534. https://doi.org/10.1146/annurev-psych-122216-011836</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Piwowar, H. A., &amp; Vision, T. J. (2013). Data reuse and the open data citation advantage. </a:t>
            </a:r>
            <a:r>
              <a:rPr lang="en-US" sz="3000" i="1" dirty="0" err="1">
                <a:solidFill>
                  <a:schemeClr val="dk1"/>
                </a:solidFill>
                <a:latin typeface="Times New Roman"/>
                <a:ea typeface="Times New Roman"/>
                <a:cs typeface="Times New Roman"/>
                <a:sym typeface="Times New Roman"/>
              </a:rPr>
              <a:t>PeerJ</a:t>
            </a:r>
            <a:r>
              <a:rPr lang="en-US" sz="3000" i="1" dirty="0">
                <a:solidFill>
                  <a:schemeClr val="dk1"/>
                </a:solidFill>
                <a:latin typeface="Times New Roman"/>
                <a:ea typeface="Times New Roman"/>
                <a:cs typeface="Times New Roman"/>
                <a:sym typeface="Times New Roman"/>
              </a:rPr>
              <a:t>, 1</a:t>
            </a:r>
            <a:r>
              <a:rPr lang="en-US" sz="3000" dirty="0">
                <a:solidFill>
                  <a:schemeClr val="dk1"/>
                </a:solidFill>
                <a:latin typeface="Times New Roman"/>
                <a:ea typeface="Times New Roman"/>
                <a:cs typeface="Times New Roman"/>
                <a:sym typeface="Times New Roman"/>
              </a:rPr>
              <a:t>, e175. https://doi.org/10.7717/peerj.175</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Arslan, R. C. (2018). How to automatically generate rich codebooks from study metadata. https://doi.org/10.31234/osf.io/5qc6h</a:t>
            </a:r>
          </a:p>
          <a:p>
            <a:pPr marL="457200" lvl="0" indent="-368300">
              <a:buClr>
                <a:schemeClr val="dk1"/>
              </a:buClr>
              <a:buSzPts val="2200"/>
              <a:buFont typeface="Times New Roman"/>
              <a:buAutoNum type="arabicPeriod"/>
            </a:pPr>
            <a:r>
              <a:rPr lang="en-US" sz="3000" dirty="0" err="1">
                <a:solidFill>
                  <a:schemeClr val="dk1"/>
                </a:solidFill>
                <a:latin typeface="Times New Roman"/>
                <a:ea typeface="Times New Roman"/>
                <a:cs typeface="Times New Roman"/>
                <a:sym typeface="Times New Roman"/>
              </a:rPr>
              <a:t>DeBruine</a:t>
            </a:r>
            <a:r>
              <a:rPr lang="en-US" sz="3000" dirty="0">
                <a:solidFill>
                  <a:schemeClr val="dk1"/>
                </a:solidFill>
                <a:latin typeface="Times New Roman"/>
                <a:ea typeface="Times New Roman"/>
                <a:cs typeface="Times New Roman"/>
                <a:sym typeface="Times New Roman"/>
              </a:rPr>
              <a:t>, L., Buchanan, E. M., &amp; Mohr, A. H. (2018, July 1). </a:t>
            </a:r>
            <a:r>
              <a:rPr lang="en-US" sz="3000" dirty="0" err="1">
                <a:solidFill>
                  <a:schemeClr val="dk1"/>
                </a:solidFill>
                <a:latin typeface="Times New Roman"/>
                <a:ea typeface="Times New Roman"/>
                <a:cs typeface="Times New Roman"/>
                <a:sym typeface="Times New Roman"/>
              </a:rPr>
              <a:t>ddcreator</a:t>
            </a:r>
            <a:r>
              <a:rPr lang="en-US" sz="3000" dirty="0">
                <a:solidFill>
                  <a:schemeClr val="dk1"/>
                </a:solidFill>
                <a:latin typeface="Times New Roman"/>
                <a:ea typeface="Times New Roman"/>
                <a:cs typeface="Times New Roman"/>
                <a:sym typeface="Times New Roman"/>
              </a:rPr>
              <a:t>. Retrieved November 24, 2018, from https://github.com/debruine/ddcreator</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Kline, M. (2018). psych-DS. Retrieved from https://github.com/psych-ds/psych-DS</a:t>
            </a:r>
            <a:endParaRPr sz="3000" dirty="0">
              <a:solidFill>
                <a:schemeClr val="dk1"/>
              </a:solidFill>
              <a:latin typeface="Times New Roman"/>
              <a:ea typeface="Times New Roman"/>
              <a:cs typeface="Times New Roman"/>
              <a:sym typeface="Times New Roman"/>
            </a:endParaRPr>
          </a:p>
        </p:txBody>
      </p:sp>
      <p:sp>
        <p:nvSpPr>
          <p:cNvPr id="146" name="Shape 146"/>
          <p:cNvSpPr txBox="1"/>
          <p:nvPr/>
        </p:nvSpPr>
        <p:spPr>
          <a:xfrm>
            <a:off x="15129329" y="29636603"/>
            <a:ext cx="13926456" cy="2623574"/>
          </a:xfrm>
          <a:prstGeom prst="rect">
            <a:avLst/>
          </a:prstGeom>
          <a:noFill/>
          <a:ln>
            <a:noFill/>
          </a:ln>
        </p:spPr>
        <p:txBody>
          <a:bodyPr spcFirstLastPara="1" wrap="square" lIns="91425" tIns="91425" rIns="91425" bIns="91425" anchor="t" anchorCtr="0">
            <a:noAutofit/>
          </a:bodyPr>
          <a:lstStyle/>
          <a:p>
            <a:pPr marL="457200" lvl="0" indent="-457200">
              <a:spcBef>
                <a:spcPts val="0"/>
              </a:spcBef>
              <a:spcAft>
                <a:spcPts val="0"/>
              </a:spcAft>
              <a:buFont typeface="Arial" panose="020B0604020202020204" pitchFamily="34" charset="0"/>
              <a:buChar char="•"/>
            </a:pPr>
            <a:r>
              <a:rPr lang="en" sz="3200" dirty="0">
                <a:solidFill>
                  <a:schemeClr val="dk1"/>
                </a:solidFill>
                <a:latin typeface="Times New Roman"/>
                <a:ea typeface="Times New Roman"/>
                <a:cs typeface="Times New Roman"/>
                <a:sym typeface="Times New Roman"/>
              </a:rPr>
              <a:t>For more information, please </a:t>
            </a:r>
            <a:r>
              <a:rPr lang="en-US" sz="3200" dirty="0">
                <a:solidFill>
                  <a:schemeClr val="dk1"/>
                </a:solidFill>
                <a:latin typeface="Times New Roman"/>
                <a:ea typeface="Times New Roman"/>
                <a:cs typeface="Times New Roman"/>
                <a:sym typeface="Times New Roman"/>
              </a:rPr>
              <a:t>contact Ari Cunningham </a:t>
            </a:r>
            <a:r>
              <a:rPr lang="en" sz="3200" dirty="0">
                <a:solidFill>
                  <a:schemeClr val="dk1"/>
                </a:solidFill>
                <a:latin typeface="Times New Roman"/>
                <a:ea typeface="Times New Roman"/>
                <a:cs typeface="Times New Roman"/>
                <a:sym typeface="Times New Roman"/>
              </a:rPr>
              <a:t>at:  </a:t>
            </a:r>
            <a:r>
              <a:rPr lang="en-US" sz="3200" dirty="0">
                <a:solidFill>
                  <a:srgbClr val="31859B"/>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arielle924@live.missouristate.edu</a:t>
            </a:r>
            <a:r>
              <a:rPr lang="en-US" sz="3200" dirty="0">
                <a:solidFill>
                  <a:srgbClr val="31859B"/>
                </a:solidFill>
                <a:latin typeface="Times New Roman"/>
                <a:ea typeface="Times New Roman"/>
                <a:cs typeface="Times New Roman"/>
                <a:sym typeface="Times New Roman"/>
              </a:rPr>
              <a:t> </a:t>
            </a: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Open Science Page and research tutorial paper at: </a:t>
            </a:r>
            <a:r>
              <a:rPr lang="en-US" sz="3200" dirty="0">
                <a:solidFill>
                  <a:srgbClr val="31859B"/>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https://osf.io/3y2ex/</a:t>
            </a:r>
            <a:r>
              <a:rPr lang="en-US" sz="3200" dirty="0">
                <a:solidFill>
                  <a:srgbClr val="31859B"/>
                </a:solidFill>
                <a:latin typeface="Times New Roman"/>
                <a:ea typeface="Times New Roman"/>
                <a:cs typeface="Times New Roman"/>
                <a:sym typeface="Times New Roman"/>
              </a:rPr>
              <a:t> </a:t>
            </a:r>
            <a:endParaRPr lang="en" sz="3200" dirty="0">
              <a:solidFill>
                <a:srgbClr val="31859B"/>
              </a:solidFill>
              <a:latin typeface="Times New Roman"/>
              <a:ea typeface="Times New Roman"/>
              <a:cs typeface="Times New Roman"/>
              <a:sym typeface="Times New Roman"/>
            </a:endParaRP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DD Creator code at: </a:t>
            </a:r>
            <a:r>
              <a:rPr lang="en-US" sz="3200" dirty="0">
                <a:solidFill>
                  <a:srgbClr val="31859B"/>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https://github.com/doomlab/dd-creator</a:t>
            </a:r>
            <a:r>
              <a:rPr lang="en-US" sz="3200" dirty="0">
                <a:solidFill>
                  <a:srgbClr val="31859B"/>
                </a:solidFill>
                <a:latin typeface="Times New Roman"/>
                <a:ea typeface="Times New Roman"/>
                <a:cs typeface="Times New Roman"/>
                <a:sym typeface="Times New Roman"/>
              </a:rPr>
              <a:t> </a:t>
            </a:r>
            <a:endParaRPr lang="en-US" sz="3000" dirty="0">
              <a:solidFill>
                <a:srgbClr val="31859B"/>
              </a:solidFill>
              <a:latin typeface="Times New Roman"/>
              <a:ea typeface="Times New Roman"/>
              <a:cs typeface="Times New Roman"/>
              <a:sym typeface="Times New Roman"/>
            </a:endParaRPr>
          </a:p>
        </p:txBody>
      </p:sp>
      <p:pic>
        <p:nvPicPr>
          <p:cNvPr id="147" name="Shape 147"/>
          <p:cNvPicPr preferRelativeResize="0"/>
          <p:nvPr/>
        </p:nvPicPr>
        <p:blipFill>
          <a:blip r:embed="rId7">
            <a:alphaModFix/>
          </a:blip>
          <a:stretch>
            <a:fillRect/>
          </a:stretch>
        </p:blipFill>
        <p:spPr>
          <a:xfrm>
            <a:off x="36480750" y="1098075"/>
            <a:ext cx="7071601" cy="1944675"/>
          </a:xfrm>
          <a:prstGeom prst="rect">
            <a:avLst/>
          </a:prstGeom>
          <a:noFill/>
          <a:ln>
            <a:noFill/>
          </a:ln>
        </p:spPr>
      </p:pic>
      <p:sp>
        <p:nvSpPr>
          <p:cNvPr id="151" name="Shape 151"/>
          <p:cNvSpPr txBox="1"/>
          <p:nvPr/>
        </p:nvSpPr>
        <p:spPr>
          <a:xfrm>
            <a:off x="390205" y="29636603"/>
            <a:ext cx="13926456" cy="2623574"/>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Codebook is an R package with a corresponding website that allows researchers to create reports of their data, including reliabilities and summaries of items (e.g. histograms, descriptive statistics). Of the available options, codebook is the quickest and easiest to implement; however, non-computer-savvy users would have trouble editing the automatically produced output if they wished to add more information.</a:t>
            </a:r>
            <a:endParaRPr sz="3200"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AFB9EB68-DA19-4713-9623-1B5958025316}"/>
              </a:ext>
            </a:extLst>
          </p:cNvPr>
          <p:cNvGraphicFramePr>
            <a:graphicFrameLocks noGrp="1"/>
          </p:cNvGraphicFramePr>
          <p:nvPr>
            <p:extLst>
              <p:ext uri="{D42A27DB-BD31-4B8C-83A1-F6EECF244321}">
                <p14:modId xmlns:p14="http://schemas.microsoft.com/office/powerpoint/2010/main" val="2690403231"/>
              </p:ext>
            </p:extLst>
          </p:nvPr>
        </p:nvGraphicFramePr>
        <p:xfrm>
          <a:off x="383045" y="10577783"/>
          <a:ext cx="13933616" cy="9166837"/>
        </p:xfrm>
        <a:graphic>
          <a:graphicData uri="http://schemas.openxmlformats.org/drawingml/2006/table">
            <a:tbl>
              <a:tblPr firstRow="1" bandRow="1">
                <a:tableStyleId>{3B4B98B0-60AC-42C2-AFA5-B58CD77FA1E5}</a:tableStyleId>
              </a:tblPr>
              <a:tblGrid>
                <a:gridCol w="2337222">
                  <a:extLst>
                    <a:ext uri="{9D8B030D-6E8A-4147-A177-3AD203B41FA5}">
                      <a16:colId xmlns:a16="http://schemas.microsoft.com/office/drawing/2014/main" val="2598367570"/>
                    </a:ext>
                  </a:extLst>
                </a:gridCol>
                <a:gridCol w="5999767">
                  <a:extLst>
                    <a:ext uri="{9D8B030D-6E8A-4147-A177-3AD203B41FA5}">
                      <a16:colId xmlns:a16="http://schemas.microsoft.com/office/drawing/2014/main" val="3042147170"/>
                    </a:ext>
                  </a:extLst>
                </a:gridCol>
                <a:gridCol w="5596627">
                  <a:extLst>
                    <a:ext uri="{9D8B030D-6E8A-4147-A177-3AD203B41FA5}">
                      <a16:colId xmlns:a16="http://schemas.microsoft.com/office/drawing/2014/main" val="83359757"/>
                    </a:ext>
                  </a:extLst>
                </a:gridCol>
              </a:tblGrid>
              <a:tr h="1128267">
                <a:tc>
                  <a:txBody>
                    <a:bodyPr/>
                    <a:lstStyle/>
                    <a:p>
                      <a:pPr fontAlgn="t"/>
                      <a:br>
                        <a:rPr lang="en-US" sz="3200" dirty="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a:txBody>
                  <a:tcPr marL="63500" marR="63500" marT="63500" marB="63500">
                    <a:solidFill>
                      <a:srgbClr val="31859B"/>
                    </a:solidFill>
                  </a:tcP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Codebook</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DD Creator</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extLst>
                  <a:ext uri="{0D108BD9-81ED-4DB2-BD59-A6C34878D82A}">
                    <a16:rowId xmlns:a16="http://schemas.microsoft.com/office/drawing/2014/main" val="398978919"/>
                  </a:ext>
                </a:extLst>
              </a:tr>
              <a:tr h="1627408">
                <a:tc>
                  <a:txBody>
                    <a:bodyPr/>
                    <a:lstStyle/>
                    <a:p>
                      <a:pP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Citation</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Arslan (2018)</a:t>
                      </a:r>
                      <a:r>
                        <a:rPr lang="en-US" sz="3200" baseline="30000" dirty="0">
                          <a:latin typeface="Times New Roman" panose="02020603050405020304" pitchFamily="18" charset="0"/>
                          <a:cs typeface="Times New Roman" panose="02020603050405020304" pitchFamily="18" charset="0"/>
                          <a:sym typeface="Times New Roman"/>
                        </a:rPr>
                        <a:t> 3</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de-DE" sz="3200" u="none" strike="noStrike" dirty="0">
                          <a:effectLst/>
                          <a:latin typeface="Times New Roman" panose="02020603050405020304" pitchFamily="18" charset="0"/>
                          <a:cs typeface="Times New Roman" panose="02020603050405020304" pitchFamily="18" charset="0"/>
                        </a:rPr>
                        <a:t>(DeBruine, Buchanan, &amp; </a:t>
                      </a:r>
                      <a:br>
                        <a:rPr lang="de-DE" sz="3200" u="none" strike="noStrike" dirty="0">
                          <a:effectLst/>
                          <a:latin typeface="Times New Roman" panose="02020603050405020304" pitchFamily="18" charset="0"/>
                          <a:cs typeface="Times New Roman" panose="02020603050405020304" pitchFamily="18" charset="0"/>
                        </a:rPr>
                      </a:br>
                      <a:r>
                        <a:rPr lang="de-DE" sz="3200" u="none" strike="noStrike" dirty="0">
                          <a:effectLst/>
                          <a:latin typeface="Times New Roman" panose="02020603050405020304" pitchFamily="18" charset="0"/>
                          <a:cs typeface="Times New Roman" panose="02020603050405020304" pitchFamily="18" charset="0"/>
                        </a:rPr>
                        <a:t>Mohr, 2018)</a:t>
                      </a:r>
                      <a:r>
                        <a:rPr lang="en-US" sz="3200" baseline="30000" dirty="0">
                          <a:latin typeface="Times New Roman" panose="02020603050405020304" pitchFamily="18" charset="0"/>
                          <a:cs typeface="Times New Roman" panose="02020603050405020304" pitchFamily="18" charset="0"/>
                          <a:sym typeface="Times New Roman"/>
                        </a:rPr>
                        <a:t> 4</a:t>
                      </a:r>
                      <a:endParaRPr lang="de-DE"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487949506"/>
                  </a:ext>
                </a:extLst>
              </a:tr>
              <a:tr h="1159782">
                <a:tc>
                  <a:txBody>
                    <a:bodyPr/>
                    <a:lstStyle/>
                    <a:p>
                      <a:pPr rtl="0" fontAlgn="t">
                        <a:spcBef>
                          <a:spcPts val="0"/>
                        </a:spcBef>
                        <a:spcAft>
                          <a:spcPts val="0"/>
                        </a:spcAft>
                      </a:pPr>
                      <a:r>
                        <a:rPr lang="en-US" sz="3200" u="none" strike="noStrike">
                          <a:effectLst/>
                          <a:latin typeface="Times New Roman" panose="02020603050405020304" pitchFamily="18" charset="0"/>
                          <a:cs typeface="Times New Roman" panose="02020603050405020304" pitchFamily="18" charset="0"/>
                        </a:rPr>
                        <a:t>Input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SPSS, Stata, RDS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Text, Excel, SPSS, SAS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606145969"/>
                  </a:ext>
                </a:extLst>
              </a:tr>
              <a:tr h="1627408">
                <a:tc>
                  <a:txBody>
                    <a:bodyPr/>
                    <a:lstStyle/>
                    <a:p>
                      <a:pPr rtl="0" fontAlgn="t">
                        <a:spcBef>
                          <a:spcPts val="0"/>
                        </a:spcBef>
                        <a:spcAft>
                          <a:spcPts val="0"/>
                        </a:spcAft>
                      </a:pPr>
                      <a:r>
                        <a:rPr lang="en-US" sz="3200" u="none" strike="noStrike">
                          <a:effectLst/>
                          <a:latin typeface="Times New Roman" panose="02020603050405020304" pitchFamily="18" charset="0"/>
                          <a:cs typeface="Times New Roman" panose="02020603050405020304" pitchFamily="18" charset="0"/>
                        </a:rPr>
                        <a:t>Output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HTML report from Markdown </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files of meta-data, JSON, </a:t>
                      </a:r>
                      <a:r>
                        <a:rPr lang="en-US" sz="3200" u="none" strike="noStrike" dirty="0" err="1">
                          <a:effectLst/>
                          <a:latin typeface="Times New Roman" panose="02020603050405020304" pitchFamily="18" charset="0"/>
                          <a:cs typeface="Times New Roman" panose="02020603050405020304" pitchFamily="18" charset="0"/>
                        </a:rPr>
                        <a:t>Rdata</a:t>
                      </a:r>
                      <a:r>
                        <a:rPr lang="en-US" sz="3200" u="none" strike="noStrike" dirty="0">
                          <a:effectLst/>
                          <a:latin typeface="Times New Roman" panose="02020603050405020304" pitchFamily="18" charset="0"/>
                          <a:cs typeface="Times New Roman" panose="02020603050405020304" pitchFamily="18" charset="0"/>
                        </a:rPr>
                        <a:t>, HTML report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593918961"/>
                  </a:ext>
                </a:extLst>
              </a:tr>
              <a:tr h="3623972">
                <a:tc>
                  <a:txBody>
                    <a:bodyPr/>
                    <a:lstStyle/>
                    <a:p>
                      <a:pP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Benefits</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Easiest to use</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Quick metadata generation</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Generates a summary for each variable in a readable format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Follows schema.org</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Specifies a separate section for category labels</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err="1">
                          <a:effectLst/>
                          <a:latin typeface="Times New Roman" panose="02020603050405020304" pitchFamily="18" charset="0"/>
                          <a:cs typeface="Times New Roman" panose="02020603050405020304" pitchFamily="18" charset="0"/>
                        </a:rPr>
                        <a:t>Rdata</a:t>
                      </a:r>
                      <a:r>
                        <a:rPr lang="en-US" sz="3200" u="none" strike="noStrike" dirty="0">
                          <a:effectLst/>
                          <a:latin typeface="Times New Roman" panose="02020603050405020304" pitchFamily="18" charset="0"/>
                          <a:cs typeface="Times New Roman" panose="02020603050405020304" pitchFamily="18" charset="0"/>
                        </a:rPr>
                        <a:t> output</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More detailed descriptions, depending on data</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4050486469"/>
                  </a:ext>
                </a:extLst>
              </a:tr>
            </a:tbl>
          </a:graphicData>
        </a:graphic>
      </p:graphicFrame>
      <p:sp>
        <p:nvSpPr>
          <p:cNvPr id="25" name="Shape 137">
            <a:extLst>
              <a:ext uri="{FF2B5EF4-FFF2-40B4-BE49-F238E27FC236}">
                <a16:creationId xmlns:a16="http://schemas.microsoft.com/office/drawing/2014/main" id="{48AD9D28-03F5-4E19-90F2-DD1044A73D6B}"/>
              </a:ext>
            </a:extLst>
          </p:cNvPr>
          <p:cNvSpPr txBox="1"/>
          <p:nvPr/>
        </p:nvSpPr>
        <p:spPr>
          <a:xfrm>
            <a:off x="4184551"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Summary</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026" name="Picture 2" descr="https://lh4.googleusercontent.com/hGyNreI84Tbx83OxucuLeap01pSS4Ipf97YYX2UfTYfDICcqKk00HXyJoXVARETgj9oP3LdADoxRT7nMSACZpbTpfOX8R4HN-dKDKcaa6an5kSHXI5lI9GlgSnF_LpVgQM3ycA1y">
            <a:extLst>
              <a:ext uri="{FF2B5EF4-FFF2-40B4-BE49-F238E27FC236}">
                <a16:creationId xmlns:a16="http://schemas.microsoft.com/office/drawing/2014/main" id="{D64819FC-E0BA-478E-96F5-681F0A38A1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046" y="21227883"/>
            <a:ext cx="13926456" cy="80344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https://lh3.googleusercontent.com/l4cuI_P9ddT1bELZtmKbkF4r8ThrKnUekF2N7WAvr7lN6jPnh1A4ByxgApFv0fVvFmSuo8_Y7J2EgJjCxVZR-KgrHWfpg5r_pNcaau4nr-sTNHvm7Xa5QDlYp7XmODVaEMJl8sEy">
            <a:extLst>
              <a:ext uri="{FF2B5EF4-FFF2-40B4-BE49-F238E27FC236}">
                <a16:creationId xmlns:a16="http://schemas.microsoft.com/office/drawing/2014/main" id="{91751721-4DA0-4B34-9EF5-442121D3EC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34849" y="5282201"/>
            <a:ext cx="13845202" cy="75660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https://lh3.googleusercontent.com/fYCEKAIvJSC7ztc2q8jkwek2SdNn1tvSzIuNiDcl4HwHKaKh0pXDViUO9-FLPnUxebaaF6bpULu4Ui1-V086MqZ1o_jQPk891jvO6F_h6TAvT0_buj4Qi8lJhQ5S5mDTVaQPmwBZ">
            <a:extLst>
              <a:ext uri="{FF2B5EF4-FFF2-40B4-BE49-F238E27FC236}">
                <a16:creationId xmlns:a16="http://schemas.microsoft.com/office/drawing/2014/main" id="{71F878EC-8922-4849-8398-B4526FCCFB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34849" y="19201508"/>
            <a:ext cx="7483093" cy="5672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https://lh3.googleusercontent.com/BIedV7C4e4TEyO4up9cKOKiTFAlbeoY65Nkb6o_2uOm9psxWUljITleF58zn9uFr90pB1IqtueU46USc57jB4cRKSyLUxRh84ejjcv9-RDW6VMcqzI_s6RxyJz_WHGeU0tSLqdds">
            <a:extLst>
              <a:ext uri="{FF2B5EF4-FFF2-40B4-BE49-F238E27FC236}">
                <a16:creationId xmlns:a16="http://schemas.microsoft.com/office/drawing/2014/main" id="{037631C4-FB21-4EF7-B97E-80CF74AC50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36451" y="20646998"/>
            <a:ext cx="5943600" cy="2781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EC58430-0BAD-1647-BD3C-EE1DE58A2980}"/>
              </a:ext>
            </a:extLst>
          </p:cNvPr>
          <p:cNvCxnSpPr>
            <a:cxnSpLocks/>
          </p:cNvCxnSpPr>
          <p:nvPr/>
        </p:nvCxnSpPr>
        <p:spPr>
          <a:xfrm>
            <a:off x="0" y="3886200"/>
            <a:ext cx="43891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B93DDB-6AB4-AA4F-88F6-FA31A959BD77}"/>
              </a:ext>
            </a:extLst>
          </p:cNvPr>
          <p:cNvSpPr txBox="1"/>
          <p:nvPr/>
        </p:nvSpPr>
        <p:spPr>
          <a:xfrm>
            <a:off x="383046" y="5331493"/>
            <a:ext cx="14151330" cy="501675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is open science?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collaborative effort to make the research process more public</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Encouragement of transparency throughout all stages of the </a:t>
            </a:r>
            <a:r>
              <a:rPr lang="en-US" sz="3200">
                <a:latin typeface="Times New Roman" panose="02020603050405020304" pitchFamily="18" charset="0"/>
                <a:cs typeface="Times New Roman" panose="02020603050405020304" pitchFamily="18" charset="0"/>
              </a:rPr>
              <a:t>research process (</a:t>
            </a:r>
            <a:r>
              <a:rPr lang="en-US" sz="3200" dirty="0">
                <a:latin typeface="Times New Roman" panose="02020603050405020304" pitchFamily="18" charset="0"/>
                <a:cs typeface="Times New Roman" panose="02020603050405020304" pitchFamily="18" charset="0"/>
              </a:rPr>
              <a:t>Nelson, Simmons, &amp; </a:t>
            </a:r>
            <a:r>
              <a:rPr lang="en-US" sz="3200" dirty="0" err="1">
                <a:latin typeface="Times New Roman" panose="02020603050405020304" pitchFamily="18" charset="0"/>
                <a:cs typeface="Times New Roman" panose="02020603050405020304" pitchFamily="18" charset="0"/>
              </a:rPr>
              <a:t>Simonsohn</a:t>
            </a:r>
            <a:r>
              <a:rPr lang="en-US" sz="3200" dirty="0">
                <a:latin typeface="Times New Roman" panose="02020603050405020304" pitchFamily="18" charset="0"/>
                <a:cs typeface="Times New Roman" panose="02020603050405020304" pitchFamily="18" charset="0"/>
              </a:rPr>
              <a:t>, 2018)</a:t>
            </a:r>
            <a:r>
              <a:rPr lang="en-US" sz="3200" baseline="30000" dirty="0">
                <a:latin typeface="Times New Roman" panose="02020603050405020304" pitchFamily="18" charset="0"/>
                <a:cs typeface="Times New Roman" panose="02020603050405020304" pitchFamily="18" charset="0"/>
              </a:rPr>
              <a:t>1</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Open data discourages fraud and makes replication more likely (Piwowar, 2013)</a:t>
            </a:r>
            <a:r>
              <a:rPr lang="en-US" sz="3200" baseline="30000" dirty="0">
                <a:latin typeface="Times New Roman" panose="02020603050405020304" pitchFamily="18" charset="0"/>
                <a:cs typeface="Times New Roman" panose="02020603050405020304" pitchFamily="18" charset="0"/>
              </a:rPr>
              <a:t> 2</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Why data dictionaries?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dictionaries are documents that contain metadata about a dataset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They allow researchers to make data more open and easier to interpret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Several dictionary creation apps depending on researchers’ needs</a:t>
            </a:r>
          </a:p>
        </p:txBody>
      </p:sp>
      <p:sp>
        <p:nvSpPr>
          <p:cNvPr id="32" name="Shape 138">
            <a:extLst>
              <a:ext uri="{FF2B5EF4-FFF2-40B4-BE49-F238E27FC236}">
                <a16:creationId xmlns:a16="http://schemas.microsoft.com/office/drawing/2014/main" id="{B765583D-9F0C-9C49-BBC7-2AFD24FD671E}"/>
              </a:ext>
            </a:extLst>
          </p:cNvPr>
          <p:cNvSpPr txBox="1"/>
          <p:nvPr/>
        </p:nvSpPr>
        <p:spPr>
          <a:xfrm>
            <a:off x="29356825" y="25363154"/>
            <a:ext cx="13813174" cy="132922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Screenshots of the data entry for DD Creator, including overall variable and individual level attributes. This app will feel familiar to those who use SPSS. </a:t>
            </a:r>
            <a:endParaRPr sz="32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E1F867D-239C-42E9-8751-8FCBD86315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29329" y="8476925"/>
            <a:ext cx="13357564" cy="1072458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Shape 141">
            <a:extLst>
              <a:ext uri="{FF2B5EF4-FFF2-40B4-BE49-F238E27FC236}">
                <a16:creationId xmlns:a16="http://schemas.microsoft.com/office/drawing/2014/main" id="{ACDC549A-8470-4B36-B263-639858302765}"/>
              </a:ext>
            </a:extLst>
          </p:cNvPr>
          <p:cNvSpPr txBox="1"/>
          <p:nvPr/>
        </p:nvSpPr>
        <p:spPr>
          <a:xfrm>
            <a:off x="15129328" y="5230743"/>
            <a:ext cx="13521872" cy="3837056"/>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panose="02020603050405020304" pitchFamily="18" charset="0"/>
                <a:ea typeface="Calibri"/>
                <a:cs typeface="Times New Roman" panose="02020603050405020304" pitchFamily="18" charset="0"/>
                <a:sym typeface="Calibri"/>
              </a:rPr>
              <a:t>The flowchart below depicts the process of creating a data dictionary. The left side starts with the rules or structure one should follow for creating a machine-readable data dictionary. Next, the dataset is converted to a data dictionary by using an application, like Codebook or DD Creator, that creates the metadata output in JSON, HTML, or another format. Finally, the data dictionary is stored in an online repository, such as the Open Science Framework or GitHub, to share with a larger audience.</a:t>
            </a: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sp>
        <p:nvSpPr>
          <p:cNvPr id="28" name="Shape 138">
            <a:extLst>
              <a:ext uri="{FF2B5EF4-FFF2-40B4-BE49-F238E27FC236}">
                <a16:creationId xmlns:a16="http://schemas.microsoft.com/office/drawing/2014/main" id="{F1EAFF35-4A41-4EFF-9E50-C2216B91C2BF}"/>
              </a:ext>
            </a:extLst>
          </p:cNvPr>
          <p:cNvSpPr txBox="1"/>
          <p:nvPr/>
        </p:nvSpPr>
        <p:spPr>
          <a:xfrm>
            <a:off x="21658483" y="25159257"/>
            <a:ext cx="6992717" cy="3652200"/>
          </a:xfrm>
          <a:prstGeom prst="rect">
            <a:avLst/>
          </a:prstGeom>
          <a:solidFill>
            <a:schemeClr val="bg1">
              <a:lumMod val="85000"/>
            </a:schemeClr>
          </a:solidFill>
          <a:ln>
            <a:solidFill>
              <a:schemeClr val="tx1"/>
            </a:solidFill>
          </a:ln>
        </p:spPr>
        <p:txBody>
          <a:bodyPr spcFirstLastPara="1" wrap="square" lIns="91425" tIns="91425" rIns="91425" bIns="91425" anchor="t" anchorCtr="0">
            <a:noAutofit/>
          </a:bodyPr>
          <a:lstStyle/>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"creator": [</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"type": "Person“</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"id": 1,</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t>
            </a:r>
            <a:r>
              <a:rPr lang="en-US" sz="2400" dirty="0" err="1">
                <a:solidFill>
                  <a:schemeClr val="dk1"/>
                </a:solidFill>
                <a:latin typeface="Courier New" panose="02070309020205020404" pitchFamily="49" charset="0"/>
                <a:ea typeface="Calibri"/>
                <a:cs typeface="Courier New" panose="02070309020205020404" pitchFamily="49" charset="0"/>
                <a:sym typeface="Calibri"/>
              </a:rPr>
              <a:t>givenName</a:t>
            </a:r>
            <a:r>
              <a:rPr lang="en-US" sz="2400" dirty="0">
                <a:solidFill>
                  <a:schemeClr val="dk1"/>
                </a:solidFill>
                <a:latin typeface="Courier New" panose="02070309020205020404" pitchFamily="49" charset="0"/>
                <a:ea typeface="Calibri"/>
                <a:cs typeface="Courier New" panose="02070309020205020404" pitchFamily="49" charset="0"/>
                <a:sym typeface="Calibri"/>
              </a:rPr>
              <a:t>": "Ari",</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t>
            </a:r>
            <a:r>
              <a:rPr lang="en-US" sz="2400" dirty="0" err="1">
                <a:solidFill>
                  <a:schemeClr val="dk1"/>
                </a:solidFill>
                <a:latin typeface="Courier New" panose="02070309020205020404" pitchFamily="49" charset="0"/>
                <a:ea typeface="Calibri"/>
                <a:cs typeface="Courier New" panose="02070309020205020404" pitchFamily="49" charset="0"/>
                <a:sym typeface="Calibri"/>
              </a:rPr>
              <a:t>familyName</a:t>
            </a:r>
            <a:r>
              <a:rPr lang="en-US" sz="2400" dirty="0">
                <a:solidFill>
                  <a:schemeClr val="dk1"/>
                </a:solidFill>
                <a:latin typeface="Courier New" panose="02070309020205020404" pitchFamily="49" charset="0"/>
                <a:ea typeface="Calibri"/>
                <a:cs typeface="Courier New" panose="02070309020205020404" pitchFamily="49" charset="0"/>
                <a:sym typeface="Calibri"/>
              </a:rPr>
              <a:t>": "Cunningham",</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"email": "arielle924@gmail.com",</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"affiliation": "Missouri State U"</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t>
            </a:r>
            <a:endParaRPr sz="3200" dirty="0">
              <a:latin typeface="Times New Roman"/>
              <a:ea typeface="Times New Roman"/>
              <a:cs typeface="Times New Roman"/>
              <a:sym typeface="Times New Roman"/>
            </a:endParaRPr>
          </a:p>
        </p:txBody>
      </p:sp>
      <p:sp>
        <p:nvSpPr>
          <p:cNvPr id="29" name="Shape 138">
            <a:extLst>
              <a:ext uri="{FF2B5EF4-FFF2-40B4-BE49-F238E27FC236}">
                <a16:creationId xmlns:a16="http://schemas.microsoft.com/office/drawing/2014/main" id="{3645EAD4-F838-47E8-8DDF-B4B666B2DF9B}"/>
              </a:ext>
            </a:extLst>
          </p:cNvPr>
          <p:cNvSpPr txBox="1"/>
          <p:nvPr/>
        </p:nvSpPr>
        <p:spPr>
          <a:xfrm>
            <a:off x="15129328" y="24306502"/>
            <a:ext cx="6395240" cy="5076100"/>
          </a:xfrm>
          <a:prstGeom prst="rect">
            <a:avLst/>
          </a:prstGeom>
          <a:noFill/>
          <a:ln>
            <a:noFill/>
          </a:ln>
        </p:spPr>
        <p:txBody>
          <a:bodyPr spcFirstLastPara="1" wrap="square" lIns="91425" tIns="91425" rIns="91425" bIns="91425" anchor="t" anchorCtr="0">
            <a:noAutofit/>
          </a:bodyPr>
          <a:lstStyle/>
          <a:p>
            <a:pPr lvl="0"/>
            <a:r>
              <a:rPr lang="en-US" sz="3200" b="1" dirty="0">
                <a:solidFill>
                  <a:schemeClr val="dk1"/>
                </a:solidFill>
                <a:latin typeface="Times New Roman" panose="02020603050405020304" pitchFamily="18" charset="0"/>
                <a:ea typeface="Calibri"/>
                <a:cs typeface="Times New Roman" panose="02020603050405020304" pitchFamily="18" charset="0"/>
                <a:sym typeface="Calibri"/>
              </a:rPr>
              <a:t>What is JSON?</a:t>
            </a:r>
          </a:p>
          <a:p>
            <a:pPr lvl="0"/>
            <a:r>
              <a:rPr lang="en-US" sz="3200" dirty="0">
                <a:solidFill>
                  <a:schemeClr val="dk1"/>
                </a:solidFill>
                <a:latin typeface="Times New Roman" panose="02020603050405020304" pitchFamily="18" charset="0"/>
                <a:ea typeface="Calibri"/>
                <a:cs typeface="Times New Roman" panose="02020603050405020304" pitchFamily="18" charset="0"/>
                <a:sym typeface="Calibri"/>
              </a:rPr>
              <a:t>JSON, which stands for JavaScript Object Notation, is a machine-readable file format used to represent data. Specifically, data is encoded as name/value pairs. The code block on the right shows an example. JSON files can be easily imported, indexed, and shared through sites such as Google Dataset Search.</a:t>
            </a:r>
          </a:p>
        </p:txBody>
      </p:sp>
      <p:cxnSp>
        <p:nvCxnSpPr>
          <p:cNvPr id="7" name="Straight Connector 6">
            <a:extLst>
              <a:ext uri="{FF2B5EF4-FFF2-40B4-BE49-F238E27FC236}">
                <a16:creationId xmlns:a16="http://schemas.microsoft.com/office/drawing/2014/main" id="{665E1F9B-3B45-47BC-AA4D-7CCEE622ADAA}"/>
              </a:ext>
            </a:extLst>
          </p:cNvPr>
          <p:cNvCxnSpPr>
            <a:cxnSpLocks/>
          </p:cNvCxnSpPr>
          <p:nvPr/>
        </p:nvCxnSpPr>
        <p:spPr>
          <a:xfrm>
            <a:off x="15966111" y="29584503"/>
            <a:ext cx="11542089" cy="0"/>
          </a:xfrm>
          <a:prstGeom prst="line">
            <a:avLst/>
          </a:prstGeom>
          <a:ln w="28575">
            <a:solidFill>
              <a:srgbClr val="31859B"/>
            </a:solidFill>
          </a:ln>
        </p:spPr>
        <p:style>
          <a:lnRef idx="1">
            <a:schemeClr val="accent1"/>
          </a:lnRef>
          <a:fillRef idx="0">
            <a:schemeClr val="accent1"/>
          </a:fillRef>
          <a:effectRef idx="0">
            <a:schemeClr val="accent1"/>
          </a:effectRef>
          <a:fontRef idx="minor">
            <a:schemeClr val="tx1"/>
          </a:fontRef>
        </p:style>
      </p:cxnSp>
      <p:pic>
        <p:nvPicPr>
          <p:cNvPr id="30" name="Picture 29" descr="smallest HUST">
            <a:extLst>
              <a:ext uri="{FF2B5EF4-FFF2-40B4-BE49-F238E27FC236}">
                <a16:creationId xmlns:a16="http://schemas.microsoft.com/office/drawing/2014/main" id="{529E8753-6B45-4947-AD96-BC0CC9EDDA1C}"/>
              </a:ext>
            </a:extLst>
          </p:cNvPr>
          <p:cNvPicPr/>
          <p:nvPr/>
        </p:nvPicPr>
        <p:blipFill>
          <a:blip r:embed="rId13" cstate="print"/>
          <a:srcRect/>
          <a:stretch>
            <a:fillRect/>
          </a:stretch>
        </p:blipFill>
        <p:spPr bwMode="auto">
          <a:xfrm>
            <a:off x="459930" y="834655"/>
            <a:ext cx="7001875" cy="24712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1054</Words>
  <Application>Microsoft Macintosh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Times New Roman</vt:lpstr>
      <vt:lpstr>Calibri</vt:lpstr>
      <vt:lpstr>Arial</vt:lpstr>
      <vt:lpstr>Abril Fatface</vt:lpstr>
      <vt:lpstr>Courier New</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Buchanan, Erin M</cp:lastModifiedBy>
  <cp:revision>47</cp:revision>
  <dcterms:modified xsi:type="dcterms:W3CDTF">2019-11-04T22:56:15Z</dcterms:modified>
</cp:coreProperties>
</file>