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B0604020202020204" charset="0"/>
      <p:regular r:id="rId5"/>
    </p:embeddedFont>
    <p:embeddedFont>
      <p:font typeface="Arial Black" panose="020B0A04020102020204" pitchFamily="34" charset="0"/>
      <p:regular r:id="rId6"/>
      <p:bold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897" autoAdjust="0"/>
    <p:restoredTop sz="94617"/>
  </p:normalViewPr>
  <p:slideViewPr>
    <p:cSldViewPr snapToGrid="0">
      <p:cViewPr varScale="1">
        <p:scale>
          <a:sx n="14" d="100"/>
          <a:sy n="14" d="100"/>
        </p:scale>
        <p:origin x="204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arielle924@live.missouristate.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github.com/doomlab/data-dictionary/tree/master/ddcreator" TargetMode="External"/><Relationship Id="rId10" Type="http://schemas.openxmlformats.org/officeDocument/2006/relationships/image" Target="../media/image5.png"/><Relationship Id="rId4" Type="http://schemas.openxmlformats.org/officeDocument/2006/relationships/hyperlink" Target="https://github.com/doomlab/shiny-server/tree/master/MOTE"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18800" y="0"/>
            <a:ext cx="44010000" cy="3886200"/>
          </a:xfrm>
          <a:prstGeom prst="rect">
            <a:avLst/>
          </a:prstGeom>
          <a:gradFill>
            <a:gsLst>
              <a:gs pos="0">
                <a:srgbClr val="B6DDE7"/>
              </a:gs>
              <a:gs pos="100000">
                <a:srgbClr val="53AFC8"/>
              </a:gs>
            </a:gsLst>
            <a:path path="circle">
              <a:fillToRect l="50000" t="50000" r="50000" b="50000"/>
            </a:path>
            <a:tileRect/>
          </a:gradFill>
          <a:ln>
            <a:noFill/>
          </a:ln>
        </p:spPr>
        <p:txBody>
          <a:bodyPr spcFirstLastPara="1" wrap="square" lIns="326925" tIns="163375" rIns="326925" bIns="163375" anchor="t" anchorCtr="0">
            <a:noAutofit/>
          </a:bodyPr>
          <a:lstStyle/>
          <a:p>
            <a:pPr lvl="0" algn="ctr"/>
            <a:r>
              <a:rPr lang="en-US" sz="7000" b="1" dirty="0">
                <a:solidFill>
                  <a:srgbClr val="3F3F3F"/>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rgbClr val="0070C0"/>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Arielle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1" name="Shape 131"/>
          <p:cNvSpPr txBox="1"/>
          <p:nvPr/>
        </p:nvSpPr>
        <p:spPr>
          <a:xfrm>
            <a:off x="0" y="9005401"/>
            <a:ext cx="43891200" cy="23913000"/>
          </a:xfrm>
          <a:prstGeom prst="rect">
            <a:avLst/>
          </a:prstGeom>
          <a:solidFill>
            <a:srgbClr val="F0F8FA"/>
          </a:solidFill>
          <a:ln>
            <a:noFill/>
          </a:ln>
        </p:spPr>
        <p:txBody>
          <a:bodyPr spcFirstLastPara="1" wrap="square" lIns="927875" tIns="464025" rIns="464025" bIns="464025" anchor="t" anchorCtr="0">
            <a:noAutofit/>
          </a:bodyPr>
          <a:lstStyle/>
          <a:p>
            <a:pPr marL="0" marR="0" lvl="0" indent="0" algn="l" rtl="0">
              <a:spcBef>
                <a:spcPts val="1100"/>
              </a:spcBef>
              <a:spcAft>
                <a:spcPts val="0"/>
              </a:spcAft>
              <a:buNone/>
            </a:pPr>
            <a:endParaRPr sz="3700" b="1" i="0" u="none" strike="noStrike" cap="none">
              <a:solidFill>
                <a:srgbClr val="0000FF"/>
              </a:solidFill>
              <a:latin typeface="Calibri"/>
              <a:ea typeface="Calibri"/>
              <a:cs typeface="Calibri"/>
              <a:sym typeface="Calibri"/>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384050" y="9228523"/>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err="1">
                <a:solidFill>
                  <a:srgbClr val="31859B"/>
                </a:solidFill>
                <a:latin typeface="Times New Roman" panose="02020603050405020304" pitchFamily="18" charset="0"/>
                <a:ea typeface="Calibri"/>
                <a:cs typeface="Times New Roman" panose="02020603050405020304" pitchFamily="18" charset="0"/>
                <a:sym typeface="Calibri"/>
              </a:rPr>
              <a:t>DataSchema</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832324" y="17117119"/>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4137600" y="9165056"/>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308972" y="18988904"/>
            <a:ext cx="13410600" cy="3188632"/>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This application allows users to create an HTML report, a JSON file formatted following guidelines for datasets from schema.org, and .csv files of their metadata. JSON files are machine readable formats, which are encouraged for sharing. In this application, descriptions of the dataset properties (e.g., authors, collection dates) and column information should be entered to complete the metadata files.</a:t>
            </a:r>
            <a:endParaRPr sz="3200" dirty="0">
              <a:latin typeface="Times New Roman"/>
              <a:ea typeface="Times New Roman"/>
              <a:cs typeface="Times New Roman"/>
              <a:sym typeface="Times New Roman"/>
            </a:endParaRPr>
          </a:p>
        </p:txBody>
      </p:sp>
      <p:sp>
        <p:nvSpPr>
          <p:cNvPr id="139" name="Shape 139"/>
          <p:cNvSpPr/>
          <p:nvPr/>
        </p:nvSpPr>
        <p:spPr>
          <a:xfrm>
            <a:off x="-256650" y="3886200"/>
            <a:ext cx="44310300" cy="51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526350" y="3851439"/>
            <a:ext cx="42823500" cy="5280894"/>
          </a:xfrm>
          <a:prstGeom prst="rect">
            <a:avLst/>
          </a:prstGeom>
          <a:noFill/>
          <a:ln>
            <a:noFill/>
          </a:ln>
        </p:spPr>
        <p:txBody>
          <a:bodyPr spcFirstLastPara="1" wrap="square" lIns="91425" tIns="91425" rIns="91425" bIns="91425" anchor="ctr" anchorCtr="0">
            <a:noAutofit/>
          </a:bodyPr>
          <a:lstStyle/>
          <a:p>
            <a:pPr lvl="0" algn="just"/>
            <a:r>
              <a:rPr lang="en-US" sz="3200" dirty="0">
                <a:solidFill>
                  <a:schemeClr val="dk1"/>
                </a:solidFill>
                <a:latin typeface="Times New Roman"/>
                <a:ea typeface="Times New Roman"/>
                <a:cs typeface="Times New Roman"/>
                <a:sym typeface="Times New Roman"/>
              </a:rPr>
              <a:t>Progress in science depends on collaboration, but much of the scientific process happens out of sight in the lab, and often only the final publication is available. This process has led to problems such as p-hacking, analysis errors, and mass failure to replicate—all without the potential for detection and, ultimately, correction. One potential solution is to make the research process more public. Brian </a:t>
            </a:r>
            <a:r>
              <a:rPr lang="en-US" sz="3200" dirty="0" err="1">
                <a:solidFill>
                  <a:schemeClr val="dk1"/>
                </a:solidFill>
                <a:latin typeface="Times New Roman"/>
                <a:ea typeface="Times New Roman"/>
                <a:cs typeface="Times New Roman"/>
                <a:sym typeface="Times New Roman"/>
              </a:rPr>
              <a:t>Nosek</a:t>
            </a:r>
            <a:r>
              <a:rPr lang="en-US" sz="3200" dirty="0">
                <a:solidFill>
                  <a:schemeClr val="dk1"/>
                </a:solidFill>
                <a:latin typeface="Times New Roman"/>
                <a:ea typeface="Times New Roman"/>
                <a:cs typeface="Times New Roman"/>
                <a:sym typeface="Times New Roman"/>
              </a:rPr>
              <a:t> and Jeffrey Spies began the Open Science movement to aid other scientists by creating an online platform in which they could openly record, report, and share data (Nelson, Simmons, &amp; </a:t>
            </a:r>
            <a:r>
              <a:rPr lang="en-US" sz="3200" dirty="0" err="1">
                <a:solidFill>
                  <a:schemeClr val="dk1"/>
                </a:solidFill>
                <a:latin typeface="Times New Roman"/>
                <a:ea typeface="Times New Roman"/>
                <a:cs typeface="Times New Roman"/>
                <a:sym typeface="Times New Roman"/>
              </a:rPr>
              <a:t>Simonsohn</a:t>
            </a:r>
            <a:r>
              <a:rPr lang="en-US" sz="3200" dirty="0">
                <a:solidFill>
                  <a:schemeClr val="dk1"/>
                </a:solidFill>
                <a:latin typeface="Times New Roman"/>
                <a:ea typeface="Times New Roman"/>
                <a:cs typeface="Times New Roman"/>
                <a:sym typeface="Times New Roman"/>
              </a:rPr>
              <a:t>, 2018)</a:t>
            </a:r>
            <a:r>
              <a:rPr lang="en-US" sz="3200" baseline="30000" dirty="0">
                <a:solidFill>
                  <a:schemeClr val="dk1"/>
                </a:solidFill>
                <a:latin typeface="Times New Roman"/>
                <a:ea typeface="Times New Roman"/>
                <a:cs typeface="Times New Roman"/>
                <a:sym typeface="Times New Roman"/>
              </a:rPr>
              <a:t>1</a:t>
            </a:r>
            <a:r>
              <a:rPr lang="en-US" sz="3200" dirty="0">
                <a:solidFill>
                  <a:schemeClr val="dk1"/>
                </a:solidFill>
                <a:latin typeface="Times New Roman"/>
                <a:ea typeface="Times New Roman"/>
                <a:cs typeface="Times New Roman"/>
                <a:sym typeface="Times New Roman"/>
              </a:rPr>
              <a:t>. Open data is beneficial for both individual researchers and science, because it facilitates the spread of knowledge and improvements in research. In fields where p-hacking and false positives run rampant, such as psychology, open data discourages fraud and makes replication more likely (Piwowar, 2013)</a:t>
            </a:r>
            <a:r>
              <a:rPr lang="en-US" sz="3200" baseline="30000" dirty="0">
                <a:solidFill>
                  <a:schemeClr val="dk1"/>
                </a:solidFill>
                <a:latin typeface="Times New Roman"/>
                <a:ea typeface="Times New Roman"/>
                <a:cs typeface="Times New Roman"/>
                <a:sym typeface="Times New Roman"/>
              </a:rPr>
              <a:t> 2</a:t>
            </a:r>
            <a:r>
              <a:rPr lang="en-US" sz="3200" dirty="0">
                <a:solidFill>
                  <a:schemeClr val="dk1"/>
                </a:solidFill>
                <a:latin typeface="Times New Roman"/>
                <a:ea typeface="Times New Roman"/>
                <a:cs typeface="Times New Roman"/>
                <a:sym typeface="Times New Roman"/>
              </a:rPr>
              <a:t>. Still, many researchers have concerns about opening their data. Concerns include copyright laws, time spent working to make data open, and, perhaps most importantly, participant confidentiality. We believe, nonetheless, that data can safely be made open in most cases. One way to make data more open is to use and share a data dictionary: a document that contains metadata describing a dataset. Metadata documents help researchers understand the dataset more efficiently and can allow for more closely matched replications. We looked into three potential data dictionary creators, each with its own benefits and limitations. Each researcher can choose which works best for his or her data and research goals. Codebook has the simplest procedure and provides useful information such as histograms, but allows only limited editing of information. </a:t>
            </a:r>
            <a:r>
              <a:rPr lang="en-US" sz="3200" dirty="0" err="1">
                <a:solidFill>
                  <a:schemeClr val="dk1"/>
                </a:solidFill>
                <a:latin typeface="Times New Roman"/>
                <a:ea typeface="Times New Roman"/>
                <a:cs typeface="Times New Roman"/>
                <a:sym typeface="Times New Roman"/>
              </a:rPr>
              <a:t>DataSpice</a:t>
            </a:r>
            <a:r>
              <a:rPr lang="en-US" sz="3200" dirty="0">
                <a:solidFill>
                  <a:schemeClr val="dk1"/>
                </a:solidFill>
                <a:latin typeface="Times New Roman"/>
                <a:ea typeface="Times New Roman"/>
                <a:cs typeface="Times New Roman"/>
                <a:sym typeface="Times New Roman"/>
              </a:rPr>
              <a:t> 2.0 works well in conjunction with Schema.org, which is a standardized set of practices for sharing computer readable information. Finally, DD Creator requires more data entry input but allows for more detailed descriptions, such as levels of a variable. It also outputs a data file with attributes embedded (</a:t>
            </a:r>
            <a:r>
              <a:rPr lang="en-US" sz="3200" dirty="0" err="1">
                <a:solidFill>
                  <a:schemeClr val="dk1"/>
                </a:solidFill>
                <a:latin typeface="Times New Roman"/>
                <a:ea typeface="Times New Roman"/>
                <a:cs typeface="Times New Roman"/>
                <a:sym typeface="Times New Roman"/>
              </a:rPr>
              <a:t>Rdata</a:t>
            </a:r>
            <a:r>
              <a:rPr lang="en-US" sz="3200" dirty="0">
                <a:solidFill>
                  <a:schemeClr val="dk1"/>
                </a:solidFill>
                <a:latin typeface="Times New Roman"/>
                <a:ea typeface="Times New Roman"/>
                <a:cs typeface="Times New Roman"/>
                <a:sym typeface="Times New Roman"/>
              </a:rPr>
              <a:t>). This project fits in with the broader perspective of the Psychological Data Structure project, which is creating specifications on open data practices. We highlight some of each app’s features below.</a:t>
            </a:r>
          </a:p>
        </p:txBody>
      </p:sp>
      <p:sp>
        <p:nvSpPr>
          <p:cNvPr id="141" name="Shape 141"/>
          <p:cNvSpPr txBox="1"/>
          <p:nvPr/>
        </p:nvSpPr>
        <p:spPr>
          <a:xfrm>
            <a:off x="29534849" y="17868270"/>
            <a:ext cx="13891800" cy="4181733"/>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The screenshots below display examples of these pages.</a:t>
            </a:r>
            <a:endParaRPr sz="32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8530566"/>
            <a:ext cx="14094300" cy="418173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200" b="1" dirty="0">
                <a:solidFill>
                  <a:schemeClr val="dk1"/>
                </a:solidFill>
                <a:latin typeface="Times New Roman"/>
                <a:ea typeface="Times New Roman"/>
                <a:cs typeface="Times New Roman"/>
                <a:sym typeface="Times New Roman"/>
              </a:rPr>
              <a:t>References</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Nelson, L. D., Simmons, J., &amp; </a:t>
            </a:r>
            <a:r>
              <a:rPr lang="en-US" sz="2200" dirty="0" err="1">
                <a:solidFill>
                  <a:schemeClr val="dk1"/>
                </a:solidFill>
                <a:latin typeface="Times New Roman"/>
                <a:ea typeface="Times New Roman"/>
                <a:cs typeface="Times New Roman"/>
                <a:sym typeface="Times New Roman"/>
              </a:rPr>
              <a:t>Simonsohn</a:t>
            </a:r>
            <a:r>
              <a:rPr lang="en-US" sz="2200" dirty="0">
                <a:solidFill>
                  <a:schemeClr val="dk1"/>
                </a:solidFill>
                <a:latin typeface="Times New Roman"/>
                <a:ea typeface="Times New Roman"/>
                <a:cs typeface="Times New Roman"/>
                <a:sym typeface="Times New Roman"/>
              </a:rPr>
              <a:t>, U. (2018). Psychology’s Renaissance. </a:t>
            </a:r>
            <a:r>
              <a:rPr lang="en-US" sz="2200" i="1" dirty="0">
                <a:solidFill>
                  <a:schemeClr val="dk1"/>
                </a:solidFill>
                <a:latin typeface="Times New Roman"/>
                <a:ea typeface="Times New Roman"/>
                <a:cs typeface="Times New Roman"/>
                <a:sym typeface="Times New Roman"/>
              </a:rPr>
              <a:t>Annual Review of Psychology, 69</a:t>
            </a:r>
            <a:r>
              <a:rPr lang="en-US" sz="22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Piwowar, H. A., &amp; Vision, T. J. (2013). Data reuse and the open data citation advantage. </a:t>
            </a:r>
            <a:r>
              <a:rPr lang="en-US" sz="2200" i="1" dirty="0" err="1">
                <a:solidFill>
                  <a:schemeClr val="dk1"/>
                </a:solidFill>
                <a:latin typeface="Times New Roman"/>
                <a:ea typeface="Times New Roman"/>
                <a:cs typeface="Times New Roman"/>
                <a:sym typeface="Times New Roman"/>
              </a:rPr>
              <a:t>PeerJ</a:t>
            </a:r>
            <a:r>
              <a:rPr lang="en-US" sz="2200" i="1" dirty="0">
                <a:solidFill>
                  <a:schemeClr val="dk1"/>
                </a:solidFill>
                <a:latin typeface="Times New Roman"/>
                <a:ea typeface="Times New Roman"/>
                <a:cs typeface="Times New Roman"/>
                <a:sym typeface="Times New Roman"/>
              </a:rPr>
              <a:t>, 1</a:t>
            </a:r>
            <a:r>
              <a:rPr lang="en-US" sz="22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Boettiger, C., Chamberlain, S., Fournier, A., </a:t>
            </a:r>
            <a:r>
              <a:rPr lang="en-US" sz="2200" dirty="0" err="1">
                <a:solidFill>
                  <a:schemeClr val="dk1"/>
                </a:solidFill>
                <a:latin typeface="Times New Roman"/>
                <a:ea typeface="Times New Roman"/>
                <a:cs typeface="Times New Roman"/>
                <a:sym typeface="Times New Roman"/>
              </a:rPr>
              <a:t>Hondula</a:t>
            </a:r>
            <a:r>
              <a:rPr lang="en-US" sz="2200" dirty="0">
                <a:solidFill>
                  <a:schemeClr val="dk1"/>
                </a:solidFill>
                <a:latin typeface="Times New Roman"/>
                <a:ea typeface="Times New Roman"/>
                <a:cs typeface="Times New Roman"/>
                <a:sym typeface="Times New Roman"/>
              </a:rPr>
              <a:t>, K., </a:t>
            </a:r>
            <a:r>
              <a:rPr lang="en-US" sz="2200" dirty="0" err="1">
                <a:solidFill>
                  <a:schemeClr val="dk1"/>
                </a:solidFill>
                <a:latin typeface="Times New Roman"/>
                <a:ea typeface="Times New Roman"/>
                <a:cs typeface="Times New Roman"/>
                <a:sym typeface="Times New Roman"/>
              </a:rPr>
              <a:t>Krystalli</a:t>
            </a:r>
            <a:r>
              <a:rPr lang="en-US" sz="2200" dirty="0">
                <a:solidFill>
                  <a:schemeClr val="dk1"/>
                </a:solidFill>
                <a:latin typeface="Times New Roman"/>
                <a:ea typeface="Times New Roman"/>
                <a:cs typeface="Times New Roman"/>
                <a:sym typeface="Times New Roman"/>
              </a:rPr>
              <a:t>, A., Mecum, B., … Woo, K. (2018, October 10). </a:t>
            </a:r>
            <a:r>
              <a:rPr lang="en-US" sz="2200" dirty="0" err="1">
                <a:solidFill>
                  <a:schemeClr val="dk1"/>
                </a:solidFill>
                <a:latin typeface="Times New Roman"/>
                <a:ea typeface="Times New Roman"/>
                <a:cs typeface="Times New Roman"/>
                <a:sym typeface="Times New Roman"/>
              </a:rPr>
              <a:t>dataspice</a:t>
            </a:r>
            <a:r>
              <a:rPr lang="en-US" sz="2200" dirty="0">
                <a:solidFill>
                  <a:schemeClr val="dk1"/>
                </a:solidFill>
                <a:latin typeface="Times New Roman"/>
                <a:ea typeface="Times New Roman"/>
                <a:cs typeface="Times New Roman"/>
                <a:sym typeface="Times New Roman"/>
              </a:rPr>
              <a:t>. Retrieved November 24, 2018, from https://github.com/ropenscilabs/dataspice</a:t>
            </a:r>
          </a:p>
          <a:p>
            <a:pPr marL="457200" lvl="0" indent="-368300">
              <a:buClr>
                <a:schemeClr val="dk1"/>
              </a:buClr>
              <a:buSzPts val="2200"/>
              <a:buFont typeface="Times New Roman"/>
              <a:buAutoNum type="arabicPeriod"/>
            </a:pPr>
            <a:r>
              <a:rPr lang="en-US" sz="2200" dirty="0" err="1">
                <a:solidFill>
                  <a:schemeClr val="dk1"/>
                </a:solidFill>
                <a:latin typeface="Times New Roman"/>
                <a:ea typeface="Times New Roman"/>
                <a:cs typeface="Times New Roman"/>
                <a:sym typeface="Times New Roman"/>
              </a:rPr>
              <a:t>DeBruine</a:t>
            </a:r>
            <a:r>
              <a:rPr lang="en-US" sz="2200" dirty="0">
                <a:solidFill>
                  <a:schemeClr val="dk1"/>
                </a:solidFill>
                <a:latin typeface="Times New Roman"/>
                <a:ea typeface="Times New Roman"/>
                <a:cs typeface="Times New Roman"/>
                <a:sym typeface="Times New Roman"/>
              </a:rPr>
              <a:t>, L., Buchanan, E. M., &amp; Mohr, A. H. (2018, July 1). </a:t>
            </a:r>
            <a:r>
              <a:rPr lang="en-US" sz="2200" dirty="0" err="1">
                <a:solidFill>
                  <a:schemeClr val="dk1"/>
                </a:solidFill>
                <a:latin typeface="Times New Roman"/>
                <a:ea typeface="Times New Roman"/>
                <a:cs typeface="Times New Roman"/>
                <a:sym typeface="Times New Roman"/>
              </a:rPr>
              <a:t>ddcreator</a:t>
            </a:r>
            <a:r>
              <a:rPr lang="en-US" sz="2200" dirty="0">
                <a:solidFill>
                  <a:schemeClr val="dk1"/>
                </a:solidFill>
                <a:latin typeface="Times New Roman"/>
                <a:ea typeface="Times New Roman"/>
                <a:cs typeface="Times New Roman"/>
                <a:sym typeface="Times New Roman"/>
              </a:rPr>
              <a:t>. Retrieved November 24, 2018, from https://github.com/debruine/ddcreator</a:t>
            </a:r>
            <a:endParaRPr sz="22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47945" y="29530864"/>
            <a:ext cx="13410600" cy="27091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latin typeface="Times New Roman"/>
                <a:ea typeface="Times New Roman"/>
                <a:cs typeface="Times New Roman"/>
                <a:sym typeface="Times New Roman"/>
              </a:rPr>
              <a:t>For more information, please </a:t>
            </a:r>
            <a:r>
              <a:rPr lang="en-US" sz="3000" dirty="0">
                <a:solidFill>
                  <a:schemeClr val="dk1"/>
                </a:solidFill>
                <a:latin typeface="Times New Roman"/>
                <a:ea typeface="Times New Roman"/>
                <a:cs typeface="Times New Roman"/>
                <a:sym typeface="Times New Roman"/>
              </a:rPr>
              <a:t>contact Arielle Cunningham </a:t>
            </a:r>
            <a:r>
              <a:rPr lang="en" sz="3000" dirty="0">
                <a:solidFill>
                  <a:schemeClr val="dk1"/>
                </a:solidFill>
                <a:latin typeface="Times New Roman"/>
                <a:ea typeface="Times New Roman"/>
                <a:cs typeface="Times New Roman"/>
                <a:sym typeface="Times New Roman"/>
              </a:rPr>
              <a:t>at:  </a:t>
            </a:r>
            <a:r>
              <a:rPr lang="en-US" sz="3000" dirty="0">
                <a:solidFill>
                  <a:schemeClr val="dk1"/>
                </a:solidFill>
                <a:latin typeface="Times New Roman"/>
                <a:ea typeface="Times New Roman"/>
                <a:cs typeface="Times New Roman"/>
                <a:sym typeface="Times New Roman"/>
                <a:hlinkClick r:id="rId3"/>
              </a:rPr>
              <a:t>arielle924@live.missouristate.edu</a:t>
            </a:r>
            <a:r>
              <a:rPr lang="en-US" sz="3000" dirty="0">
                <a:solidFill>
                  <a:schemeClr val="dk1"/>
                </a:solidFill>
                <a:latin typeface="Times New Roman"/>
                <a:ea typeface="Times New Roman"/>
                <a:cs typeface="Times New Roman"/>
                <a:sym typeface="Times New Roman"/>
              </a:rPr>
              <a:t> </a:t>
            </a:r>
            <a:endParaRPr lang="en" sz="3000" dirty="0">
              <a:solidFill>
                <a:schemeClr val="dk1"/>
              </a:solidFill>
              <a:latin typeface="Times New Roman"/>
              <a:ea typeface="Times New Roman"/>
              <a:cs typeface="Times New Roman"/>
              <a:sym typeface="Times New Roman"/>
            </a:endParaRPr>
          </a:p>
          <a:p>
            <a:pPr lvl="0"/>
            <a:r>
              <a:rPr lang="en" sz="3000" dirty="0">
                <a:solidFill>
                  <a:schemeClr val="dk1"/>
                </a:solidFill>
                <a:latin typeface="Times New Roman"/>
                <a:ea typeface="Times New Roman"/>
                <a:cs typeface="Times New Roman"/>
                <a:sym typeface="Times New Roman"/>
              </a:rPr>
              <a:t>Check out </a:t>
            </a:r>
            <a:r>
              <a:rPr lang="en-US" sz="3000" dirty="0">
                <a:solidFill>
                  <a:schemeClr val="dk1"/>
                </a:solidFill>
                <a:latin typeface="Times New Roman"/>
                <a:ea typeface="Times New Roman"/>
                <a:cs typeface="Times New Roman"/>
                <a:sym typeface="Times New Roman"/>
              </a:rPr>
              <a:t>the </a:t>
            </a:r>
            <a:r>
              <a:rPr lang="en-US" sz="3000" dirty="0" err="1">
                <a:solidFill>
                  <a:schemeClr val="dk1"/>
                </a:solidFill>
                <a:latin typeface="Times New Roman"/>
                <a:ea typeface="Times New Roman"/>
                <a:cs typeface="Times New Roman"/>
                <a:sym typeface="Times New Roman"/>
              </a:rPr>
              <a:t>DataSchema</a:t>
            </a:r>
            <a:r>
              <a:rPr lang="en" sz="3000" dirty="0">
                <a:solidFill>
                  <a:schemeClr val="dk1"/>
                </a:solidFill>
                <a:latin typeface="Times New Roman"/>
                <a:ea typeface="Times New Roman"/>
                <a:cs typeface="Times New Roman"/>
                <a:sym typeface="Times New Roman"/>
              </a:rPr>
              <a:t> code at</a:t>
            </a:r>
            <a:r>
              <a:rPr lang="en-US" sz="3000"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hlinkClick r:id="rId4"/>
              </a:rPr>
              <a:t>https://github.com/doomlab/shiny-server/tree/master/MOTE</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the DD Creator code at </a:t>
            </a:r>
            <a:r>
              <a:rPr lang="en-US" sz="3000" dirty="0">
                <a:solidFill>
                  <a:schemeClr val="dk1"/>
                </a:solidFill>
                <a:latin typeface="Times New Roman"/>
                <a:ea typeface="Times New Roman"/>
                <a:cs typeface="Times New Roman"/>
                <a:sym typeface="Times New Roman"/>
                <a:hlinkClick r:id="rId5"/>
              </a:rPr>
              <a:t>https://github.com/doomlab/data-dictionary/tree/master/ddcreator</a:t>
            </a:r>
            <a:r>
              <a:rPr lang="en-US" sz="3000" dirty="0">
                <a:solidFill>
                  <a:schemeClr val="dk1"/>
                </a:solidFill>
                <a:latin typeface="Times New Roman"/>
                <a:ea typeface="Times New Roman"/>
                <a:cs typeface="Times New Roman"/>
                <a:sym typeface="Times New Roman"/>
              </a:rPr>
              <a:t> </a:t>
            </a:r>
          </a:p>
          <a:p>
            <a:pPr lvl="0"/>
            <a:endParaRPr lang="en-US" sz="3000" dirty="0">
              <a:solidFill>
                <a:schemeClr val="dk1"/>
              </a:solidFill>
              <a:latin typeface="Times New Roman"/>
              <a:ea typeface="Times New Roman"/>
              <a:cs typeface="Times New Roman"/>
              <a:sym typeface="Times New Roman"/>
            </a:endParaRPr>
          </a:p>
        </p:txBody>
      </p:sp>
      <p:pic>
        <p:nvPicPr>
          <p:cNvPr id="147" name="Shape 147"/>
          <p:cNvPicPr preferRelativeResize="0"/>
          <p:nvPr/>
        </p:nvPicPr>
        <p:blipFill>
          <a:blip r:embed="rId6">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7">
            <a:alphaModFix/>
          </a:blip>
          <a:srcRect r="37926"/>
          <a:stretch/>
        </p:blipFill>
        <p:spPr>
          <a:xfrm>
            <a:off x="-256650" y="771750"/>
            <a:ext cx="7071601" cy="2673929"/>
          </a:xfrm>
          <a:prstGeom prst="rect">
            <a:avLst/>
          </a:prstGeom>
          <a:noFill/>
          <a:ln>
            <a:noFill/>
          </a:ln>
        </p:spPr>
      </p:pic>
      <p:sp>
        <p:nvSpPr>
          <p:cNvPr id="151" name="Shape 151"/>
          <p:cNvSpPr txBox="1"/>
          <p:nvPr/>
        </p:nvSpPr>
        <p:spPr>
          <a:xfrm>
            <a:off x="549750" y="26408626"/>
            <a:ext cx="13702870"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summaries of items (histograms, descriptive statistics. Of the three available options, codebook is the quickest and easiest to implement; however, non computer 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3777251041"/>
              </p:ext>
            </p:extLst>
          </p:nvPr>
        </p:nvGraphicFramePr>
        <p:xfrm>
          <a:off x="549750" y="10290993"/>
          <a:ext cx="13926457" cy="6548120"/>
        </p:xfrm>
        <a:graphic>
          <a:graphicData uri="http://schemas.openxmlformats.org/drawingml/2006/table">
            <a:tbl>
              <a:tblPr firstRow="1" bandRow="1">
                <a:tableStyleId>{9D7B26C5-4107-4FEC-AEDC-1716B250A1EF}</a:tableStyleId>
              </a:tblPr>
              <a:tblGrid>
                <a:gridCol w="1807455">
                  <a:extLst>
                    <a:ext uri="{9D8B030D-6E8A-4147-A177-3AD203B41FA5}">
                      <a16:colId xmlns:a16="http://schemas.microsoft.com/office/drawing/2014/main" val="2598367570"/>
                    </a:ext>
                  </a:extLst>
                </a:gridCol>
                <a:gridCol w="3647642">
                  <a:extLst>
                    <a:ext uri="{9D8B030D-6E8A-4147-A177-3AD203B41FA5}">
                      <a16:colId xmlns:a16="http://schemas.microsoft.com/office/drawing/2014/main" val="3042147170"/>
                    </a:ext>
                  </a:extLst>
                </a:gridCol>
                <a:gridCol w="3151103">
                  <a:extLst>
                    <a:ext uri="{9D8B030D-6E8A-4147-A177-3AD203B41FA5}">
                      <a16:colId xmlns:a16="http://schemas.microsoft.com/office/drawing/2014/main" val="3604015598"/>
                    </a:ext>
                  </a:extLst>
                </a:gridCol>
                <a:gridCol w="5320257">
                  <a:extLst>
                    <a:ext uri="{9D8B030D-6E8A-4147-A177-3AD203B41FA5}">
                      <a16:colId xmlns:a16="http://schemas.microsoft.com/office/drawing/2014/main" val="83359757"/>
                    </a:ext>
                  </a:extLst>
                </a:gridCol>
              </a:tblGrid>
              <a:tr h="0">
                <a:tc>
                  <a:txBody>
                    <a:bodyPr/>
                    <a:lstStyle/>
                    <a:p>
                      <a:pPr fontAlgn="t"/>
                      <a:br>
                        <a:rPr lang="en-US" sz="2400" dirty="0">
                          <a:effectLst/>
                        </a:rPr>
                      </a:br>
                      <a:endParaRPr lang="en-US" sz="2400" dirty="0">
                        <a:effectLst/>
                      </a:endParaRPr>
                    </a:p>
                  </a:txBody>
                  <a:tcPr marL="63500" marR="63500" marT="63500" marB="63500"/>
                </a:tc>
                <a:tc>
                  <a:txBody>
                    <a:bodyPr/>
                    <a:lstStyle/>
                    <a:p>
                      <a:pPr algn="ctr" rtl="0" fontAlgn="t">
                        <a:spcBef>
                          <a:spcPts val="0"/>
                        </a:spcBef>
                        <a:spcAft>
                          <a:spcPts val="0"/>
                        </a:spcAft>
                      </a:pPr>
                      <a:r>
                        <a:rPr lang="en-US" sz="2800" u="none" strike="noStrike" dirty="0">
                          <a:effectLst/>
                        </a:rPr>
                        <a:t>Codebook</a:t>
                      </a:r>
                      <a:endParaRPr lang="en-US" sz="3200" b="1" dirty="0">
                        <a:effectLst/>
                      </a:endParaRPr>
                    </a:p>
                  </a:txBody>
                  <a:tcPr marL="63500" marR="63500" marT="63500" marB="63500" anchor="ctr"/>
                </a:tc>
                <a:tc>
                  <a:txBody>
                    <a:bodyPr/>
                    <a:lstStyle/>
                    <a:p>
                      <a:pPr algn="ctr" rtl="0" fontAlgn="t">
                        <a:spcBef>
                          <a:spcPts val="0"/>
                        </a:spcBef>
                        <a:spcAft>
                          <a:spcPts val="0"/>
                        </a:spcAft>
                      </a:pPr>
                      <a:r>
                        <a:rPr lang="en-US" sz="2800" u="none" strike="noStrike" dirty="0" err="1">
                          <a:effectLst/>
                        </a:rPr>
                        <a:t>DataSchema</a:t>
                      </a:r>
                      <a:endParaRPr lang="en-US" sz="3200" b="1" dirty="0">
                        <a:effectLst/>
                      </a:endParaRPr>
                    </a:p>
                  </a:txBody>
                  <a:tcPr marL="63500" marR="63500" marT="63500" marB="63500" anchor="ctr"/>
                </a:tc>
                <a:tc>
                  <a:txBody>
                    <a:bodyPr/>
                    <a:lstStyle/>
                    <a:p>
                      <a:pPr algn="ctr" rtl="0" fontAlgn="t">
                        <a:spcBef>
                          <a:spcPts val="0"/>
                        </a:spcBef>
                        <a:spcAft>
                          <a:spcPts val="0"/>
                        </a:spcAft>
                      </a:pPr>
                      <a:r>
                        <a:rPr lang="en-US" sz="2800" u="none" strike="noStrike" dirty="0">
                          <a:effectLst/>
                        </a:rPr>
                        <a:t>DD Creator</a:t>
                      </a:r>
                      <a:endParaRPr lang="en-US" sz="3200" b="1" dirty="0">
                        <a:effectLst/>
                      </a:endParaRPr>
                    </a:p>
                  </a:txBody>
                  <a:tcPr marL="63500" marR="63500" marT="63500" marB="63500" anchor="ctr"/>
                </a:tc>
                <a:extLst>
                  <a:ext uri="{0D108BD9-81ED-4DB2-BD59-A6C34878D82A}">
                    <a16:rowId xmlns:a16="http://schemas.microsoft.com/office/drawing/2014/main" val="398978919"/>
                  </a:ext>
                </a:extLst>
              </a:tr>
              <a:tr h="637571">
                <a:tc>
                  <a:txBody>
                    <a:bodyPr/>
                    <a:lstStyle/>
                    <a:p>
                      <a:pPr rtl="0" fontAlgn="t">
                        <a:spcBef>
                          <a:spcPts val="0"/>
                        </a:spcBef>
                        <a:spcAft>
                          <a:spcPts val="0"/>
                        </a:spcAft>
                      </a:pPr>
                      <a:r>
                        <a:rPr lang="en-US" sz="2800" i="1" u="none" strike="noStrike" dirty="0">
                          <a:effectLst/>
                        </a:rPr>
                        <a:t>Citation</a:t>
                      </a:r>
                      <a:endParaRPr lang="en-US" sz="3200" i="1"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Arslan (2018)</a:t>
                      </a:r>
                      <a:r>
                        <a:rPr lang="en-US" sz="2800" baseline="30000" dirty="0">
                          <a:solidFill>
                            <a:schemeClr val="dk1"/>
                          </a:solidFill>
                          <a:latin typeface="Times New Roman"/>
                          <a:ea typeface="Times New Roman"/>
                          <a:cs typeface="Times New Roman"/>
                          <a:sym typeface="Times New Roman"/>
                        </a:rPr>
                        <a:t> 3</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Inspired by Data Spice (Boettiger et al., 2018)</a:t>
                      </a:r>
                      <a:r>
                        <a:rPr lang="en-US" sz="2800" baseline="30000" dirty="0">
                          <a:solidFill>
                            <a:schemeClr val="dk1"/>
                          </a:solidFill>
                          <a:latin typeface="Times New Roman"/>
                          <a:ea typeface="Times New Roman"/>
                          <a:cs typeface="Times New Roman"/>
                          <a:sym typeface="Times New Roman"/>
                        </a:rPr>
                        <a:t> 4</a:t>
                      </a:r>
                      <a:endParaRPr lang="en-US" sz="2800" dirty="0">
                        <a:effectLst/>
                      </a:endParaRPr>
                    </a:p>
                  </a:txBody>
                  <a:tcPr marL="63500" marR="63500" marT="63500" marB="63500" anchor="ctr"/>
                </a:tc>
                <a:tc>
                  <a:txBody>
                    <a:bodyPr/>
                    <a:lstStyle/>
                    <a:p>
                      <a:pPr algn="ctr" rtl="0" fontAlgn="t">
                        <a:spcBef>
                          <a:spcPts val="0"/>
                        </a:spcBef>
                        <a:spcAft>
                          <a:spcPts val="0"/>
                        </a:spcAft>
                      </a:pPr>
                      <a:r>
                        <a:rPr lang="de-DE" sz="2400" u="none" strike="noStrike" dirty="0">
                          <a:effectLst/>
                        </a:rPr>
                        <a:t>(DeBruine, Buchanan, &amp; </a:t>
                      </a:r>
                      <a:br>
                        <a:rPr lang="de-DE" sz="2400" u="none" strike="noStrike" dirty="0">
                          <a:effectLst/>
                        </a:rPr>
                      </a:br>
                      <a:r>
                        <a:rPr lang="de-DE" sz="2400" u="none" strike="noStrike" dirty="0">
                          <a:effectLst/>
                        </a:rPr>
                        <a:t>Mohr, 2018)</a:t>
                      </a:r>
                      <a:r>
                        <a:rPr lang="en-US" sz="2800" baseline="30000" dirty="0">
                          <a:solidFill>
                            <a:schemeClr val="dk1"/>
                          </a:solidFill>
                          <a:latin typeface="Times New Roman"/>
                          <a:ea typeface="Times New Roman"/>
                          <a:cs typeface="Times New Roman"/>
                          <a:sym typeface="Times New Roman"/>
                        </a:rPr>
                        <a:t> 5</a:t>
                      </a:r>
                      <a:endParaRPr lang="de-DE" sz="2800" dirty="0">
                        <a:effectLst/>
                      </a:endParaRPr>
                    </a:p>
                  </a:txBody>
                  <a:tcPr marL="63500" marR="63500" marT="63500" marB="63500" anchor="ctr"/>
                </a:tc>
                <a:extLst>
                  <a:ext uri="{0D108BD9-81ED-4DB2-BD59-A6C34878D82A}">
                    <a16:rowId xmlns:a16="http://schemas.microsoft.com/office/drawing/2014/main" val="1487949506"/>
                  </a:ext>
                </a:extLst>
              </a:tr>
              <a:tr h="637571">
                <a:tc>
                  <a:txBody>
                    <a:bodyPr/>
                    <a:lstStyle/>
                    <a:p>
                      <a:pPr rtl="0" fontAlgn="t">
                        <a:spcBef>
                          <a:spcPts val="0"/>
                        </a:spcBef>
                        <a:spcAft>
                          <a:spcPts val="0"/>
                        </a:spcAft>
                      </a:pPr>
                      <a:r>
                        <a:rPr lang="en-US" sz="2800" i="1" u="none" strike="noStrike">
                          <a:effectLst/>
                        </a:rPr>
                        <a:t>Input</a:t>
                      </a:r>
                      <a:endParaRPr lang="en-US" sz="3200" i="1">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CSV, SPSS, Stata, RDS</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CSV, Text, Excel, SPSS, SAS</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CSV, Text, Excel, SPSS, SAS</a:t>
                      </a:r>
                      <a:endParaRPr lang="en-US" sz="2800" dirty="0">
                        <a:effectLst/>
                      </a:endParaRPr>
                    </a:p>
                  </a:txBody>
                  <a:tcPr marL="63500" marR="63500" marT="63500" marB="63500" anchor="ctr"/>
                </a:tc>
                <a:extLst>
                  <a:ext uri="{0D108BD9-81ED-4DB2-BD59-A6C34878D82A}">
                    <a16:rowId xmlns:a16="http://schemas.microsoft.com/office/drawing/2014/main" val="1606145969"/>
                  </a:ext>
                </a:extLst>
              </a:tr>
              <a:tr h="637571">
                <a:tc>
                  <a:txBody>
                    <a:bodyPr/>
                    <a:lstStyle/>
                    <a:p>
                      <a:pPr rtl="0" fontAlgn="t">
                        <a:spcBef>
                          <a:spcPts val="0"/>
                        </a:spcBef>
                        <a:spcAft>
                          <a:spcPts val="0"/>
                        </a:spcAft>
                      </a:pPr>
                      <a:r>
                        <a:rPr lang="en-US" sz="2800" i="1" u="none" strike="noStrike">
                          <a:effectLst/>
                        </a:rPr>
                        <a:t>Output</a:t>
                      </a:r>
                      <a:endParaRPr lang="en-US" sz="3200" i="1">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HTML report from Markdown </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CSV files of meta-data, JSON, and HTML report</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CSV files of meta-data, JSON, </a:t>
                      </a:r>
                      <a:r>
                        <a:rPr lang="en-US" sz="2400" u="none" strike="noStrike" dirty="0" err="1">
                          <a:effectLst/>
                        </a:rPr>
                        <a:t>Rdata</a:t>
                      </a:r>
                      <a:endParaRPr lang="en-US" sz="2800" dirty="0">
                        <a:effectLst/>
                      </a:endParaRPr>
                    </a:p>
                  </a:txBody>
                  <a:tcPr marL="63500" marR="63500" marT="63500" marB="63500" anchor="ctr"/>
                </a:tc>
                <a:extLst>
                  <a:ext uri="{0D108BD9-81ED-4DB2-BD59-A6C34878D82A}">
                    <a16:rowId xmlns:a16="http://schemas.microsoft.com/office/drawing/2014/main" val="593918961"/>
                  </a:ext>
                </a:extLst>
              </a:tr>
              <a:tr h="637571">
                <a:tc>
                  <a:txBody>
                    <a:bodyPr/>
                    <a:lstStyle/>
                    <a:p>
                      <a:pPr rtl="0" fontAlgn="t">
                        <a:spcBef>
                          <a:spcPts val="0"/>
                        </a:spcBef>
                        <a:spcAft>
                          <a:spcPts val="0"/>
                        </a:spcAft>
                      </a:pPr>
                      <a:r>
                        <a:rPr lang="en-US" sz="2800" i="1" u="none" strike="noStrike" dirty="0">
                          <a:effectLst/>
                        </a:rPr>
                        <a:t>Benefits</a:t>
                      </a:r>
                      <a:endParaRPr lang="en-US" sz="3200" i="1"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Easiest to use</a:t>
                      </a:r>
                      <a:endParaRPr lang="en-US" sz="2800" dirty="0">
                        <a:effectLst/>
                      </a:endParaRPr>
                    </a:p>
                    <a:p>
                      <a:pPr algn="ctr" rtl="0" fontAlgn="t">
                        <a:spcBef>
                          <a:spcPts val="0"/>
                        </a:spcBef>
                        <a:spcAft>
                          <a:spcPts val="0"/>
                        </a:spcAft>
                      </a:pPr>
                      <a:r>
                        <a:rPr lang="en-US" sz="2400" u="none" strike="noStrike" dirty="0">
                          <a:effectLst/>
                        </a:rPr>
                        <a:t>Quick metadata generation</a:t>
                      </a:r>
                      <a:endParaRPr lang="en-US" sz="2800" dirty="0">
                        <a:effectLst/>
                      </a:endParaRPr>
                    </a:p>
                    <a:p>
                      <a:pPr algn="ctr" rtl="0" fontAlgn="t">
                        <a:spcBef>
                          <a:spcPts val="0"/>
                        </a:spcBef>
                        <a:spcAft>
                          <a:spcPts val="0"/>
                        </a:spcAft>
                      </a:pPr>
                      <a:r>
                        <a:rPr lang="en-US" sz="2400" u="none" strike="noStrike" dirty="0">
                          <a:effectLst/>
                        </a:rPr>
                        <a:t>Generates a summary for each variable in a readable format</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Follows schema.org for output</a:t>
                      </a:r>
                      <a:endParaRPr lang="en-US" sz="2800" dirty="0">
                        <a:effectLst/>
                      </a:endParaRPr>
                    </a:p>
                    <a:p>
                      <a:pPr algn="ctr" rtl="0" fontAlgn="t">
                        <a:spcBef>
                          <a:spcPts val="0"/>
                        </a:spcBef>
                        <a:spcAft>
                          <a:spcPts val="0"/>
                        </a:spcAft>
                      </a:pPr>
                      <a:r>
                        <a:rPr lang="en-US" sz="2400" u="none" strike="noStrike" dirty="0">
                          <a:effectLst/>
                        </a:rPr>
                        <a:t>Metadata entry is medium</a:t>
                      </a:r>
                      <a:endParaRPr lang="en-US" sz="2800" dirty="0">
                        <a:effectLst/>
                      </a:endParaRPr>
                    </a:p>
                  </a:txBody>
                  <a:tcPr marL="63500" marR="63500" marT="63500" marB="63500" anchor="ctr"/>
                </a:tc>
                <a:tc>
                  <a:txBody>
                    <a:bodyPr/>
                    <a:lstStyle/>
                    <a:p>
                      <a:pPr algn="ctr" rtl="0" fontAlgn="t">
                        <a:spcBef>
                          <a:spcPts val="0"/>
                        </a:spcBef>
                        <a:spcAft>
                          <a:spcPts val="0"/>
                        </a:spcAft>
                      </a:pPr>
                      <a:r>
                        <a:rPr lang="en-US" sz="2400" u="none" strike="noStrike" dirty="0">
                          <a:effectLst/>
                        </a:rPr>
                        <a:t>Follows schema.org</a:t>
                      </a:r>
                      <a:endParaRPr lang="en-US" sz="2800" dirty="0">
                        <a:effectLst/>
                      </a:endParaRPr>
                    </a:p>
                    <a:p>
                      <a:pPr algn="ctr" rtl="0" fontAlgn="t">
                        <a:spcBef>
                          <a:spcPts val="0"/>
                        </a:spcBef>
                        <a:spcAft>
                          <a:spcPts val="0"/>
                        </a:spcAft>
                      </a:pPr>
                      <a:r>
                        <a:rPr lang="en-US" sz="2400" u="none" strike="noStrike" dirty="0">
                          <a:effectLst/>
                        </a:rPr>
                        <a:t>Specifies a separate section for category labels</a:t>
                      </a:r>
                      <a:endParaRPr lang="en-US" sz="2800" dirty="0">
                        <a:effectLst/>
                      </a:endParaRPr>
                    </a:p>
                    <a:p>
                      <a:pPr algn="ctr" rtl="0" fontAlgn="t">
                        <a:spcBef>
                          <a:spcPts val="0"/>
                        </a:spcBef>
                        <a:spcAft>
                          <a:spcPts val="0"/>
                        </a:spcAft>
                      </a:pPr>
                      <a:r>
                        <a:rPr lang="en-US" sz="2400" u="none" strike="noStrike" dirty="0" err="1">
                          <a:effectLst/>
                        </a:rPr>
                        <a:t>Rdata</a:t>
                      </a:r>
                      <a:r>
                        <a:rPr lang="en-US" sz="2400" u="none" strike="noStrike" dirty="0">
                          <a:effectLst/>
                        </a:rPr>
                        <a:t> output</a:t>
                      </a:r>
                      <a:endParaRPr lang="en-US" sz="2800" dirty="0">
                        <a:effectLst/>
                      </a:endParaRPr>
                    </a:p>
                    <a:p>
                      <a:pPr algn="ctr" rtl="0" fontAlgn="t">
                        <a:spcBef>
                          <a:spcPts val="0"/>
                        </a:spcBef>
                        <a:spcAft>
                          <a:spcPts val="0"/>
                        </a:spcAft>
                      </a:pPr>
                      <a:r>
                        <a:rPr lang="en-US" sz="2400" u="none" strike="noStrike" dirty="0">
                          <a:effectLst/>
                        </a:rPr>
                        <a:t>More detailed descriptions, depending on data</a:t>
                      </a:r>
                      <a:endParaRPr lang="en-US" sz="2800" dirty="0">
                        <a:effectLst/>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865224" y="9191509"/>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164" y="18308643"/>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lh5.googleusercontent.com/zaPupAAmEZQY_UMhduMaW-QlQ1EU2tZyaHD-EJ3n4jWTjHE8WzHLHNusmqnO1QyY0Y3942K_pDx7pjwhEFwtTE6MAMgfLfxTsgqi90lP1XHkSRH57EBiZmUK5TeY6oq5Cq7_bAg7">
            <a:extLst>
              <a:ext uri="{FF2B5EF4-FFF2-40B4-BE49-F238E27FC236}">
                <a16:creationId xmlns:a16="http://schemas.microsoft.com/office/drawing/2014/main" id="{E255322A-97DD-4731-B27D-4CBAFDCF2A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87840" y="10288856"/>
            <a:ext cx="13410601" cy="86610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ttps://lh5.googleusercontent.com/pwZA-J2kgCcGndAxDRNjjhy6hNC2rUnrtVYU4WvnHJbF7dnof1oiJlLSPxiivO8cLIf1diBjR32NN1LGgvVqPqiDYAXni2I9AIa75p0xHyOiykLsLf64NlUk2NJzsmzJvc1Kf3KC">
            <a:extLst>
              <a:ext uri="{FF2B5EF4-FFF2-40B4-BE49-F238E27FC236}">
                <a16:creationId xmlns:a16="http://schemas.microsoft.com/office/drawing/2014/main" id="{7AB8D16F-E4FA-49BB-AE0C-C8C2EA0B92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96420" y="22760339"/>
            <a:ext cx="13435705" cy="79809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0" name="Shape 138">
            <a:extLst>
              <a:ext uri="{FF2B5EF4-FFF2-40B4-BE49-F238E27FC236}">
                <a16:creationId xmlns:a16="http://schemas.microsoft.com/office/drawing/2014/main" id="{221D9526-32FC-4392-A9A9-E38AD721D2CF}"/>
              </a:ext>
            </a:extLst>
          </p:cNvPr>
          <p:cNvSpPr txBox="1"/>
          <p:nvPr/>
        </p:nvSpPr>
        <p:spPr>
          <a:xfrm>
            <a:off x="15180900" y="30780569"/>
            <a:ext cx="13410600" cy="1960574"/>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 of the Attributes page, in which users can enter detailed information about the variables in their datasets.</a:t>
            </a:r>
            <a:endParaRPr sz="3200" dirty="0">
              <a:latin typeface="Times New Roman"/>
              <a:ea typeface="Times New Roman"/>
              <a:cs typeface="Times New Roman"/>
              <a:sym typeface="Times New Roman"/>
            </a:endParaRPr>
          </a:p>
        </p:txBody>
      </p:sp>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10074" y="10293796"/>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13475" y="22358270"/>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83049" y="23782170"/>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1114</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Arial Black</vt:lpstr>
      <vt:lpstr>Calibri</vt:lpstr>
      <vt:lpstr>Abril Fatface</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Ari Cunningham</cp:lastModifiedBy>
  <cp:revision>17</cp:revision>
  <dcterms:modified xsi:type="dcterms:W3CDTF">2019-03-03T23:33:34Z</dcterms:modified>
</cp:coreProperties>
</file>