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Lato"/>
      <p:regular r:id="rId35"/>
      <p:bold r:id="rId36"/>
      <p:italic r:id="rId37"/>
      <p:boldItalic r:id="rId38"/>
    </p:embeddedFont>
    <p:embeddedFont>
      <p:font typeface="Lora"/>
      <p:regular r:id="rId39"/>
      <p:bold r:id="rId40"/>
      <p:italic r:id="rId41"/>
      <p:boldItalic r:id="rId42"/>
    </p:embeddedFont>
    <p:embeddedFont>
      <p:font typeface="Quicksand"/>
      <p:regular r:id="rId43"/>
      <p:bold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ora-bold.fntdata"/><Relationship Id="rId20" Type="http://schemas.openxmlformats.org/officeDocument/2006/relationships/slide" Target="slides/slide15.xml"/><Relationship Id="rId42" Type="http://schemas.openxmlformats.org/officeDocument/2006/relationships/font" Target="fonts/Lora-boldItalic.fntdata"/><Relationship Id="rId41" Type="http://schemas.openxmlformats.org/officeDocument/2006/relationships/font" Target="fonts/Lora-italic.fntdata"/><Relationship Id="rId22" Type="http://schemas.openxmlformats.org/officeDocument/2006/relationships/slide" Target="slides/slide17.xml"/><Relationship Id="rId44" Type="http://schemas.openxmlformats.org/officeDocument/2006/relationships/font" Target="fonts/Quicksand-bold.fntdata"/><Relationship Id="rId21" Type="http://schemas.openxmlformats.org/officeDocument/2006/relationships/slide" Target="slides/slide16.xml"/><Relationship Id="rId43" Type="http://schemas.openxmlformats.org/officeDocument/2006/relationships/font" Target="fonts/Quicksand-regular.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schemas.openxmlformats.org/officeDocument/2006/relationships/font" Target="fonts/Lora-regular.fnt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56c71429fe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56c71429fe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6c71429f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156c71429fe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56c71429f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156c71429fe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6c71429f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PNG Attribution: https://docs.google.com/presentation/d/1ESToymq6h3cxx2-_7GkBRdSLtQULiRrX-eEnErfrLzo/edit#slide=id.ge4e1c75fa9_2_93</a:t>
            </a:r>
            <a:endParaRPr/>
          </a:p>
        </p:txBody>
      </p:sp>
      <p:sp>
        <p:nvSpPr>
          <p:cNvPr id="199" name="Google Shape;199;g156c71429fe_0_1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f11f974a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f11f974a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ff11f974a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ff11f974a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ff11f974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ff11f974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5cd350fee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5cd350fee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5cd350fe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5cd350fe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cd350fee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cd350fee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5cd350fee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5cd350fee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6c71429fe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6c71429fe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cd350fee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cd350fee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f11f974a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ff11f974a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f11f974a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f11f974a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f11f974a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f11f974a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cd350fee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cd350fee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cd350fee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cd350fee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cd350feeb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cd350feeb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ff11f974a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ff11f974a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5cd350fee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5cd350fee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ff11f974a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ff11f974a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6c71429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156c71429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56c71429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56c71429f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56c71429fe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156c71429fe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c71429fe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156c71429fe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6c71429f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156c71429fe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56c71429f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156c71429fe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6c71429f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56c71429fe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29.png"/><Relationship Id="rId6" Type="http://schemas.openxmlformats.org/officeDocument/2006/relationships/hyperlink" Target="https://join.slack.com/t/psych-sci-accelerator/shared_invite/enQtNTQyODIyMjgwMTk0LTI0YTlmOTZjNDNjZDMwZGYyZjk2MjI2NTAwOTA1NGU3ODRhMDA5ZjIyMTFiYmRlZWRhNmEyMWJlYmNlZGI0ZDA"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sysciacc.org/2022/07/28/special-call-for-studies-studying-generalizability-with-global-samples-deadline-extende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nature.com/documents/NHB_Template_RR_Stage1.docx"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docs.google.com/document/d/11GFCjJSDmO17xiu3CKMaMAGJR8znnZN660b3YiAnUjs/edit?usp=sharin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cs.google.com/document/d/11GFCjJSDmO17xiu3CKMaMAGJR8znnZN660b3YiAnUjs/edit?usp=sharing"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mailto:cchartie@ashland.edu" TargetMode="External"/><Relationship Id="rId4" Type="http://schemas.openxmlformats.org/officeDocument/2006/relationships/hyperlink" Target="mailto:kschmidt@ashland.edu"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 Id="rId9"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hyperlink" Target="mailto:schnarrd@gmail.com" TargetMode="External"/></Relationships>
</file>

<file path=ppt/slides/_rels/slide6.xml.rels><?xml version="1.0" encoding="UTF-8" standalone="yes"?><Relationships xmlns="http://schemas.openxmlformats.org/package/2006/relationships"><Relationship Id="rId10" Type="http://schemas.openxmlformats.org/officeDocument/2006/relationships/image" Target="../media/image12.png"/><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hyperlink" Target="mailto:buchananlab@gmail.com" TargetMode="External"/><Relationship Id="rId9" Type="http://schemas.openxmlformats.org/officeDocument/2006/relationships/image" Target="../media/image9.png"/><Relationship Id="rId5" Type="http://schemas.openxmlformats.org/officeDocument/2006/relationships/hyperlink" Target="mailto:kathleenschmidt1@gmail.com" TargetMode="External"/><Relationship Id="rId6" Type="http://schemas.openxmlformats.org/officeDocument/2006/relationships/image" Target="../media/image4.png"/><Relationship Id="rId7" Type="http://schemas.openxmlformats.org/officeDocument/2006/relationships/image" Target="../media/image17.png"/><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0" Type="http://schemas.openxmlformats.org/officeDocument/2006/relationships/image" Target="../media/image27.png"/><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23.png"/><Relationship Id="rId8" Type="http://schemas.openxmlformats.org/officeDocument/2006/relationships/image" Target="../media/image3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Lora"/>
                <a:ea typeface="Lora"/>
                <a:cs typeface="Lora"/>
                <a:sym typeface="Lora"/>
              </a:rPr>
              <a:t>How to set up a big team science project within the PSA</a:t>
            </a:r>
            <a:endParaRPr>
              <a:latin typeface="Lora"/>
              <a:ea typeface="Lora"/>
              <a:cs typeface="Lora"/>
              <a:sym typeface="Lora"/>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2" name="Google Shape;62;p14"/>
          <p:cNvSpPr/>
          <p:nvPr/>
        </p:nvSpPr>
        <p:spPr>
          <a:xfrm>
            <a:off x="0" y="2834125"/>
            <a:ext cx="9144000" cy="2302800"/>
          </a:xfrm>
          <a:prstGeom prst="rect">
            <a:avLst/>
          </a:prstGeom>
          <a:solidFill>
            <a:srgbClr val="1F9C0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lang="en" sz="2500">
                <a:solidFill>
                  <a:schemeClr val="lt1"/>
                </a:solidFill>
                <a:latin typeface="Lora"/>
                <a:ea typeface="Lora"/>
                <a:cs typeface="Lora"/>
                <a:sym typeface="Lora"/>
              </a:rPr>
              <a:t>Erin M. Buchanan, Associate Director</a:t>
            </a:r>
            <a:endParaRPr sz="2500">
              <a:solidFill>
                <a:schemeClr val="lt1"/>
              </a:solidFill>
              <a:latin typeface="Lora"/>
              <a:ea typeface="Lora"/>
              <a:cs typeface="Lora"/>
              <a:sym typeface="Lora"/>
            </a:endParaRPr>
          </a:p>
          <a:p>
            <a:pPr indent="0" lvl="0" marL="0" marR="0" rtl="0" algn="ctr">
              <a:spcBef>
                <a:spcPts val="0"/>
              </a:spcBef>
              <a:spcAft>
                <a:spcPts val="0"/>
              </a:spcAft>
              <a:buNone/>
            </a:pPr>
            <a:r>
              <a:rPr lang="en" sz="2500">
                <a:solidFill>
                  <a:schemeClr val="lt1"/>
                </a:solidFill>
                <a:latin typeface="Lora"/>
                <a:ea typeface="Lora"/>
                <a:cs typeface="Lora"/>
                <a:sym typeface="Lora"/>
              </a:rPr>
              <a:t>Chris Chartier, Former Director </a:t>
            </a:r>
            <a:endParaRPr sz="2500">
              <a:solidFill>
                <a:schemeClr val="lt1"/>
              </a:solidFill>
              <a:latin typeface="Lora"/>
              <a:ea typeface="Lora"/>
              <a:cs typeface="Lora"/>
              <a:sym typeface="Lora"/>
            </a:endParaRPr>
          </a:p>
        </p:txBody>
      </p:sp>
      <p:sp>
        <p:nvSpPr>
          <p:cNvPr id="63" name="Google Shape;63;p14"/>
          <p:cNvSpPr/>
          <p:nvPr/>
        </p:nvSpPr>
        <p:spPr>
          <a:xfrm>
            <a:off x="0" y="2781175"/>
            <a:ext cx="843000" cy="2355600"/>
          </a:xfrm>
          <a:prstGeom prst="chevron">
            <a:avLst>
              <a:gd fmla="val 50000"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64" name="Google Shape;64;p14"/>
          <p:cNvSpPr/>
          <p:nvPr/>
        </p:nvSpPr>
        <p:spPr>
          <a:xfrm>
            <a:off x="711825" y="2834125"/>
            <a:ext cx="843000" cy="2355600"/>
          </a:xfrm>
          <a:prstGeom prst="chevron">
            <a:avLst>
              <a:gd fmla="val 50000"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p:nvPr/>
        </p:nvSpPr>
        <p:spPr>
          <a:xfrm rot="10800000">
            <a:off x="150" y="0"/>
            <a:ext cx="819000" cy="5143500"/>
          </a:xfrm>
          <a:prstGeom prst="rect">
            <a:avLst/>
          </a:prstGeom>
          <a:solidFill>
            <a:srgbClr val="1F9C0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highlight>
                <a:srgbClr val="1F9C03"/>
              </a:highlight>
              <a:latin typeface="Calibri"/>
              <a:ea typeface="Calibri"/>
              <a:cs typeface="Calibri"/>
              <a:sym typeface="Calibri"/>
            </a:endParaRPr>
          </a:p>
        </p:txBody>
      </p:sp>
      <p:sp>
        <p:nvSpPr>
          <p:cNvPr id="184" name="Google Shape;184;p23"/>
          <p:cNvSpPr txBox="1"/>
          <p:nvPr/>
        </p:nvSpPr>
        <p:spPr>
          <a:xfrm>
            <a:off x="1028700" y="850105"/>
            <a:ext cx="8115300" cy="468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2400" u="none" strike="noStrike">
                <a:solidFill>
                  <a:srgbClr val="3C4043"/>
                </a:solidFill>
                <a:latin typeface="Cambria"/>
                <a:ea typeface="Cambria"/>
                <a:cs typeface="Cambria"/>
                <a:sym typeface="Cambria"/>
              </a:rPr>
              <a:t>1.) </a:t>
            </a:r>
            <a:r>
              <a:rPr lang="en" sz="2400">
                <a:solidFill>
                  <a:srgbClr val="3C4043"/>
                </a:solidFill>
                <a:latin typeface="Cambria"/>
                <a:ea typeface="Cambria"/>
                <a:cs typeface="Cambria"/>
                <a:sym typeface="Cambria"/>
              </a:rPr>
              <a:t>P</a:t>
            </a:r>
            <a:r>
              <a:rPr b="0" i="0" lang="en" sz="2400" u="none" strike="noStrike">
                <a:solidFill>
                  <a:srgbClr val="3C4043"/>
                </a:solidFill>
                <a:latin typeface="Cambria"/>
                <a:ea typeface="Cambria"/>
                <a:cs typeface="Cambria"/>
                <a:sym typeface="Cambria"/>
              </a:rPr>
              <a:t>ropose and collaborate on large-scale, cross-cultural studies</a:t>
            </a:r>
            <a:endParaRPr sz="1100"/>
          </a:p>
          <a:p>
            <a:pPr indent="0" lvl="0" marL="0" marR="0" rtl="0" algn="l">
              <a:spcBef>
                <a:spcPts val="1800"/>
              </a:spcBef>
              <a:spcAft>
                <a:spcPts val="0"/>
              </a:spcAft>
              <a:buNone/>
            </a:pPr>
            <a:r>
              <a:rPr b="0" i="0" lang="en" sz="2400" u="none" strike="noStrike">
                <a:solidFill>
                  <a:srgbClr val="3C4043"/>
                </a:solidFill>
                <a:latin typeface="Cambria"/>
                <a:ea typeface="Cambria"/>
                <a:cs typeface="Cambria"/>
                <a:sym typeface="Cambria"/>
              </a:rPr>
              <a:t>2.) Garner co-authorship in </a:t>
            </a:r>
            <a:r>
              <a:rPr lang="en" sz="2400">
                <a:solidFill>
                  <a:srgbClr val="3C4043"/>
                </a:solidFill>
                <a:latin typeface="Cambria"/>
                <a:ea typeface="Cambria"/>
                <a:cs typeface="Cambria"/>
                <a:sym typeface="Cambria"/>
              </a:rPr>
              <a:t>high-readership </a:t>
            </a:r>
            <a:r>
              <a:rPr b="0" i="0" lang="en" sz="2400" u="none" strike="noStrike">
                <a:solidFill>
                  <a:srgbClr val="3C4043"/>
                </a:solidFill>
                <a:latin typeface="Cambria"/>
                <a:ea typeface="Cambria"/>
                <a:cs typeface="Cambria"/>
                <a:sym typeface="Cambria"/>
              </a:rPr>
              <a:t>publications </a:t>
            </a:r>
            <a:endParaRPr sz="1100"/>
          </a:p>
          <a:p>
            <a:pPr indent="0" lvl="0" marL="0" marR="0" rtl="0" algn="l">
              <a:spcBef>
                <a:spcPts val="1800"/>
              </a:spcBef>
              <a:spcAft>
                <a:spcPts val="0"/>
              </a:spcAft>
              <a:buNone/>
            </a:pPr>
            <a:r>
              <a:rPr b="0" i="0" lang="en" sz="2400" u="none" strike="noStrike">
                <a:solidFill>
                  <a:srgbClr val="3C4043"/>
                </a:solidFill>
                <a:latin typeface="Cambria"/>
                <a:ea typeface="Cambria"/>
                <a:cs typeface="Cambria"/>
                <a:sym typeface="Cambria"/>
              </a:rPr>
              <a:t>3.) Contribute to the methods reform movement in psychological science and  </a:t>
            </a:r>
            <a:endParaRPr sz="1100"/>
          </a:p>
          <a:p>
            <a:pPr indent="0" lvl="0" marL="0" marR="0" rtl="0" algn="l">
              <a:spcBef>
                <a:spcPts val="1800"/>
              </a:spcBef>
              <a:spcAft>
                <a:spcPts val="0"/>
              </a:spcAft>
              <a:buNone/>
            </a:pPr>
            <a:r>
              <a:rPr b="0" i="0" lang="en" sz="2400" u="none" strike="noStrike">
                <a:solidFill>
                  <a:srgbClr val="3C4043"/>
                </a:solidFill>
                <a:latin typeface="Cambria"/>
                <a:ea typeface="Cambria"/>
                <a:cs typeface="Cambria"/>
                <a:sym typeface="Cambria"/>
              </a:rPr>
              <a:t>4.) Form regional support groups of other researchers in your area </a:t>
            </a:r>
            <a:endParaRPr sz="1100"/>
          </a:p>
          <a:p>
            <a:pPr indent="0" lvl="0" marL="0" marR="0" rtl="0" algn="l">
              <a:spcBef>
                <a:spcPts val="1800"/>
              </a:spcBef>
              <a:spcAft>
                <a:spcPts val="0"/>
              </a:spcAft>
              <a:buNone/>
            </a:pPr>
            <a:r>
              <a:rPr lang="en" sz="2400">
                <a:solidFill>
                  <a:srgbClr val="3C4043"/>
                </a:solidFill>
                <a:latin typeface="Cambria"/>
                <a:ea typeface="Cambria"/>
                <a:cs typeface="Cambria"/>
                <a:sym typeface="Cambria"/>
              </a:rPr>
              <a:t>5.) Collaborate on various initiatives and immerse in a community of passionate psychological science researchers </a:t>
            </a:r>
            <a:endParaRPr sz="2400">
              <a:solidFill>
                <a:schemeClr val="dk1"/>
              </a:solidFill>
              <a:latin typeface="Cambria"/>
              <a:ea typeface="Cambria"/>
              <a:cs typeface="Cambria"/>
              <a:sym typeface="Cambria"/>
            </a:endParaRPr>
          </a:p>
        </p:txBody>
      </p:sp>
      <p:sp>
        <p:nvSpPr>
          <p:cNvPr id="185" name="Google Shape;185;p23"/>
          <p:cNvSpPr/>
          <p:nvPr/>
        </p:nvSpPr>
        <p:spPr>
          <a:xfrm>
            <a:off x="819150" y="0"/>
            <a:ext cx="39600" cy="5286300"/>
          </a:xfrm>
          <a:prstGeom prst="rect">
            <a:avLst/>
          </a:prstGeom>
          <a:solidFill>
            <a:srgbClr val="DEEF7B"/>
          </a:solidFill>
          <a:ln cap="flat" cmpd="sng" w="12700">
            <a:solidFill>
              <a:srgbClr val="D4E5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86" name="Google Shape;186;p23"/>
          <p:cNvSpPr txBox="1"/>
          <p:nvPr>
            <p:ph type="title"/>
          </p:nvPr>
        </p:nvSpPr>
        <p:spPr>
          <a:xfrm>
            <a:off x="267075" y="94348"/>
            <a:ext cx="7029600" cy="707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Lora"/>
              <a:buNone/>
            </a:pPr>
            <a:r>
              <a:rPr b="1" lang="en" sz="3600">
                <a:solidFill>
                  <a:schemeClr val="lt1"/>
                </a:solidFill>
                <a:highlight>
                  <a:srgbClr val="1F9C03"/>
                </a:highlight>
                <a:latin typeface="Lora"/>
                <a:ea typeface="Lora"/>
                <a:cs typeface="Lora"/>
                <a:sym typeface="Lora"/>
              </a:rPr>
              <a:t>Why should you join the PSA? </a:t>
            </a:r>
            <a:endParaRPr sz="3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p:nvPr/>
        </p:nvSpPr>
        <p:spPr>
          <a:xfrm flipH="1" rot="-5400000">
            <a:off x="4067100" y="-4067099"/>
            <a:ext cx="10098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92" name="Google Shape;192;p24"/>
          <p:cNvSpPr txBox="1"/>
          <p:nvPr>
            <p:ph type="title"/>
          </p:nvPr>
        </p:nvSpPr>
        <p:spPr>
          <a:xfrm>
            <a:off x="0" y="343831"/>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2021-2022 Community Initiatives  </a:t>
            </a:r>
            <a:endParaRPr sz="2500"/>
          </a:p>
        </p:txBody>
      </p:sp>
      <p:sp>
        <p:nvSpPr>
          <p:cNvPr id="193" name="Google Shape;193;p24"/>
          <p:cNvSpPr txBox="1"/>
          <p:nvPr/>
        </p:nvSpPr>
        <p:spPr>
          <a:xfrm>
            <a:off x="200025" y="1188756"/>
            <a:ext cx="4162500" cy="13830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3300"/>
              <a:buFont typeface="Lora"/>
              <a:buNone/>
            </a:pPr>
            <a:r>
              <a:rPr b="1" lang="en" sz="3300">
                <a:solidFill>
                  <a:schemeClr val="lt1"/>
                </a:solidFill>
                <a:highlight>
                  <a:srgbClr val="1F9C03"/>
                </a:highlight>
                <a:latin typeface="Lora"/>
                <a:ea typeface="Lora"/>
                <a:cs typeface="Lora"/>
                <a:sym typeface="Lora"/>
              </a:rPr>
              <a:t>PSA Regional Support Groups </a:t>
            </a:r>
            <a:endParaRPr sz="1100"/>
          </a:p>
        </p:txBody>
      </p:sp>
      <p:sp>
        <p:nvSpPr>
          <p:cNvPr id="194" name="Google Shape;194;p24"/>
          <p:cNvSpPr txBox="1"/>
          <p:nvPr/>
        </p:nvSpPr>
        <p:spPr>
          <a:xfrm>
            <a:off x="4781551" y="1188756"/>
            <a:ext cx="4162500" cy="1383000"/>
          </a:xfrm>
          <a:prstGeom prst="rect">
            <a:avLst/>
          </a:prstGeom>
          <a:noFill/>
          <a:ln>
            <a:noFill/>
          </a:ln>
        </p:spPr>
        <p:txBody>
          <a:bodyPr anchorCtr="0" anchor="ctr"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3300"/>
              <a:buFont typeface="Lora"/>
              <a:buNone/>
            </a:pPr>
            <a:r>
              <a:rPr b="1" lang="en" sz="3300">
                <a:solidFill>
                  <a:schemeClr val="lt1"/>
                </a:solidFill>
                <a:highlight>
                  <a:srgbClr val="1F9C03"/>
                </a:highlight>
                <a:latin typeface="Lora"/>
                <a:ea typeface="Lora"/>
                <a:cs typeface="Lora"/>
                <a:sym typeface="Lora"/>
              </a:rPr>
              <a:t>The PSA Expertise Hub </a:t>
            </a:r>
            <a:endParaRPr sz="1100"/>
          </a:p>
        </p:txBody>
      </p:sp>
      <p:sp>
        <p:nvSpPr>
          <p:cNvPr id="195" name="Google Shape;195;p24"/>
          <p:cNvSpPr txBox="1"/>
          <p:nvPr/>
        </p:nvSpPr>
        <p:spPr>
          <a:xfrm>
            <a:off x="514348" y="2750853"/>
            <a:ext cx="3533700" cy="19164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500" u="none" strike="noStrike">
                <a:solidFill>
                  <a:srgbClr val="3C4043"/>
                </a:solidFill>
                <a:latin typeface="Cambria"/>
                <a:ea typeface="Cambria"/>
                <a:cs typeface="Cambria"/>
                <a:sym typeface="Cambria"/>
              </a:rPr>
              <a:t>The PSA Regiona</a:t>
            </a:r>
            <a:r>
              <a:rPr lang="en" sz="1500">
                <a:solidFill>
                  <a:srgbClr val="3C4043"/>
                </a:solidFill>
                <a:latin typeface="Cambria"/>
                <a:ea typeface="Cambria"/>
                <a:cs typeface="Cambria"/>
                <a:sym typeface="Cambria"/>
              </a:rPr>
              <a:t>l Support Groups (Latin America, Arab Region, etc.) aim to bring together researchers to discuss shared needs and challenges in the local context and to support the production of culturally sensitive and culture specific research especially among developing countries </a:t>
            </a:r>
            <a:endParaRPr sz="1500">
              <a:solidFill>
                <a:schemeClr val="dk1"/>
              </a:solidFill>
              <a:latin typeface="Cambria"/>
              <a:ea typeface="Cambria"/>
              <a:cs typeface="Cambria"/>
              <a:sym typeface="Cambria"/>
            </a:endParaRPr>
          </a:p>
        </p:txBody>
      </p:sp>
      <p:sp>
        <p:nvSpPr>
          <p:cNvPr id="196" name="Google Shape;196;p24"/>
          <p:cNvSpPr txBox="1"/>
          <p:nvPr/>
        </p:nvSpPr>
        <p:spPr>
          <a:xfrm>
            <a:off x="5095878" y="2750853"/>
            <a:ext cx="3533700" cy="2116500"/>
          </a:xfrm>
          <a:prstGeom prst="rect">
            <a:avLst/>
          </a:prstGeom>
          <a:no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0" i="0" lang="en" sz="1900" u="none" strike="noStrike">
                <a:solidFill>
                  <a:srgbClr val="3C4043"/>
                </a:solidFill>
                <a:latin typeface="Cambria"/>
                <a:ea typeface="Cambria"/>
                <a:cs typeface="Cambria"/>
                <a:sym typeface="Cambria"/>
              </a:rPr>
              <a:t>The PSA has a deep pool of expertise, The Hub aims to make expertise sharing among the PSA more accessible to increase collaboration, theory-building, and study feedback among others </a:t>
            </a:r>
            <a:endParaRPr sz="19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202" name="Google Shape;202;p25"/>
          <p:cNvSpPr txBox="1"/>
          <p:nvPr>
            <p:ph type="title"/>
          </p:nvPr>
        </p:nvSpPr>
        <p:spPr>
          <a:xfrm>
            <a:off x="-142876" y="231298"/>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Reach the PSA </a:t>
            </a:r>
            <a:endParaRPr sz="2500"/>
          </a:p>
        </p:txBody>
      </p:sp>
      <p:pic>
        <p:nvPicPr>
          <p:cNvPr id="203" name="Google Shape;203;p25"/>
          <p:cNvPicPr preferRelativeResize="0"/>
          <p:nvPr/>
        </p:nvPicPr>
        <p:blipFill>
          <a:blip r:embed="rId3">
            <a:alphaModFix/>
          </a:blip>
          <a:stretch>
            <a:fillRect/>
          </a:stretch>
        </p:blipFill>
        <p:spPr>
          <a:xfrm>
            <a:off x="1119425" y="1994850"/>
            <a:ext cx="982825" cy="982825"/>
          </a:xfrm>
          <a:prstGeom prst="rect">
            <a:avLst/>
          </a:prstGeom>
          <a:noFill/>
          <a:ln>
            <a:noFill/>
          </a:ln>
        </p:spPr>
      </p:pic>
      <p:pic>
        <p:nvPicPr>
          <p:cNvPr id="204" name="Google Shape;204;p25"/>
          <p:cNvPicPr preferRelativeResize="0"/>
          <p:nvPr/>
        </p:nvPicPr>
        <p:blipFill>
          <a:blip r:embed="rId4">
            <a:alphaModFix/>
          </a:blip>
          <a:stretch>
            <a:fillRect/>
          </a:stretch>
        </p:blipFill>
        <p:spPr>
          <a:xfrm>
            <a:off x="3726200" y="1812675"/>
            <a:ext cx="1165000" cy="1165000"/>
          </a:xfrm>
          <a:prstGeom prst="rect">
            <a:avLst/>
          </a:prstGeom>
          <a:noFill/>
          <a:ln>
            <a:noFill/>
          </a:ln>
        </p:spPr>
      </p:pic>
      <p:pic>
        <p:nvPicPr>
          <p:cNvPr id="205" name="Google Shape;205;p25"/>
          <p:cNvPicPr preferRelativeResize="0"/>
          <p:nvPr/>
        </p:nvPicPr>
        <p:blipFill>
          <a:blip r:embed="rId5">
            <a:alphaModFix/>
          </a:blip>
          <a:stretch>
            <a:fillRect/>
          </a:stretch>
        </p:blipFill>
        <p:spPr>
          <a:xfrm>
            <a:off x="6669350" y="1812675"/>
            <a:ext cx="1165000" cy="1165000"/>
          </a:xfrm>
          <a:prstGeom prst="rect">
            <a:avLst/>
          </a:prstGeom>
          <a:noFill/>
          <a:ln>
            <a:noFill/>
          </a:ln>
        </p:spPr>
      </p:pic>
      <p:sp>
        <p:nvSpPr>
          <p:cNvPr id="206" name="Google Shape;206;p25"/>
          <p:cNvSpPr txBox="1"/>
          <p:nvPr/>
        </p:nvSpPr>
        <p:spPr>
          <a:xfrm>
            <a:off x="395800" y="3195425"/>
            <a:ext cx="22671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mbria"/>
                <a:ea typeface="Cambria"/>
                <a:cs typeface="Cambria"/>
                <a:sym typeface="Cambria"/>
              </a:rPr>
              <a:t>https://twitter.com/PsySciAcc</a:t>
            </a:r>
            <a:endParaRPr sz="1200">
              <a:latin typeface="Cambria"/>
              <a:ea typeface="Cambria"/>
              <a:cs typeface="Cambria"/>
              <a:sym typeface="Cambria"/>
            </a:endParaRPr>
          </a:p>
        </p:txBody>
      </p:sp>
      <p:sp>
        <p:nvSpPr>
          <p:cNvPr id="207" name="Google Shape;207;p25"/>
          <p:cNvSpPr txBox="1"/>
          <p:nvPr/>
        </p:nvSpPr>
        <p:spPr>
          <a:xfrm>
            <a:off x="3362650" y="3195425"/>
            <a:ext cx="1892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mbria"/>
                <a:ea typeface="Cambria"/>
                <a:cs typeface="Cambria"/>
                <a:sym typeface="Cambria"/>
              </a:rPr>
              <a:t>https://psysciacc.org/</a:t>
            </a:r>
            <a:endParaRPr>
              <a:latin typeface="Cambria"/>
              <a:ea typeface="Cambria"/>
              <a:cs typeface="Cambria"/>
              <a:sym typeface="Cambria"/>
            </a:endParaRPr>
          </a:p>
        </p:txBody>
      </p:sp>
      <p:sp>
        <p:nvSpPr>
          <p:cNvPr id="208" name="Google Shape;208;p25"/>
          <p:cNvSpPr txBox="1"/>
          <p:nvPr/>
        </p:nvSpPr>
        <p:spPr>
          <a:xfrm>
            <a:off x="6236675" y="3195425"/>
            <a:ext cx="2060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mbria"/>
                <a:ea typeface="Cambria"/>
                <a:cs typeface="Cambria"/>
                <a:sym typeface="Cambria"/>
              </a:rPr>
              <a:t>Use this </a:t>
            </a:r>
            <a:r>
              <a:rPr lang="en" u="sng">
                <a:solidFill>
                  <a:schemeClr val="hlink"/>
                </a:solidFill>
                <a:latin typeface="Cambria"/>
                <a:ea typeface="Cambria"/>
                <a:cs typeface="Cambria"/>
                <a:sym typeface="Cambria"/>
                <a:hlinkClick r:id="rId6"/>
              </a:rPr>
              <a:t>invitation link</a:t>
            </a:r>
            <a:endParaRPr>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The PSA releases periodic calls for studies when network capacity allows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General calls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Special calls</a:t>
            </a:r>
            <a:endParaRPr>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Registered Report Format</a:t>
            </a:r>
            <a:endParaRPr>
              <a:solidFill>
                <a:schemeClr val="dk1"/>
              </a:solidFill>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Cover Page, including the title of the study, date of the latest draft, and keywords</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Abstract of up to 150 words</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Main body submission text of up to 5,000 words</a:t>
            </a:r>
            <a:endParaRPr sz="1350">
              <a:solidFill>
                <a:schemeClr val="dk1"/>
              </a:solidFill>
              <a:highlight>
                <a:srgbClr val="FFFFFF"/>
              </a:highlight>
              <a:latin typeface="Lora"/>
              <a:ea typeface="Lora"/>
              <a:cs typeface="Lora"/>
              <a:sym typeface="Lora"/>
            </a:endParaRPr>
          </a:p>
          <a:p>
            <a:pPr indent="-314325" lvl="2" marL="13716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Intro</a:t>
            </a:r>
            <a:endParaRPr sz="1350">
              <a:solidFill>
                <a:schemeClr val="dk1"/>
              </a:solidFill>
              <a:highlight>
                <a:srgbClr val="FFFFFF"/>
              </a:highlight>
              <a:latin typeface="Lora"/>
              <a:ea typeface="Lora"/>
              <a:cs typeface="Lora"/>
              <a:sym typeface="Lora"/>
            </a:endParaRPr>
          </a:p>
          <a:p>
            <a:pPr indent="-314325" lvl="2" marL="13716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Methods</a:t>
            </a:r>
            <a:endParaRPr sz="1350">
              <a:solidFill>
                <a:schemeClr val="dk1"/>
              </a:solidFill>
              <a:highlight>
                <a:srgbClr val="FFFFFF"/>
              </a:highlight>
              <a:latin typeface="Lora"/>
              <a:ea typeface="Lora"/>
              <a:cs typeface="Lora"/>
              <a:sym typeface="Lora"/>
            </a:endParaRPr>
          </a:p>
          <a:p>
            <a:pPr indent="-314325" lvl="2" marL="13716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Analysis plan</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A version of the submission with a cover page included</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A masked version of the submission without the cover page</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References</a:t>
            </a:r>
            <a:endParaRPr sz="1350">
              <a:solidFill>
                <a:schemeClr val="dk1"/>
              </a:solidFill>
              <a:highlight>
                <a:srgbClr val="FFFFFF"/>
              </a:highlight>
              <a:latin typeface="Lora"/>
              <a:ea typeface="Lora"/>
              <a:cs typeface="Lora"/>
              <a:sym typeface="Lora"/>
            </a:endParaRPr>
          </a:p>
          <a:p>
            <a:pPr indent="-314325" lvl="1" marL="914400" rtl="0" algn="l">
              <a:spcBef>
                <a:spcPts val="0"/>
              </a:spcBef>
              <a:spcAft>
                <a:spcPts val="0"/>
              </a:spcAft>
              <a:buClr>
                <a:schemeClr val="dk1"/>
              </a:buClr>
              <a:buSzPts val="1350"/>
              <a:buFont typeface="Lora"/>
              <a:buChar char="○"/>
            </a:pPr>
            <a:r>
              <a:rPr lang="en" sz="1350">
                <a:solidFill>
                  <a:schemeClr val="dk1"/>
                </a:solidFill>
                <a:highlight>
                  <a:srgbClr val="FFFFFF"/>
                </a:highlight>
                <a:latin typeface="Lora"/>
                <a:ea typeface="Lora"/>
                <a:cs typeface="Lora"/>
                <a:sym typeface="Lora"/>
              </a:rPr>
              <a:t>Supplementary materials</a:t>
            </a:r>
            <a:endParaRPr>
              <a:solidFill>
                <a:schemeClr val="dk1"/>
              </a:solidFill>
              <a:latin typeface="Lora"/>
              <a:ea typeface="Lora"/>
              <a:cs typeface="Lora"/>
              <a:sym typeface="Lora"/>
            </a:endParaRPr>
          </a:p>
        </p:txBody>
      </p:sp>
      <p:sp>
        <p:nvSpPr>
          <p:cNvPr id="214" name="Google Shape;214;p26"/>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15" name="Google Shape;215;p26"/>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PSA Submission Process</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idx="1" type="body"/>
          </p:nvPr>
        </p:nvSpPr>
        <p:spPr>
          <a:xfrm>
            <a:off x="311700" y="708175"/>
            <a:ext cx="6494400" cy="4435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sz="2102">
                <a:solidFill>
                  <a:schemeClr val="dk1"/>
                </a:solidFill>
                <a:latin typeface="Lora"/>
                <a:ea typeface="Lora"/>
                <a:cs typeface="Lora"/>
                <a:sym typeface="Lora"/>
              </a:rPr>
              <a:t>Round 1</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Initial feasibility/quality check by the SSC</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Decision to reject or send for full review</a:t>
            </a:r>
            <a:endParaRPr sz="2102">
              <a:solidFill>
                <a:schemeClr val="dk1"/>
              </a:solidFill>
              <a:latin typeface="Lora"/>
              <a:ea typeface="Lora"/>
              <a:cs typeface="Lora"/>
              <a:sym typeface="Lora"/>
            </a:endParaRPr>
          </a:p>
          <a:p>
            <a:pPr indent="0" lvl="0" marL="0" rtl="0" algn="l">
              <a:spcBef>
                <a:spcPts val="1200"/>
              </a:spcBef>
              <a:spcAft>
                <a:spcPts val="0"/>
              </a:spcAft>
              <a:buNone/>
            </a:pPr>
            <a:r>
              <a:rPr lang="en" sz="2102">
                <a:solidFill>
                  <a:schemeClr val="dk1"/>
                </a:solidFill>
                <a:latin typeface="Lora"/>
                <a:ea typeface="Lora"/>
                <a:cs typeface="Lora"/>
                <a:sym typeface="Lora"/>
              </a:rPr>
              <a:t>Round 2</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Reviews by internal and external experts, and committee representatives</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Network Evaluation</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Decision to reject, request revisions, or provisionally accept</a:t>
            </a:r>
            <a:endParaRPr sz="2102">
              <a:solidFill>
                <a:schemeClr val="dk1"/>
              </a:solidFill>
              <a:latin typeface="Lora"/>
              <a:ea typeface="Lora"/>
              <a:cs typeface="Lora"/>
              <a:sym typeface="Lora"/>
            </a:endParaRPr>
          </a:p>
          <a:p>
            <a:pPr indent="0" lvl="0" marL="0" rtl="0" algn="l">
              <a:spcBef>
                <a:spcPts val="1200"/>
              </a:spcBef>
              <a:spcAft>
                <a:spcPts val="0"/>
              </a:spcAft>
              <a:buNone/>
            </a:pPr>
            <a:r>
              <a:rPr lang="en" sz="2102">
                <a:solidFill>
                  <a:schemeClr val="dk1"/>
                </a:solidFill>
                <a:latin typeface="Lora"/>
                <a:ea typeface="Lora"/>
                <a:cs typeface="Lora"/>
                <a:sym typeface="Lora"/>
              </a:rPr>
              <a:t>Needs Assessment</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Process of identifying key personnel and likely challenges for projects</a:t>
            </a:r>
            <a:endParaRPr sz="2102">
              <a:solidFill>
                <a:schemeClr val="dk1"/>
              </a:solidFill>
              <a:latin typeface="Lora"/>
              <a:ea typeface="Lora"/>
              <a:cs typeface="Lora"/>
              <a:sym typeface="Lora"/>
            </a:endParaRPr>
          </a:p>
          <a:p>
            <a:pPr indent="0" lvl="0" marL="457200" rtl="0" algn="l">
              <a:spcBef>
                <a:spcPts val="1200"/>
              </a:spcBef>
              <a:spcAft>
                <a:spcPts val="0"/>
              </a:spcAft>
              <a:buNone/>
            </a:pPr>
            <a:r>
              <a:rPr lang="en" sz="2102">
                <a:solidFill>
                  <a:schemeClr val="dk1"/>
                </a:solidFill>
                <a:latin typeface="Lora"/>
                <a:ea typeface="Lora"/>
                <a:cs typeface="Lora"/>
                <a:sym typeface="Lora"/>
              </a:rPr>
              <a:t>• Official acceptance comes only after a successful needs assessment phase</a:t>
            </a:r>
            <a:endParaRPr sz="2102">
              <a:solidFill>
                <a:schemeClr val="dk1"/>
              </a:solidFill>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21" name="Google Shape;221;p27"/>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22" name="Google Shape;222;p27"/>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PSA Review Process</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pic>
        <p:nvPicPr>
          <p:cNvPr id="223" name="Google Shape;223;p27"/>
          <p:cNvPicPr preferRelativeResize="0"/>
          <p:nvPr/>
        </p:nvPicPr>
        <p:blipFill>
          <a:blip r:embed="rId3">
            <a:alphaModFix/>
          </a:blip>
          <a:stretch>
            <a:fillRect/>
          </a:stretch>
        </p:blipFill>
        <p:spPr>
          <a:xfrm>
            <a:off x="6641427" y="1628175"/>
            <a:ext cx="2236224" cy="2222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4 primary studies in JTF priority topic areas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Large-scale, multi-site projects with high geographical diversity</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Prepared and conducted in collaboration with the PSA committees and network</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Data collected from both college samples and community samples</a:t>
            </a:r>
            <a:endParaRPr>
              <a:latin typeface="Lora"/>
              <a:ea typeface="Lora"/>
              <a:cs typeface="Lora"/>
              <a:sym typeface="Lora"/>
            </a:endParaRPr>
          </a:p>
          <a:p>
            <a:pPr indent="0" lvl="0" marL="457200" rtl="0" algn="l">
              <a:spcBef>
                <a:spcPts val="1200"/>
              </a:spcBef>
              <a:spcAft>
                <a:spcPts val="0"/>
              </a:spcAft>
              <a:buNone/>
            </a:pPr>
            <a:r>
              <a:t/>
            </a:r>
            <a:endParaRPr>
              <a:latin typeface="Lora"/>
              <a:ea typeface="Lora"/>
              <a:cs typeface="Lora"/>
              <a:sym typeface="Lora"/>
            </a:endParaRPr>
          </a:p>
          <a:p>
            <a:pPr indent="-342900" lvl="0" marL="457200" rtl="0" algn="l">
              <a:spcBef>
                <a:spcPts val="1200"/>
              </a:spcBef>
              <a:spcAft>
                <a:spcPts val="0"/>
              </a:spcAft>
              <a:buSzPts val="1800"/>
              <a:buFont typeface="Lora"/>
              <a:buChar char="●"/>
            </a:pPr>
            <a:r>
              <a:rPr lang="en">
                <a:latin typeface="Lora"/>
                <a:ea typeface="Lora"/>
                <a:cs typeface="Lora"/>
                <a:sym typeface="Lora"/>
              </a:rPr>
              <a:t>3 overarching research questions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How well do research questions with global implications extend to global samples?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Do psychological investigations of community samples produce more varied results than investigations using undergraduate samples?</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Can psychology researchers anticipate the limitations of their research?</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29" name="Google Shape;229;p28"/>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30" name="Google Shape;230;p28"/>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Collaboration with John Templeton Foundation</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pic>
        <p:nvPicPr>
          <p:cNvPr id="231" name="Google Shape;231;p28"/>
          <p:cNvPicPr preferRelativeResize="0"/>
          <p:nvPr/>
        </p:nvPicPr>
        <p:blipFill>
          <a:blip r:embed="rId3">
            <a:alphaModFix/>
          </a:blip>
          <a:stretch>
            <a:fillRect/>
          </a:stretch>
        </p:blipFill>
        <p:spPr>
          <a:xfrm>
            <a:off x="6566700" y="3956003"/>
            <a:ext cx="2577301" cy="1187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9"/>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419100" lvl="0" marL="457200" rtl="0" algn="l">
              <a:spcBef>
                <a:spcPts val="1200"/>
              </a:spcBef>
              <a:spcAft>
                <a:spcPts val="0"/>
              </a:spcAft>
              <a:buClr>
                <a:schemeClr val="dk1"/>
              </a:buClr>
              <a:buSzPts val="3000"/>
              <a:buChar char="-"/>
            </a:pPr>
            <a:r>
              <a:rPr b="1" lang="en" sz="3000">
                <a:solidFill>
                  <a:schemeClr val="dk1"/>
                </a:solidFill>
                <a:latin typeface="Lora"/>
                <a:ea typeface="Lora"/>
                <a:cs typeface="Lora"/>
                <a:sym typeface="Lora"/>
              </a:rPr>
              <a:t>The dynamics of religious change. </a:t>
            </a:r>
            <a:r>
              <a:rPr i="1" lang="en" sz="3000">
                <a:solidFill>
                  <a:schemeClr val="dk1"/>
                </a:solidFill>
                <a:latin typeface="Lora"/>
                <a:ea typeface="Lora"/>
                <a:cs typeface="Lora"/>
                <a:sym typeface="Lora"/>
              </a:rPr>
              <a:t>Why do religions flourish or lose adherents? What kinds of features of religious organizations drive or repel members? Why and how do people switch religious identities?</a:t>
            </a:r>
            <a:endParaRPr i="1" sz="3000">
              <a:solidFill>
                <a:schemeClr val="dk1"/>
              </a:solidFill>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37" name="Google Shape;237;p29"/>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38" name="Google Shape;238;p29"/>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Religious Change</a:t>
            </a:r>
            <a:endParaRPr b="1" sz="2500">
              <a:solidFill>
                <a:schemeClr val="lt1"/>
              </a:solidFill>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419100" lvl="0" marL="457200" rtl="0" algn="l">
              <a:spcBef>
                <a:spcPts val="1200"/>
              </a:spcBef>
              <a:spcAft>
                <a:spcPts val="0"/>
              </a:spcAft>
              <a:buClr>
                <a:schemeClr val="dk1"/>
              </a:buClr>
              <a:buSzPts val="3000"/>
              <a:buChar char="-"/>
            </a:pPr>
            <a:r>
              <a:rPr b="1" lang="en" sz="3000">
                <a:solidFill>
                  <a:schemeClr val="dk1"/>
                </a:solidFill>
                <a:latin typeface="Lora"/>
                <a:ea typeface="Lora"/>
                <a:cs typeface="Lora"/>
                <a:sym typeface="Lora"/>
              </a:rPr>
              <a:t>Intellectual humility. </a:t>
            </a:r>
            <a:r>
              <a:rPr i="1" lang="en" sz="3000">
                <a:solidFill>
                  <a:schemeClr val="dk1"/>
                </a:solidFill>
                <a:latin typeface="Lora"/>
                <a:ea typeface="Lora"/>
                <a:cs typeface="Lora"/>
                <a:sym typeface="Lora"/>
              </a:rPr>
              <a:t>Which factors enhance or inhibit intellectual humility? How can we better study the concept of intellectual humility?</a:t>
            </a:r>
            <a:endParaRPr i="1" sz="3000">
              <a:solidFill>
                <a:schemeClr val="dk1"/>
              </a:solidFill>
              <a:latin typeface="Lora"/>
              <a:ea typeface="Lora"/>
              <a:cs typeface="Lora"/>
              <a:sym typeface="Lora"/>
            </a:endParaRPr>
          </a:p>
          <a:p>
            <a:pPr indent="0" lvl="0" marL="0" rtl="0" algn="l">
              <a:spcBef>
                <a:spcPts val="1200"/>
              </a:spcBef>
              <a:spcAft>
                <a:spcPts val="0"/>
              </a:spcAft>
              <a:buNone/>
            </a:pPr>
            <a:r>
              <a:t/>
            </a:r>
            <a:endParaRPr b="1" sz="3000">
              <a:solidFill>
                <a:schemeClr val="dk1"/>
              </a:solidFill>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44" name="Google Shape;244;p30"/>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45" name="Google Shape;245;p30"/>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Intellectual Humility</a:t>
            </a:r>
            <a:endParaRPr b="1" sz="2500">
              <a:solidFill>
                <a:schemeClr val="lt1"/>
              </a:solidFill>
              <a:latin typeface="Lora"/>
              <a:ea typeface="Lora"/>
              <a:cs typeface="Lora"/>
              <a:sym typeface="Lor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idx="1" type="body"/>
          </p:nvPr>
        </p:nvSpPr>
        <p:spPr>
          <a:xfrm>
            <a:off x="311700" y="708175"/>
            <a:ext cx="8520600" cy="3860700"/>
          </a:xfrm>
          <a:prstGeom prst="rect">
            <a:avLst/>
          </a:prstGeom>
        </p:spPr>
        <p:txBody>
          <a:bodyPr anchorCtr="0" anchor="t" bIns="91425" lIns="91425" spcFirstLastPara="1" rIns="91425" wrap="square" tIns="91425">
            <a:noAutofit/>
          </a:bodyPr>
          <a:lstStyle/>
          <a:p>
            <a:pPr indent="-419100" lvl="0" marL="457200" rtl="0" algn="l">
              <a:spcBef>
                <a:spcPts val="1200"/>
              </a:spcBef>
              <a:spcAft>
                <a:spcPts val="0"/>
              </a:spcAft>
              <a:buClr>
                <a:schemeClr val="dk1"/>
              </a:buClr>
              <a:buSzPts val="3000"/>
              <a:buChar char="-"/>
            </a:pPr>
            <a:r>
              <a:rPr b="1" lang="en" sz="3000">
                <a:solidFill>
                  <a:schemeClr val="dk1"/>
                </a:solidFill>
                <a:latin typeface="Lora"/>
                <a:ea typeface="Lora"/>
                <a:cs typeface="Lora"/>
                <a:sym typeface="Lora"/>
              </a:rPr>
              <a:t>Religious cognition. </a:t>
            </a:r>
            <a:r>
              <a:rPr i="1" lang="en" sz="3000">
                <a:solidFill>
                  <a:schemeClr val="dk1"/>
                </a:solidFill>
                <a:latin typeface="Lora"/>
                <a:ea typeface="Lora"/>
                <a:cs typeface="Lora"/>
                <a:sym typeface="Lora"/>
              </a:rPr>
              <a:t>What is the nature of religious belief and how can it be better measured? What causes religious or spiritual experiences and what are the effects of those experiences? How do individuals develop and revise their religious beliefs?</a:t>
            </a:r>
            <a:endParaRPr b="1" sz="3000">
              <a:solidFill>
                <a:schemeClr val="dk1"/>
              </a:solidFill>
              <a:latin typeface="Lora"/>
              <a:ea typeface="Lora"/>
              <a:cs typeface="Lora"/>
              <a:sym typeface="Lora"/>
            </a:endParaRPr>
          </a:p>
          <a:p>
            <a:pPr indent="0" lvl="0" marL="0" rtl="0" algn="l">
              <a:spcBef>
                <a:spcPts val="1200"/>
              </a:spcBef>
              <a:spcAft>
                <a:spcPts val="0"/>
              </a:spcAft>
              <a:buNone/>
            </a:pPr>
            <a:r>
              <a:t/>
            </a:r>
            <a:endParaRPr sz="3000">
              <a:latin typeface="Lora"/>
              <a:ea typeface="Lora"/>
              <a:cs typeface="Lora"/>
              <a:sym typeface="Lora"/>
            </a:endParaRPr>
          </a:p>
          <a:p>
            <a:pPr indent="0" lvl="0" marL="0" rtl="0" algn="l">
              <a:spcBef>
                <a:spcPts val="1200"/>
              </a:spcBef>
              <a:spcAft>
                <a:spcPts val="1200"/>
              </a:spcAft>
              <a:buNone/>
            </a:pPr>
            <a:r>
              <a:t/>
            </a:r>
            <a:endParaRPr sz="3000">
              <a:latin typeface="Lora"/>
              <a:ea typeface="Lora"/>
              <a:cs typeface="Lora"/>
              <a:sym typeface="Lora"/>
            </a:endParaRPr>
          </a:p>
        </p:txBody>
      </p:sp>
      <p:sp>
        <p:nvSpPr>
          <p:cNvPr id="251" name="Google Shape;251;p31"/>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52" name="Google Shape;252;p31"/>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Religious Cognition</a:t>
            </a:r>
            <a:endParaRPr b="1" sz="2500">
              <a:solidFill>
                <a:schemeClr val="lt1"/>
              </a:solidFill>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419100" lvl="0" marL="457200" rtl="0" algn="l">
              <a:spcBef>
                <a:spcPts val="1200"/>
              </a:spcBef>
              <a:spcAft>
                <a:spcPts val="0"/>
              </a:spcAft>
              <a:buClr>
                <a:schemeClr val="dk1"/>
              </a:buClr>
              <a:buSzPts val="3000"/>
              <a:buChar char="-"/>
            </a:pPr>
            <a:r>
              <a:rPr b="1" lang="en" sz="3000">
                <a:solidFill>
                  <a:schemeClr val="dk1"/>
                </a:solidFill>
                <a:latin typeface="Lora"/>
                <a:ea typeface="Lora"/>
                <a:cs typeface="Lora"/>
                <a:sym typeface="Lora"/>
              </a:rPr>
              <a:t>The science of character virtue. </a:t>
            </a:r>
            <a:r>
              <a:rPr i="1" lang="en" sz="3000">
                <a:solidFill>
                  <a:schemeClr val="dk1"/>
                </a:solidFill>
                <a:latin typeface="Lora"/>
                <a:ea typeface="Lora"/>
                <a:cs typeface="Lora"/>
                <a:sym typeface="Lora"/>
              </a:rPr>
              <a:t>In particular, what helps individuals to develop curiosity and love? What are the consequences of those virtues? How do religions and perceptions of supernatural agents affect virtue and morality development?</a:t>
            </a:r>
            <a:endParaRPr>
              <a:latin typeface="Lora"/>
              <a:ea typeface="Lora"/>
              <a:cs typeface="Lora"/>
              <a:sym typeface="Lora"/>
            </a:endParaRPr>
          </a:p>
        </p:txBody>
      </p:sp>
      <p:sp>
        <p:nvSpPr>
          <p:cNvPr id="258" name="Google Shape;258;p32"/>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59" name="Google Shape;259;p32"/>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Character Virtue</a:t>
            </a:r>
            <a:endParaRPr b="1" sz="2500">
              <a:solidFill>
                <a:schemeClr val="lt1"/>
              </a:solidFill>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An overview of the Psychological Science Accelerator</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An overview of the specific application procedures for PSA projects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A special call for papers with the John Templeton Foundation</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A hack to develop ideas for a JTF proposal</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70" name="Google Shape;70;p15"/>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71" name="Google Shape;71;p15"/>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Outline</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3"/>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419100" lvl="0" marL="457200" rtl="0" algn="l">
              <a:spcBef>
                <a:spcPts val="1200"/>
              </a:spcBef>
              <a:spcAft>
                <a:spcPts val="0"/>
              </a:spcAft>
              <a:buClr>
                <a:schemeClr val="dk1"/>
              </a:buClr>
              <a:buSzPts val="3000"/>
              <a:buChar char="-"/>
            </a:pPr>
            <a:r>
              <a:rPr b="1" lang="en" sz="3000">
                <a:solidFill>
                  <a:schemeClr val="dk1"/>
                </a:solidFill>
                <a:latin typeface="Lora"/>
                <a:ea typeface="Lora"/>
                <a:cs typeface="Lora"/>
                <a:sym typeface="Lora"/>
              </a:rPr>
              <a:t>Health, religion, and spirituality. </a:t>
            </a:r>
            <a:r>
              <a:rPr i="1" lang="en" sz="3000">
                <a:solidFill>
                  <a:schemeClr val="dk1"/>
                </a:solidFill>
                <a:latin typeface="Lora"/>
                <a:ea typeface="Lora"/>
                <a:cs typeface="Lora"/>
                <a:sym typeface="Lora"/>
              </a:rPr>
              <a:t>Are there associations between religious/spiritual beliefs, experiences, practices, and identities, and physical and mental health? If so, are there underlying causal mechanisms?</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65" name="Google Shape;265;p33"/>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66" name="Google Shape;266;p33"/>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Health</a:t>
            </a:r>
            <a:endParaRPr b="1" sz="2500">
              <a:solidFill>
                <a:schemeClr val="lt1"/>
              </a:solidFill>
              <a:latin typeface="Lora"/>
              <a:ea typeface="Lora"/>
              <a:cs typeface="Lora"/>
              <a:sym typeface="Lor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4"/>
          <p:cNvSpPr txBox="1"/>
          <p:nvPr>
            <p:ph idx="1" type="body"/>
          </p:nvPr>
        </p:nvSpPr>
        <p:spPr>
          <a:xfrm>
            <a:off x="311700" y="708175"/>
            <a:ext cx="8520600" cy="3860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Timeline</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July 1, 2022-June 30, 2025</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Data collection for 2 studies in 2023 and 2 studies in 2024</a:t>
            </a:r>
            <a:endParaRPr>
              <a:solidFill>
                <a:schemeClr val="dk1"/>
              </a:solidFill>
              <a:latin typeface="Lora"/>
              <a:ea typeface="Lora"/>
              <a:cs typeface="Lora"/>
              <a:sym typeface="Lora"/>
            </a:endParaRPr>
          </a:p>
          <a:p>
            <a:pPr indent="0" lvl="0" marL="914400" rtl="0" algn="l">
              <a:spcBef>
                <a:spcPts val="1200"/>
              </a:spcBef>
              <a:spcAft>
                <a:spcPts val="0"/>
              </a:spcAft>
              <a:buNone/>
            </a:pPr>
            <a:r>
              <a:t/>
            </a:r>
            <a:endParaRPr>
              <a:solidFill>
                <a:schemeClr val="dk1"/>
              </a:solidFill>
              <a:latin typeface="Lora"/>
              <a:ea typeface="Lora"/>
              <a:cs typeface="Lora"/>
              <a:sym typeface="Lora"/>
            </a:endParaRPr>
          </a:p>
          <a:p>
            <a:pPr indent="-342900" lvl="0" marL="457200" rtl="0" algn="l">
              <a:spcBef>
                <a:spcPts val="1200"/>
              </a:spcBef>
              <a:spcAft>
                <a:spcPts val="0"/>
              </a:spcAft>
              <a:buClr>
                <a:schemeClr val="dk1"/>
              </a:buClr>
              <a:buSzPts val="1800"/>
              <a:buFont typeface="Lora"/>
              <a:buChar char="●"/>
            </a:pPr>
            <a:r>
              <a:rPr lang="en">
                <a:solidFill>
                  <a:schemeClr val="dk1"/>
                </a:solidFill>
                <a:latin typeface="Lora"/>
                <a:ea typeface="Lora"/>
                <a:cs typeface="Lora"/>
                <a:sym typeface="Lora"/>
              </a:rPr>
              <a:t>Funding</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$40,000 per study for direct study costs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Small, but flexible pool of discretionary funding per study</a:t>
            </a:r>
            <a:endParaRPr>
              <a:solidFill>
                <a:schemeClr val="dk1"/>
              </a:solidFill>
              <a:latin typeface="Lora"/>
              <a:ea typeface="Lora"/>
              <a:cs typeface="Lora"/>
              <a:sym typeface="Lora"/>
            </a:endParaRPr>
          </a:p>
          <a:p>
            <a:pPr indent="0" lvl="0" marL="914400" rtl="0" algn="l">
              <a:spcBef>
                <a:spcPts val="1200"/>
              </a:spcBef>
              <a:spcAft>
                <a:spcPts val="0"/>
              </a:spcAft>
              <a:buNone/>
            </a:pPr>
            <a:r>
              <a:t/>
            </a:r>
            <a:endParaRPr>
              <a:solidFill>
                <a:schemeClr val="dk1"/>
              </a:solidFill>
              <a:latin typeface="Lora"/>
              <a:ea typeface="Lora"/>
              <a:cs typeface="Lora"/>
              <a:sym typeface="Lora"/>
            </a:endParaRPr>
          </a:p>
          <a:p>
            <a:pPr indent="-342900" lvl="0" marL="457200" rtl="0" algn="l">
              <a:spcBef>
                <a:spcPts val="1200"/>
              </a:spcBef>
              <a:spcAft>
                <a:spcPts val="0"/>
              </a:spcAft>
              <a:buClr>
                <a:schemeClr val="dk1"/>
              </a:buClr>
              <a:buSzPts val="1800"/>
              <a:buFont typeface="Lora"/>
              <a:buChar char="●"/>
            </a:pPr>
            <a:r>
              <a:rPr lang="en">
                <a:solidFill>
                  <a:schemeClr val="dk1"/>
                </a:solidFill>
                <a:latin typeface="Lora"/>
                <a:ea typeface="Lora"/>
                <a:cs typeface="Lora"/>
                <a:sym typeface="Lora"/>
              </a:rPr>
              <a:t>Personnel Support</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Research Coordinator: Erin Sievers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Postdoctoral Researcher: Dr. Priya Silverstein</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Research Scientist: Dr. Kathleen Schmidt</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PI: Dr. Chris Chartier</a:t>
            </a:r>
            <a:endParaRPr>
              <a:solidFill>
                <a:schemeClr val="dk1"/>
              </a:solidFill>
              <a:latin typeface="Lora"/>
              <a:ea typeface="Lora"/>
              <a:cs typeface="Lora"/>
              <a:sym typeface="Lora"/>
            </a:endParaRPr>
          </a:p>
        </p:txBody>
      </p:sp>
      <p:sp>
        <p:nvSpPr>
          <p:cNvPr id="272" name="Google Shape;272;p34"/>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73" name="Google Shape;273;p34"/>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Collaboration with John Templeton Foundation</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5"/>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JTF S</a:t>
            </a:r>
            <a:r>
              <a:rPr lang="en">
                <a:solidFill>
                  <a:schemeClr val="dk1"/>
                </a:solidFill>
                <a:latin typeface="Lora"/>
                <a:ea typeface="Lora"/>
                <a:cs typeface="Lora"/>
                <a:sym typeface="Lora"/>
              </a:rPr>
              <a:t>ubmission</a:t>
            </a:r>
            <a:r>
              <a:rPr lang="en">
                <a:solidFill>
                  <a:schemeClr val="dk1"/>
                </a:solidFill>
                <a:latin typeface="Lora"/>
                <a:ea typeface="Lora"/>
                <a:cs typeface="Lora"/>
                <a:sym typeface="Lora"/>
              </a:rPr>
              <a:t> Process for 4 Primary Studies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Currently reviewing submissions for </a:t>
            </a:r>
            <a:r>
              <a:rPr lang="en" u="sng">
                <a:solidFill>
                  <a:schemeClr val="dk1"/>
                </a:solidFill>
                <a:latin typeface="Lora"/>
                <a:ea typeface="Lora"/>
                <a:cs typeface="Lora"/>
                <a:sym typeface="Lora"/>
                <a:hlinkClick r:id="rId3">
                  <a:extLst>
                    <a:ext uri="{A12FA001-AC4F-418D-AE19-62706E023703}">
                      <ahyp:hlinkClr val="tx"/>
                    </a:ext>
                  </a:extLst>
                </a:hlinkClick>
              </a:rPr>
              <a:t>the first call for studies</a:t>
            </a:r>
            <a:endParaRPr>
              <a:solidFill>
                <a:schemeClr val="dk1"/>
              </a:solidFill>
              <a:latin typeface="Lora"/>
              <a:ea typeface="Lora"/>
              <a:cs typeface="Lora"/>
              <a:sym typeface="Lora"/>
            </a:endParaRPr>
          </a:p>
          <a:p>
            <a:pPr indent="-317500" lvl="2" marL="13716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0 to 2 studies may be selected in round 1</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Second call for studies in 2023</a:t>
            </a:r>
            <a:endParaRPr>
              <a:solidFill>
                <a:schemeClr val="dk1"/>
              </a:solidFill>
              <a:latin typeface="Lora"/>
              <a:ea typeface="Lora"/>
              <a:cs typeface="Lora"/>
              <a:sym typeface="Lora"/>
            </a:endParaRPr>
          </a:p>
          <a:p>
            <a:pPr indent="-317500" lvl="2" marL="13716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2 to 4 studies may be </a:t>
            </a:r>
            <a:r>
              <a:rPr lang="en">
                <a:solidFill>
                  <a:schemeClr val="dk1"/>
                </a:solidFill>
                <a:latin typeface="Lora"/>
                <a:ea typeface="Lora"/>
                <a:cs typeface="Lora"/>
                <a:sym typeface="Lora"/>
              </a:rPr>
              <a:t>selected</a:t>
            </a:r>
            <a:r>
              <a:rPr lang="en">
                <a:solidFill>
                  <a:schemeClr val="dk1"/>
                </a:solidFill>
                <a:latin typeface="Lora"/>
                <a:ea typeface="Lora"/>
                <a:cs typeface="Lora"/>
                <a:sym typeface="Lora"/>
              </a:rPr>
              <a:t> in round 2</a:t>
            </a:r>
            <a:endParaRPr>
              <a:solidFill>
                <a:schemeClr val="dk1"/>
              </a:solidFill>
              <a:latin typeface="Lora"/>
              <a:ea typeface="Lora"/>
              <a:cs typeface="Lora"/>
              <a:sym typeface="Lora"/>
            </a:endParaRPr>
          </a:p>
          <a:p>
            <a:pPr indent="0" lvl="0" marL="457200" rtl="0" algn="l">
              <a:spcBef>
                <a:spcPts val="1200"/>
              </a:spcBef>
              <a:spcAft>
                <a:spcPts val="0"/>
              </a:spcAft>
              <a:buNone/>
            </a:pPr>
            <a:r>
              <a:t/>
            </a:r>
            <a:endParaRPr>
              <a:solidFill>
                <a:schemeClr val="dk1"/>
              </a:solidFill>
              <a:latin typeface="Lora"/>
              <a:ea typeface="Lora"/>
              <a:cs typeface="Lora"/>
              <a:sym typeface="Lora"/>
            </a:endParaRPr>
          </a:p>
          <a:p>
            <a:pPr indent="-342900" lvl="0" marL="457200" rtl="0" algn="l">
              <a:spcBef>
                <a:spcPts val="1200"/>
              </a:spcBef>
              <a:spcAft>
                <a:spcPts val="0"/>
              </a:spcAft>
              <a:buClr>
                <a:schemeClr val="dk1"/>
              </a:buClr>
              <a:buSzPts val="1800"/>
              <a:buFont typeface="Lora"/>
              <a:buChar char="●"/>
            </a:pPr>
            <a:r>
              <a:rPr lang="en">
                <a:solidFill>
                  <a:schemeClr val="dk1"/>
                </a:solidFill>
                <a:latin typeface="Lora"/>
                <a:ea typeface="Lora"/>
                <a:cs typeface="Lora"/>
                <a:sym typeface="Lora"/>
              </a:rPr>
              <a:t>Incubation Invitation</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Our team is willing to work closely with proposing authors for round 2</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We welcome your questions, ideas, fears, and perceived roadblocks</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We may be able to connect you with willing collaborators from the PSA</a:t>
            </a:r>
            <a:endParaRPr>
              <a:solidFill>
                <a:schemeClr val="dk1"/>
              </a:solidFill>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279" name="Google Shape;279;p35"/>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80" name="Google Shape;280;p35"/>
          <p:cNvSpPr txBox="1"/>
          <p:nvPr/>
        </p:nvSpPr>
        <p:spPr>
          <a:xfrm>
            <a:off x="0" y="0"/>
            <a:ext cx="9144000" cy="877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PSA &amp; JTF Study Selection</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idx="1" type="body"/>
          </p:nvPr>
        </p:nvSpPr>
        <p:spPr>
          <a:xfrm>
            <a:off x="311700" y="708175"/>
            <a:ext cx="8520600" cy="436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A focus on testing generalizability</a:t>
            </a:r>
            <a:endParaRPr>
              <a:solidFill>
                <a:schemeClr val="dk1"/>
              </a:solidFill>
              <a:latin typeface="Lora"/>
              <a:ea typeface="Lora"/>
              <a:cs typeface="Lora"/>
              <a:sym typeface="Lora"/>
            </a:endParaRPr>
          </a:p>
          <a:p>
            <a:pPr indent="-317500" lvl="1" marL="914400" rtl="0" algn="l">
              <a:spcBef>
                <a:spcPts val="0"/>
              </a:spcBef>
              <a:spcAft>
                <a:spcPts val="0"/>
              </a:spcAft>
              <a:buClr>
                <a:schemeClr val="dk1"/>
              </a:buClr>
              <a:buSzPts val="1400"/>
              <a:buFont typeface="Lora"/>
              <a:buChar char="○"/>
            </a:pPr>
            <a:r>
              <a:rPr lang="en">
                <a:solidFill>
                  <a:schemeClr val="dk1"/>
                </a:solidFill>
                <a:latin typeface="Lora"/>
                <a:ea typeface="Lora"/>
                <a:cs typeface="Lora"/>
                <a:sym typeface="Lora"/>
              </a:rPr>
              <a:t>Be sure to clearly define why your project would be a good candidate for global data collection as well as collection in both student and community samples</a:t>
            </a:r>
            <a:endParaRPr>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A match to one of the JTF priority topics, broadly construed</a:t>
            </a:r>
            <a:endParaRPr>
              <a:solidFill>
                <a:schemeClr val="dk1"/>
              </a:solidFill>
              <a:latin typeface="Lora"/>
              <a:ea typeface="Lora"/>
              <a:cs typeface="Lora"/>
              <a:sym typeface="Lora"/>
            </a:endParaRPr>
          </a:p>
          <a:p>
            <a:pPr indent="0" lvl="0" marL="0" rtl="0" algn="l">
              <a:spcBef>
                <a:spcPts val="1200"/>
              </a:spcBef>
              <a:spcAft>
                <a:spcPts val="0"/>
              </a:spcAft>
              <a:buNone/>
            </a:pPr>
            <a:r>
              <a:t/>
            </a:r>
            <a:endParaRPr>
              <a:solidFill>
                <a:schemeClr val="dk1"/>
              </a:solidFill>
              <a:latin typeface="Lora"/>
              <a:ea typeface="Lora"/>
              <a:cs typeface="Lora"/>
              <a:sym typeface="Lora"/>
            </a:endParaRPr>
          </a:p>
          <a:p>
            <a:pPr indent="-342900" lvl="0" marL="457200" rtl="0" algn="l">
              <a:spcBef>
                <a:spcPts val="1200"/>
              </a:spcBef>
              <a:spcAft>
                <a:spcPts val="0"/>
              </a:spcAft>
              <a:buClr>
                <a:schemeClr val="dk1"/>
              </a:buClr>
              <a:buSzPts val="1800"/>
              <a:buFont typeface="Lora"/>
              <a:buChar char="●"/>
            </a:pPr>
            <a:r>
              <a:rPr lang="en">
                <a:solidFill>
                  <a:schemeClr val="dk1"/>
                </a:solidFill>
                <a:latin typeface="Lora"/>
                <a:ea typeface="Lora"/>
                <a:cs typeface="Lora"/>
                <a:sym typeface="Lora"/>
              </a:rPr>
              <a:t>Clearly defined </a:t>
            </a:r>
            <a:r>
              <a:rPr b="1" lang="en">
                <a:solidFill>
                  <a:schemeClr val="dk1"/>
                </a:solidFill>
                <a:latin typeface="Lora"/>
                <a:ea typeface="Lora"/>
                <a:cs typeface="Lora"/>
                <a:sym typeface="Lora"/>
              </a:rPr>
              <a:t>testable </a:t>
            </a:r>
            <a:r>
              <a:rPr lang="en">
                <a:solidFill>
                  <a:schemeClr val="dk1"/>
                </a:solidFill>
                <a:latin typeface="Lora"/>
                <a:ea typeface="Lora"/>
                <a:cs typeface="Lora"/>
                <a:sym typeface="Lora"/>
              </a:rPr>
              <a:t>hypotheses</a:t>
            </a:r>
            <a:endParaRPr>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Variables that measure the topic of interest</a:t>
            </a:r>
            <a:endParaRPr>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Methods that assess the topic of interest</a:t>
            </a:r>
            <a:endParaRPr>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lang="en">
                <a:solidFill>
                  <a:schemeClr val="dk1"/>
                </a:solidFill>
                <a:latin typeface="Lora"/>
                <a:ea typeface="Lora"/>
                <a:cs typeface="Lora"/>
                <a:sym typeface="Lora"/>
              </a:rPr>
              <a:t>Analyses that map hypothesis through methods and variables</a:t>
            </a:r>
            <a:endParaRPr>
              <a:solidFill>
                <a:schemeClr val="dk1"/>
              </a:solidFill>
              <a:latin typeface="Lora"/>
              <a:ea typeface="Lora"/>
              <a:cs typeface="Lora"/>
              <a:sym typeface="Lora"/>
            </a:endParaRPr>
          </a:p>
          <a:p>
            <a:pPr indent="0" lvl="0" marL="0" rtl="0" algn="l">
              <a:spcBef>
                <a:spcPts val="1200"/>
              </a:spcBef>
              <a:spcAft>
                <a:spcPts val="0"/>
              </a:spcAft>
              <a:buNone/>
            </a:pPr>
            <a:r>
              <a:t/>
            </a:r>
            <a:endParaRPr>
              <a:latin typeface="Lora"/>
              <a:ea typeface="Lora"/>
              <a:cs typeface="Lora"/>
              <a:sym typeface="Lora"/>
            </a:endParaRPr>
          </a:p>
          <a:p>
            <a:pPr indent="0" lvl="0" marL="0" rtl="0" algn="l">
              <a:spcBef>
                <a:spcPts val="1200"/>
              </a:spcBef>
              <a:spcAft>
                <a:spcPts val="1200"/>
              </a:spcAft>
              <a:buNone/>
            </a:pPr>
            <a:r>
              <a:rPr lang="en" sz="1600">
                <a:latin typeface="Lora"/>
                <a:ea typeface="Lora"/>
                <a:cs typeface="Lora"/>
                <a:sym typeface="Lora"/>
              </a:rPr>
              <a:t>Consider </a:t>
            </a:r>
            <a:r>
              <a:rPr lang="en" sz="1600" u="sng">
                <a:solidFill>
                  <a:schemeClr val="accent5"/>
                </a:solidFill>
                <a:latin typeface="Lora"/>
                <a:ea typeface="Lora"/>
                <a:cs typeface="Lora"/>
                <a:sym typeface="Lora"/>
                <a:hlinkClick r:id="rId3">
                  <a:extLst>
                    <a:ext uri="{A12FA001-AC4F-418D-AE19-62706E023703}">
                      <ahyp:hlinkClr val="tx"/>
                    </a:ext>
                  </a:extLst>
                </a:hlinkClick>
              </a:rPr>
              <a:t>https://www.nature.com/documents/NHB_Template_RR_Stage1.docx</a:t>
            </a:r>
            <a:r>
              <a:rPr lang="en" sz="1600">
                <a:latin typeface="Lora"/>
                <a:ea typeface="Lora"/>
                <a:cs typeface="Lora"/>
                <a:sym typeface="Lora"/>
              </a:rPr>
              <a:t> Table 1 from this document </a:t>
            </a:r>
            <a:r>
              <a:rPr lang="en" sz="1600">
                <a:latin typeface="Lora"/>
                <a:ea typeface="Lora"/>
                <a:cs typeface="Lora"/>
                <a:sym typeface="Lora"/>
              </a:rPr>
              <a:t> </a:t>
            </a:r>
            <a:endParaRPr sz="1600">
              <a:latin typeface="Lora"/>
              <a:ea typeface="Lora"/>
              <a:cs typeface="Lora"/>
              <a:sym typeface="Lora"/>
            </a:endParaRPr>
          </a:p>
        </p:txBody>
      </p:sp>
      <p:sp>
        <p:nvSpPr>
          <p:cNvPr id="286" name="Google Shape;286;p36"/>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87" name="Google Shape;287;p36"/>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Tips for Success in Submission</a:t>
            </a:r>
            <a:endParaRPr b="1" sz="2500">
              <a:solidFill>
                <a:schemeClr val="lt1"/>
              </a:solidFill>
              <a:latin typeface="Lora"/>
              <a:ea typeface="Lora"/>
              <a:cs typeface="Lora"/>
              <a:sym typeface="Lor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7"/>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293" name="Google Shape;293;p37"/>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Tips for Success in Submission</a:t>
            </a:r>
            <a:endParaRPr b="1" sz="2500">
              <a:solidFill>
                <a:schemeClr val="lt1"/>
              </a:solidFill>
              <a:latin typeface="Lora"/>
              <a:ea typeface="Lora"/>
              <a:cs typeface="Lora"/>
              <a:sym typeface="Lora"/>
            </a:endParaRPr>
          </a:p>
        </p:txBody>
      </p:sp>
      <p:pic>
        <p:nvPicPr>
          <p:cNvPr id="294" name="Google Shape;294;p37"/>
          <p:cNvPicPr preferRelativeResize="0"/>
          <p:nvPr/>
        </p:nvPicPr>
        <p:blipFill>
          <a:blip r:embed="rId3">
            <a:alphaModFix/>
          </a:blip>
          <a:stretch>
            <a:fillRect/>
          </a:stretch>
        </p:blipFill>
        <p:spPr>
          <a:xfrm>
            <a:off x="152400" y="733500"/>
            <a:ext cx="8839204" cy="358229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8"/>
          <p:cNvSpPr txBox="1"/>
          <p:nvPr>
            <p:ph idx="1" type="body"/>
          </p:nvPr>
        </p:nvSpPr>
        <p:spPr>
          <a:xfrm>
            <a:off x="311700" y="740100"/>
            <a:ext cx="3999900" cy="38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Lora"/>
                <a:ea typeface="Lora"/>
                <a:cs typeface="Lora"/>
                <a:sym typeface="Lora"/>
              </a:rPr>
              <a:t>Hypothesis: </a:t>
            </a:r>
            <a:r>
              <a:rPr lang="en">
                <a:latin typeface="Lora"/>
                <a:ea typeface="Lora"/>
                <a:cs typeface="Lora"/>
                <a:sym typeface="Lora"/>
              </a:rPr>
              <a:t>Religiosity and meaning in life improve mental health. </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Variables: Religion, life meaning, and mental health</a:t>
            </a:r>
            <a:endParaRPr>
              <a:latin typeface="Lora"/>
              <a:ea typeface="Lora"/>
              <a:cs typeface="Lora"/>
              <a:sym typeface="Lora"/>
            </a:endParaRPr>
          </a:p>
          <a:p>
            <a:pPr indent="0" lvl="0" marL="0" rtl="0" algn="l">
              <a:spcBef>
                <a:spcPts val="1200"/>
              </a:spcBef>
              <a:spcAft>
                <a:spcPts val="0"/>
              </a:spcAft>
              <a:buNone/>
            </a:pPr>
            <a:r>
              <a:rPr lang="en">
                <a:latin typeface="Lora"/>
                <a:ea typeface="Lora"/>
                <a:cs typeface="Lora"/>
                <a:sym typeface="Lora"/>
              </a:rPr>
              <a:t>Method: We will survey participants on their religion, meaning in life, and mental health. </a:t>
            </a:r>
            <a:endParaRPr>
              <a:latin typeface="Lora"/>
              <a:ea typeface="Lora"/>
              <a:cs typeface="Lora"/>
              <a:sym typeface="Lora"/>
            </a:endParaRPr>
          </a:p>
          <a:p>
            <a:pPr indent="0" lvl="0" marL="0" rtl="0" algn="l">
              <a:spcBef>
                <a:spcPts val="1200"/>
              </a:spcBef>
              <a:spcAft>
                <a:spcPts val="1200"/>
              </a:spcAft>
              <a:buNone/>
            </a:pPr>
            <a:r>
              <a:rPr lang="en">
                <a:latin typeface="Lora"/>
                <a:ea typeface="Lora"/>
                <a:cs typeface="Lora"/>
                <a:sym typeface="Lora"/>
              </a:rPr>
              <a:t>Analysis: Correlations between each variable will be performed. </a:t>
            </a:r>
            <a:endParaRPr>
              <a:latin typeface="Lora"/>
              <a:ea typeface="Lora"/>
              <a:cs typeface="Lora"/>
              <a:sym typeface="Lora"/>
            </a:endParaRPr>
          </a:p>
        </p:txBody>
      </p:sp>
      <p:sp>
        <p:nvSpPr>
          <p:cNvPr id="300" name="Google Shape;300;p38"/>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301" name="Google Shape;301;p38"/>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Tips for Success in Submission</a:t>
            </a:r>
            <a:endParaRPr b="1" sz="2500">
              <a:solidFill>
                <a:schemeClr val="lt1"/>
              </a:solidFill>
              <a:latin typeface="Lora"/>
              <a:ea typeface="Lora"/>
              <a:cs typeface="Lora"/>
              <a:sym typeface="Lora"/>
            </a:endParaRPr>
          </a:p>
        </p:txBody>
      </p:sp>
      <p:sp>
        <p:nvSpPr>
          <p:cNvPr id="302" name="Google Shape;302;p38"/>
          <p:cNvSpPr txBox="1"/>
          <p:nvPr>
            <p:ph idx="2" type="body"/>
          </p:nvPr>
        </p:nvSpPr>
        <p:spPr>
          <a:xfrm>
            <a:off x="4832400" y="739975"/>
            <a:ext cx="3999900" cy="382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Lora"/>
                <a:ea typeface="Lora"/>
                <a:cs typeface="Lora"/>
                <a:sym typeface="Lora"/>
              </a:rPr>
              <a:t>Hypothesis: Religiosity and meaning in life are related to positive psychological life outcomes (increased resilience, decreased depression, anxiety, stress). </a:t>
            </a:r>
            <a:endParaRPr>
              <a:latin typeface="Lora"/>
              <a:ea typeface="Lora"/>
              <a:cs typeface="Lora"/>
              <a:sym typeface="Lora"/>
            </a:endParaRPr>
          </a:p>
          <a:p>
            <a:pPr indent="0" lvl="0" marL="0" rtl="0" algn="l">
              <a:spcBef>
                <a:spcPts val="1200"/>
              </a:spcBef>
              <a:spcAft>
                <a:spcPts val="0"/>
              </a:spcAft>
              <a:buClr>
                <a:schemeClr val="dk1"/>
              </a:buClr>
              <a:buSzPts val="1100"/>
              <a:buFont typeface="Arial"/>
              <a:buNone/>
            </a:pPr>
            <a:r>
              <a:rPr lang="en">
                <a:latin typeface="Lora"/>
                <a:ea typeface="Lora"/>
                <a:cs typeface="Lora"/>
                <a:sym typeface="Lora"/>
              </a:rPr>
              <a:t>Variables: Centrality of Religiosity Scale, the Purpose in Life Short Form, the Brief Resilience Scale, the Depression Anxiety and Stress Scale </a:t>
            </a:r>
            <a:endParaRPr>
              <a:latin typeface="Lora"/>
              <a:ea typeface="Lora"/>
              <a:cs typeface="Lora"/>
              <a:sym typeface="Lora"/>
            </a:endParaRPr>
          </a:p>
          <a:p>
            <a:pPr indent="0" lvl="0" marL="0" rtl="0" algn="l">
              <a:spcBef>
                <a:spcPts val="1200"/>
              </a:spcBef>
              <a:spcAft>
                <a:spcPts val="0"/>
              </a:spcAft>
              <a:buClr>
                <a:schemeClr val="dk1"/>
              </a:buClr>
              <a:buSzPts val="1100"/>
              <a:buFont typeface="Arial"/>
              <a:buNone/>
            </a:pPr>
            <a:r>
              <a:rPr lang="en">
                <a:latin typeface="Lora"/>
                <a:ea typeface="Lora"/>
                <a:cs typeface="Lora"/>
                <a:sym typeface="Lora"/>
              </a:rPr>
              <a:t>Method: A cross-sectional correlational design will be used … </a:t>
            </a:r>
            <a:endParaRPr>
              <a:latin typeface="Lora"/>
              <a:ea typeface="Lora"/>
              <a:cs typeface="Lora"/>
              <a:sym typeface="Lora"/>
            </a:endParaRPr>
          </a:p>
          <a:p>
            <a:pPr indent="0" lvl="0" marL="0" rtl="0" algn="l">
              <a:spcBef>
                <a:spcPts val="1200"/>
              </a:spcBef>
              <a:spcAft>
                <a:spcPts val="1200"/>
              </a:spcAft>
              <a:buClr>
                <a:schemeClr val="dk1"/>
              </a:buClr>
              <a:buSzPts val="1100"/>
              <a:buFont typeface="Arial"/>
              <a:buNone/>
            </a:pPr>
            <a:r>
              <a:rPr lang="en">
                <a:latin typeface="Lora"/>
                <a:ea typeface="Lora"/>
                <a:cs typeface="Lora"/>
                <a:sym typeface="Lora"/>
              </a:rPr>
              <a:t>Analysis: A regression analysis will be performed for each DV … using IVs …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308" name="Google Shape;308;p39"/>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Tips for Success in Submission</a:t>
            </a:r>
            <a:endParaRPr b="1" sz="2500">
              <a:solidFill>
                <a:schemeClr val="lt1"/>
              </a:solidFill>
              <a:latin typeface="Lora"/>
              <a:ea typeface="Lora"/>
              <a:cs typeface="Lora"/>
              <a:sym typeface="Lora"/>
            </a:endParaRPr>
          </a:p>
        </p:txBody>
      </p:sp>
      <p:sp>
        <p:nvSpPr>
          <p:cNvPr id="309" name="Google Shape;309;p39"/>
          <p:cNvSpPr txBox="1"/>
          <p:nvPr>
            <p:ph idx="1" type="body"/>
          </p:nvPr>
        </p:nvSpPr>
        <p:spPr>
          <a:xfrm>
            <a:off x="311700" y="708175"/>
            <a:ext cx="8520600" cy="38607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Font typeface="Lora"/>
              <a:buChar char="-"/>
            </a:pPr>
            <a:r>
              <a:rPr lang="en">
                <a:latin typeface="Lora"/>
                <a:ea typeface="Lora"/>
                <a:cs typeface="Lora"/>
                <a:sym typeface="Lora"/>
              </a:rPr>
              <a:t>Question: Does </a:t>
            </a:r>
            <a:r>
              <a:rPr lang="en">
                <a:latin typeface="Lora"/>
                <a:ea typeface="Lora"/>
                <a:cs typeface="Lora"/>
                <a:sym typeface="Lora"/>
              </a:rPr>
              <a:t>religiosity</a:t>
            </a:r>
            <a:r>
              <a:rPr lang="en">
                <a:latin typeface="Lora"/>
                <a:ea typeface="Lora"/>
                <a:cs typeface="Lora"/>
                <a:sym typeface="Lora"/>
              </a:rPr>
              <a:t> predict decreased anxiety after accounting for meaning in life?</a:t>
            </a:r>
            <a:endParaRPr>
              <a:latin typeface="Lora"/>
              <a:ea typeface="Lora"/>
              <a:cs typeface="Lora"/>
              <a:sym typeface="Lora"/>
            </a:endParaRPr>
          </a:p>
          <a:p>
            <a:pPr indent="-334327" lvl="0" marL="457200" rtl="0" algn="l">
              <a:spcBef>
                <a:spcPts val="0"/>
              </a:spcBef>
              <a:spcAft>
                <a:spcPts val="0"/>
              </a:spcAft>
              <a:buSzPct val="100000"/>
              <a:buFont typeface="Lora"/>
              <a:buChar char="-"/>
            </a:pPr>
            <a:r>
              <a:rPr lang="en">
                <a:latin typeface="Lora"/>
                <a:ea typeface="Lora"/>
                <a:cs typeface="Lora"/>
                <a:sym typeface="Lora"/>
              </a:rPr>
              <a:t>Hypothesis: </a:t>
            </a:r>
            <a:endParaRPr>
              <a:latin typeface="Lora"/>
              <a:ea typeface="Lora"/>
              <a:cs typeface="Lora"/>
              <a:sym typeface="Lora"/>
            </a:endParaRPr>
          </a:p>
          <a:p>
            <a:pPr indent="-310832" lvl="1" marL="914400" rtl="0" algn="l">
              <a:spcBef>
                <a:spcPts val="0"/>
              </a:spcBef>
              <a:spcAft>
                <a:spcPts val="0"/>
              </a:spcAft>
              <a:buSzPct val="100000"/>
              <a:buFont typeface="Lora"/>
              <a:buChar char="-"/>
            </a:pPr>
            <a:r>
              <a:rPr lang="en">
                <a:latin typeface="Lora"/>
                <a:ea typeface="Lora"/>
                <a:cs typeface="Lora"/>
                <a:sym typeface="Lora"/>
              </a:rPr>
              <a:t>Null: </a:t>
            </a:r>
            <a:r>
              <a:rPr lang="en">
                <a:latin typeface="Lora"/>
                <a:ea typeface="Lora"/>
                <a:cs typeface="Lora"/>
                <a:sym typeface="Lora"/>
              </a:rPr>
              <a:t>Religiosity</a:t>
            </a:r>
            <a:r>
              <a:rPr lang="en">
                <a:latin typeface="Lora"/>
                <a:ea typeface="Lora"/>
                <a:cs typeface="Lora"/>
                <a:sym typeface="Lora"/>
              </a:rPr>
              <a:t> does not predict or predicts higher anxiety after accounting for meaning in life. </a:t>
            </a:r>
            <a:endParaRPr>
              <a:latin typeface="Lora"/>
              <a:ea typeface="Lora"/>
              <a:cs typeface="Lora"/>
              <a:sym typeface="Lora"/>
            </a:endParaRPr>
          </a:p>
          <a:p>
            <a:pPr indent="-310832" lvl="1" marL="914400" rtl="0" algn="l">
              <a:spcBef>
                <a:spcPts val="0"/>
              </a:spcBef>
              <a:spcAft>
                <a:spcPts val="0"/>
              </a:spcAft>
              <a:buSzPct val="100000"/>
              <a:buFont typeface="Lora"/>
              <a:buChar char="-"/>
            </a:pPr>
            <a:r>
              <a:rPr lang="en">
                <a:latin typeface="Lora"/>
                <a:ea typeface="Lora"/>
                <a:cs typeface="Lora"/>
                <a:sym typeface="Lora"/>
              </a:rPr>
              <a:t>Research: </a:t>
            </a:r>
            <a:r>
              <a:rPr lang="en">
                <a:latin typeface="Lora"/>
                <a:ea typeface="Lora"/>
                <a:cs typeface="Lora"/>
                <a:sym typeface="Lora"/>
              </a:rPr>
              <a:t>Religiosity does predict lower anxiety after accounting for meaning in life. </a:t>
            </a:r>
            <a:endParaRPr>
              <a:latin typeface="Lora"/>
              <a:ea typeface="Lora"/>
              <a:cs typeface="Lora"/>
              <a:sym typeface="Lora"/>
            </a:endParaRPr>
          </a:p>
          <a:p>
            <a:pPr indent="-334327" lvl="0" marL="457200" rtl="0" algn="l">
              <a:spcBef>
                <a:spcPts val="0"/>
              </a:spcBef>
              <a:spcAft>
                <a:spcPts val="0"/>
              </a:spcAft>
              <a:buSzPct val="100000"/>
              <a:buFont typeface="Lora"/>
              <a:buChar char="-"/>
            </a:pPr>
            <a:r>
              <a:rPr lang="en">
                <a:latin typeface="Lora"/>
                <a:ea typeface="Lora"/>
                <a:cs typeface="Lora"/>
                <a:sym typeface="Lora"/>
              </a:rPr>
              <a:t>Sampling plan: We will use X participants to provide 80% power for b &lt;= -.001 using two predictors in a simultaneous regression analysis. </a:t>
            </a:r>
            <a:endParaRPr>
              <a:latin typeface="Lora"/>
              <a:ea typeface="Lora"/>
              <a:cs typeface="Lora"/>
              <a:sym typeface="Lora"/>
            </a:endParaRPr>
          </a:p>
          <a:p>
            <a:pPr indent="-334327" lvl="0" marL="457200" rtl="0" algn="l">
              <a:spcBef>
                <a:spcPts val="0"/>
              </a:spcBef>
              <a:spcAft>
                <a:spcPts val="0"/>
              </a:spcAft>
              <a:buSzPct val="100000"/>
              <a:buFont typeface="Lora"/>
              <a:buChar char="-"/>
            </a:pPr>
            <a:r>
              <a:rPr lang="en">
                <a:latin typeface="Lora"/>
                <a:ea typeface="Lora"/>
                <a:cs typeface="Lora"/>
                <a:sym typeface="Lora"/>
              </a:rPr>
              <a:t>Analysis plan: A simultaneous multiple linear regression with meaning in life (PIL) and religiosity (CRS) will be used to predict anxiety (DASS) scores. </a:t>
            </a:r>
            <a:endParaRPr>
              <a:latin typeface="Lora"/>
              <a:ea typeface="Lora"/>
              <a:cs typeface="Lora"/>
              <a:sym typeface="Lora"/>
            </a:endParaRPr>
          </a:p>
          <a:p>
            <a:pPr indent="-334327" lvl="0" marL="457200" rtl="0" algn="l">
              <a:spcBef>
                <a:spcPts val="0"/>
              </a:spcBef>
              <a:spcAft>
                <a:spcPts val="0"/>
              </a:spcAft>
              <a:buSzPct val="100000"/>
              <a:buFont typeface="Lora"/>
              <a:buChar char="-"/>
            </a:pPr>
            <a:r>
              <a:rPr lang="en">
                <a:latin typeface="Lora"/>
                <a:ea typeface="Lora"/>
                <a:cs typeface="Lora"/>
                <a:sym typeface="Lora"/>
              </a:rPr>
              <a:t>Interpretation: </a:t>
            </a:r>
            <a:endParaRPr>
              <a:latin typeface="Lora"/>
              <a:ea typeface="Lora"/>
              <a:cs typeface="Lora"/>
              <a:sym typeface="Lora"/>
            </a:endParaRPr>
          </a:p>
          <a:p>
            <a:pPr indent="-310832" lvl="1" marL="914400" rtl="0" algn="l">
              <a:spcBef>
                <a:spcPts val="0"/>
              </a:spcBef>
              <a:spcAft>
                <a:spcPts val="0"/>
              </a:spcAft>
              <a:buSzPct val="100000"/>
              <a:buFont typeface="Lora"/>
              <a:buChar char="-"/>
            </a:pPr>
            <a:r>
              <a:rPr lang="en">
                <a:latin typeface="Lora"/>
                <a:ea typeface="Lora"/>
                <a:cs typeface="Lora"/>
                <a:sym typeface="Lora"/>
              </a:rPr>
              <a:t>If religiosity </a:t>
            </a:r>
            <a:r>
              <a:rPr i="1" lang="en">
                <a:latin typeface="Lora"/>
                <a:ea typeface="Lora"/>
                <a:cs typeface="Lora"/>
                <a:sym typeface="Lora"/>
              </a:rPr>
              <a:t>b</a:t>
            </a:r>
            <a:r>
              <a:rPr lang="en">
                <a:latin typeface="Lora"/>
                <a:ea typeface="Lora"/>
                <a:cs typeface="Lora"/>
                <a:sym typeface="Lora"/>
              </a:rPr>
              <a:t> &lt;= -.001, then the null is rejected and we will support the hypothesis that religiosity predicts decreased anxiety after controlling for meaning in life.</a:t>
            </a:r>
            <a:endParaRPr>
              <a:latin typeface="Lora"/>
              <a:ea typeface="Lora"/>
              <a:cs typeface="Lora"/>
              <a:sym typeface="Lora"/>
            </a:endParaRPr>
          </a:p>
          <a:p>
            <a:pPr indent="-310832" lvl="1" marL="914400" rtl="0" algn="l">
              <a:spcBef>
                <a:spcPts val="0"/>
              </a:spcBef>
              <a:spcAft>
                <a:spcPts val="0"/>
              </a:spcAft>
              <a:buSzPct val="100000"/>
              <a:buFont typeface="Lora"/>
              <a:buChar char="-"/>
            </a:pPr>
            <a:r>
              <a:rPr lang="en">
                <a:latin typeface="Lora"/>
                <a:ea typeface="Lora"/>
                <a:cs typeface="Lora"/>
                <a:sym typeface="Lora"/>
              </a:rPr>
              <a:t>If religiosity </a:t>
            </a:r>
            <a:r>
              <a:rPr i="1" lang="en">
                <a:latin typeface="Lora"/>
                <a:ea typeface="Lora"/>
                <a:cs typeface="Lora"/>
                <a:sym typeface="Lora"/>
              </a:rPr>
              <a:t>b</a:t>
            </a:r>
            <a:r>
              <a:rPr lang="en">
                <a:latin typeface="Lora"/>
                <a:ea typeface="Lora"/>
                <a:cs typeface="Lora"/>
                <a:sym typeface="Lora"/>
              </a:rPr>
              <a:t> &gt;= -.001, the null hypothesis cannot be rejected and the evidence is inconclusive. </a:t>
            </a:r>
            <a:endParaRPr>
              <a:latin typeface="Lora"/>
              <a:ea typeface="Lora"/>
              <a:cs typeface="Lora"/>
              <a:sym typeface="Lor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Hackathon plans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Working together in this google doc: </a:t>
            </a:r>
            <a:r>
              <a:rPr lang="en" u="sng">
                <a:solidFill>
                  <a:schemeClr val="hlink"/>
                </a:solidFill>
                <a:latin typeface="Lora"/>
                <a:ea typeface="Lora"/>
                <a:cs typeface="Lora"/>
                <a:sym typeface="Lora"/>
                <a:hlinkClick r:id="rId3"/>
              </a:rPr>
              <a:t>https://docs.google.com/document/d/11GFCjJSDmO17xiu3CKMaMAGJR8znnZN660b3YiAnUjs/edit?usp=sharing</a:t>
            </a:r>
            <a:r>
              <a:rPr lang="en">
                <a:latin typeface="Lora"/>
                <a:ea typeface="Lora"/>
                <a:cs typeface="Lora"/>
                <a:sym typeface="Lora"/>
              </a:rPr>
              <a:t> </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Brainstorm topic ideas</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315" name="Google Shape;315;p40"/>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316" name="Google Shape;316;p40"/>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Brainstorming/Hack Time</a:t>
            </a:r>
            <a:endParaRPr b="1" sz="2500">
              <a:solidFill>
                <a:schemeClr val="lt1"/>
              </a:solidFill>
              <a:latin typeface="Lora"/>
              <a:ea typeface="Lora"/>
              <a:cs typeface="Lora"/>
              <a:sym typeface="Lor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Hackathon plans</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Working together in this google doc: </a:t>
            </a:r>
            <a:r>
              <a:rPr lang="en" u="sng">
                <a:solidFill>
                  <a:schemeClr val="hlink"/>
                </a:solidFill>
                <a:latin typeface="Lora"/>
                <a:ea typeface="Lora"/>
                <a:cs typeface="Lora"/>
                <a:sym typeface="Lora"/>
                <a:hlinkClick r:id="rId3"/>
              </a:rPr>
              <a:t>https://docs.google.com/document/d/11GFCjJSDmO17xiu3CKMaMAGJR8znnZN660b3YiAnUjs/edit?usp=sharing</a:t>
            </a:r>
            <a:r>
              <a:rPr lang="en">
                <a:latin typeface="Lora"/>
                <a:ea typeface="Lora"/>
                <a:cs typeface="Lora"/>
                <a:sym typeface="Lora"/>
              </a:rPr>
              <a:t> </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Brainstorm methodology </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For our favorite ideas - what are some potential hypotheses we could create? </a:t>
            </a:r>
            <a:endParaRPr>
              <a:latin typeface="Lora"/>
              <a:ea typeface="Lora"/>
              <a:cs typeface="Lora"/>
              <a:sym typeface="Lora"/>
            </a:endParaRPr>
          </a:p>
          <a:p>
            <a:pPr indent="-317500" lvl="1" marL="914400" rtl="0" algn="l">
              <a:spcBef>
                <a:spcPts val="0"/>
              </a:spcBef>
              <a:spcAft>
                <a:spcPts val="0"/>
              </a:spcAft>
              <a:buSzPts val="1400"/>
              <a:buFont typeface="Lora"/>
              <a:buChar char="-"/>
            </a:pPr>
            <a:r>
              <a:rPr lang="en">
                <a:latin typeface="Lora"/>
                <a:ea typeface="Lora"/>
                <a:cs typeface="Lora"/>
                <a:sym typeface="Lora"/>
              </a:rPr>
              <a:t>How might we test those hypotheses? </a:t>
            </a:r>
            <a:endParaRPr>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322" name="Google Shape;322;p41"/>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323" name="Google Shape;323;p41"/>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Brainstorming/Hack Time</a:t>
            </a:r>
            <a:endParaRPr b="1" sz="2500">
              <a:solidFill>
                <a:schemeClr val="lt1"/>
              </a:solidFill>
              <a:latin typeface="Lora"/>
              <a:ea typeface="Lora"/>
              <a:cs typeface="Lora"/>
              <a:sym typeface="Lor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311700" y="708175"/>
            <a:ext cx="8520600" cy="3860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Lora"/>
              <a:buChar char="-"/>
            </a:pPr>
            <a:r>
              <a:rPr lang="en">
                <a:latin typeface="Lora"/>
                <a:ea typeface="Lora"/>
                <a:cs typeface="Lora"/>
                <a:sym typeface="Lora"/>
              </a:rPr>
              <a:t>Studies will be solicited in 2023</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Feel free to reach out to the PSA Network</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Chris Chartier: </a:t>
            </a:r>
            <a:r>
              <a:rPr b="1" i="1" lang="en" u="sng">
                <a:solidFill>
                  <a:schemeClr val="hlink"/>
                </a:solidFill>
                <a:latin typeface="Lora"/>
                <a:ea typeface="Lora"/>
                <a:cs typeface="Lora"/>
                <a:sym typeface="Lora"/>
                <a:hlinkClick r:id="rId3"/>
              </a:rPr>
              <a:t>cchartie@ashland.edu</a:t>
            </a:r>
            <a:endParaRPr>
              <a:latin typeface="Lora"/>
              <a:ea typeface="Lora"/>
              <a:cs typeface="Lora"/>
              <a:sym typeface="Lora"/>
            </a:endParaRPr>
          </a:p>
          <a:p>
            <a:pPr indent="-342900" lvl="0" marL="457200" rtl="0" algn="l">
              <a:spcBef>
                <a:spcPts val="0"/>
              </a:spcBef>
              <a:spcAft>
                <a:spcPts val="0"/>
              </a:spcAft>
              <a:buSzPts val="1800"/>
              <a:buFont typeface="Lora"/>
              <a:buChar char="-"/>
            </a:pPr>
            <a:r>
              <a:rPr lang="en">
                <a:latin typeface="Lora"/>
                <a:ea typeface="Lora"/>
                <a:cs typeface="Lora"/>
                <a:sym typeface="Lora"/>
              </a:rPr>
              <a:t>Kathleen Schmidt: </a:t>
            </a:r>
            <a:r>
              <a:rPr b="1" i="1" lang="en" u="sng">
                <a:solidFill>
                  <a:schemeClr val="hlink"/>
                </a:solidFill>
                <a:latin typeface="Lora"/>
                <a:ea typeface="Lora"/>
                <a:cs typeface="Lora"/>
                <a:sym typeface="Lora"/>
                <a:hlinkClick r:id="rId4"/>
              </a:rPr>
              <a:t>kschmidt@ashland.edu</a:t>
            </a:r>
            <a:r>
              <a:rPr b="1" i="1" lang="en">
                <a:solidFill>
                  <a:schemeClr val="dk1"/>
                </a:solidFill>
                <a:latin typeface="Lora"/>
                <a:ea typeface="Lora"/>
                <a:cs typeface="Lora"/>
                <a:sym typeface="Lora"/>
              </a:rPr>
              <a:t> </a:t>
            </a:r>
            <a:endParaRPr b="1" i="1">
              <a:solidFill>
                <a:schemeClr val="dk1"/>
              </a:solidFill>
              <a:latin typeface="Lora"/>
              <a:ea typeface="Lora"/>
              <a:cs typeface="Lora"/>
              <a:sym typeface="Lora"/>
            </a:endParaRPr>
          </a:p>
          <a:p>
            <a:pPr indent="-342900" lvl="0" marL="457200" rtl="0" algn="l">
              <a:spcBef>
                <a:spcPts val="0"/>
              </a:spcBef>
              <a:spcAft>
                <a:spcPts val="0"/>
              </a:spcAft>
              <a:buClr>
                <a:schemeClr val="dk1"/>
              </a:buClr>
              <a:buSzPts val="1800"/>
              <a:buFont typeface="Lora"/>
              <a:buChar char="-"/>
            </a:pPr>
            <a:r>
              <a:rPr b="1" lang="en">
                <a:solidFill>
                  <a:schemeClr val="dk1"/>
                </a:solidFill>
                <a:latin typeface="Lora"/>
                <a:ea typeface="Lora"/>
                <a:cs typeface="Lora"/>
                <a:sym typeface="Lora"/>
              </a:rPr>
              <a:t>We would love your proposal!</a:t>
            </a:r>
            <a:endParaRPr b="1">
              <a:solidFill>
                <a:schemeClr val="dk1"/>
              </a:solidFill>
              <a:latin typeface="Lora"/>
              <a:ea typeface="Lora"/>
              <a:cs typeface="Lora"/>
              <a:sym typeface="Lora"/>
            </a:endParaRPr>
          </a:p>
          <a:p>
            <a:pPr indent="0" lvl="0" marL="0" rtl="0" algn="l">
              <a:spcBef>
                <a:spcPts val="1200"/>
              </a:spcBef>
              <a:spcAft>
                <a:spcPts val="1200"/>
              </a:spcAft>
              <a:buNone/>
            </a:pPr>
            <a:r>
              <a:t/>
            </a:r>
            <a:endParaRPr>
              <a:latin typeface="Lora"/>
              <a:ea typeface="Lora"/>
              <a:cs typeface="Lora"/>
              <a:sym typeface="Lora"/>
            </a:endParaRPr>
          </a:p>
        </p:txBody>
      </p:sp>
      <p:sp>
        <p:nvSpPr>
          <p:cNvPr id="329" name="Google Shape;329;p42"/>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i="0" sz="1400" u="none" cap="none" strike="noStrike">
              <a:solidFill>
                <a:schemeClr val="lt1"/>
              </a:solidFill>
              <a:latin typeface="Lora"/>
              <a:ea typeface="Lora"/>
              <a:cs typeface="Lora"/>
              <a:sym typeface="Lora"/>
            </a:endParaRPr>
          </a:p>
        </p:txBody>
      </p:sp>
      <p:sp>
        <p:nvSpPr>
          <p:cNvPr id="330" name="Google Shape;330;p42"/>
          <p:cNvSpPr txBox="1"/>
          <p:nvPr/>
        </p:nvSpPr>
        <p:spPr>
          <a:xfrm>
            <a:off x="0" y="0"/>
            <a:ext cx="9144000" cy="5310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 sz="2500">
                <a:solidFill>
                  <a:schemeClr val="lt1"/>
                </a:solidFill>
                <a:latin typeface="Lora"/>
                <a:ea typeface="Lora"/>
                <a:cs typeface="Lora"/>
                <a:sym typeface="Lora"/>
              </a:rPr>
              <a:t>Debrief</a:t>
            </a:r>
            <a:endParaRPr b="1" sz="2500">
              <a:solidFill>
                <a:schemeClr val="lt1"/>
              </a:solidFill>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p:nvPr/>
        </p:nvSpPr>
        <p:spPr>
          <a:xfrm>
            <a:off x="0" y="-3108"/>
            <a:ext cx="9144000" cy="5149800"/>
          </a:xfrm>
          <a:prstGeom prst="rect">
            <a:avLst/>
          </a:prstGeom>
          <a:solidFill>
            <a:srgbClr val="1F9C0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77" name="Google Shape;77;p16"/>
          <p:cNvSpPr/>
          <p:nvPr/>
        </p:nvSpPr>
        <p:spPr>
          <a:xfrm>
            <a:off x="-242887" y="3108"/>
            <a:ext cx="2609700" cy="5143500"/>
          </a:xfrm>
          <a:prstGeom prst="chevron">
            <a:avLst>
              <a:gd fmla="val 50000"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78" name="Google Shape;78;p16"/>
          <p:cNvSpPr/>
          <p:nvPr/>
        </p:nvSpPr>
        <p:spPr>
          <a:xfrm>
            <a:off x="1626394" y="-3108"/>
            <a:ext cx="2609700" cy="5143500"/>
          </a:xfrm>
          <a:prstGeom prst="chevron">
            <a:avLst>
              <a:gd fmla="val 50000" name="adj"/>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
        <p:nvSpPr>
          <p:cNvPr id="79" name="Google Shape;79;p16"/>
          <p:cNvSpPr txBox="1"/>
          <p:nvPr>
            <p:ph type="title"/>
          </p:nvPr>
        </p:nvSpPr>
        <p:spPr>
          <a:xfrm>
            <a:off x="4452938" y="582264"/>
            <a:ext cx="4729200" cy="19926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5300"/>
              <a:buFont typeface="Lora"/>
              <a:buNone/>
            </a:pPr>
            <a:r>
              <a:rPr b="1" lang="en" sz="5300">
                <a:solidFill>
                  <a:schemeClr val="lt1"/>
                </a:solidFill>
                <a:highlight>
                  <a:srgbClr val="1F9C03"/>
                </a:highlight>
                <a:latin typeface="Lora"/>
                <a:ea typeface="Lora"/>
                <a:cs typeface="Lora"/>
                <a:sym typeface="Lora"/>
              </a:rPr>
              <a:t>The Psychological </a:t>
            </a:r>
            <a:br>
              <a:rPr b="1" lang="en" sz="5300">
                <a:solidFill>
                  <a:schemeClr val="lt1"/>
                </a:solidFill>
                <a:highlight>
                  <a:srgbClr val="1F9C03"/>
                </a:highlight>
                <a:latin typeface="Lora"/>
                <a:ea typeface="Lora"/>
                <a:cs typeface="Lora"/>
                <a:sym typeface="Lora"/>
              </a:rPr>
            </a:br>
            <a:r>
              <a:rPr b="1" lang="en" sz="5300">
                <a:solidFill>
                  <a:schemeClr val="lt1"/>
                </a:solidFill>
                <a:highlight>
                  <a:srgbClr val="1F9C03"/>
                </a:highlight>
                <a:latin typeface="Lora"/>
                <a:ea typeface="Lora"/>
                <a:cs typeface="Lora"/>
                <a:sym typeface="Lora"/>
              </a:rPr>
              <a:t>Science Accelerator </a:t>
            </a:r>
            <a:endParaRPr sz="1100"/>
          </a:p>
        </p:txBody>
      </p:sp>
      <p:pic>
        <p:nvPicPr>
          <p:cNvPr id="80" name="Google Shape;80;p16"/>
          <p:cNvPicPr preferRelativeResize="0"/>
          <p:nvPr/>
        </p:nvPicPr>
        <p:blipFill rotWithShape="1">
          <a:blip r:embed="rId3">
            <a:alphaModFix/>
          </a:blip>
          <a:srcRect b="0" l="0" r="0" t="0"/>
          <a:stretch/>
        </p:blipFill>
        <p:spPr>
          <a:xfrm>
            <a:off x="5546792" y="3160230"/>
            <a:ext cx="3051939" cy="16662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p:nvPr/>
        </p:nvSpPr>
        <p:spPr>
          <a:xfrm>
            <a:off x="4572000" y="-6731"/>
            <a:ext cx="4572000" cy="5143500"/>
          </a:xfrm>
          <a:prstGeom prst="rect">
            <a:avLst/>
          </a:prstGeom>
          <a:solidFill>
            <a:srgbClr val="1F9C0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pic>
        <p:nvPicPr>
          <p:cNvPr id="86" name="Google Shape;86;p17"/>
          <p:cNvPicPr preferRelativeResize="0"/>
          <p:nvPr/>
        </p:nvPicPr>
        <p:blipFill rotWithShape="1">
          <a:blip r:embed="rId3">
            <a:alphaModFix/>
          </a:blip>
          <a:srcRect b="0" l="0" r="0" t="0"/>
          <a:stretch/>
        </p:blipFill>
        <p:spPr>
          <a:xfrm>
            <a:off x="1697535" y="466725"/>
            <a:ext cx="1018131" cy="993807"/>
          </a:xfrm>
          <a:prstGeom prst="rect">
            <a:avLst/>
          </a:prstGeom>
          <a:noFill/>
          <a:ln>
            <a:noFill/>
          </a:ln>
        </p:spPr>
      </p:pic>
      <p:sp>
        <p:nvSpPr>
          <p:cNvPr id="87" name="Google Shape;87;p17"/>
          <p:cNvSpPr txBox="1"/>
          <p:nvPr>
            <p:ph type="title"/>
          </p:nvPr>
        </p:nvSpPr>
        <p:spPr>
          <a:xfrm>
            <a:off x="0" y="1662525"/>
            <a:ext cx="4572000" cy="7071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highlight>
                  <a:srgbClr val="1F9C03"/>
                </a:highlight>
                <a:latin typeface="Lora"/>
                <a:ea typeface="Lora"/>
                <a:cs typeface="Lora"/>
                <a:sym typeface="Lora"/>
              </a:rPr>
              <a:t>The Psychological </a:t>
            </a:r>
            <a:br>
              <a:rPr b="1" lang="en" sz="2500">
                <a:solidFill>
                  <a:schemeClr val="lt1"/>
                </a:solidFill>
                <a:highlight>
                  <a:srgbClr val="1F9C03"/>
                </a:highlight>
                <a:latin typeface="Lora"/>
                <a:ea typeface="Lora"/>
                <a:cs typeface="Lora"/>
                <a:sym typeface="Lora"/>
              </a:rPr>
            </a:br>
            <a:r>
              <a:rPr b="1" lang="en" sz="2500">
                <a:solidFill>
                  <a:schemeClr val="lt1"/>
                </a:solidFill>
                <a:highlight>
                  <a:srgbClr val="1F9C03"/>
                </a:highlight>
                <a:latin typeface="Lora"/>
                <a:ea typeface="Lora"/>
                <a:cs typeface="Lora"/>
                <a:sym typeface="Lora"/>
              </a:rPr>
              <a:t>Science Accelerator </a:t>
            </a:r>
            <a:endParaRPr sz="2500"/>
          </a:p>
        </p:txBody>
      </p:sp>
      <p:pic>
        <p:nvPicPr>
          <p:cNvPr id="88" name="Google Shape;88;p17"/>
          <p:cNvPicPr preferRelativeResize="0"/>
          <p:nvPr/>
        </p:nvPicPr>
        <p:blipFill rotWithShape="1">
          <a:blip r:embed="rId4">
            <a:alphaModFix/>
          </a:blip>
          <a:srcRect b="0" l="0" r="0" t="17019"/>
          <a:stretch/>
        </p:blipFill>
        <p:spPr>
          <a:xfrm>
            <a:off x="0" y="2571750"/>
            <a:ext cx="4413200" cy="2238376"/>
          </a:xfrm>
          <a:prstGeom prst="rect">
            <a:avLst/>
          </a:prstGeom>
          <a:noFill/>
          <a:ln>
            <a:noFill/>
          </a:ln>
        </p:spPr>
      </p:pic>
      <p:sp>
        <p:nvSpPr>
          <p:cNvPr id="89" name="Google Shape;89;p17"/>
          <p:cNvSpPr txBox="1"/>
          <p:nvPr/>
        </p:nvSpPr>
        <p:spPr>
          <a:xfrm>
            <a:off x="4829175" y="2218134"/>
            <a:ext cx="4155900" cy="707100"/>
          </a:xfrm>
          <a:prstGeom prst="rect">
            <a:avLst/>
          </a:prstGeom>
          <a:noFill/>
          <a:ln>
            <a:noFill/>
          </a:ln>
        </p:spPr>
        <p:txBody>
          <a:bodyPr anchorCtr="0" anchor="ctr" bIns="34275" lIns="68575" spcFirstLastPara="1" rIns="68575" wrap="square" tIns="34275">
            <a:noAutofit/>
          </a:bodyPr>
          <a:lstStyle/>
          <a:p>
            <a:pPr indent="0" lvl="0" marL="0" marR="0" rtl="0" algn="ctr">
              <a:lnSpc>
                <a:spcPct val="90000"/>
              </a:lnSpc>
              <a:spcBef>
                <a:spcPts val="0"/>
              </a:spcBef>
              <a:spcAft>
                <a:spcPts val="0"/>
              </a:spcAft>
              <a:buClr>
                <a:schemeClr val="lt1"/>
              </a:buClr>
              <a:buSzPts val="2300"/>
              <a:buFont typeface="Lora"/>
              <a:buNone/>
            </a:pPr>
            <a:r>
              <a:rPr b="1" i="0" lang="en" sz="2300" u="none" cap="none" strike="noStrike">
                <a:solidFill>
                  <a:schemeClr val="lt1"/>
                </a:solidFill>
                <a:highlight>
                  <a:srgbClr val="1F9C03"/>
                </a:highlight>
                <a:latin typeface="Lora"/>
                <a:ea typeface="Lora"/>
                <a:cs typeface="Lora"/>
                <a:sym typeface="Lora"/>
              </a:rPr>
              <a:t>The PSA is a globally distributed network of researchers which aims to accelerate the accumulation of psychological knowledge that is reliable and generalizable to a broader spectrum of humanity</a:t>
            </a:r>
            <a:endParaRPr sz="1100"/>
          </a:p>
        </p:txBody>
      </p:sp>
      <p:sp>
        <p:nvSpPr>
          <p:cNvPr id="90" name="Google Shape;90;p17"/>
          <p:cNvSpPr/>
          <p:nvPr/>
        </p:nvSpPr>
        <p:spPr>
          <a:xfrm>
            <a:off x="4413201" y="0"/>
            <a:ext cx="158700" cy="5136900"/>
          </a:xfrm>
          <a:prstGeom prst="rect">
            <a:avLst/>
          </a:prstGeom>
          <a:solidFill>
            <a:srgbClr val="DEEF7B"/>
          </a:solidFill>
          <a:ln cap="flat" cmpd="sng" w="12700">
            <a:solidFill>
              <a:srgbClr val="D4E5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96" name="Google Shape;96;p18"/>
          <p:cNvSpPr txBox="1"/>
          <p:nvPr>
            <p:ph type="title"/>
          </p:nvPr>
        </p:nvSpPr>
        <p:spPr>
          <a:xfrm>
            <a:off x="-1" y="372406"/>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Current Projects </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pic>
        <p:nvPicPr>
          <p:cNvPr descr="face 2" id="97" name="Google Shape;97;p18"/>
          <p:cNvPicPr preferRelativeResize="0"/>
          <p:nvPr/>
        </p:nvPicPr>
        <p:blipFill rotWithShape="1">
          <a:blip r:embed="rId3">
            <a:alphaModFix/>
          </a:blip>
          <a:srcRect b="-1440" l="48251" r="3722" t="0"/>
          <a:stretch/>
        </p:blipFill>
        <p:spPr>
          <a:xfrm>
            <a:off x="116516" y="715238"/>
            <a:ext cx="1269952" cy="1021493"/>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pic>
        <p:nvPicPr>
          <p:cNvPr id="98" name="Google Shape;98;p18"/>
          <p:cNvPicPr preferRelativeResize="0"/>
          <p:nvPr/>
        </p:nvPicPr>
        <p:blipFill rotWithShape="1">
          <a:blip r:embed="rId4">
            <a:alphaModFix/>
          </a:blip>
          <a:srcRect b="0" l="0" r="0" t="0"/>
          <a:stretch/>
        </p:blipFill>
        <p:spPr>
          <a:xfrm>
            <a:off x="4654813" y="3736578"/>
            <a:ext cx="1665023" cy="1238203"/>
          </a:xfrm>
          <a:prstGeom prst="rect">
            <a:avLst/>
          </a:prstGeom>
          <a:noFill/>
          <a:ln>
            <a:noFill/>
          </a:ln>
        </p:spPr>
      </p:pic>
      <p:cxnSp>
        <p:nvCxnSpPr>
          <p:cNvPr id="99" name="Google Shape;99;p18"/>
          <p:cNvCxnSpPr/>
          <p:nvPr/>
        </p:nvCxnSpPr>
        <p:spPr>
          <a:xfrm>
            <a:off x="0" y="1951173"/>
            <a:ext cx="9144000" cy="0"/>
          </a:xfrm>
          <a:prstGeom prst="straightConnector1">
            <a:avLst/>
          </a:prstGeom>
          <a:noFill/>
          <a:ln cap="flat" cmpd="sng" w="9525">
            <a:solidFill>
              <a:srgbClr val="1F9C02"/>
            </a:solidFill>
            <a:prstDash val="solid"/>
            <a:miter lim="800000"/>
            <a:headEnd len="sm" w="sm" type="none"/>
            <a:tailEnd len="sm" w="sm" type="none"/>
          </a:ln>
        </p:spPr>
      </p:cxnSp>
      <p:cxnSp>
        <p:nvCxnSpPr>
          <p:cNvPr id="100" name="Google Shape;100;p18"/>
          <p:cNvCxnSpPr/>
          <p:nvPr/>
        </p:nvCxnSpPr>
        <p:spPr>
          <a:xfrm>
            <a:off x="1584358" y="581025"/>
            <a:ext cx="0" cy="4562400"/>
          </a:xfrm>
          <a:prstGeom prst="straightConnector1">
            <a:avLst/>
          </a:prstGeom>
          <a:noFill/>
          <a:ln cap="flat" cmpd="sng" w="9525">
            <a:solidFill>
              <a:srgbClr val="1F9C02"/>
            </a:solidFill>
            <a:prstDash val="solid"/>
            <a:miter lim="800000"/>
            <a:headEnd len="sm" w="sm" type="none"/>
            <a:tailEnd len="sm" w="sm" type="none"/>
          </a:ln>
        </p:spPr>
      </p:cxnSp>
      <p:pic>
        <p:nvPicPr>
          <p:cNvPr id="101" name="Google Shape;101;p18"/>
          <p:cNvPicPr preferRelativeResize="0"/>
          <p:nvPr/>
        </p:nvPicPr>
        <p:blipFill rotWithShape="1">
          <a:blip r:embed="rId5">
            <a:alphaModFix/>
          </a:blip>
          <a:srcRect b="0" l="0" r="14602" t="4113"/>
          <a:stretch/>
        </p:blipFill>
        <p:spPr>
          <a:xfrm>
            <a:off x="180103" y="2408688"/>
            <a:ext cx="1321438" cy="947814"/>
          </a:xfrm>
          <a:prstGeom prst="rect">
            <a:avLst/>
          </a:prstGeom>
          <a:noFill/>
          <a:ln>
            <a:noFill/>
          </a:ln>
        </p:spPr>
      </p:pic>
      <p:sp>
        <p:nvSpPr>
          <p:cNvPr id="102" name="Google Shape;102;p18"/>
          <p:cNvSpPr txBox="1"/>
          <p:nvPr/>
        </p:nvSpPr>
        <p:spPr>
          <a:xfrm>
            <a:off x="1667176" y="667273"/>
            <a:ext cx="2904900" cy="1300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u="none" cap="none" strike="noStrike">
                <a:solidFill>
                  <a:schemeClr val="dk1"/>
                </a:solidFill>
                <a:latin typeface="Quicksand"/>
                <a:ea typeface="Quicksand"/>
                <a:cs typeface="Quicksand"/>
                <a:sym typeface="Quicksand"/>
              </a:rPr>
              <a:t>FACIAL PERCEPTION </a:t>
            </a:r>
            <a:endParaRPr sz="1100"/>
          </a:p>
          <a:p>
            <a:pPr indent="0" lvl="0" marL="0" marR="0" rtl="0" algn="l">
              <a:spcBef>
                <a:spcPts val="0"/>
              </a:spcBef>
              <a:spcAft>
                <a:spcPts val="0"/>
              </a:spcAft>
              <a:buNone/>
            </a:pPr>
            <a:r>
              <a:rPr lang="en" sz="1100">
                <a:solidFill>
                  <a:srgbClr val="222222"/>
                </a:solidFill>
                <a:latin typeface="Quicksand"/>
                <a:ea typeface="Quicksand"/>
                <a:cs typeface="Quicksand"/>
                <a:sym typeface="Quicksand"/>
              </a:rPr>
              <a:t>Testing which wo</a:t>
            </a:r>
            <a:r>
              <a:rPr i="0" lang="en" sz="1100">
                <a:solidFill>
                  <a:srgbClr val="222222"/>
                </a:solidFill>
                <a:latin typeface="Quicksand"/>
                <a:ea typeface="Quicksand"/>
                <a:cs typeface="Quicksand"/>
                <a:sym typeface="Quicksand"/>
              </a:rPr>
              <a:t>rld regions the valence–dominance model </a:t>
            </a:r>
            <a:r>
              <a:rPr lang="en" sz="1100">
                <a:solidFill>
                  <a:srgbClr val="222222"/>
                </a:solidFill>
                <a:latin typeface="Quicksand"/>
                <a:ea typeface="Quicksand"/>
                <a:cs typeface="Quicksand"/>
                <a:sym typeface="Quicksand"/>
              </a:rPr>
              <a:t>of social perception applies to </a:t>
            </a:r>
            <a:endParaRPr i="0" sz="1100">
              <a:solidFill>
                <a:srgbClr val="222222"/>
              </a:solidFill>
              <a:latin typeface="Quicksand"/>
              <a:ea typeface="Quicksand"/>
              <a:cs typeface="Quicksand"/>
              <a:sym typeface="Quicksand"/>
            </a:endParaRPr>
          </a:p>
          <a:p>
            <a:pPr indent="0" lvl="0" marL="0" marR="0" rtl="0" algn="l">
              <a:spcBef>
                <a:spcPts val="0"/>
              </a:spcBef>
              <a:spcAft>
                <a:spcPts val="0"/>
              </a:spcAft>
              <a:buNone/>
            </a:pPr>
            <a:r>
              <a:rPr lang="en" sz="1100">
                <a:solidFill>
                  <a:schemeClr val="dk1"/>
                </a:solidFill>
                <a:latin typeface="Quicksand"/>
                <a:ea typeface="Quicksand"/>
                <a:cs typeface="Quicksand"/>
                <a:sym typeface="Quicksand"/>
              </a:rPr>
              <a:t>N=25,000 (48 Countries) </a:t>
            </a:r>
            <a:endParaRPr sz="1100"/>
          </a:p>
          <a:p>
            <a:pPr indent="0" lvl="0" marL="0" marR="0" rtl="0" algn="l">
              <a:spcBef>
                <a:spcPts val="0"/>
              </a:spcBef>
              <a:spcAft>
                <a:spcPts val="0"/>
              </a:spcAft>
              <a:buNone/>
            </a:pPr>
            <a:r>
              <a:rPr lang="en" sz="1100" u="sng">
                <a:solidFill>
                  <a:schemeClr val="dk1"/>
                </a:solidFill>
                <a:latin typeface="Quicksand"/>
                <a:ea typeface="Quicksand"/>
                <a:cs typeface="Quicksand"/>
                <a:sym typeface="Quicksand"/>
              </a:rPr>
              <a:t>Status: </a:t>
            </a:r>
            <a:r>
              <a:rPr lang="en" sz="1100">
                <a:solidFill>
                  <a:schemeClr val="dk1"/>
                </a:solidFill>
                <a:latin typeface="Quicksand"/>
                <a:ea typeface="Quicksand"/>
                <a:cs typeface="Quicksand"/>
                <a:sym typeface="Quicksand"/>
              </a:rPr>
              <a:t>Published at </a:t>
            </a:r>
            <a:r>
              <a:rPr i="1" lang="en" sz="1100">
                <a:solidFill>
                  <a:schemeClr val="dk1"/>
                </a:solidFill>
                <a:latin typeface="Quicksand"/>
                <a:ea typeface="Quicksand"/>
                <a:cs typeface="Quicksand"/>
                <a:sym typeface="Quicksand"/>
              </a:rPr>
              <a:t>Nature Human Behavior </a:t>
            </a:r>
            <a:endParaRPr sz="1100">
              <a:solidFill>
                <a:schemeClr val="dk1"/>
              </a:solidFill>
              <a:latin typeface="Quicksand"/>
              <a:ea typeface="Quicksand"/>
              <a:cs typeface="Quicksand"/>
              <a:sym typeface="Quicksand"/>
            </a:endParaRPr>
          </a:p>
        </p:txBody>
      </p:sp>
      <p:pic>
        <p:nvPicPr>
          <p:cNvPr id="103" name="Google Shape;103;p18"/>
          <p:cNvPicPr preferRelativeResize="0"/>
          <p:nvPr/>
        </p:nvPicPr>
        <p:blipFill rotWithShape="1">
          <a:blip r:embed="rId6">
            <a:alphaModFix/>
          </a:blip>
          <a:srcRect b="0" l="0" r="0" t="0"/>
          <a:stretch/>
        </p:blipFill>
        <p:spPr>
          <a:xfrm>
            <a:off x="337594" y="3899792"/>
            <a:ext cx="917095" cy="914859"/>
          </a:xfrm>
          <a:prstGeom prst="rect">
            <a:avLst/>
          </a:prstGeom>
          <a:noFill/>
          <a:ln>
            <a:noFill/>
          </a:ln>
        </p:spPr>
      </p:pic>
      <p:cxnSp>
        <p:nvCxnSpPr>
          <p:cNvPr id="104" name="Google Shape;104;p18"/>
          <p:cNvCxnSpPr/>
          <p:nvPr/>
        </p:nvCxnSpPr>
        <p:spPr>
          <a:xfrm>
            <a:off x="-1" y="3570943"/>
            <a:ext cx="9144000" cy="0"/>
          </a:xfrm>
          <a:prstGeom prst="straightConnector1">
            <a:avLst/>
          </a:prstGeom>
          <a:noFill/>
          <a:ln cap="flat" cmpd="sng" w="9525">
            <a:solidFill>
              <a:srgbClr val="1F9C02"/>
            </a:solidFill>
            <a:prstDash val="solid"/>
            <a:miter lim="800000"/>
            <a:headEnd len="sm" w="sm" type="none"/>
            <a:tailEnd len="sm" w="sm" type="none"/>
          </a:ln>
        </p:spPr>
      </p:cxnSp>
      <p:pic>
        <p:nvPicPr>
          <p:cNvPr id="105" name="Google Shape;105;p18"/>
          <p:cNvPicPr preferRelativeResize="0"/>
          <p:nvPr/>
        </p:nvPicPr>
        <p:blipFill rotWithShape="1">
          <a:blip r:embed="rId7">
            <a:alphaModFix/>
          </a:blip>
          <a:srcRect b="0" l="0" r="0" t="0"/>
          <a:stretch/>
        </p:blipFill>
        <p:spPr>
          <a:xfrm>
            <a:off x="4825729" y="653903"/>
            <a:ext cx="1032181" cy="1229978"/>
          </a:xfrm>
          <a:prstGeom prst="rect">
            <a:avLst/>
          </a:prstGeom>
          <a:noFill/>
          <a:ln>
            <a:noFill/>
          </a:ln>
        </p:spPr>
      </p:pic>
      <p:sp>
        <p:nvSpPr>
          <p:cNvPr id="106" name="Google Shape;106;p18"/>
          <p:cNvSpPr txBox="1"/>
          <p:nvPr/>
        </p:nvSpPr>
        <p:spPr>
          <a:xfrm>
            <a:off x="1667177" y="2080118"/>
            <a:ext cx="2904900" cy="1546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OBJECT ORIENTATION </a:t>
            </a:r>
            <a:endParaRPr sz="1100"/>
          </a:p>
          <a:p>
            <a:pPr indent="0" lvl="0" marL="0" marR="0" rtl="0" algn="l">
              <a:spcBef>
                <a:spcPts val="0"/>
              </a:spcBef>
              <a:spcAft>
                <a:spcPts val="0"/>
              </a:spcAft>
              <a:buNone/>
            </a:pPr>
            <a:r>
              <a:rPr i="0" lang="en" sz="1100">
                <a:solidFill>
                  <a:schemeClr val="dk1"/>
                </a:solidFill>
                <a:latin typeface="Quicksand"/>
                <a:ea typeface="Quicksand"/>
                <a:cs typeface="Quicksand"/>
                <a:sym typeface="Quicksand"/>
              </a:rPr>
              <a:t>Investigating object </a:t>
            </a:r>
            <a:r>
              <a:rPr lang="en" sz="1100">
                <a:solidFill>
                  <a:schemeClr val="dk1"/>
                </a:solidFill>
                <a:latin typeface="Quicksand"/>
                <a:ea typeface="Quicksand"/>
                <a:cs typeface="Quicksand"/>
                <a:sym typeface="Quicksand"/>
              </a:rPr>
              <a:t>o</a:t>
            </a:r>
            <a:r>
              <a:rPr i="0" lang="en" sz="1100">
                <a:solidFill>
                  <a:schemeClr val="dk1"/>
                </a:solidFill>
                <a:latin typeface="Quicksand"/>
                <a:ea typeface="Quicksand"/>
                <a:cs typeface="Quicksand"/>
                <a:sym typeface="Quicksand"/>
              </a:rPr>
              <a:t>rientation </a:t>
            </a:r>
            <a:r>
              <a:rPr lang="en" sz="1100">
                <a:solidFill>
                  <a:schemeClr val="dk1"/>
                </a:solidFill>
                <a:latin typeface="Quicksand"/>
                <a:ea typeface="Quicksand"/>
                <a:cs typeface="Quicksand"/>
                <a:sym typeface="Quicksand"/>
              </a:rPr>
              <a:t>e</a:t>
            </a:r>
            <a:r>
              <a:rPr i="0" lang="en" sz="1100">
                <a:solidFill>
                  <a:schemeClr val="dk1"/>
                </a:solidFill>
                <a:latin typeface="Quicksand"/>
                <a:ea typeface="Quicksand"/>
                <a:cs typeface="Quicksand"/>
                <a:sym typeface="Quicksand"/>
              </a:rPr>
              <a:t>ffects </a:t>
            </a:r>
            <a:r>
              <a:rPr lang="en" sz="1100">
                <a:solidFill>
                  <a:schemeClr val="dk1"/>
                </a:solidFill>
                <a:latin typeface="Quicksand"/>
                <a:ea typeface="Quicksand"/>
                <a:cs typeface="Quicksand"/>
                <a:sym typeface="Quicksand"/>
              </a:rPr>
              <a:t>a</a:t>
            </a:r>
            <a:r>
              <a:rPr i="0" lang="en" sz="1100">
                <a:solidFill>
                  <a:schemeClr val="dk1"/>
                </a:solidFill>
                <a:latin typeface="Quicksand"/>
                <a:ea typeface="Quicksand"/>
                <a:cs typeface="Quicksand"/>
                <a:sym typeface="Quicksand"/>
              </a:rPr>
              <a:t>cross 14 Languages</a:t>
            </a:r>
            <a:endParaRPr sz="1100"/>
          </a:p>
          <a:p>
            <a:pPr indent="0" lvl="0" marL="0" marR="0" rtl="0" algn="l">
              <a:spcBef>
                <a:spcPts val="0"/>
              </a:spcBef>
              <a:spcAft>
                <a:spcPts val="0"/>
              </a:spcAft>
              <a:buNone/>
            </a:pPr>
            <a:r>
              <a:t/>
            </a:r>
            <a:endParaRPr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100" u="sng">
                <a:solidFill>
                  <a:schemeClr val="dk1"/>
                </a:solidFill>
                <a:latin typeface="Quicksand"/>
                <a:ea typeface="Quicksand"/>
                <a:cs typeface="Quicksand"/>
                <a:sym typeface="Quicksand"/>
              </a:rPr>
              <a:t>Status:</a:t>
            </a:r>
            <a:r>
              <a:rPr lang="en" sz="1100">
                <a:solidFill>
                  <a:schemeClr val="dk1"/>
                </a:solidFill>
                <a:latin typeface="Quicksand"/>
                <a:ea typeface="Quicksand"/>
                <a:cs typeface="Quicksand"/>
                <a:sym typeface="Quicksand"/>
              </a:rPr>
              <a:t>  Data Analysis  - Accepted as a Registered Repor</a:t>
            </a:r>
            <a:r>
              <a:rPr i="1" lang="en" sz="1100">
                <a:solidFill>
                  <a:schemeClr val="dk1"/>
                </a:solidFill>
                <a:latin typeface="Quicksand"/>
                <a:ea typeface="Quicksand"/>
                <a:cs typeface="Quicksand"/>
                <a:sym typeface="Quicksand"/>
              </a:rPr>
              <a:t>t at </a:t>
            </a:r>
            <a:r>
              <a:rPr b="0" i="1" lang="en" sz="1200">
                <a:solidFill>
                  <a:schemeClr val="dk1"/>
                </a:solidFill>
                <a:latin typeface="Quicksand"/>
                <a:ea typeface="Quicksand"/>
                <a:cs typeface="Quicksand"/>
                <a:sym typeface="Quicksand"/>
              </a:rPr>
              <a:t>Psychonomic Bulletin and Review</a:t>
            </a:r>
            <a:r>
              <a:rPr b="0" i="1" lang="en" sz="1200">
                <a:solidFill>
                  <a:srgbClr val="666666"/>
                </a:solidFill>
                <a:latin typeface="Quicksand"/>
                <a:ea typeface="Quicksand"/>
                <a:cs typeface="Quicksand"/>
                <a:sym typeface="Quicksand"/>
              </a:rPr>
              <a:t>)</a:t>
            </a:r>
            <a:br>
              <a:rPr lang="en" sz="1400">
                <a:solidFill>
                  <a:schemeClr val="dk1"/>
                </a:solidFill>
                <a:latin typeface="Quicksand"/>
                <a:ea typeface="Quicksand"/>
                <a:cs typeface="Quicksand"/>
                <a:sym typeface="Quicksand"/>
              </a:rPr>
            </a:br>
            <a:endParaRPr sz="1400">
              <a:solidFill>
                <a:schemeClr val="dk1"/>
              </a:solidFill>
              <a:latin typeface="Quicksand"/>
              <a:ea typeface="Quicksand"/>
              <a:cs typeface="Quicksand"/>
              <a:sym typeface="Quicksand"/>
            </a:endParaRPr>
          </a:p>
        </p:txBody>
      </p:sp>
      <p:sp>
        <p:nvSpPr>
          <p:cNvPr id="107" name="Google Shape;107;p18"/>
          <p:cNvSpPr txBox="1"/>
          <p:nvPr/>
        </p:nvSpPr>
        <p:spPr>
          <a:xfrm>
            <a:off x="1667176" y="3746026"/>
            <a:ext cx="2904900" cy="13005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GENDERED PREJUDICE</a:t>
            </a:r>
            <a:endParaRPr sz="1100"/>
          </a:p>
          <a:p>
            <a:pPr indent="0" lvl="0" marL="0" marR="0" rtl="0" algn="l">
              <a:spcBef>
                <a:spcPts val="0"/>
              </a:spcBef>
              <a:spcAft>
                <a:spcPts val="0"/>
              </a:spcAft>
              <a:buNone/>
            </a:pPr>
            <a:r>
              <a:rPr i="0" lang="en" sz="1100" u="none" strike="noStrike">
                <a:solidFill>
                  <a:srgbClr val="000000"/>
                </a:solidFill>
                <a:latin typeface="Quicksand"/>
                <a:ea typeface="Quicksand"/>
                <a:cs typeface="Quicksand"/>
                <a:sym typeface="Quicksand"/>
              </a:rPr>
              <a:t>Exploring the gendered nature of prejudice across cultures and social groups</a:t>
            </a:r>
            <a:br>
              <a:rPr i="0" lang="en" sz="1100" u="none" strike="noStrike">
                <a:solidFill>
                  <a:srgbClr val="000000"/>
                </a:solidFill>
                <a:latin typeface="Quicksand"/>
                <a:ea typeface="Quicksand"/>
                <a:cs typeface="Quicksand"/>
                <a:sym typeface="Quicksand"/>
              </a:rPr>
            </a:b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100" u="sng">
                <a:solidFill>
                  <a:schemeClr val="dk1"/>
                </a:solidFill>
                <a:latin typeface="Quicksand"/>
                <a:ea typeface="Quicksand"/>
                <a:cs typeface="Quicksand"/>
                <a:sym typeface="Quicksand"/>
              </a:rPr>
              <a:t>Status:</a:t>
            </a:r>
            <a:r>
              <a:rPr lang="en" sz="1100">
                <a:solidFill>
                  <a:schemeClr val="dk1"/>
                </a:solidFill>
                <a:latin typeface="Quicksand"/>
                <a:ea typeface="Quicksand"/>
                <a:cs typeface="Quicksand"/>
                <a:sym typeface="Quicksand"/>
              </a:rPr>
              <a:t> Data Analysis </a:t>
            </a: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100">
              <a:solidFill>
                <a:schemeClr val="dk1"/>
              </a:solidFill>
              <a:latin typeface="Quicksand"/>
              <a:ea typeface="Quicksand"/>
              <a:cs typeface="Quicksand"/>
              <a:sym typeface="Quicksand"/>
            </a:endParaRPr>
          </a:p>
        </p:txBody>
      </p:sp>
      <p:sp>
        <p:nvSpPr>
          <p:cNvPr id="108" name="Google Shape;108;p18"/>
          <p:cNvSpPr/>
          <p:nvPr/>
        </p:nvSpPr>
        <p:spPr>
          <a:xfrm>
            <a:off x="4571997" y="581025"/>
            <a:ext cx="82800" cy="45624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09" name="Google Shape;109;p18"/>
          <p:cNvCxnSpPr/>
          <p:nvPr/>
        </p:nvCxnSpPr>
        <p:spPr>
          <a:xfrm>
            <a:off x="6136707" y="601358"/>
            <a:ext cx="0" cy="4562400"/>
          </a:xfrm>
          <a:prstGeom prst="straightConnector1">
            <a:avLst/>
          </a:prstGeom>
          <a:noFill/>
          <a:ln cap="flat" cmpd="sng" w="9525">
            <a:solidFill>
              <a:srgbClr val="1F9C02"/>
            </a:solidFill>
            <a:prstDash val="solid"/>
            <a:miter lim="800000"/>
            <a:headEnd len="sm" w="sm" type="none"/>
            <a:tailEnd len="sm" w="sm" type="none"/>
          </a:ln>
        </p:spPr>
      </p:cxnSp>
      <p:sp>
        <p:nvSpPr>
          <p:cNvPr id="110" name="Google Shape;110;p18"/>
          <p:cNvSpPr txBox="1"/>
          <p:nvPr/>
        </p:nvSpPr>
        <p:spPr>
          <a:xfrm>
            <a:off x="6259377" y="653903"/>
            <a:ext cx="2922600" cy="1546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200">
                <a:solidFill>
                  <a:schemeClr val="dk1"/>
                </a:solidFill>
                <a:latin typeface="Quicksand"/>
                <a:ea typeface="Quicksand"/>
                <a:cs typeface="Quicksand"/>
                <a:sym typeface="Quicksand"/>
              </a:rPr>
              <a:t>TRUE BELIEF </a:t>
            </a:r>
            <a:endParaRPr b="1" i="0" sz="1200">
              <a:solidFill>
                <a:schemeClr val="dk1"/>
              </a:solidFill>
              <a:latin typeface="Quicksand"/>
              <a:ea typeface="Quicksand"/>
              <a:cs typeface="Quicksand"/>
              <a:sym typeface="Quicksand"/>
            </a:endParaRPr>
          </a:p>
          <a:p>
            <a:pPr indent="0" lvl="0" marL="0" marR="0" rtl="0" algn="l">
              <a:spcBef>
                <a:spcPts val="0"/>
              </a:spcBef>
              <a:spcAft>
                <a:spcPts val="0"/>
              </a:spcAft>
              <a:buNone/>
            </a:pPr>
            <a:r>
              <a:rPr b="0" i="0" lang="en" sz="1000">
                <a:solidFill>
                  <a:schemeClr val="dk1"/>
                </a:solidFill>
                <a:latin typeface="Quicksand"/>
                <a:ea typeface="Quicksand"/>
                <a:cs typeface="Quicksand"/>
                <a:sym typeface="Quicksand"/>
              </a:rPr>
              <a:t>Multilab close replication of Experiment 1 from Turri</a:t>
            </a:r>
            <a:r>
              <a:rPr lang="en" sz="1000">
                <a:solidFill>
                  <a:schemeClr val="dk1"/>
                </a:solidFill>
                <a:latin typeface="Quicksand"/>
                <a:ea typeface="Quicksand"/>
                <a:cs typeface="Quicksand"/>
                <a:sym typeface="Quicksand"/>
              </a:rPr>
              <a:t> et al.</a:t>
            </a:r>
            <a:r>
              <a:rPr b="0" i="0" lang="en" sz="1000">
                <a:solidFill>
                  <a:schemeClr val="dk1"/>
                </a:solidFill>
                <a:latin typeface="Quicksand"/>
                <a:ea typeface="Quicksand"/>
                <a:cs typeface="Quicksand"/>
                <a:sym typeface="Quicksand"/>
              </a:rPr>
              <a:t> (2015) that explores knowledge attribution and justified true beliefs </a:t>
            </a:r>
            <a:br>
              <a:rPr b="0" i="0" lang="en" sz="1000">
                <a:solidFill>
                  <a:schemeClr val="dk1"/>
                </a:solidFill>
                <a:latin typeface="Quicksand"/>
                <a:ea typeface="Quicksand"/>
                <a:cs typeface="Quicksand"/>
                <a:sym typeface="Quicksand"/>
              </a:rPr>
            </a:br>
            <a:r>
              <a:rPr lang="en" sz="1000" u="sng">
                <a:solidFill>
                  <a:schemeClr val="dk1"/>
                </a:solidFill>
                <a:latin typeface="Quicksand"/>
                <a:ea typeface="Quicksand"/>
                <a:cs typeface="Quicksand"/>
                <a:sym typeface="Quicksand"/>
              </a:rPr>
              <a:t>Status</a:t>
            </a:r>
            <a:r>
              <a:rPr lang="en" sz="1000">
                <a:solidFill>
                  <a:schemeClr val="dk1"/>
                </a:solidFill>
                <a:latin typeface="Quicksand"/>
                <a:ea typeface="Quicksand"/>
                <a:cs typeface="Quicksand"/>
                <a:sym typeface="Quicksand"/>
              </a:rPr>
              <a:t>: Resubmitted - Accepted as Registered Report at </a:t>
            </a:r>
            <a:r>
              <a:rPr b="0" i="0" lang="en" sz="1000">
                <a:solidFill>
                  <a:srgbClr val="1D1C1D"/>
                </a:solidFill>
                <a:latin typeface="Quicksand"/>
                <a:ea typeface="Quicksand"/>
                <a:cs typeface="Quicksand"/>
                <a:sym typeface="Quicksand"/>
              </a:rPr>
              <a:t> Advances in Methods and Practices in Psychological Science</a:t>
            </a:r>
            <a:endParaRPr b="0" i="0" sz="1000">
              <a:solidFill>
                <a:schemeClr val="dk1"/>
              </a:solidFill>
              <a:latin typeface="Quicksand"/>
              <a:ea typeface="Quicksand"/>
              <a:cs typeface="Quicksand"/>
              <a:sym typeface="Quicksand"/>
            </a:endParaRPr>
          </a:p>
          <a:p>
            <a:pPr indent="0" lvl="0" marL="0" marR="0" rtl="0" algn="l">
              <a:spcBef>
                <a:spcPts val="0"/>
              </a:spcBef>
              <a:spcAft>
                <a:spcPts val="0"/>
              </a:spcAft>
              <a:buNone/>
            </a:pPr>
            <a:br>
              <a:rPr lang="en" sz="1200">
                <a:solidFill>
                  <a:schemeClr val="dk1"/>
                </a:solidFill>
                <a:latin typeface="Quicksand"/>
                <a:ea typeface="Quicksand"/>
                <a:cs typeface="Quicksand"/>
                <a:sym typeface="Quicksand"/>
              </a:rPr>
            </a:br>
            <a:endParaRPr sz="1200">
              <a:solidFill>
                <a:schemeClr val="dk1"/>
              </a:solidFill>
              <a:latin typeface="Quicksand"/>
              <a:ea typeface="Quicksand"/>
              <a:cs typeface="Quicksand"/>
              <a:sym typeface="Quicksand"/>
            </a:endParaRPr>
          </a:p>
        </p:txBody>
      </p:sp>
      <p:sp>
        <p:nvSpPr>
          <p:cNvPr id="111" name="Google Shape;111;p18"/>
          <p:cNvSpPr txBox="1"/>
          <p:nvPr/>
        </p:nvSpPr>
        <p:spPr>
          <a:xfrm>
            <a:off x="6190039" y="1972421"/>
            <a:ext cx="3020700" cy="1870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200">
                <a:solidFill>
                  <a:schemeClr val="dk1"/>
                </a:solidFill>
                <a:latin typeface="Quicksand"/>
                <a:ea typeface="Quicksand"/>
                <a:cs typeface="Quicksand"/>
                <a:sym typeface="Quicksand"/>
              </a:rPr>
              <a:t>STEREOTYPE THREAT</a:t>
            </a:r>
            <a:endParaRPr sz="1100"/>
          </a:p>
          <a:p>
            <a:pPr indent="0" lvl="0" marL="0" marR="0" rtl="0" algn="l">
              <a:spcBef>
                <a:spcPts val="0"/>
              </a:spcBef>
              <a:spcAft>
                <a:spcPts val="0"/>
              </a:spcAft>
              <a:buNone/>
            </a:pPr>
            <a:r>
              <a:rPr b="0" i="0" lang="en" sz="1100">
                <a:solidFill>
                  <a:schemeClr val="dk1"/>
                </a:solidFill>
                <a:latin typeface="Quicksand"/>
                <a:ea typeface="Quicksand"/>
                <a:cs typeface="Quicksand"/>
                <a:sym typeface="Quicksand"/>
              </a:rPr>
              <a:t>Testing the stereotype </a:t>
            </a:r>
            <a:r>
              <a:rPr lang="en" sz="1100">
                <a:solidFill>
                  <a:schemeClr val="dk1"/>
                </a:solidFill>
                <a:latin typeface="Quicksand"/>
                <a:ea typeface="Quicksand"/>
                <a:cs typeface="Quicksand"/>
                <a:sym typeface="Quicksand"/>
              </a:rPr>
              <a:t>t</a:t>
            </a:r>
            <a:r>
              <a:rPr b="0" i="0" lang="en" sz="1100">
                <a:solidFill>
                  <a:schemeClr val="dk1"/>
                </a:solidFill>
                <a:latin typeface="Quicksand"/>
                <a:ea typeface="Quicksand"/>
                <a:cs typeface="Quicksand"/>
                <a:sym typeface="Quicksand"/>
              </a:rPr>
              <a:t>hreat in black </a:t>
            </a:r>
            <a:r>
              <a:rPr lang="en" sz="1100">
                <a:solidFill>
                  <a:schemeClr val="dk1"/>
                </a:solidFill>
                <a:latin typeface="Quicksand"/>
                <a:ea typeface="Quicksand"/>
                <a:cs typeface="Quicksand"/>
                <a:sym typeface="Quicksand"/>
              </a:rPr>
              <a:t>c</a:t>
            </a:r>
            <a:r>
              <a:rPr b="0" i="0" lang="en" sz="1100">
                <a:solidFill>
                  <a:schemeClr val="dk1"/>
                </a:solidFill>
                <a:latin typeface="Quicksand"/>
                <a:ea typeface="Quicksand"/>
                <a:cs typeface="Quicksand"/>
                <a:sym typeface="Quicksand"/>
              </a:rPr>
              <a:t>ollege </a:t>
            </a:r>
            <a:r>
              <a:rPr lang="en" sz="1100">
                <a:solidFill>
                  <a:schemeClr val="dk1"/>
                </a:solidFill>
                <a:latin typeface="Quicksand"/>
                <a:ea typeface="Quicksand"/>
                <a:cs typeface="Quicksand"/>
                <a:sym typeface="Quicksand"/>
              </a:rPr>
              <a:t>s</a:t>
            </a:r>
            <a:r>
              <a:rPr b="0" i="0" lang="en" sz="1100">
                <a:solidFill>
                  <a:schemeClr val="dk1"/>
                </a:solidFill>
                <a:latin typeface="Quicksand"/>
                <a:ea typeface="Quicksand"/>
                <a:cs typeface="Quicksand"/>
                <a:sym typeface="Quicksand"/>
              </a:rPr>
              <a:t>tudents </a:t>
            </a:r>
            <a:r>
              <a:rPr lang="en" sz="1100">
                <a:solidFill>
                  <a:schemeClr val="dk1"/>
                </a:solidFill>
                <a:latin typeface="Quicksand"/>
                <a:ea typeface="Quicksand"/>
                <a:cs typeface="Quicksand"/>
                <a:sym typeface="Quicksand"/>
              </a:rPr>
              <a:t>a</a:t>
            </a:r>
            <a:r>
              <a:rPr b="0" i="0" lang="en" sz="1100">
                <a:solidFill>
                  <a:schemeClr val="dk1"/>
                </a:solidFill>
                <a:latin typeface="Quicksand"/>
                <a:ea typeface="Quicksand"/>
                <a:cs typeface="Quicksand"/>
                <a:sym typeface="Quicksand"/>
              </a:rPr>
              <a:t>cross </a:t>
            </a:r>
            <a:r>
              <a:rPr lang="en" sz="1100">
                <a:solidFill>
                  <a:schemeClr val="dk1"/>
                </a:solidFill>
                <a:latin typeface="Quicksand"/>
                <a:ea typeface="Quicksand"/>
                <a:cs typeface="Quicksand"/>
                <a:sym typeface="Quicksand"/>
              </a:rPr>
              <a:t>m</a:t>
            </a:r>
            <a:r>
              <a:rPr b="0" i="0" lang="en" sz="1100">
                <a:solidFill>
                  <a:schemeClr val="dk1"/>
                </a:solidFill>
                <a:latin typeface="Quicksand"/>
                <a:ea typeface="Quicksand"/>
                <a:cs typeface="Quicksand"/>
                <a:sym typeface="Quicksand"/>
              </a:rPr>
              <a:t>any </a:t>
            </a:r>
            <a:r>
              <a:rPr lang="en" sz="1100">
                <a:solidFill>
                  <a:schemeClr val="dk1"/>
                </a:solidFill>
                <a:latin typeface="Quicksand"/>
                <a:ea typeface="Quicksand"/>
                <a:cs typeface="Quicksand"/>
                <a:sym typeface="Quicksand"/>
              </a:rPr>
              <a:t>o</a:t>
            </a:r>
            <a:r>
              <a:rPr b="0" i="0" lang="en" sz="1100">
                <a:solidFill>
                  <a:schemeClr val="dk1"/>
                </a:solidFill>
                <a:latin typeface="Quicksand"/>
                <a:ea typeface="Quicksand"/>
                <a:cs typeface="Quicksand"/>
                <a:sym typeface="Quicksand"/>
              </a:rPr>
              <a:t>perationalizations </a:t>
            </a:r>
            <a:endParaRPr sz="1100"/>
          </a:p>
          <a:p>
            <a:pPr indent="0" lvl="0" marL="0" marR="0" rtl="0" algn="l">
              <a:spcBef>
                <a:spcPts val="0"/>
              </a:spcBef>
              <a:spcAft>
                <a:spcPts val="0"/>
              </a:spcAft>
              <a:buNone/>
            </a:pPr>
            <a:r>
              <a:t/>
            </a: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r>
              <a:rPr b="0" i="0" lang="en" sz="1100">
                <a:solidFill>
                  <a:schemeClr val="dk1"/>
                </a:solidFill>
                <a:latin typeface="Quicksand"/>
                <a:ea typeface="Quicksand"/>
                <a:cs typeface="Quicksand"/>
                <a:sym typeface="Quicksand"/>
              </a:rPr>
              <a:t>Anticipated N= 2</a:t>
            </a:r>
            <a:r>
              <a:rPr lang="en" sz="1100">
                <a:solidFill>
                  <a:schemeClr val="dk1"/>
                </a:solidFill>
                <a:latin typeface="Quicksand"/>
                <a:ea typeface="Quicksand"/>
                <a:cs typeface="Quicksand"/>
                <a:sym typeface="Quicksand"/>
              </a:rPr>
              <a:t>0</a:t>
            </a:r>
            <a:r>
              <a:rPr b="0" i="0" lang="en" sz="1100">
                <a:solidFill>
                  <a:schemeClr val="dk1"/>
                </a:solidFill>
                <a:latin typeface="Quicksand"/>
                <a:ea typeface="Quicksand"/>
                <a:cs typeface="Quicksand"/>
                <a:sym typeface="Quicksand"/>
              </a:rPr>
              <a:t>00</a:t>
            </a:r>
            <a:endParaRPr sz="1100"/>
          </a:p>
          <a:p>
            <a:pPr indent="0" lvl="0" marL="0" marR="0" rtl="0" algn="l">
              <a:spcBef>
                <a:spcPts val="0"/>
              </a:spcBef>
              <a:spcAft>
                <a:spcPts val="0"/>
              </a:spcAft>
              <a:buNone/>
            </a:pPr>
            <a:r>
              <a:rPr lang="en" sz="1100" u="sng">
                <a:solidFill>
                  <a:schemeClr val="dk1"/>
                </a:solidFill>
                <a:latin typeface="Quicksand"/>
                <a:ea typeface="Quicksand"/>
                <a:cs typeface="Quicksand"/>
                <a:sym typeface="Quicksand"/>
              </a:rPr>
              <a:t>Status:</a:t>
            </a:r>
            <a:r>
              <a:rPr lang="en" sz="1100">
                <a:solidFill>
                  <a:schemeClr val="dk1"/>
                </a:solidFill>
                <a:latin typeface="Quicksand"/>
                <a:ea typeface="Quicksand"/>
                <a:cs typeface="Quicksand"/>
                <a:sym typeface="Quicksand"/>
              </a:rPr>
              <a:t> Ongoing &amp; accepting new labs </a:t>
            </a:r>
            <a:endParaRPr sz="1100"/>
          </a:p>
          <a:p>
            <a:pPr indent="0" lvl="0" marL="0" marR="0" rtl="0" algn="l">
              <a:spcBef>
                <a:spcPts val="0"/>
              </a:spcBef>
              <a:spcAft>
                <a:spcPts val="0"/>
              </a:spcAft>
              <a:buNone/>
            </a:pPr>
            <a:r>
              <a:rPr b="0" i="0" lang="en" sz="1100">
                <a:solidFill>
                  <a:schemeClr val="dk1"/>
                </a:solidFill>
                <a:latin typeface="Quicksand"/>
                <a:ea typeface="Quicksand"/>
                <a:cs typeface="Quicksand"/>
                <a:sym typeface="Quicksand"/>
              </a:rPr>
              <a:t>If interested contact: </a:t>
            </a:r>
            <a:r>
              <a:rPr b="0" i="0" lang="en" sz="1100" u="sng">
                <a:solidFill>
                  <a:schemeClr val="hlink"/>
                </a:solidFill>
                <a:latin typeface="Quicksand"/>
                <a:ea typeface="Quicksand"/>
                <a:cs typeface="Quicksand"/>
                <a:sym typeface="Quicksand"/>
                <a:hlinkClick r:id="rId8"/>
              </a:rPr>
              <a:t>schnarrd@gmail.com</a:t>
            </a: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br>
              <a:rPr lang="en" sz="1400">
                <a:solidFill>
                  <a:schemeClr val="dk1"/>
                </a:solidFill>
                <a:latin typeface="Quicksand"/>
                <a:ea typeface="Quicksand"/>
                <a:cs typeface="Quicksand"/>
                <a:sym typeface="Quicksand"/>
              </a:rPr>
            </a:br>
            <a:endParaRPr sz="1400">
              <a:solidFill>
                <a:schemeClr val="dk1"/>
              </a:solidFill>
              <a:latin typeface="Quicksand"/>
              <a:ea typeface="Quicksand"/>
              <a:cs typeface="Quicksand"/>
              <a:sym typeface="Quicksand"/>
            </a:endParaRPr>
          </a:p>
        </p:txBody>
      </p:sp>
      <p:pic>
        <p:nvPicPr>
          <p:cNvPr id="112" name="Google Shape;112;p18"/>
          <p:cNvPicPr preferRelativeResize="0"/>
          <p:nvPr/>
        </p:nvPicPr>
        <p:blipFill rotWithShape="1">
          <a:blip r:embed="rId9">
            <a:alphaModFix/>
          </a:blip>
          <a:srcRect b="0" l="0" r="0" t="0"/>
          <a:stretch/>
        </p:blipFill>
        <p:spPr>
          <a:xfrm>
            <a:off x="4825729" y="2200795"/>
            <a:ext cx="1100081" cy="1147567"/>
          </a:xfrm>
          <a:prstGeom prst="rect">
            <a:avLst/>
          </a:prstGeom>
          <a:noFill/>
          <a:ln>
            <a:noFill/>
          </a:ln>
        </p:spPr>
      </p:pic>
      <p:sp>
        <p:nvSpPr>
          <p:cNvPr id="113" name="Google Shape;113;p18"/>
          <p:cNvSpPr txBox="1"/>
          <p:nvPr/>
        </p:nvSpPr>
        <p:spPr>
          <a:xfrm>
            <a:off x="6239177" y="3612500"/>
            <a:ext cx="2904900" cy="1777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TROLLEY PROBLEM </a:t>
            </a:r>
            <a:endParaRPr sz="1100"/>
          </a:p>
          <a:p>
            <a:pPr indent="0" lvl="0" marL="0" marR="0" rtl="0" algn="l">
              <a:spcBef>
                <a:spcPts val="0"/>
              </a:spcBef>
              <a:spcAft>
                <a:spcPts val="0"/>
              </a:spcAft>
              <a:buNone/>
            </a:pPr>
            <a:r>
              <a:rPr b="0" i="0" lang="en" sz="1200">
                <a:solidFill>
                  <a:schemeClr val="dk1"/>
                </a:solidFill>
                <a:latin typeface="Quicksand"/>
                <a:ea typeface="Quicksand"/>
                <a:cs typeface="Quicksand"/>
                <a:sym typeface="Quicksand"/>
              </a:rPr>
              <a:t>Testing the universality of the moral reasoning when responding to the trolley problem </a:t>
            </a:r>
            <a:endParaRPr sz="1100"/>
          </a:p>
          <a:p>
            <a:pPr indent="0" lvl="0" marL="0" marR="0" rtl="0" algn="l">
              <a:spcBef>
                <a:spcPts val="0"/>
              </a:spcBef>
              <a:spcAft>
                <a:spcPts val="0"/>
              </a:spcAft>
              <a:buNone/>
            </a:pPr>
            <a:r>
              <a:t/>
            </a: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100" u="sng">
                <a:solidFill>
                  <a:schemeClr val="dk1"/>
                </a:solidFill>
                <a:latin typeface="Quicksand"/>
                <a:ea typeface="Quicksand"/>
                <a:cs typeface="Quicksand"/>
                <a:sym typeface="Quicksand"/>
              </a:rPr>
              <a:t>Status:</a:t>
            </a:r>
            <a:r>
              <a:rPr lang="en" sz="1100">
                <a:solidFill>
                  <a:schemeClr val="dk1"/>
                </a:solidFill>
                <a:latin typeface="Quicksand"/>
                <a:ea typeface="Quicksand"/>
                <a:cs typeface="Quicksand"/>
                <a:sym typeface="Quicksand"/>
              </a:rPr>
              <a:t> Published at</a:t>
            </a:r>
            <a:r>
              <a:rPr i="1" lang="en" sz="1100">
                <a:solidFill>
                  <a:schemeClr val="dk1"/>
                </a:solidFill>
                <a:latin typeface="Quicksand"/>
                <a:ea typeface="Quicksand"/>
                <a:cs typeface="Quicksand"/>
                <a:sym typeface="Quicksand"/>
              </a:rPr>
              <a:t> Nature Human Behavior</a:t>
            </a:r>
            <a:endParaRPr b="0" i="1" sz="1100">
              <a:solidFill>
                <a:schemeClr val="dk1"/>
              </a:solidFill>
              <a:latin typeface="Quicksand"/>
              <a:ea typeface="Quicksand"/>
              <a:cs typeface="Quicksand"/>
              <a:sym typeface="Quicksand"/>
            </a:endParaRPr>
          </a:p>
          <a:p>
            <a:pPr indent="0" lvl="0" marL="0" marR="0" rtl="0" algn="l">
              <a:spcBef>
                <a:spcPts val="0"/>
              </a:spcBef>
              <a:spcAft>
                <a:spcPts val="0"/>
              </a:spcAft>
              <a:buNone/>
            </a:pPr>
            <a:br>
              <a:rPr lang="en" sz="1400">
                <a:solidFill>
                  <a:schemeClr val="dk1"/>
                </a:solidFill>
                <a:latin typeface="Quicksand"/>
                <a:ea typeface="Quicksand"/>
                <a:cs typeface="Quicksand"/>
                <a:sym typeface="Quicksand"/>
              </a:rPr>
            </a:br>
            <a:endParaRPr sz="1400">
              <a:solidFill>
                <a:schemeClr val="dk1"/>
              </a:solidFill>
              <a:latin typeface="Quicksand"/>
              <a:ea typeface="Quicksand"/>
              <a:cs typeface="Quicksand"/>
              <a:sym typeface="Quicksa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blip>
          <a:srcRect b="0" l="0" r="0" t="0"/>
          <a:stretch/>
        </p:blipFill>
        <p:spPr>
          <a:xfrm>
            <a:off x="79154" y="553321"/>
            <a:ext cx="678692" cy="677416"/>
          </a:xfrm>
          <a:prstGeom prst="rect">
            <a:avLst/>
          </a:prstGeom>
          <a:noFill/>
          <a:ln>
            <a:noFill/>
          </a:ln>
        </p:spPr>
      </p:pic>
      <p:sp>
        <p:nvSpPr>
          <p:cNvPr id="119" name="Google Shape;119;p19"/>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20" name="Google Shape;120;p19"/>
          <p:cNvSpPr txBox="1"/>
          <p:nvPr>
            <p:ph type="title"/>
          </p:nvPr>
        </p:nvSpPr>
        <p:spPr>
          <a:xfrm>
            <a:off x="-1" y="372406"/>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Current Projects </a:t>
            </a:r>
            <a:br>
              <a:rPr b="1" lang="en" sz="2500">
                <a:solidFill>
                  <a:schemeClr val="lt1"/>
                </a:solidFill>
                <a:latin typeface="Lora"/>
                <a:ea typeface="Lora"/>
                <a:cs typeface="Lora"/>
                <a:sym typeface="Lora"/>
              </a:rPr>
            </a:br>
            <a:endParaRPr b="1" sz="2500">
              <a:solidFill>
                <a:schemeClr val="lt1"/>
              </a:solidFill>
              <a:latin typeface="Lora"/>
              <a:ea typeface="Lora"/>
              <a:cs typeface="Lora"/>
              <a:sym typeface="Lora"/>
            </a:endParaRPr>
          </a:p>
        </p:txBody>
      </p:sp>
      <p:cxnSp>
        <p:nvCxnSpPr>
          <p:cNvPr id="121" name="Google Shape;121;p19"/>
          <p:cNvCxnSpPr/>
          <p:nvPr/>
        </p:nvCxnSpPr>
        <p:spPr>
          <a:xfrm>
            <a:off x="0" y="1951173"/>
            <a:ext cx="9144000" cy="0"/>
          </a:xfrm>
          <a:prstGeom prst="straightConnector1">
            <a:avLst/>
          </a:prstGeom>
          <a:noFill/>
          <a:ln cap="flat" cmpd="sng" w="9525">
            <a:solidFill>
              <a:srgbClr val="1F9C02"/>
            </a:solidFill>
            <a:prstDash val="solid"/>
            <a:miter lim="800000"/>
            <a:headEnd len="sm" w="sm" type="none"/>
            <a:tailEnd len="sm" w="sm" type="none"/>
          </a:ln>
        </p:spPr>
      </p:cxnSp>
      <p:cxnSp>
        <p:nvCxnSpPr>
          <p:cNvPr id="122" name="Google Shape;122;p19"/>
          <p:cNvCxnSpPr/>
          <p:nvPr/>
        </p:nvCxnSpPr>
        <p:spPr>
          <a:xfrm>
            <a:off x="1584358" y="581025"/>
            <a:ext cx="0" cy="4562400"/>
          </a:xfrm>
          <a:prstGeom prst="straightConnector1">
            <a:avLst/>
          </a:prstGeom>
          <a:noFill/>
          <a:ln cap="flat" cmpd="sng" w="9525">
            <a:solidFill>
              <a:srgbClr val="1F9C02"/>
            </a:solidFill>
            <a:prstDash val="solid"/>
            <a:miter lim="800000"/>
            <a:headEnd len="sm" w="sm" type="none"/>
            <a:tailEnd len="sm" w="sm" type="none"/>
          </a:ln>
        </p:spPr>
      </p:cxnSp>
      <p:sp>
        <p:nvSpPr>
          <p:cNvPr id="123" name="Google Shape;123;p19"/>
          <p:cNvSpPr txBox="1"/>
          <p:nvPr/>
        </p:nvSpPr>
        <p:spPr>
          <a:xfrm>
            <a:off x="1667176" y="667273"/>
            <a:ext cx="2904900" cy="1054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Quicksand"/>
                <a:ea typeface="Quicksand"/>
                <a:cs typeface="Quicksand"/>
                <a:sym typeface="Quicksand"/>
              </a:rPr>
              <a:t>COVID: LOSS-GAIN </a:t>
            </a:r>
            <a:endParaRPr sz="1100"/>
          </a:p>
          <a:p>
            <a:pPr indent="0" lvl="0" marL="0" marR="0" rtl="0" algn="l">
              <a:spcBef>
                <a:spcPts val="0"/>
              </a:spcBef>
              <a:spcAft>
                <a:spcPts val="0"/>
              </a:spcAft>
              <a:buNone/>
            </a:pPr>
            <a:r>
              <a:rPr i="0" lang="en" sz="1000">
                <a:solidFill>
                  <a:srgbClr val="222222"/>
                </a:solidFill>
                <a:latin typeface="Quicksand"/>
                <a:ea typeface="Quicksand"/>
                <a:cs typeface="Quicksand"/>
                <a:sym typeface="Quicksand"/>
              </a:rPr>
              <a:t>How does the framing of messages (in terms of loss versu</a:t>
            </a:r>
            <a:r>
              <a:rPr lang="en" sz="1000">
                <a:solidFill>
                  <a:srgbClr val="222222"/>
                </a:solidFill>
                <a:latin typeface="Quicksand"/>
                <a:ea typeface="Quicksand"/>
                <a:cs typeface="Quicksand"/>
                <a:sym typeface="Quicksand"/>
              </a:rPr>
              <a:t>s gain) affect behavioral intentions regarding COVID-19 policies? </a:t>
            </a:r>
            <a:endParaRPr sz="1000">
              <a:solidFill>
                <a:srgbClr val="222222"/>
              </a:solidFill>
              <a:latin typeface="Quicksand"/>
              <a:ea typeface="Quicksand"/>
              <a:cs typeface="Quicksand"/>
              <a:sym typeface="Quicksand"/>
            </a:endParaRPr>
          </a:p>
          <a:p>
            <a:pPr indent="0" lvl="0" marL="0" marR="0" rtl="0" algn="l">
              <a:spcBef>
                <a:spcPts val="0"/>
              </a:spcBef>
              <a:spcAft>
                <a:spcPts val="0"/>
              </a:spcAft>
              <a:buNone/>
            </a:pPr>
            <a:r>
              <a:t/>
            </a:r>
            <a:endParaRPr sz="1000">
              <a:solidFill>
                <a:srgbClr val="222222"/>
              </a:solidFill>
              <a:latin typeface="Quicksand"/>
              <a:ea typeface="Quicksand"/>
              <a:cs typeface="Quicksand"/>
              <a:sym typeface="Quicksand"/>
            </a:endParaRPr>
          </a:p>
          <a:p>
            <a:pPr indent="0" lvl="0" marL="0" marR="0" rtl="0" algn="l">
              <a:spcBef>
                <a:spcPts val="0"/>
              </a:spcBef>
              <a:spcAft>
                <a:spcPts val="0"/>
              </a:spcAft>
              <a:buNone/>
            </a:pPr>
            <a:r>
              <a:rPr lang="en" sz="1000" u="sng">
                <a:solidFill>
                  <a:schemeClr val="dk1"/>
                </a:solidFill>
                <a:latin typeface="Quicksand"/>
                <a:ea typeface="Quicksand"/>
                <a:cs typeface="Quicksand"/>
                <a:sym typeface="Quicksand"/>
              </a:rPr>
              <a:t>Status</a:t>
            </a:r>
            <a:r>
              <a:rPr lang="en" sz="1000">
                <a:solidFill>
                  <a:schemeClr val="dk1"/>
                </a:solidFill>
                <a:latin typeface="Quicksand"/>
                <a:ea typeface="Quicksand"/>
                <a:cs typeface="Quicksand"/>
                <a:sym typeface="Quicksand"/>
              </a:rPr>
              <a:t>: Accepted at </a:t>
            </a:r>
            <a:r>
              <a:rPr i="1" lang="en" sz="1000">
                <a:solidFill>
                  <a:schemeClr val="dk1"/>
                </a:solidFill>
                <a:latin typeface="Quicksand"/>
                <a:ea typeface="Quicksand"/>
                <a:cs typeface="Quicksand"/>
                <a:sym typeface="Quicksand"/>
              </a:rPr>
              <a:t>Affective Science</a:t>
            </a:r>
            <a:endParaRPr i="1" sz="1000">
              <a:solidFill>
                <a:schemeClr val="dk1"/>
              </a:solidFill>
              <a:latin typeface="Quicksand"/>
              <a:ea typeface="Quicksand"/>
              <a:cs typeface="Quicksand"/>
              <a:sym typeface="Quicksand"/>
            </a:endParaRPr>
          </a:p>
        </p:txBody>
      </p:sp>
      <p:cxnSp>
        <p:nvCxnSpPr>
          <p:cNvPr id="124" name="Google Shape;124;p19"/>
          <p:cNvCxnSpPr/>
          <p:nvPr/>
        </p:nvCxnSpPr>
        <p:spPr>
          <a:xfrm>
            <a:off x="-1" y="3570943"/>
            <a:ext cx="9144000" cy="0"/>
          </a:xfrm>
          <a:prstGeom prst="straightConnector1">
            <a:avLst/>
          </a:prstGeom>
          <a:noFill/>
          <a:ln cap="flat" cmpd="sng" w="9525">
            <a:solidFill>
              <a:srgbClr val="1F9C02"/>
            </a:solidFill>
            <a:prstDash val="solid"/>
            <a:miter lim="800000"/>
            <a:headEnd len="sm" w="sm" type="none"/>
            <a:tailEnd len="sm" w="sm" type="none"/>
          </a:ln>
        </p:spPr>
      </p:cxnSp>
      <p:sp>
        <p:nvSpPr>
          <p:cNvPr id="125" name="Google Shape;125;p19"/>
          <p:cNvSpPr txBox="1"/>
          <p:nvPr/>
        </p:nvSpPr>
        <p:spPr>
          <a:xfrm>
            <a:off x="1667177" y="2080118"/>
            <a:ext cx="2904900" cy="1854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COVID: COGNITIVE REAPPRAISAL </a:t>
            </a:r>
            <a:endParaRPr sz="1100"/>
          </a:p>
          <a:p>
            <a:pPr indent="0" lvl="0" marL="0" marR="0" rtl="0" algn="l">
              <a:spcBef>
                <a:spcPts val="0"/>
              </a:spcBef>
              <a:spcAft>
                <a:spcPts val="0"/>
              </a:spcAft>
              <a:buNone/>
            </a:pPr>
            <a:r>
              <a:rPr i="0" lang="en" sz="1000">
                <a:solidFill>
                  <a:schemeClr val="dk1"/>
                </a:solidFill>
                <a:latin typeface="Quicksand"/>
                <a:ea typeface="Quicksand"/>
                <a:cs typeface="Quicksand"/>
                <a:sym typeface="Quicksand"/>
              </a:rPr>
              <a:t>How effective is and what kind of cognitive reappraisal technique works best in reducing negative emotions and increasing positive emotions for covid-related stimuli? </a:t>
            </a:r>
            <a:br>
              <a:rPr lang="en" sz="1000">
                <a:solidFill>
                  <a:schemeClr val="dk1"/>
                </a:solidFill>
                <a:latin typeface="Quicksand"/>
                <a:ea typeface="Quicksand"/>
                <a:cs typeface="Quicksand"/>
                <a:sym typeface="Quicksand"/>
              </a:rPr>
            </a:br>
            <a:r>
              <a:rPr lang="en" sz="1000">
                <a:solidFill>
                  <a:schemeClr val="dk1"/>
                </a:solidFill>
                <a:latin typeface="Quicksand"/>
                <a:ea typeface="Quicksand"/>
                <a:cs typeface="Quicksand"/>
                <a:sym typeface="Quicksand"/>
              </a:rPr>
              <a:t>N=</a:t>
            </a:r>
            <a:r>
              <a:rPr i="0" lang="en" sz="1000">
                <a:solidFill>
                  <a:srgbClr val="000000"/>
                </a:solidFill>
                <a:latin typeface="Quicksand"/>
                <a:ea typeface="Quicksand"/>
                <a:cs typeface="Quicksand"/>
                <a:sym typeface="Quicksand"/>
              </a:rPr>
              <a:t>27,989</a:t>
            </a:r>
            <a:r>
              <a:rPr lang="en" sz="1000">
                <a:solidFill>
                  <a:srgbClr val="000000"/>
                </a:solidFill>
                <a:latin typeface="Quicksand"/>
                <a:ea typeface="Quicksand"/>
                <a:cs typeface="Quicksand"/>
                <a:sym typeface="Quicksand"/>
              </a:rPr>
              <a:t> (</a:t>
            </a:r>
            <a:r>
              <a:rPr i="0" lang="en" sz="1000">
                <a:solidFill>
                  <a:schemeClr val="dk1"/>
                </a:solidFill>
                <a:latin typeface="Quicksand"/>
                <a:ea typeface="Quicksand"/>
                <a:cs typeface="Quicksand"/>
                <a:sym typeface="Quicksand"/>
              </a:rPr>
              <a:t>87 Countries)</a:t>
            </a:r>
            <a:endParaRPr sz="1100"/>
          </a:p>
          <a:p>
            <a:pPr indent="0" lvl="0" marL="0" marR="0" rtl="0" algn="l">
              <a:spcBef>
                <a:spcPts val="0"/>
              </a:spcBef>
              <a:spcAft>
                <a:spcPts val="0"/>
              </a:spcAft>
              <a:buNone/>
            </a:pPr>
            <a:r>
              <a:rPr lang="en" sz="1000" u="sng">
                <a:solidFill>
                  <a:schemeClr val="dk1"/>
                </a:solidFill>
                <a:latin typeface="Quicksand"/>
                <a:ea typeface="Quicksand"/>
                <a:cs typeface="Quicksand"/>
                <a:sym typeface="Quicksand"/>
              </a:rPr>
              <a:t>Status: </a:t>
            </a:r>
            <a:r>
              <a:rPr lang="en" sz="1000">
                <a:solidFill>
                  <a:schemeClr val="dk1"/>
                </a:solidFill>
                <a:latin typeface="Quicksand"/>
                <a:ea typeface="Quicksand"/>
                <a:cs typeface="Quicksand"/>
                <a:sym typeface="Quicksand"/>
              </a:rPr>
              <a:t> Published at </a:t>
            </a:r>
            <a:r>
              <a:rPr i="1" lang="en" sz="1000">
                <a:solidFill>
                  <a:schemeClr val="dk1"/>
                </a:solidFill>
                <a:latin typeface="Quicksand"/>
                <a:ea typeface="Quicksand"/>
                <a:cs typeface="Quicksand"/>
                <a:sym typeface="Quicksand"/>
              </a:rPr>
              <a:t>Nature Human Behavior </a:t>
            </a:r>
            <a:endParaRPr i="0" sz="1000">
              <a:solidFill>
                <a:schemeClr val="dk1"/>
              </a:solidFill>
              <a:latin typeface="Quicksand"/>
              <a:ea typeface="Quicksand"/>
              <a:cs typeface="Quicksand"/>
              <a:sym typeface="Quicksand"/>
            </a:endParaRPr>
          </a:p>
          <a:p>
            <a:pPr indent="0" lvl="0" marL="0" marR="0" rtl="0" algn="l">
              <a:spcBef>
                <a:spcPts val="0"/>
              </a:spcBef>
              <a:spcAft>
                <a:spcPts val="0"/>
              </a:spcAft>
              <a:buNone/>
            </a:pPr>
            <a:br>
              <a:rPr lang="en" sz="1400">
                <a:solidFill>
                  <a:schemeClr val="dk1"/>
                </a:solidFill>
                <a:latin typeface="Quicksand"/>
                <a:ea typeface="Quicksand"/>
                <a:cs typeface="Quicksand"/>
                <a:sym typeface="Quicksand"/>
              </a:rPr>
            </a:br>
            <a:endParaRPr sz="1400">
              <a:solidFill>
                <a:schemeClr val="dk1"/>
              </a:solidFill>
              <a:latin typeface="Quicksand"/>
              <a:ea typeface="Quicksand"/>
              <a:cs typeface="Quicksand"/>
              <a:sym typeface="Quicksand"/>
            </a:endParaRPr>
          </a:p>
        </p:txBody>
      </p:sp>
      <p:sp>
        <p:nvSpPr>
          <p:cNvPr id="126" name="Google Shape;126;p19"/>
          <p:cNvSpPr txBox="1"/>
          <p:nvPr/>
        </p:nvSpPr>
        <p:spPr>
          <a:xfrm>
            <a:off x="1667176" y="3575825"/>
            <a:ext cx="2904900" cy="1377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COVID: SELF-DETERMINATION </a:t>
            </a:r>
            <a:endParaRPr sz="1100"/>
          </a:p>
          <a:p>
            <a:pPr indent="0" lvl="0" marL="0" marR="0" rtl="0" algn="l">
              <a:spcBef>
                <a:spcPts val="0"/>
              </a:spcBef>
              <a:spcAft>
                <a:spcPts val="0"/>
              </a:spcAft>
              <a:buNone/>
            </a:pPr>
            <a:r>
              <a:rPr i="0" lang="en" sz="1000" u="none" strike="noStrike">
                <a:solidFill>
                  <a:srgbClr val="000000"/>
                </a:solidFill>
                <a:latin typeface="Quicksand"/>
                <a:ea typeface="Quicksand"/>
                <a:cs typeface="Quicksand"/>
                <a:sym typeface="Quicksand"/>
              </a:rPr>
              <a:t>Do messages that support human autonomy (rather than controlling or pressuring) increase intention to socially distance?</a:t>
            </a:r>
            <a:endParaRPr sz="1100"/>
          </a:p>
          <a:p>
            <a:pPr indent="0" lvl="0" marL="0" marR="0" rtl="0" algn="l">
              <a:spcBef>
                <a:spcPts val="0"/>
              </a:spcBef>
              <a:spcAft>
                <a:spcPts val="0"/>
              </a:spcAft>
              <a:buNone/>
            </a:pPr>
            <a:r>
              <a:rPr lang="en" sz="1000">
                <a:solidFill>
                  <a:srgbClr val="000000"/>
                </a:solidFill>
                <a:latin typeface="Quicksand"/>
                <a:ea typeface="Quicksand"/>
                <a:cs typeface="Quicksand"/>
                <a:sym typeface="Quicksand"/>
              </a:rPr>
              <a:t>N= </a:t>
            </a:r>
            <a:r>
              <a:rPr b="0" i="0" lang="en" sz="1000">
                <a:solidFill>
                  <a:srgbClr val="000000"/>
                </a:solidFill>
                <a:latin typeface="Quicksand"/>
                <a:ea typeface="Quicksand"/>
                <a:cs typeface="Quicksand"/>
                <a:sym typeface="Quicksand"/>
              </a:rPr>
              <a:t>25718 (89 Countries)</a:t>
            </a:r>
            <a:br>
              <a:rPr b="0" i="0" lang="en" sz="1000">
                <a:solidFill>
                  <a:srgbClr val="000000"/>
                </a:solidFill>
                <a:latin typeface="Quicksand"/>
                <a:ea typeface="Quicksand"/>
                <a:cs typeface="Quicksand"/>
                <a:sym typeface="Quicksand"/>
              </a:rPr>
            </a:br>
            <a:br>
              <a:rPr b="0" i="0" lang="en" sz="1000">
                <a:solidFill>
                  <a:srgbClr val="000000"/>
                </a:solidFill>
                <a:latin typeface="Quicksand"/>
                <a:ea typeface="Quicksand"/>
                <a:cs typeface="Quicksand"/>
                <a:sym typeface="Quicksand"/>
              </a:rPr>
            </a:br>
            <a:r>
              <a:rPr lang="en" sz="1000" u="sng">
                <a:solidFill>
                  <a:schemeClr val="dk1"/>
                </a:solidFill>
                <a:latin typeface="Quicksand"/>
                <a:ea typeface="Quicksand"/>
                <a:cs typeface="Quicksand"/>
                <a:sym typeface="Quicksand"/>
              </a:rPr>
              <a:t>Status:  </a:t>
            </a:r>
            <a:r>
              <a:rPr lang="en" sz="1000">
                <a:solidFill>
                  <a:schemeClr val="dk1"/>
                </a:solidFill>
                <a:latin typeface="Quicksand"/>
                <a:ea typeface="Quicksand"/>
                <a:cs typeface="Quicksand"/>
                <a:sym typeface="Quicksand"/>
              </a:rPr>
              <a:t>Published at </a:t>
            </a:r>
            <a:r>
              <a:rPr i="1" lang="en" sz="1000">
                <a:solidFill>
                  <a:schemeClr val="dk1"/>
                </a:solidFill>
                <a:latin typeface="Quicksand"/>
                <a:ea typeface="Quicksand"/>
                <a:cs typeface="Quicksand"/>
                <a:sym typeface="Quicksand"/>
              </a:rPr>
              <a:t>PNAS</a:t>
            </a:r>
            <a:endParaRPr b="0" i="0" sz="1000">
              <a:solidFill>
                <a:schemeClr val="dk1"/>
              </a:solidFill>
              <a:latin typeface="Quicksand"/>
              <a:ea typeface="Quicksand"/>
              <a:cs typeface="Quicksand"/>
              <a:sym typeface="Quicksand"/>
            </a:endParaRPr>
          </a:p>
          <a:p>
            <a:pPr indent="0" lvl="0" marL="0" marR="0" rtl="0" algn="l">
              <a:spcBef>
                <a:spcPts val="0"/>
              </a:spcBef>
              <a:spcAft>
                <a:spcPts val="0"/>
              </a:spcAft>
              <a:buNone/>
            </a:pPr>
            <a:r>
              <a:t/>
            </a:r>
            <a:endParaRPr sz="1100">
              <a:solidFill>
                <a:schemeClr val="dk1"/>
              </a:solidFill>
              <a:latin typeface="Quicksand"/>
              <a:ea typeface="Quicksand"/>
              <a:cs typeface="Quicksand"/>
              <a:sym typeface="Quicksand"/>
            </a:endParaRPr>
          </a:p>
        </p:txBody>
      </p:sp>
      <p:sp>
        <p:nvSpPr>
          <p:cNvPr id="127" name="Google Shape;127;p19"/>
          <p:cNvSpPr/>
          <p:nvPr/>
        </p:nvSpPr>
        <p:spPr>
          <a:xfrm>
            <a:off x="4571997" y="581025"/>
            <a:ext cx="82800" cy="45624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cxnSp>
        <p:nvCxnSpPr>
          <p:cNvPr id="128" name="Google Shape;128;p19"/>
          <p:cNvCxnSpPr/>
          <p:nvPr/>
        </p:nvCxnSpPr>
        <p:spPr>
          <a:xfrm>
            <a:off x="6194459" y="577939"/>
            <a:ext cx="0" cy="4562400"/>
          </a:xfrm>
          <a:prstGeom prst="straightConnector1">
            <a:avLst/>
          </a:prstGeom>
          <a:noFill/>
          <a:ln cap="flat" cmpd="sng" w="9525">
            <a:solidFill>
              <a:srgbClr val="1F9C02"/>
            </a:solidFill>
            <a:prstDash val="solid"/>
            <a:miter lim="800000"/>
            <a:headEnd len="sm" w="sm" type="none"/>
            <a:tailEnd len="sm" w="sm" type="none"/>
          </a:ln>
        </p:spPr>
      </p:cxnSp>
      <p:sp>
        <p:nvSpPr>
          <p:cNvPr id="129" name="Google Shape;129;p19"/>
          <p:cNvSpPr txBox="1"/>
          <p:nvPr/>
        </p:nvSpPr>
        <p:spPr>
          <a:xfrm>
            <a:off x="6259377" y="653903"/>
            <a:ext cx="2922600" cy="17316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400">
                <a:solidFill>
                  <a:schemeClr val="dk1"/>
                </a:solidFill>
                <a:latin typeface="Quicksand"/>
                <a:ea typeface="Quicksand"/>
                <a:cs typeface="Quicksand"/>
                <a:sym typeface="Quicksand"/>
              </a:rPr>
              <a:t>SEMANTIC PRIMING (PSA007)</a:t>
            </a:r>
            <a:endParaRPr b="1" i="0" sz="14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100">
                <a:solidFill>
                  <a:schemeClr val="dk1"/>
                </a:solidFill>
                <a:latin typeface="Quicksand"/>
                <a:ea typeface="Quicksand"/>
                <a:cs typeface="Quicksand"/>
                <a:sym typeface="Quicksand"/>
              </a:rPr>
              <a:t>The project aims to create a database of semantic priming stimuli with well defined similarity values particularly for non-English languages </a:t>
            </a:r>
            <a:endParaRPr sz="11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100">
                <a:solidFill>
                  <a:schemeClr val="dk1"/>
                </a:solidFill>
                <a:latin typeface="Quicksand"/>
                <a:ea typeface="Quicksand"/>
                <a:cs typeface="Quicksand"/>
                <a:sym typeface="Quicksand"/>
              </a:rPr>
              <a:t>Status:  Ongoing, if interested contact </a:t>
            </a:r>
            <a:r>
              <a:rPr b="0" i="0" lang="en" sz="1100" u="sng" strike="noStrike">
                <a:solidFill>
                  <a:schemeClr val="hlink"/>
                </a:solidFill>
                <a:latin typeface="Lato"/>
                <a:ea typeface="Lato"/>
                <a:cs typeface="Lato"/>
                <a:sym typeface="Lato"/>
                <a:hlinkClick r:id="rId4"/>
              </a:rPr>
              <a:t>buchananlab@gmail.com</a:t>
            </a:r>
            <a:endParaRPr b="0" i="0" sz="1100">
              <a:solidFill>
                <a:schemeClr val="dk1"/>
              </a:solidFill>
              <a:latin typeface="Quicksand"/>
              <a:ea typeface="Quicksand"/>
              <a:cs typeface="Quicksand"/>
              <a:sym typeface="Quicksand"/>
            </a:endParaRPr>
          </a:p>
          <a:p>
            <a:pPr indent="0" lvl="0" marL="0" marR="0" rtl="0" algn="l">
              <a:spcBef>
                <a:spcPts val="0"/>
              </a:spcBef>
              <a:spcAft>
                <a:spcPts val="0"/>
              </a:spcAft>
              <a:buNone/>
            </a:pPr>
            <a:br>
              <a:rPr lang="en" sz="1400">
                <a:solidFill>
                  <a:schemeClr val="dk1"/>
                </a:solidFill>
                <a:latin typeface="Quicksand"/>
                <a:ea typeface="Quicksand"/>
                <a:cs typeface="Quicksand"/>
                <a:sym typeface="Quicksand"/>
              </a:rPr>
            </a:br>
            <a:endParaRPr sz="1400">
              <a:solidFill>
                <a:schemeClr val="dk1"/>
              </a:solidFill>
              <a:latin typeface="Quicksand"/>
              <a:ea typeface="Quicksand"/>
              <a:cs typeface="Quicksand"/>
              <a:sym typeface="Quicksand"/>
            </a:endParaRPr>
          </a:p>
        </p:txBody>
      </p:sp>
      <p:sp>
        <p:nvSpPr>
          <p:cNvPr id="130" name="Google Shape;130;p19"/>
          <p:cNvSpPr txBox="1"/>
          <p:nvPr/>
        </p:nvSpPr>
        <p:spPr>
          <a:xfrm>
            <a:off x="6238850" y="1989250"/>
            <a:ext cx="2904900" cy="172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a:solidFill>
                  <a:schemeClr val="dk1"/>
                </a:solidFill>
                <a:latin typeface="Quicksand"/>
                <a:ea typeface="Quicksand"/>
                <a:cs typeface="Quicksand"/>
                <a:sym typeface="Quicksand"/>
              </a:rPr>
              <a:t>Minimal Groups Study (</a:t>
            </a:r>
            <a:r>
              <a:rPr b="1" i="0" lang="en" sz="1400">
                <a:solidFill>
                  <a:schemeClr val="dk1"/>
                </a:solidFill>
                <a:latin typeface="Quicksand"/>
                <a:ea typeface="Quicksand"/>
                <a:cs typeface="Quicksand"/>
                <a:sym typeface="Quicksand"/>
              </a:rPr>
              <a:t>PSA 00</a:t>
            </a:r>
            <a:r>
              <a:rPr b="1" lang="en">
                <a:solidFill>
                  <a:schemeClr val="dk1"/>
                </a:solidFill>
                <a:latin typeface="Quicksand"/>
                <a:ea typeface="Quicksand"/>
                <a:cs typeface="Quicksand"/>
                <a:sym typeface="Quicksand"/>
              </a:rPr>
              <a:t>8)</a:t>
            </a:r>
            <a:r>
              <a:rPr b="1" i="0" lang="en" sz="1400">
                <a:solidFill>
                  <a:schemeClr val="dk1"/>
                </a:solidFill>
                <a:latin typeface="Quicksand"/>
                <a:ea typeface="Quicksand"/>
                <a:cs typeface="Quicksand"/>
                <a:sym typeface="Quicksand"/>
              </a:rPr>
              <a:t> </a:t>
            </a:r>
            <a:endParaRPr b="1" sz="1400">
              <a:solidFill>
                <a:schemeClr val="dk1"/>
              </a:solidFill>
              <a:latin typeface="Quicksand"/>
              <a:ea typeface="Quicksand"/>
              <a:cs typeface="Quicksand"/>
              <a:sym typeface="Quicksand"/>
            </a:endParaRPr>
          </a:p>
          <a:p>
            <a:pPr indent="0" lvl="0" marL="0" marR="0" rtl="0" algn="l">
              <a:spcBef>
                <a:spcPts val="0"/>
              </a:spcBef>
              <a:spcAft>
                <a:spcPts val="0"/>
              </a:spcAft>
              <a:buNone/>
            </a:pPr>
            <a:r>
              <a:rPr lang="en" sz="1050">
                <a:solidFill>
                  <a:srgbClr val="666666"/>
                </a:solidFill>
                <a:highlight>
                  <a:srgbClr val="FFFFFF"/>
                </a:highlight>
              </a:rPr>
              <a:t>We aim to test the cultural prevalence of the minimal groups effect and to compare it to two forms of real-group bias (bias in favor of family members and bias in favor of national ingroups). </a:t>
            </a:r>
            <a:endParaRPr sz="1050">
              <a:solidFill>
                <a:srgbClr val="666666"/>
              </a:solidFill>
              <a:highlight>
                <a:srgbClr val="FFFFFF"/>
              </a:highlight>
            </a:endParaRPr>
          </a:p>
          <a:p>
            <a:pPr indent="0" lvl="0" marL="0" marR="0" rtl="0" algn="l">
              <a:spcBef>
                <a:spcPts val="0"/>
              </a:spcBef>
              <a:spcAft>
                <a:spcPts val="0"/>
              </a:spcAft>
              <a:buNone/>
            </a:pPr>
            <a:r>
              <a:t/>
            </a:r>
            <a:endParaRPr sz="1050">
              <a:solidFill>
                <a:srgbClr val="666666"/>
              </a:solidFill>
              <a:highlight>
                <a:srgbClr val="FFFFFF"/>
              </a:highlight>
            </a:endParaRPr>
          </a:p>
          <a:p>
            <a:pPr indent="0" lvl="0" marL="0" marR="0" rtl="0" algn="l">
              <a:spcBef>
                <a:spcPts val="0"/>
              </a:spcBef>
              <a:spcAft>
                <a:spcPts val="0"/>
              </a:spcAft>
              <a:buNone/>
            </a:pPr>
            <a:r>
              <a:rPr lang="en" sz="1050">
                <a:solidFill>
                  <a:srgbClr val="666666"/>
                </a:solidFill>
                <a:highlight>
                  <a:srgbClr val="FFFFFF"/>
                </a:highlight>
              </a:rPr>
              <a:t>Status: Ongoing, if interested contact</a:t>
            </a:r>
            <a:br>
              <a:rPr lang="en" sz="1050">
                <a:solidFill>
                  <a:srgbClr val="666666"/>
                </a:solidFill>
                <a:highlight>
                  <a:srgbClr val="FFFFFF"/>
                </a:highlight>
              </a:rPr>
            </a:br>
            <a:r>
              <a:rPr lang="en" sz="1050" u="sng">
                <a:solidFill>
                  <a:schemeClr val="hlink"/>
                </a:solidFill>
                <a:highlight>
                  <a:srgbClr val="FFFFFF"/>
                </a:highlight>
                <a:hlinkClick r:id="rId5"/>
              </a:rPr>
              <a:t>kathleenschmidt1@gmail.com</a:t>
            </a:r>
            <a:endParaRPr sz="1050">
              <a:solidFill>
                <a:srgbClr val="666666"/>
              </a:solidFill>
              <a:highlight>
                <a:srgbClr val="FFFFFF"/>
              </a:highlight>
            </a:endParaRPr>
          </a:p>
          <a:p>
            <a:pPr indent="0" lvl="0" marL="0" marR="0" rtl="0" algn="l">
              <a:spcBef>
                <a:spcPts val="0"/>
              </a:spcBef>
              <a:spcAft>
                <a:spcPts val="0"/>
              </a:spcAft>
              <a:buNone/>
            </a:pPr>
            <a:r>
              <a:t/>
            </a:r>
            <a:endParaRPr sz="950">
              <a:solidFill>
                <a:srgbClr val="666666"/>
              </a:solidFill>
              <a:highlight>
                <a:srgbClr val="FFFFFF"/>
              </a:highlight>
            </a:endParaRPr>
          </a:p>
        </p:txBody>
      </p:sp>
      <p:sp>
        <p:nvSpPr>
          <p:cNvPr id="131" name="Google Shape;131;p19"/>
          <p:cNvSpPr txBox="1"/>
          <p:nvPr/>
        </p:nvSpPr>
        <p:spPr>
          <a:xfrm>
            <a:off x="6239177" y="3751119"/>
            <a:ext cx="29049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1400">
                <a:solidFill>
                  <a:schemeClr val="dk1"/>
                </a:solidFill>
                <a:latin typeface="Quicksand"/>
                <a:ea typeface="Quicksand"/>
                <a:cs typeface="Quicksand"/>
                <a:sym typeface="Quicksand"/>
              </a:rPr>
              <a:t>PSA 0</a:t>
            </a:r>
            <a:r>
              <a:rPr b="1" lang="en">
                <a:solidFill>
                  <a:schemeClr val="dk1"/>
                </a:solidFill>
                <a:latin typeface="Quicksand"/>
                <a:ea typeface="Quicksand"/>
                <a:cs typeface="Quicksand"/>
                <a:sym typeface="Quicksand"/>
              </a:rPr>
              <a:t>09</a:t>
            </a:r>
            <a:r>
              <a:rPr b="1" i="0" lang="en" sz="1400">
                <a:solidFill>
                  <a:schemeClr val="dk1"/>
                </a:solidFill>
                <a:latin typeface="Quicksand"/>
                <a:ea typeface="Quicksand"/>
                <a:cs typeface="Quicksand"/>
                <a:sym typeface="Quicksand"/>
              </a:rPr>
              <a:t> </a:t>
            </a:r>
            <a:endParaRPr sz="1100"/>
          </a:p>
          <a:p>
            <a:pPr indent="0" lvl="0" marL="0" marR="0" rtl="0" algn="l">
              <a:spcBef>
                <a:spcPts val="0"/>
              </a:spcBef>
              <a:spcAft>
                <a:spcPts val="0"/>
              </a:spcAft>
              <a:buNone/>
            </a:pPr>
            <a:r>
              <a:rPr b="0" i="0" lang="en" sz="1400">
                <a:solidFill>
                  <a:schemeClr val="dk1"/>
                </a:solidFill>
                <a:latin typeface="Quicksand"/>
                <a:ea typeface="Quicksand"/>
                <a:cs typeface="Quicksand"/>
                <a:sym typeface="Quicksand"/>
              </a:rPr>
              <a:t>T</a:t>
            </a:r>
            <a:r>
              <a:rPr lang="en" sz="1400">
                <a:solidFill>
                  <a:schemeClr val="dk1"/>
                </a:solidFill>
                <a:latin typeface="Quicksand"/>
                <a:ea typeface="Quicksand"/>
                <a:cs typeface="Quicksand"/>
                <a:sym typeface="Quicksand"/>
              </a:rPr>
              <a:t>o be announced! </a:t>
            </a:r>
            <a:endParaRPr sz="1500">
              <a:solidFill>
                <a:schemeClr val="dk1"/>
              </a:solidFill>
              <a:latin typeface="Quicksand"/>
              <a:ea typeface="Quicksand"/>
              <a:cs typeface="Quicksand"/>
              <a:sym typeface="Quicksand"/>
            </a:endParaRPr>
          </a:p>
        </p:txBody>
      </p:sp>
      <p:pic>
        <p:nvPicPr>
          <p:cNvPr id="132" name="Google Shape;132;p19"/>
          <p:cNvPicPr preferRelativeResize="0"/>
          <p:nvPr/>
        </p:nvPicPr>
        <p:blipFill rotWithShape="1">
          <a:blip r:embed="rId3">
            <a:alphaModFix/>
          </a:blip>
          <a:srcRect b="0" l="0" r="0" t="0"/>
          <a:stretch/>
        </p:blipFill>
        <p:spPr>
          <a:xfrm>
            <a:off x="44713" y="2034530"/>
            <a:ext cx="678692" cy="677416"/>
          </a:xfrm>
          <a:prstGeom prst="rect">
            <a:avLst/>
          </a:prstGeom>
          <a:noFill/>
          <a:ln>
            <a:noFill/>
          </a:ln>
        </p:spPr>
      </p:pic>
      <p:pic>
        <p:nvPicPr>
          <p:cNvPr id="133" name="Google Shape;133;p19"/>
          <p:cNvPicPr preferRelativeResize="0"/>
          <p:nvPr/>
        </p:nvPicPr>
        <p:blipFill rotWithShape="1">
          <a:blip r:embed="rId3">
            <a:alphaModFix/>
          </a:blip>
          <a:srcRect b="0" l="0" r="0" t="0"/>
          <a:stretch/>
        </p:blipFill>
        <p:spPr>
          <a:xfrm>
            <a:off x="-6292" y="3575825"/>
            <a:ext cx="678692" cy="677416"/>
          </a:xfrm>
          <a:prstGeom prst="rect">
            <a:avLst/>
          </a:prstGeom>
          <a:noFill/>
          <a:ln>
            <a:noFill/>
          </a:ln>
        </p:spPr>
      </p:pic>
      <p:pic>
        <p:nvPicPr>
          <p:cNvPr id="134" name="Google Shape;134;p19"/>
          <p:cNvPicPr preferRelativeResize="0"/>
          <p:nvPr/>
        </p:nvPicPr>
        <p:blipFill rotWithShape="1">
          <a:blip r:embed="rId6">
            <a:alphaModFix/>
          </a:blip>
          <a:srcRect b="0" l="0" r="0" t="0"/>
          <a:stretch/>
        </p:blipFill>
        <p:spPr>
          <a:xfrm>
            <a:off x="672401" y="905114"/>
            <a:ext cx="807328" cy="965165"/>
          </a:xfrm>
          <a:prstGeom prst="rect">
            <a:avLst/>
          </a:prstGeom>
          <a:noFill/>
          <a:ln>
            <a:noFill/>
          </a:ln>
        </p:spPr>
      </p:pic>
      <p:pic>
        <p:nvPicPr>
          <p:cNvPr id="135" name="Google Shape;135;p19"/>
          <p:cNvPicPr preferRelativeResize="0"/>
          <p:nvPr/>
        </p:nvPicPr>
        <p:blipFill rotWithShape="1">
          <a:blip r:embed="rId7">
            <a:alphaModFix/>
          </a:blip>
          <a:srcRect b="0" l="0" r="0" t="0"/>
          <a:stretch/>
        </p:blipFill>
        <p:spPr>
          <a:xfrm>
            <a:off x="573169" y="2498030"/>
            <a:ext cx="928372" cy="964666"/>
          </a:xfrm>
          <a:prstGeom prst="rect">
            <a:avLst/>
          </a:prstGeom>
          <a:noFill/>
          <a:ln>
            <a:noFill/>
          </a:ln>
        </p:spPr>
      </p:pic>
      <p:pic>
        <p:nvPicPr>
          <p:cNvPr id="136" name="Google Shape;136;p19"/>
          <p:cNvPicPr preferRelativeResize="0"/>
          <p:nvPr/>
        </p:nvPicPr>
        <p:blipFill rotWithShape="1">
          <a:blip r:embed="rId8">
            <a:alphaModFix/>
          </a:blip>
          <a:srcRect b="0" l="0" r="0" t="0"/>
          <a:stretch/>
        </p:blipFill>
        <p:spPr>
          <a:xfrm>
            <a:off x="438344" y="4304329"/>
            <a:ext cx="1117438" cy="813309"/>
          </a:xfrm>
          <a:prstGeom prst="rect">
            <a:avLst/>
          </a:prstGeom>
          <a:noFill/>
          <a:ln>
            <a:noFill/>
          </a:ln>
        </p:spPr>
      </p:pic>
      <p:pic>
        <p:nvPicPr>
          <p:cNvPr id="137" name="Google Shape;137;p19"/>
          <p:cNvPicPr preferRelativeResize="0"/>
          <p:nvPr/>
        </p:nvPicPr>
        <p:blipFill>
          <a:blip r:embed="rId9">
            <a:alphaModFix/>
          </a:blip>
          <a:stretch>
            <a:fillRect/>
          </a:stretch>
        </p:blipFill>
        <p:spPr>
          <a:xfrm>
            <a:off x="4743439" y="635268"/>
            <a:ext cx="1279564" cy="1261668"/>
          </a:xfrm>
          <a:prstGeom prst="rect">
            <a:avLst/>
          </a:prstGeom>
          <a:noFill/>
          <a:ln>
            <a:noFill/>
          </a:ln>
        </p:spPr>
      </p:pic>
      <p:pic>
        <p:nvPicPr>
          <p:cNvPr id="138" name="Google Shape;138;p19"/>
          <p:cNvPicPr preferRelativeResize="0"/>
          <p:nvPr/>
        </p:nvPicPr>
        <p:blipFill>
          <a:blip r:embed="rId10">
            <a:alphaModFix/>
          </a:blip>
          <a:stretch>
            <a:fillRect/>
          </a:stretch>
        </p:blipFill>
        <p:spPr>
          <a:xfrm>
            <a:off x="4699225" y="2035650"/>
            <a:ext cx="1450825" cy="1450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44" name="Google Shape;144;p20"/>
          <p:cNvSpPr txBox="1"/>
          <p:nvPr>
            <p:ph type="title"/>
          </p:nvPr>
        </p:nvSpPr>
        <p:spPr>
          <a:xfrm>
            <a:off x="-142876" y="231298"/>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Other Publications</a:t>
            </a:r>
            <a:endParaRPr sz="2500"/>
          </a:p>
        </p:txBody>
      </p:sp>
      <p:pic>
        <p:nvPicPr>
          <p:cNvPr id="145" name="Google Shape;145;p20"/>
          <p:cNvPicPr preferRelativeResize="0"/>
          <p:nvPr/>
        </p:nvPicPr>
        <p:blipFill rotWithShape="1">
          <a:blip r:embed="rId3">
            <a:alphaModFix/>
          </a:blip>
          <a:srcRect b="0" l="0" r="0" t="0"/>
          <a:stretch/>
        </p:blipFill>
        <p:spPr>
          <a:xfrm>
            <a:off x="-39431" y="929827"/>
            <a:ext cx="4829394" cy="1356810"/>
          </a:xfrm>
          <a:prstGeom prst="rect">
            <a:avLst/>
          </a:prstGeom>
          <a:noFill/>
          <a:ln>
            <a:noFill/>
          </a:ln>
        </p:spPr>
      </p:pic>
      <p:pic>
        <p:nvPicPr>
          <p:cNvPr id="146" name="Google Shape;146;p20"/>
          <p:cNvPicPr preferRelativeResize="0"/>
          <p:nvPr/>
        </p:nvPicPr>
        <p:blipFill rotWithShape="1">
          <a:blip r:embed="rId4">
            <a:alphaModFix/>
          </a:blip>
          <a:srcRect b="0" l="0" r="0" t="0"/>
          <a:stretch/>
        </p:blipFill>
        <p:spPr>
          <a:xfrm>
            <a:off x="0" y="2403763"/>
            <a:ext cx="4878411" cy="2140528"/>
          </a:xfrm>
          <a:prstGeom prst="rect">
            <a:avLst/>
          </a:prstGeom>
          <a:noFill/>
          <a:ln>
            <a:noFill/>
          </a:ln>
        </p:spPr>
      </p:pic>
      <p:pic>
        <p:nvPicPr>
          <p:cNvPr id="147" name="Google Shape;147;p20"/>
          <p:cNvPicPr preferRelativeResize="0"/>
          <p:nvPr/>
        </p:nvPicPr>
        <p:blipFill rotWithShape="1">
          <a:blip r:embed="rId5">
            <a:alphaModFix/>
          </a:blip>
          <a:srcRect b="0" l="0" r="0" t="0"/>
          <a:stretch/>
        </p:blipFill>
        <p:spPr>
          <a:xfrm>
            <a:off x="5090985" y="1486252"/>
            <a:ext cx="3976816" cy="751257"/>
          </a:xfrm>
          <a:prstGeom prst="rect">
            <a:avLst/>
          </a:prstGeom>
          <a:noFill/>
          <a:ln>
            <a:noFill/>
          </a:ln>
        </p:spPr>
      </p:pic>
      <p:pic>
        <p:nvPicPr>
          <p:cNvPr id="148" name="Google Shape;148;p20"/>
          <p:cNvPicPr preferRelativeResize="0"/>
          <p:nvPr/>
        </p:nvPicPr>
        <p:blipFill rotWithShape="1">
          <a:blip r:embed="rId6">
            <a:alphaModFix/>
          </a:blip>
          <a:srcRect b="0" l="0" r="7629" t="0"/>
          <a:stretch/>
        </p:blipFill>
        <p:spPr>
          <a:xfrm>
            <a:off x="4761209" y="2571750"/>
            <a:ext cx="4477275" cy="13629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p:nvPr/>
        </p:nvSpPr>
        <p:spPr>
          <a:xfrm flipH="1" rot="-5400000">
            <a:off x="4281450" y="-4281450"/>
            <a:ext cx="581100" cy="9144000"/>
          </a:xfrm>
          <a:prstGeom prst="rect">
            <a:avLst/>
          </a:prstGeom>
          <a:solidFill>
            <a:srgbClr val="1F9C0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54" name="Google Shape;154;p21"/>
          <p:cNvSpPr txBox="1"/>
          <p:nvPr>
            <p:ph type="title"/>
          </p:nvPr>
        </p:nvSpPr>
        <p:spPr>
          <a:xfrm>
            <a:off x="-142876" y="231298"/>
            <a:ext cx="9210600" cy="2529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Lora"/>
              <a:buNone/>
            </a:pPr>
            <a:r>
              <a:rPr b="1" lang="en" sz="2500">
                <a:solidFill>
                  <a:schemeClr val="lt1"/>
                </a:solidFill>
                <a:latin typeface="Lora"/>
                <a:ea typeface="Lora"/>
                <a:cs typeface="Lora"/>
                <a:sym typeface="Lora"/>
              </a:rPr>
              <a:t>Committees </a:t>
            </a:r>
            <a:endParaRPr sz="2500"/>
          </a:p>
        </p:txBody>
      </p:sp>
      <p:sp>
        <p:nvSpPr>
          <p:cNvPr id="155" name="Google Shape;155;p21"/>
          <p:cNvSpPr/>
          <p:nvPr/>
        </p:nvSpPr>
        <p:spPr>
          <a:xfrm>
            <a:off x="822780" y="1292411"/>
            <a:ext cx="515100" cy="515100"/>
          </a:xfrm>
          <a:prstGeom prst="ellipse">
            <a:avLst/>
          </a:prstGeom>
          <a:blipFill rotWithShape="1">
            <a:blip r:embed="rId3">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rgbClr val="171616"/>
              </a:solidFill>
              <a:latin typeface="Calibri"/>
              <a:ea typeface="Calibri"/>
              <a:cs typeface="Calibri"/>
              <a:sym typeface="Calibri"/>
            </a:endParaRPr>
          </a:p>
        </p:txBody>
      </p:sp>
      <p:sp>
        <p:nvSpPr>
          <p:cNvPr id="156" name="Google Shape;156;p21"/>
          <p:cNvSpPr txBox="1"/>
          <p:nvPr/>
        </p:nvSpPr>
        <p:spPr>
          <a:xfrm>
            <a:off x="315421" y="1819712"/>
            <a:ext cx="1636800" cy="7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300"/>
              <a:buFont typeface="Quicksand"/>
              <a:buNone/>
            </a:pPr>
            <a:r>
              <a:rPr b="1" i="0" lang="en" sz="2300" u="none" cap="none" strike="noStrike">
                <a:solidFill>
                  <a:srgbClr val="666666"/>
                </a:solidFill>
                <a:latin typeface="Quicksand"/>
                <a:ea typeface="Quicksand"/>
                <a:cs typeface="Quicksand"/>
                <a:sym typeface="Quicksand"/>
              </a:rPr>
              <a:t>Study Selection</a:t>
            </a:r>
            <a:endParaRPr sz="1100"/>
          </a:p>
        </p:txBody>
      </p:sp>
      <p:sp>
        <p:nvSpPr>
          <p:cNvPr id="157" name="Google Shape;157;p21"/>
          <p:cNvSpPr/>
          <p:nvPr/>
        </p:nvSpPr>
        <p:spPr>
          <a:xfrm>
            <a:off x="2952181" y="1288669"/>
            <a:ext cx="515100" cy="515100"/>
          </a:xfrm>
          <a:prstGeom prst="ellipse">
            <a:avLst/>
          </a:prstGeom>
          <a:blipFill rotWithShape="1">
            <a:blip r:embed="rId4">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58" name="Google Shape;158;p21"/>
          <p:cNvSpPr txBox="1"/>
          <p:nvPr/>
        </p:nvSpPr>
        <p:spPr>
          <a:xfrm>
            <a:off x="2630225" y="1918781"/>
            <a:ext cx="1134300" cy="423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300"/>
              <a:buFont typeface="Quicksand"/>
              <a:buNone/>
            </a:pPr>
            <a:r>
              <a:rPr b="1" i="0" lang="en" sz="2300" u="none" cap="none" strike="noStrike">
                <a:solidFill>
                  <a:srgbClr val="666666"/>
                </a:solidFill>
                <a:latin typeface="Quicksand"/>
                <a:ea typeface="Quicksand"/>
                <a:cs typeface="Quicksand"/>
                <a:sym typeface="Quicksand"/>
              </a:rPr>
              <a:t>Ethics</a:t>
            </a:r>
            <a:endParaRPr sz="1100"/>
          </a:p>
        </p:txBody>
      </p:sp>
      <p:sp>
        <p:nvSpPr>
          <p:cNvPr id="159" name="Google Shape;159;p21"/>
          <p:cNvSpPr/>
          <p:nvPr/>
        </p:nvSpPr>
        <p:spPr>
          <a:xfrm>
            <a:off x="5161846" y="1302163"/>
            <a:ext cx="515100" cy="515100"/>
          </a:xfrm>
          <a:prstGeom prst="ellipse">
            <a:avLst/>
          </a:prstGeom>
          <a:blipFill rotWithShape="1">
            <a:blip r:embed="rId5">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60" name="Google Shape;160;p21"/>
          <p:cNvSpPr txBox="1"/>
          <p:nvPr/>
        </p:nvSpPr>
        <p:spPr>
          <a:xfrm>
            <a:off x="4538409" y="1869481"/>
            <a:ext cx="1693800" cy="946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1900"/>
              <a:buFont typeface="Quicksand"/>
              <a:buNone/>
            </a:pPr>
            <a:r>
              <a:rPr b="1" i="0" lang="en" sz="1900" u="none" cap="none" strike="noStrike">
                <a:solidFill>
                  <a:srgbClr val="666666"/>
                </a:solidFill>
                <a:latin typeface="Quicksand"/>
                <a:ea typeface="Quicksand"/>
                <a:cs typeface="Quicksand"/>
                <a:sym typeface="Quicksand"/>
              </a:rPr>
              <a:t>Translation and Cultural Diversity </a:t>
            </a:r>
            <a:endParaRPr sz="1100"/>
          </a:p>
        </p:txBody>
      </p:sp>
      <p:sp>
        <p:nvSpPr>
          <p:cNvPr id="161" name="Google Shape;161;p21"/>
          <p:cNvSpPr/>
          <p:nvPr/>
        </p:nvSpPr>
        <p:spPr>
          <a:xfrm>
            <a:off x="7537757" y="1294938"/>
            <a:ext cx="515100" cy="515100"/>
          </a:xfrm>
          <a:prstGeom prst="ellipse">
            <a:avLst/>
          </a:prstGeom>
          <a:blipFill rotWithShape="1">
            <a:blip r:embed="rId6">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62" name="Google Shape;162;p21"/>
          <p:cNvSpPr txBox="1"/>
          <p:nvPr/>
        </p:nvSpPr>
        <p:spPr>
          <a:xfrm>
            <a:off x="6780729" y="1871909"/>
            <a:ext cx="1951500" cy="12390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1900"/>
              <a:buFont typeface="Quicksand"/>
              <a:buNone/>
            </a:pPr>
            <a:r>
              <a:rPr b="1" i="0" lang="en" sz="1900" u="none" cap="none" strike="noStrike">
                <a:solidFill>
                  <a:srgbClr val="666666"/>
                </a:solidFill>
                <a:latin typeface="Quicksand"/>
                <a:ea typeface="Quicksand"/>
                <a:cs typeface="Quicksand"/>
                <a:sym typeface="Quicksand"/>
              </a:rPr>
              <a:t>Community Building and Network Expansion </a:t>
            </a:r>
            <a:endParaRPr sz="1100"/>
          </a:p>
        </p:txBody>
      </p:sp>
      <p:sp>
        <p:nvSpPr>
          <p:cNvPr id="163" name="Google Shape;163;p21"/>
          <p:cNvSpPr/>
          <p:nvPr/>
        </p:nvSpPr>
        <p:spPr>
          <a:xfrm>
            <a:off x="822780" y="3376256"/>
            <a:ext cx="515100" cy="515100"/>
          </a:xfrm>
          <a:prstGeom prst="ellipse">
            <a:avLst/>
          </a:prstGeom>
          <a:blipFill rotWithShape="1">
            <a:blip r:embed="rId7">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64" name="Google Shape;164;p21"/>
          <p:cNvSpPr txBox="1"/>
          <p:nvPr/>
        </p:nvSpPr>
        <p:spPr>
          <a:xfrm>
            <a:off x="206576" y="3916875"/>
            <a:ext cx="1747500" cy="777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300"/>
              <a:buFont typeface="Quicksand"/>
              <a:buNone/>
            </a:pPr>
            <a:r>
              <a:rPr b="1" i="0" lang="en" sz="2300" u="none" cap="none" strike="noStrike">
                <a:solidFill>
                  <a:srgbClr val="666666"/>
                </a:solidFill>
                <a:latin typeface="Quicksand"/>
                <a:ea typeface="Quicksand"/>
                <a:cs typeface="Quicksand"/>
                <a:sym typeface="Quicksand"/>
              </a:rPr>
              <a:t>Project Monitoring </a:t>
            </a:r>
            <a:endParaRPr sz="1100"/>
          </a:p>
        </p:txBody>
      </p:sp>
      <p:sp>
        <p:nvSpPr>
          <p:cNvPr id="165" name="Google Shape;165;p21"/>
          <p:cNvSpPr/>
          <p:nvPr/>
        </p:nvSpPr>
        <p:spPr>
          <a:xfrm>
            <a:off x="2978710" y="3385599"/>
            <a:ext cx="515100" cy="515100"/>
          </a:xfrm>
          <a:prstGeom prst="ellipse">
            <a:avLst/>
          </a:prstGeom>
          <a:blipFill rotWithShape="1">
            <a:blip r:embed="rId8">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66" name="Google Shape;166;p21"/>
          <p:cNvSpPr txBox="1"/>
          <p:nvPr/>
        </p:nvSpPr>
        <p:spPr>
          <a:xfrm>
            <a:off x="2300458" y="3973300"/>
            <a:ext cx="1902600" cy="715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100"/>
              <a:buFont typeface="Quicksand"/>
              <a:buNone/>
            </a:pPr>
            <a:r>
              <a:rPr b="1" i="0" lang="en" sz="2100" u="none" cap="none" strike="noStrike">
                <a:solidFill>
                  <a:srgbClr val="666666"/>
                </a:solidFill>
                <a:latin typeface="Quicksand"/>
                <a:ea typeface="Quicksand"/>
                <a:cs typeface="Quicksand"/>
                <a:sym typeface="Quicksand"/>
              </a:rPr>
              <a:t>Data and Methods </a:t>
            </a:r>
            <a:endParaRPr sz="1100"/>
          </a:p>
        </p:txBody>
      </p:sp>
      <p:sp>
        <p:nvSpPr>
          <p:cNvPr id="167" name="Google Shape;167;p21"/>
          <p:cNvSpPr/>
          <p:nvPr/>
        </p:nvSpPr>
        <p:spPr>
          <a:xfrm>
            <a:off x="5159909" y="3385607"/>
            <a:ext cx="515100" cy="515100"/>
          </a:xfrm>
          <a:prstGeom prst="ellipse">
            <a:avLst/>
          </a:prstGeom>
          <a:blipFill rotWithShape="1">
            <a:blip r:embed="rId9">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68" name="Google Shape;168;p21"/>
          <p:cNvSpPr txBox="1"/>
          <p:nvPr/>
        </p:nvSpPr>
        <p:spPr>
          <a:xfrm>
            <a:off x="4716156" y="4069225"/>
            <a:ext cx="1406400" cy="423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300"/>
              <a:buFont typeface="Quicksand"/>
              <a:buNone/>
            </a:pPr>
            <a:r>
              <a:rPr b="1" i="0" lang="en" sz="2300" u="none" cap="none" strike="noStrike">
                <a:solidFill>
                  <a:srgbClr val="666666"/>
                </a:solidFill>
                <a:latin typeface="Quicksand"/>
                <a:ea typeface="Quicksand"/>
                <a:cs typeface="Quicksand"/>
                <a:sym typeface="Quicksand"/>
              </a:rPr>
              <a:t>Training</a:t>
            </a:r>
            <a:endParaRPr sz="1100"/>
          </a:p>
        </p:txBody>
      </p:sp>
      <p:sp>
        <p:nvSpPr>
          <p:cNvPr id="169" name="Google Shape;169;p21"/>
          <p:cNvSpPr/>
          <p:nvPr/>
        </p:nvSpPr>
        <p:spPr>
          <a:xfrm>
            <a:off x="7618888" y="3376249"/>
            <a:ext cx="515100" cy="515100"/>
          </a:xfrm>
          <a:prstGeom prst="ellipse">
            <a:avLst/>
          </a:prstGeom>
          <a:blipFill rotWithShape="1">
            <a:blip r:embed="rId10">
              <a:alphaModFix/>
            </a:blip>
            <a:stretch>
              <a:fillRect b="0" l="0" r="0" t="0"/>
            </a:stretch>
          </a:blip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900">
              <a:solidFill>
                <a:schemeClr val="lt1"/>
              </a:solidFill>
              <a:latin typeface="Calibri"/>
              <a:ea typeface="Calibri"/>
              <a:cs typeface="Calibri"/>
              <a:sym typeface="Calibri"/>
            </a:endParaRPr>
          </a:p>
        </p:txBody>
      </p:sp>
      <p:sp>
        <p:nvSpPr>
          <p:cNvPr id="170" name="Google Shape;170;p21"/>
          <p:cNvSpPr txBox="1"/>
          <p:nvPr/>
        </p:nvSpPr>
        <p:spPr>
          <a:xfrm>
            <a:off x="7033592" y="4018899"/>
            <a:ext cx="1776300" cy="423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666666"/>
              </a:buClr>
              <a:buSzPts val="2300"/>
              <a:buFont typeface="Quicksand"/>
              <a:buNone/>
            </a:pPr>
            <a:r>
              <a:rPr b="1" i="0" lang="en" sz="2300" u="none" cap="none" strike="noStrike">
                <a:solidFill>
                  <a:srgbClr val="666666"/>
                </a:solidFill>
                <a:latin typeface="Quicksand"/>
                <a:ea typeface="Quicksand"/>
                <a:cs typeface="Quicksand"/>
                <a:sym typeface="Quicksand"/>
              </a:rPr>
              <a:t>Funding </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2"/>
          <p:cNvSpPr/>
          <p:nvPr/>
        </p:nvSpPr>
        <p:spPr>
          <a:xfrm rot="10800000">
            <a:off x="150" y="0"/>
            <a:ext cx="819000" cy="5143500"/>
          </a:xfrm>
          <a:prstGeom prst="rect">
            <a:avLst/>
          </a:prstGeom>
          <a:solidFill>
            <a:srgbClr val="1F9C03"/>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dk1"/>
              </a:solidFill>
              <a:highlight>
                <a:srgbClr val="1F9C03"/>
              </a:highlight>
              <a:latin typeface="Calibri"/>
              <a:ea typeface="Calibri"/>
              <a:cs typeface="Calibri"/>
              <a:sym typeface="Calibri"/>
            </a:endParaRPr>
          </a:p>
        </p:txBody>
      </p:sp>
      <p:sp>
        <p:nvSpPr>
          <p:cNvPr id="176" name="Google Shape;176;p22"/>
          <p:cNvSpPr/>
          <p:nvPr/>
        </p:nvSpPr>
        <p:spPr>
          <a:xfrm>
            <a:off x="819150" y="0"/>
            <a:ext cx="39600" cy="5286300"/>
          </a:xfrm>
          <a:prstGeom prst="rect">
            <a:avLst/>
          </a:prstGeom>
          <a:solidFill>
            <a:srgbClr val="DEEF7B"/>
          </a:solidFill>
          <a:ln cap="flat" cmpd="sng" w="12700">
            <a:solidFill>
              <a:srgbClr val="D4E574"/>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77" name="Google Shape;177;p22"/>
          <p:cNvSpPr txBox="1"/>
          <p:nvPr>
            <p:ph type="title"/>
          </p:nvPr>
        </p:nvSpPr>
        <p:spPr>
          <a:xfrm>
            <a:off x="-228775" y="97623"/>
            <a:ext cx="7029600" cy="7071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lt1"/>
              </a:buClr>
              <a:buSzPts val="3300"/>
              <a:buFont typeface="Lora"/>
              <a:buNone/>
            </a:pPr>
            <a:r>
              <a:rPr b="1" lang="en" sz="3600">
                <a:solidFill>
                  <a:schemeClr val="lt1"/>
                </a:solidFill>
                <a:highlight>
                  <a:srgbClr val="1F9C03"/>
                </a:highlight>
                <a:latin typeface="Lora"/>
                <a:ea typeface="Lora"/>
                <a:cs typeface="Lora"/>
                <a:sym typeface="Lora"/>
              </a:rPr>
              <a:t>How can you be involved? </a:t>
            </a:r>
            <a:endParaRPr sz="3600"/>
          </a:p>
        </p:txBody>
      </p:sp>
      <p:sp>
        <p:nvSpPr>
          <p:cNvPr id="178" name="Google Shape;178;p22"/>
          <p:cNvSpPr txBox="1"/>
          <p:nvPr/>
        </p:nvSpPr>
        <p:spPr>
          <a:xfrm>
            <a:off x="1104900" y="804859"/>
            <a:ext cx="7848600" cy="6118500"/>
          </a:xfrm>
          <a:prstGeom prst="rect">
            <a:avLst/>
          </a:prstGeom>
          <a:noFill/>
          <a:ln>
            <a:noFill/>
          </a:ln>
        </p:spPr>
        <p:txBody>
          <a:bodyPr anchorCtr="0" anchor="t" bIns="34275" lIns="68575" spcFirstLastPara="1" rIns="68575" wrap="square" tIns="34275">
            <a:spAutoFit/>
          </a:bodyPr>
          <a:lstStyle/>
          <a:p>
            <a:pPr indent="-215900" lvl="0" marL="215900" marR="0" rtl="0" algn="l">
              <a:spcBef>
                <a:spcPts val="0"/>
              </a:spcBef>
              <a:spcAft>
                <a:spcPts val="0"/>
              </a:spcAft>
              <a:buClr>
                <a:schemeClr val="dk1"/>
              </a:buClr>
              <a:buSzPts val="2400"/>
              <a:buFont typeface="Arial"/>
              <a:buChar char="•"/>
            </a:pPr>
            <a:r>
              <a:rPr lang="en" sz="2400">
                <a:solidFill>
                  <a:schemeClr val="dk1"/>
                </a:solidFill>
                <a:latin typeface="Cambria"/>
                <a:ea typeface="Cambria"/>
                <a:cs typeface="Cambria"/>
                <a:sym typeface="Cambria"/>
              </a:rPr>
              <a:t>Join specific projects of interest </a:t>
            </a:r>
            <a:endParaRPr sz="1100"/>
          </a:p>
          <a:p>
            <a:pPr indent="-215900" lvl="1" marL="558800" marR="0" rtl="0" algn="l">
              <a:spcBef>
                <a:spcPts val="1800"/>
              </a:spcBef>
              <a:spcAft>
                <a:spcPts val="0"/>
              </a:spcAft>
              <a:buClr>
                <a:schemeClr val="dk1"/>
              </a:buClr>
              <a:buSzPts val="2400"/>
              <a:buFont typeface="Arial"/>
              <a:buChar char="•"/>
            </a:pPr>
            <a:r>
              <a:rPr b="0" i="0" lang="en" sz="2400" u="none" cap="none" strike="noStrike">
                <a:solidFill>
                  <a:schemeClr val="dk1"/>
                </a:solidFill>
                <a:latin typeface="Cambria"/>
                <a:ea typeface="Cambria"/>
                <a:cs typeface="Cambria"/>
                <a:sym typeface="Cambria"/>
              </a:rPr>
              <a:t>Be involved in one or more roles: peer review/study feedback, </a:t>
            </a:r>
            <a:r>
              <a:rPr b="0" i="0" lang="en" sz="2400" u="none" cap="none" strike="noStrike">
                <a:solidFill>
                  <a:srgbClr val="3C4043"/>
                </a:solidFill>
                <a:latin typeface="Cambria"/>
                <a:ea typeface="Cambria"/>
                <a:cs typeface="Cambria"/>
                <a:sym typeface="Cambria"/>
              </a:rPr>
              <a:t>data collection, translation, analysis,  project administration and/or  writing &amp; editing the manuscript. </a:t>
            </a:r>
            <a:endParaRPr sz="1100"/>
          </a:p>
          <a:p>
            <a:pPr indent="-215900" lvl="0" marL="215900" marR="0" rtl="0" algn="l">
              <a:spcBef>
                <a:spcPts val="1800"/>
              </a:spcBef>
              <a:spcAft>
                <a:spcPts val="0"/>
              </a:spcAft>
              <a:buClr>
                <a:srgbClr val="3C4043"/>
              </a:buClr>
              <a:buSzPts val="2400"/>
              <a:buFont typeface="Arial"/>
              <a:buChar char="•"/>
            </a:pPr>
            <a:r>
              <a:rPr lang="en" sz="2400">
                <a:solidFill>
                  <a:srgbClr val="3C4043"/>
                </a:solidFill>
                <a:latin typeface="Cambria"/>
                <a:ea typeface="Cambria"/>
                <a:cs typeface="Cambria"/>
                <a:sym typeface="Cambria"/>
              </a:rPr>
              <a:t>Propose studies to the PSA </a:t>
            </a:r>
            <a:endParaRPr sz="1100"/>
          </a:p>
          <a:p>
            <a:pPr indent="-215900" lvl="0" marL="215900" marR="0" rtl="0" algn="l">
              <a:spcBef>
                <a:spcPts val="1800"/>
              </a:spcBef>
              <a:spcAft>
                <a:spcPts val="0"/>
              </a:spcAft>
              <a:buClr>
                <a:srgbClr val="3C4043"/>
              </a:buClr>
              <a:buSzPts val="2400"/>
              <a:buFont typeface="Arial"/>
              <a:buChar char="•"/>
            </a:pPr>
            <a:r>
              <a:rPr lang="en" sz="2400">
                <a:solidFill>
                  <a:srgbClr val="3C4043"/>
                </a:solidFill>
                <a:latin typeface="Cambria"/>
                <a:ea typeface="Cambria"/>
                <a:cs typeface="Cambria"/>
                <a:sym typeface="Cambria"/>
              </a:rPr>
              <a:t>Join any of the various PSA committees </a:t>
            </a:r>
            <a:endParaRPr sz="1100"/>
          </a:p>
          <a:p>
            <a:pPr indent="-215900" lvl="0" marL="215900" marR="0" rtl="0" algn="l">
              <a:spcBef>
                <a:spcPts val="1800"/>
              </a:spcBef>
              <a:spcAft>
                <a:spcPts val="0"/>
              </a:spcAft>
              <a:buClr>
                <a:srgbClr val="3C4043"/>
              </a:buClr>
              <a:buSzPts val="2400"/>
              <a:buFont typeface="Arial"/>
              <a:buChar char="•"/>
            </a:pPr>
            <a:r>
              <a:rPr lang="en" sz="2400">
                <a:solidFill>
                  <a:srgbClr val="3C4043"/>
                </a:solidFill>
                <a:latin typeface="Cambria"/>
                <a:ea typeface="Cambria"/>
                <a:cs typeface="Cambria"/>
                <a:sym typeface="Cambria"/>
              </a:rPr>
              <a:t>Flexibly contribute your expertise, perspective and passion </a:t>
            </a:r>
            <a:endParaRPr sz="1100"/>
          </a:p>
          <a:p>
            <a:pPr indent="-63500" lvl="0" marL="215900" marR="0" rtl="0" algn="l">
              <a:spcBef>
                <a:spcPts val="1800"/>
              </a:spcBef>
              <a:spcAft>
                <a:spcPts val="0"/>
              </a:spcAft>
              <a:buClr>
                <a:schemeClr val="dk1"/>
              </a:buClr>
              <a:buSzPts val="2400"/>
              <a:buFont typeface="Arial"/>
              <a:buNone/>
            </a:pPr>
            <a:r>
              <a:t/>
            </a:r>
            <a:endParaRPr sz="2400">
              <a:solidFill>
                <a:srgbClr val="3C4043"/>
              </a:solidFill>
              <a:latin typeface="Cambria"/>
              <a:ea typeface="Cambria"/>
              <a:cs typeface="Cambria"/>
              <a:sym typeface="Cambria"/>
            </a:endParaRPr>
          </a:p>
          <a:p>
            <a:pPr indent="-63500" lvl="0" marL="215900" marR="0" rtl="0" algn="l">
              <a:spcBef>
                <a:spcPts val="1800"/>
              </a:spcBef>
              <a:spcAft>
                <a:spcPts val="0"/>
              </a:spcAft>
              <a:buClr>
                <a:schemeClr val="dk1"/>
              </a:buClr>
              <a:buSzPts val="2400"/>
              <a:buFont typeface="Arial"/>
              <a:buNone/>
            </a:pPr>
            <a:r>
              <a:t/>
            </a:r>
            <a:endParaRPr sz="2400">
              <a:solidFill>
                <a:srgbClr val="3C4043"/>
              </a:solidFill>
              <a:latin typeface="Cambria"/>
              <a:ea typeface="Cambria"/>
              <a:cs typeface="Cambria"/>
              <a:sym typeface="Cambria"/>
            </a:endParaRPr>
          </a:p>
          <a:p>
            <a:pPr indent="-63500" lvl="0" marL="215900" marR="0" rtl="0" algn="l">
              <a:spcBef>
                <a:spcPts val="1800"/>
              </a:spcBef>
              <a:spcAft>
                <a:spcPts val="0"/>
              </a:spcAft>
              <a:buClr>
                <a:schemeClr val="dk1"/>
              </a:buClr>
              <a:buSzPts val="2400"/>
              <a:buFont typeface="Arial"/>
              <a:buNone/>
            </a:pPr>
            <a:r>
              <a:t/>
            </a:r>
            <a:endParaRPr sz="2400">
              <a:solidFill>
                <a:srgbClr val="3C4043"/>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