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84" r:id="rId5"/>
    <p:sldId id="285" r:id="rId6"/>
    <p:sldId id="268" r:id="rId7"/>
    <p:sldId id="267" r:id="rId8"/>
    <p:sldId id="272" r:id="rId9"/>
    <p:sldId id="259" r:id="rId10"/>
    <p:sldId id="260" r:id="rId11"/>
    <p:sldId id="273" r:id="rId12"/>
    <p:sldId id="274" r:id="rId13"/>
    <p:sldId id="26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70" r:id="rId22"/>
    <p:sldId id="265" r:id="rId23"/>
    <p:sldId id="271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8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FF80A-BCF6-46CE-83C0-37AB54893CB1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B30A5-3CE7-4EA9-98E6-EEC164189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 dup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Psychological distance: abstract, impersonal, and rational tone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Cognitive processing: organizing and intellectually understanding the issues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Depressive language was marked by high levels of 1st-person singular words (I; e.g., ‘‘I,’’ ‘‘me,’’ ‘‘my’’), physical words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physcal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e.g., ‘‘ache,’’ ‘‘sleep’’), negative emotion words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negemo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e.g., ‘‘hate,’’ ‘‘worthless’’), and low levels of positive emotion words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posemo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e.g., ‘‘happy,’’ ‘‘pretty’’).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Presidential language was marked by high levels of articles (article), prepositions (preps), positive emotions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posemo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big words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sixltr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30A5-3CE7-4EA9-98E6-EEC164189F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points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30A5-3CE7-4EA9-98E6-EEC164189F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30A5-3CE7-4EA9-98E6-EEC164189F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second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30A5-3CE7-4EA9-98E6-EEC164189F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30A5-3CE7-4EA9-98E6-EEC164189FA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 Method</a:t>
            </a:r>
            <a:r>
              <a:rPr lang="en-US" baseline="0" dirty="0" smtClean="0"/>
              <a:t> and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30A5-3CE7-4EA9-98E6-EEC164189FA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8C96EF-A662-43F3-9749-70EB42AD1AED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EB96AF-FDEE-46AE-8BFC-31A50DB29482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C398ED-9726-4D62-A79B-EA901288233F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2ECD7B-A026-4ADC-A212-E724D0DA0F2B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1CDB74-7DAF-4273-AFA1-00B01EB5A97F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AA4D79-91FB-43B8-A98D-ADAA5B7D035B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357415-5C9A-4607-91CD-A731A72FC894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48A317-4554-404D-BC8F-37F7006B8108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597C48-6145-4E70-A6AB-3BF7CB8D3A9F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CF2DCC-12E8-4D97-BBBD-F11C48C3F2EB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2FAAD7-5FE6-4DDA-8A07-51A7533D8DC9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BDF6F5D-635F-4D39-9744-6A7350CE8077}" type="datetime1">
              <a:rPr lang="en-US" smtClean="0"/>
              <a:pPr/>
              <a:t>5/2/2014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077A8E6-972E-44E2-AA76-57503C7E25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wc.n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wc.net/descriptiontable1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9060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of War: Linguistic Differences in Political Discourse Involving Conflict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19400"/>
            <a:ext cx="7406640" cy="1752600"/>
          </a:xfrm>
        </p:spPr>
        <p:txBody>
          <a:bodyPr/>
          <a:lstStyle/>
          <a:p>
            <a:r>
              <a:rPr lang="en-US" dirty="0" smtClean="0"/>
              <a:t>Kayla Jordan &amp; Erin Buchanan</a:t>
            </a:r>
          </a:p>
          <a:p>
            <a:r>
              <a:rPr lang="en-US" dirty="0" smtClean="0"/>
              <a:t>Missouri State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91200" y="3352800"/>
            <a:ext cx="2895600" cy="2565502"/>
            <a:chOff x="5791200" y="3352800"/>
            <a:chExt cx="2895600" cy="2565502"/>
          </a:xfrm>
        </p:grpSpPr>
        <p:pic>
          <p:nvPicPr>
            <p:cNvPr id="23554" name="Picture 2" descr="http://0.tqn.com/d/politicalhumor/1/0/L/k/1/republican_war_suppor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3352800"/>
              <a:ext cx="2895600" cy="2565502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019800" y="5638800"/>
              <a:ext cx="26670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0.tqn.com/d/</a:t>
              </a:r>
              <a:r>
                <a:rPr lang="en-US" sz="600" dirty="0" err="1" smtClean="0"/>
                <a:t>politicalhumor</a:t>
              </a:r>
              <a:r>
                <a:rPr lang="en-US" sz="600" dirty="0" smtClean="0"/>
                <a:t>/1/0/L/k/1/republican_war_support.jpg</a:t>
              </a:r>
              <a:endParaRPr lang="en-US" sz="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models for predicting support for military action will use pronouns, social words, and emotional words as predictors. </a:t>
            </a:r>
          </a:p>
          <a:p>
            <a:pPr lvl="1"/>
            <a:r>
              <a:rPr lang="en-US" dirty="0" smtClean="0"/>
              <a:t>The use of third person pronouns will be greater among those that support military action.</a:t>
            </a:r>
          </a:p>
          <a:p>
            <a:pPr lvl="1"/>
            <a:r>
              <a:rPr lang="en-US" dirty="0" smtClean="0"/>
              <a:t>More positive emotion words will be used in support for military action and more negative for opposition.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Congressional Record, speeches in the Senate from 1998 to 2013 (248)</a:t>
            </a:r>
          </a:p>
          <a:p>
            <a:r>
              <a:rPr lang="en-US" dirty="0" smtClean="0"/>
              <a:t>U.S. relations with the following countries: Iraq (198), Kosovo (50)</a:t>
            </a:r>
          </a:p>
          <a:p>
            <a:r>
              <a:rPr lang="en-US" dirty="0" smtClean="0"/>
              <a:t>Number of US Senators: 92</a:t>
            </a:r>
          </a:p>
          <a:p>
            <a:r>
              <a:rPr lang="en-US" dirty="0" smtClean="0"/>
              <a:t>Number of Speeches by Party Affiliation: Republican (136), Democrat (111)</a:t>
            </a:r>
          </a:p>
          <a:p>
            <a:r>
              <a:rPr lang="en-US" dirty="0" smtClean="0"/>
              <a:t>Word count: </a:t>
            </a:r>
            <a:r>
              <a:rPr lang="en-US" i="1" dirty="0" smtClean="0"/>
              <a:t>M </a:t>
            </a:r>
            <a:r>
              <a:rPr lang="en-US" dirty="0" smtClean="0"/>
              <a:t>= 1757.54, </a:t>
            </a:r>
            <a:r>
              <a:rPr lang="en-US" i="1" dirty="0" smtClean="0"/>
              <a:t>SD </a:t>
            </a:r>
            <a:r>
              <a:rPr lang="en-US" dirty="0" smtClean="0"/>
              <a:t>= 1427.26, </a:t>
            </a:r>
            <a:r>
              <a:rPr lang="en-US" i="1" dirty="0" err="1" smtClean="0"/>
              <a:t>Mdn</a:t>
            </a:r>
            <a:r>
              <a:rPr lang="en-US" i="1" dirty="0" smtClean="0"/>
              <a:t> </a:t>
            </a:r>
            <a:r>
              <a:rPr lang="en-US" dirty="0" smtClean="0"/>
              <a:t>= 1483.00, </a:t>
            </a:r>
            <a:r>
              <a:rPr lang="en-US" i="1" dirty="0" smtClean="0"/>
              <a:t>Min </a:t>
            </a:r>
            <a:r>
              <a:rPr lang="en-US" dirty="0" smtClean="0"/>
              <a:t>= 124, </a:t>
            </a:r>
            <a:r>
              <a:rPr lang="en-US" i="1" dirty="0" smtClean="0"/>
              <a:t>Max </a:t>
            </a:r>
            <a:r>
              <a:rPr lang="en-US" dirty="0" smtClean="0"/>
              <a:t>= 12215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Congressional Record, speeches in the House from 1998 to 2013 (458)</a:t>
            </a:r>
          </a:p>
          <a:p>
            <a:r>
              <a:rPr lang="en-US" dirty="0" smtClean="0"/>
              <a:t>U.S. relations with the following countries: Iraq (331), Libya (106), Kosovo (32)</a:t>
            </a:r>
          </a:p>
          <a:p>
            <a:r>
              <a:rPr lang="en-US" dirty="0" smtClean="0"/>
              <a:t>Number of US Representative: 290</a:t>
            </a:r>
          </a:p>
          <a:p>
            <a:r>
              <a:rPr lang="en-US" dirty="0" smtClean="0"/>
              <a:t>Number of Speeches by Party Affiliation: Republican (211), Democrat (258)</a:t>
            </a:r>
          </a:p>
          <a:p>
            <a:r>
              <a:rPr lang="en-US" dirty="0" smtClean="0"/>
              <a:t>Word count: </a:t>
            </a:r>
            <a:r>
              <a:rPr lang="en-US" i="1" dirty="0" smtClean="0"/>
              <a:t>M </a:t>
            </a:r>
            <a:r>
              <a:rPr lang="en-US" dirty="0" smtClean="0"/>
              <a:t>= 757.54, </a:t>
            </a:r>
            <a:r>
              <a:rPr lang="en-US" i="1" dirty="0" smtClean="0"/>
              <a:t>SD </a:t>
            </a:r>
            <a:r>
              <a:rPr lang="en-US" dirty="0" smtClean="0"/>
              <a:t>= 1135.55, </a:t>
            </a:r>
            <a:r>
              <a:rPr lang="en-US" i="1" dirty="0" err="1" smtClean="0"/>
              <a:t>Mdn</a:t>
            </a:r>
            <a:r>
              <a:rPr lang="en-US" i="1" dirty="0" smtClean="0"/>
              <a:t> </a:t>
            </a:r>
            <a:r>
              <a:rPr lang="en-US" dirty="0" smtClean="0"/>
              <a:t>= 510, </a:t>
            </a:r>
            <a:r>
              <a:rPr lang="en-US" i="1" dirty="0" smtClean="0"/>
              <a:t>Min </a:t>
            </a:r>
            <a:r>
              <a:rPr lang="en-US" dirty="0" smtClean="0"/>
              <a:t>= 97, </a:t>
            </a:r>
            <a:r>
              <a:rPr lang="en-US" i="1" dirty="0" smtClean="0"/>
              <a:t>Max </a:t>
            </a:r>
            <a:r>
              <a:rPr lang="en-US" dirty="0" smtClean="0"/>
              <a:t>= 12165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Measures</a:t>
            </a:r>
          </a:p>
          <a:p>
            <a:pPr lvl="1"/>
            <a:r>
              <a:rPr lang="en-US" dirty="0" smtClean="0"/>
              <a:t>Voting </a:t>
            </a:r>
            <a:r>
              <a:rPr lang="en-US" dirty="0" smtClean="0"/>
              <a:t>records </a:t>
            </a:r>
            <a:r>
              <a:rPr lang="en-US" dirty="0" smtClean="0"/>
              <a:t>(Kosovo, Iraq, Libya)</a:t>
            </a:r>
          </a:p>
          <a:p>
            <a:r>
              <a:rPr lang="en-US" dirty="0" smtClean="0"/>
              <a:t>Independent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Linguistic processes, Pronouns, Verbs, Other function words, Social/emotional words, Cognitive mechanisms, Relativity words, and Personal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Multilevel Logistic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Senate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794001"/>
          <a:ext cx="7239000" cy="3976468"/>
        </p:xfrm>
        <a:graphic>
          <a:graphicData uri="http://schemas.openxmlformats.org/drawingml/2006/table">
            <a:tbl>
              <a:tblPr/>
              <a:tblGrid>
                <a:gridCol w="1205672"/>
                <a:gridCol w="579253"/>
                <a:gridCol w="949974"/>
                <a:gridCol w="848190"/>
                <a:gridCol w="815919"/>
                <a:gridCol w="815919"/>
                <a:gridCol w="1027759"/>
                <a:gridCol w="474987"/>
                <a:gridCol w="521327"/>
              </a:tblGrid>
              <a:tr h="90267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df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LogLik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AIC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BIC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 Difference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Δdf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9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Model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242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305.02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307.02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90267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Nested Model-Level 1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151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217.14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-108.57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221.14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228.12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87.88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(114.17)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91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&gt;.05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267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Nested Model-Level 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149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193.75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-96.87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199.75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210.23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111.27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(116.51)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93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&gt;.05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90267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Nested Model-Level 3 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147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199.51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-99.75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207.51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221.46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105.51</a:t>
                      </a: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(118.75)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&gt;.05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12954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need for a nested model</a:t>
            </a:r>
          </a:p>
          <a:p>
            <a:r>
              <a:rPr lang="en-US" dirty="0" smtClean="0"/>
              <a:t>	Level 1: Nested by Senator</a:t>
            </a:r>
          </a:p>
          <a:p>
            <a:r>
              <a:rPr lang="en-US" dirty="0" smtClean="0"/>
              <a:t>	Level 2: Nested by Senator and Region</a:t>
            </a:r>
          </a:p>
          <a:p>
            <a:r>
              <a:rPr lang="en-US" dirty="0" smtClean="0"/>
              <a:t>	Level 3: Nested by Senator, Region, and Party Affiliation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266" name="Picture 2" descr="http://blogs.post-gazette.com/2014_Rogers_Cartoons/022314_Nesting_Doll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28600"/>
            <a:ext cx="2514600" cy="17961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Senate Data (Iraq and Kosovo)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1524000"/>
          <a:ext cx="7620001" cy="5012267"/>
        </p:xfrm>
        <a:graphic>
          <a:graphicData uri="http://schemas.openxmlformats.org/drawingml/2006/table">
            <a:tbl>
              <a:tblPr/>
              <a:tblGrid>
                <a:gridCol w="1231416"/>
                <a:gridCol w="414614"/>
                <a:gridCol w="744866"/>
                <a:gridCol w="648733"/>
                <a:gridCol w="572873"/>
                <a:gridCol w="572873"/>
                <a:gridCol w="812225"/>
                <a:gridCol w="812225"/>
                <a:gridCol w="452544"/>
                <a:gridCol w="452544"/>
                <a:gridCol w="452544"/>
                <a:gridCol w="452544"/>
              </a:tblGrid>
              <a:tr h="8128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df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LogLik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AIC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BIC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 Difference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Δdf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Sig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200" b="1" baseline="30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CS</a:t>
                      </a:r>
                      <a:r>
                        <a:rPr lang="en-US" sz="1200" b="1" baseline="30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200" b="1" baseline="30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Linguistic Processes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188.01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-94.00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220.97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5.74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.125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Pronouns*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182.50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-91.25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198.50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226.34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11.25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.047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Verbs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186.47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-93.24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200.47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224.92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7.28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.123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Other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197.58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-98.79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215.58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247.02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3.83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1.00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Social/Emotional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191.10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-95.55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203.10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224.06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2.65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.450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Cognitive Mechanisms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191.19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-95.59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213.19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251.61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2.56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.959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Relativity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190.13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-95.06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202.13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223.09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3.62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.305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Personal Concerns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144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191.31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-95.65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207.31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235.25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2.44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.785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Pronoun Model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676400"/>
          <a:ext cx="7848599" cy="3598707"/>
        </p:xfrm>
        <a:graphic>
          <a:graphicData uri="http://schemas.openxmlformats.org/drawingml/2006/table">
            <a:tbl>
              <a:tblPr/>
              <a:tblGrid>
                <a:gridCol w="914399"/>
                <a:gridCol w="655321"/>
                <a:gridCol w="784860"/>
                <a:gridCol w="780499"/>
                <a:gridCol w="780499"/>
                <a:gridCol w="784860"/>
                <a:gridCol w="784860"/>
                <a:gridCol w="780499"/>
                <a:gridCol w="979623"/>
                <a:gridCol w="603179"/>
              </a:tblGrid>
              <a:tr h="31539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(95% CI)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95% CI for odds ratio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53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Upper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Odds Ratio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Upper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6116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Intercept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11.71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3.28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3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-0.62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-1.60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.36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-1.24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0.216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.54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153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-1.21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-2.61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-1.69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0.092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.07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.30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3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You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1.94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-3.65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0.08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0.936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.03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52.39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153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She/He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1.55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0.87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-.15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1.79</a:t>
                      </a:r>
                      <a:endParaRPr lang="en-US" sz="1400" b="1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0.073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.86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4.72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25.73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539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They</a:t>
                      </a:r>
                      <a:endParaRPr lang="en-US" sz="1400" b="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-1.68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0.044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0.657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.19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1.63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14.30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Results: House of Representatives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3716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the need for a nested model</a:t>
            </a:r>
          </a:p>
          <a:p>
            <a:r>
              <a:rPr lang="en-US" dirty="0" smtClean="0"/>
              <a:t>	Level 1: Nested by Representative</a:t>
            </a:r>
          </a:p>
          <a:p>
            <a:r>
              <a:rPr lang="en-US" dirty="0" smtClean="0"/>
              <a:t>	Level 2: Nested by Representative and Region</a:t>
            </a:r>
          </a:p>
          <a:p>
            <a:r>
              <a:rPr lang="en-US" dirty="0" smtClean="0"/>
              <a:t>	Level 3: Nested by Representative, Region, and Party Affiliation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797907"/>
          <a:ext cx="7467600" cy="3840480"/>
        </p:xfrm>
        <a:graphic>
          <a:graphicData uri="http://schemas.openxmlformats.org/drawingml/2006/table">
            <a:tbl>
              <a:tblPr/>
              <a:tblGrid>
                <a:gridCol w="1238367"/>
                <a:gridCol w="594961"/>
                <a:gridCol w="975735"/>
                <a:gridCol w="871191"/>
                <a:gridCol w="838044"/>
                <a:gridCol w="838044"/>
                <a:gridCol w="1055629"/>
                <a:gridCol w="1055629"/>
              </a:tblGrid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df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LogLik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AIC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BIC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 Difference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Δdf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30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Model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454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629.39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631.39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Nested Model-Level 1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564.91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-282.46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568.91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577.15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61.48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289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Nested Model-Level 2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564.12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-282.06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570.12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582.49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65.27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286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84992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Null Nested Model-Level 3 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160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527.97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-263.98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535.97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552.45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101.42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284</a:t>
                      </a:r>
                    </a:p>
                  </a:txBody>
                  <a:tcPr marL="58615" marR="5861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House Data (Iraq, Libya, &amp; Kosovo)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799" y="1447800"/>
          <a:ext cx="8077201" cy="4632961"/>
        </p:xfrm>
        <a:graphic>
          <a:graphicData uri="http://schemas.openxmlformats.org/drawingml/2006/table">
            <a:tbl>
              <a:tblPr/>
              <a:tblGrid>
                <a:gridCol w="1368980"/>
                <a:gridCol w="456570"/>
                <a:gridCol w="826623"/>
                <a:gridCol w="717571"/>
                <a:gridCol w="636870"/>
                <a:gridCol w="636870"/>
                <a:gridCol w="902960"/>
                <a:gridCol w="420945"/>
                <a:gridCol w="654318"/>
                <a:gridCol w="474017"/>
                <a:gridCol w="507460"/>
                <a:gridCol w="474017"/>
              </a:tblGrid>
              <a:tr h="81280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df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LogLik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AIC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BIC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Deviance Difference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Δdf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Sig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</a:t>
                      </a:r>
                      <a:r>
                        <a:rPr lang="en-US" sz="1200" b="1" baseline="30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CS</a:t>
                      </a:r>
                      <a:r>
                        <a:rPr lang="en-US" sz="1200" b="1" baseline="30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1200" b="1" baseline="-25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N</a:t>
                      </a:r>
                      <a:r>
                        <a:rPr lang="en-US" sz="1200" b="1" baseline="300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Linguistic Processes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527.30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-263.65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541.30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570.14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.67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.880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Pronouns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496.68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-247.84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513.68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550.77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32.28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.10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Verbs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521.73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-260.86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537.73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570.69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6.24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.182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Other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483.24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-241.62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503.24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544.44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44.73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.13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Social/Emotional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518.42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-259.21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532.42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561.26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9.55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Cognitive Mechanisms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152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506.79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-253.39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530.79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580.23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21.18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.007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Relativity</a:t>
                      </a:r>
                      <a:endParaRPr lang="en-US" sz="12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506.01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-253.00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520.01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548.85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21.96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.04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5418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Personal Concerns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155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502.58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-251.29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520.58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557.67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25.38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&lt;.001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.05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.07</a:t>
                      </a:r>
                    </a:p>
                  </a:txBody>
                  <a:tcPr marL="50800" marR="508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Pronoun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1" y="1981200"/>
          <a:ext cx="7696199" cy="3637280"/>
        </p:xfrm>
        <a:graphic>
          <a:graphicData uri="http://schemas.openxmlformats.org/drawingml/2006/table">
            <a:tbl>
              <a:tblPr/>
              <a:tblGrid>
                <a:gridCol w="769620"/>
                <a:gridCol w="769620"/>
                <a:gridCol w="769620"/>
                <a:gridCol w="765344"/>
                <a:gridCol w="765344"/>
                <a:gridCol w="769620"/>
                <a:gridCol w="769620"/>
                <a:gridCol w="765344"/>
                <a:gridCol w="960600"/>
                <a:gridCol w="591467"/>
              </a:tblGrid>
              <a:tr h="3251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 </a:t>
                      </a: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(95% CI)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95% CI for odds ratio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Upper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Odds Ratio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Upper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Intercept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-.13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-2.27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2.00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-.12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.902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-.005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.14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-.27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-.03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.973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.76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-.12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.11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-.34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.10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-1.06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.288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.71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.89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1.11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You</a:t>
                      </a:r>
                      <a:endParaRPr lang="en-US" sz="1400" b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.54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-.79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.50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.615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.45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3.79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She/He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1.26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.77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1.74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5.10</a:t>
                      </a:r>
                      <a:endParaRPr lang="en-US" sz="1400" b="1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&lt;.001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3.52</a:t>
                      </a:r>
                      <a:endParaRPr lang="en-US" sz="1400" b="1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5.70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They</a:t>
                      </a:r>
                      <a:endParaRPr lang="en-US" sz="1400" b="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.27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.26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-.25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.78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1.03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.305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.78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1.31</a:t>
                      </a:r>
                      <a:endParaRPr lang="en-US" sz="140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2.19</a:t>
                      </a:r>
                      <a:endParaRPr lang="en-US" sz="1400" dirty="0">
                        <a:solidFill>
                          <a:srgbClr val="365F9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0960" marR="609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 versus Them: Use of euphemisms (e.g. liberation v. invasion) and hate speech </a:t>
            </a:r>
            <a:r>
              <a:rPr lang="en-US" sz="2000" dirty="0" smtClean="0"/>
              <a:t>(</a:t>
            </a:r>
            <a:r>
              <a:rPr lang="en-US" sz="2000" dirty="0" err="1" smtClean="0"/>
              <a:t>Bugarski</a:t>
            </a:r>
            <a:r>
              <a:rPr lang="en-US" sz="2000" dirty="0" smtClean="0"/>
              <a:t>, 2000)</a:t>
            </a:r>
          </a:p>
          <a:p>
            <a:r>
              <a:rPr lang="en-US" dirty="0" smtClean="0"/>
              <a:t>Use of rhetoric and political myths to legitimize “war on terror” </a:t>
            </a:r>
            <a:r>
              <a:rPr lang="en-US" sz="2000" dirty="0" smtClean="0"/>
              <a:t>(</a:t>
            </a:r>
            <a:r>
              <a:rPr lang="en-US" sz="2000" dirty="0" err="1" smtClean="0"/>
              <a:t>Esch</a:t>
            </a:r>
            <a:r>
              <a:rPr lang="en-US" sz="2000" dirty="0" smtClean="0"/>
              <a:t>, 2010)</a:t>
            </a:r>
          </a:p>
          <a:p>
            <a:pPr lvl="1"/>
            <a:r>
              <a:rPr lang="en-US" dirty="0" err="1" smtClean="0"/>
              <a:t>Exceptionalism</a:t>
            </a:r>
            <a:r>
              <a:rPr lang="en-US" dirty="0" smtClean="0"/>
              <a:t>, Civilizing Mission </a:t>
            </a:r>
          </a:p>
          <a:p>
            <a:r>
              <a:rPr lang="en-US" dirty="0" smtClean="0"/>
              <a:t>Rise of militarist language (e.g. warrior) with Iraq War </a:t>
            </a:r>
            <a:r>
              <a:rPr lang="en-US" sz="2000" dirty="0" smtClean="0"/>
              <a:t>(</a:t>
            </a:r>
            <a:r>
              <a:rPr lang="en-US" sz="2000" dirty="0" err="1" smtClean="0"/>
              <a:t>Babones</a:t>
            </a:r>
            <a:r>
              <a:rPr lang="en-US" sz="2000" dirty="0" smtClean="0"/>
              <a:t>, 2012)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Pronouns</a:t>
            </a:r>
          </a:p>
          <a:p>
            <a:pPr lvl="1"/>
            <a:r>
              <a:rPr lang="en-US" dirty="0" smtClean="0"/>
              <a:t>Increased third-person singular pronouns, increased probability of support of war</a:t>
            </a:r>
          </a:p>
          <a:p>
            <a:pPr lvl="1"/>
            <a:r>
              <a:rPr lang="en-US" dirty="0" smtClean="0"/>
              <a:t>Emphasis on eliminating evil dictators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038600" y="3505200"/>
            <a:ext cx="2819400" cy="3007581"/>
            <a:chOff x="4038600" y="3505200"/>
            <a:chExt cx="2819400" cy="3007581"/>
          </a:xfrm>
        </p:grpSpPr>
        <p:pic>
          <p:nvPicPr>
            <p:cNvPr id="5122" name="Picture 2" descr="http://wingsoverscotland.com/wp-content/uploads/2012/02/salmondbingo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8600" y="3505200"/>
              <a:ext cx="2590800" cy="3007581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4038600" y="6248400"/>
              <a:ext cx="2819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 smtClean="0"/>
                <a:t>wingsoverscotland.com/</a:t>
              </a:r>
              <a:r>
                <a:rPr lang="en-US" sz="600" dirty="0" err="1" smtClean="0"/>
                <a:t>wp</a:t>
              </a:r>
              <a:r>
                <a:rPr lang="en-US" sz="600" dirty="0" smtClean="0"/>
                <a:t>-content/uploads/2012/02/salmondbingo1.jpg</a:t>
              </a:r>
              <a:endParaRPr lang="en-US" sz="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“support for war”</a:t>
            </a:r>
          </a:p>
          <a:p>
            <a:r>
              <a:rPr lang="en-US" dirty="0" smtClean="0"/>
              <a:t>Nature of political speeches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 descr="Types of Flip flops. by Shozen N H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24200"/>
            <a:ext cx="73152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language samples</a:t>
            </a:r>
          </a:p>
          <a:p>
            <a:r>
              <a:rPr lang="en-US" dirty="0" smtClean="0"/>
              <a:t>Moral Foundations Theory</a:t>
            </a:r>
          </a:p>
          <a:p>
            <a:pPr lvl="1"/>
            <a:r>
              <a:rPr lang="en-US" dirty="0" smtClean="0"/>
              <a:t>Perceived violations of moral foundations could be one possible cause of intergroup conflict (</a:t>
            </a:r>
            <a:r>
              <a:rPr lang="en-US" dirty="0" err="1" smtClean="0"/>
              <a:t>Kesebir</a:t>
            </a:r>
            <a:r>
              <a:rPr lang="en-US" dirty="0" smtClean="0"/>
              <a:t> &amp; </a:t>
            </a:r>
            <a:r>
              <a:rPr lang="en-US" dirty="0" err="1" smtClean="0"/>
              <a:t>Pyszczynski</a:t>
            </a:r>
            <a:r>
              <a:rPr lang="en-US" dirty="0" smtClean="0"/>
              <a:t>, 2011)</a:t>
            </a:r>
          </a:p>
          <a:p>
            <a:pPr lvl="1"/>
            <a:r>
              <a:rPr lang="en-US" dirty="0" smtClean="0"/>
              <a:t>Hypothesize correlations between use of moral words and the use of words found to be important in the first study in predicting support for 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56260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Babones</a:t>
            </a:r>
            <a:r>
              <a:rPr lang="en-US" dirty="0" smtClean="0"/>
              <a:t>, S. (2012). The Revival of Militarist Language in the United States. </a:t>
            </a:r>
            <a:r>
              <a:rPr lang="en-US" i="1" dirty="0" smtClean="0"/>
              <a:t>Peace Review</a:t>
            </a:r>
            <a:r>
              <a:rPr lang="en-US" dirty="0" smtClean="0"/>
              <a:t>, </a:t>
            </a:r>
            <a:r>
              <a:rPr lang="en-US" i="1" dirty="0" smtClean="0"/>
              <a:t>24</a:t>
            </a:r>
            <a:r>
              <a:rPr lang="en-US" dirty="0" smtClean="0"/>
              <a:t>(1), 84-91. doi:10.1080/10402659.2012.651030</a:t>
            </a:r>
          </a:p>
          <a:p>
            <a:r>
              <a:rPr lang="en-US" dirty="0" err="1" smtClean="0"/>
              <a:t>Bugarski</a:t>
            </a:r>
            <a:r>
              <a:rPr lang="en-US" dirty="0" smtClean="0"/>
              <a:t>, R. (2000). Discourses of War and Peace. </a:t>
            </a:r>
            <a:r>
              <a:rPr lang="en-US" i="1" dirty="0" smtClean="0"/>
              <a:t>Folia </a:t>
            </a:r>
            <a:r>
              <a:rPr lang="en-US" i="1" dirty="0" err="1" smtClean="0"/>
              <a:t>Linguistica</a:t>
            </a:r>
            <a:r>
              <a:rPr lang="en-US" dirty="0" smtClean="0"/>
              <a:t>, </a:t>
            </a:r>
            <a:r>
              <a:rPr lang="en-US" i="1" dirty="0" smtClean="0"/>
              <a:t>34</a:t>
            </a:r>
            <a:r>
              <a:rPr lang="en-US" dirty="0" smtClean="0"/>
              <a:t>(3/4), 129-145.</a:t>
            </a:r>
          </a:p>
          <a:p>
            <a:r>
              <a:rPr lang="en-US" dirty="0" smtClean="0"/>
              <a:t>Cohn, M. A., </a:t>
            </a:r>
            <a:r>
              <a:rPr lang="en-US" dirty="0" err="1" smtClean="0"/>
              <a:t>Mehl</a:t>
            </a:r>
            <a:r>
              <a:rPr lang="en-US" dirty="0" smtClean="0"/>
              <a:t>, M. R., &amp; </a:t>
            </a:r>
            <a:r>
              <a:rPr lang="en-US" dirty="0" err="1" smtClean="0"/>
              <a:t>Pennebaker</a:t>
            </a:r>
            <a:r>
              <a:rPr lang="en-US" dirty="0" smtClean="0"/>
              <a:t>, J. W. (2004). Linguistic Markers of Psychological Change Surrounding September 11, 2001.</a:t>
            </a:r>
            <a:r>
              <a:rPr lang="en-US" i="1" dirty="0" smtClean="0"/>
              <a:t>Psychological Science (Wiley-Blackwell)</a:t>
            </a:r>
            <a:r>
              <a:rPr lang="en-US" dirty="0" smtClean="0"/>
              <a:t>, </a:t>
            </a:r>
            <a:r>
              <a:rPr lang="en-US" i="1" dirty="0" smtClean="0"/>
              <a:t>15</a:t>
            </a:r>
            <a:r>
              <a:rPr lang="en-US" dirty="0" smtClean="0"/>
              <a:t>(10), 687-693. doi:10.1111/j.0956-7976.2004.00741.x</a:t>
            </a:r>
          </a:p>
          <a:p>
            <a:r>
              <a:rPr lang="en-US" dirty="0" err="1" smtClean="0"/>
              <a:t>Esch</a:t>
            </a:r>
            <a:r>
              <a:rPr lang="en-US" dirty="0" smtClean="0"/>
              <a:t>, J. (2010). Legitimizing the “War on Terror”: Political Myth in Official-Level Rhetoric. </a:t>
            </a:r>
            <a:r>
              <a:rPr lang="en-US" i="1" dirty="0" smtClean="0"/>
              <a:t>Political Psychology</a:t>
            </a:r>
            <a:r>
              <a:rPr lang="en-US" dirty="0" smtClean="0"/>
              <a:t>, </a:t>
            </a:r>
            <a:r>
              <a:rPr lang="en-US" i="1" dirty="0" smtClean="0"/>
              <a:t>31</a:t>
            </a:r>
            <a:r>
              <a:rPr lang="en-US" dirty="0" smtClean="0"/>
              <a:t>(3), 357-391. doi:10.1111/j.1467-9221.2010.00762.x</a:t>
            </a:r>
          </a:p>
          <a:p>
            <a:r>
              <a:rPr lang="en-US" dirty="0" err="1" smtClean="0"/>
              <a:t>Hogenraad</a:t>
            </a:r>
            <a:r>
              <a:rPr lang="en-US" dirty="0" smtClean="0"/>
              <a:t>, R. (2005). What the Words of War Can Tell Us About the Risk of War. </a:t>
            </a:r>
            <a:r>
              <a:rPr lang="en-US" i="1" dirty="0" smtClean="0"/>
              <a:t>Peace And Conflict: Journal Of Peace Psychology</a:t>
            </a:r>
            <a:r>
              <a:rPr lang="en-US" dirty="0" smtClean="0"/>
              <a:t>,</a:t>
            </a:r>
            <a:r>
              <a:rPr lang="en-US" i="1" dirty="0" smtClean="0"/>
              <a:t>11</a:t>
            </a:r>
            <a:r>
              <a:rPr lang="en-US" dirty="0" smtClean="0"/>
              <a:t>(2), 137-151. doi:10.1207/s15327949pac1102_2</a:t>
            </a:r>
          </a:p>
          <a:p>
            <a:r>
              <a:rPr lang="en-US" dirty="0" err="1" smtClean="0"/>
              <a:t>Pennebaker</a:t>
            </a:r>
            <a:r>
              <a:rPr lang="en-US" dirty="0" smtClean="0"/>
              <a:t>, J.W. (2011). </a:t>
            </a:r>
            <a:r>
              <a:rPr lang="en-US" i="1" dirty="0" smtClean="0"/>
              <a:t>The secret life of pronouns: What our words say about us. </a:t>
            </a:r>
            <a:r>
              <a:rPr lang="en-US" dirty="0" smtClean="0"/>
              <a:t>New York: Bloomsbury Press.</a:t>
            </a:r>
          </a:p>
          <a:p>
            <a:r>
              <a:rPr lang="en-US" dirty="0" err="1" smtClean="0"/>
              <a:t>Pennebaker</a:t>
            </a:r>
            <a:r>
              <a:rPr lang="en-US" dirty="0" smtClean="0"/>
              <a:t>, J.W., Booth, R.J., &amp; Francis, M.E. (2007). Linguistic Inquiry and Word Count: LIWC 2007. Austin, TX: LIWC (</a:t>
            </a:r>
            <a:r>
              <a:rPr lang="en-US" dirty="0" smtClean="0">
                <a:hlinkClick r:id="rId2"/>
              </a:rPr>
              <a:t>www.liwc.net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Slatcher</a:t>
            </a:r>
            <a:r>
              <a:rPr lang="en-US" dirty="0" smtClean="0"/>
              <a:t>, R. B., Chung, C. K., </a:t>
            </a:r>
            <a:r>
              <a:rPr lang="en-US" dirty="0" err="1" smtClean="0"/>
              <a:t>Pennebaker</a:t>
            </a:r>
            <a:r>
              <a:rPr lang="en-US" dirty="0" smtClean="0"/>
              <a:t>, J. W., &amp; Stone, L. D. (2007). Winning words: Individual differences in linguistic style among U.S. presidential and vice presidential candidates. </a:t>
            </a:r>
            <a:r>
              <a:rPr lang="en-US" i="1" dirty="0" smtClean="0"/>
              <a:t>Journal Of Research In Personality</a:t>
            </a:r>
            <a:r>
              <a:rPr lang="en-US" dirty="0" smtClean="0"/>
              <a:t>, </a:t>
            </a:r>
            <a:r>
              <a:rPr lang="en-US" i="1" dirty="0" smtClean="0"/>
              <a:t>41</a:t>
            </a:r>
            <a:r>
              <a:rPr lang="en-US" dirty="0" smtClean="0"/>
              <a:t>(1), 63-75. doi:10.1016/j.jrp.2006.01.006</a:t>
            </a:r>
          </a:p>
          <a:p>
            <a:r>
              <a:rPr lang="en-US" dirty="0" err="1" smtClean="0"/>
              <a:t>Tausczik</a:t>
            </a:r>
            <a:r>
              <a:rPr lang="en-US" dirty="0" smtClean="0"/>
              <a:t>, Y. R., &amp; </a:t>
            </a:r>
            <a:r>
              <a:rPr lang="en-US" dirty="0" err="1" smtClean="0"/>
              <a:t>Pennebaker</a:t>
            </a:r>
            <a:r>
              <a:rPr lang="en-US" dirty="0" smtClean="0"/>
              <a:t>, J. W. (2010). The Psychological Meaning of Words: LIWC and Computerized Text Analysis </a:t>
            </a:r>
            <a:r>
              <a:rPr lang="en-US" dirty="0" err="1" smtClean="0"/>
              <a:t>Methods.</a:t>
            </a:r>
            <a:r>
              <a:rPr lang="en-US" i="1" dirty="0" err="1" smtClean="0"/>
              <a:t>Journal</a:t>
            </a:r>
            <a:r>
              <a:rPr lang="en-US" i="1" dirty="0" smtClean="0"/>
              <a:t> Of Language &amp; Social Psychology</a:t>
            </a:r>
            <a:r>
              <a:rPr lang="en-US" dirty="0" smtClean="0"/>
              <a:t>, </a:t>
            </a:r>
            <a:r>
              <a:rPr lang="en-US" i="1" dirty="0" smtClean="0"/>
              <a:t>29</a:t>
            </a:r>
            <a:r>
              <a:rPr lang="en-US" dirty="0" smtClean="0"/>
              <a:t>(1), 24-54. doi:10.1177/0261927X09351676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9355" r="21864"/>
          <a:stretch>
            <a:fillRect/>
          </a:stretch>
        </p:blipFill>
        <p:spPr bwMode="auto">
          <a:xfrm>
            <a:off x="2057400" y="781050"/>
            <a:ext cx="62484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6248400"/>
            <a:ext cx="434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Contact: kaylajordan91@gmail.com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Hogenraad</a:t>
            </a:r>
            <a:r>
              <a:rPr lang="en-US" sz="4400" dirty="0" smtClean="0"/>
              <a:t>, </a:t>
            </a:r>
            <a:r>
              <a:rPr lang="en-US" sz="4400" dirty="0" smtClean="0"/>
              <a:t>2005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Increased use of power words (e.g. legitimate, terrorize) with a decreased use of affiliation words (e.g. family, thoughtful) tend to precede </a:t>
            </a:r>
            <a:r>
              <a:rPr lang="en-US" dirty="0" smtClean="0"/>
              <a:t>war</a:t>
            </a:r>
            <a:endParaRPr lang="en-US" sz="2400" dirty="0" smtClean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 smtClean="0"/>
              <a:t>Slatcher</a:t>
            </a:r>
            <a:r>
              <a:rPr lang="en-US" sz="4400" dirty="0" smtClean="0"/>
              <a:t>, Chung, </a:t>
            </a:r>
            <a:r>
              <a:rPr lang="en-US" sz="4400" dirty="0" err="1" smtClean="0"/>
              <a:t>Pennebaker</a:t>
            </a:r>
            <a:r>
              <a:rPr lang="en-US" sz="4400" dirty="0" smtClean="0"/>
              <a:t>, &amp; Stone, </a:t>
            </a:r>
            <a:r>
              <a:rPr lang="en-US" sz="4400" dirty="0" smtClean="0"/>
              <a:t>2007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Study of ‘04 presidential campaign: Democrats used more depressive language; Republicans more presidential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Depressive language </a:t>
            </a:r>
            <a:endParaRPr lang="en-US" dirty="0" smtClean="0"/>
          </a:p>
          <a:p>
            <a:pPr lvl="2"/>
            <a:r>
              <a:rPr lang="en-US" dirty="0" smtClean="0"/>
              <a:t>Greater: 1st-person </a:t>
            </a:r>
            <a:r>
              <a:rPr lang="en-US" dirty="0" smtClean="0"/>
              <a:t>singular </a:t>
            </a:r>
            <a:r>
              <a:rPr lang="en-US" dirty="0" smtClean="0"/>
              <a:t>words, physical words, negative </a:t>
            </a:r>
            <a:r>
              <a:rPr lang="en-US" dirty="0" smtClean="0"/>
              <a:t>emotion </a:t>
            </a:r>
            <a:r>
              <a:rPr lang="en-US" dirty="0" smtClean="0"/>
              <a:t>words</a:t>
            </a:r>
          </a:p>
          <a:p>
            <a:pPr lvl="2"/>
            <a:r>
              <a:rPr lang="en-US" dirty="0" smtClean="0"/>
              <a:t>Less: positive </a:t>
            </a:r>
            <a:r>
              <a:rPr lang="en-US" dirty="0" smtClean="0"/>
              <a:t>emotion </a:t>
            </a:r>
            <a:r>
              <a:rPr lang="en-US" dirty="0" smtClean="0"/>
              <a:t>words</a:t>
            </a:r>
            <a:endParaRPr lang="en-US" dirty="0" smtClean="0"/>
          </a:p>
          <a:p>
            <a:pPr lvl="1"/>
            <a:r>
              <a:rPr lang="en-US" dirty="0" smtClean="0"/>
              <a:t>Presidential language </a:t>
            </a:r>
            <a:endParaRPr lang="en-US" dirty="0" smtClean="0"/>
          </a:p>
          <a:p>
            <a:pPr lvl="2"/>
            <a:r>
              <a:rPr lang="en-US" dirty="0" smtClean="0"/>
              <a:t>More: articles, prepositions, </a:t>
            </a:r>
            <a:r>
              <a:rPr lang="en-US" dirty="0" smtClean="0"/>
              <a:t>positive emotions </a:t>
            </a:r>
            <a:r>
              <a:rPr lang="en-US" dirty="0" smtClean="0"/>
              <a:t> </a:t>
            </a:r>
            <a:r>
              <a:rPr lang="en-US" dirty="0" smtClean="0"/>
              <a:t>and big words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Cohn</a:t>
            </a:r>
            <a:r>
              <a:rPr lang="en-US" sz="4400" dirty="0" smtClean="0"/>
              <a:t>, </a:t>
            </a:r>
            <a:r>
              <a:rPr lang="en-US" sz="4400" dirty="0" err="1" smtClean="0"/>
              <a:t>Mehl</a:t>
            </a:r>
            <a:r>
              <a:rPr lang="en-US" sz="4400" dirty="0" smtClean="0"/>
              <a:t>, &amp; </a:t>
            </a:r>
            <a:r>
              <a:rPr lang="en-US" sz="4400" dirty="0" err="1" smtClean="0"/>
              <a:t>Pennebaker</a:t>
            </a:r>
            <a:r>
              <a:rPr lang="en-US" sz="4400" dirty="0" smtClean="0"/>
              <a:t>, </a:t>
            </a:r>
            <a:r>
              <a:rPr lang="en-US" sz="4400" dirty="0" smtClean="0"/>
              <a:t>2004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of blogs following </a:t>
            </a:r>
            <a:r>
              <a:rPr lang="en-US" dirty="0" smtClean="0"/>
              <a:t>9-11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wo </a:t>
            </a:r>
            <a:r>
              <a:rPr lang="en-US" dirty="0" smtClean="0"/>
              <a:t>weeks </a:t>
            </a:r>
            <a:r>
              <a:rPr lang="en-US" dirty="0" smtClean="0"/>
              <a:t>following increased:</a:t>
            </a:r>
          </a:p>
          <a:p>
            <a:pPr lvl="2"/>
            <a:r>
              <a:rPr lang="en-US" dirty="0" smtClean="0"/>
              <a:t>Negative</a:t>
            </a:r>
            <a:r>
              <a:rPr lang="en-US" dirty="0" smtClean="0"/>
              <a:t>, </a:t>
            </a:r>
            <a:endParaRPr lang="en-US" dirty="0" smtClean="0"/>
          </a:p>
          <a:p>
            <a:pPr lvl="2"/>
            <a:r>
              <a:rPr lang="en-US" dirty="0" smtClean="0"/>
              <a:t>S</a:t>
            </a:r>
            <a:r>
              <a:rPr lang="en-US" dirty="0" smtClean="0"/>
              <a:t>ocial</a:t>
            </a:r>
            <a:r>
              <a:rPr lang="en-US" dirty="0" smtClean="0"/>
              <a:t>, </a:t>
            </a:r>
            <a:endParaRPr lang="en-US" dirty="0" smtClean="0"/>
          </a:p>
          <a:p>
            <a:pPr lvl="2"/>
            <a:r>
              <a:rPr lang="en-US" dirty="0" smtClean="0"/>
              <a:t>Cognitive processing (organization and understanding), </a:t>
            </a:r>
            <a:r>
              <a:rPr lang="en-US" dirty="0" smtClean="0"/>
              <a:t>and </a:t>
            </a:r>
            <a:endParaRPr lang="en-US" dirty="0" smtClean="0"/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istant (</a:t>
            </a:r>
            <a:r>
              <a:rPr lang="en-US" dirty="0" smtClean="0"/>
              <a:t>abstract, impersonal, and rational </a:t>
            </a:r>
            <a:r>
              <a:rPr lang="en-US" dirty="0" smtClean="0"/>
              <a:t>tone)</a:t>
            </a:r>
          </a:p>
          <a:p>
            <a:pPr lvl="1"/>
            <a:r>
              <a:rPr lang="en-US" dirty="0" smtClean="0"/>
              <a:t>Distancing </a:t>
            </a:r>
            <a:r>
              <a:rPr lang="en-US" dirty="0" smtClean="0"/>
              <a:t>persisted. Cognitive processing </a:t>
            </a:r>
            <a:r>
              <a:rPr lang="en-US" dirty="0" smtClean="0"/>
              <a:t>declined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Tausczik</a:t>
            </a:r>
            <a:r>
              <a:rPr lang="en-US" dirty="0" smtClean="0"/>
              <a:t> and </a:t>
            </a:r>
            <a:r>
              <a:rPr lang="en-US" dirty="0" err="1" smtClean="0"/>
              <a:t>Pennebaker</a:t>
            </a:r>
            <a:r>
              <a:rPr lang="en-US" dirty="0" smtClean="0"/>
              <a:t> (2010)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“Style words reflect how people are communicating” (p.29)</a:t>
            </a:r>
          </a:p>
          <a:p>
            <a:pPr lvl="0"/>
            <a:r>
              <a:rPr lang="en-US" dirty="0" smtClean="0"/>
              <a:t>Personal pronouns and verb tense linked to </a:t>
            </a:r>
            <a:r>
              <a:rPr lang="en-US" dirty="0" err="1" smtClean="0"/>
              <a:t>attentional</a:t>
            </a:r>
            <a:r>
              <a:rPr lang="en-US" dirty="0" smtClean="0"/>
              <a:t> focus</a:t>
            </a:r>
          </a:p>
          <a:p>
            <a:r>
              <a:rPr lang="en-US" dirty="0" smtClean="0"/>
              <a:t>Social words linked to status and group cohesion</a:t>
            </a:r>
          </a:p>
          <a:p>
            <a:r>
              <a:rPr lang="en-US" dirty="0" smtClean="0"/>
              <a:t>Cognitive complexity linked to exclusive words, conjunctions, prepositions, cognitive mechanisms, and longer words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Inquiry and Word Count (LIWC; </a:t>
            </a:r>
            <a:r>
              <a:rPr lang="en-US" dirty="0" err="1" smtClean="0"/>
              <a:t>Pennebaker</a:t>
            </a:r>
            <a:r>
              <a:rPr lang="en-US" dirty="0" smtClean="0"/>
              <a:t>, Booth, &amp; Francis, 2007)</a:t>
            </a:r>
          </a:p>
          <a:p>
            <a:r>
              <a:rPr lang="en-US" dirty="0" smtClean="0"/>
              <a:t>Text analysis program </a:t>
            </a:r>
          </a:p>
          <a:p>
            <a:r>
              <a:rPr lang="en-US" dirty="0" smtClean="0"/>
              <a:t>82 language categories</a:t>
            </a:r>
          </a:p>
          <a:p>
            <a:r>
              <a:rPr lang="en-US" dirty="0" smtClean="0"/>
              <a:t>Fails to recognize context and sarcasm (</a:t>
            </a:r>
            <a:r>
              <a:rPr lang="en-US" dirty="0" err="1" smtClean="0"/>
              <a:t>Pennebaker</a:t>
            </a:r>
            <a:r>
              <a:rPr lang="en-US" dirty="0" smtClean="0"/>
              <a:t>, 2011)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685800"/>
          <a:ext cx="7772403" cy="4755339"/>
        </p:xfrm>
        <a:graphic>
          <a:graphicData uri="http://schemas.openxmlformats.org/drawingml/2006/table">
            <a:tbl>
              <a:tblPr/>
              <a:tblGrid>
                <a:gridCol w="1306511"/>
                <a:gridCol w="1360489"/>
                <a:gridCol w="572612"/>
                <a:gridCol w="719914"/>
                <a:gridCol w="946553"/>
                <a:gridCol w="1426496"/>
                <a:gridCol w="719914"/>
                <a:gridCol w="719914"/>
              </a:tblGrid>
              <a:tr h="261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solidFill>
                            <a:srgbClr val="003391"/>
                          </a:solidFill>
                          <a:latin typeface="Arial"/>
                        </a:rPr>
                        <a:t>Category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Examples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Words In Category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Alpha: Binary/Raw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Category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Examples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Words In Category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solidFill>
                            <a:srgbClr val="003391"/>
                          </a:solidFill>
                          <a:latin typeface="Arial"/>
                        </a:rPr>
                        <a:t>Alpha: Binary/Raw</a:t>
                      </a:r>
                    </a:p>
                  </a:txBody>
                  <a:tcPr marL="7842" marR="7842" marT="7842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EE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Pronouns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Cognitive Mechanisms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1st pers singular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I, me, mine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.62/.44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Insight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think, know, consider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195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.94/.51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1st pers plural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We, us, our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.66/.47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Causation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because, effect, hence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108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.88/.26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2nd person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You, your, thou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.73/.34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Discrepancy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should, would, could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76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.80/.28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3rd pers singular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She, her, him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.75/.52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Tentative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maybe, perhaps, guess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155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.87/.13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3rd pers plural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They, their, they’d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.50/.36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Certainty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always, never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83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.85/.29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Verbs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Inhibition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block, constrain, stop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111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.91/.20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Past tense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Went, ran, had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.94/.75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Inclusive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And, with, include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.66/.32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Present tense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Is, does, hear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169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.91/.74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Exclusive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But, without, exclude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.67/.47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Future tense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Will, gonna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.75/.02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Relativity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Other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Motion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Arrive, car, go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168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.96/.41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Adverbs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Very, really, quickly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69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.84/.48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Space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Down, in, thin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220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.96/.44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Articles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A, an, the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.14/.14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Time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End, until, season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239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.94/.58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Prepositions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To, with, above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.88/.35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Personal Concerns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Conjunctions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And, but, whereas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.70/.21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Work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Job, majors, xerox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327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.91/.69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Negations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No, not, never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.80/.28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Achievement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Earn, hero, win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186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.93/.37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Quantifiers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Few, many, much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89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.88/.12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Money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Audit, cash, owe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173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.90/.53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3D3D3D"/>
                          </a:solidFill>
                          <a:latin typeface="Arial"/>
                        </a:rPr>
                        <a:t>Social processes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Religion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Altar, church, mosque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159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.91/.53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25307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US" sz="1000" b="0" i="0" u="none" strike="noStrike" kern="1200" baseline="0" dirty="0" smtClean="0">
                          <a:solidFill>
                            <a:srgbClr val="3D3D3D"/>
                          </a:solidFill>
                          <a:latin typeface="Arial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000" b="0" i="0" u="none" strike="noStrike" kern="1200" dirty="0" smtClean="0">
                          <a:solidFill>
                            <a:srgbClr val="3D3D3D"/>
                          </a:solidFill>
                          <a:latin typeface="Arial"/>
                          <a:ea typeface="+mn-ea"/>
                          <a:cs typeface="+mn-cs"/>
                        </a:rPr>
                        <a:t>Social </a:t>
                      </a:r>
                      <a:endParaRPr kumimoji="0" lang="en-US" sz="1000" b="0" i="0" u="none" strike="noStrike" kern="1200" dirty="0">
                        <a:solidFill>
                          <a:srgbClr val="3D3D3D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000" b="0" i="0" u="none" strike="noStrike" kern="1200" dirty="0" smtClean="0">
                          <a:solidFill>
                            <a:srgbClr val="3D3D3D"/>
                          </a:solidFill>
                          <a:latin typeface="Arial"/>
                          <a:ea typeface="+mn-ea"/>
                          <a:cs typeface="+mn-cs"/>
                        </a:rPr>
                        <a:t>Mate, talk, they, child</a:t>
                      </a:r>
                      <a:endParaRPr kumimoji="0" lang="en-US" sz="1000" b="0" i="0" u="none" strike="noStrike" kern="1200" dirty="0">
                        <a:solidFill>
                          <a:srgbClr val="3D3D3D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000" b="0" i="0" u="none" strike="noStrike" kern="1200" dirty="0" smtClean="0">
                          <a:solidFill>
                            <a:srgbClr val="3D3D3D"/>
                          </a:solidFill>
                          <a:latin typeface="Arial"/>
                          <a:ea typeface="+mn-ea"/>
                          <a:cs typeface="+mn-cs"/>
                        </a:rPr>
                        <a:t>455</a:t>
                      </a:r>
                      <a:endParaRPr kumimoji="0" lang="en-US" sz="1000" b="0" i="0" u="none" strike="noStrike" kern="1200" dirty="0">
                        <a:solidFill>
                          <a:srgbClr val="3D3D3D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/>
                      <a:r>
                        <a:rPr kumimoji="0" lang="en-US" sz="1000" b="0" i="0" u="none" strike="noStrike" kern="1200" dirty="0" smtClean="0">
                          <a:solidFill>
                            <a:srgbClr val="3D3D3D"/>
                          </a:solidFill>
                          <a:latin typeface="Arial"/>
                          <a:ea typeface="+mn-ea"/>
                          <a:cs typeface="+mn-cs"/>
                        </a:rPr>
                        <a:t>.97/.59</a:t>
                      </a:r>
                      <a:endParaRPr kumimoji="0" lang="en-US" sz="1000" b="0" i="0" u="none" strike="noStrike" kern="1200" dirty="0">
                        <a:solidFill>
                          <a:srgbClr val="3D3D3D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3D3D3D"/>
                          </a:solidFill>
                          <a:latin typeface="Arial"/>
                        </a:rPr>
                        <a:t>Death</a:t>
                      </a: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Bury, coffin, kill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3D3D3D"/>
                          </a:solidFill>
                          <a:latin typeface="Arial"/>
                        </a:rPr>
                        <a:t>.86/.40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3D3D3D"/>
                          </a:solidFill>
                          <a:latin typeface="Arial"/>
                        </a:rPr>
                        <a:t>   Positive emotion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Love, nice, sweet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406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3D3D3D"/>
                          </a:solidFill>
                          <a:latin typeface="Arial"/>
                        </a:rPr>
                        <a:t>.97/.40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3D3D3D"/>
                        </a:solidFill>
                        <a:latin typeface="Arial"/>
                      </a:endParaRPr>
                    </a:p>
                  </a:txBody>
                  <a:tcPr marL="7842" marR="7842" marT="78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3D3D3D"/>
                        </a:solidFill>
                        <a:latin typeface="Arial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3D3D3D"/>
                        </a:solidFill>
                        <a:latin typeface="Arial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3D3D3D"/>
                        </a:solidFill>
                        <a:latin typeface="Arial"/>
                      </a:endParaRP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4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   Negative emotion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Hurt, ugly, nasty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499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D3D3D"/>
                          </a:solidFill>
                          <a:latin typeface="Arial"/>
                        </a:rPr>
                        <a:t>.97/.61</a:t>
                      </a:r>
                    </a:p>
                  </a:txBody>
                  <a:tcPr marL="7842" marR="7842" marT="26141" marB="261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42" marR="7842" marT="7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42" marR="7842" marT="7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42" marR="7842" marT="7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7842" marR="7842" marT="7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62400" y="6096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LIWC Categories (</a:t>
            </a:r>
            <a:r>
              <a:rPr lang="en-US" dirty="0" smtClean="0">
                <a:hlinkClick r:id="rId3"/>
              </a:rPr>
              <a:t>http://www.liwc.net/descriptiontable1.php</a:t>
            </a:r>
            <a:r>
              <a:rPr lang="en-US" dirty="0" smtClean="0"/>
              <a:t>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wished to explore the possibility of using this linguistic analysis to predict whether or not war will occur.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1004</TotalTime>
  <Words>1885</Words>
  <Application>Microsoft Office PowerPoint</Application>
  <PresentationFormat>On-screen Show (4:3)</PresentationFormat>
  <Paragraphs>731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Language of War: Linguistic Differences in Political Discourse Involving Conflict</vt:lpstr>
      <vt:lpstr>War Language</vt:lpstr>
      <vt:lpstr>Hogenraad, 2005</vt:lpstr>
      <vt:lpstr>Slatcher, Chung, Pennebaker, &amp; Stone, 2007</vt:lpstr>
      <vt:lpstr>Cohn, Mehl, &amp; Pennebaker, 2004</vt:lpstr>
      <vt:lpstr>Tausczik and Pennebaker (2010)</vt:lpstr>
      <vt:lpstr>LIWC</vt:lpstr>
      <vt:lpstr>Slide 8</vt:lpstr>
      <vt:lpstr>Purpose</vt:lpstr>
      <vt:lpstr>Hypotheses</vt:lpstr>
      <vt:lpstr>Sample 1</vt:lpstr>
      <vt:lpstr>Sample 2</vt:lpstr>
      <vt:lpstr>Results</vt:lpstr>
      <vt:lpstr>Results: Senate</vt:lpstr>
      <vt:lpstr>Senate Data (Iraq and Kosovo)</vt:lpstr>
      <vt:lpstr>Pronoun Model</vt:lpstr>
      <vt:lpstr>Results: House of Representatives </vt:lpstr>
      <vt:lpstr>House Data (Iraq, Libya, &amp; Kosovo)</vt:lpstr>
      <vt:lpstr>Pronoun Model</vt:lpstr>
      <vt:lpstr>Discussion</vt:lpstr>
      <vt:lpstr>Limitations</vt:lpstr>
      <vt:lpstr>Future Directions</vt:lpstr>
      <vt:lpstr>References</vt:lpstr>
      <vt:lpstr>Slide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of War</dc:title>
  <dc:creator>Kayla</dc:creator>
  <cp:lastModifiedBy>Kayla</cp:lastModifiedBy>
  <cp:revision>56</cp:revision>
  <dcterms:created xsi:type="dcterms:W3CDTF">2014-02-05T00:30:56Z</dcterms:created>
  <dcterms:modified xsi:type="dcterms:W3CDTF">2014-05-02T17:53:40Z</dcterms:modified>
</cp:coreProperties>
</file>