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38"/>
  </p:handoutMasterIdLst>
  <p:sldIdLst>
    <p:sldId id="324" r:id="rId4"/>
    <p:sldId id="327" r:id="rId6"/>
    <p:sldId id="345" r:id="rId7"/>
    <p:sldId id="326" r:id="rId8"/>
    <p:sldId id="344" r:id="rId9"/>
    <p:sldId id="349" r:id="rId10"/>
    <p:sldId id="346" r:id="rId11"/>
    <p:sldId id="352" r:id="rId12"/>
    <p:sldId id="353" r:id="rId13"/>
    <p:sldId id="422" r:id="rId14"/>
    <p:sldId id="450" r:id="rId15"/>
    <p:sldId id="421" r:id="rId16"/>
    <p:sldId id="451" r:id="rId17"/>
    <p:sldId id="363" r:id="rId18"/>
    <p:sldId id="379" r:id="rId19"/>
    <p:sldId id="452" r:id="rId20"/>
    <p:sldId id="364" r:id="rId21"/>
    <p:sldId id="454" r:id="rId22"/>
    <p:sldId id="453" r:id="rId23"/>
    <p:sldId id="354" r:id="rId24"/>
    <p:sldId id="472" r:id="rId25"/>
    <p:sldId id="383" r:id="rId26"/>
    <p:sldId id="365" r:id="rId27"/>
    <p:sldId id="355" r:id="rId28"/>
    <p:sldId id="370" r:id="rId29"/>
    <p:sldId id="372" r:id="rId30"/>
    <p:sldId id="358" r:id="rId31"/>
    <p:sldId id="375" r:id="rId32"/>
    <p:sldId id="359" r:id="rId33"/>
    <p:sldId id="374" r:id="rId34"/>
    <p:sldId id="455" r:id="rId35"/>
    <p:sldId id="333" r:id="rId36"/>
    <p:sldId id="362" r:id="rId37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  <p:cmAuthor id="2" name="test" initials="t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4" autoAdjust="0"/>
    <p:restoredTop sz="75583" autoAdjust="0"/>
  </p:normalViewPr>
  <p:slideViewPr>
    <p:cSldViewPr snapToGrid="0">
      <p:cViewPr varScale="1">
        <p:scale>
          <a:sx n="50" d="100"/>
          <a:sy n="50" d="100"/>
        </p:scale>
        <p:origin x="1020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讲完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的内容后说明，最后传进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的是一组顶点；不是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引入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顶点组的元素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这部分讲如何把模型数据传递给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先创建</a:t>
            </a:r>
            <a:r>
              <a:rPr lang="en-US" altLang="zh-CN" b="1" dirty="0">
                <a:solidFill>
                  <a:srgbClr val="FF0000"/>
                </a:solidFill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</a:rPr>
              <a:t>，这部分下节课会细讲；此处带过知道怎么传</a:t>
            </a:r>
            <a:r>
              <a:rPr lang="zh-CN" altLang="en-US" b="1" dirty="0">
                <a:solidFill>
                  <a:srgbClr val="FF0000"/>
                </a:solidFill>
              </a:rPr>
              <a:t>就行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</a:rPr>
              <a:t>不能直接被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使用；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此时只给了一个资源的</a:t>
            </a:r>
            <a:r>
              <a:rPr lang="zh-CN" altLang="en-US" b="1" dirty="0">
                <a:solidFill>
                  <a:srgbClr val="FF0000"/>
                </a:solidFill>
              </a:rPr>
              <a:t>地址这个只表示是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可使用的一块资源，并不知道资源类型，大小等</a:t>
            </a:r>
            <a:r>
              <a:rPr lang="zh-CN" altLang="en-US" b="1" dirty="0">
                <a:solidFill>
                  <a:srgbClr val="FF0000"/>
                </a:solidFill>
              </a:rPr>
              <a:t>内容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view</a:t>
            </a:r>
            <a:r>
              <a:rPr lang="zh-CN" altLang="en-US" b="1" dirty="0">
                <a:solidFill>
                  <a:srgbClr val="FF0000"/>
                </a:solidFill>
              </a:rPr>
              <a:t>向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传递</a:t>
            </a:r>
            <a:r>
              <a:rPr lang="en-US" altLang="zh-CN" b="1" dirty="0">
                <a:solidFill>
                  <a:srgbClr val="FF0000"/>
                </a:solidFill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</a:rPr>
              <a:t>的类型，</a:t>
            </a:r>
            <a:r>
              <a:rPr lang="en-US" altLang="zh-CN" b="1" dirty="0">
                <a:solidFill>
                  <a:srgbClr val="FF0000"/>
                </a:solidFill>
              </a:rPr>
              <a:t>size</a:t>
            </a:r>
            <a:r>
              <a:rPr lang="zh-CN" altLang="en-US" b="1" dirty="0">
                <a:solidFill>
                  <a:srgbClr val="FF0000"/>
                </a:solidFill>
              </a:rPr>
              <a:t>，地址等信息（所以</a:t>
            </a:r>
            <a:r>
              <a:rPr lang="en-US" altLang="zh-CN" b="1" dirty="0">
                <a:solidFill>
                  <a:srgbClr val="FF0000"/>
                </a:solidFill>
              </a:rPr>
              <a:t>view </a:t>
            </a:r>
            <a:r>
              <a:rPr lang="zh-CN" altLang="en-US" b="1" dirty="0">
                <a:solidFill>
                  <a:srgbClr val="FF0000"/>
                </a:solidFill>
              </a:rPr>
              <a:t>在真正绘制的时候才使用），目前讲的只是为模型准备绘制</a:t>
            </a:r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这部分涉及到模型的数据表示。。是前置内容；应该会在第二节课（表面的集合表示体现）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常用的</a:t>
            </a:r>
            <a:r>
              <a:rPr lang="en-US" altLang="zh-CN" dirty="0" smtClean="0"/>
              <a:t>Triangle List</a:t>
            </a:r>
            <a:r>
              <a:rPr lang="zh-CN" altLang="en-US" dirty="0" smtClean="0"/>
              <a:t>，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topology</a:t>
            </a:r>
            <a:r>
              <a:rPr lang="zh-CN" altLang="en-US" dirty="0" smtClean="0"/>
              <a:t>决定数据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的数据内容；不同的拓扑结构需要整合不同的</a:t>
            </a:r>
            <a:r>
              <a:rPr lang="en-US" altLang="zh-CN" dirty="0" smtClean="0"/>
              <a:t>vertex buffer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 </a:t>
            </a:r>
            <a:r>
              <a:rPr lang="en-US" altLang="zh-CN" dirty="0" smtClean="0"/>
              <a:t>buffer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介绍数据结构组织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讲清楚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为什么要进行空间变换？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涉及到前置知识；空间变换的部分；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World Space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Local Space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Camera Space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homogenous clip space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此处可讨论后适当增加篇幅；主要看变换部分的前置内容之前的课程（第二课）有多少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关于</a:t>
            </a:r>
            <a:r>
              <a:rPr lang="en-US" altLang="zh-CN" sz="2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homogeneous clip space 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altLang="zh-CN" sz="2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projection space </a:t>
            </a:r>
            <a:r>
              <a:rPr lang="zh-CN" altLang="en-US" sz="2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，齐次裁剪空间，投影空间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其他计算比如蒙皮；涉及到</a:t>
            </a:r>
            <a:r>
              <a:rPr lang="en-US" altLang="zh-CN" baseline="0" dirty="0" smtClean="0"/>
              <a:t>Skeletal Mesh</a:t>
            </a:r>
            <a:r>
              <a:rPr lang="zh-CN" altLang="en-US" baseline="0" dirty="0" smtClean="0"/>
              <a:t>的实现；</a:t>
            </a:r>
            <a:r>
              <a:rPr lang="en-US" altLang="zh-CN" baseline="0" dirty="0" smtClean="0"/>
              <a:t>world position offset</a:t>
            </a:r>
            <a:r>
              <a:rPr lang="zh-CN" altLang="en-US" baseline="0" dirty="0" smtClean="0"/>
              <a:t> 其他变形的处理等。</a:t>
            </a:r>
            <a:endParaRPr lang="zh-CN" altLang="en-US" baseline="0" dirty="0" smtClean="0"/>
          </a:p>
          <a:p>
            <a:endParaRPr lang="zh-CN" altLang="en-US" dirty="0"/>
          </a:p>
          <a:p>
            <a:r>
              <a:rPr lang="zh-CN" altLang="en-US" b="1" dirty="0"/>
              <a:t>侧重实现部分，怎么实现变换；</a:t>
            </a:r>
            <a:r>
              <a:rPr lang="en-US" altLang="zh-CN" b="1" dirty="0"/>
              <a:t>cpu</a:t>
            </a:r>
            <a:r>
              <a:rPr lang="zh-CN" altLang="en-US" b="1" dirty="0"/>
              <a:t>端计算；</a:t>
            </a:r>
            <a:r>
              <a:rPr lang="en-US" altLang="zh-CN" b="1" dirty="0"/>
              <a:t>gpu</a:t>
            </a:r>
            <a:r>
              <a:rPr lang="zh-CN" altLang="en-US" b="1" dirty="0"/>
              <a:t>端</a:t>
            </a:r>
            <a:r>
              <a:rPr lang="zh-CN" altLang="en-US" b="1" dirty="0"/>
              <a:t>计算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说明最后的结果屏幕空间的</a:t>
            </a:r>
            <a:r>
              <a:rPr lang="zh-CN" altLang="en-US" dirty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端计算 </a:t>
            </a:r>
            <a:r>
              <a:rPr lang="en-US" altLang="zh-CN" dirty="0" smtClean="0"/>
              <a:t>world view </a:t>
            </a:r>
            <a:r>
              <a:rPr lang="en-US" altLang="zh-CN" dirty="0" err="1" smtClean="0"/>
              <a:t>proj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MVP</a:t>
            </a:r>
            <a:r>
              <a:rPr lang="zh-CN" altLang="en-US" dirty="0" smtClean="0"/>
              <a:t>）；传参给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（传参的过程下面单讲）</a:t>
            </a:r>
            <a:endParaRPr lang="en-US" altLang="zh-CN" dirty="0" smtClean="0"/>
          </a:p>
          <a:p>
            <a:r>
              <a:rPr lang="zh-CN" altLang="en-US" dirty="0" smtClean="0"/>
              <a:t>下面是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的逻辑，直接变换顶点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思考为什么不在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端变换好再传给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效率块，涉及到</a:t>
            </a:r>
            <a:r>
              <a:rPr lang="en-US" altLang="zh-CN" dirty="0" smtClean="0"/>
              <a:t>vertex buffer</a:t>
            </a:r>
            <a:r>
              <a:rPr lang="zh-CN" altLang="en-US" dirty="0" smtClean="0"/>
              <a:t>每次都会</a:t>
            </a:r>
            <a:r>
              <a:rPr lang="zh-CN" altLang="en-US" dirty="0" smtClean="0"/>
              <a:t>变动）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变换的结果</a:t>
            </a:r>
            <a:endParaRPr lang="zh-CN" altLang="en-US" dirty="0" smtClean="0"/>
          </a:p>
          <a:p>
            <a:r>
              <a:rPr lang="en-US" altLang="zh-CN" dirty="0" smtClean="0"/>
              <a:t>-</a:t>
            </a:r>
            <a:r>
              <a:rPr lang="en-US" altLang="zh-CN" dirty="0" smtClean="0"/>
              <a:t>r &lt; x &lt; r</a:t>
            </a:r>
            <a:endParaRPr lang="en-US" altLang="zh-CN" dirty="0" smtClean="0"/>
          </a:p>
          <a:p>
            <a:r>
              <a:rPr lang="en-US" altLang="zh-CN" dirty="0" smtClean="0"/>
              <a:t>-1 &lt; y &lt; 1</a:t>
            </a:r>
            <a:endParaRPr lang="en-US" altLang="zh-CN" dirty="0" smtClean="0"/>
          </a:p>
          <a:p>
            <a:r>
              <a:rPr lang="en-US" altLang="zh-CN" dirty="0" smtClean="0"/>
              <a:t>near &lt; z &lt; far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强调原理，判断像素的位置落在了哪个三角形</a:t>
            </a:r>
            <a:r>
              <a:rPr lang="zh-CN" altLang="en-US" b="1" dirty="0"/>
              <a:t>内</a:t>
            </a:r>
            <a:endParaRPr lang="zh-CN" altLang="en-US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之前的</a:t>
            </a:r>
            <a:r>
              <a:rPr lang="en-US" altLang="zh-CN" b="1" dirty="0"/>
              <a:t>vertex shader</a:t>
            </a:r>
            <a:r>
              <a:rPr lang="zh-CN" altLang="en-US" b="1" dirty="0"/>
              <a:t>已经把三角形的顶点信息变换到平面</a:t>
            </a:r>
            <a:r>
              <a:rPr lang="zh-CN" altLang="en-US" b="1" dirty="0"/>
              <a:t>内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强调原理，判断像素的位置落在了哪个三角形</a:t>
            </a:r>
            <a:r>
              <a:rPr lang="zh-CN" altLang="en-US" b="1" dirty="0"/>
              <a:t>内</a:t>
            </a:r>
            <a:endParaRPr lang="zh-CN" altLang="en-US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之前的</a:t>
            </a:r>
            <a:r>
              <a:rPr lang="en-US" altLang="zh-CN" b="1" dirty="0"/>
              <a:t>vertex shader</a:t>
            </a:r>
            <a:r>
              <a:rPr lang="zh-CN" altLang="en-US" b="1" dirty="0"/>
              <a:t>已经把三角形的顶点信息变换到平面</a:t>
            </a:r>
            <a:r>
              <a:rPr lang="zh-CN" altLang="en-US" b="1" dirty="0"/>
              <a:t>内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上面说了如何计算像素落在哪个</a:t>
            </a:r>
            <a:r>
              <a:rPr lang="en-US" altLang="zh-CN" dirty="0"/>
              <a:t>triangle</a:t>
            </a:r>
            <a:r>
              <a:rPr lang="zh-CN" altLang="en-US" dirty="0"/>
              <a:t>内，</a:t>
            </a:r>
            <a:r>
              <a:rPr lang="en-US" altLang="zh-CN" dirty="0"/>
              <a:t> </a:t>
            </a:r>
            <a:r>
              <a:rPr lang="zh-CN" altLang="en-US" dirty="0"/>
              <a:t>那么下一步如何计算该像素的属性；从所属三角形</a:t>
            </a:r>
            <a:r>
              <a:rPr lang="zh-CN" altLang="en-US" dirty="0"/>
              <a:t>的顶点属性</a:t>
            </a:r>
            <a:r>
              <a:rPr lang="zh-CN" altLang="en-US" dirty="0"/>
              <a:t>继承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从Barycentric coordinate的角度去讲；当然还有其他的方式去</a:t>
            </a:r>
            <a:r>
              <a:rPr lang="zh-CN" altLang="en-US" dirty="0"/>
              <a:t>插值；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通过</a:t>
            </a:r>
            <a:r>
              <a:rPr lang="en-US" altLang="zh-CN" dirty="0"/>
              <a:t>edge function</a:t>
            </a:r>
            <a:r>
              <a:rPr lang="zh-CN" altLang="en-US" dirty="0"/>
              <a:t>计算表示平行四边形面积；</a:t>
            </a:r>
            <a:r>
              <a:rPr lang="zh-CN" altLang="en-US" dirty="0"/>
              <a:t>使用顶点对向的三角形面积占总的比重；来表示</a:t>
            </a:r>
            <a:r>
              <a:rPr lang="zh-CN" altLang="en-US" dirty="0"/>
              <a:t>权重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参考：https://www.scratchapixel.com/lessons/3d-basic-rendering/rasterization-practical-implementation/perspective-correct-interpolation-vertex-attributes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重点是插值说明白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结束本节课可以自己使用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的流程渲染一个自己导入的模型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的先进性。。。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以理论为主，不介绍某个绘制实例的具体实现；但是中间会穿插关键的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的使用介绍；为编写作业打基础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某些驱动有对应的</a:t>
            </a:r>
            <a:r>
              <a:rPr lang="en-US" altLang="zh-CN" dirty="0" smtClean="0"/>
              <a:t>Fragment Shader</a:t>
            </a:r>
            <a:r>
              <a:rPr lang="zh-CN" altLang="en-US" dirty="0" smtClean="0"/>
              <a:t>的说法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此处的计算是物体外观展示的决定性因素；</a:t>
            </a:r>
            <a:endParaRPr lang="zh-CN" altLang="en-US" dirty="0" smtClean="0"/>
          </a:p>
          <a:p>
            <a:pPr marL="457200" indent="-457200">
              <a:buAutoNum type="arabicPeriod"/>
            </a:pPr>
            <a:endParaRPr lang="zh-CN" altLang="en-US" dirty="0"/>
          </a:p>
          <a:p>
            <a:pPr marL="457200" indent="-457200">
              <a:buAutoNum type="arabicPeriod"/>
            </a:pPr>
            <a:r>
              <a:rPr lang="zh-CN" altLang="en-US" b="1" dirty="0"/>
              <a:t>做一个例子去阐述顶点的属性插值；</a:t>
            </a:r>
            <a:r>
              <a:rPr lang="en-US" altLang="zh-CN" b="1" dirty="0"/>
              <a:t>normal</a:t>
            </a:r>
            <a:r>
              <a:rPr lang="zh-CN" altLang="en-US" b="1" dirty="0"/>
              <a:t>做源输入；</a:t>
            </a:r>
            <a:endParaRPr lang="zh-CN" altLang="en-US" b="1" dirty="0"/>
          </a:p>
          <a:p>
            <a:pPr marL="457200" indent="-4572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/>
              <a:t>补一些</a:t>
            </a:r>
            <a:r>
              <a:rPr lang="en-US" altLang="zh-CN" b="1" dirty="0"/>
              <a:t>shader </a:t>
            </a:r>
            <a:r>
              <a:rPr lang="zh-CN" altLang="en-US" b="1" dirty="0"/>
              <a:t>编译和编写相关的</a:t>
            </a:r>
            <a:r>
              <a:rPr lang="zh-CN" altLang="en-US" b="1" dirty="0"/>
              <a:t>内容；对接</a:t>
            </a:r>
            <a:r>
              <a:rPr lang="en-US" altLang="zh-CN" b="1" dirty="0"/>
              <a:t>dx12 </a:t>
            </a:r>
            <a:r>
              <a:rPr lang="zh-CN" altLang="en-US" b="1" dirty="0"/>
              <a:t>的</a:t>
            </a:r>
            <a:r>
              <a:rPr lang="en-US" altLang="zh-CN" b="1" dirty="0"/>
              <a:t>shader</a:t>
            </a:r>
            <a:r>
              <a:rPr lang="zh-CN" altLang="en-US" b="1" dirty="0"/>
              <a:t>编译和使用；代码引用；预留</a:t>
            </a:r>
            <a:r>
              <a:rPr lang="zh-CN" altLang="en-US" b="1" dirty="0"/>
              <a:t>页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正常的绘制操作</a:t>
            </a:r>
            <a:r>
              <a:rPr lang="en-US" altLang="zh-CN" dirty="0" smtClean="0"/>
              <a:t>depth enable true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depth write mask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function less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depth enable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会怎么样？（绘制前排序）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讲清楚</a:t>
            </a:r>
            <a:r>
              <a:rPr lang="en-US" altLang="zh-CN" b="1" dirty="0" smtClean="0"/>
              <a:t>depth test</a:t>
            </a:r>
            <a:r>
              <a:rPr lang="zh-CN" altLang="en-US" b="1" dirty="0" smtClean="0"/>
              <a:t>，深度剔除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深度测试；</a:t>
            </a:r>
            <a:r>
              <a:rPr lang="en-US" altLang="zh-CN" b="1" dirty="0" smtClean="0"/>
              <a:t>stencil</a:t>
            </a:r>
            <a:r>
              <a:rPr lang="zh-CN" altLang="en-US" b="1" dirty="0" smtClean="0"/>
              <a:t>知道就行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多个</a:t>
            </a:r>
            <a:r>
              <a:rPr lang="en-US" altLang="zh-CN" dirty="0" err="1" smtClean="0"/>
              <a:t>pso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合作完成镜面效果的绘制，比较复杂，现在不讲</a:t>
            </a:r>
            <a:endParaRPr lang="en-US" altLang="zh-CN" dirty="0" smtClean="0"/>
          </a:p>
          <a:p>
            <a:r>
              <a:rPr lang="en-US" altLang="zh-CN" dirty="0" smtClean="0"/>
              <a:t>2.Blend</a:t>
            </a:r>
            <a:r>
              <a:rPr lang="zh-CN" altLang="en-US" dirty="0" smtClean="0"/>
              <a:t>在透明物体绘制的时候一定会使用的功能</a:t>
            </a: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在已经绘制的</a:t>
            </a:r>
            <a:r>
              <a:rPr lang="en-US" altLang="zh-CN" dirty="0" smtClean="0"/>
              <a:t>back buffer</a:t>
            </a:r>
            <a:r>
              <a:rPr lang="zh-CN" altLang="en-US" dirty="0" smtClean="0"/>
              <a:t>上继续绘制透明的物体（</a:t>
            </a:r>
            <a:r>
              <a:rPr lang="en-US" altLang="zh-CN" dirty="0" smtClean="0"/>
              <a:t>translucency</a:t>
            </a:r>
            <a:r>
              <a:rPr lang="zh-CN" altLang="en-US" dirty="0" smtClean="0"/>
              <a:t>）；绘制时需要跟</a:t>
            </a:r>
            <a:r>
              <a:rPr lang="en-US" altLang="zh-CN" dirty="0" smtClean="0"/>
              <a:t>back buffer</a:t>
            </a:r>
            <a:r>
              <a:rPr lang="zh-CN" altLang="en-US" dirty="0" smtClean="0"/>
              <a:t>上已经存在的像素值进行混合，以达到透明的效果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计算和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计算两个方面进行混合</a:t>
            </a:r>
            <a:endParaRPr lang="zh-CN" altLang="en-US" dirty="0" smtClean="0"/>
          </a:p>
          <a:p>
            <a:r>
              <a:rPr lang="en-US" altLang="zh-CN" dirty="0" smtClean="0"/>
              <a:t>5. DX12</a:t>
            </a:r>
            <a:r>
              <a:rPr lang="zh-CN" altLang="en-US" dirty="0" smtClean="0"/>
              <a:t>的的计算规格见</a:t>
            </a:r>
            <a:r>
              <a:rPr lang="zh-CN" altLang="en-US" dirty="0" smtClean="0"/>
              <a:t>公式</a:t>
            </a:r>
            <a:endParaRPr lang="zh-CN" altLang="en-US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在透明的基础上理解</a:t>
            </a:r>
            <a:r>
              <a:rPr lang="en-US" altLang="zh-CN" dirty="0" smtClean="0"/>
              <a:t>blend</a:t>
            </a:r>
            <a:r>
              <a:rPr lang="zh-CN" altLang="en-US" dirty="0" smtClean="0"/>
              <a:t>；但不能仅限于透明</a:t>
            </a:r>
            <a:r>
              <a:rPr lang="zh-CN" altLang="en-US" dirty="0" smtClean="0"/>
              <a:t>渲染</a:t>
            </a:r>
            <a:endParaRPr lang="zh-CN" altLang="en-US" dirty="0" smtClean="0"/>
          </a:p>
          <a:p>
            <a:r>
              <a:rPr lang="en-US" altLang="zh-CN" dirty="0" smtClean="0"/>
              <a:t>7. blende </a:t>
            </a:r>
            <a:r>
              <a:rPr lang="zh-CN" altLang="en-US" dirty="0" smtClean="0"/>
              <a:t>不仅限于绘制透明物体；还有其他的用处；所以对应到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和操作符的选择，比较</a:t>
            </a:r>
            <a:r>
              <a:rPr lang="zh-CN" altLang="en-US" dirty="0" smtClean="0"/>
              <a:t>多样化；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以</a:t>
            </a:r>
            <a:r>
              <a:rPr lang="en-US" altLang="zh-CN" b="1" dirty="0" smtClean="0"/>
              <a:t>alph</a:t>
            </a:r>
            <a:r>
              <a:rPr lang="zh-CN" altLang="en-US" b="1" dirty="0" smtClean="0"/>
              <a:t>混合为例讲一下</a:t>
            </a:r>
            <a:r>
              <a:rPr lang="en-US" altLang="zh-CN" b="1" dirty="0" smtClean="0"/>
              <a:t>blend</a:t>
            </a:r>
            <a:r>
              <a:rPr lang="zh-CN" altLang="en-US" b="1" dirty="0" smtClean="0"/>
              <a:t>；篇幅没有</a:t>
            </a:r>
            <a:r>
              <a:rPr lang="en-US" altLang="zh-CN" b="1" dirty="0" smtClean="0"/>
              <a:t>depth</a:t>
            </a:r>
            <a:r>
              <a:rPr lang="zh-CN" altLang="en-US" b="1" dirty="0" smtClean="0"/>
              <a:t>高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1.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学习了以上内容后；我们把管线的各基础阶段和所需的基础数据了解的差不多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2. 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但还不能直接就绘制；绘制还需要准备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PSO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；</a:t>
            </a:r>
            <a:endParaRPr lang="zh-CN" altLang="en-US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单独拿出来一章是因为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没有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pso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的概念；所有的状态对象都是散列的；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 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统一了之后也有一些体现先进性的东西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跟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pipeline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的图对应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https://docs.microsoft.com/en-us/windows/win32/direct3d12/managing-graphics-pipeline-state-in-direct3d-12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结合上面介绍过的</a:t>
            </a:r>
            <a:r>
              <a:rPr lang="en-US" altLang="zh-CN" dirty="0" smtClean="0"/>
              <a:t>rasterizer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blend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stencil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inputlayout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这页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讲不讲待定</a:t>
            </a:r>
            <a:endParaRPr lang="zh-CN" altLang="en-US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Work submission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：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的工作提交机制，我们最后的工作要有</a:t>
            </a:r>
            <a:r>
              <a:rPr lang="en-US" altLang="zh-CN" sz="2800" kern="0" dirty="0" err="1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gpu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来完成，通过</a:t>
            </a:r>
            <a:r>
              <a:rPr lang="en-US" altLang="zh-CN" sz="2800" kern="0" dirty="0" err="1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cpu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想</a:t>
            </a:r>
            <a:r>
              <a:rPr lang="en-US" altLang="zh-CN" sz="2800" kern="0" dirty="0" err="1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gpu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提交绘制命令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先说一下简单模型绘制的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work submission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过程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介绍基础绘制；承接上面的内容；确保到本页，听众能完成一个基础模型的绘制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下面的内容在简单绘制流程的基础上改进，便于理解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到此打开</a:t>
            </a:r>
            <a:r>
              <a:rPr lang="en-US" altLang="zh-CN" dirty="0" smtClean="0"/>
              <a:t>vs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梳理一下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简单模型绘制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总体的流程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 submission</a:t>
            </a:r>
            <a:r>
              <a:rPr lang="zh-CN" altLang="en-US" dirty="0" smtClean="0"/>
              <a:t>不止如此！！！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重点讲</a:t>
            </a:r>
            <a:endParaRPr lang="zh-CN" altLang="en-US" b="1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需要增加图示内容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D3D12 </a:t>
            </a:r>
            <a:r>
              <a:rPr lang="zh-CN" altLang="en-US" dirty="0" smtClean="0"/>
              <a:t>的重要改变具体体现在记录</a:t>
            </a:r>
            <a:r>
              <a:rPr lang="en-US" altLang="zh-CN" dirty="0" smtClean="0"/>
              <a:t>command list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command </a:t>
            </a:r>
            <a:r>
              <a:rPr lang="en-US" altLang="zh-CN" dirty="0" err="1" smtClean="0"/>
              <a:t>quque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提交指令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dirty="0" smtClean="0"/>
              <a:t>https://docs.microsoft.com/en-us/windows/win32/direct3d12/command-queues-and-command-lists</a:t>
            </a:r>
            <a:endParaRPr lang="en-US" altLang="zh-CN" sz="2400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en-US" altLang="zh-CN" sz="2400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上面所述的大部分渲染命令均可通过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上的接口调用实现（各接口具体定义请参考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DirectX 12 SDK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d3d12.h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头文件，查看其中的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ID3D12GraphicsCommandList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接口声明）。而为了把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提交给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去执行，我们需要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Queue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对象。在这里，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Queue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主要负责提交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，并且同步后者的执行。以下代码演示了如何创建一个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并且通过它来记录渲染命令，最后由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Queue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提交这些命令。 </a:t>
            </a:r>
            <a:endParaRPr lang="zh-CN" altLang="en-US" sz="2400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的渲染管线图带入，并介绍本节课使用的基础数据和关键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（与之前赵帅的课程衔接）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需要的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数据，如何组织？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可编程管线，如何编程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PSO</a:t>
            </a:r>
            <a:r>
              <a:rPr lang="zh-CN" altLang="en-US" dirty="0" smtClean="0"/>
              <a:t>的概念阐述，抽象</a:t>
            </a:r>
            <a:r>
              <a:rPr lang="en-US" altLang="zh-CN" dirty="0" smtClean="0"/>
              <a:t>PSO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Command </a:t>
            </a:r>
            <a:r>
              <a:rPr lang="zh-CN" altLang="en-US" dirty="0" smtClean="0"/>
              <a:t>提交，引入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 Submission</a:t>
            </a:r>
            <a:r>
              <a:rPr lang="zh-CN" altLang="en-US" dirty="0" smtClean="0"/>
              <a:t>机制，并介绍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结束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作业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执行和同步机制，最简单的</a:t>
            </a:r>
            <a:r>
              <a:rPr lang="zh-CN" altLang="en-US" b="1" dirty="0" smtClean="0"/>
              <a:t>同步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同时执行任务，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的任务是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上发起的，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需要知道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工作的进展；要知道发送的工作是否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完成；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最简单的理解，如果不知道会怎么办，在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负荷非常大的情况下，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依然不会调整发送绘制指令的策略；导致绘制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出问题，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command list </a:t>
            </a:r>
            <a:r>
              <a:rPr lang="zh-CN" altLang="en-US" dirty="0" smtClean="0"/>
              <a:t>过程，记录的过程以及执行，同步， </a:t>
            </a:r>
            <a:r>
              <a:rPr lang="en-US" altLang="zh-CN" dirty="0" smtClean="0"/>
              <a:t>command queue signal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整体内容回顾，主要针对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的渲染管线以及本课中涉及的关键流程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只看目录可能有点迷糊，为了让大家有一个全局的关系理解，之前的课程大家了解了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的大致情况；这个是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的管线流程图，</a:t>
            </a:r>
            <a:r>
              <a:rPr lang="zh-CN" altLang="en-US" b="1" dirty="0" smtClean="0"/>
              <a:t>在流程图的基础上标出今天的主要课程内容</a:t>
            </a:r>
            <a:endParaRPr lang="en-US" altLang="zh-CN" b="1" dirty="0" smtClean="0"/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顺道咨询同学，  </a:t>
            </a:r>
            <a:r>
              <a:rPr lang="zh-CN" altLang="en-US" b="1" dirty="0" smtClean="0"/>
              <a:t>是否都认识了这个图里的内容</a:t>
            </a:r>
            <a:endParaRPr lang="en-US" altLang="zh-CN" b="1" dirty="0" smtClean="0"/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顺道说   </a:t>
            </a:r>
            <a:r>
              <a:rPr lang="zh-CN" altLang="en-US" b="1" dirty="0" smtClean="0"/>
              <a:t>对应的</a:t>
            </a:r>
            <a:r>
              <a:rPr lang="en-US" altLang="zh-CN" b="1" dirty="0" smtClean="0"/>
              <a:t>DX12</a:t>
            </a:r>
            <a:r>
              <a:rPr lang="zh-CN" altLang="en-US" b="1" dirty="0" smtClean="0"/>
              <a:t>初始化时的流程，理论和实践对应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此处确保都已经了解了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渲染管线的初始化过程；对上面这些概念，有一个非常基础的理解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已经写过第一个示例的作业，默认对基础的框架结构都清楚了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此处不明白会影响后面</a:t>
            </a:r>
            <a:r>
              <a:rPr lang="en-US" altLang="zh-CN" dirty="0" smtClean="0"/>
              <a:t>work submission</a:t>
            </a:r>
            <a:r>
              <a:rPr lang="zh-CN" altLang="en-US" dirty="0" smtClean="0"/>
              <a:t>的讲解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今天的主要内容：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详细的介绍关键的管线步骤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baseline="0" dirty="0" smtClean="0"/>
              <a:t>介绍管线的基础数据传递（暂时不涉及复杂的</a:t>
            </a:r>
            <a:r>
              <a:rPr lang="en-US" altLang="zh-CN" baseline="0" dirty="0" smtClean="0"/>
              <a:t>shader resource binding</a:t>
            </a:r>
            <a:r>
              <a:rPr lang="zh-CN" altLang="en-US" baseline="0" dirty="0" smtClean="0"/>
              <a:t>，下节课会</a:t>
            </a:r>
            <a:r>
              <a:rPr lang="zh-CN" altLang="en-US" baseline="0" dirty="0" smtClean="0"/>
              <a:t>讲）</a:t>
            </a:r>
            <a:endParaRPr lang="zh-CN" altLang="en-US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PSO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本节课使用到的渲染数据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这部分涉及到模型的数据表示。。是前置内容；应该会在第二节课（表面的集合表示体现）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结合</a:t>
            </a:r>
            <a:r>
              <a:rPr lang="en-US" altLang="zh-CN" dirty="0" smtClean="0"/>
              <a:t>Hello triangle</a:t>
            </a:r>
            <a:r>
              <a:rPr lang="zh-CN" altLang="en-US" dirty="0" smtClean="0"/>
              <a:t>的基本绘制</a:t>
            </a:r>
            <a:endParaRPr lang="zh-CN" altLang="en-US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顶点</a:t>
            </a:r>
            <a:r>
              <a:rPr lang="zh-CN" altLang="en-US" dirty="0"/>
              <a:t>位置理解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索引理解：是干啥的？为啥要有索引，没有会怎么</a:t>
            </a:r>
            <a:r>
              <a:rPr lang="zh-CN" altLang="en-US" dirty="0"/>
              <a:t>样</a:t>
            </a:r>
            <a:endParaRPr lang="zh-CN" altLang="en-US" dirty="0"/>
          </a:p>
          <a:p>
            <a:pPr indent="0"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Segoe UI Light" panose="020B0502040204020203" charset="0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Segoe UI Light" panose="020B0502040204020203" charset="0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Segoe UI Light" panose="020B0502040204020203" charset="0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ocs.microsoft.com/en-us/windows/win32/direct3d12/direct3d-12-graphics" TargetMode="Externa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</a:t>
            </a:r>
            <a:r>
              <a:rPr lang="zh-CN" altLang="en-US" sz="6400" dirty="0" smtClean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昭</a:t>
            </a:r>
            <a:endParaRPr lang="zh-CN" sz="6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绘制一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1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81343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3.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模型数据表示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Vertex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Position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Uv</a:t>
            </a:r>
            <a:r>
              <a:rPr lang="zh-CN" altLang="en-US" sz="2800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（可选）</a:t>
            </a:r>
            <a:endParaRPr lang="en-US" altLang="zh-CN" sz="2800" b="0" dirty="0" smtClean="0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（可选）</a:t>
            </a:r>
            <a:endParaRPr lang="en-US" altLang="zh-CN" sz="2800" b="0" dirty="0" smtClean="0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Color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（可选）</a:t>
            </a:r>
            <a:endParaRPr lang="en-US" altLang="zh-CN" sz="2800" b="0" dirty="0" smtClean="0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Index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整型数组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内容指向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Vertex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数组的顶点序号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每连续的三个表示一个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Triangle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Triangle List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Topology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608705"/>
            <a:ext cx="4773930" cy="1417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5026025"/>
            <a:ext cx="9738995" cy="2087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190" y="8044180"/>
            <a:ext cx="5351780" cy="14839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0555" y="9528175"/>
            <a:ext cx="2401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索引表示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00555" y="7093585"/>
            <a:ext cx="2401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顶点表示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1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73342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4.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数据传递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Resource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以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Resrouce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的形式上传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GPU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Default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：只能访问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显存，普遍使用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Upload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：访问内存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+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显存，性能低？作为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Intermediate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Resource &amp;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理解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执行计算时通过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View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访问数据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Vertex Buffer View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Index Buffer View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1617345"/>
            <a:ext cx="9780270" cy="6322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8976995"/>
            <a:ext cx="9741535" cy="23863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0555" y="7979410"/>
            <a:ext cx="2684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Resource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创建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01190" y="11580495"/>
            <a:ext cx="2684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View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创建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1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60725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5.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模型拓扑表示（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Primitive Topology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Point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Line List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Line Strip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Triangle List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Triangle Strip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1190" y="736600"/>
            <a:ext cx="9782810" cy="112756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01190" y="12012508"/>
            <a:ext cx="542925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a. Point List	b. Line List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c. Line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Strip	d. Triangle Strip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1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35179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6.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运行时绘制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Vertex Buffer View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Index Buffer View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设置拓扑结构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绘制（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Draw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4899660"/>
            <a:ext cx="9813290" cy="2016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01190" y="7055485"/>
            <a:ext cx="2684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运行时绘制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2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Vertex Shader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1190" y="2804160"/>
            <a:ext cx="9854565" cy="6014085"/>
          </a:xfrm>
          <a:prstGeom prst="rect">
            <a:avLst/>
          </a:prstGeom>
        </p:spPr>
      </p:pic>
      <p:pic>
        <p:nvPicPr>
          <p:cNvPr id="3" name="图片 2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5" name="The Picture slide"/>
          <p:cNvSpPr txBox="1"/>
          <p:nvPr/>
        </p:nvSpPr>
        <p:spPr>
          <a:xfrm>
            <a:off x="2426713" y="3609110"/>
            <a:ext cx="11521373" cy="7519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1.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理解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Shader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上执行的一段算法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由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驱动，数据从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传送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通过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的渲染管线进行（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驱动，数据传送）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2. Vertex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Shader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上执行，作用在顶点数据上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输入时的顶点数据在模型本地空间，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空间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计算结果在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平面，屏幕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空间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空间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变换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601190" y="9095740"/>
            <a:ext cx="38963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模型空间，世界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空间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2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Vertex Shader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0555" y="2387600"/>
            <a:ext cx="9783445" cy="71507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601190" y="984313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相机空间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+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屏幕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Project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：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 Homegenous clip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space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426713" y="3609110"/>
            <a:ext cx="11521373" cy="59182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3. Vertex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变换计算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模型空间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--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》世界空间（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M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世界空间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--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》相机空间（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相机空间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--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》投影空间（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4.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其他计算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蒙皮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WPO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1" name="图片 10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3660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2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Vertex Shader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0875" y="3703320"/>
            <a:ext cx="9201785" cy="3465195"/>
          </a:xfrm>
          <a:prstGeom prst="rect">
            <a:avLst/>
          </a:prstGeom>
        </p:spPr>
      </p:pic>
      <p:sp>
        <p:nvSpPr>
          <p:cNvPr id="15" name="The Picture slide"/>
          <p:cNvSpPr txBox="1"/>
          <p:nvPr/>
        </p:nvSpPr>
        <p:spPr>
          <a:xfrm>
            <a:off x="2426713" y="3609110"/>
            <a:ext cx="11521373" cy="59182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5.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实现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端计算变换矩阵（三次合成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一个）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顶点，执行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变换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Constant Buffer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4.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其他计算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蒙皮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WPO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5" y="8354695"/>
            <a:ext cx="9274175" cy="22142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5" y="10666730"/>
            <a:ext cx="9282430" cy="1184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0875" y="807085"/>
            <a:ext cx="9201785" cy="28962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601190" y="730377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变换的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计算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49450" y="1187958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使用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constant buffer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3.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 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382524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1.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原理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硬件自动处理过程，不能进行配置或者控制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根据屏幕范围计算屏幕中像素的颜色数据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具体方法时像素落在了哪个三角形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内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中心决策点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,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是否在三角形内？如何判断点是否在三角形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内？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755390"/>
            <a:ext cx="8470265" cy="45269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601190" y="869315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光栅化原理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3.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 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23787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2. Edge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Function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顺时针构造三角形叉乘都为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+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在三角形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内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逆时针构造三角形叉乘都为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-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在三角形内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864965" y="10197465"/>
            <a:ext cx="42691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Edge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Function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965" y="1582420"/>
            <a:ext cx="4269105" cy="8413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3.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 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45485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顶点属性插值（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Vertex Attribute Interpolation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Barycentric coordinate的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思想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真正计算的时候使用简单的方法，有效利用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EdgeFunction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结果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Edge Function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的结果可看成平行四边形的面积（不在此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推导）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使用顶点对向的三角形面积占总的比重；来表示权重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335" y="2150110"/>
            <a:ext cx="4857750" cy="74345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40" y="8261985"/>
            <a:ext cx="6551930" cy="7683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04335" y="9822180"/>
            <a:ext cx="485775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顶点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插值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4633949" y="3321933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en-US" alt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The Picture slide"/>
          <p:cNvSpPr txBox="1"/>
          <p:nvPr/>
        </p:nvSpPr>
        <p:spPr>
          <a:xfrm>
            <a:off x="2724912" y="4942320"/>
            <a:ext cx="10018630" cy="59493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管线基础流程，以及相应的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编程和数据组织。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 Work Submission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的方式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预习内容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龙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书第五，六章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官方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DirectX12 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文档（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Work Submission in Direct3D 12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部分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3200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4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Pixel Shader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接收光栅化后的像素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属性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在此基础上对像素进行着色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计算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4938395"/>
            <a:ext cx="7976235" cy="13741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601190" y="647763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pixel shader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4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Pixel Shader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932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3.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编译和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使用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5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Output Merge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4256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Write Color into Back Buffer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Depth Test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R="0" lvl="1" indent="-457200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DepthEnable</a:t>
            </a:r>
            <a:r>
              <a:rPr lang="zh-CN" altLang="en-US" sz="2800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：为</a:t>
            </a:r>
            <a:r>
              <a:rPr lang="en-US" altLang="zh-CN" sz="2800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true</a:t>
            </a:r>
            <a:r>
              <a:rPr lang="zh-CN" altLang="en-US" sz="2800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时开启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缓冲，开启后会读取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buffer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，并使用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func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进行比较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R="0" lvl="1" indent="-457200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DepthWrite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Mask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：是否写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buffer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R="0" lvl="1" indent="-457200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Function</a:t>
            </a:r>
            <a:r>
              <a:rPr lang="zh-CN" altLang="en-US" sz="2800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：比较是否接收像素值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1190" y="2688279"/>
            <a:ext cx="7058025" cy="5713172"/>
          </a:xfrm>
          <a:prstGeom prst="rect">
            <a:avLst/>
          </a:prstGeom>
        </p:spPr>
      </p:pic>
      <p:pic>
        <p:nvPicPr>
          <p:cNvPr id="9" name="图片 8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601190" y="850519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Depth Test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示意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/>
        </p:nvSpPr>
        <p:spPr>
          <a:xfrm>
            <a:off x="1323975" y="3219450"/>
            <a:ext cx="7756521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323975" y="0"/>
            <a:ext cx="11439525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5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Output Merge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970" y="3954780"/>
            <a:ext cx="10336530" cy="53028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3. Stencil Test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4. Blend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：当前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DrawCall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正在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着色的像素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Dest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Back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上的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同位置像素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Blend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：当前着色的像素与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back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相同位置的像素使用某种因子，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操作进行结果混合，混合后结果覆盖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back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像素值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7780" y="8135221"/>
            <a:ext cx="11665975" cy="346368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770485" y="712724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虚幻透明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烟雾效果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780" y="1597025"/>
            <a:ext cx="8401050" cy="5295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763500" y="1181925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Blend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设置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10" y="9525635"/>
            <a:ext cx="5031105" cy="1028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10" y="10714990"/>
            <a:ext cx="5018405" cy="999490"/>
          </a:xfrm>
          <a:prstGeom prst="rect">
            <a:avLst/>
          </a:prstGeom>
        </p:spPr>
      </p:pic>
      <p:pic>
        <p:nvPicPr>
          <p:cNvPr id="17" name="图片 16" descr="Ic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管线状态（</a:t>
            </a:r>
            <a:r>
              <a:rPr lang="en-US" alt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PSO</a:t>
            </a:r>
            <a:r>
              <a:rPr 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zh-CN" sz="6000" dirty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43127" y="5639437"/>
            <a:ext cx="509778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1. </a:t>
            </a:r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如何理解</a:t>
            </a: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PSO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59645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1. PSO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的作用来历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Pipeline State Object</a:t>
            </a:r>
            <a:endParaRPr lang="en-US" altLang="zh-CN" sz="2800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当几何体被提交到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GPU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上进行绘制的时候，有许多的硬件设置需要指定，这些设置决定数据解析和渲染方式</a:t>
            </a:r>
            <a:endParaRPr lang="en-US" altLang="zh-CN" sz="2800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统一称为</a:t>
            </a:r>
            <a:r>
              <a:rPr lang="en-US" altLang="zh-CN" sz="2800" b="0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graphics pipeline 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state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；比如：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Rasterizer state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blend state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 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depth stencil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topology type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 b="0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shaders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，等</a:t>
            </a:r>
            <a:endParaRPr lang="zh-CN" altLang="en-US" sz="2800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3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Dx12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的管线通过使用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PSO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把各个状态归到一个绘制时不可变的状态对象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上，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PSO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在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Create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的时候即完成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Finalize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，在绘制状态切换的时候硬件和驱动能够立即把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PSO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转换成硬件使用的指令或者状态</a:t>
            </a:r>
            <a:endParaRPr lang="en-US" altLang="zh-CN" sz="2800" b="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2155190"/>
            <a:ext cx="9797415" cy="684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9000490"/>
            <a:ext cx="9781540" cy="632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20875" y="975106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PSO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使用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1. </a:t>
            </a:r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如何理解</a:t>
            </a: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PSO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54260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2.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先进性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Dx11</a:t>
            </a:r>
            <a:r>
              <a:rPr lang="zh-CN" altLang="en-US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允许管线通过一个个单独的</a:t>
            </a:r>
            <a:r>
              <a:rPr lang="en-US" altLang="zh-CN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object</a:t>
            </a:r>
            <a:r>
              <a:rPr lang="zh-CN" altLang="en-US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来控制；单个的状态改变的时候能快速切换状态；但是不能适应现代的</a:t>
            </a:r>
            <a:r>
              <a:rPr lang="zh-CN" altLang="en-US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图形硬件</a:t>
            </a:r>
            <a:endParaRPr lang="zh-CN" altLang="en-US" sz="2800" b="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状态间的依赖</a:t>
            </a:r>
            <a:r>
              <a:rPr lang="zh-CN" altLang="en-US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关系：</a:t>
            </a:r>
            <a:endParaRPr lang="zh-CN" altLang="en-US" sz="2800" b="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绘制状态切换（比如不透明绘制，切换成透明</a:t>
            </a:r>
            <a:r>
              <a:rPr lang="zh-CN" altLang="en-US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绘制）</a:t>
            </a:r>
            <a:endParaRPr lang="en-US" altLang="zh-CN" sz="2800" b="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Dx12</a:t>
            </a:r>
            <a:r>
              <a:rPr lang="zh-CN" altLang="en-US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的改动可以允许</a:t>
            </a:r>
            <a:r>
              <a:rPr lang="en-US" altLang="zh-CN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GPU</a:t>
            </a:r>
            <a:r>
              <a:rPr lang="zh-CN" altLang="en-US" sz="2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预处理一些依赖状态的设定，尤其是在初始化的时候；使得渲染过程中的状态切换尽可能的快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绘制提交</a:t>
            </a:r>
            <a:endParaRPr lang="zh-CN" sz="6000" dirty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43128" y="5639437"/>
            <a:ext cx="509778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第四部分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6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7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lvl="0" indent="-457200">
              <a:buFontTx/>
              <a:buAutoNum type="arabicPeriod"/>
              <a:defRPr/>
            </a:pPr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</a:rPr>
              <a:t>简单</a:t>
            </a:r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</a:rPr>
              <a:t>绘制流程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2385739" y="32053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426713" y="3825010"/>
            <a:ext cx="11521373" cy="81191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Reset command list allocator &amp; command list &amp;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Viewport &amp;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cissorRect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Render Target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Root signature &amp; descriptor heaps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Draw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Close &amp;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xcute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Present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同步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6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7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2740" y="2180590"/>
            <a:ext cx="1110234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2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Command Queue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2385739" y="32053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3052" y="4223594"/>
            <a:ext cx="10652448" cy="475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1800"/>
              </a:spcBef>
              <a:buFontTx/>
              <a:buAutoNum type="arabicPeriod"/>
              <a:defRPr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通过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Commandlist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记录指令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对比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dx11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immediate context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 Queue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主要负责提交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 List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并且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同步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 List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的执行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Tx/>
              <a:buAutoNum type="arabicPeriod"/>
              <a:defRPr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Application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层显式决定何时向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GPU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提交指令，及如何同步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1944370"/>
            <a:ext cx="9782810" cy="8760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1190" y="1089914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运行时绘制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流程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4578781" y="3321933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The Picture slide"/>
          <p:cNvSpPr txBox="1"/>
          <p:nvPr/>
        </p:nvSpPr>
        <p:spPr>
          <a:xfrm>
            <a:off x="2724912" y="4942320"/>
            <a:ext cx="10018630" cy="36563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渲染流程和管线初始化（前置知识）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管线关键过程（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Key Stage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管线状态（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Pipeline State 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绘制提交（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Work Submission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2740" y="2180590"/>
            <a:ext cx="1136269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3</a:t>
            </a: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</a:t>
            </a:r>
            <a:r>
              <a:rPr lang="en-US" altLang="zh-CN" sz="6000" b="1" dirty="0" smtClean="0">
                <a:latin typeface="微软雅黑" panose="020B0503020204020204" charset="-122"/>
                <a:ea typeface="微软雅黑" panose="020B0503020204020204" charset="-122"/>
              </a:rPr>
              <a:t>Synchronizing</a:t>
            </a:r>
            <a:endParaRPr lang="en-US" altLang="zh-CN" sz="6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69030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如何理解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同步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 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同时工作，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的工作是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驱动的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需要知道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工作的进展！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Fence &amp;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Signal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Fence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可以理解为一个标记（或一个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信号）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给该标记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绑定一个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触发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Handle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通过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Signal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接口向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CommandQueue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添加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上执行的命令队列执行到标记处触发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Handle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接受到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Handle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触发的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Event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1190" y="4396740"/>
            <a:ext cx="8975725" cy="3969385"/>
          </a:xfrm>
          <a:prstGeom prst="rect">
            <a:avLst/>
          </a:prstGeom>
        </p:spPr>
      </p:pic>
      <p:pic>
        <p:nvPicPr>
          <p:cNvPr id="17" name="图片 16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1190" y="858647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Fence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工作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示意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2740" y="2180590"/>
            <a:ext cx="1136269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3</a:t>
            </a: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</a:t>
            </a:r>
            <a:r>
              <a:rPr lang="en-US" altLang="zh-CN" sz="6000" b="1" dirty="0" smtClean="0">
                <a:latin typeface="微软雅黑" panose="020B0503020204020204" charset="-122"/>
                <a:ea typeface="微软雅黑" panose="020B0503020204020204" charset="-122"/>
              </a:rPr>
              <a:t>Synchronizing</a:t>
            </a:r>
            <a:endParaRPr lang="en-US" altLang="zh-CN" sz="6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382524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3.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中如何使用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添加标记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绑定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事件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等待标记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触发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295650"/>
            <a:ext cx="9699625" cy="56267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10141692" y="6309910"/>
            <a:ext cx="12700000" cy="28047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进阶作业</a:t>
            </a:r>
            <a:r>
              <a:rPr 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：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Constant Buffer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完成摄像机交互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摄像机对象封装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动态更新</a:t>
            </a: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MVP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矩阵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作业</a:t>
            </a:r>
            <a:r>
              <a:rPr lang="en-US" sz="6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：</a:t>
            </a:r>
            <a:endParaRPr lang="zh-CN" sz="6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656008" y="3662854"/>
            <a:ext cx="2626729" cy="2683625"/>
          </a:xfrm>
          <a:prstGeom prst="rect">
            <a:avLst/>
          </a:prstGeom>
        </p:spPr>
      </p:pic>
      <p:sp>
        <p:nvSpPr>
          <p:cNvPr id="7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10141692" y="4336330"/>
            <a:ext cx="12700000" cy="14401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  <a:sym typeface="Algerian" panose="04020705040A02060702" charset="0"/>
              </a:rPr>
              <a:t>基础作业：实现一个基础模型的渲染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  <a:sym typeface="Algerian" panose="04020705040A02060702" charset="0"/>
              </a:rPr>
              <a:t>完成基础的模型绘制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宋体" panose="02010600030101010101" pitchFamily="2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5282736" y="4183930"/>
            <a:ext cx="3575513" cy="16414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宋体" panose="02010600030101010101" pitchFamily="2" charset="-122"/>
                <a:sym typeface="Algerian" panose="04020705040A02060702" charset="0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宋体" panose="02010600030101010101" pitchFamily="2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宋体" panose="02010600030101010101" pitchFamily="2" charset="-122"/>
                <a:sym typeface="Algerian" panose="04020705040A02060702" charset="0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宋体" panose="02010600030101010101" pitchFamily="2" charset="-122"/>
                <a:sym typeface="Algerian" panose="04020705040A02060702" charset="0"/>
              </a:rPr>
              <a:t>参考</a:t>
            </a:r>
            <a:endParaRPr lang="zh-CN" sz="5000" kern="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>
            <a:fillRect/>
          </a:stretch>
        </p:blipFill>
        <p:spPr>
          <a:xfrm>
            <a:off x="2656008" y="3662854"/>
            <a:ext cx="2626729" cy="2683625"/>
          </a:xfrm>
          <a:prstGeom prst="rect">
            <a:avLst/>
          </a:prstGeom>
        </p:spPr>
      </p:pic>
      <p:sp>
        <p:nvSpPr>
          <p:cNvPr id="7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10236942" y="5384080"/>
            <a:ext cx="12700000" cy="3009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Introduction to 3D Game Programming with DirectX12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Direct3D 12 </a:t>
            </a:r>
            <a:r>
              <a:rPr lang="en-US" altLang="zh-CN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graphics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（</a:t>
            </a: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  <a:hlinkClick r:id="rId2"/>
              </a:rPr>
              <a:t>DX12 Document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）</a:t>
            </a:r>
            <a:endParaRPr lang="en-US" altLang="zh-CN" sz="36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GAMES101-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现代计算机图形学入门</a:t>
            </a: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-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闫令琪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DirectX 12 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技术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白皮书 </a:t>
            </a:r>
            <a:endParaRPr lang="zh-CN" altLang="en-US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前置知识</a:t>
            </a:r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回顾</a:t>
            </a:r>
            <a:endParaRPr lang="zh-CN" sz="6000" dirty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8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第一部分</a:t>
            </a:r>
            <a:endParaRPr lang="zh-CN" altLang="en-US" sz="8000" cap="all" dirty="0" smtClean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63" y="2333961"/>
            <a:ext cx="17019732" cy="103831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2740" y="2180590"/>
            <a:ext cx="10733405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1. DX12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渲染流程（前置知识）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4" name="图片 3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2740" y="2180590"/>
            <a:ext cx="13287375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2. DX12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渲染</a:t>
            </a:r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管线初始化（前置知识）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2740" y="4100195"/>
            <a:ext cx="11138535" cy="665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渲染管线初始化</a:t>
            </a:r>
            <a:endParaRPr kumimoji="0" lang="zh-CN" alt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DXGI factory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Device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Command Queue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Swap Chain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Command Allocator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13" y="1943100"/>
            <a:ext cx="16930997" cy="103374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3.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今天的主要内容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4" name="图片 3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管线关键过程</a:t>
            </a:r>
            <a:endParaRPr lang="zh-CN" altLang="en-US" sz="6000" dirty="0" smtClean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第二部分</a:t>
            </a:r>
            <a:endParaRPr lang="zh-CN" altLang="en-US" sz="8000" cap="all" dirty="0" smtClean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1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. Input Assemble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67494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1. Input Assemble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IA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）作用描述：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读取几何数据（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Geometric Data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），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并使用这些数据组装几何体（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Geometric Primitive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模型表示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三角形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顶点位置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索引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其他顶点信息（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color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uv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等），跟顶点位置一起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2319020"/>
            <a:ext cx="9782810" cy="76117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600873" y="10112058"/>
            <a:ext cx="34817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Hello Triangle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三角形绘制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"/>
        <a:cs typeface=""/>
      </a:majorFont>
      <a:minorFont>
        <a:latin typeface="Algerian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"/>
        <a:cs typeface=""/>
      </a:majorFont>
      <a:minorFont>
        <a:latin typeface="Algerian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pic">
    <a:dk1>
      <a:srgbClr val="27292E"/>
    </a:dk1>
    <a:lt1>
      <a:srgbClr val="FFFFFF"/>
    </a:lt1>
    <a:dk2>
      <a:srgbClr val="323233"/>
    </a:dk2>
    <a:lt2>
      <a:srgbClr val="EDEFF3"/>
    </a:lt2>
    <a:accent1>
      <a:srgbClr val="F7941E"/>
    </a:accent1>
    <a:accent2>
      <a:srgbClr val="D9821D"/>
    </a:accent2>
    <a:accent3>
      <a:srgbClr val="A44724"/>
    </a:accent3>
    <a:accent4>
      <a:srgbClr val="F7941E"/>
    </a:accent4>
    <a:accent5>
      <a:srgbClr val="007EBF"/>
    </a:accent5>
    <a:accent6>
      <a:srgbClr val="00B0F0"/>
    </a:accent6>
    <a:hlink>
      <a:srgbClr val="F7941E"/>
    </a:hlink>
    <a:folHlink>
      <a:srgbClr val="A4472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3541</Words>
  <Application>WPS 演示</Application>
  <PresentationFormat>自定义</PresentationFormat>
  <Paragraphs>302</Paragraphs>
  <Slides>33</Slides>
  <Notes>34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Arial</vt:lpstr>
      <vt:lpstr>宋体</vt:lpstr>
      <vt:lpstr>Wingdings</vt:lpstr>
      <vt:lpstr>Helvetica</vt:lpstr>
      <vt:lpstr>Helvetica Light</vt:lpstr>
      <vt:lpstr>Algerian</vt:lpstr>
      <vt:lpstr>Segoe UI Light</vt:lpstr>
      <vt:lpstr>Calibri</vt:lpstr>
      <vt:lpstr>Arial</vt:lpstr>
      <vt:lpstr>微软雅黑 Light</vt:lpstr>
      <vt:lpstr>微软雅黑</vt:lpstr>
      <vt:lpstr>方正姚体</vt:lpstr>
      <vt:lpstr>Wingdings</vt:lpstr>
      <vt:lpstr>等线</vt:lpstr>
      <vt:lpstr>Arial Unicode MS</vt:lpstr>
      <vt:lpstr>Calibri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Yang</cp:lastModifiedBy>
  <cp:revision>473</cp:revision>
  <dcterms:created xsi:type="dcterms:W3CDTF">2017-07-18T17:55:00Z</dcterms:created>
  <dcterms:modified xsi:type="dcterms:W3CDTF">2022-01-10T08:36:04Z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4236AEE8374C425C9D2AADB0F854DC3C</vt:lpwstr>
  </property>
</Properties>
</file>