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38"/>
  </p:handoutMasterIdLst>
  <p:sldIdLst>
    <p:sldId id="324" r:id="rId4"/>
    <p:sldId id="327" r:id="rId6"/>
    <p:sldId id="344" r:id="rId7"/>
    <p:sldId id="408" r:id="rId8"/>
    <p:sldId id="378" r:id="rId9"/>
    <p:sldId id="326" r:id="rId10"/>
    <p:sldId id="347" r:id="rId11"/>
    <p:sldId id="410" r:id="rId12"/>
    <p:sldId id="440" r:id="rId13"/>
    <p:sldId id="441" r:id="rId14"/>
    <p:sldId id="365" r:id="rId15"/>
    <p:sldId id="470" r:id="rId16"/>
    <p:sldId id="416" r:id="rId17"/>
    <p:sldId id="355" r:id="rId18"/>
    <p:sldId id="417" r:id="rId19"/>
    <p:sldId id="465" r:id="rId20"/>
    <p:sldId id="415" r:id="rId21"/>
    <p:sldId id="356" r:id="rId22"/>
    <p:sldId id="421" r:id="rId23"/>
    <p:sldId id="419" r:id="rId24"/>
    <p:sldId id="412" r:id="rId25"/>
    <p:sldId id="425" r:id="rId26"/>
    <p:sldId id="466" r:id="rId27"/>
    <p:sldId id="429" r:id="rId28"/>
    <p:sldId id="426" r:id="rId29"/>
    <p:sldId id="468" r:id="rId30"/>
    <p:sldId id="431" r:id="rId31"/>
    <p:sldId id="430" r:id="rId32"/>
    <p:sldId id="433" r:id="rId33"/>
    <p:sldId id="434" r:id="rId34"/>
    <p:sldId id="472" r:id="rId35"/>
    <p:sldId id="379" r:id="rId36"/>
    <p:sldId id="333" r:id="rId37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70819" autoAdjust="0"/>
  </p:normalViewPr>
  <p:slideViewPr>
    <p:cSldViewPr snapToGrid="0">
      <p:cViewPr varScale="1">
        <p:scale>
          <a:sx n="41" d="100"/>
          <a:sy n="41" d="100"/>
        </p:scale>
        <p:origin x="1422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基础上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概述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下面的内容正式开始讲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更加灵活的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rs+ 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的灵活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绑定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数量的限制；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上限：D3D11_COMMONSHADER_CONSTANT_BUFFER_API_SLOT_COUNT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更高的使用要求：存储管理，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生命周期，状态管理等管理任务都需要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处理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下面正式开始讲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确保自己的概念完全理解；看之前的录像；确保都明白；易懂的方式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讲出来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先一句话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解释，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注：</a:t>
            </a:r>
            <a:r>
              <a:rPr lang="en-US" altLang="zh-CN" dirty="0" smtClean="0"/>
              <a:t>dx11</a:t>
            </a:r>
            <a:r>
              <a:rPr lang="zh-CN" altLang="en-US" dirty="0" smtClean="0"/>
              <a:t>中也有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的概念，但只仅限于</a:t>
            </a:r>
            <a:r>
              <a:rPr lang="en-US" altLang="zh-CN" dirty="0" smtClean="0"/>
              <a:t>RVT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SRV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UAV</a:t>
            </a:r>
            <a:r>
              <a:rPr lang="zh-CN" altLang="en-US" dirty="0" smtClean="0"/>
              <a:t>；而且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的操作是封在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层的；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彻底的把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解放出来给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层，开发者可以自己灵活</a:t>
            </a:r>
            <a:r>
              <a:rPr lang="zh-CN" altLang="en-US" dirty="0" smtClean="0"/>
              <a:t>使用</a:t>
            </a:r>
            <a:endParaRPr lang="zh-CN" altLang="en-US" dirty="0" smtClean="0"/>
          </a:p>
          <a:p>
            <a:pPr indent="0">
              <a:buNone/>
            </a:pPr>
            <a:r>
              <a:rPr lang="en-US" altLang="zh-CN" dirty="0" smtClean="0"/>
              <a:t>dx11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示例：D:\learn\LearnWork\d3dxbook_11\Chapter 8 Texturing\Crate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1. Descriptor</a:t>
            </a:r>
            <a:r>
              <a:rPr lang="zh-CN" altLang="en-US" dirty="0" smtClean="0"/>
              <a:t>的具体使用是通过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来使用的；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没有专门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的类；但是有各种各样的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Vertex Buffer Views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VBVs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0" lvl="2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Index Buffer Views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IBVs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ender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arget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(RTVs),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epth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tencil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(DSVs),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hader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esource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(SRVs),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nordered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ccess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(UAVs)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onstant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B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uffer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(CBVs)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dirty="0" smtClean="0"/>
          </a:p>
          <a:p>
            <a:pPr indent="0">
              <a:buNone/>
            </a:pPr>
            <a:r>
              <a:rPr dirty="0" smtClean="0"/>
              <a:t>CPU Handles可以被用作立即使用，比如复制descriptor，或者提交给command list（如设定为render target时），并且在使用后立即可以被重用或处理。</a:t>
            </a:r>
            <a:endParaRPr dirty="0" smtClean="0"/>
          </a:p>
          <a:p>
            <a:pPr marL="457200" indent="-457200">
              <a:buAutoNum type="arabicPeriod"/>
            </a:pPr>
            <a:endParaRPr dirty="0" smtClean="0"/>
          </a:p>
          <a:p>
            <a:pPr indent="0">
              <a:buNone/>
            </a:pPr>
            <a:r>
              <a:rPr dirty="0" smtClean="0"/>
              <a:t>GPU Handles无法用于立即使用，而是在CommandList中标识某个位置，而在GPU执行时使用，因而需要保留直至一切引用自身的命令已经被完全执行。、指定IBV、VBV的时候使用</a:t>
            </a:r>
            <a:r>
              <a:rPr lang="zh-CN" dirty="0" smtClean="0"/>
              <a:t>，或者指定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的绑定（</a:t>
            </a:r>
            <a:r>
              <a:rPr lang="en-US" altLang="zh-CN" dirty="0" smtClean="0"/>
              <a:t>shader</a:t>
            </a:r>
            <a:r>
              <a:rPr lang="zh-CN" altLang="en-US" dirty="0" smtClean="0"/>
              <a:t>计算中能使用到的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介绍各种</a:t>
            </a:r>
            <a:r>
              <a:rPr lang="en-US" altLang="zh-CN" dirty="0" smtClean="0"/>
              <a:t>resource view</a:t>
            </a:r>
            <a:r>
              <a:rPr lang="zh-CN" altLang="en-US" dirty="0" smtClean="0"/>
              <a:t>，的用途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重点将清楚为什么会有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；让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能看懂资源的窗户；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buffer view (CBV)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 access view (UAV)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 resource view (SRV)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Samplers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 Target View (RTV)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Stencil View (DSV)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Buffer View (IBV)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Buffer View (VBV)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Output View (SOV)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1. 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接上上面的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VBV/IBV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与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CBV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的区别；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下面会讲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2. Descriptor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尺寸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可能不同，取决于硬件。表示在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中占用的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空间；可以通过硬件接口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查询，GetDescriptorHandleIncrementSize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创建的时候不会产生空间分配，在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的空间的基础上创建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3. Null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descriptors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：对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的引用关系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把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指针置成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Null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，实现无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绑定到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中的效果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除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外其他的描述应尽量完善，比如资源类型；确保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中需要的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资源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类型与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的类型对应。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Root 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不能为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null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与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驱动层分离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，驱动层不跟踪或者持有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的引用；需要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application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层面去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管理，确保正确的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类型被正确的使用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连续的显存空间，存储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大部分类型的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都不能脱离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SRV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等）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3.VB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阶段传参的，不在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类型限制，容纳特定类型的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；CBV_SRV_UAV，SAMPLE，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4.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的时候通过从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进行访问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NON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SHADER_VISIBLE：不需要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本课结束能，同学能够使用贴图，自定义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侧使用；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相关渲染数据的封装是针对</a:t>
            </a:r>
            <a:r>
              <a:rPr lang="en-US" altLang="zh-CN" dirty="0" err="1" smtClean="0"/>
              <a:t>rhi</a:t>
            </a:r>
            <a:r>
              <a:rPr lang="zh-CN" altLang="en-US" dirty="0" smtClean="0"/>
              <a:t>封装这部分加入的；本课程的要求，涉及到工业使用中基础的渲染对象封装；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的使用流程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向渲染管线传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（可以理解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为具体的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打开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结合一个示例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sz="2400" b="0" i="0" kern="1200" dirty="0" smtClean="0">
              <a:solidFill>
                <a:srgbClr val="171717"/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sz="2400" b="0" i="0" kern="1200" dirty="0" smtClean="0">
              <a:solidFill>
                <a:srgbClr val="171717"/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Resource</a:t>
            </a:r>
            <a:r>
              <a:rPr lang="zh-CN" altLang="en-US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，</a:t>
            </a:r>
            <a:r>
              <a:rPr lang="en-US" altLang="zh-CN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Descriptor</a:t>
            </a:r>
            <a:r>
              <a:rPr lang="zh-CN" altLang="en-US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，</a:t>
            </a:r>
            <a:r>
              <a:rPr lang="en-US" altLang="zh-CN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Descriptor Heap</a:t>
            </a:r>
            <a:endParaRPr lang="zh-CN" altLang="en-US" sz="2400" b="0" i="0" kern="1200" dirty="0" smtClean="0">
              <a:solidFill>
                <a:srgbClr val="171717"/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广义的绑定里面的</a:t>
            </a:r>
            <a:r>
              <a:rPr lang="zh-CN" altLang="en-US" sz="2400" b="0" i="0" kern="1200" dirty="0" smtClean="0">
                <a:solidFill>
                  <a:srgbClr val="171717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内容</a:t>
            </a:r>
            <a:endParaRPr lang="zh-CN" altLang="en-US" sz="2400" b="0" i="0" kern="1200" dirty="0" smtClean="0">
              <a:solidFill>
                <a:srgbClr val="171717"/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下面的内容；开始具体讲绑定的具体实现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在上述内容的基础上，最后理解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resrouce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机制；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先介绍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中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的使用，然后理解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方面的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优势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如果是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可以使用；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的输入匹配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层处理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不行！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定义管线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使用到的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类型，数量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计算看作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上执行的一段函数；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类似于该函数的函数签名；不指定具体的指向哪个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所定义的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的资源类型比较特殊，在此不展开；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参考代码：d3d12book\Chapter 9 Texturing\Crate；后面的图示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皆以此为例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 bit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直接对应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，对应多个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下的多个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：比如需要向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中传两个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texuter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；如何区分呢？回到上页的图括号内的就是当前资源的类型和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register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现在还用不到；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不解释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的关系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: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定义的类型：与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不一致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保存的是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Descriptors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索引（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Offset + Length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中的一个参数定义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此时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可能对应多个类型或者多个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序号的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资源需求，数量时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</a:t>
            </a:r>
            <a:endParaRPr lang="zh-CN" altLang="en-US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运行时，修改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 Start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中的位置后对应的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Binding</a:t>
            </a: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会自动修改</a:t>
            </a:r>
            <a:endParaRPr lang="zh-CN" altLang="en-US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再回到上页的图分析</a:t>
            </a:r>
            <a:r>
              <a:rPr lang="en-US" altLang="zh-CN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的创建有一中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runtime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的方式就是运行时，或者应用初始化的时候序列化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 desc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CreateSerialization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出来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还有一种简单的方式也比较易懂；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过程与离线编译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类似；在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文件中配置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RootSignagture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，编译的时候生成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 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runtim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的时候省去了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Serialization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的过程；使用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直接创建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shaser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结合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展示如何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操作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的内容参考：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https://blog.csdn.net/u014038143/article/details/78725100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本科的主要内容是理解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机制；如果直接就说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机制的优点；不好</a:t>
            </a:r>
            <a:r>
              <a:rPr lang="zh-CN" altLang="en-US" dirty="0" err="1" smtClean="0"/>
              <a:t>理解；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本课的脉络从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中</a:t>
            </a:r>
            <a:r>
              <a:rPr lang="en-US" altLang="zh-CN" dirty="0" err="1" smtClean="0"/>
              <a:t>resource</a:t>
            </a:r>
            <a:r>
              <a:rPr lang="zh-CN" altLang="en-US" dirty="0" err="1" smtClean="0"/>
              <a:t>的使用开始，介绍必须了解的概念；和使用</a:t>
            </a:r>
            <a:r>
              <a:rPr lang="zh-CN" altLang="en-US" dirty="0" err="1" smtClean="0"/>
              <a:t>方法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最后我们在了解了如何使用的基础上用总结的角度，去理解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机制。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相关内容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dirty="0" smtClean="0"/>
              <a:t>https://blog.csdn.net/ZJU_fish1996/article/details/109269448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编程和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编程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参考：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https://zhuanlan.zhihu.com/p/108618547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.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绑定方式的改进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lvl="1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lvl="1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的使用，增加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的上线，提高切换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的效率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lvl="1"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的思想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lvl="1"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许多的管理任务从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层分离，需要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Application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层自己按需控制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lvl="1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层的控制更底层，更灵活。同时解放了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层的消耗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lvl="1"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学习难度更高</a:t>
            </a:r>
            <a:endParaRPr lang="zh-CN" altLang="en-US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今天的主要内容：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Resrouce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Resoruce Binding</a:t>
            </a:r>
            <a:r>
              <a:rPr lang="zh-CN" altLang="en-US" baseline="0" dirty="0" smtClean="0"/>
              <a:t>相关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+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示意图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sample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下载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地址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https://docs.microsoft.com/en-us/samples/microsoft/windows-universal-samples/simple3dgamedx/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D3D11_COMMONSHADER_CONSTANT_BUFFER_API_SLOT_COUNT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1. vertex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上次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的课已经讲到，表示顶点的数据，在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commited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的过程我们一会还会细致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研究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2. g_texture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其实时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创建的另一种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；表示的一张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贴图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3. g sampler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同样，他表示的时采样的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方式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4. ps input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比较特殊，不需要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创建，是只在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显存上体现的数据；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我们知道是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“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资源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”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的意思；这个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ps input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其实不算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shader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描述和创建：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Dimension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Format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Layout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Size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State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默认类型：只有显存权限；读取效率块；不会变化的数据使用；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的过程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慢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类型，同时具有方位显存和内存的权限；效率慢，经常变化的数据（例如需要每帧都更新的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表示当前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的状态，同一个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可能有多个用途（状态）比如：之前的示例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back bufferPresent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状态和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Render Target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状态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的时候，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driver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自动处理；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开放供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按需处理（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Level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Overhead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本页主要大概介绍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binding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https://zhuanlan.zhihu.com/p/108618547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计算传送数据：这里的数据就是上面说的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（槽位）；特定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（槽位），给特定的资源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1"/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1"/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结合DX11的Resource Binding简单分析；开始有一个对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的大概原理把握；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原理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3dgep.com/category/graphics-programming/directx/directx-12/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杨璟昭</a:t>
            </a:r>
            <a:endParaRPr lang="zh-CN" altLang="en-US" sz="6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713" y="3954550"/>
            <a:ext cx="11521373" cy="48564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介绍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区分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抽象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描述（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更灵活的参数定义（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参数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一对多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9" name="图片 8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682625"/>
            <a:ext cx="2310765" cy="106572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8119090" y="9084945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7474248" y="11518265"/>
            <a:ext cx="40246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8859500" y="7381240"/>
            <a:ext cx="3228975" cy="2700020"/>
            <a:chOff x="29700" y="11624"/>
            <a:chExt cx="5085" cy="4252"/>
          </a:xfrm>
        </p:grpSpPr>
        <p:sp>
          <p:nvSpPr>
            <p:cNvPr id="11" name="矩形 10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447" y="15134"/>
              <a:ext cx="1124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529" y="15134"/>
              <a:ext cx="112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rot="0"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22" name="矩形 21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0"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33" name="矩形 32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38" name="平行四边形 37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40" name="肘形连接符 39"/>
            <p:cNvCxnSpPr>
              <a:stCxn id="12" idx="3"/>
              <a:endCxn id="22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肘形连接符 40"/>
            <p:cNvCxnSpPr>
              <a:stCxn id="13" idx="3"/>
              <a:endCxn id="33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箭头连接符 41"/>
            <p:cNvCxnSpPr>
              <a:stCxn id="22" idx="0"/>
              <a:endCxn id="38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>
              <a:stCxn id="33" idx="0"/>
              <a:endCxn id="39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文本框 43"/>
            <p:cNvSpPr txBox="1"/>
            <p:nvPr/>
          </p:nvSpPr>
          <p:spPr>
            <a:xfrm>
              <a:off x="31750" y="14753"/>
              <a:ext cx="1671" cy="40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  <a:endPara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7" name="肘形连接符 56"/>
            <p:cNvCxnSpPr>
              <a:stCxn id="12" idx="3"/>
              <a:endCxn id="28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肘形连接符 59"/>
            <p:cNvCxnSpPr>
              <a:stCxn id="12" idx="3"/>
              <a:endCxn id="29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28" idx="0"/>
              <a:endCxn id="45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 64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29" idx="0"/>
              <a:endCxn id="65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30066" y="11875"/>
              <a:ext cx="1505" cy="40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  <a:endPara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理解：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向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描述，解释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的数据块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内容包括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的类型，用法，地址，大小等特性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745460" y="843851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0" y="4862195"/>
            <a:ext cx="8168640" cy="330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具体使用（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概念与此处的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是等同的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不同的使用目的，会有多个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对应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状态转换，多个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切换（上面提到过）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Descriptor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的地址，类似与指针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None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770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Vertex/Index Buffer View (VBV/IBV)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BufferLocation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StrideInBytes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Size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InBytes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 view (CBV)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BufferLocation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SizeInBytes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VBV/IBV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与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CBV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的区别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IA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阶段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传入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Descriptor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Heap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1190" y="63385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Index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01190" y="937895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4627880"/>
            <a:ext cx="9792335" cy="1557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7373620"/>
            <a:ext cx="9782810" cy="20053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34919"/>
            <a:ext cx="11578079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Render Target View (RTV)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Depth Stencil View (DSV)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>
              <a:spcBef>
                <a:spcPts val="1800"/>
              </a:spcBef>
              <a:buFont typeface="微软雅黑 Light" panose="020B0502040204020203" charset="-122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601190" y="61366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601190" y="88798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268595"/>
            <a:ext cx="9808845" cy="7251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7165975"/>
            <a:ext cx="9782810" cy="17138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34919"/>
            <a:ext cx="11578079" cy="770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Shader resource view (SRV)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Shader4ComponentMapping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Unordered AccessView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UAV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170" y="3434715"/>
            <a:ext cx="9782175" cy="15519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01190" y="51193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6409055"/>
            <a:ext cx="9748520" cy="21158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4601190" y="875411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Unordered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Access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使用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Tip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Binding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时的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保存在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Heap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Size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Null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简单理解：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连续的显存空间，存储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Descriptors in DescriptorHeap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IB View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如何访问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208885" y="3355975"/>
            <a:ext cx="7911465" cy="4873625"/>
            <a:chOff x="23951" y="5285"/>
            <a:chExt cx="12459" cy="7675"/>
          </a:xfrm>
        </p:grpSpPr>
        <p:sp>
          <p:nvSpPr>
            <p:cNvPr id="12" name="矩形 11"/>
            <p:cNvSpPr/>
            <p:nvPr/>
          </p:nvSpPr>
          <p:spPr>
            <a:xfrm>
              <a:off x="31932" y="8270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932" y="9233"/>
              <a:ext cx="4478" cy="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932" y="12122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932" y="7307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1932" y="6344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1932" y="10196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1932" y="11159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95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95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95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95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95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95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395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30272" y="8689"/>
              <a:ext cx="1660" cy="15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30272" y="10495"/>
              <a:ext cx="1660" cy="2046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接箭头连接符 43"/>
            <p:cNvCxnSpPr>
              <a:stCxn id="32" idx="3"/>
              <a:endCxn id="13" idx="1"/>
            </p:cNvCxnSpPr>
            <p:nvPr/>
          </p:nvCxnSpPr>
          <p:spPr>
            <a:xfrm flipV="1">
              <a:off x="30272" y="9652"/>
              <a:ext cx="1660" cy="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2447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2057" y="5285"/>
              <a:ext cx="4177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Default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613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NON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0" y="3551555"/>
            <a:ext cx="6252845" cy="60344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540990" y="980122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 Flag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76727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 in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了解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深入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掌握相关数据的封装。</a:t>
            </a:r>
            <a:endParaRPr lang="zh-CN" altLang="en-US" sz="3200" b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pPr marL="742950" marR="0" indent="-742950" algn="l" defTabSz="1828800" rtl="0" fontAlgn="auto" latinLnBrk="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预习内容：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1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DX12技术白皮书3.3-3.5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流程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向渲染管线传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Descriptor</a:t>
            </a:r>
            <a:r>
              <a:rPr lang="zh-CN" altLang="en-US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的使用流程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335885" y="2952750"/>
            <a:ext cx="8244840" cy="5470525"/>
            <a:chOff x="24151" y="4650"/>
            <a:chExt cx="12984" cy="8615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010" y="9915"/>
              <a:ext cx="16" cy="87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4151" y="9954"/>
              <a:ext cx="12984" cy="30"/>
            </a:xfrm>
            <a:prstGeom prst="line">
              <a:avLst/>
            </a:prstGeom>
            <a:noFill/>
            <a:ln w="34925" cap="flat">
              <a:solidFill>
                <a:schemeClr val="accent6">
                  <a:lumMod val="60000"/>
                  <a:lumOff val="40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文本框 19"/>
            <p:cNvSpPr txBox="1"/>
            <p:nvPr/>
          </p:nvSpPr>
          <p:spPr>
            <a:xfrm>
              <a:off x="24849" y="10201"/>
              <a:ext cx="3219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DrawScene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18" y="8901"/>
              <a:ext cx="1794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Init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414" y="10714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设置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414" y="12331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绑定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2025" y="11642"/>
              <a:ext cx="5" cy="68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矩形 25"/>
            <p:cNvSpPr/>
            <p:nvPr/>
          </p:nvSpPr>
          <p:spPr>
            <a:xfrm>
              <a:off x="24757" y="4650"/>
              <a:ext cx="6773" cy="9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245" y="6430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CreateResource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8" name="肘形连接符 27"/>
            <p:cNvCxnSpPr>
              <a:stCxn id="26" idx="1"/>
              <a:endCxn id="29" idx="1"/>
            </p:cNvCxnSpPr>
            <p:nvPr/>
          </p:nvCxnSpPr>
          <p:spPr>
            <a:xfrm rot="10800000" flipH="1" flipV="1">
              <a:off x="24757" y="5118"/>
              <a:ext cx="1488" cy="3403"/>
            </a:xfrm>
            <a:prstGeom prst="bentConnector3">
              <a:avLst>
                <a:gd name="adj1" fmla="val -2520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矩形 28"/>
            <p:cNvSpPr/>
            <p:nvPr/>
          </p:nvSpPr>
          <p:spPr>
            <a:xfrm>
              <a:off x="26245" y="8053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30" name="直接箭头连接符 29"/>
            <p:cNvCxnSpPr>
              <a:stCxn id="27" idx="2"/>
              <a:endCxn id="29" idx="0"/>
            </p:cNvCxnSpPr>
            <p:nvPr/>
          </p:nvCxnSpPr>
          <p:spPr>
            <a:xfrm>
              <a:off x="28861" y="7365"/>
              <a:ext cx="0" cy="68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Root Signature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就能执行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了吗？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20695" y="2952750"/>
            <a:ext cx="4300855" cy="593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665575" y="408305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CreateResource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2" name="肘形连接符 21"/>
          <p:cNvCxnSpPr>
            <a:stCxn id="20" idx="1"/>
            <a:endCxn id="23" idx="1"/>
          </p:cNvCxnSpPr>
          <p:nvPr/>
        </p:nvCxnSpPr>
        <p:spPr>
          <a:xfrm rot="10800000" flipH="1" flipV="1">
            <a:off x="15720695" y="3249930"/>
            <a:ext cx="944880" cy="2160905"/>
          </a:xfrm>
          <a:prstGeom prst="bentConnector3">
            <a:avLst>
              <a:gd name="adj1" fmla="val -2520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16665575" y="511365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4" name="直接箭头连接符 23"/>
          <p:cNvCxnSpPr>
            <a:stCxn id="21" idx="2"/>
            <a:endCxn id="23" idx="0"/>
          </p:cNvCxnSpPr>
          <p:nvPr/>
        </p:nvCxnSpPr>
        <p:spPr>
          <a:xfrm>
            <a:off x="18326735" y="4676775"/>
            <a:ext cx="0" cy="4368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>
            <a:off x="20326350" y="6296025"/>
            <a:ext cx="10160" cy="5524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/>
          <p:cNvCxnSpPr/>
          <p:nvPr/>
        </p:nvCxnSpPr>
        <p:spPr>
          <a:xfrm flipV="1">
            <a:off x="15335885" y="6320790"/>
            <a:ext cx="8244840" cy="19050"/>
          </a:xfrm>
          <a:prstGeom prst="line">
            <a:avLst/>
          </a:prstGeom>
          <a:noFill/>
          <a:ln w="34925" cap="flat">
            <a:solidFill>
              <a:schemeClr val="accent6">
                <a:lumMod val="60000"/>
                <a:lumOff val="40000"/>
              </a:schemeClr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5569565" y="6477635"/>
            <a:ext cx="204406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DrawScene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49880" y="5652135"/>
            <a:ext cx="11391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Init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677890" y="680339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设置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77890" y="783018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绑定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20335875" y="7392670"/>
            <a:ext cx="3175" cy="4375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20493990" y="4620895"/>
            <a:ext cx="2312035" cy="1086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Shader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输入定义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于函数签名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简称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485169" y="11234420"/>
            <a:ext cx="26396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类比函数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签名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20" name="图片 19" descr="Pipe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335" y="577215"/>
            <a:ext cx="2310765" cy="106572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8484215" y="7461875"/>
            <a:ext cx="4500000" cy="2178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 : register(t0);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SamplerState g_sampler : register(s0);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PSMain(PSInput input) : SV_TARGET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input.uv);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7810480" y="9163685"/>
            <a:ext cx="666750" cy="361950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484215" y="7129780"/>
            <a:ext cx="1056005" cy="33210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Input0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t0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728815" y="7129780"/>
            <a:ext cx="1096645" cy="33210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Input1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s0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168168" y="9640570"/>
            <a:ext cx="81597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GPU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77230" y="4031605"/>
            <a:ext cx="4500000" cy="1255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g_texture, SamplerState g_sampler,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PSInput input) 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input.uv);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20172680" y="5420360"/>
            <a:ext cx="838200" cy="14478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492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640744" y="10562590"/>
            <a:ext cx="15728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774035" y="4253230"/>
            <a:ext cx="7034530" cy="60648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保存的是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Descriptors 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中的一个参数定义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一个参数对多个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775" cy="4266565"/>
            <a:chOff x="24237" y="5773"/>
            <a:chExt cx="11565" cy="6719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8882" y="8429"/>
              <a:ext cx="12" cy="2436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1085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Start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Size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Serialization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离线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编译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hlsli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编译，生成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在运行时逻辑里加入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965" y="4129405"/>
            <a:ext cx="8800465" cy="545719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894685" y="984631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配置离线编译的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 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资源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4940" y="76987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资源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690870"/>
            <a:ext cx="9782810" cy="19221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4490720"/>
            <a:ext cx="9782175" cy="1244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632440" cy="512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关系梳理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RS相当于函数签名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Table是Root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的一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种参数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的每段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Heap上的一段索引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的每个参数指向一个或多个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运行时通过修改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的参数指向修改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关系梳理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640" y="3295650"/>
            <a:ext cx="9458960" cy="707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RS的一部分，但不占空间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没有Performance cost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Sample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概述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43711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790430" cy="632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绑定方式的改进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的使用，增加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绑定的上限，提高切换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的效率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总结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DX12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360" y="6696075"/>
            <a:ext cx="9615805" cy="590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995" y="481965"/>
            <a:ext cx="9615170" cy="5589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50110" y="61480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51380" y="1254061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6477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的思想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许多的管理任务从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层分离，需要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Application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层自己按需控制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层的控制更底层，更灵活。同时解放了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层的消耗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更加灵活的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学习难度更高，使用要求更高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0" indent="-5715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总结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DX12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51333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基础作业：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1. 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之前的作业基础上完成摄像机交互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2.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为你的模型添加一张贴图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进阶作业：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尝试搭建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系统框架，尝试在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Pixel shader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中使用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Diffuse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，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Normal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02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1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（DX12 Document）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DX12技术白皮书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2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前置内容</a:t>
            </a:r>
            <a:endParaRPr lang="zh-CN" altLang="en-US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95" y="1562931"/>
            <a:ext cx="18573672" cy="11340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今天的主要内容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61956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g_Texture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g_Sampler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GPU进行计算时使用的数据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绑定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441546" y="11391265"/>
            <a:ext cx="461264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计算中的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335" y="577215"/>
            <a:ext cx="2310765" cy="106572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484215" y="7461875"/>
            <a:ext cx="4500000" cy="2178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 : register(t0);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SamplerState g_sampler : register(s0);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PSMain(PSInput input) : SV_TARGET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input.uv);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810480" y="9163685"/>
            <a:ext cx="666750" cy="361950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40095" y="7142457"/>
            <a:ext cx="360000" cy="33210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t0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975070" y="7142457"/>
            <a:ext cx="360000" cy="33210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s0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6563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lvl="0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CPU内存创建，upload到GPU显存上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Heap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创建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Default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Upload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State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6291560" y="4959350"/>
            <a:ext cx="5400040" cy="4451350"/>
            <a:chOff x="26741" y="7810"/>
            <a:chExt cx="8504" cy="7010"/>
          </a:xfrm>
        </p:grpSpPr>
        <p:sp>
          <p:nvSpPr>
            <p:cNvPr id="10" name="矩形 9"/>
            <p:cNvSpPr/>
            <p:nvPr/>
          </p:nvSpPr>
          <p:spPr>
            <a:xfrm>
              <a:off x="26741" y="11986"/>
              <a:ext cx="8504" cy="2835"/>
            </a:xfrm>
            <a:prstGeom prst="rect">
              <a:avLst/>
            </a:prstGeom>
            <a:noFill/>
            <a:ln w="38100" cap="flat" cmpd="sng">
              <a:solidFill>
                <a:srgbClr val="00B050"/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41" y="7810"/>
              <a:ext cx="8504" cy="3693"/>
            </a:xfrm>
            <a:prstGeom prst="rect">
              <a:avLst/>
            </a:prstGeom>
            <a:noFill/>
            <a:ln w="38100" cap="flat" cmpd="sng">
              <a:solidFill>
                <a:schemeClr val="accent5">
                  <a:lumMod val="60000"/>
                  <a:lumOff val="40000"/>
                </a:schemeClr>
              </a:solidFill>
              <a:prstDash val="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738" y="13912"/>
              <a:ext cx="1280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 Light" panose="020B0502040204020203" charset="-122"/>
                </a:rPr>
                <a:t>内存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738" y="10493"/>
              <a:ext cx="1280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989" y="8569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989" y="9078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989" y="9587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0989" y="10096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7569" y="10096"/>
              <a:ext cx="2293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 cap="flat">
              <a:solidFill>
                <a:srgbClr val="00B05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569" y="13435"/>
              <a:ext cx="2293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 cap="flat">
              <a:solidFill>
                <a:srgbClr val="00B05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989" y="13435"/>
              <a:ext cx="2293" cy="397"/>
            </a:xfrm>
            <a:prstGeom prst="rect">
              <a:avLst/>
            </a:prstGeom>
            <a:noFill/>
            <a:ln w="31750" cap="flat">
              <a:solidFill>
                <a:srgbClr val="0070C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38" name="直接箭头连接符 37"/>
            <p:cNvCxnSpPr>
              <a:stCxn id="37" idx="1"/>
              <a:endCxn id="32" idx="3"/>
            </p:cNvCxnSpPr>
            <p:nvPr/>
          </p:nvCxnSpPr>
          <p:spPr>
            <a:xfrm flipH="1">
              <a:off x="29862" y="13634"/>
              <a:ext cx="1127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28713" y="10662"/>
              <a:ext cx="5" cy="2605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133" y="10662"/>
              <a:ext cx="5" cy="2605"/>
            </a:xfrm>
            <a:prstGeom prst="straightConnector1">
              <a:avLst/>
            </a:prstGeom>
            <a:noFill/>
            <a:ln w="25400" cap="flat" cmpd="sng">
              <a:solidFill>
                <a:schemeClr val="accent6">
                  <a:lumMod val="75000"/>
                </a:schemeClr>
              </a:solidFill>
              <a:prstDash val="dash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直接箭头连接符 40"/>
            <p:cNvCxnSpPr>
              <a:stCxn id="30" idx="3"/>
              <a:endCxn id="27" idx="1"/>
            </p:cNvCxnSpPr>
            <p:nvPr/>
          </p:nvCxnSpPr>
          <p:spPr>
            <a:xfrm>
              <a:off x="29862" y="10295"/>
              <a:ext cx="1127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3" name="文本框 42"/>
          <p:cNvSpPr txBox="1"/>
          <p:nvPr/>
        </p:nvSpPr>
        <p:spPr>
          <a:xfrm>
            <a:off x="19092545" y="4301490"/>
            <a:ext cx="124841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Default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849090" y="4310380"/>
            <a:ext cx="126492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Upload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543780" y="9718040"/>
            <a:ext cx="36957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Resource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上传显存示意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682625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18119090" y="9084945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8859500" y="7381240"/>
            <a:ext cx="3228975" cy="2700020"/>
            <a:chOff x="29700" y="11624"/>
            <a:chExt cx="5085" cy="4252"/>
          </a:xfrm>
        </p:grpSpPr>
        <p:sp>
          <p:nvSpPr>
            <p:cNvPr id="10" name="矩形 9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189" y="12750"/>
              <a:ext cx="170" cy="1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447" y="15134"/>
              <a:ext cx="1124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529" y="15134"/>
              <a:ext cx="112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 rot="0">
              <a:off x="32651" y="11991"/>
              <a:ext cx="1280" cy="170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0">
              <a:off x="32651" y="12325"/>
              <a:ext cx="1280" cy="170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55" name="平行四边形 54"/>
            <p:cNvSpPr/>
            <p:nvPr/>
          </p:nvSpPr>
          <p:spPr>
            <a:xfrm>
              <a:off x="32900" y="12753"/>
              <a:ext cx="737" cy="510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32821" y="13428"/>
              <a:ext cx="737" cy="510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8" name="肘形连接符 57"/>
            <p:cNvCxnSpPr>
              <a:stCxn id="17" idx="3"/>
              <a:endCxn id="55" idx="5"/>
            </p:cNvCxnSpPr>
            <p:nvPr/>
          </p:nvCxnSpPr>
          <p:spPr>
            <a:xfrm>
              <a:off x="31359" y="12580"/>
              <a:ext cx="1605" cy="428"/>
            </a:xfrm>
            <a:prstGeom prst="bentConnector3">
              <a:avLst>
                <a:gd name="adj1" fmla="val 4803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肘形连接符 58"/>
            <p:cNvCxnSpPr>
              <a:stCxn id="18" idx="3"/>
              <a:endCxn id="56" idx="5"/>
            </p:cNvCxnSpPr>
            <p:nvPr/>
          </p:nvCxnSpPr>
          <p:spPr>
            <a:xfrm>
              <a:off x="31359" y="12835"/>
              <a:ext cx="1526" cy="848"/>
            </a:xfrm>
            <a:prstGeom prst="bentConnector3">
              <a:avLst>
                <a:gd name="adj1" fmla="val 35779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文本框 60"/>
            <p:cNvSpPr txBox="1"/>
            <p:nvPr/>
          </p:nvSpPr>
          <p:spPr>
            <a:xfrm>
              <a:off x="30751" y="12365"/>
              <a:ext cx="335" cy="40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t0</a:t>
              </a:r>
              <a:endPara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756" y="12640"/>
              <a:ext cx="321" cy="40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s1</a:t>
              </a:r>
              <a:endPara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7474248" y="11518265"/>
            <a:ext cx="39636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66" name="The Picture slide"/>
          <p:cNvSpPr txBox="1"/>
          <p:nvPr/>
        </p:nvSpPr>
        <p:spPr>
          <a:xfrm>
            <a:off x="2426713" y="3954550"/>
            <a:ext cx="11521373" cy="72110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Pixel Shader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g_Texture(t0)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g_Sampler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(s0)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计算传送数据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Slot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（槽位），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给特定的资源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DX11的Resource Binding</a:t>
            </a:r>
            <a:endParaRPr lang="zh-CN" altLang="en-US" sz="36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4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5.xml><?xml version="1.0" encoding="utf-8"?>
<p:tagLst xmlns:p="http://schemas.openxmlformats.org/presentationml/2006/main">
  <p:tag name="KSO_WM_UNIT_PLACING_PICTURE_USER_VIEWPORT" val="{&quot;height&quot;:5160,&quot;width&quot;:5985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4456</Words>
  <Application>WPS 演示</Application>
  <PresentationFormat>自定义</PresentationFormat>
  <Paragraphs>434</Paragraphs>
  <Slides>33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</vt:lpstr>
      <vt:lpstr>宋体</vt:lpstr>
      <vt:lpstr>Wingdings</vt:lpstr>
      <vt:lpstr>Helvetica</vt:lpstr>
      <vt:lpstr>微软雅黑 Light</vt:lpstr>
      <vt:lpstr>Helvetica Light</vt:lpstr>
      <vt:lpstr>Algerian</vt:lpstr>
      <vt:lpstr>Yu Gothic Light</vt:lpstr>
      <vt:lpstr>Calibri</vt:lpstr>
      <vt:lpstr>Arial</vt:lpstr>
      <vt:lpstr>微软雅黑</vt:lpstr>
      <vt:lpstr>方正姚体</vt:lpstr>
      <vt:lpstr>Wingdings</vt:lpstr>
      <vt:lpstr>Arial Unicode MS</vt:lpstr>
      <vt:lpstr>等线</vt:lpstr>
      <vt:lpstr>Calibri</vt:lpstr>
      <vt:lpstr>Helvetica</vt:lpstr>
      <vt:lpstr>Helvetica Light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璟昭</cp:lastModifiedBy>
  <cp:revision>762</cp:revision>
  <dcterms:created xsi:type="dcterms:W3CDTF">2017-07-18T17:55:00Z</dcterms:created>
  <dcterms:modified xsi:type="dcterms:W3CDTF">2022-01-14T02:28:37Z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2D121AA75FE8472AB6F56B8EF1195BE7</vt:lpwstr>
  </property>
</Properties>
</file>