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7" r:id="rId3"/>
  </p:sldMasterIdLst>
  <p:notesMasterIdLst>
    <p:notesMasterId r:id="rId35"/>
  </p:notesMasterIdLst>
  <p:sldIdLst>
    <p:sldId id="324" r:id="rId4"/>
    <p:sldId id="378" r:id="rId5"/>
    <p:sldId id="380" r:id="rId6"/>
    <p:sldId id="385" r:id="rId7"/>
    <p:sldId id="381" r:id="rId8"/>
    <p:sldId id="384" r:id="rId9"/>
    <p:sldId id="326" r:id="rId10"/>
    <p:sldId id="347" r:id="rId11"/>
    <p:sldId id="386" r:id="rId12"/>
    <p:sldId id="394" r:id="rId13"/>
    <p:sldId id="396" r:id="rId14"/>
    <p:sldId id="397" r:id="rId15"/>
    <p:sldId id="387" r:id="rId16"/>
    <p:sldId id="398" r:id="rId17"/>
    <p:sldId id="388" r:id="rId18"/>
    <p:sldId id="399" r:id="rId19"/>
    <p:sldId id="389" r:id="rId20"/>
    <p:sldId id="400" r:id="rId21"/>
    <p:sldId id="390" r:id="rId22"/>
    <p:sldId id="401" r:id="rId23"/>
    <p:sldId id="402" r:id="rId24"/>
    <p:sldId id="403" r:id="rId25"/>
    <p:sldId id="404" r:id="rId26"/>
    <p:sldId id="406" r:id="rId27"/>
    <p:sldId id="391" r:id="rId28"/>
    <p:sldId id="379" r:id="rId29"/>
    <p:sldId id="382" r:id="rId30"/>
    <p:sldId id="383" r:id="rId31"/>
    <p:sldId id="407" r:id="rId32"/>
    <p:sldId id="371" r:id="rId33"/>
    <p:sldId id="333" r:id="rId34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88146" autoAdjust="0"/>
  </p:normalViewPr>
  <p:slideViewPr>
    <p:cSldViewPr snapToGrid="0">
      <p:cViewPr varScale="1">
        <p:scale>
          <a:sx n="58" d="100"/>
          <a:sy n="58" d="100"/>
        </p:scale>
        <p:origin x="54" y="90"/>
      </p:cViewPr>
      <p:guideLst>
        <p:guide orient="horz" pos="4320"/>
        <p:guide pos="7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  <a:t>1/11/2022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2193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2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73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r>
              <a:rPr lang="zh-CN" altLang="en-US" b="0" dirty="0"/>
              <a:t>我们在写插件或模块的时候，还可以在插件中定义加载阶段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6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虚幻流程：</a:t>
            </a:r>
            <a:r>
              <a:rPr lang="en-US" altLang="zh-CN" dirty="0"/>
              <a:t>1.</a:t>
            </a:r>
            <a:r>
              <a:rPr lang="zh-CN" altLang="en-US" dirty="0"/>
              <a:t>注册</a:t>
            </a:r>
            <a:r>
              <a:rPr lang="en-US" altLang="zh-CN" dirty="0"/>
              <a:t>Tick</a:t>
            </a:r>
            <a:r>
              <a:rPr lang="zh-CN" altLang="en-US" dirty="0"/>
              <a:t>回调或对象 </a:t>
            </a:r>
            <a:r>
              <a:rPr lang="en-US" altLang="zh-CN" dirty="0"/>
              <a:t>2. </a:t>
            </a:r>
            <a:r>
              <a:rPr lang="en-US" altLang="zh-CN" dirty="0" err="1"/>
              <a:t>Uworld</a:t>
            </a:r>
            <a:r>
              <a:rPr lang="en-US" altLang="zh-CN" dirty="0"/>
              <a:t>::Tick</a:t>
            </a:r>
            <a:r>
              <a:rPr lang="en-US" altLang="zh-CN" baseline="0" dirty="0"/>
              <a:t> </a:t>
            </a:r>
            <a:r>
              <a:rPr lang="zh-CN" altLang="en-US" baseline="0" dirty="0"/>
              <a:t>中 按分组顺序依次跑</a:t>
            </a:r>
            <a:r>
              <a:rPr lang="en-US" altLang="zh-CN" baseline="0" dirty="0"/>
              <a:t>Tick</a:t>
            </a:r>
            <a:endParaRPr lang="en-US" altLang="zh-CN" dirty="0"/>
          </a:p>
          <a:p>
            <a:r>
              <a:rPr lang="en-US" altLang="zh-CN" dirty="0"/>
              <a:t>https://zhuanlan.zhihu.com/p/263564514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17BB9-9CDD-491A-BF82-5D6AFE0087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9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87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43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35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00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6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93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17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24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55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61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17BB9-9CDD-491A-BF82-5D6AFE0087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2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  <a:t>31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63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抛砖引玉，通过常见游戏的多样性，延伸出引擎的通用性。</a:t>
            </a:r>
            <a:endParaRPr lang="en-US" altLang="zh-CN" dirty="0"/>
          </a:p>
          <a:p>
            <a:pPr marL="0" marR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引擎跟 游戏比  一定是可扩展性更强的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引擎不止限于 通用游戏模块，还包含工具。</a:t>
            </a:r>
            <a:endParaRPr lang="en-US" altLang="zh-CN" dirty="0"/>
          </a:p>
          <a:p>
            <a:r>
              <a:rPr lang="zh-CN" altLang="en-US" dirty="0"/>
              <a:t>需要正确区分 引擎模块和游戏逻辑的界限。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0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简单介绍下常见游戏模块有哪些，然后说一下本节课程的主要内容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2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  <a:t>7</a:t>
            </a:fld>
            <a:endParaRPr 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1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9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  如果引擎有自己的内存分配系统，需要先启动内存分配模块；接着再启动资源管理模块，引擎初始化依赖一些初始化资源，资源的加载依赖 资源管理模块；</a:t>
            </a:r>
            <a:endParaRPr lang="en-US" altLang="zh-CN" dirty="0"/>
          </a:p>
          <a:p>
            <a:r>
              <a:rPr lang="zh-CN" altLang="en-US" dirty="0"/>
              <a:t>有了资源 就可以启动渲染模块；再启动其他系统。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c++</a:t>
            </a:r>
            <a:r>
              <a:rPr lang="zh-CN" altLang="en-US" dirty="0"/>
              <a:t>在 </a:t>
            </a:r>
            <a:r>
              <a:rPr lang="en-US" altLang="zh-CN" dirty="0"/>
              <a:t>main</a:t>
            </a:r>
            <a:r>
              <a:rPr lang="zh-CN" altLang="en-US" dirty="0"/>
              <a:t>之前， 全局和静态对象已被构建，我们完全不可预知这些构造函数的 调用次序，依赖具体的编译器实现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思考还有没有更好的方式？ 比如</a:t>
            </a:r>
            <a:r>
              <a:rPr lang="zh-CN" altLang="en-US" baseline="0" dirty="0"/>
              <a:t> 可以按照在每个系统内部定义一个 依赖图，然后按照依赖关系 计算最优的启动次序；或者简单一点可以在每个系统创建的时候吧自己登记在</a:t>
            </a:r>
            <a:endParaRPr lang="en-US" altLang="zh-CN" baseline="0" dirty="0"/>
          </a:p>
          <a:p>
            <a:r>
              <a:rPr lang="zh-CN" altLang="en-US" baseline="0" dirty="0"/>
              <a:t>一个全局的堆栈中，结束时候再按照堆栈弹出并调用终止函数。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  <a:pPr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840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821549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algn="ctr" defTabSz="825500" hangingPunct="0"/>
              <a:t>‹#›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8357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ProgrammingAndScripting/ProgrammingWithCPP/UnrealArchitecture/Actors/Tick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130844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8067620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realengine.com/4.27/zh-CN/ProgrammingAndScripting/Rendering/Overview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6/zh-CN/Basics/AssetsAndPackag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9MGHBU5eNu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xmath/pg-xnamath-migratio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github.com/voldien/hpm" TargetMode="External"/><Relationship Id="rId4" Type="http://schemas.openxmlformats.org/officeDocument/2006/relationships/hyperlink" Target="https://glm.g-truc.net/0.9.9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80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引擎平台 卢铮</a:t>
            </a:r>
            <a:endParaRPr lang="zh-CN" sz="80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1910700" y="8989179"/>
            <a:ext cx="20591813" cy="1477436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Calibri" panose="020F0502020204030204"/>
              </a:rPr>
              <a:t>引擎基础与系统划分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1073847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初始化流程文件：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按平台不同实现细节：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LaunchXXX.cpp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入口函数：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GuardedMain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初始化大致经历：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EnginePreInit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EngineInit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787" y="1324381"/>
            <a:ext cx="7846567" cy="604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486" y="8308789"/>
            <a:ext cx="19567868" cy="52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4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78079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启动日志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启动线程池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加载预初始相关模块（插件和项目）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RHI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Slate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应用程序创建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04213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实例化引擎类全局对象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再通过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完成绝大部分游戏初始化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GEngine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创建 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GameInstance</a:t>
            </a:r>
            <a:r>
              <a:rPr lang="zh-CN" alt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对象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CreateWorldContext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LoadMap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LoadActors</a:t>
            </a:r>
            <a:r>
              <a:rPr lang="en-US" altLang="zh-CN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-&gt;</a:t>
            </a:r>
            <a:r>
              <a:rPr lang="en-US" altLang="zh-CN" sz="360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InitializeComponents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</p:spTree>
    <p:extLst>
      <p:ext uri="{BB962C8B-B14F-4D97-AF65-F5344CB8AC3E}">
        <p14:creationId xmlns:p14="http://schemas.microsoft.com/office/powerpoint/2010/main" val="4705946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e Picture slide"/>
          <p:cNvSpPr txBox="1"/>
          <p:nvPr/>
        </p:nvSpPr>
        <p:spPr>
          <a:xfrm>
            <a:off x="13454824" y="3524152"/>
            <a:ext cx="971420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182171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PreInit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虚幻初始化了些什么？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275" y="4913444"/>
            <a:ext cx="11465782" cy="7792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29" y="4913444"/>
            <a:ext cx="11595746" cy="77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处理用户输入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根据输入更新摄像机、场景对象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更新摄像机、场景对象的空间变换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子系统更新：战斗逻辑、服务器消息、动画、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AI…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901" y="2206006"/>
            <a:ext cx="8460262" cy="73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8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基于视窗消息：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Windows Message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基于回调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基于事件更新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游戏循环方式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238" y="0"/>
            <a:ext cx="7884989" cy="6721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880" y="9478015"/>
            <a:ext cx="11805101" cy="16118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4238" y="6721878"/>
            <a:ext cx="7884989" cy="69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01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8489496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8489496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0"/>
            <a:ext cx="11975213" cy="113499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流程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LaunchEngineLoop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EngineTick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::Tick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UWorld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含有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存放一个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FTickTaskLevel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存放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FTickFunction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数组和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TaskSequence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，所有的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TickLevel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由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FTickTaskManager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进行管理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Actor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为例，初始化会把自己的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添加到对应的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TickFunc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数组里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注意虚幻中的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是分组的，它涉及到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的执行顺序。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参考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888" y="4443914"/>
            <a:ext cx="5348817" cy="8963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5889" y="497214"/>
            <a:ext cx="5348817" cy="39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27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981124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执行梳理</a:t>
            </a:r>
            <a:endParaRPr kumimoji="0" lang="zh-CN" altLang="en-US" sz="6000" b="1" i="0" u="none" strike="noStrike" kern="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AF7F1446-D260-4A97-B494-5D2757CB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38" y="2509837"/>
            <a:ext cx="10499362" cy="48815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9C80CB06-A6E8-40AE-9720-E7462E00A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0762" y="2509837"/>
            <a:ext cx="10600375" cy="80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107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11784586" cy="1067279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输入：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角色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绑定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代理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ActionBindings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PlayerController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TickActor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ProcessPlayerInput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GetPawnOrSpectator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获取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Character 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InputComponent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ActionBinding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Tick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907DEC68-EDD6-4A32-A7C8-B2AAC0A2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771" y="3543300"/>
            <a:ext cx="8629684" cy="63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08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668930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811300" cy="1219821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应用阶段：一般在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主要是准备场景数据（物体，光源，相机）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几何阶段：主要是针对三角形和顶点操作，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MVP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变换，视椎体裁剪，屏幕坐标转换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化阶段：生成边和其他三角形相关数据，将三角形转为像素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	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进行着色，比如根据输入纹理输出每个像素颜色。像素颜色存在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中，新计算出来的颜色会跟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ColorBuffer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混合输出。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654" y="1880262"/>
            <a:ext cx="13308346" cy="33344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7094955"/>
            <a:ext cx="7429500" cy="1171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81035" y="5631635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渲染流程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481035" y="8526676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几何阶段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07" y="9628414"/>
            <a:ext cx="7286625" cy="1676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481035" y="11749962"/>
            <a:ext cx="4002843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光栅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化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像素处理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0857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InitViews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渲染数据的预处理，对渲染数据进行剔除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筛选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,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可见性判断等操作。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   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InitViews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详细过程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Z-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为场景中的物体写入一遍深度，主要是为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BaseBass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初始化一次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Z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层级结构以降低着色开销。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605" y="8417333"/>
            <a:ext cx="9397087" cy="50494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7169" y="1658030"/>
            <a:ext cx="5152345" cy="113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592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763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2706624" y="3303123"/>
            <a:ext cx="7104888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  <p:sp>
        <p:nvSpPr>
          <p:cNvPr id="13" name="Rectangle"/>
          <p:cNvSpPr/>
          <p:nvPr/>
        </p:nvSpPr>
        <p:spPr>
          <a:xfrm>
            <a:off x="2724912" y="4572000"/>
            <a:ext cx="7104888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8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."/>
          <p:cNvSpPr/>
          <p:nvPr/>
        </p:nvSpPr>
        <p:spPr>
          <a:xfrm>
            <a:off x="2706624" y="4937760"/>
            <a:ext cx="7104888" cy="5457904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引擎概要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游戏主循环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游戏循环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渲染</a:t>
            </a: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en-US" altLang="zh-CN" kern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828800" lvl="1" indent="-9144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虚幻游戏线程与渲染线程同步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系统设计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485900" lvl="1" indent="-571500" defTabSz="825500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资产管理应用举例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5958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547329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BasePass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渲染不透明的物体和材质，输出到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G-Buffer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Lighting/Shadows: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渲染各种动态光和阴影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Reflections: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处理各种类型的反射和着色工作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500" y="255134"/>
            <a:ext cx="9078234" cy="1333023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86" y="7346497"/>
            <a:ext cx="96012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302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1534215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Additional: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各种雾效果和半透明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PoseProgress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: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应用各种后处理，如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Bloom(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泛光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SSAO(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物体身上在环境光下产生的轮廓阴影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)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虚幻渲染循环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875257"/>
            <a:ext cx="9020175" cy="51625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12" y="6315393"/>
            <a:ext cx="9020175" cy="707895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86" y="7250201"/>
            <a:ext cx="10322700" cy="61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77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1" y="0"/>
            <a:ext cx="11465073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3" y="3954551"/>
            <a:ext cx="10423873" cy="615040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主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线程中调用绘制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都是与驱动层进行交互，渲染状态改变会带来卡顿，卡顿的时间不可控，进而会导致帧率不稳。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绘制调用导致了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空闲，浪费了资源空间。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为了减少主线程的卡顿和资源浪费，可以将渲染线程抽离出来放到其他线程。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89" y="1996514"/>
            <a:ext cx="1060496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线程渲染背景介绍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652" y="8420732"/>
            <a:ext cx="8387443" cy="4817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9" y="1070471"/>
            <a:ext cx="11018451" cy="70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30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16142" y="0"/>
            <a:ext cx="980424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1"/>
            <a:ext cx="8257328" cy="8797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游戏线程和渲染线程同步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游戏线程向渲染线程更新数据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DoDefferedRenderUpdates_Concurrent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判断渲染状态是否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如果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Dirty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那么重建渲染状态，并创建新的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FPrimitiveSceneProxy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向渲染线程发送指令，将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Primitive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Transform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信息和</a:t>
            </a:r>
            <a:r>
              <a:rPr lang="en-US" altLang="zh-CN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SceneInfo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添加到渲染线程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2047588"/>
            <a:ext cx="8563897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虚幻游戏与渲染线程同步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614" y="1889303"/>
            <a:ext cx="12588860" cy="105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80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752108" y="4766538"/>
            <a:ext cx="9438184" cy="40729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UWorld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ULevel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USceneComponent</a:t>
            </a:r>
            <a:endParaRPr lang="en-US" altLang="zh-CN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UPrimitiveComponent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13454824" y="3524152"/>
            <a:ext cx="2959528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You are the face that has changed my whole world. You are the face that I see everywhere I go. You are so beautiful to me that I can’t explain , Just like a green flower porcelain. You’re like a moon that I awaken to say hello, So beautiful and bright that you make me content to play it so I see your face on the leaves,telling me how lonely I have been"/>
          <p:cNvSpPr/>
          <p:nvPr/>
        </p:nvSpPr>
        <p:spPr>
          <a:xfrm>
            <a:off x="13454825" y="4766538"/>
            <a:ext cx="9592212" cy="41960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FPrimitiveSceneProxy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FPrimitiveSceneInfo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FSceneView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60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FSceneRenderer</a:t>
            </a:r>
            <a:endParaRPr lang="en-US" altLang="zh-CN" sz="360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…</a:t>
            </a:r>
            <a:endParaRPr lang="en-US" sz="36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The Picture slide"/>
          <p:cNvSpPr txBox="1"/>
          <p:nvPr/>
        </p:nvSpPr>
        <p:spPr>
          <a:xfrm>
            <a:off x="1752108" y="3641961"/>
            <a:ext cx="261930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</a:t>
            </a:r>
            <a:r>
              <a:rPr lang="zh-CN" altLang="en-US" sz="4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 sz="40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"/>
          <p:cNvSpPr/>
          <p:nvPr/>
        </p:nvSpPr>
        <p:spPr>
          <a:xfrm>
            <a:off x="1752108" y="4453128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13454824" y="444853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ea typeface="Helvetica"/>
              <a:cs typeface="Helvetica"/>
              <a:sym typeface="Helvetica"/>
            </a:endParaRPr>
          </a:p>
        </p:txBody>
      </p:sp>
      <p:pic>
        <p:nvPicPr>
          <p:cNvPr id="14" name="Picture 5" descr="C:\Users\ZhaoShuai\Desktop\UE5_Logo.pngUE5_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758275" y="11090275"/>
            <a:ext cx="2625725" cy="2625725"/>
          </a:xfrm>
          <a:prstGeom prst="rect">
            <a:avLst/>
          </a:prstGeom>
          <a:noFill/>
        </p:spPr>
      </p:pic>
      <p:sp>
        <p:nvSpPr>
          <p:cNvPr id="15" name="The Picture slide"/>
          <p:cNvSpPr txBox="1"/>
          <p:nvPr/>
        </p:nvSpPr>
        <p:spPr>
          <a:xfrm>
            <a:off x="1752108" y="1197860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按线程所有权划分类型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2954" y="10218241"/>
            <a:ext cx="2667397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000" dirty="0" smtClean="0">
                <a:solidFill>
                  <a:srgbClr val="000000"/>
                </a:solidFill>
                <a:sym typeface="Helvetica Light"/>
                <a:hlinkClick r:id="rId4"/>
              </a:rPr>
              <a:t>推荐阅读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4721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终止及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虚幻的终止流程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456535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按照子系统依赖关系反向终止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仿照初始化，注意使用终止函数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sym typeface="Helvetica Light"/>
              </a:rPr>
              <a:t>虚幻退出流程示例</a:t>
            </a:r>
            <a:endParaRPr lang="en-US" altLang="zh-CN" b="0" dirty="0" smtClean="0">
              <a:solidFill>
                <a:srgbClr val="000000"/>
              </a:solidFill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792" y="1996514"/>
            <a:ext cx="7679592" cy="10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02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子</a:t>
            </a:r>
            <a:r>
              <a:rPr lang="zh-CN" altLang="en-US" sz="6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系统设计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306579207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057632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5319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按引擎通用功能划分：声音，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，渲染，动画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按逻辑划分：资源管理，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ui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管理，事件分发系统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子系统拆分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46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721223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目标：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离线读取资源数据，转成相应的引擎资源格式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实时载入，卸载或操作资源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便于查看资产引用关系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4859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资源管理应用举例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196" y="2996567"/>
            <a:ext cx="11132804" cy="67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8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1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defRPr/>
            </a:pP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资源管理简单设计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846" y="3882134"/>
            <a:ext cx="7448871" cy="8649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236" y="3882134"/>
            <a:ext cx="8239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8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引擎概要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14827275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192722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35804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UE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资产基本操作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AssetManager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如何有效的组织，加载大数据量的资产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756486" y="1970645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UE4</a:t>
            </a:r>
            <a:r>
              <a:rPr lang="zh-CN" altLang="en-US" sz="6000" kern="0" cap="all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资源管理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5874" y="2483606"/>
            <a:ext cx="11128126" cy="7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作业</a:t>
            </a:r>
            <a:r>
              <a:rPr lang="en-US" sz="5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  <p:sp>
        <p:nvSpPr>
          <p:cNvPr id="8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>
            <a:extLst>
              <a:ext uri="{FF2B5EF4-FFF2-40B4-BE49-F238E27FC236}">
                <a16:creationId xmlns:a16="http://schemas.microsoft.com/office/drawing/2014/main" xmlns="" id="{58A4F707-8CDE-465B-A488-6E4B5242EE01}"/>
              </a:ext>
            </a:extLst>
          </p:cNvPr>
          <p:cNvSpPr txBox="1"/>
          <p:nvPr/>
        </p:nvSpPr>
        <p:spPr>
          <a:xfrm>
            <a:off x="9669115" y="4431695"/>
            <a:ext cx="12700000" cy="66428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B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：</a:t>
            </a:r>
            <a:endParaRPr lang="zh-CN" sz="3600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添加第三方数学库，常见数学库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3"/>
              </a:rPr>
              <a:t>XNA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4"/>
              </a:rPr>
              <a:t>glm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  <a:hlinkClick r:id="rId5"/>
              </a:rPr>
              <a:t>Hpm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增加对引擎系统的封装，将启动、循环、结束、资产管理等过程抽象为引擎内部功能。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为两个项目，并具有正确依赖关系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Engine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</a:t>
            </a: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Game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提供业务逻辑框架。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defTabSz="825500" hangingPunct="0">
              <a:spcBef>
                <a:spcPts val="600"/>
              </a:spcBef>
              <a:spcAft>
                <a:spcPts val="40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实现入口和窗口创建的平台无关性封装。</a:t>
            </a:r>
            <a:endParaRPr lang="zh-CN" kern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</a:endParaRPr>
          </a:p>
        </p:txBody>
      </p:sp>
      <p:pic>
        <p:nvPicPr>
          <p:cNvPr id="9" name="Picture 5" descr="C:\Users\ZhaoShuai\Desktop\UE5_Logo.pngUE5_Logo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969874" y="415226"/>
            <a:ext cx="2625725" cy="26257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0637344" cy="13716000"/>
            <a:chOff x="10467974" y="26142"/>
            <a:chExt cx="16333599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333599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135366" cy="713528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：大世界，角色运动及碰撞，多人在线游戏，快速反应控制和瞄准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Fighting Games: 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动画，攻击判定，按键输入，物理模拟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TPS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RTS ..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游戏多样性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9" y="0"/>
            <a:ext cx="12402361" cy="69728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638" y="6972883"/>
            <a:ext cx="12402361" cy="67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9831705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7977126" cy="97821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为了满足不同的游戏需求，需要我们抽象和独立出来通用的游戏模块。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游戏设计也需要引擎提供不同类型的游戏工具。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正确建立游戏逻辑和引擎模块之间的联系和区别。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引擎概观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2308420"/>
            <a:ext cx="13208000" cy="90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134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4550"/>
            <a:ext cx="9721744" cy="88742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常见引擎模块结构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课程内容梳理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不针对每个专有模块进行讲解，课下可以自行阅读相关资料。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针对游戏循环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、渲染循环进行展开，示例每个循环都做了哪些事情。</a:t>
            </a:r>
            <a:endParaRPr lang="en-US" altLang="zh-CN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以资产管理为例，介绍子系统的设计思路，为其他相关子系统设计提供参考。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dirty="0">
                <a:solidFill>
                  <a:srgbClr val="2729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引擎结构</a:t>
            </a:r>
            <a:endParaRPr lang="zh-CN" altLang="en-US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469" y="1971853"/>
            <a:ext cx="8840134" cy="94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73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3590"/>
            <a:ext cx="15651686" cy="102592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游戏主循环</a:t>
            </a:r>
            <a:endParaRPr lang="en-US" altLang="zh-CN" sz="60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27212" y="5638703"/>
            <a:ext cx="5129609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>
                <a:solidFill>
                  <a:srgbClr val="FFD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8" name="The Picture slide"/>
          <p:cNvSpPr txBox="1"/>
          <p:nvPr/>
        </p:nvSpPr>
        <p:spPr>
          <a:xfrm>
            <a:off x="2426714" y="3959352"/>
            <a:ext cx="9721744" cy="72891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仅考虑单一主线程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游戏循环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渲染循环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终止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主循环简化版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380" y="1889303"/>
            <a:ext cx="8985269" cy="89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318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4295" y="0"/>
            <a:ext cx="13057632" cy="13716000"/>
            <a:chOff x="10467974" y="26142"/>
            <a:chExt cx="16015357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4" y="26142"/>
              <a:ext cx="16015357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9" name="The Picture slide"/>
          <p:cNvSpPr txBox="1"/>
          <p:nvPr/>
        </p:nvSpPr>
        <p:spPr>
          <a:xfrm>
            <a:off x="2800790" y="1996514"/>
            <a:ext cx="8973592" cy="1025922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1" y="1889303"/>
            <a:ext cx="1240345" cy="1240345"/>
          </a:xfrm>
          <a:prstGeom prst="rect">
            <a:avLst/>
          </a:prstGeom>
        </p:spPr>
      </p:pic>
      <p:sp>
        <p:nvSpPr>
          <p:cNvPr id="10" name="The Picture slide"/>
          <p:cNvSpPr txBox="1"/>
          <p:nvPr/>
        </p:nvSpPr>
        <p:spPr>
          <a:xfrm>
            <a:off x="2423160" y="3959352"/>
            <a:ext cx="9720072" cy="79662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不建议使用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c++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构造或全局对象进行子系统初始化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缺点：调用次序无法预知，初始化顺序不可控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正确方式：使用启动函数取代构造函数，构造不做事情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b="0" dirty="0">
              <a:solidFill>
                <a:srgbClr val="000000"/>
              </a:solidFill>
              <a:sym typeface="Helvetica Ligh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253" y="-24030"/>
            <a:ext cx="9038067" cy="137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974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5892</TotalTime>
  <Words>1295</Words>
  <Application>Microsoft Office PowerPoint</Application>
  <PresentationFormat>自定义</PresentationFormat>
  <Paragraphs>228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Helvetica Light</vt:lpstr>
      <vt:lpstr>宋体</vt:lpstr>
      <vt:lpstr>微软雅黑</vt:lpstr>
      <vt:lpstr>微软雅黑 Light</vt:lpstr>
      <vt:lpstr>方正姚体</vt:lpstr>
      <vt:lpstr>等线</vt:lpstr>
      <vt:lpstr>Arial</vt:lpstr>
      <vt:lpstr>Calibri</vt:lpstr>
      <vt:lpstr>Helvetica</vt:lpstr>
      <vt:lpstr>Wingdings</vt:lpstr>
      <vt:lpstr>White</vt:lpstr>
      <vt:lpstr>1_White</vt:lpstr>
      <vt:lpstr>2_White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tesrt</cp:lastModifiedBy>
  <cp:revision>859</cp:revision>
  <dcterms:created xsi:type="dcterms:W3CDTF">2017-07-18T17:55:00Z</dcterms:created>
  <dcterms:modified xsi:type="dcterms:W3CDTF">2022-01-11T09:05:32Z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