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42"/>
  </p:handoutMasterIdLst>
  <p:sldIdLst>
    <p:sldId id="324" r:id="rId4"/>
    <p:sldId id="327" r:id="rId6"/>
    <p:sldId id="345" r:id="rId7"/>
    <p:sldId id="326" r:id="rId8"/>
    <p:sldId id="344" r:id="rId9"/>
    <p:sldId id="349" r:id="rId10"/>
    <p:sldId id="346" r:id="rId11"/>
    <p:sldId id="352" r:id="rId12"/>
    <p:sldId id="353" r:id="rId13"/>
    <p:sldId id="486" r:id="rId14"/>
    <p:sldId id="422" r:id="rId15"/>
    <p:sldId id="450" r:id="rId16"/>
    <p:sldId id="421" r:id="rId17"/>
    <p:sldId id="451" r:id="rId18"/>
    <p:sldId id="363" r:id="rId19"/>
    <p:sldId id="379" r:id="rId20"/>
    <p:sldId id="452" r:id="rId21"/>
    <p:sldId id="364" r:id="rId22"/>
    <p:sldId id="487" r:id="rId23"/>
    <p:sldId id="454" r:id="rId24"/>
    <p:sldId id="453" r:id="rId25"/>
    <p:sldId id="489" r:id="rId26"/>
    <p:sldId id="354" r:id="rId27"/>
    <p:sldId id="472" r:id="rId28"/>
    <p:sldId id="383" r:id="rId29"/>
    <p:sldId id="488" r:id="rId30"/>
    <p:sldId id="365" r:id="rId31"/>
    <p:sldId id="355" r:id="rId32"/>
    <p:sldId id="370" r:id="rId33"/>
    <p:sldId id="485" r:id="rId34"/>
    <p:sldId id="358" r:id="rId35"/>
    <p:sldId id="375" r:id="rId36"/>
    <p:sldId id="359" r:id="rId37"/>
    <p:sldId id="374" r:id="rId38"/>
    <p:sldId id="455" r:id="rId39"/>
    <p:sldId id="333" r:id="rId40"/>
    <p:sldId id="362" r:id="rId41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BH" initials="K" lastIdx="15" clrIdx="0"/>
  <p:cmAuthor id="1" name="Tom Shannon" initials="TS" lastIdx="11" clrIdx="1"/>
  <p:cmAuthor id="2" name="test" initials="t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4" autoAdjust="0"/>
    <p:restoredTop sz="75583" autoAdjust="0"/>
  </p:normalViewPr>
  <p:slideViewPr>
    <p:cSldViewPr snapToGrid="0">
      <p:cViewPr varScale="1">
        <p:scale>
          <a:sx n="50" d="100"/>
          <a:sy n="50" d="100"/>
        </p:scale>
        <p:origin x="1020" y="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E42BC-8A47-448F-A68A-F4ACF20E9984}" type="datetimeFigureOut">
              <a:rPr lang="en-US" smtClean="0"/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这部分涉及到模型的数据表示。。是前置内容；应该会在第二节课（表面的集合表示体现）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结合</a:t>
            </a:r>
            <a:r>
              <a:rPr lang="en-US" altLang="zh-CN" dirty="0" smtClean="0"/>
              <a:t>Hello triangle</a:t>
            </a:r>
            <a:r>
              <a:rPr lang="zh-CN" altLang="en-US" dirty="0" smtClean="0"/>
              <a:t>的基本绘制</a:t>
            </a:r>
            <a:endParaRPr lang="zh-CN" altLang="en-US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顶点</a:t>
            </a:r>
            <a:r>
              <a:rPr lang="zh-CN" altLang="en-US" dirty="0"/>
              <a:t>位置理解</a:t>
            </a:r>
            <a:endParaRPr lang="zh-CN" altLang="en-US" dirty="0"/>
          </a:p>
          <a:p>
            <a:pPr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索引理解：是干啥的？为啥要有索引，没有会怎么</a:t>
            </a:r>
            <a:r>
              <a:rPr lang="zh-CN" altLang="en-US" dirty="0"/>
              <a:t>样</a:t>
            </a:r>
            <a:endParaRPr lang="zh-CN" altLang="en-US" dirty="0"/>
          </a:p>
          <a:p>
            <a:pPr indent="0">
              <a:buNone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讲完</a:t>
            </a:r>
            <a:r>
              <a:rPr lang="en-US" altLang="zh-CN" b="1" dirty="0">
                <a:solidFill>
                  <a:srgbClr val="FF0000"/>
                </a:solidFill>
              </a:rPr>
              <a:t>vertex</a:t>
            </a:r>
            <a:r>
              <a:rPr lang="zh-CN" altLang="en-US" b="1" dirty="0">
                <a:solidFill>
                  <a:srgbClr val="FF0000"/>
                </a:solidFill>
              </a:rPr>
              <a:t>的内容后说明，最后传进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的是一组顶点；不是</a:t>
            </a:r>
            <a:r>
              <a:rPr lang="zh-CN" altLang="en-US" b="1" dirty="0">
                <a:solidFill>
                  <a:srgbClr val="FF0000"/>
                </a:solidFill>
              </a:rPr>
              <a:t>一个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引入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vertex</a:t>
            </a:r>
            <a:r>
              <a:rPr lang="zh-CN" altLang="en-US" b="1" dirty="0">
                <a:solidFill>
                  <a:srgbClr val="FF0000"/>
                </a:solidFill>
              </a:rPr>
              <a:t>顶点组的元素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这部分讲如何把模型数据传递给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先创建</a:t>
            </a:r>
            <a:r>
              <a:rPr lang="en-US" altLang="zh-CN" b="1" dirty="0">
                <a:solidFill>
                  <a:srgbClr val="FF0000"/>
                </a:solidFill>
              </a:rPr>
              <a:t>resource</a:t>
            </a:r>
            <a:r>
              <a:rPr lang="zh-CN" altLang="en-US" b="1" dirty="0">
                <a:solidFill>
                  <a:srgbClr val="FF0000"/>
                </a:solidFill>
              </a:rPr>
              <a:t>，这部分下节课会细讲；此处带过知道怎么传</a:t>
            </a:r>
            <a:r>
              <a:rPr lang="zh-CN" altLang="en-US" b="1" dirty="0">
                <a:solidFill>
                  <a:srgbClr val="FF0000"/>
                </a:solidFill>
              </a:rPr>
              <a:t>就行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b="1" dirty="0">
                <a:solidFill>
                  <a:srgbClr val="FF0000"/>
                </a:solidFill>
              </a:rPr>
              <a:t>Resource</a:t>
            </a:r>
            <a:r>
              <a:rPr lang="zh-CN" altLang="en-US" b="1" dirty="0">
                <a:solidFill>
                  <a:srgbClr val="FF0000"/>
                </a:solidFill>
              </a:rPr>
              <a:t>不能直接被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使用；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此时只给了一个资源的</a:t>
            </a:r>
            <a:r>
              <a:rPr lang="zh-CN" altLang="en-US" b="1" dirty="0">
                <a:solidFill>
                  <a:srgbClr val="FF0000"/>
                </a:solidFill>
              </a:rPr>
              <a:t>地址这个只表示是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可使用的一块资源，并不知道资源类型，大小等</a:t>
            </a:r>
            <a:r>
              <a:rPr lang="zh-CN" altLang="en-US" b="1" dirty="0">
                <a:solidFill>
                  <a:srgbClr val="FF0000"/>
                </a:solidFill>
              </a:rPr>
              <a:t>内容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通过</a:t>
            </a:r>
            <a:r>
              <a:rPr lang="en-US" altLang="zh-CN" b="1" dirty="0">
                <a:solidFill>
                  <a:srgbClr val="FF0000"/>
                </a:solidFill>
              </a:rPr>
              <a:t>view</a:t>
            </a:r>
            <a:r>
              <a:rPr lang="zh-CN" altLang="en-US" b="1" dirty="0">
                <a:solidFill>
                  <a:srgbClr val="FF0000"/>
                </a:solidFill>
              </a:rPr>
              <a:t>向</a:t>
            </a:r>
            <a:r>
              <a:rPr lang="en-US" altLang="zh-CN" b="1" dirty="0">
                <a:solidFill>
                  <a:srgbClr val="FF0000"/>
                </a:solidFill>
              </a:rPr>
              <a:t>gpu</a:t>
            </a:r>
            <a:r>
              <a:rPr lang="zh-CN" altLang="en-US" b="1" dirty="0">
                <a:solidFill>
                  <a:srgbClr val="FF0000"/>
                </a:solidFill>
              </a:rPr>
              <a:t>传递</a:t>
            </a:r>
            <a:r>
              <a:rPr lang="en-US" altLang="zh-CN" b="1" dirty="0">
                <a:solidFill>
                  <a:srgbClr val="FF0000"/>
                </a:solidFill>
              </a:rPr>
              <a:t>resource</a:t>
            </a:r>
            <a:r>
              <a:rPr lang="zh-CN" altLang="en-US" b="1" dirty="0">
                <a:solidFill>
                  <a:srgbClr val="FF0000"/>
                </a:solidFill>
              </a:rPr>
              <a:t>的类型，</a:t>
            </a:r>
            <a:r>
              <a:rPr lang="en-US" altLang="zh-CN" b="1" dirty="0">
                <a:solidFill>
                  <a:srgbClr val="FF0000"/>
                </a:solidFill>
              </a:rPr>
              <a:t>size</a:t>
            </a:r>
            <a:r>
              <a:rPr lang="zh-CN" altLang="en-US" b="1" dirty="0">
                <a:solidFill>
                  <a:srgbClr val="FF0000"/>
                </a:solidFill>
              </a:rPr>
              <a:t>，地址等信息（所以</a:t>
            </a:r>
            <a:r>
              <a:rPr lang="en-US" altLang="zh-CN" b="1" dirty="0">
                <a:solidFill>
                  <a:srgbClr val="FF0000"/>
                </a:solidFill>
              </a:rPr>
              <a:t>view </a:t>
            </a:r>
            <a:r>
              <a:rPr lang="zh-CN" altLang="en-US" b="1" dirty="0">
                <a:solidFill>
                  <a:srgbClr val="FF0000"/>
                </a:solidFill>
              </a:rPr>
              <a:t>在真正绘制的时候才使用），目前讲的只是为模型准备绘制</a:t>
            </a:r>
            <a:r>
              <a:rPr lang="zh-CN" altLang="en-US" b="1" dirty="0">
                <a:solidFill>
                  <a:srgbClr val="FF0000"/>
                </a:solidFill>
              </a:rPr>
              <a:t>数据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这部分涉及到模型的数据表示。。是前置内容；应该会在第二节课（表面的集合表示体现）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常用的</a:t>
            </a:r>
            <a:r>
              <a:rPr lang="en-US" altLang="zh-CN" dirty="0" smtClean="0"/>
              <a:t>Triangle List</a:t>
            </a:r>
            <a:r>
              <a:rPr lang="zh-CN" altLang="en-US" dirty="0" smtClean="0"/>
              <a:t>，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topology</a:t>
            </a:r>
            <a:r>
              <a:rPr lang="zh-CN" altLang="en-US" dirty="0" smtClean="0"/>
              <a:t>决定数据</a:t>
            </a:r>
            <a:r>
              <a:rPr lang="en-US" altLang="zh-CN" dirty="0" smtClean="0"/>
              <a:t>vertex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的数据内容；不同的拓扑结构需要整合不同的</a:t>
            </a:r>
            <a:r>
              <a:rPr lang="en-US" altLang="zh-CN" dirty="0" smtClean="0"/>
              <a:t>vertex buffer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index </a:t>
            </a:r>
            <a:r>
              <a:rPr lang="en-US" altLang="zh-CN" dirty="0" smtClean="0"/>
              <a:t>buffer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zh-CN" altLang="en-US" dirty="0"/>
          </a:p>
          <a:p>
            <a:pPr marL="457200" indent="-457200"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介绍数据结构组织</a:t>
            </a:r>
            <a:r>
              <a:rPr lang="en-US" altLang="zh-CN" b="1" dirty="0">
                <a:solidFill>
                  <a:srgbClr val="FF0000"/>
                </a:solidFill>
              </a:rPr>
              <a:t>Vertex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Index</a:t>
            </a:r>
            <a:r>
              <a:rPr lang="zh-CN" altLang="en-US" b="1" dirty="0">
                <a:solidFill>
                  <a:srgbClr val="FF0000"/>
                </a:solidFill>
              </a:rPr>
              <a:t>讲清楚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为什么要进行空间变换？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涉及到前置知识；空间变换的部分； 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en-US" altLang="zh-CN" baseline="0" dirty="0" smtClean="0"/>
              <a:t> World Space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Local Space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Camera Space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homogenous clip space</a:t>
            </a:r>
            <a:endParaRPr lang="en-US" altLang="zh-CN" baseline="0" dirty="0" smtClean="0"/>
          </a:p>
          <a:p>
            <a:r>
              <a:rPr lang="en-US" altLang="zh-CN" baseline="0" dirty="0" smtClean="0"/>
              <a:t>3. </a:t>
            </a:r>
            <a:r>
              <a:rPr lang="zh-CN" altLang="en-US" baseline="0" dirty="0" smtClean="0"/>
              <a:t>此处可讨论后适当增加篇幅；主要看变换部分的前置内容之前的课程（第二课）有多少</a:t>
            </a:r>
            <a:endParaRPr lang="en-US" altLang="zh-CN" baseline="0" dirty="0" smtClean="0"/>
          </a:p>
          <a:p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关于</a:t>
            </a:r>
            <a:r>
              <a:rPr lang="en-US" altLang="zh-CN" sz="24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homogeneous clip space 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altLang="zh-CN" sz="24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projection space </a:t>
            </a:r>
            <a:r>
              <a:rPr lang="zh-CN" altLang="en-US" sz="24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，齐次裁剪空间，投影空间</a:t>
            </a:r>
            <a:endParaRPr lang="en-US" altLang="zh-CN" baseline="0" dirty="0" smtClean="0"/>
          </a:p>
          <a:p>
            <a:r>
              <a:rPr lang="en-US" altLang="zh-CN" baseline="0" dirty="0" smtClean="0"/>
              <a:t>4. </a:t>
            </a:r>
            <a:r>
              <a:rPr lang="zh-CN" altLang="en-US" baseline="0" dirty="0" smtClean="0"/>
              <a:t>其他计算比如蒙皮；涉及到</a:t>
            </a:r>
            <a:r>
              <a:rPr lang="en-US" altLang="zh-CN" baseline="0" dirty="0" smtClean="0"/>
              <a:t>Skeletal Mesh</a:t>
            </a:r>
            <a:r>
              <a:rPr lang="zh-CN" altLang="en-US" baseline="0" dirty="0" smtClean="0"/>
              <a:t>的实现；</a:t>
            </a:r>
            <a:r>
              <a:rPr lang="en-US" altLang="zh-CN" baseline="0" dirty="0" smtClean="0"/>
              <a:t>world position offset</a:t>
            </a:r>
            <a:r>
              <a:rPr lang="zh-CN" altLang="en-US" baseline="0" dirty="0" smtClean="0"/>
              <a:t> 其他变形的处理等。</a:t>
            </a:r>
            <a:endParaRPr lang="zh-CN" altLang="en-US" baseline="0" dirty="0" smtClean="0"/>
          </a:p>
          <a:p>
            <a:endParaRPr lang="zh-CN" altLang="en-US" dirty="0"/>
          </a:p>
          <a:p>
            <a:r>
              <a:rPr lang="zh-CN" altLang="en-US" b="1" dirty="0"/>
              <a:t>侧重实现部分，怎么实现变换；</a:t>
            </a:r>
            <a:r>
              <a:rPr lang="en-US" altLang="zh-CN" b="1" dirty="0"/>
              <a:t>cpu</a:t>
            </a:r>
            <a:r>
              <a:rPr lang="zh-CN" altLang="en-US" b="1" dirty="0"/>
              <a:t>端计算；</a:t>
            </a:r>
            <a:r>
              <a:rPr lang="en-US" altLang="zh-CN" b="1" dirty="0"/>
              <a:t>gpu</a:t>
            </a:r>
            <a:r>
              <a:rPr lang="zh-CN" altLang="en-US" b="1" dirty="0"/>
              <a:t>端</a:t>
            </a:r>
            <a:r>
              <a:rPr lang="zh-CN" altLang="en-US" b="1" dirty="0"/>
              <a:t>计算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说明最后的结果屏幕空间的</a:t>
            </a:r>
            <a:r>
              <a:rPr lang="zh-CN" altLang="en-US" dirty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Cpu</a:t>
            </a:r>
            <a:r>
              <a:rPr lang="zh-CN" altLang="en-US" dirty="0" smtClean="0"/>
              <a:t>端计算 </a:t>
            </a:r>
            <a:r>
              <a:rPr lang="en-US" altLang="zh-CN" dirty="0" smtClean="0"/>
              <a:t>world view </a:t>
            </a:r>
            <a:r>
              <a:rPr lang="en-US" altLang="zh-CN" dirty="0" err="1" smtClean="0"/>
              <a:t>proj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MVP</a:t>
            </a:r>
            <a:r>
              <a:rPr lang="zh-CN" altLang="en-US" dirty="0" smtClean="0"/>
              <a:t>）；传参给</a:t>
            </a:r>
            <a:r>
              <a:rPr lang="en-US" altLang="zh-CN" dirty="0" err="1" smtClean="0"/>
              <a:t>gpu</a:t>
            </a:r>
            <a:r>
              <a:rPr lang="zh-CN" altLang="en-US" dirty="0" smtClean="0"/>
              <a:t>（传参的过程下面单讲）</a:t>
            </a:r>
            <a:endParaRPr lang="en-US" altLang="zh-CN" dirty="0" smtClean="0"/>
          </a:p>
          <a:p>
            <a:r>
              <a:rPr lang="zh-CN" altLang="en-US" dirty="0" smtClean="0"/>
              <a:t>下面是</a:t>
            </a:r>
            <a:r>
              <a:rPr lang="en-US" altLang="zh-CN" dirty="0" smtClean="0"/>
              <a:t>vertex </a:t>
            </a:r>
            <a:r>
              <a:rPr lang="en-US" altLang="zh-CN" dirty="0" err="1" smtClean="0"/>
              <a:t>shader</a:t>
            </a:r>
            <a:r>
              <a:rPr lang="zh-CN" altLang="en-US" dirty="0" smtClean="0"/>
              <a:t>的逻辑，直接变换顶点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思考为什么不在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端变换好再传给</a:t>
            </a:r>
            <a:r>
              <a:rPr lang="en-US" altLang="zh-CN" dirty="0" smtClean="0"/>
              <a:t>GPU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GPU</a:t>
            </a:r>
            <a:r>
              <a:rPr lang="zh-CN" altLang="en-US" dirty="0" smtClean="0"/>
              <a:t>效率块，涉及到</a:t>
            </a:r>
            <a:r>
              <a:rPr lang="en-US" altLang="zh-CN" dirty="0" smtClean="0"/>
              <a:t>vertex buffer</a:t>
            </a:r>
            <a:r>
              <a:rPr lang="zh-CN" altLang="en-US" dirty="0" smtClean="0"/>
              <a:t>每次都会</a:t>
            </a:r>
            <a:r>
              <a:rPr lang="zh-CN" altLang="en-US" dirty="0" smtClean="0"/>
              <a:t>变动）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变换的结果</a:t>
            </a:r>
            <a:endParaRPr lang="zh-CN" altLang="en-US" dirty="0" smtClean="0"/>
          </a:p>
          <a:p>
            <a:r>
              <a:rPr lang="en-US" altLang="zh-CN" dirty="0" smtClean="0"/>
              <a:t>-</a:t>
            </a:r>
            <a:r>
              <a:rPr lang="en-US" altLang="zh-CN" dirty="0" smtClean="0"/>
              <a:t>r &lt; x &lt; r</a:t>
            </a:r>
            <a:endParaRPr lang="en-US" altLang="zh-CN" dirty="0" smtClean="0"/>
          </a:p>
          <a:p>
            <a:r>
              <a:rPr lang="en-US" altLang="zh-CN" dirty="0" smtClean="0"/>
              <a:t>-1 &lt; y &lt; 1</a:t>
            </a:r>
            <a:endParaRPr lang="en-US" altLang="zh-CN" dirty="0" smtClean="0"/>
          </a:p>
          <a:p>
            <a:r>
              <a:rPr lang="en-US" altLang="zh-CN" dirty="0" smtClean="0"/>
              <a:t>near &lt; z &lt; far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暂时不讲中间的几个</a:t>
            </a:r>
            <a:r>
              <a:rPr lang="en-US" altLang="zh-CN" b="1" dirty="0"/>
              <a:t>shader</a:t>
            </a:r>
            <a:r>
              <a:rPr lang="zh-CN" altLang="en-US" b="1" dirty="0"/>
              <a:t>；</a:t>
            </a:r>
            <a:r>
              <a:rPr lang="zh-CN" altLang="en-US" b="1" dirty="0"/>
              <a:t>带一下</a:t>
            </a:r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强调原理，判断像素的位置落在了哪个三角形</a:t>
            </a:r>
            <a:r>
              <a:rPr lang="zh-CN" altLang="en-US" b="1" dirty="0"/>
              <a:t>内</a:t>
            </a:r>
            <a:endParaRPr lang="zh-CN" altLang="en-US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之前的</a:t>
            </a:r>
            <a:r>
              <a:rPr lang="en-US" altLang="zh-CN" b="1" dirty="0"/>
              <a:t>vertex shader</a:t>
            </a:r>
            <a:r>
              <a:rPr lang="zh-CN" altLang="en-US" b="1" dirty="0"/>
              <a:t>已经把三角形的顶点信息变换到平面</a:t>
            </a:r>
            <a:r>
              <a:rPr lang="zh-CN" altLang="en-US" b="1" dirty="0"/>
              <a:t>内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结束本节课可以自己使用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的流程渲染一个自己导入的模型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熟悉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的先进性。。。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以理论为主，不介绍某个绘制实例的具体实现；但是中间会穿插关键的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的使用介绍；为编写作业打基础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en-US" altLang="zh-CN" b="1" dirty="0"/>
              <a:t>1.</a:t>
            </a:r>
            <a:r>
              <a:rPr lang="zh-CN" altLang="en-US" b="1" dirty="0"/>
              <a:t>强调原理，判断像素的位置落在了哪个三角形</a:t>
            </a:r>
            <a:r>
              <a:rPr lang="zh-CN" altLang="en-US" b="1" dirty="0"/>
              <a:t>内</a:t>
            </a:r>
            <a:endParaRPr lang="zh-CN" altLang="en-US" b="1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之前的</a:t>
            </a:r>
            <a:r>
              <a:rPr lang="en-US" altLang="zh-CN" b="1" dirty="0"/>
              <a:t>vertex shader</a:t>
            </a:r>
            <a:r>
              <a:rPr lang="zh-CN" altLang="en-US" b="1" dirty="0"/>
              <a:t>已经把三角形的顶点信息变换到平面</a:t>
            </a:r>
            <a:r>
              <a:rPr lang="zh-CN" altLang="en-US" b="1" dirty="0"/>
              <a:t>内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上面说了如何计算像素落在哪个</a:t>
            </a:r>
            <a:r>
              <a:rPr lang="en-US" altLang="zh-CN" dirty="0"/>
              <a:t>triangle</a:t>
            </a:r>
            <a:r>
              <a:rPr lang="zh-CN" altLang="en-US" dirty="0"/>
              <a:t>内，</a:t>
            </a:r>
            <a:r>
              <a:rPr lang="en-US" altLang="zh-CN" dirty="0"/>
              <a:t> </a:t>
            </a:r>
            <a:r>
              <a:rPr lang="zh-CN" altLang="en-US" dirty="0"/>
              <a:t>那么下一步如何计算该像素的属性；从所属三角形</a:t>
            </a:r>
            <a:r>
              <a:rPr lang="zh-CN" altLang="en-US" dirty="0"/>
              <a:t>的顶点属性</a:t>
            </a:r>
            <a:r>
              <a:rPr lang="zh-CN" altLang="en-US" dirty="0"/>
              <a:t>继承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从Barycentric coordinate的角度去讲；当然还有其他的方式去</a:t>
            </a:r>
            <a:r>
              <a:rPr lang="zh-CN" altLang="en-US" dirty="0"/>
              <a:t>插值；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3. </a:t>
            </a:r>
            <a:r>
              <a:rPr lang="zh-CN" altLang="en-US" dirty="0"/>
              <a:t>通过</a:t>
            </a:r>
            <a:r>
              <a:rPr lang="en-US" altLang="zh-CN" dirty="0"/>
              <a:t>edge function</a:t>
            </a:r>
            <a:r>
              <a:rPr lang="zh-CN" altLang="en-US" dirty="0"/>
              <a:t>计算表示平行四边形面积；</a:t>
            </a:r>
            <a:r>
              <a:rPr lang="zh-CN" altLang="en-US" dirty="0"/>
              <a:t>使用顶点对向的三角形面积占总的比重；来表示</a:t>
            </a:r>
            <a:r>
              <a:rPr lang="zh-CN" altLang="en-US" dirty="0"/>
              <a:t>权重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参考：https://www.scratchapixel.com/lessons/3d-basic-rendering/rasterization-practical-implementation/perspective-correct-interpolation-vertex-attributes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重点是插值说明白</a:t>
            </a:r>
            <a:endParaRPr lang="zh-CN" altLang="en-US" b="1" dirty="0"/>
          </a:p>
          <a:p>
            <a:r>
              <a:rPr lang="zh-CN" altLang="en-US" b="1" dirty="0">
                <a:sym typeface="+mn-ea"/>
              </a:rPr>
              <a:t>做一个例子去阐述顶点的属性插值；</a:t>
            </a:r>
            <a:r>
              <a:rPr lang="en-US" altLang="zh-CN" b="1" dirty="0">
                <a:sym typeface="+mn-ea"/>
              </a:rPr>
              <a:t>normal</a:t>
            </a:r>
            <a:r>
              <a:rPr lang="zh-CN" altLang="en-US" b="1" dirty="0">
                <a:sym typeface="+mn-ea"/>
              </a:rPr>
              <a:t>做源输入；</a:t>
            </a:r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做一个例子去阐述顶点的属性插值；</a:t>
            </a:r>
            <a:r>
              <a:rPr lang="en-US" altLang="zh-CN" b="1" dirty="0">
                <a:sym typeface="+mn-ea"/>
              </a:rPr>
              <a:t>normal</a:t>
            </a:r>
            <a:r>
              <a:rPr lang="zh-CN" altLang="en-US" b="1" dirty="0">
                <a:sym typeface="+mn-ea"/>
              </a:rPr>
              <a:t>做源输入；</a:t>
            </a:r>
            <a:endParaRPr lang="zh-CN" altLang="en-US" b="1" dirty="0">
              <a:sym typeface="+mn-ea"/>
            </a:endParaRPr>
          </a:p>
          <a:p>
            <a:r>
              <a:rPr lang="zh-CN" altLang="en-US" b="1" dirty="0">
                <a:sym typeface="+mn-ea"/>
              </a:rPr>
              <a:t>需要结合</a:t>
            </a:r>
            <a:r>
              <a:rPr lang="en-US" altLang="zh-CN" b="1" dirty="0">
                <a:sym typeface="+mn-ea"/>
              </a:rPr>
              <a:t>demo</a:t>
            </a:r>
            <a:r>
              <a:rPr lang="zh-CN" altLang="en-US" b="1" dirty="0">
                <a:sym typeface="+mn-ea"/>
              </a:rPr>
              <a:t>进行说明</a:t>
            </a:r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某些驱动有对应的</a:t>
            </a:r>
            <a:r>
              <a:rPr lang="en-US" altLang="zh-CN" dirty="0" smtClean="0"/>
              <a:t>Fragment Shader</a:t>
            </a:r>
            <a:r>
              <a:rPr lang="zh-CN" altLang="en-US" dirty="0" smtClean="0"/>
              <a:t>的说法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此处的计算是物体外观展示的决定性因素；</a:t>
            </a:r>
            <a:endParaRPr lang="zh-CN" altLang="en-US" dirty="0" smtClean="0"/>
          </a:p>
          <a:p>
            <a:pPr marL="457200" indent="-457200">
              <a:buAutoNum type="arabicPeriod"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b="1" dirty="0"/>
              <a:t>补一些</a:t>
            </a:r>
            <a:r>
              <a:rPr lang="en-US" altLang="zh-CN" b="1" dirty="0"/>
              <a:t>shader </a:t>
            </a:r>
            <a:r>
              <a:rPr lang="zh-CN" altLang="en-US" b="1" dirty="0"/>
              <a:t>编译和编写相关的</a:t>
            </a:r>
            <a:r>
              <a:rPr lang="zh-CN" altLang="en-US" b="1" dirty="0"/>
              <a:t>内容；对接</a:t>
            </a:r>
            <a:r>
              <a:rPr lang="en-US" altLang="zh-CN" b="1" dirty="0"/>
              <a:t>dx12 </a:t>
            </a:r>
            <a:r>
              <a:rPr lang="zh-CN" altLang="en-US" b="1" dirty="0"/>
              <a:t>的</a:t>
            </a:r>
            <a:r>
              <a:rPr lang="en-US" altLang="zh-CN" b="1" dirty="0"/>
              <a:t>shader</a:t>
            </a:r>
            <a:r>
              <a:rPr lang="zh-CN" altLang="en-US" b="1" dirty="0"/>
              <a:t>编译和使用；代码引用；预留</a:t>
            </a:r>
            <a:r>
              <a:rPr lang="zh-CN" altLang="en-US" b="1" dirty="0"/>
              <a:t>页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正常的绘制操作</a:t>
            </a:r>
            <a:r>
              <a:rPr lang="en-US" altLang="zh-CN" dirty="0" smtClean="0"/>
              <a:t>depth enable true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depth write mask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all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depth function less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depth enable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会怎么样？（绘制前排序）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讲清楚</a:t>
            </a:r>
            <a:r>
              <a:rPr lang="en-US" altLang="zh-CN" b="1" dirty="0" smtClean="0"/>
              <a:t>depth test</a:t>
            </a:r>
            <a:r>
              <a:rPr lang="zh-CN" altLang="en-US" b="1" dirty="0" smtClean="0"/>
              <a:t>，深度剔除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深度测试；</a:t>
            </a:r>
            <a:r>
              <a:rPr lang="en-US" altLang="zh-CN" b="1" dirty="0" smtClean="0"/>
              <a:t>stencil</a:t>
            </a:r>
            <a:r>
              <a:rPr lang="zh-CN" altLang="en-US" b="1" dirty="0" smtClean="0"/>
              <a:t>知道就行</a:t>
            </a:r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正常的绘制操作</a:t>
            </a:r>
            <a:r>
              <a:rPr lang="en-US" altLang="zh-CN" dirty="0" smtClean="0"/>
              <a:t>depth enable true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depth write mask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all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depth function less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如果</a:t>
            </a:r>
            <a:r>
              <a:rPr lang="en-US" altLang="zh-CN" dirty="0" smtClean="0"/>
              <a:t>depth enable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会怎么样？（绘制前排序）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讲清楚</a:t>
            </a:r>
            <a:r>
              <a:rPr lang="en-US" altLang="zh-CN" b="1" dirty="0" smtClean="0"/>
              <a:t>depth test</a:t>
            </a:r>
            <a:r>
              <a:rPr lang="zh-CN" altLang="en-US" b="1" dirty="0" smtClean="0"/>
              <a:t>，深度剔除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深度测试；</a:t>
            </a:r>
            <a:r>
              <a:rPr lang="en-US" altLang="zh-CN" b="1" dirty="0" smtClean="0"/>
              <a:t>stencil</a:t>
            </a:r>
            <a:r>
              <a:rPr lang="zh-CN" altLang="en-US" b="1" dirty="0" smtClean="0"/>
              <a:t>知道就行</a:t>
            </a:r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多个</a:t>
            </a:r>
            <a:r>
              <a:rPr lang="en-US" altLang="zh-CN" dirty="0" err="1" smtClean="0"/>
              <a:t>pso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合作完成镜面效果的绘制，比较复杂，现在不讲</a:t>
            </a:r>
            <a:endParaRPr lang="en-US" altLang="zh-CN" dirty="0" smtClean="0"/>
          </a:p>
          <a:p>
            <a:r>
              <a:rPr lang="en-US" altLang="zh-CN" dirty="0" smtClean="0"/>
              <a:t>2.Blend</a:t>
            </a:r>
            <a:r>
              <a:rPr lang="zh-CN" altLang="en-US" dirty="0" smtClean="0"/>
              <a:t>在透明物体绘制的时候一定会使用的功能</a:t>
            </a:r>
            <a:endParaRPr lang="zh-CN" altLang="en-US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在已经绘制的</a:t>
            </a:r>
            <a:r>
              <a:rPr lang="en-US" altLang="zh-CN" dirty="0" smtClean="0"/>
              <a:t>back buffer</a:t>
            </a:r>
            <a:r>
              <a:rPr lang="zh-CN" altLang="en-US" dirty="0" smtClean="0"/>
              <a:t>上继续绘制透明的物体（</a:t>
            </a:r>
            <a:r>
              <a:rPr lang="en-US" altLang="zh-CN" dirty="0" smtClean="0"/>
              <a:t>translucency</a:t>
            </a:r>
            <a:r>
              <a:rPr lang="zh-CN" altLang="en-US" dirty="0" smtClean="0"/>
              <a:t>）；绘制时需要跟</a:t>
            </a:r>
            <a:r>
              <a:rPr lang="en-US" altLang="zh-CN" dirty="0" smtClean="0"/>
              <a:t>back buffer</a:t>
            </a:r>
            <a:r>
              <a:rPr lang="zh-CN" altLang="en-US" dirty="0" smtClean="0"/>
              <a:t>上已经存在的像素值进行混合，以达到透明的效果</a:t>
            </a:r>
            <a:endParaRPr lang="zh-CN" altLang="en-US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分为</a:t>
            </a:r>
            <a:r>
              <a:rPr lang="en-US" altLang="zh-CN" dirty="0" smtClean="0"/>
              <a:t>color</a:t>
            </a:r>
            <a:r>
              <a:rPr lang="zh-CN" altLang="en-US" dirty="0" smtClean="0"/>
              <a:t>计算和</a:t>
            </a:r>
            <a:r>
              <a:rPr lang="en-US" altLang="zh-CN" dirty="0" smtClean="0"/>
              <a:t>alpha</a:t>
            </a:r>
            <a:r>
              <a:rPr lang="zh-CN" altLang="en-US" dirty="0" smtClean="0"/>
              <a:t>计算两个方面进行混合</a:t>
            </a:r>
            <a:endParaRPr lang="zh-CN" altLang="en-US" dirty="0" smtClean="0"/>
          </a:p>
          <a:p>
            <a:r>
              <a:rPr lang="en-US" altLang="zh-CN" dirty="0" smtClean="0"/>
              <a:t>5. DX12</a:t>
            </a:r>
            <a:r>
              <a:rPr lang="zh-CN" altLang="en-US" dirty="0" smtClean="0"/>
              <a:t>的的计算规格见</a:t>
            </a:r>
            <a:r>
              <a:rPr lang="zh-CN" altLang="en-US" dirty="0" smtClean="0"/>
              <a:t>公式</a:t>
            </a:r>
            <a:endParaRPr lang="zh-CN" altLang="en-US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在透明的基础上理解</a:t>
            </a:r>
            <a:r>
              <a:rPr lang="en-US" altLang="zh-CN" dirty="0" smtClean="0"/>
              <a:t>blend</a:t>
            </a:r>
            <a:r>
              <a:rPr lang="zh-CN" altLang="en-US" dirty="0" smtClean="0"/>
              <a:t>；但不能仅限于透明</a:t>
            </a:r>
            <a:r>
              <a:rPr lang="zh-CN" altLang="en-US" dirty="0" smtClean="0"/>
              <a:t>渲染</a:t>
            </a:r>
            <a:endParaRPr lang="zh-CN" altLang="en-US" dirty="0" smtClean="0"/>
          </a:p>
          <a:p>
            <a:r>
              <a:rPr lang="en-US" altLang="zh-CN" dirty="0" smtClean="0"/>
              <a:t>7. blende </a:t>
            </a:r>
            <a:r>
              <a:rPr lang="zh-CN" altLang="en-US" dirty="0" smtClean="0"/>
              <a:t>不仅限于绘制透明物体；还有其他的用处；所以对应到</a:t>
            </a:r>
            <a:r>
              <a:rPr lang="en-US" altLang="zh-CN" dirty="0" smtClean="0"/>
              <a:t>F</a:t>
            </a:r>
            <a:r>
              <a:rPr lang="zh-CN" altLang="en-US" dirty="0" smtClean="0"/>
              <a:t>和操作符的选择，比较</a:t>
            </a:r>
            <a:r>
              <a:rPr lang="zh-CN" altLang="en-US" dirty="0" smtClean="0"/>
              <a:t>多样化；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以</a:t>
            </a:r>
            <a:r>
              <a:rPr lang="en-US" altLang="zh-CN" b="1" dirty="0" smtClean="0"/>
              <a:t>alph</a:t>
            </a:r>
            <a:r>
              <a:rPr lang="zh-CN" altLang="en-US" b="1" dirty="0" smtClean="0"/>
              <a:t>混合为例讲一下</a:t>
            </a:r>
            <a:r>
              <a:rPr lang="en-US" altLang="zh-CN" b="1" dirty="0" smtClean="0"/>
              <a:t>blend</a:t>
            </a:r>
            <a:r>
              <a:rPr lang="zh-CN" altLang="en-US" b="1" dirty="0" smtClean="0"/>
              <a:t>；篇幅没有</a:t>
            </a:r>
            <a:r>
              <a:rPr lang="en-US" altLang="zh-CN" b="1" dirty="0" smtClean="0"/>
              <a:t>depth</a:t>
            </a:r>
            <a:r>
              <a:rPr lang="zh-CN" altLang="en-US" b="1" dirty="0" smtClean="0"/>
              <a:t>高</a:t>
            </a:r>
            <a:endParaRPr lang="zh-CN" altLang="en-US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1.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学习了以上内容后；我们把管线的各基础阶段和所需的基础数据了解的差不多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2. 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但还不能直接就绘制；绘制还需要准备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PSO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；</a:t>
            </a:r>
            <a:endParaRPr lang="zh-CN" altLang="en-US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单独拿出来一章是因为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dx11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没有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pso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的概念；所有的状态对象都是散列的；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 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统一了之后也有一些体现先进性的东西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跟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pipeline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的图对应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https://docs.microsoft.com/en-us/windows/win32/direct3d12/managing-graphics-pipeline-state-in-direct3d-12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结合上面介绍过的</a:t>
            </a:r>
            <a:r>
              <a:rPr lang="en-US" altLang="zh-CN" dirty="0" smtClean="0"/>
              <a:t>rasterizer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blend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depth stencil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inputlayout</a:t>
            </a:r>
            <a:r>
              <a:rPr lang="zh-CN" altLang="en-US" dirty="0" smtClean="0"/>
              <a:t>等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r>
              <a:rPr lang="zh-CN" altLang="en-US" dirty="0" smtClean="0"/>
              <a:t>跟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的图对应</a:t>
            </a:r>
            <a:r>
              <a:rPr lang="zh-CN" altLang="en-US" dirty="0" smtClean="0"/>
              <a:t>起来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从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的渲染管线图带入，并介绍本节课使用的基础数据和关键</a:t>
            </a:r>
            <a:r>
              <a:rPr lang="en-US" altLang="zh-CN" dirty="0" smtClean="0"/>
              <a:t>Stage</a:t>
            </a:r>
            <a:r>
              <a:rPr lang="zh-CN" altLang="en-US" dirty="0" smtClean="0"/>
              <a:t>（与之前赵帅的课程衔接）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需要的</a:t>
            </a:r>
            <a:r>
              <a:rPr lang="en-US" altLang="zh-CN" dirty="0" smtClean="0"/>
              <a:t>Mesh</a:t>
            </a:r>
            <a:r>
              <a:rPr lang="zh-CN" altLang="en-US" dirty="0" smtClean="0"/>
              <a:t>数据，如何组织？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可编程管线，如何编程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PSO</a:t>
            </a:r>
            <a:r>
              <a:rPr lang="zh-CN" altLang="en-US" dirty="0" smtClean="0"/>
              <a:t>的概念阐述，抽象</a:t>
            </a:r>
            <a:r>
              <a:rPr lang="en-US" altLang="zh-CN" dirty="0" smtClean="0"/>
              <a:t>PSO</a:t>
            </a:r>
            <a:r>
              <a:rPr lang="zh-CN" altLang="en-US" dirty="0" smtClean="0"/>
              <a:t>的作用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en-US" altLang="zh-CN" dirty="0" smtClean="0"/>
              <a:t>Command </a:t>
            </a:r>
            <a:r>
              <a:rPr lang="zh-CN" altLang="en-US" dirty="0" smtClean="0"/>
              <a:t>提交，引入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 Submission</a:t>
            </a:r>
            <a:r>
              <a:rPr lang="zh-CN" altLang="en-US" dirty="0" smtClean="0"/>
              <a:t>机制，并介绍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结束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作业</a:t>
            </a: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结合上面介绍过的</a:t>
            </a:r>
            <a:r>
              <a:rPr lang="en-US" altLang="zh-CN" dirty="0" smtClean="0"/>
              <a:t>rasterizer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blend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depth stencil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inputlayout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Work submission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：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的工作提交机制，我们最后的工作要有</a:t>
            </a:r>
            <a:r>
              <a:rPr lang="en-US" altLang="zh-CN" sz="2800" kern="0" dirty="0" err="1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gpu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来完成，通过</a:t>
            </a:r>
            <a:r>
              <a:rPr lang="en-US" altLang="zh-CN" sz="2800" kern="0" dirty="0" err="1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cpu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想</a:t>
            </a:r>
            <a:r>
              <a:rPr lang="en-US" altLang="zh-CN" sz="2800" kern="0" dirty="0" err="1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gpu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提交绘制命令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先说一下简单模型绘制的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work submission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过程</a:t>
            </a:r>
            <a:endParaRPr lang="en-US" altLang="zh-CN" sz="2800" kern="0" dirty="0" smtClean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1. </a:t>
            </a:r>
            <a:r>
              <a:rPr lang="zh-CN" altLang="en-US" dirty="0" smtClean="0"/>
              <a:t>介绍基础绘制；承接上面的内容；确保到本页，听众能完成一个基础模型的绘制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2. </a:t>
            </a:r>
            <a:r>
              <a:rPr lang="zh-CN" altLang="en-US" dirty="0" smtClean="0"/>
              <a:t>下面的内容在简单绘制流程的基础上改进，便于理解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3. </a:t>
            </a:r>
            <a:r>
              <a:rPr lang="zh-CN" altLang="en-US" dirty="0" smtClean="0"/>
              <a:t>到此打开</a:t>
            </a:r>
            <a:r>
              <a:rPr lang="en-US" altLang="zh-CN" dirty="0" smtClean="0"/>
              <a:t>vs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box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梳理一下</a:t>
            </a:r>
            <a:r>
              <a:rPr lang="en-US" altLang="zh-CN" dirty="0" smtClean="0"/>
              <a:t>《</a:t>
            </a:r>
            <a:r>
              <a:rPr lang="zh-CN" altLang="en-US" dirty="0" smtClean="0"/>
              <a:t>简单模型绘制</a:t>
            </a:r>
            <a:r>
              <a:rPr lang="en-US" altLang="zh-CN" dirty="0" smtClean="0"/>
              <a:t>》</a:t>
            </a:r>
            <a:r>
              <a:rPr lang="zh-CN" altLang="en-US" dirty="0" smtClean="0"/>
              <a:t>总体的流程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Dx12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work submission</a:t>
            </a:r>
            <a:r>
              <a:rPr lang="zh-CN" altLang="en-US" dirty="0" smtClean="0"/>
              <a:t>不止如此！！！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/>
              <a:t>重点讲</a:t>
            </a:r>
            <a:endParaRPr lang="zh-CN" altLang="en-US" b="1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需要增加图示内容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理解</a:t>
            </a:r>
            <a:r>
              <a:rPr lang="en-US" altLang="zh-CN" dirty="0" smtClean="0"/>
              <a:t>D3D12 </a:t>
            </a:r>
            <a:r>
              <a:rPr lang="zh-CN" altLang="en-US" dirty="0" smtClean="0"/>
              <a:t>的重要改变具体体现在记录</a:t>
            </a:r>
            <a:r>
              <a:rPr lang="en-US" altLang="zh-CN" dirty="0" smtClean="0"/>
              <a:t>command list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command </a:t>
            </a:r>
            <a:r>
              <a:rPr lang="en-US" altLang="zh-CN" dirty="0" err="1" smtClean="0"/>
              <a:t>quque</a:t>
            </a:r>
            <a:r>
              <a:rPr lang="en-US" altLang="zh-CN" dirty="0" smtClean="0"/>
              <a:t> </a:t>
            </a:r>
            <a:r>
              <a:rPr lang="zh-CN" altLang="en-US" dirty="0" smtClean="0"/>
              <a:t>提交指令</a:t>
            </a:r>
            <a:endParaRPr lang="en-US" altLang="zh-CN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lang="en-US" altLang="zh-CN" sz="24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dirty="0" smtClean="0"/>
              <a:t>https://docs.microsoft.com/en-us/windows/win32/direct3d12/command-queues-and-command-lists</a:t>
            </a:r>
            <a:endParaRPr lang="en-US" altLang="zh-CN" sz="2400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endParaRPr lang="en-US" altLang="zh-CN" sz="2400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上面所述的大部分渲染命令均可通过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上的接口调用实现（各接口具体定义请参考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DirectX 12 SDK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d3d12.h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头文件，查看其中的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ID3D12GraphicsCommandList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接口声明）。而为了把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提交给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去执行，我们需要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Queue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对象。在这里，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Queue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主要负责提交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，并且同步后者的执行。以下代码演示了如何创建一个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List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并且通过它来记录渲染命令，最后由</a:t>
            </a:r>
            <a:r>
              <a:rPr lang="en-US" altLang="zh-CN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Command Queue</a:t>
            </a:r>
            <a:r>
              <a:rPr lang="zh-CN" altLang="en-US" sz="24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提交这些命令。 </a:t>
            </a:r>
            <a:endParaRPr lang="zh-CN" altLang="en-US" sz="2400" dirty="0" smtClean="0"/>
          </a:p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 smtClean="0"/>
              <a:t>执行和同步机制，最简单的</a:t>
            </a:r>
            <a:r>
              <a:rPr lang="zh-CN" altLang="en-US" b="1" dirty="0" smtClean="0"/>
              <a:t>同步</a:t>
            </a:r>
            <a:endParaRPr lang="zh-CN" altLang="en-US" b="1" dirty="0" smtClean="0"/>
          </a:p>
          <a:p>
            <a:endParaRPr lang="zh-CN" altLang="en-US" b="1" dirty="0" smtClean="0"/>
          </a:p>
          <a:p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同时执行任务，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的任务是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上发起的，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需要知道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工作的进展；要知道发送的工作是否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完成；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最简单的理解，如果不知道会怎么办，在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负荷非常大的情况下，</a:t>
            </a: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依然不会调整发送绘制指令的策略；导致绘制</a:t>
            </a:r>
            <a:r>
              <a:rPr lang="zh-CN" altLang="en-US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出问题，</a:t>
            </a:r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endParaRPr lang="zh-CN" altLang="en-US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command list </a:t>
            </a:r>
            <a:r>
              <a:rPr lang="zh-CN" altLang="en-US" dirty="0" smtClean="0"/>
              <a:t>过程，记录的过程以及执行，同步， </a:t>
            </a:r>
            <a:r>
              <a:rPr lang="en-US" altLang="zh-CN" dirty="0" smtClean="0"/>
              <a:t>command queue signal</a:t>
            </a:r>
            <a:r>
              <a:rPr lang="zh-CN" altLang="en-US" dirty="0" smtClean="0"/>
              <a:t>同步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整体内容回顾，主要针对</a:t>
            </a:r>
            <a:r>
              <a:rPr lang="en-US" altLang="zh-CN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dx12</a:t>
            </a: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的渲染管线以及本课中涉及的关键流程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 smtClean="0"/>
              <a:t>只看目录可能有点迷糊，为了让大家有一个全局的关系理解，之前的课程大家了解了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的大致情况；这个是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的管线流程图，</a:t>
            </a:r>
            <a:r>
              <a:rPr lang="zh-CN" altLang="en-US" b="1" dirty="0" smtClean="0"/>
              <a:t>在流程图的基础上标出今天的主要课程内容</a:t>
            </a:r>
            <a:endParaRPr lang="en-US" altLang="zh-CN" b="1" dirty="0" smtClean="0"/>
          </a:p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 smtClean="0"/>
              <a:t>顺道咨询同学，  </a:t>
            </a:r>
            <a:r>
              <a:rPr lang="zh-CN" altLang="en-US" b="1" dirty="0" smtClean="0"/>
              <a:t>是否都认识了这个图里的内容</a:t>
            </a:r>
            <a:endParaRPr lang="en-US" altLang="zh-CN" b="1" dirty="0" smtClean="0"/>
          </a:p>
          <a:p>
            <a:pPr marL="457200" marR="0" lvl="0" indent="-45720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 smtClean="0"/>
              <a:t>顺道说   </a:t>
            </a:r>
            <a:r>
              <a:rPr lang="zh-CN" altLang="en-US" b="1" dirty="0" smtClean="0"/>
              <a:t>对应的</a:t>
            </a:r>
            <a:r>
              <a:rPr lang="en-US" altLang="zh-CN" b="1" dirty="0" smtClean="0"/>
              <a:t>DX12</a:t>
            </a:r>
            <a:r>
              <a:rPr lang="zh-CN" altLang="en-US" b="1" dirty="0" smtClean="0"/>
              <a:t>初始化时的流程，理论和实践对应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此处确保都已经了解了</a:t>
            </a:r>
            <a:r>
              <a:rPr lang="en-US" altLang="zh-CN" dirty="0" smtClean="0"/>
              <a:t>dx12</a:t>
            </a:r>
            <a:r>
              <a:rPr lang="zh-CN" altLang="en-US" dirty="0" smtClean="0"/>
              <a:t>渲染管线的初始化过程；对上面这些概念，有一个非常基础的理解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已经写过第一个示例的作业，默认对基础的框架结构都清楚了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此处不明白会影响后面</a:t>
            </a:r>
            <a:r>
              <a:rPr lang="en-US" altLang="zh-CN" dirty="0" smtClean="0"/>
              <a:t>work submission</a:t>
            </a:r>
            <a:r>
              <a:rPr lang="zh-CN" altLang="en-US" dirty="0" smtClean="0"/>
              <a:t>的讲解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今天的主要内容：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详细的介绍关键的管线步骤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baseline="0" dirty="0" smtClean="0"/>
              <a:t>介绍管线的基础数据传递（暂时不涉及复杂的</a:t>
            </a:r>
            <a:r>
              <a:rPr lang="en-US" altLang="zh-CN" baseline="0" dirty="0" smtClean="0"/>
              <a:t>shader resource binding</a:t>
            </a:r>
            <a:r>
              <a:rPr lang="zh-CN" altLang="en-US" baseline="0" dirty="0" smtClean="0"/>
              <a:t>，下节课会</a:t>
            </a:r>
            <a:r>
              <a:rPr lang="zh-CN" altLang="en-US" baseline="0" dirty="0" smtClean="0"/>
              <a:t>讲）</a:t>
            </a:r>
            <a:endParaRPr lang="zh-CN" altLang="en-US" baseline="0" dirty="0" smtClean="0"/>
          </a:p>
          <a:p>
            <a:pPr marL="0" indent="0">
              <a:buNone/>
            </a:pPr>
            <a:r>
              <a:rPr lang="en-US" altLang="zh-CN" baseline="0" dirty="0" smtClean="0"/>
              <a:t>PSO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SzPct val="25000"/>
            </a:pPr>
            <a:r>
              <a:rPr lang="zh-CN" altLang="en-US" sz="2800" kern="0" dirty="0" smtClean="0">
                <a:solidFill>
                  <a:srgbClr val="43434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本节课使用到的渲染数据</a:t>
            </a:r>
            <a:endParaRPr lang="zh-CN" sz="2800" kern="0" dirty="0">
              <a:solidFill>
                <a:srgbClr val="43434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DF56B-8CBC-4293-992F-179621AF3D25}" type="slidenum">
              <a:rPr lang="en-AU" smtClean="0">
                <a:solidFill>
                  <a:prstClr val="black"/>
                </a:solidFill>
              </a:rPr>
            </a:fld>
            <a:endParaRPr 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 smtClean="0"/>
              <a:t>这部分涉及到模型的数据表示。。是前置内容；应该会在第二节课（表面的集合表示体现）</a:t>
            </a:r>
            <a:endParaRPr lang="zh-CN" altLang="en-US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结合</a:t>
            </a:r>
            <a:r>
              <a:rPr lang="en-US" altLang="zh-CN" dirty="0" smtClean="0"/>
              <a:t>Hello triangle</a:t>
            </a:r>
            <a:r>
              <a:rPr lang="zh-CN" altLang="en-US" dirty="0" smtClean="0"/>
              <a:t>的基本绘制</a:t>
            </a:r>
            <a:endParaRPr lang="zh-CN" altLang="en-US" dirty="0" smtClean="0"/>
          </a:p>
          <a:p>
            <a:pPr indent="0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顶点</a:t>
            </a:r>
            <a:r>
              <a:rPr lang="zh-CN" altLang="en-US" dirty="0"/>
              <a:t>位置理解</a:t>
            </a:r>
            <a:endParaRPr lang="zh-CN" altLang="en-US" dirty="0"/>
          </a:p>
          <a:p>
            <a:pPr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索引理解：是干啥的？为啥要有索引，没有会怎么</a:t>
            </a:r>
            <a:r>
              <a:rPr lang="zh-CN" altLang="en-US" dirty="0"/>
              <a:t>样</a:t>
            </a:r>
            <a:endParaRPr lang="zh-CN" altLang="en-US" dirty="0"/>
          </a:p>
          <a:p>
            <a:pPr indent="0">
              <a:buNone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17BB9-9CDD-491A-BF82-5D6AFE00870E}" type="slidenum">
              <a:rPr lang="en-US" smtClean="0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Segoe UI Light" panose="020B0502040204020203" charset="0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8000" y="2244724"/>
            <a:ext cx="18288000" cy="477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  <a:defRPr sz="12000" b="0" i="0" u="none" strike="noStrike" cap="none">
                <a:solidFill>
                  <a:schemeClr val="dk1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indent="0">
              <a:spcBef>
                <a:spcPts val="0"/>
              </a:spcBef>
              <a:buNone/>
              <a:defRPr sz="3600"/>
            </a:lvl2pPr>
            <a:lvl3pPr lvl="2" indent="0">
              <a:spcBef>
                <a:spcPts val="0"/>
              </a:spcBef>
              <a:buNone/>
              <a:defRPr sz="3600"/>
            </a:lvl3pPr>
            <a:lvl4pPr lvl="3" indent="0">
              <a:spcBef>
                <a:spcPts val="0"/>
              </a:spcBef>
              <a:buNone/>
              <a:defRPr sz="3600"/>
            </a:lvl4pPr>
            <a:lvl5pPr lvl="4" indent="0">
              <a:spcBef>
                <a:spcPts val="0"/>
              </a:spcBef>
              <a:buNone/>
              <a:defRPr sz="3600"/>
            </a:lvl5pPr>
            <a:lvl6pPr lvl="5" indent="0">
              <a:spcBef>
                <a:spcPts val="0"/>
              </a:spcBef>
              <a:buNone/>
              <a:defRPr sz="3600"/>
            </a:lvl6pPr>
            <a:lvl7pPr lvl="6" indent="0">
              <a:spcBef>
                <a:spcPts val="0"/>
              </a:spcBef>
              <a:buNone/>
              <a:defRPr sz="3600"/>
            </a:lvl7pPr>
            <a:lvl8pPr lvl="7" indent="0">
              <a:spcBef>
                <a:spcPts val="0"/>
              </a:spcBef>
              <a:buNone/>
              <a:defRPr sz="3600"/>
            </a:lvl8pPr>
            <a:lvl9pPr lvl="8" indent="0">
              <a:spcBef>
                <a:spcPts val="0"/>
              </a:spcBef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8000" y="7204077"/>
            <a:ext cx="18288000" cy="331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 panose="020B0604020202020204"/>
              <a:buNone/>
              <a:defRPr sz="4800" b="0" i="0" u="none" strike="noStrike" cap="none">
                <a:solidFill>
                  <a:schemeClr val="dk1"/>
                </a:solidFill>
                <a:latin typeface="+mn-lt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4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764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8077200" y="12712703"/>
            <a:ext cx="8229600" cy="73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828800" marR="0" lvl="2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2743200" marR="0" lvl="3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3657600" marR="0" lvl="4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4572000" marR="0" lvl="5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5486400" marR="0" lvl="6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6400800" marR="0" lvl="7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7315200" marR="0" lvl="8" indent="0" algn="l" rtl="0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lang="en-US"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17221203" y="12712703"/>
            <a:ext cx="5486398" cy="7302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US" sz="2400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Segoe UI Light" panose="020B0502040204020203" charset="0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7" name="Rectangle"/>
          <p:cNvSpPr/>
          <p:nvPr/>
        </p:nvSpPr>
        <p:spPr>
          <a:xfrm>
            <a:off x="-20535" y="843427"/>
            <a:ext cx="477378" cy="1311938"/>
          </a:xfrm>
          <a:prstGeom prst="rect">
            <a:avLst/>
          </a:prstGeom>
          <a:solidFill>
            <a:srgbClr val="FFFC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46937" y="13030200"/>
            <a:ext cx="479297" cy="471924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ea typeface="+mn-ea"/>
                <a:cs typeface="+mn-cs"/>
                <a:sym typeface="Segoe UI Light" panose="020B0502040204020203" charset="0"/>
              </a:defRPr>
            </a:lvl1pPr>
          </a:lstStyle>
          <a:p>
            <a:fld id="{86CB4B4D-7CA3-9044-876B-883B54F8677D}" type="slidenum">
              <a:rPr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  <a:endParaRPr dirty="0"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  <a:endParaRPr dirty="0"/>
          </a:p>
          <a:p>
            <a:pPr lvl="1"/>
            <a:r>
              <a:rPr dirty="0"/>
              <a:t>Body Level Two</a:t>
            </a:r>
            <a:endParaRPr dirty="0"/>
          </a:p>
          <a:p>
            <a:pPr lvl="2"/>
            <a:r>
              <a:rPr dirty="0"/>
              <a:t>Body Level Three</a:t>
            </a:r>
            <a:endParaRPr dirty="0"/>
          </a:p>
          <a:p>
            <a:pPr lvl="3"/>
            <a:r>
              <a:rPr dirty="0"/>
              <a:t>Body Level Four</a:t>
            </a:r>
            <a:endParaRPr dirty="0"/>
          </a:p>
          <a:p>
            <a:pPr lvl="4"/>
            <a:r>
              <a:rPr dirty="0"/>
              <a:t>Body Level Five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9797" y="13131800"/>
            <a:ext cx="415178" cy="41036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000"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defRPr>
            </a:lvl1pPr>
          </a:lstStyle>
          <a:p>
            <a:pPr algn="ctr" defTabSz="825500" hangingPunct="0"/>
            <a:fld id="{86CB4B4D-7CA3-9044-876B-883B54F8677D}" type="slidenum">
              <a:rPr kern="0">
                <a:solidFill>
                  <a:srgbClr val="000000"/>
                </a:solidFill>
              </a:rPr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1pPr>
      <a:lvl2pPr marL="127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2pPr>
      <a:lvl3pPr marL="190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3pPr>
      <a:lvl4pPr marL="254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4pPr>
      <a:lvl5pPr marL="317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Algerian" panose="04020705040A02060702" charset="0"/>
          <a:ea typeface="+mn-ea"/>
          <a:cs typeface="+mn-cs"/>
          <a:sym typeface="Segoe UI Light" panose="020B0502040204020203" charset="0"/>
        </a:defRPr>
      </a:lvl5pPr>
      <a:lvl6pPr marL="381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hemeOverride" Target="../theme/themeOverride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hyperlink" Target="https://docs.microsoft.com/en-us/windows/win32/direct3d12/direct3d-12-graphic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89"/>
          <p:cNvSpPr txBox="1"/>
          <p:nvPr/>
        </p:nvSpPr>
        <p:spPr>
          <a:xfrm>
            <a:off x="1910700" y="10678769"/>
            <a:ext cx="20562600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t" anchorCtr="0">
            <a:noAutofit/>
          </a:bodyPr>
          <a:lstStyle/>
          <a:p>
            <a:pPr algn="ctr"/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引擎平台</a:t>
            </a:r>
            <a:r>
              <a:rPr lang="en-US" altLang="zh-CN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 </a:t>
            </a:r>
            <a:r>
              <a:rPr lang="zh-CN" altLang="en-US" sz="6400" dirty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杨璟</a:t>
            </a:r>
            <a:r>
              <a:rPr lang="zh-CN" altLang="en-US" sz="6400" dirty="0" smtClean="0">
                <a:solidFill>
                  <a:srgbClr val="FFFFFF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昭</a:t>
            </a:r>
            <a:endParaRPr lang="zh-CN" sz="6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3" name="Shape 89"/>
          <p:cNvSpPr txBox="1"/>
          <p:nvPr/>
        </p:nvSpPr>
        <p:spPr>
          <a:xfrm>
            <a:off x="2202873" y="8793235"/>
            <a:ext cx="19978254" cy="1452398"/>
          </a:xfrm>
          <a:prstGeom prst="rect">
            <a:avLst/>
          </a:prstGeom>
          <a:noFill/>
          <a:ln>
            <a:noFill/>
          </a:ln>
        </p:spPr>
        <p:txBody>
          <a:bodyPr lIns="182850" tIns="91400" rIns="182850" bIns="91400" anchor="ctr" anchorCtr="0">
            <a:noAutofit/>
          </a:bodyPr>
          <a:lstStyle/>
          <a:p>
            <a:pPr algn="ctr">
              <a:buSzPct val="25000"/>
            </a:pP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深入</a:t>
            </a:r>
            <a:r>
              <a:rPr lang="en-US" altLang="zh-CN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Dx12</a:t>
            </a:r>
            <a:r>
              <a:rPr lang="zh-CN" altLang="en-US" sz="12000" kern="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绘制一</a:t>
            </a:r>
            <a:endParaRPr lang="zh-CN" sz="12000" kern="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Input Assemble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413321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2.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模型表示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三角形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顶点位置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索引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其他顶点信息（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color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uv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normal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等），跟顶点位置一起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2319020"/>
            <a:ext cx="9782810" cy="76117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600873" y="10112058"/>
            <a:ext cx="348170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Hello Triangle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三角形绘制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Input Assemble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81343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Font typeface="+mj-lt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3. 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模型数据表示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Vertex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Position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Uv</a:t>
            </a:r>
            <a:r>
              <a:rPr lang="zh-CN" altLang="en-US" sz="2800" b="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（可选）</a:t>
            </a:r>
            <a:endParaRPr lang="en-US" altLang="zh-CN" sz="2800" b="0" dirty="0" smtClean="0">
              <a:solidFill>
                <a:schemeClr val="bg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Normal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（可选）</a:t>
            </a:r>
            <a:endParaRPr lang="en-US" altLang="zh-CN" sz="2800" b="0" dirty="0" smtClean="0">
              <a:solidFill>
                <a:schemeClr val="bg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Color</a:t>
            </a:r>
            <a:r>
              <a:rPr lang="zh-CN" altLang="en-US" sz="2800" dirty="0" smtClean="0">
                <a:solidFill>
                  <a:schemeClr val="bg1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（可选）</a:t>
            </a:r>
            <a:endParaRPr lang="en-US" altLang="zh-CN" sz="2800" b="0" dirty="0" smtClean="0">
              <a:solidFill>
                <a:schemeClr val="bg1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Index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整型数组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内容指向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Vertex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数组的顶点序号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每连续的三个表示一个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Triangle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Triangle List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的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Topology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608705"/>
            <a:ext cx="4773930" cy="1417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5026025"/>
            <a:ext cx="9738995" cy="20878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1190" y="8044180"/>
            <a:ext cx="5351780" cy="14839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0555" y="9528175"/>
            <a:ext cx="240157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索引表示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00555" y="7093585"/>
            <a:ext cx="240157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顶点表示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Input Assemble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733425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Font typeface="+mj-lt"/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4.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数据传递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DX12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的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Resource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以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Resrouce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的形式上传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GPU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Default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：只能访问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显存，普遍使用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Upload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：访问内存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+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显存，性能低；作为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Intermediate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Resource &amp; Buffer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理解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执行计算时通过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View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访问数据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Vertex Buffer View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485900" lvl="2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Index Buffer View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1617345"/>
            <a:ext cx="9780270" cy="6322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8976995"/>
            <a:ext cx="9741535" cy="238633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4600555" y="7979410"/>
            <a:ext cx="268414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Resource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创建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01190" y="11580495"/>
            <a:ext cx="268414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View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创建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Input Assemble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60725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5.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模型拓扑表示（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Primitive Topology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Point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Line List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Line Strip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Triangle List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Triangle Strip</a:t>
            </a:r>
            <a:endParaRPr lang="en-US" altLang="zh-CN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1190" y="736600"/>
            <a:ext cx="9782810" cy="112756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4601190" y="12012508"/>
            <a:ext cx="5429250" cy="716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a. Point List	b. Line List</a:t>
            </a:r>
            <a:endParaRPr kumimoji="0" lang="en-US" altLang="zh-CN" sz="2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c. Line 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Strip	d. Triangle Strip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Input Assemble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351790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6.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运行时绘制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设置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Vertex Buffer View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设置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Index Buffer View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设置拓扑结构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200150" lvl="0" indent="-7429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绘制（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Draw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4899660"/>
            <a:ext cx="9813290" cy="2016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601190" y="7055485"/>
            <a:ext cx="268414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运行时绘制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Vertex Shader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sp>
        <p:nvSpPr>
          <p:cNvPr id="15" name="The Picture slide"/>
          <p:cNvSpPr txBox="1"/>
          <p:nvPr/>
        </p:nvSpPr>
        <p:spPr>
          <a:xfrm>
            <a:off x="2426713" y="3609110"/>
            <a:ext cx="11521373" cy="751903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1.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理解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Shader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上执行的一段算法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由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驱动，数据从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传送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通过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DX12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的渲染管线进行（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驱动，数据传送）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2. Vertex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Shader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上执行，作用在顶点数据上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输入时的顶点数据在模型本地空间，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3D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空间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计算结果在投影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空间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空间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变换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7" name="图片 6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35" y="1529080"/>
            <a:ext cx="2310765" cy="1065720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9435445" y="3460115"/>
            <a:ext cx="3437255" cy="4705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Vertex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Shader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Helvetica"/>
              <a:sym typeface="Helvetica Light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18185765" y="3347720"/>
            <a:ext cx="971550" cy="1460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矩形 11"/>
          <p:cNvSpPr/>
          <p:nvPr/>
        </p:nvSpPr>
        <p:spPr>
          <a:xfrm>
            <a:off x="15803880" y="4079240"/>
            <a:ext cx="2428875" cy="81788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435445" y="2782570"/>
            <a:ext cx="3436620" cy="4705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InputLayout</a:t>
            </a:r>
            <a:endParaRPr lang="en-US" altLang="zh-CN" sz="2400">
              <a:ln>
                <a:noFill/>
              </a:ln>
              <a:solidFill>
                <a:schemeClr val="tx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sym typeface="Helvetica Light"/>
            </a:endParaRPr>
          </a:p>
        </p:txBody>
      </p:sp>
      <p:sp>
        <p:nvSpPr>
          <p:cNvPr id="29" name="左中括号 28"/>
          <p:cNvSpPr/>
          <p:nvPr/>
        </p:nvSpPr>
        <p:spPr>
          <a:xfrm>
            <a:off x="19211290" y="2996565"/>
            <a:ext cx="239395" cy="732155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Vertex Shader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10155" y="6304915"/>
            <a:ext cx="8476615" cy="61956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107275" y="11884025"/>
            <a:ext cx="343916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相机空间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+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屏幕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Project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15" name="The Picture slide"/>
          <p:cNvSpPr txBox="1"/>
          <p:nvPr/>
        </p:nvSpPr>
        <p:spPr>
          <a:xfrm>
            <a:off x="2426713" y="3609110"/>
            <a:ext cx="11521373" cy="591820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3. Vertex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变换计算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模型空间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  <a:sym typeface="Segoe UI Light" panose="020B0502040204020203" charset="0"/>
              </a:rPr>
              <a:t>→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  <a:sym typeface="Segoe UI Light" panose="020B0502040204020203" charset="0"/>
              </a:rPr>
              <a:t> 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世界空间（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M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世界空间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  <a:sym typeface="Segoe UI Light" panose="020B0502040204020203" charset="0"/>
              </a:rPr>
              <a:t>→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  <a:sym typeface="Segoe UI Light" panose="020B0502040204020203" charset="0"/>
              </a:rPr>
              <a:t> 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相机空间（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V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相机空间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  <a:sym typeface="Segoe UI Light" panose="020B0502040204020203" charset="0"/>
              </a:rPr>
              <a:t>→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rial" panose="020B0604020202020204" pitchFamily="34" charset="0"/>
                <a:sym typeface="Segoe UI Light" panose="020B0502040204020203" charset="0"/>
              </a:rPr>
              <a:t> 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投影空间（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4.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其他计算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蒙皮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WPO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1" name="图片 10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790" y="1030605"/>
            <a:ext cx="8475980" cy="51492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478125" y="5449570"/>
            <a:ext cx="389636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模型空间，世界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空间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43660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Vertex Shader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20875" y="3703320"/>
            <a:ext cx="9201785" cy="3465195"/>
          </a:xfrm>
          <a:prstGeom prst="rect">
            <a:avLst/>
          </a:prstGeom>
        </p:spPr>
      </p:pic>
      <p:sp>
        <p:nvSpPr>
          <p:cNvPr id="15" name="The Picture slide"/>
          <p:cNvSpPr txBox="1"/>
          <p:nvPr/>
        </p:nvSpPr>
        <p:spPr>
          <a:xfrm>
            <a:off x="2426713" y="3609110"/>
            <a:ext cx="11521373" cy="591820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5. 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实现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端计算变换矩阵（三次合成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一个）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顶点，执行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变换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Constant Buffer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4.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其他计算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蒙皮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WPO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5" y="8354695"/>
            <a:ext cx="9274175" cy="22142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0875" y="10666730"/>
            <a:ext cx="9282430" cy="1184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0875" y="807085"/>
            <a:ext cx="9201785" cy="28962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4601190" y="730377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变换的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计算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649450" y="1187958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使用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constant buffer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Rasterizer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45485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1.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原理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顶点处理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之后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根据顶点信息，计算屏幕上像素的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信息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为后面的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Pixel Shader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做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准备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认识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Raseterizer State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35" y="1529080"/>
            <a:ext cx="2310765" cy="1065720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9435445" y="8911590"/>
            <a:ext cx="3437255" cy="470535"/>
          </a:xfrm>
          <a:prstGeom prst="rect">
            <a:avLst/>
          </a:prstGeom>
          <a:solidFill>
            <a:srgbClr val="7030A0">
              <a:alpha val="65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Rasterizer State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Helvetica"/>
              <a:sym typeface="Helvetica Light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8211800" y="9145270"/>
            <a:ext cx="1161415" cy="317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矩形 11"/>
          <p:cNvSpPr/>
          <p:nvPr/>
        </p:nvSpPr>
        <p:spPr>
          <a:xfrm>
            <a:off x="15836900" y="9728200"/>
            <a:ext cx="2346325" cy="257429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Rasterizer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382524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1.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原理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硬件自动处理过程，不能进行配置或者控制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根据屏幕范围计算屏幕中像素的颜色数据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具体方法时像素落在了哪个三角形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内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中心决策点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,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是否在三角形内？如何判断点是否在三角形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内？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755390"/>
            <a:ext cx="8470265" cy="45269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601190" y="869315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光栅化原理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示例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4633949" y="3321933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Objectives</a:t>
            </a:r>
            <a:endParaRPr lang="en-US" altLang="zh-CN" sz="6000" kern="0" cap="all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3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The Picture slide"/>
          <p:cNvSpPr txBox="1"/>
          <p:nvPr/>
        </p:nvSpPr>
        <p:spPr>
          <a:xfrm>
            <a:off x="2724912" y="4942320"/>
            <a:ext cx="10018630" cy="594931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管线基础流程，以及相应的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编程和数据组织。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掌握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DX12 Work Submission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的方式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预习内容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32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龙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书第五，六章</a:t>
            </a:r>
            <a:endParaRPr lang="en-US" altLang="zh-CN" sz="320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657350" lvl="1" indent="-7429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官方</a:t>
            </a:r>
            <a:r>
              <a:rPr lang="en-US" altLang="zh-CN" sz="32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DirectX12 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文档（</a:t>
            </a:r>
            <a:r>
              <a:rPr lang="en-US" altLang="zh-CN" sz="320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Work Submission in Direct3D 12</a:t>
            </a:r>
            <a:r>
              <a:rPr lang="zh-CN" altLang="en-US" sz="32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部分</a:t>
            </a:r>
            <a:r>
              <a:rPr lang="zh-CN" altLang="en-US" sz="32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sz="3200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Rasterizer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237871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2. Edge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Function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顺时针构造三角形叉乘都为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+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在三角形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内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3716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逆时针构造三角形叉乘都为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-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在三角形内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218025" y="11487150"/>
            <a:ext cx="426910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Edge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Function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965" y="1457325"/>
            <a:ext cx="4975225" cy="980567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Rasterizer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454850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3.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顶点属性插值（</a:t>
            </a:r>
            <a:r>
              <a:rPr lang="en-US" altLang="zh-CN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 Vertex Attribute Interpolation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Barycentric coordinate的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思想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真正计算的时候使用简单的方法，有效利用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EdgeFunction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结果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Edge Function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的结果可看成平行四边形的面积（不在此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推导）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使用顶点对向的三角形面积占总的比重；来表示权重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335" y="2150110"/>
            <a:ext cx="4857750" cy="74345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40" y="8261985"/>
            <a:ext cx="6551930" cy="7683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904335" y="9822180"/>
            <a:ext cx="485775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顶点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插值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600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Rasterizer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310197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4. Normal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插值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示例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Vertex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中添加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Normal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属性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光栅化过程对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Normal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进行插值，保存为像素的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属性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Pixel Shader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中使用像素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Normal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作为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Color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输出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915" y="5829300"/>
            <a:ext cx="8848725" cy="68605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25340" y="12756515"/>
            <a:ext cx="485775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Normal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插值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结果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915" y="685800"/>
            <a:ext cx="8848725" cy="51435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Pixel Shader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274828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接收光栅化后的像素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属性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在此基础上对像素进行着色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计算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7" name="图片 6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35" y="1529080"/>
            <a:ext cx="2310765" cy="1065720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9416395" y="10097135"/>
            <a:ext cx="3455670" cy="470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Pixel 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Shader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Helvetica"/>
              <a:sym typeface="Helvetica Light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18199100" y="10330815"/>
            <a:ext cx="1161415" cy="317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矩形 11"/>
          <p:cNvSpPr/>
          <p:nvPr/>
        </p:nvSpPr>
        <p:spPr>
          <a:xfrm>
            <a:off x="15836900" y="10718483"/>
            <a:ext cx="2346325" cy="162000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Pixel Shader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237871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3. Shader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编译和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使用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编译，D3DCompileFromFile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使用，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设置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2604770"/>
            <a:ext cx="8200390" cy="13950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601190" y="414401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pixel shader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示例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5125085"/>
            <a:ext cx="8201025" cy="1076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601190" y="6435725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shader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编译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0555" y="7326630"/>
            <a:ext cx="8201025" cy="3114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1190" y="1059561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shader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设置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Output Merge 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03853" y="3954550"/>
            <a:ext cx="11521373" cy="237871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Write Color into Back Buffer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将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Pixel Shader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的计算结果写入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Back 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Buffer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根据不同的功能需求，写入策略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不同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9" name="图片 8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35" y="1529080"/>
            <a:ext cx="2310765" cy="1065720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9435445" y="10874375"/>
            <a:ext cx="3437255" cy="470535"/>
          </a:xfrm>
          <a:prstGeom prst="rect">
            <a:avLst/>
          </a:prstGeom>
          <a:solidFill>
            <a:srgbClr val="7030A0">
              <a:alpha val="65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Blend State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Helvetica"/>
              <a:sym typeface="Helvetica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435445" y="11626850"/>
            <a:ext cx="3437255" cy="470535"/>
          </a:xfrm>
          <a:prstGeom prst="rect">
            <a:avLst/>
          </a:prstGeom>
          <a:solidFill>
            <a:srgbClr val="7030A0">
              <a:alpha val="65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Depth</a:t>
            </a: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rPr>
              <a:t>Stencil State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Helvetica"/>
              <a:sym typeface="Helvetica Light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19335115" y="11069320"/>
            <a:ext cx="97155" cy="777240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6" name="直接箭头连接符 25"/>
          <p:cNvCxnSpPr>
            <a:stCxn id="25" idx="1"/>
          </p:cNvCxnSpPr>
          <p:nvPr/>
        </p:nvCxnSpPr>
        <p:spPr>
          <a:xfrm flipH="1">
            <a:off x="18173700" y="11457940"/>
            <a:ext cx="1161415" cy="317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Output Merge 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334835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2. Depth Test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R="0" lvl="1" indent="-457200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DepthEnable</a:t>
            </a:r>
            <a:r>
              <a:rPr lang="zh-CN" altLang="en-US" sz="2800" b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：为</a:t>
            </a:r>
            <a:r>
              <a:rPr lang="en-US" altLang="zh-CN" sz="2800" b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true</a:t>
            </a:r>
            <a:r>
              <a:rPr lang="zh-CN" altLang="en-US" sz="2800" b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时开启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缓冲，开启后会读取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 buffer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，并使用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 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func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进行比较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R="0" lvl="1" indent="-457200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DepthWrite</a:t>
            </a: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Mask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：是否写</a:t>
            </a:r>
            <a:r>
              <a:rPr lang="en-US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 buffer</a:t>
            </a:r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R="0" lvl="1" indent="-457200" defTabSz="825500" rtl="0" fontAlgn="auto" latinLnBrk="0" hangingPunct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r>
              <a:rPr lang="en-US" altLang="zh-CN" sz="280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Depth Function</a:t>
            </a:r>
            <a:r>
              <a:rPr lang="zh-CN" altLang="en-US" sz="2800" b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：比较是否接收像素值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3540" y="2688279"/>
            <a:ext cx="7058025" cy="5713172"/>
          </a:xfrm>
          <a:prstGeom prst="rect">
            <a:avLst/>
          </a:prstGeom>
        </p:spPr>
      </p:pic>
      <p:pic>
        <p:nvPicPr>
          <p:cNvPr id="9" name="图片 8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674975" y="8401685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Depth Test 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示意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"/>
          <p:cNvSpPr/>
          <p:nvPr/>
        </p:nvSpPr>
        <p:spPr>
          <a:xfrm>
            <a:off x="1323975" y="3219450"/>
            <a:ext cx="7756521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323975" y="0"/>
            <a:ext cx="11439525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Output Merge 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970" y="3954780"/>
            <a:ext cx="10336530" cy="530288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3. Stencil Test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4. Blend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Source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：当前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DrawCall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正在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着色的像素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Dest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：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Back Buffer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上的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同位置像素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Blend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：当前着色的像素与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back buffer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相同位置的像素使用某种因子，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操作进行结果混合，混合后结果覆盖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back buffer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的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Algerian" panose="04020705040A02060702" charset="0"/>
                <a:sym typeface="Segoe UI Light" panose="020B0502040204020203" charset="0"/>
              </a:rPr>
              <a:t>像素值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Segoe UI Light" panose="020B0502040204020203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7780" y="8135221"/>
            <a:ext cx="11665975" cy="346368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2770485" y="712724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虚幻透明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烟雾效果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763500" y="11819255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Blend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设置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410" y="9525635"/>
            <a:ext cx="5031105" cy="10287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410" y="10714990"/>
            <a:ext cx="5018405" cy="999490"/>
          </a:xfrm>
          <a:prstGeom prst="rect">
            <a:avLst/>
          </a:prstGeom>
        </p:spPr>
      </p:pic>
      <p:pic>
        <p:nvPicPr>
          <p:cNvPr id="17" name="图片 16" descr="Ic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7780" y="1132205"/>
            <a:ext cx="11666855" cy="593534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6000" dirty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管线状态（</a:t>
            </a:r>
            <a:r>
              <a:rPr lang="en-US" altLang="zh-CN" sz="6000" dirty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PSO</a:t>
            </a:r>
            <a:r>
              <a:rPr lang="zh-CN" sz="6000" dirty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）</a:t>
            </a:r>
            <a:endParaRPr lang="zh-CN" sz="6000" dirty="0"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43127" y="5639437"/>
            <a:ext cx="509778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第三部分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如何理解</a:t>
            </a: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PSO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 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596455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1. PSO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的作用来历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Pipeline State Object</a:t>
            </a:r>
            <a:endParaRPr lang="en-US" altLang="zh-CN" sz="2800" b="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当几何体被提交到</a:t>
            </a:r>
            <a:r>
              <a:rPr lang="en-US" altLang="zh-CN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GPU</a:t>
            </a: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上进行绘制的时候，有许多的硬件设置需要指定，这些设置决定数据解析和渲染方式</a:t>
            </a:r>
            <a:endParaRPr lang="en-US" altLang="zh-CN" sz="2800" b="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统一称为</a:t>
            </a:r>
            <a:r>
              <a:rPr lang="en-US" altLang="zh-CN" sz="2800" b="0" dirty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graphics pipeline </a:t>
            </a:r>
            <a:r>
              <a:rPr lang="en-US" altLang="zh-CN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state</a:t>
            </a: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；比如：</a:t>
            </a:r>
            <a:r>
              <a:rPr lang="en-US" altLang="zh-CN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Rasterizer state</a:t>
            </a: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blend state</a:t>
            </a: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 </a:t>
            </a:r>
            <a:r>
              <a:rPr lang="en-US" altLang="zh-CN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depth stencil</a:t>
            </a: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topology type</a:t>
            </a: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</a:t>
            </a:r>
            <a:r>
              <a:rPr lang="en-US" altLang="zh-CN" sz="2800" b="0" dirty="0" err="1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shaders</a:t>
            </a:r>
            <a:r>
              <a:rPr lang="zh-CN" altLang="en-US" sz="2800" b="0" dirty="0" smtClean="0">
                <a:solidFill>
                  <a:srgbClr val="171717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，等</a:t>
            </a:r>
            <a:endParaRPr lang="zh-CN" altLang="en-US" sz="2800" b="0" dirty="0" smtClean="0">
              <a:solidFill>
                <a:srgbClr val="171717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+mn-ea"/>
            </a:endParaRPr>
          </a:p>
          <a:p>
            <a:pPr marL="914400" lvl="3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Dx12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的管线通过使用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PSO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把各个状态归到一个绘制时不可变的状态对象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上，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PSO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在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Create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的时候即完成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Finalize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，在绘制状态切换的时候硬件和驱动能够立即把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PSO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转换成硬件使用的指令或者状态</a:t>
            </a:r>
            <a:endParaRPr lang="en-US" altLang="zh-CN" sz="2800" b="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35" y="1529080"/>
            <a:ext cx="2310765" cy="10657205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18173700" y="1217930"/>
            <a:ext cx="4719955" cy="10878820"/>
            <a:chOff x="28620" y="1918"/>
            <a:chExt cx="7433" cy="17132"/>
          </a:xfrm>
        </p:grpSpPr>
        <p:sp>
          <p:nvSpPr>
            <p:cNvPr id="14" name="矩形 13"/>
            <p:cNvSpPr/>
            <p:nvPr/>
          </p:nvSpPr>
          <p:spPr>
            <a:xfrm>
              <a:off x="30577" y="15901"/>
              <a:ext cx="5442" cy="7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Pixel </a:t>
              </a: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Shader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0607" y="14034"/>
              <a:ext cx="5413" cy="741"/>
            </a:xfrm>
            <a:prstGeom prst="rect">
              <a:avLst/>
            </a:prstGeom>
            <a:solidFill>
              <a:srgbClr val="7030A0">
                <a:alpha val="65000"/>
              </a:srgb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Rasterizer State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607" y="17125"/>
              <a:ext cx="5413" cy="741"/>
            </a:xfrm>
            <a:prstGeom prst="rect">
              <a:avLst/>
            </a:prstGeom>
            <a:solidFill>
              <a:srgbClr val="7030A0">
                <a:alpha val="65000"/>
              </a:srgb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Blend State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0607" y="18310"/>
              <a:ext cx="5413" cy="741"/>
            </a:xfrm>
            <a:prstGeom prst="rect">
              <a:avLst/>
            </a:prstGeom>
            <a:solidFill>
              <a:srgbClr val="7030A0">
                <a:alpha val="65000"/>
              </a:srgb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Depth</a:t>
              </a: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Stencil State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28680" y="14402"/>
              <a:ext cx="1829" cy="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28660" y="16269"/>
              <a:ext cx="1829" cy="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左中括号 24"/>
            <p:cNvSpPr/>
            <p:nvPr/>
          </p:nvSpPr>
          <p:spPr>
            <a:xfrm>
              <a:off x="30449" y="17432"/>
              <a:ext cx="153" cy="1224"/>
            </a:xfrm>
            <a:prstGeom prst="leftBracke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91439" tIns="45719" rIns="91439" bIns="45719" numCol="1" spcCol="38100" rtlCol="0" anchor="t" forceAA="0">
              <a:noAutofit/>
            </a:bodyPr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26" name="直接箭头连接符 25"/>
            <p:cNvCxnSpPr>
              <a:stCxn id="25" idx="1"/>
            </p:cNvCxnSpPr>
            <p:nvPr/>
          </p:nvCxnSpPr>
          <p:spPr>
            <a:xfrm flipH="1">
              <a:off x="28620" y="18044"/>
              <a:ext cx="1829" cy="5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矩形 27"/>
            <p:cNvSpPr/>
            <p:nvPr/>
          </p:nvSpPr>
          <p:spPr>
            <a:xfrm>
              <a:off x="30607" y="3802"/>
              <a:ext cx="5412" cy="741"/>
            </a:xfrm>
            <a:prstGeom prst="rect">
              <a:avLst/>
            </a:prstGeom>
            <a:solidFill>
              <a:srgbClr val="7030A0">
                <a:alpha val="66000"/>
              </a:srgb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sym typeface="Helvetica Light"/>
                </a:rPr>
                <a:t>PrimitiveTopologyType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endParaRPr>
            </a:p>
          </p:txBody>
        </p:sp>
        <p:sp>
          <p:nvSpPr>
            <p:cNvPr id="29" name="左中括号 28"/>
            <p:cNvSpPr/>
            <p:nvPr/>
          </p:nvSpPr>
          <p:spPr>
            <a:xfrm>
              <a:off x="30375" y="2219"/>
              <a:ext cx="266" cy="1856"/>
            </a:xfrm>
            <a:prstGeom prst="leftBracke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91439" tIns="45719" rIns="91439" bIns="45719" numCol="1" spcCol="38100" rtlCol="0" anchor="t" forceAA="0">
              <a:noAutofit/>
            </a:bodyPr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28740" y="3704"/>
              <a:ext cx="1611" cy="4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矩形 30"/>
            <p:cNvSpPr/>
            <p:nvPr/>
          </p:nvSpPr>
          <p:spPr>
            <a:xfrm>
              <a:off x="30607" y="2828"/>
              <a:ext cx="5412" cy="741"/>
            </a:xfrm>
            <a:prstGeom prst="rect">
              <a:avLst/>
            </a:prstGeom>
            <a:solidFill>
              <a:srgbClr val="7030A0">
                <a:alpha val="66000"/>
              </a:srgb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sym typeface="Helvetica Light"/>
                </a:rPr>
                <a:t>Vertex </a:t>
              </a:r>
              <a:r>
                <a:rPr lang="en-US" altLang="zh-CN" sz="240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sym typeface="Helvetica Light"/>
                </a:rPr>
                <a:t>Buffer</a:t>
              </a:r>
              <a:endParaRPr lang="en-US" altLang="zh-CN" sz="240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0641" y="1918"/>
              <a:ext cx="5412" cy="741"/>
            </a:xfrm>
            <a:prstGeom prst="rect">
              <a:avLst/>
            </a:prstGeom>
            <a:solidFill>
              <a:srgbClr val="7030A0">
                <a:alpha val="66000"/>
              </a:srgb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sym typeface="Helvetica Light"/>
                </a:rPr>
                <a:t>Index Buffer</a:t>
              </a:r>
              <a:endParaRPr lang="en-US" altLang="zh-CN" sz="240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30607" y="5859"/>
              <a:ext cx="5413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Vertex </a:t>
              </a:r>
              <a:r>
                <a:rPr kumimoji="0" lang="en-US" altLang="zh-CN" sz="2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cs typeface="Helvetica"/>
                  <a:sym typeface="Helvetica Light"/>
                </a:rPr>
                <a:t>Shader</a:t>
              </a:r>
              <a:endPara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Helvetica"/>
                <a:sym typeface="Helvetica Light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H="1" flipV="1">
              <a:off x="28639" y="5330"/>
              <a:ext cx="1614" cy="1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arrow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矩形 34"/>
            <p:cNvSpPr/>
            <p:nvPr/>
          </p:nvSpPr>
          <p:spPr>
            <a:xfrm>
              <a:off x="30607" y="4792"/>
              <a:ext cx="5412" cy="7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40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微软雅黑 Light" panose="020B0502040204020203" charset="-122"/>
                  <a:ea typeface="微软雅黑 Light" panose="020B0502040204020203" charset="-122"/>
                  <a:sym typeface="Helvetica Light"/>
                </a:rPr>
                <a:t>InputLayout</a:t>
              </a:r>
              <a:endParaRPr lang="en-US" altLang="zh-CN" sz="240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endParaRPr>
            </a:p>
          </p:txBody>
        </p:sp>
        <p:sp>
          <p:nvSpPr>
            <p:cNvPr id="36" name="左中括号 35"/>
            <p:cNvSpPr/>
            <p:nvPr/>
          </p:nvSpPr>
          <p:spPr>
            <a:xfrm>
              <a:off x="30254" y="5129"/>
              <a:ext cx="377" cy="1153"/>
            </a:xfrm>
            <a:prstGeom prst="leftBracket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91439" tIns="45719" rIns="91439" bIns="45719" numCol="1" spcCol="38100" rtlCol="0" anchor="t" forceAA="0">
              <a:noAutofit/>
            </a:bodyPr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>
          <a:xfrm>
            <a:off x="1843701" y="0"/>
            <a:ext cx="13055640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 dirty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2" name="The Picture slide"/>
          <p:cNvSpPr txBox="1"/>
          <p:nvPr/>
        </p:nvSpPr>
        <p:spPr>
          <a:xfrm>
            <a:off x="4578781" y="3321933"/>
            <a:ext cx="7104888" cy="1024890"/>
          </a:xfrm>
          <a:prstGeom prst="rect">
            <a:avLst/>
          </a:prstGeom>
          <a:ln w="12700">
            <a:miter lim="400000"/>
          </a:ln>
        </p:spPr>
        <p:txBody>
          <a:bodyPr wrap="square" lIns="54864" tIns="50800" rIns="50800" bIns="50800" anchor="b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en-US" altLang="zh-CN" sz="6000" kern="0" cap="all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Contents</a:t>
            </a:r>
            <a:endParaRPr lang="en-US" altLang="zh-CN" sz="6000" kern="0" cap="all" dirty="0" smtClean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10" name="The Picture slide"/>
          <p:cNvSpPr txBox="1"/>
          <p:nvPr/>
        </p:nvSpPr>
        <p:spPr>
          <a:xfrm>
            <a:off x="2724912" y="4942320"/>
            <a:ext cx="10018630" cy="365633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渲染流程和管线初始化（前置知识）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管线关键过程（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Key Stage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管线状态（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PSO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，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Pipeline State Object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742950" indent="-7429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绘制提交（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Work Submission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sp>
        <p:nvSpPr>
          <p:cNvPr id="8" name="Rectangle"/>
          <p:cNvSpPr/>
          <p:nvPr/>
        </p:nvSpPr>
        <p:spPr>
          <a:xfrm>
            <a:off x="2724911" y="4572000"/>
            <a:ext cx="10018631" cy="145143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3" name="图片 2" descr="Ico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00985" y="3085465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zh-CN" altLang="en-US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如何理解</a:t>
            </a:r>
            <a:r>
              <a:rPr lang="en-US" altLang="zh-CN" sz="600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PSO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 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2155190"/>
            <a:ext cx="9797415" cy="6845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190" y="9000490"/>
            <a:ext cx="9781540" cy="6324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20875" y="975106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PSO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使用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sp>
        <p:nvSpPr>
          <p:cNvPr id="3" name="The Picture slide"/>
          <p:cNvSpPr txBox="1"/>
          <p:nvPr/>
        </p:nvSpPr>
        <p:spPr>
          <a:xfrm>
            <a:off x="2426713" y="3954550"/>
            <a:ext cx="11521373" cy="225552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2. PSO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的创建和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使用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Build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PSO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通过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CommandList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指定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PSO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6000" dirty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绘制提交</a:t>
            </a:r>
            <a:endParaRPr lang="zh-CN" sz="6000" dirty="0"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43128" y="5639437"/>
            <a:ext cx="509778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sz="8000" cap="all" dirty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第四部分</a:t>
            </a:r>
            <a:endParaRPr lang="zh-CN" sz="8000" cap="all" dirty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6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7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lvl="0" indent="0">
              <a:buFontTx/>
              <a:buNone/>
              <a:defRPr/>
            </a:pPr>
            <a:r>
              <a:rPr lang="zh-CN" altLang="en-US" sz="6000" dirty="0" smtClean="0">
                <a:latin typeface="微软雅黑" panose="020B0503020204020204" charset="-122"/>
                <a:ea typeface="微软雅黑" panose="020B0503020204020204" charset="-122"/>
              </a:rPr>
              <a:t>简单</a:t>
            </a:r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</a:rPr>
              <a:t>绘制流程</a:t>
            </a:r>
            <a:endParaRPr lang="zh-CN" altLang="en-US" sz="6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2385739" y="3205360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9" name="The Picture slide"/>
          <p:cNvSpPr txBox="1"/>
          <p:nvPr/>
        </p:nvSpPr>
        <p:spPr>
          <a:xfrm>
            <a:off x="2426713" y="3825010"/>
            <a:ext cx="11521373" cy="811911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Reset command list allocator &amp; command list &amp; 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设置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PSO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Viewport &amp;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cissorRect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Render Target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Root signature &amp; descriptor heaps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Draw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Close &amp; </a:t>
            </a:r>
            <a:r>
              <a:rPr lang="en-US" altLang="zh-CN" b="0" dirty="0" err="1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E</a:t>
            </a:r>
            <a:r>
              <a:rPr lang="en-US" altLang="zh-CN" b="0" dirty="0" err="1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xcute</a:t>
            </a:r>
            <a:endParaRPr lang="en-US" altLang="zh-CN" b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Present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同步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6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7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2740" y="2180590"/>
            <a:ext cx="11102340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Command Queue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3" name="Rectangle"/>
          <p:cNvSpPr/>
          <p:nvPr/>
        </p:nvSpPr>
        <p:spPr>
          <a:xfrm>
            <a:off x="2385739" y="3205360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3052" y="4223594"/>
            <a:ext cx="10652448" cy="4754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Bef>
                <a:spcPts val="1800"/>
              </a:spcBef>
              <a:buFontTx/>
              <a:buAutoNum type="arabicPeriod"/>
              <a:defRPr/>
            </a:pP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通过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Commandlist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记录指令</a:t>
            </a:r>
            <a:endParaRPr lang="zh-CN" altLang="en-US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  <a:defRPr/>
            </a:pP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对比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dx11 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immediate context</a:t>
            </a:r>
            <a:endParaRPr lang="en-US" altLang="zh-CN" sz="28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Tx/>
              <a:buAutoNum type="arabicPeriod"/>
              <a:defRPr/>
            </a:pPr>
            <a:r>
              <a:rPr lang="en-US" altLang="zh-CN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Command Queue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主要负责提交</a:t>
            </a:r>
            <a:r>
              <a:rPr lang="en-US" altLang="zh-CN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Command List</a:t>
            </a: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，</a:t>
            </a:r>
            <a:endParaRPr lang="zh-CN" altLang="en-US" sz="28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914400" lvl="1" indent="-457200">
              <a:spcBef>
                <a:spcPts val="1800"/>
              </a:spcBef>
              <a:buFont typeface="Wingdings" panose="05000000000000000000" charset="0"/>
              <a:buChar char="Ø"/>
              <a:defRPr/>
            </a:pPr>
            <a:r>
              <a:rPr lang="zh-CN" altLang="en-US" sz="28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并且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同步</a:t>
            </a:r>
            <a:r>
              <a:rPr lang="en-US" altLang="zh-CN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Command List</a:t>
            </a:r>
            <a:r>
              <a:rPr lang="zh-CN" altLang="en-US" sz="28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的执行</a:t>
            </a:r>
            <a:endParaRPr lang="en-US" altLang="zh-CN" sz="28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571500" lvl="0" indent="-571500">
              <a:spcBef>
                <a:spcPts val="1800"/>
              </a:spcBef>
              <a:buFontTx/>
              <a:buAutoNum type="arabicPeriod"/>
              <a:defRPr/>
            </a:pP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Application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层显式决定何时向</a:t>
            </a:r>
            <a:r>
              <a:rPr lang="en-US" altLang="zh-CN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GPU</a:t>
            </a:r>
            <a:r>
              <a:rPr lang="zh-CN" altLang="en-US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提交指令，及如何同步</a:t>
            </a:r>
            <a:endParaRPr lang="en-US" altLang="zh-CN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1944370"/>
            <a:ext cx="9782810" cy="87604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01190" y="1089914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运行时绘制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流程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2740" y="2180590"/>
            <a:ext cx="11362690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en-US" altLang="zh-CN" sz="6000" b="1" dirty="0" smtClean="0">
                <a:latin typeface="微软雅黑" panose="020B0503020204020204" charset="-122"/>
                <a:ea typeface="微软雅黑" panose="020B0503020204020204" charset="-122"/>
              </a:rPr>
              <a:t>Synchronizing</a:t>
            </a:r>
            <a:endParaRPr lang="en-US" altLang="zh-CN" sz="6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690308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如何理解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同步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 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同时工作，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的工作是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驱动的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需要知道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工作的进展！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Fence &amp; 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Signal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Fence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可以理解为一个标记（或一个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信号）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给该标记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绑定一个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触发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Handle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通过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Signal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接口向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CommandQueue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添加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上执行的命令队列执行到标记处触发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Handle</a:t>
            </a:r>
            <a:endParaRPr lang="en-US" altLang="zh-CN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71550" lvl="1" indent="-51435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接受到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Handle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触发的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Event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127730" y="8267700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Fence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工作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示意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915" y="4425950"/>
            <a:ext cx="8707755" cy="36798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5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6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72740" y="2180590"/>
            <a:ext cx="11362690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lang="en-US" altLang="zh-CN" sz="6000" b="1" dirty="0" smtClean="0">
                <a:latin typeface="微软雅黑" panose="020B0503020204020204" charset="-122"/>
                <a:ea typeface="微软雅黑" panose="020B0503020204020204" charset="-122"/>
              </a:rPr>
              <a:t>Synchronizing</a:t>
            </a:r>
            <a:endParaRPr lang="en-US" altLang="zh-CN" sz="6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he Picture slide"/>
          <p:cNvSpPr txBox="1"/>
          <p:nvPr/>
        </p:nvSpPr>
        <p:spPr>
          <a:xfrm>
            <a:off x="2426713" y="3954550"/>
            <a:ext cx="11521373" cy="382524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3. DX12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中如何使用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添加标记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绑定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事件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CPU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等待标记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触发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7" name="图片 16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190" y="3295650"/>
            <a:ext cx="9699625" cy="56267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127730" y="8956675"/>
            <a:ext cx="70065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GPU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同步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实现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4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10141692" y="6309910"/>
            <a:ext cx="12700000" cy="28047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进阶作业</a:t>
            </a:r>
            <a:r>
              <a:rPr 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：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使用</a:t>
            </a: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Constant Buffer</a:t>
            </a: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完成摄像机交互</a:t>
            </a: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摄像机对象封装</a:t>
            </a: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lvl="1" indent="-457200" defTabSz="825500" hangingPunct="0"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动态更新</a:t>
            </a: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MVP</a:t>
            </a: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矩阵</a:t>
            </a: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2323090" y="4698280"/>
            <a:ext cx="6572119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作业</a:t>
            </a:r>
            <a:r>
              <a:rPr lang="en-US" sz="6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：</a:t>
            </a:r>
            <a:endParaRPr lang="zh-CN" sz="6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7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10141692" y="4336330"/>
            <a:ext cx="12700000" cy="14401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>
              <a:spcBef>
                <a:spcPts val="600"/>
              </a:spcBef>
              <a:spcAft>
                <a:spcPts val="1200"/>
              </a:spcAft>
            </a:pPr>
            <a:r>
              <a:rPr lang="zh-CN" altLang="en-US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宋体" panose="02010600030101010101" pitchFamily="2" charset="-122"/>
                <a:sym typeface="Algerian" panose="04020705040A02060702" charset="0"/>
              </a:rPr>
              <a:t>基础作业：实现一个基础模型的渲染</a:t>
            </a:r>
            <a:endParaRPr 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Algerian" panose="04020705040A02060702" charset="0"/>
              <a:sym typeface="Algerian" panose="04020705040A02060702" charset="0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宋体" panose="02010600030101010101" pitchFamily="2" charset="-122"/>
                <a:sym typeface="Algerian" panose="04020705040A02060702" charset="0"/>
              </a:rPr>
              <a:t>完成基础的模型绘制</a:t>
            </a:r>
            <a:endParaRPr lang="en-US" altLang="zh-CN" sz="3600" kern="0" dirty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宋体" panose="02010600030101010101" pitchFamily="2" charset="-122"/>
              <a:sym typeface="Algerian" panose="04020705040A02060702" charset="0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8865" y="449072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"/>
          <p:cNvSpPr/>
          <p:nvPr/>
        </p:nvSpPr>
        <p:spPr>
          <a:xfrm>
            <a:off x="1400175" y="0"/>
            <a:ext cx="7765125" cy="137160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Algerian" panose="04020705040A02060702" charset="0"/>
              <a:ea typeface="Algerian" panose="04020705040A02060702" charset="0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686" name="Just like flower porcelain  You’re like a moon that  awaken to say hello So beautiful and bright that you make me content to play it  world"/>
          <p:cNvSpPr txBox="1"/>
          <p:nvPr/>
        </p:nvSpPr>
        <p:spPr>
          <a:xfrm>
            <a:off x="6016625" y="5097145"/>
            <a:ext cx="3148965" cy="1024890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 algn="r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defTabSz="825500" hangingPunct="0"/>
            <a:r>
              <a:rPr lang="zh-CN" altLang="en-US" sz="6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参考</a:t>
            </a:r>
            <a:r>
              <a:rPr lang="en-US" sz="6000" kern="0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lgerian" panose="04020705040A02060702" charset="0"/>
              </a:rPr>
              <a:t>：</a:t>
            </a:r>
            <a:endParaRPr lang="zh-CN" sz="6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lgerian" panose="04020705040A02060702" charset="0"/>
            </a:endParaRPr>
          </a:p>
        </p:txBody>
      </p:sp>
      <p:sp>
        <p:nvSpPr>
          <p:cNvPr id="7" name="I see your face on the leaves,telling me how lonely I have been. This is a dream of mine that I have just dreamed. Just see your smiling face everywhere I go. The love I feel for you to shine inside me. But it’s all over now you’re gone. This is a dream of mine that I have just ..."/>
          <p:cNvSpPr txBox="1"/>
          <p:nvPr/>
        </p:nvSpPr>
        <p:spPr>
          <a:xfrm>
            <a:off x="10236942" y="5384080"/>
            <a:ext cx="12700000" cy="30099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spAutoFit/>
          </a:bodyPr>
          <a:lstStyle>
            <a:lvl1pPr algn="l"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457200" indent="-457200" defTabSz="825500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3600" kern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Introduction to 3D Game Programming with DirectX12</a:t>
            </a:r>
            <a:endParaRPr lang="en-US" altLang="zh-CN" sz="3600" kern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Direct3D 12 </a:t>
            </a:r>
            <a:r>
              <a:rPr lang="en-US" altLang="zh-CN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graphics</a:t>
            </a:r>
            <a:r>
              <a:rPr lang="zh-CN" altLang="en-US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（</a:t>
            </a:r>
            <a:r>
              <a:rPr lang="en-US" altLang="zh-CN" sz="3600" kern="0" dirty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  <a:hlinkClick r:id="rId1"/>
              </a:rPr>
              <a:t>DX12 Document</a:t>
            </a:r>
            <a:r>
              <a:rPr lang="zh-CN" altLang="en-US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）</a:t>
            </a:r>
            <a:endParaRPr lang="en-US" altLang="zh-CN" sz="3600" dirty="0" smtClean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GAMES101-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现代计算机图形学入门</a:t>
            </a:r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-</a:t>
            </a:r>
            <a:r>
              <a:rPr lang="zh-CN" altLang="en-US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闫令琪</a:t>
            </a:r>
            <a:endParaRPr lang="en-US" altLang="zh-CN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  <a:p>
            <a:pPr marL="457200" indent="-457200" defTabSz="825500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altLang="zh-CN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DirectX 12 </a:t>
            </a:r>
            <a:r>
              <a:rPr lang="zh-CN" altLang="en-US" sz="3600" dirty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技术</a:t>
            </a:r>
            <a:r>
              <a:rPr lang="zh-CN" altLang="en-US" sz="360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Algerian" panose="04020705040A02060702" charset="0"/>
              </a:rPr>
              <a:t>白皮书 </a:t>
            </a:r>
            <a:endParaRPr lang="zh-CN" altLang="en-US" sz="3600" dirty="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Algerian" panose="04020705040A02060702" charset="0"/>
            </a:endParaRPr>
          </a:p>
        </p:txBody>
      </p:sp>
      <p:pic>
        <p:nvPicPr>
          <p:cNvPr id="2" name="图片 1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45" y="48895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前置知识</a:t>
            </a:r>
            <a:r>
              <a:rPr lang="zh-CN" altLang="en-US" sz="6000" dirty="0" smtClean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回顾</a:t>
            </a:r>
            <a:endParaRPr lang="zh-CN" sz="6000" dirty="0"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8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第一部分</a:t>
            </a:r>
            <a:endParaRPr lang="zh-CN" altLang="en-US" sz="8000" cap="all" dirty="0" smtClean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63" y="2333961"/>
            <a:ext cx="17019732" cy="1038310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2740" y="2180590"/>
            <a:ext cx="10733405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DX12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渲染流程（前置知识）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4" name="图片 3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2740" y="2180590"/>
            <a:ext cx="13287375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 hangingPunct="0"/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DX12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渲染</a:t>
            </a:r>
            <a:r>
              <a:rPr lang="zh-CN" altLang="en-US" sz="6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管线初始化（前置知识）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72740" y="4100195"/>
            <a:ext cx="11138535" cy="66573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cs typeface="+mn-cs"/>
                <a:sym typeface="Segoe UI Light" panose="020B0502040204020203" charset="0"/>
              </a:rPr>
              <a:t>渲染管线初始化</a:t>
            </a:r>
            <a:endParaRPr kumimoji="0" lang="zh-CN" altLang="en-US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DXGI factory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Device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Command Queue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Swap Chain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Descriptor Heap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1200150" lvl="1" indent="-742950" algn="l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en-US" altLang="zh-CN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sym typeface="Segoe UI Light" panose="020B0502040204020203" charset="0"/>
              </a:rPr>
              <a:t>Command Allocator</a:t>
            </a:r>
            <a:endParaRPr lang="en-US" altLang="zh-CN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sym typeface="Segoe UI Light" panose="020B0502040204020203" charset="0"/>
            </a:endParaRPr>
          </a:p>
          <a:p>
            <a:pPr marL="685800" marR="0" indent="-6858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+mn-cs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83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13" y="1943100"/>
            <a:ext cx="16930997" cy="103374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73052" y="2180698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egoe UI Light" panose="020B0502040204020203" charset="0"/>
              </a:rPr>
              <a:t>今天的主要内容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5" name="Rectangle"/>
          <p:cNvSpPr/>
          <p:nvPr/>
        </p:nvSpPr>
        <p:spPr>
          <a:xfrm>
            <a:off x="1" y="3219450"/>
            <a:ext cx="9582150" cy="76200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  <a:cs typeface="Algerian" panose="04020705040A02060702" charset="0"/>
              <a:sym typeface="Algerian" panose="04020705040A02060702" charset="0"/>
            </a:endParaRPr>
          </a:p>
        </p:txBody>
      </p:sp>
      <p:pic>
        <p:nvPicPr>
          <p:cNvPr id="4" name="图片 3" descr="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1765300"/>
            <a:ext cx="1440000" cy="1440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You are the face that has changed my whole world. You are the face that I see everywhere I go. You are so beautiful to me that I can’t explain , Just like a green flower porcelain"/>
          <p:cNvSpPr txBox="1"/>
          <p:nvPr/>
        </p:nvSpPr>
        <p:spPr>
          <a:xfrm>
            <a:off x="4366159" y="7444105"/>
            <a:ext cx="15651686" cy="10248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24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6000" dirty="0" smtClean="0">
                <a:latin typeface="微软雅黑" panose="020B0503020204020204" charset="-122"/>
                <a:ea typeface="微软雅黑" panose="020B0503020204020204" charset="-122"/>
                <a:cs typeface="Algerian" panose="04020705040A02060702" charset="0"/>
                <a:sym typeface="Algerian" panose="04020705040A02060702" charset="0"/>
              </a:rPr>
              <a:t>管线关键过程</a:t>
            </a:r>
            <a:endParaRPr lang="zh-CN" altLang="en-US" sz="6000" dirty="0" smtClean="0">
              <a:latin typeface="微软雅黑" panose="020B0503020204020204" charset="-122"/>
              <a:ea typeface="微软雅黑" panose="020B0503020204020204" charset="-122"/>
              <a:cs typeface="Algerian" panose="04020705040A02060702" charset="0"/>
              <a:sym typeface="Algerian" panose="04020705040A02060702" charset="0"/>
            </a:endParaRPr>
          </a:p>
        </p:txBody>
      </p:sp>
      <p:sp>
        <p:nvSpPr>
          <p:cNvPr id="45" name="AEVER"/>
          <p:cNvSpPr txBox="1"/>
          <p:nvPr/>
        </p:nvSpPr>
        <p:spPr>
          <a:xfrm>
            <a:off x="9652017" y="5639437"/>
            <a:ext cx="5080000" cy="13322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2000" b="1" spc="1800">
                <a:solidFill>
                  <a:srgbClr val="FFFC73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825500" hangingPunct="0"/>
            <a:r>
              <a:rPr lang="zh-CN" altLang="en-US" sz="8000" cap="all" dirty="0" smtClean="0">
                <a:solidFill>
                  <a:srgbClr val="FFD966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  <a:sym typeface="Algerian" panose="04020705040A02060702" charset="0"/>
              </a:rPr>
              <a:t>第二部分</a:t>
            </a:r>
            <a:endParaRPr lang="zh-CN" altLang="en-US" sz="8000" cap="all" dirty="0" smtClean="0">
              <a:solidFill>
                <a:srgbClr val="FFD966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  <a:sym typeface="Algerian" panose="04020705040A0206070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323975" y="0"/>
            <a:ext cx="13276928" cy="13716000"/>
            <a:chOff x="10467974" y="26142"/>
            <a:chExt cx="14478001" cy="13716000"/>
          </a:xfrm>
        </p:grpSpPr>
        <p:sp>
          <p:nvSpPr>
            <p:cNvPr id="8" name="Rectangle"/>
            <p:cNvSpPr/>
            <p:nvPr/>
          </p:nvSpPr>
          <p:spPr>
            <a:xfrm>
              <a:off x="10467975" y="26142"/>
              <a:ext cx="14478000" cy="13716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algn="ctr" defTabSz="825500" hangingPunct="0"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 kern="0" dirty="0">
                <a:solidFill>
                  <a:srgbClr val="FFFFFF"/>
                </a:solidFill>
                <a:latin typeface="Algerian" panose="04020705040A02060702" charset="0"/>
                <a:ea typeface="Algerian" panose="04020705040A02060702" charset="0"/>
                <a:cs typeface="Algerian" panose="04020705040A02060702" charset="0"/>
                <a:sym typeface="Algerian" panose="04020705040A02060702" charset="0"/>
              </a:endParaRPr>
            </a:p>
          </p:txBody>
        </p:sp>
        <p:sp>
          <p:nvSpPr>
            <p:cNvPr id="5" name="Rectangle"/>
            <p:cNvSpPr/>
            <p:nvPr/>
          </p:nvSpPr>
          <p:spPr>
            <a:xfrm>
              <a:off x="10467974" y="3245592"/>
              <a:ext cx="8458201" cy="76200"/>
            </a:xfrm>
            <a:prstGeom prst="rect">
              <a:avLst/>
            </a:prstGeom>
            <a:solidFill>
              <a:srgbClr val="FFD966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32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lgerian" panose="04020705040A02060702" charset="0"/>
                <a:sym typeface="Algerian" panose="04020705040A02060702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48651" y="2010005"/>
            <a:ext cx="8480748" cy="10248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Segoe UI Light" panose="020B0502040204020203" charset="0"/>
              </a:rPr>
              <a:t>Input Assemble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Segoe UI Light" panose="020B0502040204020203" charset="0"/>
            </a:endParaRPr>
          </a:p>
        </p:txBody>
      </p:sp>
      <p:sp>
        <p:nvSpPr>
          <p:cNvPr id="4" name="The Picture slide"/>
          <p:cNvSpPr txBox="1"/>
          <p:nvPr/>
        </p:nvSpPr>
        <p:spPr>
          <a:xfrm>
            <a:off x="2426713" y="3609110"/>
            <a:ext cx="11521373" cy="2563495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1. Input Assemble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（</a:t>
            </a:r>
            <a:r>
              <a:rPr lang="en-US" altLang="zh-CN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IA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）作用描述：</a:t>
            </a:r>
            <a:endParaRPr lang="zh-CN" altLang="en-US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读取几何数据（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Geometric Data</a:t>
            </a: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），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Wingdings" panose="05000000000000000000" charset="0"/>
              <a:buChar char="Ø"/>
            </a:pPr>
            <a:r>
              <a:rPr lang="zh-CN" altLang="en-US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并使用这些数据组装几何体（</a:t>
            </a:r>
            <a:r>
              <a:rPr lang="en-US" altLang="zh-CN" sz="2800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Geometric Primitive</a:t>
            </a:r>
            <a:r>
              <a:rPr lang="zh-CN" altLang="en-US" b="0" dirty="0" smtClean="0">
                <a:solidFill>
                  <a:srgbClr val="000000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Segoe UI Light" panose="020B0502040204020203" charset="0"/>
              </a:rPr>
              <a:t>）</a:t>
            </a:r>
            <a:endParaRPr lang="zh-CN" altLang="en-US" sz="2800" b="0" dirty="0" smtClean="0">
              <a:solidFill>
                <a:srgbClr val="000000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Segoe UI Light" panose="020B0502040204020203" charset="0"/>
            </a:endParaRPr>
          </a:p>
        </p:txBody>
      </p:sp>
      <p:pic>
        <p:nvPicPr>
          <p:cNvPr id="10" name="图片 9" descr="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1765300"/>
            <a:ext cx="1440000" cy="1440000"/>
          </a:xfrm>
          <a:prstGeom prst="rect">
            <a:avLst/>
          </a:prstGeom>
        </p:spPr>
      </p:pic>
      <p:pic>
        <p:nvPicPr>
          <p:cNvPr id="3" name="图片 2" descr="Pipe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935" y="1529080"/>
            <a:ext cx="2310765" cy="106572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435445" y="2749550"/>
            <a:ext cx="3436620" cy="470535"/>
          </a:xfrm>
          <a:prstGeom prst="rect">
            <a:avLst/>
          </a:prstGeom>
          <a:solidFill>
            <a:srgbClr val="7030A0">
              <a:alpha val="66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PrimitiveTopologyType</a:t>
            </a:r>
            <a:endParaRPr kumimoji="0" lang="en-US" altLang="zh-CN" sz="24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cs typeface="Helvetica"/>
              <a:sym typeface="Helvetica Light"/>
            </a:endParaRPr>
          </a:p>
        </p:txBody>
      </p:sp>
      <p:sp>
        <p:nvSpPr>
          <p:cNvPr id="20" name="左中括号 19"/>
          <p:cNvSpPr/>
          <p:nvPr/>
        </p:nvSpPr>
        <p:spPr>
          <a:xfrm>
            <a:off x="19288125" y="1744345"/>
            <a:ext cx="168910" cy="1178560"/>
          </a:xfrm>
          <a:prstGeom prst="leftBracke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18249900" y="2352040"/>
            <a:ext cx="1022985" cy="254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矩形 11"/>
          <p:cNvSpPr/>
          <p:nvPr/>
        </p:nvSpPr>
        <p:spPr>
          <a:xfrm>
            <a:off x="15868650" y="2971800"/>
            <a:ext cx="2381250" cy="9239250"/>
          </a:xfrm>
          <a:prstGeom prst="rect">
            <a:avLst/>
          </a:prstGeom>
          <a:solidFill>
            <a:srgbClr val="3F3F3F">
              <a:alpha val="80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435445" y="2131060"/>
            <a:ext cx="3436620" cy="470535"/>
          </a:xfrm>
          <a:prstGeom prst="rect">
            <a:avLst/>
          </a:prstGeom>
          <a:solidFill>
            <a:srgbClr val="7030A0">
              <a:alpha val="66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Vertex </a:t>
            </a: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Buffer</a:t>
            </a:r>
            <a:endParaRPr lang="en-US" altLang="zh-CN" sz="240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sym typeface="Helvetica Ligh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457035" y="1553210"/>
            <a:ext cx="3436620" cy="470535"/>
          </a:xfrm>
          <a:prstGeom prst="rect">
            <a:avLst/>
          </a:prstGeom>
          <a:solidFill>
            <a:srgbClr val="7030A0">
              <a:alpha val="66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 Light" panose="020B0502040204020203" charset="-122"/>
                <a:ea typeface="微软雅黑 Light" panose="020B0502040204020203" charset="-122"/>
                <a:sym typeface="Helvetica Light"/>
              </a:rPr>
              <a:t>Index Buffer</a:t>
            </a:r>
            <a:endParaRPr lang="en-US" altLang="zh-CN" sz="2400">
              <a:ln>
                <a:noFill/>
              </a:ln>
              <a:solidFill>
                <a:schemeClr val="bg1"/>
              </a:solidFill>
              <a:effectLst/>
              <a:uFillTx/>
              <a:latin typeface="微软雅黑 Light" panose="020B0502040204020203" charset="-122"/>
              <a:ea typeface="微软雅黑 Light" panose="020B0502040204020203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267.716535433071,&quot;width&quot;:2267.716535433071}"/>
</p:tagLst>
</file>

<file path=ppt/theme/theme1.xml><?xml version="1.0" encoding="utf-8"?>
<a:theme xmlns:a="http://schemas.openxmlformats.org/drawingml/2006/main" name="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"/>
        <a:cs typeface=""/>
      </a:majorFont>
      <a:minorFont>
        <a:latin typeface="Algerian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Algerian"/>
        <a:ea typeface=""/>
        <a:cs typeface=""/>
      </a:majorFont>
      <a:minorFont>
        <a:latin typeface="Algerian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pic">
    <a:dk1>
      <a:srgbClr val="27292E"/>
    </a:dk1>
    <a:lt1>
      <a:srgbClr val="FFFFFF"/>
    </a:lt1>
    <a:dk2>
      <a:srgbClr val="323233"/>
    </a:dk2>
    <a:lt2>
      <a:srgbClr val="EDEFF3"/>
    </a:lt2>
    <a:accent1>
      <a:srgbClr val="F7941E"/>
    </a:accent1>
    <a:accent2>
      <a:srgbClr val="D9821D"/>
    </a:accent2>
    <a:accent3>
      <a:srgbClr val="A44724"/>
    </a:accent3>
    <a:accent4>
      <a:srgbClr val="F7941E"/>
    </a:accent4>
    <a:accent5>
      <a:srgbClr val="007EBF"/>
    </a:accent5>
    <a:accent6>
      <a:srgbClr val="00B0F0"/>
    </a:accent6>
    <a:hlink>
      <a:srgbClr val="F7941E"/>
    </a:hlink>
    <a:folHlink>
      <a:srgbClr val="A4472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3879</Words>
  <Application>WPS 演示</Application>
  <PresentationFormat>自定义</PresentationFormat>
  <Paragraphs>370</Paragraphs>
  <Slides>37</Slides>
  <Notes>34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Arial</vt:lpstr>
      <vt:lpstr>宋体</vt:lpstr>
      <vt:lpstr>Wingdings</vt:lpstr>
      <vt:lpstr>Helvetica</vt:lpstr>
      <vt:lpstr>微软雅黑 Light</vt:lpstr>
      <vt:lpstr>Helvetica Light</vt:lpstr>
      <vt:lpstr>Algerian</vt:lpstr>
      <vt:lpstr>Segoe UI Light</vt:lpstr>
      <vt:lpstr>Calibri</vt:lpstr>
      <vt:lpstr>Arial</vt:lpstr>
      <vt:lpstr>微软雅黑</vt:lpstr>
      <vt:lpstr>方正姚体</vt:lpstr>
      <vt:lpstr>Wingdings</vt:lpstr>
      <vt:lpstr>Arial Unicode MS</vt:lpstr>
      <vt:lpstr>等线</vt:lpstr>
      <vt:lpstr>Calibri</vt:lpstr>
      <vt:lpstr>White</vt:lpstr>
      <vt:lpstr>1_White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 1</dc:title>
  <dc:creator>Aram Cookson</dc:creator>
  <cp:lastModifiedBy>璟昭</cp:lastModifiedBy>
  <cp:revision>530</cp:revision>
  <dcterms:created xsi:type="dcterms:W3CDTF">2017-07-18T17:55:00Z</dcterms:created>
  <dcterms:modified xsi:type="dcterms:W3CDTF">2022-01-12T04:07:36Z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4236AEE8374C425C9D2AADB0F854DC3C</vt:lpwstr>
  </property>
</Properties>
</file>