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40"/>
  </p:handoutMasterIdLst>
  <p:sldIdLst>
    <p:sldId id="324" r:id="rId4"/>
    <p:sldId id="327" r:id="rId6"/>
    <p:sldId id="344" r:id="rId7"/>
    <p:sldId id="408" r:id="rId8"/>
    <p:sldId id="378" r:id="rId9"/>
    <p:sldId id="326" r:id="rId10"/>
    <p:sldId id="347" r:id="rId11"/>
    <p:sldId id="410" r:id="rId12"/>
    <p:sldId id="411" r:id="rId13"/>
    <p:sldId id="413" r:id="rId14"/>
    <p:sldId id="414" r:id="rId15"/>
    <p:sldId id="365" r:id="rId16"/>
    <p:sldId id="353" r:id="rId17"/>
    <p:sldId id="416" r:id="rId18"/>
    <p:sldId id="355" r:id="rId19"/>
    <p:sldId id="417" r:id="rId20"/>
    <p:sldId id="415" r:id="rId21"/>
    <p:sldId id="418" r:id="rId22"/>
    <p:sldId id="356" r:id="rId23"/>
    <p:sldId id="419" r:id="rId24"/>
    <p:sldId id="421" r:id="rId25"/>
    <p:sldId id="412" r:id="rId26"/>
    <p:sldId id="423" r:id="rId27"/>
    <p:sldId id="424" r:id="rId28"/>
    <p:sldId id="425" r:id="rId29"/>
    <p:sldId id="428" r:id="rId30"/>
    <p:sldId id="429" r:id="rId31"/>
    <p:sldId id="426" r:id="rId32"/>
    <p:sldId id="431" r:id="rId33"/>
    <p:sldId id="430" r:id="rId34"/>
    <p:sldId id="432" r:id="rId35"/>
    <p:sldId id="433" r:id="rId36"/>
    <p:sldId id="434" r:id="rId37"/>
    <p:sldId id="379" r:id="rId38"/>
    <p:sldId id="333" r:id="rId39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70819" autoAdjust="0"/>
  </p:normalViewPr>
  <p:slideViewPr>
    <p:cSldViewPr snapToGrid="0">
      <p:cViewPr varScale="1">
        <p:scale>
          <a:sx n="41" d="100"/>
          <a:sy n="41" d="100"/>
        </p:scale>
        <p:origin x="1422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d3d12/nf-d3d12-id3d12device-getdescriptorhandleincrementsiz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d3d12/nf-d3d12-id3d12device-getdescriptorhandleincrementsiz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d3d12/nf-d3d12-id3d12device-getdescriptorhandleincrementsiz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这个是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memory heap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；注意跟下面的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descriptor heap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进行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区分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createplaced  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占用的空间也要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指定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确保自己的概念完全理解；看之前的录像；确保都明白；易懂的方式</a:t>
            </a: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讲出来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先一句话</a:t>
            </a: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解释，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hlinkClick r:id="rId3"/>
              </a:rPr>
              <a:t>ID3D12Device::</a:t>
            </a:r>
            <a:r>
              <a:rPr lang="en-US" altLang="zh-CN" sz="2400" b="1" dirty="0" err="1" smtClean="0">
                <a:hlinkClick r:id="rId3"/>
              </a:rPr>
              <a:t>GetDescriptorHandleIncrementSize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参考：https://zhuanlan.zhihu.com/p/403421121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参考：https://docs.microsoft.com/en-us/windows/win32/direct3d12/descriptors-overview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后面的内容会详细介绍各个类型的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的使用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dirty="0" smtClean="0"/>
              <a:t>CPU Handles可以被用作立即使用，比如复制descriptor，或者提交给command list（如设定为render target时），并且在使用后立即可以被重用或处理。</a:t>
            </a:r>
            <a:endParaRPr dirty="0" smtClean="0"/>
          </a:p>
          <a:p>
            <a:pPr marL="457200" indent="-457200">
              <a:buAutoNum type="arabicPeriod"/>
            </a:pPr>
            <a:endParaRPr dirty="0" smtClean="0"/>
          </a:p>
          <a:p>
            <a:pPr marL="457200" indent="-457200">
              <a:buAutoNum type="arabicPeriod"/>
            </a:pPr>
            <a:r>
              <a:rPr dirty="0" smtClean="0"/>
              <a:t>GPU Handles无法用于立即使用，而是在CommandList中标识某个位置，而在GPU执行时使用，因而需要保留直至一切引用自身的命令已经被完全执行。、指定IBV、VBV的时候使用</a:t>
            </a:r>
            <a:r>
              <a:rPr lang="zh-CN" dirty="0" smtClean="0"/>
              <a:t>，或者指定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的绑定（</a:t>
            </a:r>
            <a:r>
              <a:rPr lang="en-US" altLang="zh-CN" dirty="0" smtClean="0"/>
              <a:t>shader</a:t>
            </a:r>
            <a:r>
              <a:rPr lang="zh-CN" altLang="en-US" dirty="0" smtClean="0"/>
              <a:t>计算中能使用到的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介绍各种</a:t>
            </a:r>
            <a:r>
              <a:rPr lang="en-US" altLang="zh-CN" dirty="0" smtClean="0"/>
              <a:t>resource view</a:t>
            </a:r>
            <a:r>
              <a:rPr lang="zh-CN" altLang="en-US" dirty="0" smtClean="0"/>
              <a:t>，的用途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b="1" dirty="0" smtClean="0"/>
              <a:t>啥是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？？如何描述资源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重点将清楚为什么会有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；让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能看懂资源的窗户；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 buffer view (CBV)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 access view (UAV)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 resource view (SRV)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Samplers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 Target View (RTV)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Stencil View (DSV)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Buffer View (IBV)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 Buffer View (VBV)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Output View (SOV)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hlinkClick r:id="rId3"/>
              </a:rPr>
              <a:t>ID3D12Device::</a:t>
            </a:r>
            <a:r>
              <a:rPr lang="en-US" altLang="zh-CN" sz="2400" b="1" dirty="0" err="1" smtClean="0">
                <a:hlinkClick r:id="rId3"/>
              </a:rPr>
              <a:t>GetDescriptorHandleIncrementSize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hlinkClick r:id="rId3"/>
              </a:rPr>
              <a:t>ID3D12Device::</a:t>
            </a:r>
            <a:r>
              <a:rPr lang="en-US" altLang="zh-CN" sz="2400" b="1" dirty="0" err="1" smtClean="0">
                <a:hlinkClick r:id="rId3"/>
              </a:rPr>
              <a:t>GetDescriptorHandleIncrementSize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本课结束能，同学能够使用贴图，自定义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侧使用；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相关渲染数据的封装是针对</a:t>
            </a:r>
            <a:r>
              <a:rPr lang="en-US" altLang="zh-CN" dirty="0" err="1" smtClean="0"/>
              <a:t>rhi</a:t>
            </a:r>
            <a:r>
              <a:rPr lang="zh-CN" altLang="en-US" dirty="0" smtClean="0"/>
              <a:t>封装这部分加入的；本课程的要求，涉及到工业使用中基础的渲染对象封装；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；此时设计到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；此处的代码示例指示取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即可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在上述内容的基础上，最后理解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resrouce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机制；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先介绍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中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的使用，然后理解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在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方面的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优势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之前的</a:t>
            </a:r>
            <a:r>
              <a:rPr lang="en-US" altLang="zh-CN" dirty="0"/>
              <a:t>Resource</a:t>
            </a:r>
            <a:r>
              <a:rPr lang="zh-CN" altLang="en-US" dirty="0"/>
              <a:t>，</a:t>
            </a:r>
            <a:r>
              <a:rPr lang="en-US" altLang="zh-CN" dirty="0"/>
              <a:t> Descriptor </a:t>
            </a:r>
            <a:r>
              <a:rPr lang="zh-CN" altLang="en-US" dirty="0"/>
              <a:t>，</a:t>
            </a:r>
            <a:r>
              <a:rPr lang="en-US" altLang="zh-CN" dirty="0"/>
              <a:t>Descriptor Heap</a:t>
            </a:r>
            <a:r>
              <a:rPr lang="zh-CN" altLang="en-US" dirty="0"/>
              <a:t>，我们介绍了</a:t>
            </a:r>
            <a:r>
              <a:rPr lang="en-US" altLang="zh-CN" dirty="0"/>
              <a:t>resource </a:t>
            </a:r>
            <a:r>
              <a:rPr lang="zh-CN" altLang="en-US" dirty="0"/>
              <a:t>上传</a:t>
            </a:r>
            <a:r>
              <a:rPr lang="en-US" altLang="zh-CN" dirty="0"/>
              <a:t> gpu</a:t>
            </a:r>
            <a:r>
              <a:rPr lang="zh-CN" altLang="en-US" dirty="0"/>
              <a:t>显存，并为</a:t>
            </a:r>
            <a:r>
              <a:rPr lang="en-US" altLang="zh-CN" dirty="0"/>
              <a:t>resource</a:t>
            </a:r>
            <a:r>
              <a:rPr lang="zh-CN" altLang="en-US" dirty="0"/>
              <a:t>创建</a:t>
            </a:r>
            <a:r>
              <a:rPr lang="en-US" altLang="zh-CN" dirty="0"/>
              <a:t>descriptor</a:t>
            </a:r>
            <a:r>
              <a:rPr lang="zh-CN" altLang="en-US" dirty="0"/>
              <a:t>，然后使用</a:t>
            </a:r>
            <a:r>
              <a:rPr lang="en-US" altLang="zh-CN" dirty="0"/>
              <a:t>descriptor heap</a:t>
            </a:r>
            <a:r>
              <a:rPr lang="zh-CN" altLang="en-US" dirty="0"/>
              <a:t>保存管理</a:t>
            </a:r>
            <a:r>
              <a:rPr lang="en-US" altLang="zh-CN" dirty="0"/>
              <a:t>descriptor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zh-CN" altLang="en-US" dirty="0"/>
              <a:t>下一步就是在对应的渲染管线中使用这</a:t>
            </a:r>
            <a:r>
              <a:rPr lang="en-US" altLang="zh-CN" dirty="0"/>
              <a:t>resource</a:t>
            </a:r>
            <a:r>
              <a:rPr lang="zh-CN" altLang="en-US" dirty="0"/>
              <a:t>；</a:t>
            </a:r>
            <a:r>
              <a:rPr lang="en-US" altLang="zh-CN" dirty="0"/>
              <a:t>resource binding </a:t>
            </a:r>
            <a:r>
              <a:rPr lang="zh-CN" altLang="en-US" dirty="0"/>
              <a:t>就是把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计算需要的数据传送给对应的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GPU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管线中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使用。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资源池和资源的解释；不同的管线使用对应的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资源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的方式跟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区别；通过向对应的参数位设置对应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来进行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中一个参数位可能包含多个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；下面讲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会说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之前的</a:t>
            </a:r>
            <a:r>
              <a:rPr lang="en-US" altLang="zh-CN" dirty="0"/>
              <a:t>Resource</a:t>
            </a:r>
            <a:r>
              <a:rPr lang="zh-CN" altLang="en-US" dirty="0"/>
              <a:t>，</a:t>
            </a:r>
            <a:r>
              <a:rPr lang="en-US" altLang="zh-CN" dirty="0"/>
              <a:t> Descriptor </a:t>
            </a:r>
            <a:r>
              <a:rPr lang="zh-CN" altLang="en-US" dirty="0"/>
              <a:t>，</a:t>
            </a:r>
            <a:r>
              <a:rPr lang="en-US" altLang="zh-CN" dirty="0"/>
              <a:t>Descriptor Heap</a:t>
            </a:r>
            <a:r>
              <a:rPr lang="zh-CN" altLang="en-US" dirty="0"/>
              <a:t>，我们介绍了</a:t>
            </a:r>
            <a:r>
              <a:rPr lang="en-US" altLang="zh-CN" dirty="0"/>
              <a:t>resource </a:t>
            </a:r>
            <a:r>
              <a:rPr lang="zh-CN" altLang="en-US" dirty="0"/>
              <a:t>上传</a:t>
            </a:r>
            <a:r>
              <a:rPr lang="en-US" altLang="zh-CN" dirty="0"/>
              <a:t> gpu</a:t>
            </a:r>
            <a:r>
              <a:rPr lang="zh-CN" altLang="en-US" dirty="0"/>
              <a:t>显存，并为</a:t>
            </a:r>
            <a:r>
              <a:rPr lang="en-US" altLang="zh-CN" dirty="0"/>
              <a:t>resource</a:t>
            </a:r>
            <a:r>
              <a:rPr lang="zh-CN" altLang="en-US" dirty="0"/>
              <a:t>创建</a:t>
            </a:r>
            <a:r>
              <a:rPr lang="en-US" altLang="zh-CN" dirty="0"/>
              <a:t>descriptor</a:t>
            </a:r>
            <a:r>
              <a:rPr lang="zh-CN" altLang="en-US" dirty="0"/>
              <a:t>，然后使用</a:t>
            </a:r>
            <a:r>
              <a:rPr lang="en-US" altLang="zh-CN" dirty="0"/>
              <a:t>descriptor heap</a:t>
            </a:r>
            <a:r>
              <a:rPr lang="zh-CN" altLang="en-US" dirty="0"/>
              <a:t>保存管理</a:t>
            </a:r>
            <a:r>
              <a:rPr lang="en-US" altLang="zh-CN" dirty="0"/>
              <a:t>descriptor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zh-CN" altLang="en-US" dirty="0"/>
              <a:t>下一步就是在对应的渲染管线中使用这</a:t>
            </a:r>
            <a:r>
              <a:rPr lang="en-US" altLang="zh-CN" dirty="0"/>
              <a:t>resource</a:t>
            </a:r>
            <a:r>
              <a:rPr lang="zh-CN" altLang="en-US" dirty="0"/>
              <a:t>；</a:t>
            </a:r>
            <a:r>
              <a:rPr lang="en-US" altLang="zh-CN" dirty="0"/>
              <a:t>resource binding </a:t>
            </a:r>
            <a:r>
              <a:rPr lang="zh-CN" altLang="en-US" dirty="0"/>
              <a:t>就是把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计算需要的数据传送给对应的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GPU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管线中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使用。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资源池和资源的解释；不同的管线使用对应的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资源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的方式跟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区别；通过向对应的参数位设置对应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来进行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位置，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中一个参数位可能包含多个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；下面讲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会说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计算看作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GPU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上执行的一段函数；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泪类似与该函数的函数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签名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右图的代码，以此为例解释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代码中使用的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的资源类型比较特殊，在此不展开；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参考代码：d3d12book\Chapter 9 Texturing\Crate；后面的图示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皆以此为例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：比如需要向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中传两个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texuter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；如何区分呢？回到上页的图括号内的就是当前资源的类型和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register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register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现在还用不到；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不解释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的关系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: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定义的类型：与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不一致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：比如需要向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中传两个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texuter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；如何区分呢？回到上页的图括号内的就是当前资源的类型和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号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register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作为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register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现在还用不到；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不解释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的关系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: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定义的类型：与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不一致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zh-CN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本科的主要内容是理解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机制；如果直接就说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机制的优点；不好</a:t>
            </a:r>
            <a:r>
              <a:rPr lang="zh-CN" altLang="en-US" dirty="0" err="1" smtClean="0"/>
              <a:t>理解；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本课的脉络从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中</a:t>
            </a:r>
            <a:r>
              <a:rPr lang="en-US" altLang="zh-CN" dirty="0" err="1" smtClean="0"/>
              <a:t>resource</a:t>
            </a:r>
            <a:r>
              <a:rPr lang="zh-CN" altLang="en-US" dirty="0" err="1" smtClean="0"/>
              <a:t>的使用开始，介绍必须了解的概念；和使用</a:t>
            </a:r>
            <a:r>
              <a:rPr lang="zh-CN" altLang="en-US" dirty="0" err="1" smtClean="0"/>
              <a:t>方法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最后我们在了解了如何使用的基础上用总结的角度，去理解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机制。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endParaRPr lang="en-US" altLang="zh-CN" dirty="0" err="1" smtClean="0"/>
          </a:p>
          <a:p>
            <a:pPr marL="457200" indent="-457200">
              <a:buAutoNum type="arabicPeriod"/>
            </a:pPr>
            <a:r>
              <a:rPr lang="en-US" altLang="zh-CN" dirty="0" err="1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相关内容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dirty="0" smtClean="0"/>
              <a:t>https://blog.csdn.net/ZJU_fish1996/article/details/109269448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err="1" smtClean="0"/>
              <a:t>Gpu</a:t>
            </a:r>
            <a:r>
              <a:rPr lang="zh-CN" altLang="en-US" dirty="0" smtClean="0"/>
              <a:t>编程和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编程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https://docs.microsoft.com/en-us/windows/win32/direct3d12/resource-binding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今天的主要内容：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baseline="0" dirty="0" smtClean="0"/>
              <a:t>Resrouce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Resoruce Binding</a:t>
            </a:r>
            <a:r>
              <a:rPr lang="zh-CN" altLang="en-US" baseline="0" dirty="0" smtClean="0"/>
              <a:t>相关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概念上好好设置一下；一句话能先把概念解释清楚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1. vertex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上次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的课已经讲到，表示顶点的数据，在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commited 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；创建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的过程我们一会还会细致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研究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2. g_texture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其实时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创建的另一种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；表示的一张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贴图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3. g sampler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同样，他表示的时采样的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方式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4. ps input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比较特殊，不需要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创建，是只在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gpu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显存上体现的数据；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Resource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我们知道是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“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资源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”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的意思；这个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ps input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其实不算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shader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让然还有一些其他的属性例如，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clear value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，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align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我们在这不细说了；可以可以多了解一下文档和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官方示例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此处特意提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State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；属于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dx12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新特性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关于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在内存和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显存的几种使用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方式，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比如：之前的示例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back buffer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是干啥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的？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当需要进行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back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front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，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我们创建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的时候其实已经默认创建好了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相关的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frame count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 back bffer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swap chain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最关键的过程就是交换前后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（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present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）；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Yu Gothic Light" panose="020B0300000000000000" charset="-128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  <a:p>
            <a:pPr lvl="4"/>
            <a:r>
              <a:rPr dirty="0"/>
              <a:t>Body Level Five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Yu Gothic Light" panose="020B0300000000000000" charset="-128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hyperlink" Target="https://docs.microsoft.com/en-us/windows/win32/direct3d12/resource-binding" TargetMode="Externa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3dgep.com/category/graphics-programming/directx/directx-12/" TargetMode="External"/><Relationship Id="rId1" Type="http://schemas.openxmlformats.org/officeDocument/2006/relationships/hyperlink" Target="https://docs.microsoft.com/en-us/windows/win32/direct3d12/resource-bind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杨璟昭</a:t>
            </a:r>
            <a:endParaRPr lang="zh-CN" altLang="en-US" sz="6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绘制二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66414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5. Shader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创建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利用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（堆）为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分配空间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每个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 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的空间一定在一个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中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的类型：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 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默认类型：只有显存权限；效率块；不会变化的数据使用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类型，同时具有方位显存和内存的权限；效率慢，经常变化的数据（例如需要每帧都更新的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constant buffer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ReadBack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类型，供回读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内容使用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0873" y="7247890"/>
            <a:ext cx="533082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Back Buffer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State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切换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538220"/>
            <a:ext cx="9772650" cy="33699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37484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5. Shader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创建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使用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CommitedResource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创建会自动分配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，隐式指定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使用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CreatePlacedResource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，则需要提前创建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，手动指定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，显示指定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关于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的管理此处不再深入有兴趣的访问官方文档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884208" y="10400665"/>
            <a:ext cx="32372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405" y="6979627"/>
            <a:ext cx="6715125" cy="325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315" y="3181350"/>
            <a:ext cx="6800850" cy="3209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3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1.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804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理解：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向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描述，解释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的数据块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内容包括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的类型，用法，地址，大小等特性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71500" indent="-571500">
              <a:spcBef>
                <a:spcPts val="1800"/>
              </a:spcBef>
              <a:buAutoNum type="arabicPeriod"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根据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的使用目的不同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,Descriptors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类型区分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Vertex Buffer Views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（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VBVs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14400" lvl="3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Index Buffer Views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（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IBVs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ender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T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arget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(RTVs),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epth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tencil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(DSVs),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hader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esource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(SRVs),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U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nordered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A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ccess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(UAVs)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onstant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B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uffer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iews (CBVs)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等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230880"/>
            <a:ext cx="9812020" cy="53016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1190" y="875792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Vertex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1.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6062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3.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关于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概念与此处的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是等同的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同一个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 Resource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不同的使用目的，会有多个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对应</a:t>
            </a:r>
            <a:endParaRPr lang="zh-CN" altLang="en-US" sz="2800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状态转换，多个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View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切换（上面提到过）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 4. Descriptor Handle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记录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的地址，类似与指针</a:t>
            </a:r>
            <a:endParaRPr lang="zh-CN" altLang="en-US" sz="2800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CPU Handle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GPU Handle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457200" indent="-457200">
              <a:spcBef>
                <a:spcPts val="1800"/>
              </a:spcBef>
              <a:buNone/>
            </a:pP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2.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Views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92069"/>
            <a:ext cx="11578079" cy="8170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Font typeface="微软雅黑 Light" panose="020B0502040204020203" charset="-122"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Vertex Buffer View (VBV)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</a:rPr>
              <a:t>BufferLocation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</a:rPr>
              <a:t>StrideInBytes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</a:rPr>
              <a:t>Size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</a:rPr>
              <a:t>InBytes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微软雅黑 Light" panose="020B0502040204020203" charset="-122"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2.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Index Buffer View (IBV)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BufferLocation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</a:rPr>
              <a:t>Format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SizeInBytes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spcBef>
                <a:spcPts val="1800"/>
              </a:spcBef>
              <a:buFont typeface="微软雅黑 Light" panose="020B0502040204020203" charset="-122"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3. Constant buffer view (CBV)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BufferLocation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SizeInBytes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spcBef>
                <a:spcPts val="1800"/>
              </a:spcBef>
              <a:buFont typeface="微软雅黑 Light" panose="020B0502040204020203" charset="-122"/>
              <a:buNone/>
            </a:pP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5159375"/>
            <a:ext cx="6965315" cy="1097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7170420"/>
            <a:ext cx="9782810" cy="20231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01190" y="63385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Index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01190" y="937895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Constant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2.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Views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34919"/>
            <a:ext cx="11578079" cy="949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Font typeface="微软雅黑 Light" panose="020B0502040204020203" charset="-122"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4. Shader resource view (SRV)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</a:rPr>
              <a:t>Shader4ComponentMapping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</a:rPr>
              <a:t>Format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</a:rPr>
              <a:t>ViewDimension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</a:rPr>
              <a:t>Texture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571500" indent="-571500">
              <a:spcBef>
                <a:spcPts val="1800"/>
              </a:spcBef>
              <a:buFont typeface="微软雅黑 Light" panose="020B0502040204020203" charset="-122"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5. Render Target View (RTV)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spcBef>
                <a:spcPts val="1800"/>
              </a:spcBef>
              <a:buFont typeface="微软雅黑 Light" panose="020B0502040204020203" charset="-122"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</a:rPr>
              <a:t>6. Depth Stencil View (DSV)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Format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ViewDimension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Texture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indent="0">
              <a:spcBef>
                <a:spcPts val="1800"/>
              </a:spcBef>
              <a:buFont typeface="微软雅黑 Light" panose="020B0502040204020203" charset="-122"/>
              <a:buNone/>
            </a:pP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170" y="3434715"/>
            <a:ext cx="9782175" cy="1551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5904230"/>
            <a:ext cx="9782175" cy="7531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1190" y="7517765"/>
            <a:ext cx="9749155" cy="18503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01190" y="51193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 Resource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01190" y="66814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RenderTarget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601190" y="94246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DepthStencil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3. Descriptors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553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尺寸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可能不同，取决于硬件。可以通过硬件接口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</a:rPr>
              <a:t>查询，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</a:rPr>
              <a:t>是一块不可再分的单元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与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驱动层分离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，驱动层不跟踪或者持有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的引用；需要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application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层面去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管理，确保正确的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 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类型被正确的使用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创建的时候不会被分配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memory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，但是会引用其他分配的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Memory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（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buffer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或者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），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application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需要确定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不会引用一个已经被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Destroy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的资源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3. Descriptors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603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4. Null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descriptors 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把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指针置成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Null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，实现无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绑定到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中的效果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除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Resource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外其他的描述应尽量完善，比如资源类型；确保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shader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中需要的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资源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类型与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descriptor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的类型对应。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Root Descriptor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不能为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null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5. Default descriptors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设置</a:t>
            </a:r>
            <a:r>
              <a:rPr lang="en-US" altLang="zh-CN" sz="2800" dirty="0" err="1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pResource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，不设置</a:t>
            </a:r>
            <a:r>
              <a:rPr lang="en-US" altLang="zh-CN" sz="2800" dirty="0" err="1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pDesc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参数；（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covers the most obvious mapping of a resource to a view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资源分配空间时使用完全限定格式（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fully qualified format name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en-US" altLang="zh-CN" sz="2800" dirty="0"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603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spcBef>
                <a:spcPts val="1800"/>
              </a:spcBef>
              <a:buAutoNum type="arabicPeriod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连续的显存空间，存储的内容是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地址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大部分类型的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都不能脱离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SRV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DSV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UAV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CBV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等）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VB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IB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是在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IA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阶段传参的，不在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类型限制，容纳特定类型的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；CBV_SRV_UAV，SAMPLE，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DSV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访问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的时候通过从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上取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Handle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进行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访问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742950" indent="-742950">
              <a:spcBef>
                <a:spcPts val="1800"/>
              </a:spcBef>
              <a:buAutoNum type="arabicPeriod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4. Descriptor 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542895" y="86937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示意图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208885" y="3355975"/>
            <a:ext cx="7911465" cy="4873625"/>
            <a:chOff x="23951" y="5285"/>
            <a:chExt cx="12459" cy="7675"/>
          </a:xfrm>
        </p:grpSpPr>
        <p:sp>
          <p:nvSpPr>
            <p:cNvPr id="12" name="矩形 11"/>
            <p:cNvSpPr/>
            <p:nvPr/>
          </p:nvSpPr>
          <p:spPr>
            <a:xfrm>
              <a:off x="31932" y="8270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932" y="9233"/>
              <a:ext cx="4478" cy="8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932" y="12122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932" y="7307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1932" y="6344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1932" y="10196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1932" y="11159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95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95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95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95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95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95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395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cxnSp>
          <p:nvCxnSpPr>
            <p:cNvPr id="42" name="肘形连接符 41"/>
            <p:cNvCxnSpPr>
              <a:stCxn id="31" idx="3"/>
              <a:endCxn id="12" idx="1"/>
            </p:cNvCxnSpPr>
            <p:nvPr/>
          </p:nvCxnSpPr>
          <p:spPr>
            <a:xfrm flipV="1">
              <a:off x="30272" y="8689"/>
              <a:ext cx="1660" cy="15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肘形连接符 42"/>
            <p:cNvCxnSpPr>
              <a:stCxn id="36" idx="3"/>
              <a:endCxn id="18" idx="1"/>
            </p:cNvCxnSpPr>
            <p:nvPr/>
          </p:nvCxnSpPr>
          <p:spPr>
            <a:xfrm>
              <a:off x="30272" y="10495"/>
              <a:ext cx="1660" cy="2046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直接箭头连接符 43"/>
            <p:cNvCxnSpPr>
              <a:stCxn id="32" idx="3"/>
              <a:endCxn id="13" idx="1"/>
            </p:cNvCxnSpPr>
            <p:nvPr/>
          </p:nvCxnSpPr>
          <p:spPr>
            <a:xfrm flipV="1">
              <a:off x="30272" y="9652"/>
              <a:ext cx="1660" cy="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文本框 46"/>
            <p:cNvSpPr txBox="1"/>
            <p:nvPr/>
          </p:nvSpPr>
          <p:spPr>
            <a:xfrm>
              <a:off x="2447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2057" y="5285"/>
              <a:ext cx="4177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Default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4746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Objectives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888615" y="4942205"/>
            <a:ext cx="11522075" cy="68726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 in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了解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深入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以及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的使用。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掌握相关数据的封装。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3200" b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Yu Gothic Light" panose="020B0300000000000000" charset="-128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预习内容：</a:t>
            </a: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514350" indent="-514350" defTabSz="825500" hangingPunct="0">
              <a:buFontTx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官方文档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  <a:hlinkClick r:id="rId1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514350" indent="-514350" defTabSz="825500" hangingPunct="0">
              <a:buFontTx/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技术白皮书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3.3-3.5</a:t>
            </a: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954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2.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基于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创建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向渲染管线传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Heap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Descriptor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>
              <a:spcBef>
                <a:spcPts val="1800"/>
              </a:spcBef>
              <a:buNone/>
            </a:pP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4. Descriptor 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942715"/>
            <a:ext cx="7891780" cy="2092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825" y="6035675"/>
            <a:ext cx="9782175" cy="315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1190" y="9171940"/>
            <a:ext cx="9782175" cy="764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1190" y="9956800"/>
            <a:ext cx="9781540" cy="3543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42895" y="104082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使用示例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40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3. 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4.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Flag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SHADER_VISIBLE：需要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CBV_SRV_UAV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Sample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NON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SHADER_VISIBLE：不需要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访问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4. Descriptor 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0" y="3551555"/>
            <a:ext cx="6252845" cy="60344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540990" y="980122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Heap Flag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Shader Resource Binding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81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目的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是把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计算需要的数据传送给对应的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GPU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管线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在绘制之前做参数类型（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类型）的设置，绘制的时候传进对应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（原理类似于调一个函数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接口）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每一种绘制管线需要绑定的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可能不同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同一个管线中的每个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Draw Call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绘制所需要的资源可能也是不同的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特殊性；专门的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接口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1. 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44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2.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方式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类型和数量（相当于函数接口的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定义）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通过向对应的参数位设置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Handle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来进行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的不同，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DX11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完全依据绑定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进行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一对一，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数有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限制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DX12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，中通过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为单位进行绑定；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一个作为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可对应多个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。提升了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Resrouce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使用的上限，并且绑定起来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更方便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1. Resource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38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定义管线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使用到的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类型，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数量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把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计算看作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GPU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上执行的一段函数；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类似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于该函数的函数签名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所定义的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Resoruce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Sampler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2. 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01190" y="875665"/>
            <a:ext cx="4909185" cy="7420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1190" y="8296275"/>
            <a:ext cx="9782175" cy="3296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445096" y="875348"/>
            <a:ext cx="23761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rPr>
              <a:t>SlotParameter[0]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Yu Gothic Light" panose="020B0300000000000000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510818" y="2152968"/>
            <a:ext cx="23882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rPr>
              <a:t>SlotParameter[1]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Yu Gothic Light" panose="020B030000000000000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439063" y="3735388"/>
            <a:ext cx="23882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rPr>
              <a:t>SlotParameter[2]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Yu Gothic Light" panose="020B0300000000000000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566063" y="6358573"/>
            <a:ext cx="23882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rPr>
              <a:t>SlotParameter[3]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Yu Gothic Light" panose="020B0300000000000000" charset="-128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19510375" y="71247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19516725" y="195961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19510375" y="361061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19563080" y="6195696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40990" y="1164907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参数对应示例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6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RootParameter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解释给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传入的资源类型；对比函数参数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；可以理解为用来标记参数顺序的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序号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的关系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: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看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定义的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2. 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01190" y="2469515"/>
            <a:ext cx="4909185" cy="742061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5271750" y="1012253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类型和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Slot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275233" y="2490788"/>
            <a:ext cx="187515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rPr>
              <a:t>Texture slot:0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Yu Gothic Light" panose="020B0300000000000000" charset="-12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46988" y="3768408"/>
            <a:ext cx="30257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Constant Buffer slot:0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Yu Gothic Light" panose="020B0300000000000000" charset="-128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275233" y="5350828"/>
            <a:ext cx="30257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Constant Buffer slot:1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Yu Gothic Light" panose="020B0300000000000000" charset="-128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402233" y="7974013"/>
            <a:ext cx="30257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Constant Buffer slot:2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Yu Gothic Light" panose="020B0300000000000000" charset="-128"/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19457670" y="232791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26" name="左箭头 25"/>
          <p:cNvSpPr/>
          <p:nvPr/>
        </p:nvSpPr>
        <p:spPr>
          <a:xfrm>
            <a:off x="19464020" y="357505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27" name="左箭头 26"/>
          <p:cNvSpPr/>
          <p:nvPr/>
        </p:nvSpPr>
        <p:spPr>
          <a:xfrm>
            <a:off x="19457670" y="522605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19510375" y="7811136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7185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RootParameter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indent="-457200"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RootConstants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：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32 bit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；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Constant buffer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InitAsConstants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直接对应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space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下一个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尽量是最经常用到的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InitAsConstantBufferView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InitAsShaderResourceView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InitAsUnorderedAccessView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，对应多个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space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下的多个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InitAsDescriptorTable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2. Root 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246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保存的是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上的一段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Descriptors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索引（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Offset + Length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）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此时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中的一个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可能对应多个类型或者多个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序号的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资源需求，数量时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size</a:t>
            </a:r>
            <a:endParaRPr lang="zh-CN" altLang="en-US" sz="2800" b="1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运行时，修改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 Start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中的位置后对应的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 Binding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会自动修改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3. Descriptor 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301595" y="3665855"/>
            <a:ext cx="7343775" cy="4266565"/>
            <a:chOff x="24237" y="5773"/>
            <a:chExt cx="11565" cy="6719"/>
          </a:xfrm>
        </p:grpSpPr>
        <p:sp>
          <p:nvSpPr>
            <p:cNvPr id="31" name="矩形 30"/>
            <p:cNvSpPr/>
            <p:nvPr/>
          </p:nvSpPr>
          <p:spPr>
            <a:xfrm>
              <a:off x="2948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48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48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48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Algerian" panose="04020705040A02060702" charset="0"/>
                  <a:sym typeface="Algerian" panose="04020705040A02060702" charset="0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48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48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48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00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Yu Gothic Light" panose="020B0300000000000000" charset="-128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 flipV="1">
              <a:off x="28888" y="8441"/>
              <a:ext cx="464" cy="7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8882" y="8429"/>
              <a:ext cx="12" cy="2436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8876" y="10850"/>
              <a:ext cx="576" cy="12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4721" y="8437"/>
              <a:ext cx="4155" cy="15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24278" y="7814"/>
              <a:ext cx="4779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Start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37" y="9169"/>
              <a:ext cx="463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+mn-cs"/>
                  <a:sym typeface="Yu Gothic Light" panose="020B0300000000000000" charset="-128"/>
                </a:rPr>
                <a:t>Descriptor Table Size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Yu Gothic Light" panose="020B0300000000000000" charset="-128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327630" y="835469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Root 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Dscriptor Handle/GPU VA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4. 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运行时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4940" y="76987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运行时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资源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5690870"/>
            <a:ext cx="9782810" cy="19221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4490720"/>
            <a:ext cx="9782175" cy="1244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Contents</a:t>
            </a:r>
            <a:endParaRPr lang="en-US" altLang="zh-CN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54724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200150" lvl="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Descriptor Heap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Shader Resource Binding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Root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Signature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Descriptor Table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35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关系梳理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Signature相当于函数签名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Table是Root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的一类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描述，指向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Heap上的一段索引，可以根据不同的draw call需求更改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还有其他别的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类型去描述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类型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5. 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关系梳理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640" y="3295650"/>
            <a:ext cx="9458960" cy="7077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6754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1. 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的布局灵活，但app层应当控制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越小越好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绘制时通过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传给shader计算的resource会根据drawcall变化，所以，在绘制时每个Drawcall可能有一套独一无二的Root Signature状态；这就是所说的，Root Signature定义时只定义数据类型（Data Type），不定义数据内容（Data Content）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理想情况下，会有一组PSO对应一个相同的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，每个pso执行时可以单个设置自己的binding数据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4.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App层可以控制descriptor table 和inline descriptor的数量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6. 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9263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Memory limits and costs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RS最大占64 DWORD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 1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Contant  1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 2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2. Performance costs(Levels of Indirection)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 2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Contant  1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Root Descriptor 2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Static Sample 0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3. Static samplers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RS的一部分，但不占空间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没有Performance cost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6. 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350" y="1756410"/>
            <a:ext cx="7877175" cy="8930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94990" y="107657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Root Signature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空间分配示意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7124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绑定方式的改进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D3D11的资源绑定是固化的，运行时给每一个Shader安排一定数量的资源Slot，应用程序只需要调用对应的接口就能够把资源绑定到Shader上。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914400" lvl="1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在D3D12中，资源绑定流程很灵活，没有限定资源以何种方式或何种数量进行绑定，你可以自行组织资源的绑定风格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914400" lvl="1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Descriptor Table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的使用，增加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Binding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的上线，提高切换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DC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的效率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2. Low Level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Low Overhead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的思想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许多的管理任务从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层分离，需要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Application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层自己按需控制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App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层的控制更底层，更灵活。同时解放了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Driver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层的消耗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学习难度更高</a:t>
            </a:r>
            <a:endParaRPr lang="zh-CN" altLang="en-US" b="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7. 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总结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DX12 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51333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基础作业：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1. 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之前的作业基础上完成摄像机交互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2.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为你的模型添加一张贴图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进阶作业：</a:t>
            </a:r>
            <a:endParaRPr lang="zh-CN" altLang="en-US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尝试搭建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Material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系统框架，尝试在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Pixel shader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中使用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Diffuse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，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Normal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02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22250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1"/>
              </a:rPr>
              <a:t>Resource Binding</a:t>
            </a: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（DX12 Document）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DX12技术白皮书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  <a:hlinkClick r:id="rId2"/>
              </a:rPr>
              <a:t>DirectX 12 | 3D Game Engine Programming (3dgep.com)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sp>
        <p:nvSpPr>
          <p:cNvPr id="7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4471670" y="4184015"/>
            <a:ext cx="4653280" cy="16402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Reference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</a:br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参考</a:t>
            </a: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前置内容</a:t>
            </a:r>
            <a:endParaRPr lang="zh-CN" altLang="en-US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4564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的初始化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基本渲染管线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DX12 Work Submission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95" y="1562931"/>
            <a:ext cx="18573672" cy="11340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今天的主要内容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17792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Yu Gothic Light" panose="020B0300000000000000" charset="-128"/>
              </a:rPr>
              <a:t>Shader Resource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第一部分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762698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简单理解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进行计算时使用的数据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内存创建，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upload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到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显存上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编码时，在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代码中使用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示例分析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Vertex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g_Texture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g_Sampler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PSInput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1757045"/>
            <a:ext cx="9782810" cy="76123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0873" y="9605010"/>
            <a:ext cx="48367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分析简单的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Texture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绘制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Shader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63798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3. Shader Resource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描述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Dimension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Format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Layout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Size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State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925" y="4819650"/>
            <a:ext cx="9744075" cy="29698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630718" y="8009890"/>
            <a:ext cx="477710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创建一个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Commited Resource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Yu Gothic Light" panose="020B0300000000000000" charset="-128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Yu Gothic Light" panose="020B0300000000000000" charset="-128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5995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Yu Gothic Light" panose="020B0300000000000000" charset="-128"/>
              </a:rPr>
              <a:t>4. Shader Resource State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表示当前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的状态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同一个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ShaderResource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可能有多个用途（状态）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比如：之前的示例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Swap Chain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中的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back buffer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Present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状态和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Render Target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状态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DX11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的时候，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driver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自动处理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DX12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开放供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application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按需处理（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Level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Low Overhead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Yu Gothic Light" panose="020B0300000000000000" charset="-128"/>
              </a:rPr>
              <a:t>）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Yu Gothic Light" panose="020B0300000000000000" charset="-128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Yu Gothic Light" panose="020B0300000000000000" charset="-128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709035"/>
            <a:ext cx="9750425" cy="4857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30718" y="8709660"/>
            <a:ext cx="533082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Back Buffer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Resource State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Yu Gothic Light" panose="020B0300000000000000" charset="-128"/>
              </a:rPr>
              <a:t>切换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Yu Gothic Light" panose="020B0300000000000000" charset="-128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2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3.xml><?xml version="1.0" encoding="utf-8"?>
<p:tagLst xmlns:p="http://schemas.openxmlformats.org/presentationml/2006/main">
  <p:tag name="KSO_WM_UNIT_PLACING_PICTURE_USER_VIEWPORT" val="{&quot;height&quot;:9000,&quot;width&quot;:5955}"/>
</p:tagLst>
</file>

<file path=ppt/tags/tag4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5.xml><?xml version="1.0" encoding="utf-8"?>
<p:tagLst xmlns:p="http://schemas.openxmlformats.org/presentationml/2006/main">
  <p:tag name="KSO_WM_UNIT_PLACING_PICTURE_USER_VIEWPORT" val="{&quot;height&quot;:9000,&quot;width&quot;:5955}"/>
</p:tagLst>
</file>

<file path=ppt/tags/tag6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微软雅黑 Light"/>
        <a:cs typeface="微软雅黑 Light"/>
      </a:majorFont>
      <a:minorFont>
        <a:latin typeface="Algerian"/>
        <a:ea typeface="微软雅黑 Light"/>
        <a:cs typeface="微软雅黑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 Light"/>
        <a:cs typeface="微软雅黑 Ligh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6546</Words>
  <Application>WPS 演示</Application>
  <PresentationFormat>自定义</PresentationFormat>
  <Paragraphs>411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4" baseType="lpstr">
      <vt:lpstr>Arial</vt:lpstr>
      <vt:lpstr>宋体</vt:lpstr>
      <vt:lpstr>Wingdings</vt:lpstr>
      <vt:lpstr>Helvetica</vt:lpstr>
      <vt:lpstr>微软雅黑 Light</vt:lpstr>
      <vt:lpstr>Helvetica Light</vt:lpstr>
      <vt:lpstr>Algerian</vt:lpstr>
      <vt:lpstr>Yu Gothic Light</vt:lpstr>
      <vt:lpstr>Calibri</vt:lpstr>
      <vt:lpstr>Arial</vt:lpstr>
      <vt:lpstr>微软雅黑</vt:lpstr>
      <vt:lpstr>方正姚体</vt:lpstr>
      <vt:lpstr>Wingdings</vt:lpstr>
      <vt:lpstr>Arial Unicode MS</vt:lpstr>
      <vt:lpstr>等线</vt:lpstr>
      <vt:lpstr>Calibri</vt:lpstr>
      <vt:lpstr>Helvetica Light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Yang</cp:lastModifiedBy>
  <cp:revision>569</cp:revision>
  <dcterms:created xsi:type="dcterms:W3CDTF">2017-07-18T17:55:00Z</dcterms:created>
  <dcterms:modified xsi:type="dcterms:W3CDTF">2022-01-11T09:54:49Z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2D121AA75FE8472AB6F56B8EF1195BE7</vt:lpwstr>
  </property>
</Properties>
</file>