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7"/>
  </p:notesMasterIdLst>
  <p:sldIdLst>
    <p:sldId id="324" r:id="rId3"/>
    <p:sldId id="327" r:id="rId4"/>
    <p:sldId id="345" r:id="rId5"/>
    <p:sldId id="326" r:id="rId6"/>
    <p:sldId id="344" r:id="rId7"/>
    <p:sldId id="346" r:id="rId8"/>
    <p:sldId id="349" r:id="rId9"/>
    <p:sldId id="352" r:id="rId10"/>
    <p:sldId id="353" r:id="rId11"/>
    <p:sldId id="382" r:id="rId12"/>
    <p:sldId id="363" r:id="rId13"/>
    <p:sldId id="379" r:id="rId14"/>
    <p:sldId id="364" r:id="rId15"/>
    <p:sldId id="380" r:id="rId16"/>
    <p:sldId id="381" r:id="rId17"/>
    <p:sldId id="354" r:id="rId18"/>
    <p:sldId id="383" r:id="rId19"/>
    <p:sldId id="365" r:id="rId20"/>
    <p:sldId id="348" r:id="rId21"/>
    <p:sldId id="366" r:id="rId22"/>
    <p:sldId id="368" r:id="rId23"/>
    <p:sldId id="367" r:id="rId24"/>
    <p:sldId id="355" r:id="rId25"/>
    <p:sldId id="370" r:id="rId26"/>
    <p:sldId id="372" r:id="rId27"/>
    <p:sldId id="371" r:id="rId28"/>
    <p:sldId id="358" r:id="rId29"/>
    <p:sldId id="375" r:id="rId30"/>
    <p:sldId id="359" r:id="rId31"/>
    <p:sldId id="374" r:id="rId32"/>
    <p:sldId id="360" r:id="rId33"/>
    <p:sldId id="373" r:id="rId34"/>
    <p:sldId id="333" r:id="rId35"/>
    <p:sldId id="362" r:id="rId36"/>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 id="2" name="test" initials="t" lastIdx="1" clrIdx="2">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5583" autoAdjust="0"/>
  </p:normalViewPr>
  <p:slideViewPr>
    <p:cSldViewPr snapToGrid="0">
      <p:cViewPr varScale="1">
        <p:scale>
          <a:sx n="50" d="100"/>
          <a:sy n="50" d="100"/>
        </p:scale>
        <p:origin x="1020" y="78"/>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12/28/2021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windows/win32/direct3d12/recording-command-lists-and-bundl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148829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涉及到前置知识；空间变换的部分； </a:t>
            </a:r>
            <a:endParaRPr lang="en-US" altLang="zh-CN" dirty="0" smtClean="0"/>
          </a:p>
          <a:p>
            <a:r>
              <a:rPr lang="en-US" altLang="zh-CN" dirty="0" smtClean="0"/>
              <a:t>2.</a:t>
            </a:r>
            <a:r>
              <a:rPr lang="en-US" altLang="zh-CN" baseline="0" dirty="0" smtClean="0"/>
              <a:t> World Space</a:t>
            </a:r>
            <a:r>
              <a:rPr lang="zh-CN" altLang="en-US" baseline="0" dirty="0" smtClean="0"/>
              <a:t>， </a:t>
            </a:r>
            <a:r>
              <a:rPr lang="en-US" altLang="zh-CN" baseline="0" dirty="0" smtClean="0"/>
              <a:t>Local Space</a:t>
            </a:r>
            <a:r>
              <a:rPr lang="zh-CN" altLang="en-US" baseline="0" dirty="0" smtClean="0"/>
              <a:t>，</a:t>
            </a:r>
            <a:r>
              <a:rPr lang="en-US" altLang="zh-CN" baseline="0" dirty="0" smtClean="0"/>
              <a:t>Camera Space</a:t>
            </a:r>
            <a:r>
              <a:rPr lang="zh-CN" altLang="en-US" baseline="0" dirty="0" smtClean="0"/>
              <a:t>， </a:t>
            </a:r>
            <a:r>
              <a:rPr lang="en-US" altLang="zh-CN" baseline="0" dirty="0" smtClean="0"/>
              <a:t>homogenous clip space</a:t>
            </a:r>
          </a:p>
          <a:p>
            <a:r>
              <a:rPr lang="en-US" altLang="zh-CN" baseline="0" dirty="0" smtClean="0"/>
              <a:t>3. </a:t>
            </a:r>
            <a:r>
              <a:rPr lang="zh-CN" altLang="en-US" baseline="0" dirty="0" smtClean="0"/>
              <a:t>此处可讨论后适当增加篇幅；主要看变换部分的前置内容之前的课程（第二课）有多少</a:t>
            </a:r>
            <a:endParaRPr lang="en-US" altLang="zh-CN" baseline="0" dirty="0" smtClean="0"/>
          </a:p>
          <a:p>
            <a:r>
              <a:rPr lang="en-US" altLang="zh-CN" baseline="0" dirty="0" smtClean="0"/>
              <a:t>4. </a:t>
            </a:r>
            <a:r>
              <a:rPr lang="zh-CN" altLang="en-US" baseline="0" dirty="0" smtClean="0"/>
              <a:t>关于</a:t>
            </a:r>
            <a:r>
              <a:rPr lang="en-US" altLang="zh-CN" sz="2400" b="0" i="1" u="none" strike="noStrike" kern="1200" baseline="0" dirty="0" smtClean="0">
                <a:solidFill>
                  <a:schemeClr val="tx1"/>
                </a:solidFill>
                <a:latin typeface="+mn-lt"/>
                <a:ea typeface="+mn-ea"/>
                <a:cs typeface="+mn-cs"/>
              </a:rPr>
              <a:t>homogeneous clip space </a:t>
            </a:r>
            <a:r>
              <a:rPr lang="en-US" altLang="zh-CN" sz="2400" b="0" i="0" u="none" strike="noStrike" kern="1200" baseline="0" dirty="0" smtClean="0">
                <a:solidFill>
                  <a:schemeClr val="tx1"/>
                </a:solidFill>
                <a:latin typeface="+mn-lt"/>
                <a:ea typeface="+mn-ea"/>
                <a:cs typeface="+mn-cs"/>
              </a:rPr>
              <a:t>or </a:t>
            </a:r>
            <a:r>
              <a:rPr lang="en-US" altLang="zh-CN" sz="2400" b="0" i="1" u="none" strike="noStrike" kern="1200" baseline="0" dirty="0" smtClean="0">
                <a:solidFill>
                  <a:schemeClr val="tx1"/>
                </a:solidFill>
                <a:latin typeface="+mn-lt"/>
                <a:ea typeface="+mn-ea"/>
                <a:cs typeface="+mn-cs"/>
              </a:rPr>
              <a:t>projection space </a:t>
            </a:r>
            <a:r>
              <a:rPr lang="zh-CN" altLang="en-US" sz="2400" b="0" i="1" u="none" strike="noStrike" kern="1200" baseline="0" dirty="0" smtClean="0">
                <a:solidFill>
                  <a:schemeClr val="tx1"/>
                </a:solidFill>
                <a:latin typeface="+mn-lt"/>
                <a:ea typeface="+mn-ea"/>
                <a:cs typeface="+mn-cs"/>
              </a:rPr>
              <a:t>，齐次裁剪空间，投影空间</a:t>
            </a:r>
            <a:endParaRPr lang="en-US" altLang="zh-CN" baseline="0" dirty="0" smtClean="0"/>
          </a:p>
          <a:p>
            <a:r>
              <a:rPr lang="en-US" altLang="zh-CN" baseline="0" dirty="0" smtClean="0"/>
              <a:t>4. </a:t>
            </a:r>
            <a:r>
              <a:rPr lang="zh-CN" altLang="en-US" baseline="0" dirty="0" smtClean="0"/>
              <a:t>其他计算比如蒙皮；涉及到</a:t>
            </a:r>
            <a:r>
              <a:rPr lang="en-US" altLang="zh-CN" baseline="0" dirty="0" smtClean="0"/>
              <a:t>Skeletal Mesh</a:t>
            </a:r>
            <a:r>
              <a:rPr lang="zh-CN" altLang="en-US" baseline="0" dirty="0" smtClean="0"/>
              <a:t>的实现；</a:t>
            </a:r>
            <a:r>
              <a:rPr lang="en-US" altLang="zh-CN" baseline="0" dirty="0" smtClean="0"/>
              <a:t>world position offset</a:t>
            </a:r>
            <a:r>
              <a:rPr lang="zh-CN" altLang="en-US" baseline="0" dirty="0" smtClean="0"/>
              <a:t> 其他变形的处理等。</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7781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Cpu</a:t>
            </a:r>
            <a:r>
              <a:rPr lang="zh-CN" altLang="en-US" dirty="0" smtClean="0"/>
              <a:t>端计算 </a:t>
            </a:r>
            <a:r>
              <a:rPr lang="en-US" altLang="zh-CN" dirty="0" smtClean="0"/>
              <a:t>world view </a:t>
            </a:r>
            <a:r>
              <a:rPr lang="en-US" altLang="zh-CN" dirty="0" err="1" smtClean="0"/>
              <a:t>proj</a:t>
            </a:r>
            <a:r>
              <a:rPr lang="zh-CN" altLang="en-US" dirty="0" smtClean="0"/>
              <a:t>（</a:t>
            </a:r>
            <a:r>
              <a:rPr lang="en-US" altLang="zh-CN" dirty="0" smtClean="0"/>
              <a:t>MVP</a:t>
            </a:r>
            <a:r>
              <a:rPr lang="zh-CN" altLang="en-US" dirty="0" smtClean="0"/>
              <a:t>）；传参给</a:t>
            </a:r>
            <a:r>
              <a:rPr lang="en-US" altLang="zh-CN" dirty="0" err="1" smtClean="0"/>
              <a:t>gpu</a:t>
            </a:r>
            <a:r>
              <a:rPr lang="zh-CN" altLang="en-US" dirty="0" smtClean="0"/>
              <a:t>（传参的过程下面单讲）</a:t>
            </a:r>
            <a:endParaRPr lang="en-US" altLang="zh-CN" dirty="0" smtClean="0"/>
          </a:p>
          <a:p>
            <a:r>
              <a:rPr lang="zh-CN" altLang="en-US" dirty="0" smtClean="0"/>
              <a:t>下面是</a:t>
            </a:r>
            <a:r>
              <a:rPr lang="en-US" altLang="zh-CN" dirty="0" smtClean="0"/>
              <a:t>vertex </a:t>
            </a:r>
            <a:r>
              <a:rPr lang="en-US" altLang="zh-CN" dirty="0" err="1" smtClean="0"/>
              <a:t>shader</a:t>
            </a:r>
            <a:r>
              <a:rPr lang="zh-CN" altLang="en-US" dirty="0" smtClean="0"/>
              <a:t>的逻辑，直接变换顶点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251690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适当提一下软光栅化</a:t>
            </a:r>
            <a:endParaRPr lang="en-US" altLang="zh-CN" dirty="0" smtClean="0"/>
          </a:p>
          <a:p>
            <a:r>
              <a:rPr lang="en-US" altLang="zh-CN" dirty="0" smtClean="0"/>
              <a:t>2. </a:t>
            </a:r>
            <a:r>
              <a:rPr lang="zh-CN" altLang="en-US" dirty="0" smtClean="0"/>
              <a:t>扩展屏幕裁剪，背面剔除</a:t>
            </a:r>
            <a:endParaRPr lang="en-US" altLang="zh-CN" dirty="0" smtClean="0"/>
          </a:p>
          <a:p>
            <a:r>
              <a:rPr lang="en-US" altLang="zh-CN" dirty="0" smtClean="0"/>
              <a:t>3. </a:t>
            </a:r>
            <a:r>
              <a:rPr lang="zh-CN" altLang="en-US" dirty="0" smtClean="0"/>
              <a:t>如何计算？扩展</a:t>
            </a:r>
            <a:endParaRPr lang="en-US" altLang="zh-CN" dirty="0" smtClean="0"/>
          </a:p>
          <a:p>
            <a:r>
              <a:rPr lang="en-US" altLang="zh-CN" dirty="0" smtClean="0"/>
              <a:t>4. </a:t>
            </a:r>
            <a:r>
              <a:rPr lang="zh-CN" altLang="en-US" dirty="0" smtClean="0"/>
              <a:t>目前的技术，物体表面颜色由</a:t>
            </a:r>
            <a:r>
              <a:rPr lang="en-US" altLang="zh-CN" dirty="0" smtClean="0"/>
              <a:t>base color</a:t>
            </a:r>
            <a:r>
              <a:rPr lang="zh-CN" altLang="en-US" dirty="0" smtClean="0"/>
              <a:t>表示，此时主要以计算个像素的属性为主；用在</a:t>
            </a:r>
            <a:r>
              <a:rPr lang="en-US" altLang="zh-CN" dirty="0" smtClean="0"/>
              <a:t>pixel </a:t>
            </a:r>
            <a:r>
              <a:rPr lang="en-US" altLang="zh-CN" dirty="0" err="1" smtClean="0"/>
              <a:t>shader</a:t>
            </a:r>
            <a:r>
              <a:rPr lang="zh-CN" altLang="en-US" dirty="0" smtClean="0"/>
              <a:t>的光照着色上</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74494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计算三角形在像素点的覆盖区域（</a:t>
            </a:r>
            <a:r>
              <a:rPr lang="en-US" altLang="zh-CN" dirty="0" err="1" smtClean="0"/>
              <a:t>MSaa</a:t>
            </a:r>
            <a:r>
              <a:rPr lang="zh-CN" altLang="en-US" dirty="0" smtClean="0"/>
              <a:t>），使用更多的采样点进行反走样</a:t>
            </a:r>
            <a:endParaRPr lang="en-US" altLang="zh-CN" dirty="0" smtClean="0"/>
          </a:p>
          <a:p>
            <a:r>
              <a:rPr lang="zh-CN" altLang="en-US" dirty="0" smtClean="0"/>
              <a:t>对于任何一个像素，进行划分，划分小像素；每个小像素重要判断是不是在三角形内；把判断的结果平均起来</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1351361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计算三角形在像素点的覆盖区域（</a:t>
            </a:r>
            <a:r>
              <a:rPr lang="en-US" altLang="zh-CN" dirty="0" err="1" smtClean="0"/>
              <a:t>MSaa</a:t>
            </a:r>
            <a:r>
              <a:rPr lang="zh-CN" altLang="en-US" dirty="0" smtClean="0"/>
              <a:t>），使用更多的采样点进行反走样</a:t>
            </a:r>
            <a:endParaRPr lang="en-US" altLang="zh-CN" dirty="0" smtClean="0"/>
          </a:p>
          <a:p>
            <a:r>
              <a:rPr lang="zh-CN" altLang="en-US" dirty="0" smtClean="0"/>
              <a:t>对于任何一个像素，进行划分，划分小像素；每个小像素重要判断是不是在三角形内；把判断的结果平均起来</a:t>
            </a:r>
            <a:r>
              <a:rPr lang="en-US" altLang="zh-CN" dirty="0" smtClean="0"/>
              <a:t>;</a:t>
            </a:r>
            <a:r>
              <a:rPr lang="en-US" altLang="zh-CN" baseline="0" dirty="0" smtClean="0"/>
              <a:t> </a:t>
            </a:r>
          </a:p>
          <a:p>
            <a:r>
              <a:rPr lang="zh-CN" altLang="en-US" baseline="0" dirty="0" smtClean="0"/>
              <a:t>最后采样</a:t>
            </a:r>
            <a:r>
              <a:rPr lang="en-US" altLang="zh-CN" baseline="0" dirty="0" smtClean="0"/>
              <a:t>MSAA</a:t>
            </a:r>
            <a:r>
              <a:rPr lang="zh-CN" altLang="en-US" baseline="0" dirty="0" smtClean="0"/>
              <a:t>的结果；</a:t>
            </a:r>
            <a:endParaRPr lang="en-US" altLang="zh-CN" baseline="0" dirty="0" smtClean="0"/>
          </a:p>
          <a:p>
            <a:r>
              <a:rPr lang="zh-CN" altLang="en-US" baseline="0" dirty="0" smtClean="0"/>
              <a:t>并未真的提升绘制分辨率；</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139938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某些驱动有对应的</a:t>
            </a:r>
            <a:r>
              <a:rPr lang="en-US" altLang="zh-CN" dirty="0" smtClean="0"/>
              <a:t>Fragment Shader</a:t>
            </a:r>
            <a:r>
              <a:rPr lang="zh-CN" altLang="en-US" dirty="0" smtClean="0"/>
              <a:t>的说法</a:t>
            </a:r>
            <a:endParaRPr lang="en-US" altLang="zh-CN" dirty="0" smtClean="0"/>
          </a:p>
          <a:p>
            <a:pPr marL="457200" indent="-457200">
              <a:buAutoNum type="arabicPeriod"/>
            </a:pPr>
            <a:r>
              <a:rPr lang="zh-CN" altLang="en-US" dirty="0" smtClean="0"/>
              <a:t>此处的计算是物体外观展示的决定性因素；</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5001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正常的绘制操作</a:t>
            </a:r>
            <a:r>
              <a:rPr lang="en-US" altLang="zh-CN" dirty="0" smtClean="0"/>
              <a:t>depth enable true</a:t>
            </a:r>
            <a:r>
              <a:rPr lang="zh-CN" altLang="en-US" dirty="0" smtClean="0"/>
              <a:t>；</a:t>
            </a:r>
            <a:r>
              <a:rPr lang="en-US" altLang="zh-CN" dirty="0" smtClean="0"/>
              <a:t>depth write mask</a:t>
            </a:r>
            <a:r>
              <a:rPr lang="zh-CN" altLang="en-US" dirty="0" smtClean="0"/>
              <a:t>：</a:t>
            </a:r>
            <a:r>
              <a:rPr lang="en-US" altLang="zh-CN" dirty="0" smtClean="0"/>
              <a:t>all</a:t>
            </a:r>
            <a:r>
              <a:rPr lang="zh-CN" altLang="en-US" dirty="0" smtClean="0"/>
              <a:t>， </a:t>
            </a:r>
            <a:r>
              <a:rPr lang="en-US" altLang="zh-CN" dirty="0" smtClean="0"/>
              <a:t>depth function less</a:t>
            </a:r>
            <a:r>
              <a:rPr lang="zh-CN" altLang="en-US" dirty="0" smtClean="0"/>
              <a:t>、</a:t>
            </a:r>
            <a:endParaRPr lang="en-US" altLang="zh-CN" dirty="0" smtClean="0"/>
          </a:p>
          <a:p>
            <a:r>
              <a:rPr lang="en-US" altLang="zh-CN" dirty="0" smtClean="0"/>
              <a:t>2.</a:t>
            </a:r>
            <a:r>
              <a:rPr lang="zh-CN" altLang="en-US" dirty="0" smtClean="0"/>
              <a:t>如果</a:t>
            </a:r>
            <a:r>
              <a:rPr lang="en-US" altLang="zh-CN" dirty="0" smtClean="0"/>
              <a:t>depth enable </a:t>
            </a:r>
            <a:r>
              <a:rPr lang="zh-CN" altLang="en-US" dirty="0" smtClean="0"/>
              <a:t>为</a:t>
            </a:r>
            <a:r>
              <a:rPr lang="en-US" altLang="zh-CN" dirty="0" smtClean="0"/>
              <a:t>false</a:t>
            </a:r>
            <a:r>
              <a:rPr lang="zh-CN" altLang="en-US" dirty="0" smtClean="0"/>
              <a:t>会怎么样？（绘制前排序）</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42773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多个</a:t>
            </a:r>
            <a:r>
              <a:rPr lang="en-US" altLang="zh-CN" dirty="0" err="1" smtClean="0"/>
              <a:t>pso</a:t>
            </a:r>
            <a:r>
              <a:rPr lang="en-US" altLang="zh-CN" dirty="0" smtClean="0"/>
              <a:t> </a:t>
            </a:r>
            <a:r>
              <a:rPr lang="zh-CN" altLang="en-US" dirty="0" smtClean="0"/>
              <a:t>合作完成镜面效果的绘制，比较复杂，现在不讲</a:t>
            </a:r>
            <a:endParaRPr lang="en-US" altLang="zh-CN" dirty="0" smtClean="0"/>
          </a:p>
          <a:p>
            <a:r>
              <a:rPr lang="en-US" altLang="zh-CN" dirty="0" smtClean="0"/>
              <a:t>2.Blend</a:t>
            </a:r>
            <a:r>
              <a:rPr lang="zh-CN" altLang="en-US" dirty="0" smtClean="0"/>
              <a:t>在透明物体绘制的时候一定会使用的功能</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1190002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本节课使用到的渲染数据</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19</a:t>
            </a:fld>
            <a:endParaRPr lang="zh-CN">
              <a:solidFill>
                <a:prstClr val="black"/>
              </a:solidFill>
            </a:endParaRPr>
          </a:p>
        </p:txBody>
      </p:sp>
    </p:spTree>
    <p:extLst>
      <p:ext uri="{BB962C8B-B14F-4D97-AF65-F5344CB8AC3E}">
        <p14:creationId xmlns:p14="http://schemas.microsoft.com/office/powerpoint/2010/main" val="70453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结束本节课可以自己使用</a:t>
            </a:r>
            <a:r>
              <a:rPr lang="en-US" altLang="zh-CN" dirty="0" smtClean="0"/>
              <a:t>DX12</a:t>
            </a:r>
            <a:r>
              <a:rPr lang="zh-CN" altLang="en-US" dirty="0" smtClean="0"/>
              <a:t>的流程渲染一个自己导入的模型</a:t>
            </a:r>
            <a:endParaRPr lang="en-US" altLang="zh-CN" dirty="0" smtClean="0"/>
          </a:p>
          <a:p>
            <a:pPr marL="457200" indent="-457200">
              <a:buAutoNum type="arabicPeriod"/>
            </a:pPr>
            <a:r>
              <a:rPr lang="zh-CN" altLang="en-US" dirty="0" smtClean="0"/>
              <a:t>熟悉</a:t>
            </a:r>
            <a:r>
              <a:rPr lang="en-US" altLang="zh-CN" dirty="0" smtClean="0"/>
              <a:t>DX12</a:t>
            </a:r>
            <a:r>
              <a:rPr lang="zh-CN" altLang="en-US" dirty="0" smtClean="0"/>
              <a:t>的先进性。。。</a:t>
            </a:r>
            <a:endParaRPr lang="en-US" altLang="zh-CN" dirty="0" smtClean="0"/>
          </a:p>
          <a:p>
            <a:pPr marL="457200" indent="-457200">
              <a:buAutoNum type="arabicPeriod"/>
            </a:pPr>
            <a:r>
              <a:rPr lang="zh-CN" altLang="en-US" dirty="0" smtClean="0"/>
              <a:t>以理论为主，不介绍某个绘制实例的具体实现；但是中间会穿插关键的</a:t>
            </a:r>
            <a:r>
              <a:rPr lang="en-US" altLang="zh-CN" dirty="0" smtClean="0"/>
              <a:t>DX12</a:t>
            </a:r>
            <a:r>
              <a:rPr lang="zh-CN" altLang="en-US" dirty="0" smtClean="0"/>
              <a:t>的使用介绍；为编写作业打基础</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InputAssemble</a:t>
            </a:r>
            <a:r>
              <a:rPr lang="zh-CN" altLang="en-US" dirty="0" smtClean="0"/>
              <a:t>需要在</a:t>
            </a:r>
            <a:r>
              <a:rPr lang="en-US" altLang="zh-CN" dirty="0" err="1" smtClean="0"/>
              <a:t>cpu</a:t>
            </a:r>
            <a:r>
              <a:rPr lang="zh-CN" altLang="en-US" dirty="0" smtClean="0"/>
              <a:t>端通过</a:t>
            </a:r>
            <a:r>
              <a:rPr lang="en-US" altLang="zh-CN" dirty="0" err="1" smtClean="0"/>
              <a:t>commandlist</a:t>
            </a:r>
            <a:r>
              <a:rPr lang="en-US" altLang="zh-CN" dirty="0" smtClean="0"/>
              <a:t> </a:t>
            </a:r>
            <a:r>
              <a:rPr lang="zh-CN" altLang="en-US" dirty="0" smtClean="0"/>
              <a:t>指定</a:t>
            </a:r>
            <a:r>
              <a:rPr lang="en-US" altLang="zh-CN" dirty="0" err="1" smtClean="0"/>
              <a:t>vb</a:t>
            </a:r>
            <a:r>
              <a:rPr lang="zh-CN" altLang="en-US" dirty="0" smtClean="0"/>
              <a:t>和</a:t>
            </a:r>
            <a:r>
              <a:rPr lang="en-US" altLang="zh-CN" dirty="0" err="1" smtClean="0"/>
              <a:t>ib</a:t>
            </a:r>
            <a:r>
              <a:rPr lang="zh-CN" altLang="en-US" dirty="0" smtClean="0"/>
              <a:t>，指定的方式穿</a:t>
            </a:r>
            <a:r>
              <a:rPr lang="en-US" altLang="zh-CN" dirty="0" err="1" smtClean="0"/>
              <a:t>vb</a:t>
            </a:r>
            <a:r>
              <a:rPr lang="en-US" altLang="zh-CN" dirty="0" smtClean="0"/>
              <a:t> view</a:t>
            </a:r>
            <a:r>
              <a:rPr lang="zh-CN" altLang="en-US" dirty="0" smtClean="0"/>
              <a:t>， </a:t>
            </a:r>
            <a:r>
              <a:rPr lang="en-US" altLang="zh-CN" dirty="0" err="1" smtClean="0"/>
              <a:t>ib</a:t>
            </a:r>
            <a:r>
              <a:rPr lang="en-US" altLang="zh-CN" dirty="0" smtClean="0"/>
              <a:t> view</a:t>
            </a:r>
            <a:r>
              <a:rPr lang="zh-CN" altLang="en-US" dirty="0" smtClean="0"/>
              <a:t>不是直接的</a:t>
            </a:r>
            <a:r>
              <a:rPr lang="en-US" altLang="zh-CN" dirty="0" smtClean="0"/>
              <a:t>buffer</a:t>
            </a:r>
            <a:r>
              <a:rPr lang="zh-CN" altLang="en-US" dirty="0" smtClean="0"/>
              <a:t>这部分涉及到</a:t>
            </a:r>
            <a:r>
              <a:rPr lang="en-US" altLang="zh-CN" dirty="0" smtClean="0"/>
              <a:t>descriptor</a:t>
            </a:r>
            <a:r>
              <a:rPr lang="zh-CN" altLang="en-US" dirty="0" smtClean="0"/>
              <a:t>；以后的课程再讲</a:t>
            </a:r>
            <a:endParaRPr lang="en-US" altLang="zh-CN" dirty="0" smtClean="0"/>
          </a:p>
          <a:p>
            <a:r>
              <a:rPr lang="en-US" altLang="zh-CN" dirty="0" smtClean="0"/>
              <a:t>2. Vertex </a:t>
            </a:r>
            <a:r>
              <a:rPr lang="en-US" altLang="zh-CN" dirty="0" err="1" smtClean="0"/>
              <a:t>shader</a:t>
            </a:r>
            <a:r>
              <a:rPr lang="zh-CN" altLang="en-US" dirty="0" smtClean="0"/>
              <a:t>操作的是顶点数据，数据内容已经在</a:t>
            </a:r>
            <a:r>
              <a:rPr lang="en-US" altLang="zh-CN" dirty="0" smtClean="0"/>
              <a:t>IA</a:t>
            </a:r>
            <a:r>
              <a:rPr lang="zh-CN" altLang="en-US" dirty="0" smtClean="0"/>
              <a:t>过程传递，但是这里需要指定</a:t>
            </a:r>
            <a:r>
              <a:rPr lang="en-US" altLang="zh-CN" dirty="0" smtClean="0"/>
              <a:t>buffer</a:t>
            </a:r>
            <a:r>
              <a:rPr lang="zh-CN" altLang="en-US" dirty="0" smtClean="0"/>
              <a:t>的</a:t>
            </a:r>
            <a:r>
              <a:rPr lang="en-US" altLang="zh-CN" dirty="0" smtClean="0"/>
              <a:t>layer</a:t>
            </a:r>
            <a:r>
              <a:rPr lang="zh-CN" altLang="en-US" dirty="0" smtClean="0"/>
              <a:t>结构，</a:t>
            </a:r>
            <a:r>
              <a:rPr lang="en-US" altLang="zh-CN" dirty="0" err="1" smtClean="0"/>
              <a:t>cpu</a:t>
            </a:r>
            <a:r>
              <a:rPr lang="zh-CN" altLang="en-US" dirty="0" smtClean="0"/>
              <a:t>与</a:t>
            </a:r>
            <a:r>
              <a:rPr lang="en-US" altLang="zh-CN" dirty="0" err="1" smtClean="0"/>
              <a:t>gpu</a:t>
            </a:r>
            <a:r>
              <a:rPr lang="zh-CN" altLang="en-US" dirty="0" smtClean="0"/>
              <a:t>端的解析对应</a:t>
            </a:r>
            <a:endParaRPr lang="en-US" altLang="zh-CN" dirty="0" smtClean="0"/>
          </a:p>
          <a:p>
            <a:r>
              <a:rPr lang="en-US" altLang="zh-CN" dirty="0" smtClean="0"/>
              <a:t> </a:t>
            </a:r>
            <a:r>
              <a:rPr lang="zh-CN" altLang="en-US" dirty="0" smtClean="0"/>
              <a:t>还有一个参数是</a:t>
            </a:r>
            <a:r>
              <a:rPr lang="en-US" altLang="zh-CN" dirty="0" smtClean="0"/>
              <a:t>constant buffer</a:t>
            </a:r>
            <a:r>
              <a:rPr lang="zh-CN" altLang="en-US" dirty="0" smtClean="0"/>
              <a:t>的传入，</a:t>
            </a:r>
            <a:r>
              <a:rPr lang="en-US" altLang="zh-CN" dirty="0" smtClean="0"/>
              <a:t>world view </a:t>
            </a:r>
            <a:r>
              <a:rPr lang="en-US" altLang="zh-CN" dirty="0" err="1" smtClean="0"/>
              <a:t>proj</a:t>
            </a:r>
            <a:r>
              <a:rPr lang="zh-CN" altLang="en-US" dirty="0" smtClean="0"/>
              <a:t>矩阵</a:t>
            </a:r>
            <a:endParaRPr lang="en-US" altLang="zh-CN" dirty="0" smtClean="0"/>
          </a:p>
          <a:p>
            <a:r>
              <a:rPr lang="en-US" altLang="zh-CN" dirty="0" smtClean="0"/>
              <a:t>3. </a:t>
            </a:r>
            <a:r>
              <a:rPr lang="zh-CN" altLang="en-US" dirty="0" smtClean="0"/>
              <a:t>光栅化过程，进行插值操作计算像素的 顶点相关属性；不用任何输入，和配置 </a:t>
            </a:r>
            <a:r>
              <a:rPr lang="en-US" altLang="zh-CN" dirty="0" err="1" smtClean="0"/>
              <a:t>gpu</a:t>
            </a:r>
            <a:r>
              <a:rPr lang="zh-CN" altLang="en-US" dirty="0" smtClean="0"/>
              <a:t>处理</a:t>
            </a:r>
            <a:endParaRPr lang="en-US" altLang="zh-CN" dirty="0" smtClean="0"/>
          </a:p>
          <a:p>
            <a:r>
              <a:rPr lang="en-US" altLang="zh-CN" dirty="0" smtClean="0"/>
              <a:t>4. Pixel </a:t>
            </a:r>
            <a:r>
              <a:rPr lang="en-US" altLang="zh-CN" dirty="0" err="1" smtClean="0"/>
              <a:t>shader</a:t>
            </a:r>
            <a:r>
              <a:rPr lang="zh-CN" altLang="en-US" dirty="0" smtClean="0"/>
              <a:t>过程现在一般都是</a:t>
            </a:r>
            <a:r>
              <a:rPr lang="en-US" altLang="zh-CN" dirty="0" err="1" smtClean="0"/>
              <a:t>pbr</a:t>
            </a:r>
            <a:r>
              <a:rPr lang="zh-CN" altLang="en-US" dirty="0" smtClean="0"/>
              <a:t>光照计算或者</a:t>
            </a:r>
            <a:r>
              <a:rPr lang="en-US" altLang="zh-CN" dirty="0" err="1" smtClean="0"/>
              <a:t>gi</a:t>
            </a:r>
            <a:r>
              <a:rPr lang="zh-CN" altLang="en-US" dirty="0" smtClean="0"/>
              <a:t>的计算等等，这些知识点需要在后续的课程进行。但是目前的课程比较简单，传递个颜色值，或者采样个贴图的值</a:t>
            </a:r>
            <a:endParaRPr lang="en-US" altLang="zh-CN" dirty="0" smtClean="0"/>
          </a:p>
          <a:p>
            <a:r>
              <a:rPr lang="en-US" altLang="zh-CN" dirty="0" smtClean="0"/>
              <a:t>5. </a:t>
            </a:r>
            <a:r>
              <a:rPr lang="zh-CN" altLang="en-US" dirty="0" smtClean="0"/>
              <a:t>通过</a:t>
            </a:r>
            <a:r>
              <a:rPr lang="en-US" altLang="zh-CN" dirty="0" err="1" smtClean="0"/>
              <a:t>commandlist</a:t>
            </a:r>
            <a:r>
              <a:rPr lang="zh-CN" altLang="en-US" dirty="0" smtClean="0"/>
              <a:t>设置</a:t>
            </a:r>
            <a:r>
              <a:rPr lang="en-US" altLang="zh-CN" dirty="0" smtClean="0"/>
              <a:t>RT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77044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通过</a:t>
            </a:r>
            <a:r>
              <a:rPr lang="en-US" altLang="zh-CN" dirty="0" smtClean="0"/>
              <a:t>VS Box demo</a:t>
            </a:r>
          </a:p>
          <a:p>
            <a:pPr marL="457200" indent="-457200">
              <a:buAutoNum type="arabicPeriod"/>
            </a:pPr>
            <a:r>
              <a:rPr lang="en-US" altLang="zh-CN" dirty="0" err="1" smtClean="0"/>
              <a:t>Cpu</a:t>
            </a:r>
            <a:r>
              <a:rPr lang="zh-CN" altLang="en-US" dirty="0" smtClean="0"/>
              <a:t>端如何定义</a:t>
            </a:r>
            <a:endParaRPr lang="en-US" altLang="zh-CN" dirty="0" smtClean="0"/>
          </a:p>
          <a:p>
            <a:pPr marL="457200" indent="-457200">
              <a:buAutoNum type="arabicPeriod"/>
            </a:pPr>
            <a:r>
              <a:rPr lang="zh-CN" altLang="en-US" dirty="0" smtClean="0"/>
              <a:t>如何建立联系</a:t>
            </a:r>
            <a:endParaRPr lang="en-US" altLang="zh-CN" dirty="0" smtClean="0"/>
          </a:p>
          <a:p>
            <a:pPr marL="457200" indent="-457200">
              <a:buAutoNum type="arabicPeriod"/>
            </a:pPr>
            <a:r>
              <a:rPr lang="en-US" altLang="zh-CN" dirty="0" err="1" smtClean="0"/>
              <a:t>Gpu</a:t>
            </a:r>
            <a:r>
              <a:rPr lang="zh-CN" altLang="en-US" dirty="0" smtClean="0"/>
              <a:t>如何使用</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24854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en-US" altLang="zh-CN" dirty="0" smtClean="0"/>
              <a:t>VS box demo</a:t>
            </a:r>
          </a:p>
          <a:p>
            <a:r>
              <a:rPr lang="en-US" altLang="zh-CN" dirty="0" smtClean="0"/>
              <a:t>1.</a:t>
            </a:r>
            <a:r>
              <a:rPr lang="zh-CN" altLang="en-US" dirty="0" smtClean="0"/>
              <a:t>最基础的</a:t>
            </a:r>
            <a:r>
              <a:rPr lang="en-US" altLang="zh-CN" dirty="0" err="1" smtClean="0"/>
              <a:t>Contant</a:t>
            </a:r>
            <a:r>
              <a:rPr lang="en-US" altLang="zh-CN" dirty="0" smtClean="0"/>
              <a:t> Buffer</a:t>
            </a:r>
            <a:r>
              <a:rPr lang="zh-CN" altLang="en-US" dirty="0" smtClean="0"/>
              <a:t>如何使用</a:t>
            </a:r>
            <a:endParaRPr lang="en-US" altLang="zh-CN" dirty="0" smtClean="0"/>
          </a:p>
          <a:p>
            <a:r>
              <a:rPr lang="en-US" altLang="zh-CN" dirty="0" smtClean="0"/>
              <a:t>2. </a:t>
            </a:r>
            <a:r>
              <a:rPr lang="en-US" altLang="zh-CN" dirty="0" err="1" smtClean="0"/>
              <a:t>cpu</a:t>
            </a:r>
            <a:r>
              <a:rPr lang="zh-CN" altLang="en-US" dirty="0" smtClean="0"/>
              <a:t>如何创建</a:t>
            </a:r>
            <a:endParaRPr lang="en-US" altLang="zh-CN" dirty="0" smtClean="0"/>
          </a:p>
          <a:p>
            <a:r>
              <a:rPr lang="en-US" altLang="zh-CN" dirty="0" smtClean="0"/>
              <a:t>3. </a:t>
            </a:r>
            <a:r>
              <a:rPr lang="en-US" altLang="zh-CN" dirty="0" err="1" smtClean="0"/>
              <a:t>Gpu</a:t>
            </a:r>
            <a:r>
              <a:rPr lang="zh-CN" altLang="en-US" dirty="0" smtClean="0"/>
              <a:t>如何使用</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1798122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1.</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学习了以上内容后；我们把管线的各基础阶段和所需的基础数据了解的差不多</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2.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但还不能直接就绘制；绘制还需要准备</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PSO</a:t>
            </a: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3. PSO</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https://docs.microsoft.com/en-us/windows/win32/direct3d12/managing-graphics-pipeline-state-in-direct3d-12</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23</a:t>
            </a:fld>
            <a:endParaRPr lang="zh-CN">
              <a:solidFill>
                <a:prstClr val="black"/>
              </a:solidFill>
            </a:endParaRPr>
          </a:p>
        </p:txBody>
      </p:sp>
    </p:spTree>
    <p:extLst>
      <p:ext uri="{BB962C8B-B14F-4D97-AF65-F5344CB8AC3E}">
        <p14:creationId xmlns:p14="http://schemas.microsoft.com/office/powerpoint/2010/main" val="3401399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结合上面介绍过的</a:t>
            </a:r>
            <a:r>
              <a:rPr lang="en-US" altLang="zh-CN" dirty="0" smtClean="0"/>
              <a:t>rasterizer</a:t>
            </a:r>
            <a:r>
              <a:rPr lang="zh-CN" altLang="en-US" dirty="0" smtClean="0"/>
              <a:t>， </a:t>
            </a:r>
            <a:r>
              <a:rPr lang="en-US" altLang="zh-CN" dirty="0" smtClean="0"/>
              <a:t>blend</a:t>
            </a:r>
            <a:r>
              <a:rPr lang="zh-CN" altLang="en-US" dirty="0" smtClean="0"/>
              <a:t>， </a:t>
            </a:r>
            <a:r>
              <a:rPr lang="en-US" altLang="zh-CN" dirty="0" smtClean="0"/>
              <a:t>depth stencil </a:t>
            </a:r>
            <a:r>
              <a:rPr lang="zh-CN" altLang="en-US" dirty="0" smtClean="0"/>
              <a:t>，</a:t>
            </a:r>
            <a:r>
              <a:rPr lang="en-US" altLang="zh-CN" dirty="0" err="1" smtClean="0"/>
              <a:t>inputlayout</a:t>
            </a:r>
            <a:r>
              <a:rPr lang="zh-CN" altLang="en-US" dirty="0" smtClean="0"/>
              <a:t>等</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1638367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514350" indent="-514350">
              <a:lnSpc>
                <a:spcPct val="150000"/>
              </a:lnSpc>
              <a:spcBef>
                <a:spcPts val="600"/>
              </a:spcBef>
              <a:buFontTx/>
              <a:buAutoNum type="arabicPeriod"/>
            </a:pPr>
            <a:endParaRPr lang="en-US" altLang="zh-CN" sz="2400" b="0" dirty="0" smtClean="0"/>
          </a:p>
          <a:p>
            <a:pPr marL="514350" indent="-514350">
              <a:lnSpc>
                <a:spcPct val="150000"/>
              </a:lnSpc>
              <a:spcBef>
                <a:spcPts val="600"/>
              </a:spcBef>
              <a:buAutoNum type="arabicPeriod"/>
            </a:pPr>
            <a:r>
              <a:rPr lang="en-US" altLang="zh-CN" b="1" dirty="0" smtClean="0"/>
              <a:t>Direct3D 12 addresses this scheme by unifying much of the pipeline state into immutable pipeline state objects (PSOs), which are finalized upon creation. Hardware and drivers can then immediately convert the PSO into whatever hardware native instructions and state are required to execute GPU work</a:t>
            </a:r>
            <a:r>
              <a:rPr lang="zh-CN" altLang="en-US" b="1" dirty="0" smtClean="0"/>
              <a:t>、</a:t>
            </a:r>
            <a:endParaRPr lang="en-US" altLang="zh-CN" b="1" dirty="0" smtClean="0"/>
          </a:p>
          <a:p>
            <a:pPr marL="514350" indent="-514350">
              <a:lnSpc>
                <a:spcPct val="150000"/>
              </a:lnSpc>
              <a:spcBef>
                <a:spcPts val="600"/>
              </a:spcBef>
              <a:buAutoNum type="arabicPeriod"/>
            </a:pPr>
            <a:r>
              <a:rPr lang="zh-CN" altLang="en-US" dirty="0" smtClean="0"/>
              <a:t>跟</a:t>
            </a:r>
            <a:r>
              <a:rPr lang="en-US" altLang="zh-CN" dirty="0" smtClean="0"/>
              <a:t>work submission</a:t>
            </a:r>
            <a:r>
              <a:rPr lang="zh-CN" altLang="en-US" dirty="0" smtClean="0"/>
              <a:t>相关，非</a:t>
            </a:r>
            <a:r>
              <a:rPr lang="en-US" altLang="zh-CN" dirty="0" smtClean="0"/>
              <a:t>Immediately submit</a:t>
            </a:r>
          </a:p>
          <a:p>
            <a:pPr marL="514350" indent="-514350">
              <a:lnSpc>
                <a:spcPct val="150000"/>
              </a:lnSpc>
              <a:spcBef>
                <a:spcPts val="600"/>
              </a:spcBef>
              <a:buFontTx/>
              <a:buAutoNum type="arabicPeriod"/>
            </a:pPr>
            <a:endParaRPr lang="zh-CN" altLang="en-US" sz="2400"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3496731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截止到这，可以使用</a:t>
            </a:r>
            <a:r>
              <a:rPr lang="en-US" altLang="zh-CN" dirty="0" smtClean="0"/>
              <a:t>dx12</a:t>
            </a:r>
            <a:r>
              <a:rPr lang="zh-CN" altLang="en-US" dirty="0" smtClean="0"/>
              <a:t>绘制一个基础的模型了；传入</a:t>
            </a:r>
            <a:r>
              <a:rPr lang="en-US" altLang="zh-CN" dirty="0" err="1" smtClean="0"/>
              <a:t>vb</a:t>
            </a:r>
            <a:r>
              <a:rPr lang="en-US" altLang="zh-CN" dirty="0" smtClean="0"/>
              <a:t> </a:t>
            </a:r>
            <a:r>
              <a:rPr lang="en-US" altLang="zh-CN" dirty="0" err="1" smtClean="0"/>
              <a:t>ib</a:t>
            </a:r>
            <a:r>
              <a:rPr lang="zh-CN" altLang="en-US" dirty="0" smtClean="0"/>
              <a:t>，给</a:t>
            </a:r>
            <a:r>
              <a:rPr lang="en-US" altLang="zh-CN" dirty="0" err="1" smtClean="0"/>
              <a:t>pso</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391416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Work submission</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的工作提交机制，我们最后的工作要有</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gpu</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来完成，通过</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cpu</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想</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gpu</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提交绘制命令</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先说一下简单模型绘制的</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work submission</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过程</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27</a:t>
            </a:fld>
            <a:endParaRPr lang="zh-CN">
              <a:solidFill>
                <a:prstClr val="black"/>
              </a:solidFill>
            </a:endParaRPr>
          </a:p>
        </p:txBody>
      </p:sp>
    </p:spTree>
    <p:extLst>
      <p:ext uri="{BB962C8B-B14F-4D97-AF65-F5344CB8AC3E}">
        <p14:creationId xmlns:p14="http://schemas.microsoft.com/office/powerpoint/2010/main" val="266494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1. </a:t>
            </a:r>
            <a:r>
              <a:rPr lang="zh-CN" altLang="en-US" dirty="0" smtClean="0"/>
              <a:t>介绍基础绘制；承接上面的内容；确保到本页，听众能完成一个基础模型的绘制</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2. </a:t>
            </a:r>
            <a:r>
              <a:rPr lang="zh-CN" altLang="en-US" dirty="0" smtClean="0"/>
              <a:t>下面的内容在简单绘制流程的基础上改进，便于理解</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3. </a:t>
            </a:r>
            <a:r>
              <a:rPr lang="zh-CN" altLang="en-US" dirty="0" smtClean="0"/>
              <a:t>到此打开</a:t>
            </a:r>
            <a:r>
              <a:rPr lang="en-US" altLang="zh-CN" dirty="0" smtClean="0"/>
              <a:t>vs</a:t>
            </a:r>
            <a:r>
              <a:rPr lang="zh-CN" altLang="en-US" dirty="0" smtClean="0"/>
              <a:t>，</a:t>
            </a:r>
            <a:r>
              <a:rPr lang="en-US" altLang="zh-CN" dirty="0" smtClean="0"/>
              <a:t>box</a:t>
            </a:r>
            <a:r>
              <a:rPr lang="zh-CN" altLang="en-US" dirty="0" smtClean="0"/>
              <a:t>的</a:t>
            </a:r>
            <a:r>
              <a:rPr lang="en-US" altLang="zh-CN" dirty="0" smtClean="0"/>
              <a:t>demo</a:t>
            </a:r>
            <a:r>
              <a:rPr lang="zh-CN" altLang="en-US" dirty="0" smtClean="0"/>
              <a:t>梳理一下</a:t>
            </a:r>
            <a:r>
              <a:rPr lang="en-US" altLang="zh-CN" dirty="0" smtClean="0"/>
              <a:t>《</a:t>
            </a:r>
            <a:r>
              <a:rPr lang="zh-CN" altLang="en-US" dirty="0" smtClean="0"/>
              <a:t>简单模型绘制</a:t>
            </a:r>
            <a:r>
              <a:rPr lang="en-US" altLang="zh-CN" dirty="0" smtClean="0"/>
              <a:t>》</a:t>
            </a:r>
            <a:r>
              <a:rPr lang="zh-CN" altLang="en-US" dirty="0" smtClean="0"/>
              <a:t>总体的流程</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Dx12</a:t>
            </a:r>
            <a:r>
              <a:rPr lang="zh-CN" altLang="en-US" dirty="0" smtClean="0"/>
              <a:t>的</a:t>
            </a:r>
            <a:r>
              <a:rPr lang="en-US" altLang="zh-CN" dirty="0" smtClean="0"/>
              <a:t>work submission</a:t>
            </a:r>
            <a:r>
              <a:rPr lang="zh-CN" altLang="en-US" dirty="0" smtClean="0"/>
              <a:t>不止如此！！！</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28</a:t>
            </a:fld>
            <a:endParaRPr lang="zh-CN"/>
          </a:p>
        </p:txBody>
      </p:sp>
    </p:spTree>
    <p:extLst>
      <p:ext uri="{BB962C8B-B14F-4D97-AF65-F5344CB8AC3E}">
        <p14:creationId xmlns:p14="http://schemas.microsoft.com/office/powerpoint/2010/main" val="3911582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需要增加图示内容</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理解</a:t>
            </a:r>
            <a:r>
              <a:rPr lang="en-US" altLang="zh-CN" dirty="0" smtClean="0"/>
              <a:t>D3D12 </a:t>
            </a:r>
            <a:r>
              <a:rPr lang="zh-CN" altLang="en-US" dirty="0" smtClean="0"/>
              <a:t>的重要改变具体体现在记录</a:t>
            </a:r>
            <a:r>
              <a:rPr lang="en-US" altLang="zh-CN" dirty="0" smtClean="0"/>
              <a:t>command list</a:t>
            </a:r>
            <a:r>
              <a:rPr lang="zh-CN" altLang="en-US" dirty="0" smtClean="0"/>
              <a:t>，通过</a:t>
            </a:r>
            <a:r>
              <a:rPr lang="en-US" altLang="zh-CN" dirty="0" smtClean="0"/>
              <a:t>command </a:t>
            </a:r>
            <a:r>
              <a:rPr lang="en-US" altLang="zh-CN" dirty="0" err="1" smtClean="0"/>
              <a:t>quque</a:t>
            </a:r>
            <a:r>
              <a:rPr lang="en-US" altLang="zh-CN" dirty="0" smtClean="0"/>
              <a:t> </a:t>
            </a:r>
            <a:r>
              <a:rPr lang="zh-CN" altLang="en-US" dirty="0" smtClean="0"/>
              <a:t>提交指令</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en-US" altLang="zh-CN" sz="2400" b="0" i="0" kern="1200" dirty="0" smtClean="0">
                <a:solidFill>
                  <a:schemeClr val="tx1"/>
                </a:solidFill>
                <a:effectLst/>
                <a:latin typeface="+mn-lt"/>
                <a:ea typeface="+mn-ea"/>
                <a:cs typeface="+mn-cs"/>
              </a:rPr>
              <a:t>To improve the CPU efficiency of Direct3D apps, as of version 12, </a:t>
            </a:r>
            <a:r>
              <a:rPr lang="en-US" altLang="zh-CN" sz="2400" b="1" i="0" kern="1200" dirty="0" smtClean="0">
                <a:solidFill>
                  <a:schemeClr val="tx1"/>
                </a:solidFill>
                <a:effectLst/>
                <a:latin typeface="+mn-lt"/>
                <a:ea typeface="+mn-ea"/>
                <a:cs typeface="+mn-cs"/>
              </a:rPr>
              <a:t>Direct3D no longer supports an immediate context associated with a device. </a:t>
            </a:r>
            <a:r>
              <a:rPr lang="en-US" altLang="zh-CN" sz="2400" b="0" i="0" kern="1200" dirty="0" smtClean="0">
                <a:solidFill>
                  <a:schemeClr val="tx1"/>
                </a:solidFill>
                <a:effectLst/>
                <a:latin typeface="+mn-lt"/>
                <a:ea typeface="+mn-ea"/>
                <a:cs typeface="+mn-cs"/>
              </a:rPr>
              <a:t>Instead, your </a:t>
            </a:r>
            <a:r>
              <a:rPr lang="en-US" altLang="zh-CN" sz="2400" b="1" i="0" kern="1200" dirty="0" smtClean="0">
                <a:solidFill>
                  <a:schemeClr val="tx1"/>
                </a:solidFill>
                <a:effectLst/>
                <a:latin typeface="+mn-lt"/>
                <a:ea typeface="+mn-ea"/>
                <a:cs typeface="+mn-cs"/>
              </a:rPr>
              <a:t>application records and then submits </a:t>
            </a:r>
            <a:r>
              <a:rPr lang="en-US" altLang="zh-CN" sz="2400" b="1" i="1" kern="1200" dirty="0" smtClean="0">
                <a:solidFill>
                  <a:schemeClr val="tx1"/>
                </a:solidFill>
                <a:effectLst/>
                <a:latin typeface="+mn-lt"/>
                <a:ea typeface="+mn-ea"/>
                <a:cs typeface="+mn-cs"/>
              </a:rPr>
              <a:t>command lists</a:t>
            </a:r>
            <a:r>
              <a:rPr lang="en-US" altLang="zh-CN" sz="2400" b="1" i="0" kern="1200" dirty="0" smtClean="0">
                <a:solidFill>
                  <a:schemeClr val="tx1"/>
                </a:solidFill>
                <a:effectLst/>
                <a:latin typeface="+mn-lt"/>
                <a:ea typeface="+mn-ea"/>
                <a:cs typeface="+mn-cs"/>
              </a:rPr>
              <a:t>, </a:t>
            </a:r>
            <a:r>
              <a:rPr lang="en-US" altLang="zh-CN" sz="2400" b="0" i="0" kern="1200" dirty="0" smtClean="0">
                <a:solidFill>
                  <a:schemeClr val="tx1"/>
                </a:solidFill>
                <a:effectLst/>
                <a:latin typeface="+mn-lt"/>
                <a:ea typeface="+mn-ea"/>
                <a:cs typeface="+mn-cs"/>
              </a:rPr>
              <a:t>which contain drawing and resource management calls. You can submit these command lists from multiple threads to one or more command queues, which manage the execution of the commands. This fundamental change increases single-threaded efficiency by allowing your application to pre-compute rendering work for later re-use, and it takes advantage of multi-core systems by spreading rendering work across multiple threads.</a:t>
            </a:r>
          </a:p>
          <a:p>
            <a:pPr marL="0" marR="0" lvl="0" indent="0" algn="l" defTabSz="1828800" rtl="0" eaLnBrk="1" fontAlgn="auto" latinLnBrk="0" hangingPunct="1">
              <a:lnSpc>
                <a:spcPct val="100000"/>
              </a:lnSpc>
              <a:spcBef>
                <a:spcPts val="0"/>
              </a:spcBef>
              <a:spcAft>
                <a:spcPts val="0"/>
              </a:spcAft>
              <a:buClrTx/>
              <a:buSzPct val="25000"/>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en-US" altLang="zh-CN" sz="2400" dirty="0" smtClean="0"/>
              <a:t>https://docs.microsoft.com/en-us/windows/win32/direct3d12/command-queues-and-command-lists</a:t>
            </a:r>
          </a:p>
          <a:p>
            <a:pPr marL="0" marR="0" lvl="0" indent="0" algn="l" defTabSz="1828800" rtl="0" eaLnBrk="1" fontAlgn="auto" latinLnBrk="0" hangingPunct="1">
              <a:lnSpc>
                <a:spcPct val="100000"/>
              </a:lnSpc>
              <a:spcBef>
                <a:spcPts val="0"/>
              </a:spcBef>
              <a:spcAft>
                <a:spcPts val="0"/>
              </a:spcAft>
              <a:buClrTx/>
              <a:buSzPct val="25000"/>
              <a:buFontTx/>
              <a:buNone/>
              <a:tabLst/>
              <a:defRPr/>
            </a:pPr>
            <a:endParaRPr lang="en-US" altLang="zh-CN" sz="2400" dirty="0" smtClean="0"/>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zh-CN" altLang="en-US" sz="2400" b="0" i="0" u="none" strike="noStrike" kern="1200" baseline="0" dirty="0" smtClean="0">
                <a:solidFill>
                  <a:schemeClr val="tx1"/>
                </a:solidFill>
                <a:latin typeface="+mn-lt"/>
                <a:ea typeface="+mn-ea"/>
                <a:cs typeface="+mn-cs"/>
              </a:rPr>
              <a:t>上面所述的大部分渲染命令均可通过</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上的接口调用实现（各接口具体定义请参考</a:t>
            </a:r>
            <a:r>
              <a:rPr lang="en-US" altLang="zh-CN" sz="2400" b="0" i="0" u="none" strike="noStrike" kern="1200" baseline="0" dirty="0" smtClean="0">
                <a:solidFill>
                  <a:schemeClr val="tx1"/>
                </a:solidFill>
                <a:latin typeface="+mn-lt"/>
                <a:ea typeface="+mn-ea"/>
                <a:cs typeface="+mn-cs"/>
              </a:rPr>
              <a:t>DirectX 12 SDK</a:t>
            </a:r>
            <a:r>
              <a:rPr lang="zh-CN" altLang="en-US" sz="2400" b="0" i="0" u="none" strike="noStrike" kern="1200" baseline="0" dirty="0" smtClean="0">
                <a:solidFill>
                  <a:schemeClr val="tx1"/>
                </a:solidFill>
                <a:latin typeface="+mn-lt"/>
                <a:ea typeface="+mn-ea"/>
                <a:cs typeface="+mn-cs"/>
              </a:rPr>
              <a:t>的</a:t>
            </a:r>
            <a:r>
              <a:rPr lang="en-US" altLang="zh-CN" sz="2400" b="0" i="0" u="none" strike="noStrike" kern="1200" baseline="0" dirty="0" smtClean="0">
                <a:solidFill>
                  <a:schemeClr val="tx1"/>
                </a:solidFill>
                <a:latin typeface="+mn-lt"/>
                <a:ea typeface="+mn-ea"/>
                <a:cs typeface="+mn-cs"/>
              </a:rPr>
              <a:t>d3d12.h</a:t>
            </a:r>
            <a:r>
              <a:rPr lang="zh-CN" altLang="en-US" sz="2400" b="0" i="0" u="none" strike="noStrike" kern="1200" baseline="0" dirty="0" smtClean="0">
                <a:solidFill>
                  <a:schemeClr val="tx1"/>
                </a:solidFill>
                <a:latin typeface="+mn-lt"/>
                <a:ea typeface="+mn-ea"/>
                <a:cs typeface="+mn-cs"/>
              </a:rPr>
              <a:t>头文件，查看其中的</a:t>
            </a:r>
            <a:r>
              <a:rPr lang="en-US" altLang="zh-CN" sz="2400" b="0" i="0" u="none" strike="noStrike" kern="1200" baseline="0" dirty="0" smtClean="0">
                <a:solidFill>
                  <a:schemeClr val="tx1"/>
                </a:solidFill>
                <a:latin typeface="+mn-lt"/>
                <a:ea typeface="+mn-ea"/>
                <a:cs typeface="+mn-cs"/>
              </a:rPr>
              <a:t>ID3D12GraphicsCommandList</a:t>
            </a:r>
            <a:r>
              <a:rPr lang="zh-CN" altLang="en-US" sz="2400" b="0" i="0" u="none" strike="noStrike" kern="1200" baseline="0" dirty="0" smtClean="0">
                <a:solidFill>
                  <a:schemeClr val="tx1"/>
                </a:solidFill>
                <a:latin typeface="+mn-lt"/>
                <a:ea typeface="+mn-ea"/>
                <a:cs typeface="+mn-cs"/>
              </a:rPr>
              <a:t>接口声明）。而为了把</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提交给</a:t>
            </a:r>
            <a:r>
              <a:rPr lang="en-US" altLang="zh-CN" sz="2400" b="0" i="0" u="none" strike="noStrike" kern="1200" baseline="0" dirty="0" smtClean="0">
                <a:solidFill>
                  <a:schemeClr val="tx1"/>
                </a:solidFill>
                <a:latin typeface="+mn-lt"/>
                <a:ea typeface="+mn-ea"/>
                <a:cs typeface="+mn-cs"/>
              </a:rPr>
              <a:t>GPU</a:t>
            </a:r>
            <a:r>
              <a:rPr lang="zh-CN" altLang="en-US" sz="2400" b="0" i="0" u="none" strike="noStrike" kern="1200" baseline="0" dirty="0" smtClean="0">
                <a:solidFill>
                  <a:schemeClr val="tx1"/>
                </a:solidFill>
                <a:latin typeface="+mn-lt"/>
                <a:ea typeface="+mn-ea"/>
                <a:cs typeface="+mn-cs"/>
              </a:rPr>
              <a:t>去执行，我们需要</a:t>
            </a:r>
            <a:r>
              <a:rPr lang="en-US" altLang="zh-CN" sz="2400" b="0" i="0" u="none" strike="noStrike" kern="1200" baseline="0" dirty="0" smtClean="0">
                <a:solidFill>
                  <a:schemeClr val="tx1"/>
                </a:solidFill>
                <a:latin typeface="+mn-lt"/>
                <a:ea typeface="+mn-ea"/>
                <a:cs typeface="+mn-cs"/>
              </a:rPr>
              <a:t>Command Queue</a:t>
            </a:r>
            <a:r>
              <a:rPr lang="zh-CN" altLang="en-US" sz="2400" b="0" i="0" u="none" strike="noStrike" kern="1200" baseline="0" dirty="0" smtClean="0">
                <a:solidFill>
                  <a:schemeClr val="tx1"/>
                </a:solidFill>
                <a:latin typeface="+mn-lt"/>
                <a:ea typeface="+mn-ea"/>
                <a:cs typeface="+mn-cs"/>
              </a:rPr>
              <a:t>对象。在这里，</a:t>
            </a:r>
            <a:r>
              <a:rPr lang="en-US" altLang="zh-CN" sz="2400" b="0" i="0" u="none" strike="noStrike" kern="1200" baseline="0" dirty="0" smtClean="0">
                <a:solidFill>
                  <a:schemeClr val="tx1"/>
                </a:solidFill>
                <a:latin typeface="+mn-lt"/>
                <a:ea typeface="+mn-ea"/>
                <a:cs typeface="+mn-cs"/>
              </a:rPr>
              <a:t>Command Queue</a:t>
            </a:r>
            <a:r>
              <a:rPr lang="zh-CN" altLang="en-US" sz="2400" b="0" i="0" u="none" strike="noStrike" kern="1200" baseline="0" dirty="0" smtClean="0">
                <a:solidFill>
                  <a:schemeClr val="tx1"/>
                </a:solidFill>
                <a:latin typeface="+mn-lt"/>
                <a:ea typeface="+mn-ea"/>
                <a:cs typeface="+mn-cs"/>
              </a:rPr>
              <a:t>主要负责提交</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，并且同步后者的执行。以下代码演示了如何创建一个</a:t>
            </a:r>
            <a:r>
              <a:rPr lang="en-US" altLang="zh-CN" sz="2400" b="0" i="0" u="none" strike="noStrike" kern="1200" baseline="0" dirty="0" smtClean="0">
                <a:solidFill>
                  <a:schemeClr val="tx1"/>
                </a:solidFill>
                <a:latin typeface="+mn-lt"/>
                <a:ea typeface="+mn-ea"/>
                <a:cs typeface="+mn-cs"/>
              </a:rPr>
              <a:t>Command List</a:t>
            </a:r>
            <a:r>
              <a:rPr lang="zh-CN" altLang="en-US" sz="2400" b="0" i="0" u="none" strike="noStrike" kern="1200" baseline="0" dirty="0" smtClean="0">
                <a:solidFill>
                  <a:schemeClr val="tx1"/>
                </a:solidFill>
                <a:latin typeface="+mn-lt"/>
                <a:ea typeface="+mn-ea"/>
                <a:cs typeface="+mn-cs"/>
              </a:rPr>
              <a:t>并且通过它来记录渲染命令，最后由</a:t>
            </a:r>
            <a:r>
              <a:rPr lang="en-US" altLang="zh-CN" sz="2400" b="0" i="0" u="none" strike="noStrike" kern="1200" baseline="0" dirty="0" smtClean="0">
                <a:solidFill>
                  <a:schemeClr val="tx1"/>
                </a:solidFill>
                <a:latin typeface="+mn-lt"/>
                <a:ea typeface="+mn-ea"/>
                <a:cs typeface="+mn-cs"/>
              </a:rPr>
              <a:t>Command Queue</a:t>
            </a:r>
            <a:r>
              <a:rPr lang="zh-CN" altLang="en-US" sz="2400" b="0" i="0" u="none" strike="noStrike" kern="1200" baseline="0" dirty="0" smtClean="0">
                <a:solidFill>
                  <a:schemeClr val="tx1"/>
                </a:solidFill>
                <a:latin typeface="+mn-lt"/>
                <a:ea typeface="+mn-ea"/>
                <a:cs typeface="+mn-cs"/>
              </a:rPr>
              <a:t>提交这些命令。 </a:t>
            </a:r>
            <a:endParaRPr lang="zh-CN" altLang="en-US" sz="2400"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202766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从</a:t>
            </a:r>
            <a:r>
              <a:rPr lang="en-US" altLang="zh-CN" dirty="0" smtClean="0"/>
              <a:t>Dx12</a:t>
            </a:r>
            <a:r>
              <a:rPr lang="zh-CN" altLang="en-US" dirty="0" smtClean="0"/>
              <a:t>的渲染管线图带入，并介绍本节课使用的基础数据和关键</a:t>
            </a:r>
            <a:r>
              <a:rPr lang="en-US" altLang="zh-CN" dirty="0" smtClean="0"/>
              <a:t>Stage</a:t>
            </a:r>
            <a:r>
              <a:rPr lang="zh-CN" altLang="en-US" dirty="0" smtClean="0"/>
              <a:t>（与之前赵帅的课程衔接）</a:t>
            </a:r>
            <a:endParaRPr lang="en-US" altLang="zh-CN" dirty="0" smtClean="0"/>
          </a:p>
          <a:p>
            <a:pPr marL="457200" indent="-457200">
              <a:buAutoNum type="arabicPeriod"/>
            </a:pPr>
            <a:r>
              <a:rPr lang="zh-CN" altLang="en-US" dirty="0" smtClean="0"/>
              <a:t>需要的</a:t>
            </a:r>
            <a:r>
              <a:rPr lang="en-US" altLang="zh-CN" dirty="0" smtClean="0"/>
              <a:t>Mesh</a:t>
            </a:r>
            <a:r>
              <a:rPr lang="zh-CN" altLang="en-US" dirty="0" smtClean="0"/>
              <a:t>数据，如何组织？</a:t>
            </a:r>
            <a:endParaRPr lang="en-US" altLang="zh-CN" dirty="0" smtClean="0"/>
          </a:p>
          <a:p>
            <a:pPr marL="457200" indent="-457200">
              <a:buAutoNum type="arabicPeriod"/>
            </a:pPr>
            <a:r>
              <a:rPr lang="zh-CN" altLang="en-US" dirty="0" smtClean="0"/>
              <a:t>可编程管线，如何编程</a:t>
            </a:r>
            <a:endParaRPr lang="en-US" altLang="zh-CN" dirty="0" smtClean="0"/>
          </a:p>
          <a:p>
            <a:pPr marL="457200" indent="-457200">
              <a:buAutoNum type="arabicPeriod"/>
            </a:pPr>
            <a:r>
              <a:rPr lang="en-US" altLang="zh-CN" dirty="0" smtClean="0"/>
              <a:t>PSO</a:t>
            </a:r>
            <a:r>
              <a:rPr lang="zh-CN" altLang="en-US" dirty="0" smtClean="0"/>
              <a:t>的概念阐述，抽象</a:t>
            </a:r>
            <a:r>
              <a:rPr lang="en-US" altLang="zh-CN" dirty="0" smtClean="0"/>
              <a:t>PSO</a:t>
            </a:r>
            <a:r>
              <a:rPr lang="zh-CN" altLang="en-US" dirty="0" smtClean="0"/>
              <a:t>的作用</a:t>
            </a:r>
            <a:endParaRPr lang="en-US" altLang="zh-CN" dirty="0" smtClean="0"/>
          </a:p>
          <a:p>
            <a:pPr marL="457200" indent="-457200">
              <a:buAutoNum type="arabicPeriod"/>
            </a:pPr>
            <a:r>
              <a:rPr lang="en-US" altLang="zh-CN" dirty="0" smtClean="0"/>
              <a:t>Command </a:t>
            </a:r>
            <a:r>
              <a:rPr lang="zh-CN" altLang="en-US" dirty="0" smtClean="0"/>
              <a:t>提交，引入</a:t>
            </a:r>
            <a:r>
              <a:rPr lang="en-US" altLang="zh-CN" dirty="0" smtClean="0"/>
              <a:t>DX12</a:t>
            </a:r>
            <a:r>
              <a:rPr lang="zh-CN" altLang="en-US" dirty="0" smtClean="0"/>
              <a:t>的</a:t>
            </a:r>
            <a:r>
              <a:rPr lang="en-US" altLang="zh-CN" dirty="0" smtClean="0"/>
              <a:t>Work Submission</a:t>
            </a:r>
            <a:r>
              <a:rPr lang="zh-CN" altLang="en-US" dirty="0" smtClean="0"/>
              <a:t>机制，并介绍</a:t>
            </a:r>
            <a:endParaRPr lang="en-US" altLang="zh-CN" dirty="0" smtClean="0"/>
          </a:p>
          <a:p>
            <a:pPr marL="457200" indent="-457200">
              <a:buAutoNum type="arabicPeriod"/>
            </a:pPr>
            <a:r>
              <a:rPr lang="zh-CN" altLang="en-US" dirty="0" smtClean="0"/>
              <a:t>结束</a:t>
            </a:r>
            <a:endParaRPr lang="en-US" altLang="zh-CN" dirty="0" smtClean="0"/>
          </a:p>
          <a:p>
            <a:pPr marL="457200" indent="-457200">
              <a:buAutoNum type="arabicPeriod"/>
            </a:pPr>
            <a:r>
              <a:rPr lang="zh-CN" altLang="en-US" dirty="0" smtClean="0"/>
              <a:t>作业</a:t>
            </a:r>
            <a:endParaRPr lang="en-US" altLang="zh-CN" dirty="0" smtClean="0"/>
          </a:p>
          <a:p>
            <a:pPr marL="457200" indent="-457200">
              <a:buAutoNum type="arabicPeriod"/>
            </a:pPr>
            <a:endParaRPr lang="en-US" altLang="zh-CN" dirty="0" smtClean="0"/>
          </a:p>
          <a:p>
            <a:pPr marL="457200" indent="-457200">
              <a:buAutoNum type="arabicPeriod"/>
            </a:pPr>
            <a:endParaRPr lang="en-US" altLang="zh-CN" dirty="0" smtClean="0"/>
          </a:p>
          <a:p>
            <a:pPr marL="457200" indent="-457200">
              <a:buAutoNum type="arabicPeriod"/>
            </a:pP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1085156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执行和同步机制</a:t>
            </a:r>
            <a:endParaRPr lang="en-US" altLang="zh-CN" dirty="0" smtClean="0"/>
          </a:p>
          <a:p>
            <a:r>
              <a:rPr lang="zh-CN" altLang="en-US" dirty="0" smtClean="0"/>
              <a:t>创建</a:t>
            </a:r>
            <a:r>
              <a:rPr lang="en-US" altLang="zh-CN" dirty="0" smtClean="0"/>
              <a:t>command list </a:t>
            </a:r>
            <a:r>
              <a:rPr lang="zh-CN" altLang="en-US" dirty="0" smtClean="0"/>
              <a:t>过程，记录的过程以及执行，同步， </a:t>
            </a:r>
            <a:r>
              <a:rPr lang="en-US" altLang="zh-CN" dirty="0" smtClean="0"/>
              <a:t>command queue signal</a:t>
            </a:r>
            <a:r>
              <a:rPr lang="zh-CN" altLang="en-US" dirty="0" smtClean="0"/>
              <a:t>同步</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To execute work on the GPU, an app must explicitly submit a command list to a command queue associated with the Direct3D device. </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 direct command list can be submitted for execution multiple times, but the app is responsible for ensuring that the direct command list has finished executing on the GPU before submitting it again. </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Bundles have no concurrent-use restrictions and can be executed multiple times in multiple command lists, but bundles cannot be directly submitted to a command queue for execution.</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Any thread may submit a command list to any command queue at any time, and the runtime will automatically serialize submission of the command list in the command queue while preserving the submission order.</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759086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需要增加图示内容</a:t>
            </a:r>
            <a:endParaRPr lang="en-US" altLang="zh-CN" dirty="0" smtClean="0"/>
          </a:p>
          <a:p>
            <a:endParaRPr lang="en-US" altLang="zh-CN" dirty="0" smtClean="0"/>
          </a:p>
          <a:p>
            <a:r>
              <a:rPr lang="en-US" altLang="zh-CN" dirty="0" smtClean="0"/>
              <a:t>VS</a:t>
            </a:r>
            <a:r>
              <a:rPr lang="zh-CN" altLang="en-US" dirty="0" smtClean="0"/>
              <a:t>打开</a:t>
            </a:r>
            <a:r>
              <a:rPr lang="en-US" altLang="zh-CN" dirty="0" smtClean="0"/>
              <a:t>D3D12 Bundles</a:t>
            </a:r>
            <a:r>
              <a:rPr lang="zh-CN" altLang="en-US" dirty="0" smtClean="0"/>
              <a:t>的示例</a:t>
            </a:r>
            <a:r>
              <a:rPr lang="zh-CN" altLang="en-US" dirty="0" smtClean="0"/>
              <a:t>解释，</a:t>
            </a:r>
            <a:endParaRPr lang="en-US" altLang="zh-CN" dirty="0" smtClean="0"/>
          </a:p>
          <a:p>
            <a:endParaRPr lang="en-US" altLang="zh-CN" dirty="0" smtClean="0"/>
          </a:p>
          <a:p>
            <a:r>
              <a:rPr lang="zh-CN" altLang="en-US" dirty="0" smtClean="0"/>
              <a:t>理解</a:t>
            </a:r>
            <a:r>
              <a:rPr lang="en-US" altLang="zh-CN" dirty="0" smtClean="0"/>
              <a:t>command bundles</a:t>
            </a:r>
            <a:r>
              <a:rPr lang="zh-CN" altLang="en-US" dirty="0" smtClean="0"/>
              <a:t>写内容出现的原因和使用方法</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In addition to command lists, Direct3D 12 takes advantage of functionality present in all hardware today by adding a second level of command lists, which are called </a:t>
            </a:r>
            <a:r>
              <a:rPr lang="en-US" altLang="zh-CN" sz="2400" b="0" i="1" kern="1200" dirty="0" smtClean="0">
                <a:solidFill>
                  <a:schemeClr val="tx1"/>
                </a:solidFill>
                <a:effectLst/>
                <a:latin typeface="+mn-lt"/>
                <a:ea typeface="+mn-ea"/>
                <a:cs typeface="+mn-cs"/>
              </a:rPr>
              <a:t>bundles</a:t>
            </a:r>
            <a:r>
              <a:rPr lang="en-US" altLang="zh-CN" sz="2400" b="0" i="0" kern="1200" dirty="0" smtClean="0">
                <a:solidFill>
                  <a:schemeClr val="tx1"/>
                </a:solidFill>
                <a:effectLst/>
                <a:latin typeface="+mn-lt"/>
                <a:ea typeface="+mn-ea"/>
                <a:cs typeface="+mn-cs"/>
              </a:rPr>
              <a:t>. To help to distinguish these two types, the first-level command lists can be referred to as </a:t>
            </a:r>
            <a:r>
              <a:rPr lang="en-US" altLang="zh-CN" sz="2400" b="0" i="1" kern="1200" dirty="0" smtClean="0">
                <a:solidFill>
                  <a:schemeClr val="tx1"/>
                </a:solidFill>
                <a:effectLst/>
                <a:latin typeface="+mn-lt"/>
                <a:ea typeface="+mn-ea"/>
                <a:cs typeface="+mn-cs"/>
              </a:rPr>
              <a:t>direct command lists</a:t>
            </a:r>
            <a:r>
              <a:rPr lang="en-US" altLang="zh-CN" sz="2400" b="0" i="0" kern="1200" dirty="0" smtClean="0">
                <a:solidFill>
                  <a:schemeClr val="tx1"/>
                </a:solidFill>
                <a:effectLst/>
                <a:latin typeface="+mn-lt"/>
                <a:ea typeface="+mn-ea"/>
                <a:cs typeface="+mn-cs"/>
              </a:rPr>
              <a:t>. The purpose of bundles is to allow apps to group a small number of API commands together for later, repeated execution from within direct command lists. At the time of creating a bundle, the driver will perform as much pre-processing as possible to make later execution efficient. Bundles can then be executed from within multiple command lists and multiple times within the same command list.</a:t>
            </a:r>
          </a:p>
          <a:p>
            <a:r>
              <a:rPr lang="en-US" altLang="zh-CN" sz="2400" b="0" i="0" kern="1200" dirty="0" smtClean="0">
                <a:solidFill>
                  <a:schemeClr val="tx1"/>
                </a:solidFill>
                <a:effectLst/>
                <a:latin typeface="+mn-lt"/>
                <a:ea typeface="+mn-ea"/>
                <a:cs typeface="+mn-cs"/>
              </a:rPr>
              <a:t>The re-use of bundles is a large driver of improved efficiency with single CPU threads. Because bundles are pre-processed and can be submitted multiple times, there are certain restrictions on what operations can be performed within a bundle. For more information, see </a:t>
            </a:r>
            <a:r>
              <a:rPr lang="en-US" altLang="zh-CN" sz="2400" b="0" i="0" u="none" strike="noStrike" kern="1200" dirty="0" smtClean="0">
                <a:solidFill>
                  <a:schemeClr val="tx1"/>
                </a:solidFill>
                <a:effectLst/>
                <a:latin typeface="+mn-lt"/>
                <a:ea typeface="+mn-ea"/>
                <a:cs typeface="+mn-cs"/>
                <a:hlinkClick r:id="rId3"/>
              </a:rPr>
              <a:t>Creating and recording command lists and bundles</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654795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需要增加图示内容</a:t>
            </a:r>
            <a:endParaRPr lang="en-US" altLang="zh-CN" dirty="0" smtClean="0"/>
          </a:p>
          <a:p>
            <a:endParaRPr lang="en-US" altLang="zh-CN" dirty="0" smtClean="0"/>
          </a:p>
          <a:p>
            <a:r>
              <a:rPr lang="en-US" altLang="zh-CN" dirty="0" smtClean="0"/>
              <a:t>Submit</a:t>
            </a:r>
            <a:r>
              <a:rPr lang="zh-CN" altLang="en-US" dirty="0" smtClean="0"/>
              <a:t>的多线程机制学习理解</a:t>
            </a:r>
            <a:endParaRPr lang="en-US" altLang="zh-CN" dirty="0" smtClean="0"/>
          </a:p>
          <a:p>
            <a:pPr marL="457200" indent="-457200">
              <a:buAutoNum type="arabicPeriod"/>
            </a:pPr>
            <a:r>
              <a:rPr lang="zh-CN" altLang="en-US" dirty="0" smtClean="0"/>
              <a:t>什么样的绘制指令拆分线程？</a:t>
            </a:r>
            <a:r>
              <a:rPr lang="en-US" altLang="zh-CN" dirty="0" smtClean="0"/>
              <a:t>Draw call</a:t>
            </a:r>
            <a:r>
              <a:rPr lang="zh-CN" altLang="en-US" dirty="0" smtClean="0"/>
              <a:t>绘制指令；</a:t>
            </a:r>
            <a:r>
              <a:rPr lang="en-US" altLang="zh-CN" dirty="0" smtClean="0"/>
              <a:t>reset </a:t>
            </a:r>
            <a:r>
              <a:rPr lang="en-US" altLang="zh-CN" dirty="0" err="1" smtClean="0"/>
              <a:t>commandlist</a:t>
            </a:r>
            <a:r>
              <a:rPr lang="en-US" altLang="zh-CN" dirty="0" smtClean="0"/>
              <a:t> reset command allocator</a:t>
            </a:r>
            <a:r>
              <a:rPr lang="zh-CN" altLang="en-US" dirty="0" smtClean="0"/>
              <a:t>，</a:t>
            </a:r>
            <a:r>
              <a:rPr lang="en-US" altLang="zh-CN" dirty="0" smtClean="0"/>
              <a:t>set root signature </a:t>
            </a:r>
            <a:r>
              <a:rPr lang="zh-CN" altLang="en-US" dirty="0" smtClean="0"/>
              <a:t>等不需要</a:t>
            </a:r>
            <a:endParaRPr lang="en-US" altLang="zh-CN" dirty="0" smtClean="0"/>
          </a:p>
          <a:p>
            <a:pPr marL="457200" indent="-457200">
              <a:buAutoNum type="arabicPeriod"/>
            </a:pPr>
            <a:r>
              <a:rPr lang="en-US" altLang="zh-CN" dirty="0" smtClean="0"/>
              <a:t>Draw index</a:t>
            </a:r>
            <a:r>
              <a:rPr lang="zh-CN" altLang="en-US" dirty="0" smtClean="0"/>
              <a:t>、 </a:t>
            </a:r>
            <a:r>
              <a:rPr lang="en-US" altLang="zh-CN" dirty="0" smtClean="0"/>
              <a:t>draw instance index</a:t>
            </a:r>
          </a:p>
          <a:p>
            <a:pPr marL="0" indent="0">
              <a:buNone/>
            </a:pPr>
            <a:endParaRPr lang="en-US" altLang="zh-CN" dirty="0" smtClean="0"/>
          </a:p>
          <a:p>
            <a:pPr marL="0" indent="0">
              <a:buNone/>
            </a:pPr>
            <a:r>
              <a:rPr lang="zh-CN" altLang="en-US" dirty="0" smtClean="0"/>
              <a:t>示例参考</a:t>
            </a:r>
            <a:r>
              <a:rPr lang="en-US" altLang="zh-CN" dirty="0" smtClean="0"/>
              <a:t>multithread demo</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32</a:t>
            </a:fld>
            <a:endParaRPr lang="zh-CN"/>
          </a:p>
        </p:txBody>
      </p:sp>
    </p:spTree>
    <p:extLst>
      <p:ext uri="{BB962C8B-B14F-4D97-AF65-F5344CB8AC3E}">
        <p14:creationId xmlns:p14="http://schemas.microsoft.com/office/powerpoint/2010/main" val="4139682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33</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34</a:t>
            </a:fld>
            <a:endParaRPr lang="zh-CN"/>
          </a:p>
        </p:txBody>
      </p:sp>
    </p:spTree>
    <p:extLst>
      <p:ext uri="{BB962C8B-B14F-4D97-AF65-F5344CB8AC3E}">
        <p14:creationId xmlns:p14="http://schemas.microsoft.com/office/powerpoint/2010/main" val="128501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整体内容回顾，主要针对</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的渲染管线以及本课中涉及的关键流程</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只看目录可能有点迷糊，为了让大家有一个全局的关系理解，</a:t>
            </a:r>
            <a:r>
              <a:rPr lang="zh-CN" altLang="en-US" b="1" dirty="0" smtClean="0"/>
              <a:t>在流程图的基础上标出今天的主要课程内容</a:t>
            </a:r>
            <a:endParaRPr lang="en-US" altLang="zh-CN" b="1" dirty="0" smtClean="0"/>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顺道咨询同学，  </a:t>
            </a:r>
            <a:r>
              <a:rPr lang="zh-CN" altLang="en-US" b="1" dirty="0" smtClean="0"/>
              <a:t>是否都认识了这个图里的内容</a:t>
            </a:r>
            <a:endParaRPr lang="en-US" altLang="zh-CN" b="1" dirty="0" smtClean="0"/>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顺道说   </a:t>
            </a:r>
            <a:r>
              <a:rPr lang="zh-CN" altLang="en-US" b="1" dirty="0" smtClean="0"/>
              <a:t>对应的</a:t>
            </a:r>
            <a:r>
              <a:rPr lang="en-US" altLang="zh-CN" b="1" dirty="0" smtClean="0"/>
              <a:t>DX12</a:t>
            </a:r>
            <a:r>
              <a:rPr lang="zh-CN" altLang="en-US" b="1" dirty="0" smtClean="0"/>
              <a:t>初始化时的流程，理论和实践对应</a:t>
            </a:r>
            <a:endParaRPr lang="en-US" altLang="zh-CN" b="1" dirty="0" smtClean="0"/>
          </a:p>
          <a:p>
            <a:pPr marL="0" indent="0">
              <a:buNone/>
            </a:pP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98868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136733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此处确保都已经了解了</a:t>
            </a:r>
            <a:r>
              <a:rPr lang="en-US" altLang="zh-CN" dirty="0" smtClean="0"/>
              <a:t>dx12</a:t>
            </a:r>
            <a:r>
              <a:rPr lang="zh-CN" altLang="en-US" dirty="0" smtClean="0"/>
              <a:t>渲染管线的初始化过程</a:t>
            </a:r>
            <a:endParaRPr lang="en-US" altLang="zh-CN" dirty="0" smtClean="0"/>
          </a:p>
          <a:p>
            <a:endParaRPr lang="en-US" altLang="zh-CN" dirty="0" smtClean="0"/>
          </a:p>
          <a:p>
            <a:r>
              <a:rPr lang="zh-CN" altLang="en-US" dirty="0" smtClean="0"/>
              <a:t>已经写过第一个示例的作业，默认对基础的框架结构都清楚了</a:t>
            </a:r>
            <a:endParaRPr lang="en-US" altLang="zh-CN" dirty="0" smtClean="0"/>
          </a:p>
          <a:p>
            <a:endParaRPr lang="en-US" altLang="zh-CN" dirty="0" smtClean="0"/>
          </a:p>
          <a:p>
            <a:r>
              <a:rPr lang="zh-CN" altLang="en-US" dirty="0" smtClean="0"/>
              <a:t>此处不明白会影响后面</a:t>
            </a:r>
            <a:r>
              <a:rPr lang="en-US" altLang="zh-CN" dirty="0" smtClean="0"/>
              <a:t>work submission</a:t>
            </a:r>
            <a:r>
              <a:rPr lang="zh-CN" altLang="en-US" dirty="0" smtClean="0"/>
              <a:t>的讲解</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31964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本节课使用到的渲染数据</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8</a:t>
            </a:fld>
            <a:endParaRPr lang="zh-CN">
              <a:solidFill>
                <a:prstClr val="black"/>
              </a:solidFill>
            </a:endParaRPr>
          </a:p>
        </p:txBody>
      </p:sp>
    </p:spTree>
    <p:extLst>
      <p:ext uri="{BB962C8B-B14F-4D97-AF65-F5344CB8AC3E}">
        <p14:creationId xmlns:p14="http://schemas.microsoft.com/office/powerpoint/2010/main" val="241450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这部分涉及到模型的数据表示。。是前置内容；应该会在第二节课（表面的集合表示体现）</a:t>
            </a:r>
            <a:endParaRPr lang="en-US" altLang="zh-CN" dirty="0" smtClean="0"/>
          </a:p>
          <a:p>
            <a:pPr marL="457200" indent="-457200">
              <a:buAutoNum type="arabicPeriod"/>
            </a:pPr>
            <a:r>
              <a:rPr lang="zh-CN" altLang="en-US" dirty="0" smtClean="0"/>
              <a:t>常用的</a:t>
            </a:r>
            <a:r>
              <a:rPr lang="en-US" altLang="zh-CN" dirty="0" smtClean="0"/>
              <a:t>Triangle List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44485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s://docs.microsoft.com/en-us/windows/win32/direct3d12/direct3d-12-graphic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3"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绘制一</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1323975" y="0"/>
            <a:ext cx="13276928" cy="13716000"/>
            <a:chOff x="10467974" y="26142"/>
            <a:chExt cx="14478001" cy="13716000"/>
          </a:xfrm>
        </p:grpSpPr>
        <p:sp>
          <p:nvSpPr>
            <p:cNvPr id="8"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5"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948651" y="2163377"/>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Input Assemble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3200" b="0" dirty="0" smtClean="0">
                <a:solidFill>
                  <a:srgbClr val="000000"/>
                </a:solidFill>
                <a:sym typeface="Helvetica Light"/>
              </a:rPr>
              <a:t>示例</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2756486" y="5578536"/>
            <a:ext cx="10146257" cy="1044872"/>
          </a:xfrm>
          <a:prstGeom prst="rect">
            <a:avLst/>
          </a:prstGeom>
        </p:spPr>
      </p:pic>
    </p:spTree>
    <p:extLst>
      <p:ext uri="{BB962C8B-B14F-4D97-AF65-F5344CB8AC3E}">
        <p14:creationId xmlns:p14="http://schemas.microsoft.com/office/powerpoint/2010/main" val="122855357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Vertex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作用在</a:t>
            </a:r>
            <a:r>
              <a:rPr lang="en-US" altLang="zh-CN" sz="3200" b="0" dirty="0" smtClean="0">
                <a:solidFill>
                  <a:srgbClr val="000000"/>
                </a:solidFill>
                <a:sym typeface="Helvetica Light"/>
              </a:rPr>
              <a:t>Vertex</a:t>
            </a:r>
            <a:r>
              <a:rPr lang="zh-CN" altLang="en-US" sz="3200" b="0" dirty="0" smtClean="0">
                <a:solidFill>
                  <a:srgbClr val="000000"/>
                </a:solidFill>
                <a:sym typeface="Helvetica Light"/>
              </a:rPr>
              <a:t>上</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a:t>
            </a:r>
            <a:r>
              <a:rPr lang="zh-CN" altLang="en-US" sz="3200" b="0" dirty="0" smtClean="0">
                <a:solidFill>
                  <a:srgbClr val="000000"/>
                </a:solidFill>
                <a:sym typeface="Helvetica Light"/>
              </a:rPr>
              <a:t>主要负责对顶点进行空间变换</a:t>
            </a:r>
            <a:endParaRPr lang="en-US" altLang="zh-CN" sz="3200" b="0" dirty="0" smtClean="0">
              <a:solidFill>
                <a:srgbClr val="000000"/>
              </a:solidFill>
              <a:sym typeface="Helvetica Light"/>
            </a:endParaRPr>
          </a:p>
        </p:txBody>
      </p:sp>
      <p:sp>
        <p:nvSpPr>
          <p:cNvPr id="9" name="文本框 8"/>
          <p:cNvSpPr txBox="1"/>
          <p:nvPr/>
        </p:nvSpPr>
        <p:spPr>
          <a:xfrm>
            <a:off x="2136312" y="5675965"/>
            <a:ext cx="12074987" cy="2041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世界空间</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相机空间</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en-US" altLang="zh-CN" sz="2800" dirty="0" smtClean="0">
                <a:solidFill>
                  <a:srgbClr val="000000"/>
                </a:solidFill>
                <a:sym typeface="Helvetica Light"/>
              </a:rPr>
              <a:t>Frustum</a:t>
            </a:r>
            <a:r>
              <a:rPr lang="zh-CN" altLang="en-US" sz="2800" dirty="0" smtClean="0">
                <a:solidFill>
                  <a:srgbClr val="000000"/>
                </a:solidFill>
                <a:sym typeface="Helvetica Light"/>
              </a:rPr>
              <a:t>空间（</a:t>
            </a:r>
            <a:r>
              <a:rPr lang="en-US" altLang="zh-CN" sz="2800" b="1" dirty="0"/>
              <a:t>Projection and Homogeneous Clip Space</a:t>
            </a:r>
            <a:r>
              <a:rPr lang="zh-CN" altLang="en-US" sz="2800" dirty="0" smtClean="0">
                <a:solidFill>
                  <a:srgbClr val="000000"/>
                </a:solidFill>
                <a:sym typeface="Helvetica Light"/>
              </a:rPr>
              <a:t>）</a:t>
            </a:r>
            <a:endParaRPr lang="en-US" altLang="zh-CN" sz="2800" dirty="0" smtClean="0">
              <a:solidFill>
                <a:srgbClr val="000000"/>
              </a:solidFill>
              <a:sym typeface="Helvetica Light"/>
            </a:endParaRPr>
          </a:p>
        </p:txBody>
      </p:sp>
      <p:sp>
        <p:nvSpPr>
          <p:cNvPr id="10" name="The Picture slide"/>
          <p:cNvSpPr txBox="1"/>
          <p:nvPr/>
        </p:nvSpPr>
        <p:spPr>
          <a:xfrm>
            <a:off x="2426713" y="801220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a:solidFill>
                  <a:srgbClr val="000000"/>
                </a:solidFill>
                <a:sym typeface="Helvetica Light"/>
              </a:rPr>
              <a:t>3</a:t>
            </a:r>
            <a:r>
              <a:rPr lang="en-US" altLang="zh-CN" sz="3200" b="0" dirty="0" smtClean="0">
                <a:solidFill>
                  <a:srgbClr val="000000"/>
                </a:solidFill>
                <a:sym typeface="Helvetica Light"/>
              </a:rPr>
              <a:t>. </a:t>
            </a:r>
            <a:r>
              <a:rPr lang="zh-CN" altLang="en-US" sz="3200" b="0" dirty="0">
                <a:solidFill>
                  <a:srgbClr val="000000"/>
                </a:solidFill>
                <a:sym typeface="Helvetica Light"/>
              </a:rPr>
              <a:t>其他</a:t>
            </a:r>
            <a:r>
              <a:rPr lang="zh-CN" altLang="en-US" sz="3200" b="0" dirty="0" smtClean="0">
                <a:solidFill>
                  <a:srgbClr val="000000"/>
                </a:solidFill>
                <a:sym typeface="Helvetica Light"/>
              </a:rPr>
              <a:t>计算</a:t>
            </a:r>
            <a:endParaRPr lang="en-US" altLang="zh-CN" sz="3200" b="0" dirty="0" smtClean="0">
              <a:solidFill>
                <a:srgbClr val="000000"/>
              </a:solidFill>
              <a:sym typeface="Helvetica Light"/>
            </a:endParaRPr>
          </a:p>
        </p:txBody>
      </p:sp>
      <p:pic>
        <p:nvPicPr>
          <p:cNvPr id="11" name="图片 10"/>
          <p:cNvPicPr>
            <a:picLocks noChangeAspect="1"/>
          </p:cNvPicPr>
          <p:nvPr/>
        </p:nvPicPr>
        <p:blipFill>
          <a:blip r:embed="rId4"/>
          <a:stretch>
            <a:fillRect/>
          </a:stretch>
        </p:blipFill>
        <p:spPr>
          <a:xfrm>
            <a:off x="16549191" y="1517531"/>
            <a:ext cx="6431948" cy="3925044"/>
          </a:xfrm>
          <a:prstGeom prst="rect">
            <a:avLst/>
          </a:prstGeom>
        </p:spPr>
      </p:pic>
      <p:pic>
        <p:nvPicPr>
          <p:cNvPr id="12" name="图片 11"/>
          <p:cNvPicPr>
            <a:picLocks noChangeAspect="1"/>
          </p:cNvPicPr>
          <p:nvPr/>
        </p:nvPicPr>
        <p:blipFill>
          <a:blip r:embed="rId5"/>
          <a:stretch>
            <a:fillRect/>
          </a:stretch>
        </p:blipFill>
        <p:spPr>
          <a:xfrm>
            <a:off x="16549191" y="7013011"/>
            <a:ext cx="6437539" cy="4705350"/>
          </a:xfrm>
          <a:prstGeom prst="rect">
            <a:avLst/>
          </a:prstGeom>
        </p:spPr>
      </p:pic>
      <p:sp>
        <p:nvSpPr>
          <p:cNvPr id="13" name="文本框 12"/>
          <p:cNvSpPr txBox="1"/>
          <p:nvPr/>
        </p:nvSpPr>
        <p:spPr>
          <a:xfrm>
            <a:off x="2136312" y="8913781"/>
            <a:ext cx="12074987" cy="13952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蒙皮</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WPO</a:t>
            </a:r>
            <a:endParaRPr lang="en-US" altLang="zh-CN" sz="2800" dirty="0" smtClean="0">
              <a:solidFill>
                <a:srgbClr val="000000"/>
              </a:solidFill>
              <a:sym typeface="Helvetica Light"/>
            </a:endParaRPr>
          </a:p>
        </p:txBody>
      </p:sp>
    </p:spTree>
    <p:extLst>
      <p:ext uri="{BB962C8B-B14F-4D97-AF65-F5344CB8AC3E}">
        <p14:creationId xmlns:p14="http://schemas.microsoft.com/office/powerpoint/2010/main" val="394463643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Vertex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841256"/>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示例</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3946521" y="6367462"/>
            <a:ext cx="7689142" cy="433388"/>
          </a:xfrm>
          <a:prstGeom prst="rect">
            <a:avLst/>
          </a:prstGeom>
        </p:spPr>
      </p:pic>
      <p:pic>
        <p:nvPicPr>
          <p:cNvPr id="14" name="图片 13"/>
          <p:cNvPicPr>
            <a:picLocks noChangeAspect="1"/>
          </p:cNvPicPr>
          <p:nvPr/>
        </p:nvPicPr>
        <p:blipFill>
          <a:blip r:embed="rId5"/>
          <a:stretch>
            <a:fillRect/>
          </a:stretch>
        </p:blipFill>
        <p:spPr>
          <a:xfrm>
            <a:off x="3946521" y="7073134"/>
            <a:ext cx="7608083" cy="2865382"/>
          </a:xfrm>
          <a:prstGeom prst="rect">
            <a:avLst/>
          </a:prstGeom>
        </p:spPr>
      </p:pic>
    </p:spTree>
    <p:extLst>
      <p:ext uri="{BB962C8B-B14F-4D97-AF65-F5344CB8AC3E}">
        <p14:creationId xmlns:p14="http://schemas.microsoft.com/office/powerpoint/2010/main" val="2031635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5657959"/>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硬件自动处理过程，不能进行配置或者控制</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a:t>
            </a:r>
            <a:r>
              <a:rPr lang="zh-CN" altLang="en-US" sz="3200" b="0" dirty="0" smtClean="0">
                <a:solidFill>
                  <a:srgbClr val="000000"/>
                </a:solidFill>
                <a:sym typeface="Helvetica Light"/>
              </a:rPr>
              <a:t>根据屏幕范围计算屏幕中像素的颜色数据（根据</a:t>
            </a:r>
            <a:r>
              <a:rPr lang="en-US" altLang="zh-CN" sz="3200" b="0" dirty="0">
                <a:solidFill>
                  <a:srgbClr val="000000"/>
                </a:solidFill>
                <a:sym typeface="Helvetica Light"/>
              </a:rPr>
              <a:t>V</a:t>
            </a:r>
            <a:r>
              <a:rPr lang="en-US" altLang="zh-CN" sz="3200" b="0" dirty="0" smtClean="0">
                <a:solidFill>
                  <a:srgbClr val="000000"/>
                </a:solidFill>
                <a:sym typeface="Helvetica Light"/>
              </a:rPr>
              <a:t>ertex </a:t>
            </a:r>
            <a:r>
              <a:rPr lang="en-US" altLang="zh-CN" sz="3200" b="0" dirty="0">
                <a:solidFill>
                  <a:srgbClr val="000000"/>
                </a:solidFill>
                <a:sym typeface="Helvetica Light"/>
              </a:rPr>
              <a:t>C</a:t>
            </a:r>
            <a:r>
              <a:rPr lang="en-US" altLang="zh-CN" sz="3200" b="0" dirty="0" smtClean="0">
                <a:solidFill>
                  <a:srgbClr val="000000"/>
                </a:solidFill>
                <a:sym typeface="Helvetica Light"/>
              </a:rPr>
              <a:t>olor</a:t>
            </a:r>
            <a:r>
              <a:rPr lang="zh-CN" altLang="en-US" sz="3200" b="0" dirty="0" smtClean="0">
                <a:solidFill>
                  <a:srgbClr val="000000"/>
                </a:solidFill>
                <a:sym typeface="Helvetica Light"/>
              </a:rPr>
              <a:t>的基础说法）</a:t>
            </a:r>
            <a:r>
              <a:rPr lang="en-US" altLang="zh-CN" sz="3200" b="0" dirty="0" smtClean="0">
                <a:solidFill>
                  <a:srgbClr val="000000"/>
                </a:solidFill>
                <a:sym typeface="Helvetica Light"/>
              </a:rPr>
              <a:t> </a:t>
            </a: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左上填充约束</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中心决策点</a:t>
            </a:r>
            <a:r>
              <a:rPr lang="en-US" altLang="zh-CN" sz="3200" b="0" dirty="0" smtClean="0">
                <a:solidFill>
                  <a:srgbClr val="000000"/>
                </a:solidFill>
                <a:sym typeface="Helvetica Light"/>
              </a:rPr>
              <a:t>,</a:t>
            </a:r>
            <a:r>
              <a:rPr lang="zh-CN" altLang="en-US" sz="3200" b="0" dirty="0" smtClean="0">
                <a:solidFill>
                  <a:srgbClr val="000000"/>
                </a:solidFill>
                <a:sym typeface="Helvetica Light"/>
              </a:rPr>
              <a:t>是否在三角形内</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3</a:t>
            </a:r>
            <a:r>
              <a:rPr lang="en-US" altLang="zh-CN" sz="3200" b="0" dirty="0" smtClean="0">
                <a:solidFill>
                  <a:srgbClr val="000000"/>
                </a:solidFill>
                <a:sym typeface="Helvetica Light"/>
              </a:rPr>
              <a:t>. </a:t>
            </a:r>
            <a:r>
              <a:rPr lang="zh-CN" altLang="en-US" sz="3200" b="0" dirty="0" smtClean="0">
                <a:solidFill>
                  <a:srgbClr val="000000"/>
                </a:solidFill>
                <a:sym typeface="Helvetica Light"/>
              </a:rPr>
              <a:t>顶点属性插值（</a:t>
            </a:r>
            <a:r>
              <a:rPr lang="en-US" altLang="zh-CN" sz="3200" b="0" dirty="0">
                <a:solidFill>
                  <a:srgbClr val="000000"/>
                </a:solidFill>
                <a:sym typeface="Helvetica Light"/>
              </a:rPr>
              <a:t> Vertex Attribute Interpolation </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a:lnSpc>
                <a:spcPct val="150000"/>
              </a:lnSpc>
              <a:spcBef>
                <a:spcPts val="600"/>
              </a:spcBef>
            </a:pP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16668749" y="3480138"/>
            <a:ext cx="5181601" cy="5181601"/>
          </a:xfrm>
          <a:prstGeom prst="rect">
            <a:avLst/>
          </a:prstGeom>
        </p:spPr>
      </p:pic>
    </p:spTree>
    <p:extLst>
      <p:ext uri="{BB962C8B-B14F-4D97-AF65-F5344CB8AC3E}">
        <p14:creationId xmlns:p14="http://schemas.microsoft.com/office/powerpoint/2010/main" val="296686284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MSAA</a:t>
            </a: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采样</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超采样</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15335250" y="3448050"/>
            <a:ext cx="3712515" cy="3257550"/>
          </a:xfrm>
          <a:prstGeom prst="rect">
            <a:avLst/>
          </a:prstGeom>
        </p:spPr>
      </p:pic>
      <p:pic>
        <p:nvPicPr>
          <p:cNvPr id="9" name="图片 8"/>
          <p:cNvPicPr>
            <a:picLocks noChangeAspect="1"/>
          </p:cNvPicPr>
          <p:nvPr/>
        </p:nvPicPr>
        <p:blipFill>
          <a:blip r:embed="rId5"/>
          <a:stretch>
            <a:fillRect/>
          </a:stretch>
        </p:blipFill>
        <p:spPr>
          <a:xfrm>
            <a:off x="19288125" y="3453643"/>
            <a:ext cx="3533775" cy="3271007"/>
          </a:xfrm>
          <a:prstGeom prst="rect">
            <a:avLst/>
          </a:prstGeom>
        </p:spPr>
      </p:pic>
      <p:pic>
        <p:nvPicPr>
          <p:cNvPr id="13" name="图片 12"/>
          <p:cNvPicPr>
            <a:picLocks noChangeAspect="1"/>
          </p:cNvPicPr>
          <p:nvPr/>
        </p:nvPicPr>
        <p:blipFill>
          <a:blip r:embed="rId6"/>
          <a:stretch>
            <a:fillRect/>
          </a:stretch>
        </p:blipFill>
        <p:spPr>
          <a:xfrm>
            <a:off x="6038389" y="7329357"/>
            <a:ext cx="3848100" cy="3903073"/>
          </a:xfrm>
          <a:prstGeom prst="rect">
            <a:avLst/>
          </a:prstGeom>
        </p:spPr>
      </p:pic>
    </p:spTree>
    <p:extLst>
      <p:ext uri="{BB962C8B-B14F-4D97-AF65-F5344CB8AC3E}">
        <p14:creationId xmlns:p14="http://schemas.microsoft.com/office/powerpoint/2010/main" val="143306772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001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MSAA</a:t>
            </a:r>
          </a:p>
        </p:txBody>
      </p:sp>
      <p:pic>
        <p:nvPicPr>
          <p:cNvPr id="13" name="图片 12"/>
          <p:cNvPicPr>
            <a:picLocks noChangeAspect="1"/>
          </p:cNvPicPr>
          <p:nvPr/>
        </p:nvPicPr>
        <p:blipFill>
          <a:blip r:embed="rId4"/>
          <a:stretch>
            <a:fillRect/>
          </a:stretch>
        </p:blipFill>
        <p:spPr>
          <a:xfrm>
            <a:off x="2743673" y="5200650"/>
            <a:ext cx="5321840" cy="2843946"/>
          </a:xfrm>
          <a:prstGeom prst="rect">
            <a:avLst/>
          </a:prstGeom>
        </p:spPr>
      </p:pic>
      <p:pic>
        <p:nvPicPr>
          <p:cNvPr id="14" name="图片 13"/>
          <p:cNvPicPr>
            <a:picLocks noChangeAspect="1"/>
          </p:cNvPicPr>
          <p:nvPr/>
        </p:nvPicPr>
        <p:blipFill>
          <a:blip r:embed="rId5"/>
          <a:stretch>
            <a:fillRect/>
          </a:stretch>
        </p:blipFill>
        <p:spPr>
          <a:xfrm>
            <a:off x="8311649" y="5047856"/>
            <a:ext cx="5543125" cy="3562744"/>
          </a:xfrm>
          <a:prstGeom prst="rect">
            <a:avLst/>
          </a:prstGeom>
        </p:spPr>
      </p:pic>
      <p:pic>
        <p:nvPicPr>
          <p:cNvPr id="10" name="图片 9"/>
          <p:cNvPicPr>
            <a:picLocks noChangeAspect="1"/>
          </p:cNvPicPr>
          <p:nvPr/>
        </p:nvPicPr>
        <p:blipFill>
          <a:blip r:embed="rId6"/>
          <a:stretch>
            <a:fillRect/>
          </a:stretch>
        </p:blipFill>
        <p:spPr>
          <a:xfrm>
            <a:off x="2778134" y="8944172"/>
            <a:ext cx="5342987" cy="3362719"/>
          </a:xfrm>
          <a:prstGeom prst="rect">
            <a:avLst/>
          </a:prstGeom>
        </p:spPr>
      </p:pic>
      <p:pic>
        <p:nvPicPr>
          <p:cNvPr id="15" name="图片 14"/>
          <p:cNvPicPr>
            <a:picLocks noChangeAspect="1"/>
          </p:cNvPicPr>
          <p:nvPr/>
        </p:nvPicPr>
        <p:blipFill>
          <a:blip r:embed="rId7"/>
          <a:stretch>
            <a:fillRect/>
          </a:stretch>
        </p:blipFill>
        <p:spPr>
          <a:xfrm>
            <a:off x="8377899" y="8944172"/>
            <a:ext cx="5494066" cy="2981128"/>
          </a:xfrm>
          <a:prstGeom prst="rect">
            <a:avLst/>
          </a:prstGeom>
        </p:spPr>
      </p:pic>
      <p:pic>
        <p:nvPicPr>
          <p:cNvPr id="16" name="图片 15"/>
          <p:cNvPicPr>
            <a:picLocks noChangeAspect="1"/>
          </p:cNvPicPr>
          <p:nvPr/>
        </p:nvPicPr>
        <p:blipFill>
          <a:blip r:embed="rId8"/>
          <a:stretch>
            <a:fillRect/>
          </a:stretch>
        </p:blipFill>
        <p:spPr>
          <a:xfrm>
            <a:off x="16029191" y="5409806"/>
            <a:ext cx="6613129" cy="3495675"/>
          </a:xfrm>
          <a:prstGeom prst="rect">
            <a:avLst/>
          </a:prstGeom>
        </p:spPr>
      </p:pic>
    </p:spTree>
    <p:extLst>
      <p:ext uri="{BB962C8B-B14F-4D97-AF65-F5344CB8AC3E}">
        <p14:creationId xmlns:p14="http://schemas.microsoft.com/office/powerpoint/2010/main" val="25641317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Pixel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处理对象是</a:t>
            </a:r>
            <a:r>
              <a:rPr lang="en-US" altLang="zh-CN" sz="3200" b="0" dirty="0" smtClean="0">
                <a:solidFill>
                  <a:srgbClr val="000000"/>
                </a:solidFill>
                <a:sym typeface="Helvetica Light"/>
              </a:rPr>
              <a:t>Pixel Fragment</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solidFill>
                  <a:srgbClr val="000000"/>
                </a:solidFill>
                <a:sym typeface="Helvetica Light"/>
              </a:rPr>
              <a:t>会</a:t>
            </a:r>
            <a:r>
              <a:rPr lang="zh-CN" altLang="en-US" sz="3200" b="0" dirty="0" smtClean="0">
                <a:solidFill>
                  <a:srgbClr val="000000"/>
                </a:solidFill>
                <a:sym typeface="Helvetica Light"/>
              </a:rPr>
              <a:t>使用到光栅话中的顶点属性插值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主要进行颜色计算</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02563433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5</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Output Merge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Write Color into Back Buffer</a:t>
            </a:r>
          </a:p>
          <a:p>
            <a:pPr marL="514350" indent="-514350">
              <a:lnSpc>
                <a:spcPct val="150000"/>
              </a:lnSpc>
              <a:spcBef>
                <a:spcPts val="600"/>
              </a:spcBef>
              <a:buAutoNum type="arabicPeriod"/>
            </a:pPr>
            <a:r>
              <a:rPr lang="en-US" altLang="zh-CN" sz="3200" b="0" dirty="0" smtClean="0">
                <a:solidFill>
                  <a:srgbClr val="000000"/>
                </a:solidFill>
                <a:sym typeface="Helvetica Light"/>
              </a:rPr>
              <a:t>Depth Test</a:t>
            </a:r>
          </a:p>
        </p:txBody>
      </p:sp>
      <p:pic>
        <p:nvPicPr>
          <p:cNvPr id="10" name="图片 9"/>
          <p:cNvPicPr>
            <a:picLocks noChangeAspect="1"/>
          </p:cNvPicPr>
          <p:nvPr/>
        </p:nvPicPr>
        <p:blipFill>
          <a:blip r:embed="rId4"/>
          <a:stretch>
            <a:fillRect/>
          </a:stretch>
        </p:blipFill>
        <p:spPr>
          <a:xfrm>
            <a:off x="4162425" y="6270314"/>
            <a:ext cx="7058025" cy="5713172"/>
          </a:xfrm>
          <a:prstGeom prst="rect">
            <a:avLst/>
          </a:prstGeom>
        </p:spPr>
      </p:pic>
      <p:sp>
        <p:nvSpPr>
          <p:cNvPr id="11" name="文本框 10"/>
          <p:cNvSpPr txBox="1"/>
          <p:nvPr/>
        </p:nvSpPr>
        <p:spPr>
          <a:xfrm>
            <a:off x="15362903" y="7867580"/>
            <a:ext cx="7954298" cy="25186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825500" rtl="0" fontAlgn="auto" latinLnBrk="0" hangingPunct="0">
              <a:lnSpc>
                <a:spcPct val="100000"/>
              </a:lnSpc>
              <a:spcBef>
                <a:spcPts val="1800"/>
              </a:spcBef>
              <a:spcAft>
                <a:spcPts val="0"/>
              </a:spcAft>
              <a:buClrTx/>
              <a:buSzTx/>
            </a:pPr>
            <a:r>
              <a:rPr kumimoji="0" lang="en-US" altLang="zh-CN" sz="2800" b="1" i="0" u="none" strike="noStrike" cap="none" spc="0" normalizeH="0" baseline="0" dirty="0" err="1" smtClean="0">
                <a:ln>
                  <a:noFill/>
                </a:ln>
                <a:solidFill>
                  <a:schemeClr val="tx1">
                    <a:lumMod val="75000"/>
                    <a:lumOff val="25000"/>
                  </a:schemeClr>
                </a:solidFill>
                <a:effectLst/>
                <a:uFillTx/>
                <a:sym typeface="Helvetica Light"/>
              </a:rPr>
              <a:t>DepthEnable</a:t>
            </a:r>
            <a:r>
              <a:rPr kumimoji="0" lang="zh-CN" altLang="en-US" sz="2800" b="0" i="0" u="none" strike="noStrike" cap="none" spc="0" normalizeH="0" baseline="0" dirty="0" smtClean="0">
                <a:ln>
                  <a:noFill/>
                </a:ln>
                <a:solidFill>
                  <a:schemeClr val="tx1">
                    <a:lumMod val="75000"/>
                    <a:lumOff val="25000"/>
                  </a:schemeClr>
                </a:solidFill>
                <a:effectLst/>
                <a:uFillTx/>
                <a:sym typeface="Helvetica Light"/>
              </a:rPr>
              <a:t>：为</a:t>
            </a:r>
            <a:r>
              <a:rPr kumimoji="0" lang="en-US" altLang="zh-CN" sz="2800" b="0" i="0" u="none" strike="noStrike" cap="none" spc="0" normalizeH="0" baseline="0" dirty="0" smtClean="0">
                <a:ln>
                  <a:noFill/>
                </a:ln>
                <a:solidFill>
                  <a:schemeClr val="tx1">
                    <a:lumMod val="75000"/>
                    <a:lumOff val="25000"/>
                  </a:schemeClr>
                </a:solidFill>
                <a:effectLst/>
                <a:uFillTx/>
                <a:sym typeface="Helvetica Light"/>
              </a:rPr>
              <a:t>true</a:t>
            </a:r>
            <a:r>
              <a:rPr kumimoji="0" lang="zh-CN" altLang="en-US" sz="2800" b="0" i="0" u="none" strike="noStrike" cap="none" spc="0" normalizeH="0" baseline="0" dirty="0" smtClean="0">
                <a:ln>
                  <a:noFill/>
                </a:ln>
                <a:solidFill>
                  <a:schemeClr val="tx1">
                    <a:lumMod val="75000"/>
                    <a:lumOff val="25000"/>
                  </a:schemeClr>
                </a:solidFill>
                <a:effectLst/>
                <a:uFillTx/>
                <a:sym typeface="Helvetica Light"/>
              </a:rPr>
              <a:t>时开启</a:t>
            </a:r>
            <a:r>
              <a:rPr lang="en-US" altLang="zh-CN" sz="2800" dirty="0" smtClean="0">
                <a:solidFill>
                  <a:schemeClr val="tx1">
                    <a:lumMod val="75000"/>
                    <a:lumOff val="25000"/>
                  </a:schemeClr>
                </a:solidFill>
                <a:sym typeface="Helvetica Light"/>
              </a:rPr>
              <a:t>depth</a:t>
            </a:r>
            <a:r>
              <a:rPr lang="zh-CN" altLang="en-US" sz="2800" dirty="0" smtClean="0">
                <a:solidFill>
                  <a:schemeClr val="tx1">
                    <a:lumMod val="75000"/>
                    <a:lumOff val="25000"/>
                  </a:schemeClr>
                </a:solidFill>
                <a:sym typeface="Helvetica Light"/>
              </a:rPr>
              <a:t>缓冲，开启后会读取</a:t>
            </a:r>
            <a:r>
              <a:rPr lang="en-US" altLang="zh-CN" sz="2800" dirty="0" smtClean="0">
                <a:solidFill>
                  <a:schemeClr val="tx1">
                    <a:lumMod val="75000"/>
                    <a:lumOff val="25000"/>
                  </a:schemeClr>
                </a:solidFill>
                <a:sym typeface="Helvetica Light"/>
              </a:rPr>
              <a:t>depth buffer</a:t>
            </a:r>
            <a:r>
              <a:rPr lang="zh-CN" altLang="en-US" sz="2800" dirty="0" smtClean="0">
                <a:solidFill>
                  <a:schemeClr val="tx1">
                    <a:lumMod val="75000"/>
                    <a:lumOff val="25000"/>
                  </a:schemeClr>
                </a:solidFill>
                <a:sym typeface="Helvetica Light"/>
              </a:rPr>
              <a:t>，并使用</a:t>
            </a:r>
            <a:r>
              <a:rPr lang="en-US" altLang="zh-CN" sz="2800" dirty="0" smtClean="0">
                <a:solidFill>
                  <a:schemeClr val="tx1">
                    <a:lumMod val="75000"/>
                    <a:lumOff val="25000"/>
                  </a:schemeClr>
                </a:solidFill>
                <a:sym typeface="Helvetica Light"/>
              </a:rPr>
              <a:t>depth </a:t>
            </a:r>
            <a:r>
              <a:rPr lang="en-US" altLang="zh-CN" sz="2800" dirty="0" err="1" smtClean="0">
                <a:solidFill>
                  <a:schemeClr val="tx1">
                    <a:lumMod val="75000"/>
                    <a:lumOff val="25000"/>
                  </a:schemeClr>
                </a:solidFill>
                <a:sym typeface="Helvetica Light"/>
              </a:rPr>
              <a:t>func</a:t>
            </a:r>
            <a:r>
              <a:rPr lang="zh-CN" altLang="en-US" sz="2800" dirty="0" smtClean="0">
                <a:solidFill>
                  <a:schemeClr val="tx1">
                    <a:lumMod val="75000"/>
                    <a:lumOff val="25000"/>
                  </a:schemeClr>
                </a:solidFill>
                <a:sym typeface="Helvetica Light"/>
              </a:rPr>
              <a:t>进行比较</a:t>
            </a:r>
            <a:endParaRPr lang="en-US" altLang="zh-CN" sz="2800" dirty="0" smtClean="0">
              <a:solidFill>
                <a:schemeClr val="tx1">
                  <a:lumMod val="75000"/>
                  <a:lumOff val="25000"/>
                </a:schemeClr>
              </a:solidFill>
              <a:sym typeface="Helvetica Light"/>
            </a:endParaRPr>
          </a:p>
          <a:p>
            <a:pPr marR="0" defTabSz="825500" rtl="0" fontAlgn="auto" latinLnBrk="0" hangingPunct="0">
              <a:lnSpc>
                <a:spcPct val="100000"/>
              </a:lnSpc>
              <a:spcBef>
                <a:spcPts val="1800"/>
              </a:spcBef>
              <a:spcAft>
                <a:spcPts val="0"/>
              </a:spcAft>
              <a:buClrTx/>
              <a:buSzTx/>
            </a:pPr>
            <a:r>
              <a:rPr kumimoji="0" lang="en-US" altLang="zh-CN" sz="2800" b="1" i="0" u="none" strike="noStrike" cap="none" spc="0" normalizeH="0" baseline="0" dirty="0" err="1" smtClean="0">
                <a:ln>
                  <a:noFill/>
                </a:ln>
                <a:solidFill>
                  <a:schemeClr val="tx1">
                    <a:lumMod val="75000"/>
                    <a:lumOff val="25000"/>
                  </a:schemeClr>
                </a:solidFill>
                <a:effectLst/>
                <a:uFillTx/>
                <a:sym typeface="Helvetica Light"/>
              </a:rPr>
              <a:t>DepthWrite</a:t>
            </a:r>
            <a:r>
              <a:rPr lang="en-US" altLang="zh-CN" sz="2800" b="1" dirty="0" err="1" smtClean="0">
                <a:solidFill>
                  <a:schemeClr val="tx1">
                    <a:lumMod val="75000"/>
                    <a:lumOff val="25000"/>
                  </a:schemeClr>
                </a:solidFill>
                <a:sym typeface="Helvetica Light"/>
              </a:rPr>
              <a:t>Mas</a:t>
            </a:r>
            <a:r>
              <a:rPr lang="en-US" altLang="zh-CN" sz="2800" dirty="0" err="1" smtClean="0">
                <a:solidFill>
                  <a:schemeClr val="tx1">
                    <a:lumMod val="75000"/>
                    <a:lumOff val="25000"/>
                  </a:schemeClr>
                </a:solidFill>
                <a:sym typeface="Helvetica Light"/>
              </a:rPr>
              <a:t>k</a:t>
            </a:r>
            <a:r>
              <a:rPr lang="zh-CN" altLang="en-US" sz="2800" dirty="0" smtClean="0">
                <a:solidFill>
                  <a:schemeClr val="tx1">
                    <a:lumMod val="75000"/>
                    <a:lumOff val="25000"/>
                  </a:schemeClr>
                </a:solidFill>
                <a:sym typeface="Helvetica Light"/>
              </a:rPr>
              <a:t>：是否写</a:t>
            </a:r>
            <a:r>
              <a:rPr lang="en-US" altLang="zh-CN" sz="2800" dirty="0" smtClean="0">
                <a:solidFill>
                  <a:schemeClr val="tx1">
                    <a:lumMod val="75000"/>
                    <a:lumOff val="25000"/>
                  </a:schemeClr>
                </a:solidFill>
                <a:sym typeface="Helvetica Light"/>
              </a:rPr>
              <a:t>depth buffer</a:t>
            </a:r>
            <a:r>
              <a:rPr lang="zh-CN" altLang="en-US" sz="2800" dirty="0" smtClean="0">
                <a:solidFill>
                  <a:schemeClr val="tx1">
                    <a:lumMod val="75000"/>
                    <a:lumOff val="25000"/>
                  </a:schemeClr>
                </a:solidFill>
                <a:sym typeface="Helvetica Light"/>
              </a:rPr>
              <a:t>，</a:t>
            </a:r>
            <a:endParaRPr lang="en-US" altLang="zh-CN" sz="2800" dirty="0" smtClean="0">
              <a:solidFill>
                <a:schemeClr val="tx1">
                  <a:lumMod val="75000"/>
                  <a:lumOff val="25000"/>
                </a:schemeClr>
              </a:solidFill>
              <a:sym typeface="Helvetica Light"/>
            </a:endParaRPr>
          </a:p>
          <a:p>
            <a:pPr marR="0" defTabSz="825500" rtl="0" fontAlgn="auto" latinLnBrk="0" hangingPunct="0">
              <a:lnSpc>
                <a:spcPct val="100000"/>
              </a:lnSpc>
              <a:spcBef>
                <a:spcPts val="1800"/>
              </a:spcBef>
              <a:spcAft>
                <a:spcPts val="0"/>
              </a:spcAft>
              <a:buClrTx/>
              <a:buSzTx/>
            </a:pPr>
            <a:r>
              <a:rPr kumimoji="0" lang="en-US" altLang="zh-CN" sz="2800" b="1" i="0" u="none" strike="noStrike" cap="none" spc="0" normalizeH="0" baseline="0" dirty="0" smtClean="0">
                <a:ln>
                  <a:noFill/>
                </a:ln>
                <a:solidFill>
                  <a:schemeClr val="tx1">
                    <a:lumMod val="75000"/>
                    <a:lumOff val="25000"/>
                  </a:schemeClr>
                </a:solidFill>
                <a:effectLst/>
                <a:uFillTx/>
                <a:sym typeface="Helvetica Light"/>
              </a:rPr>
              <a:t>Depth Function</a:t>
            </a:r>
            <a:r>
              <a:rPr kumimoji="0" lang="zh-CN" altLang="en-US" sz="2800" b="0" i="0" u="none" strike="noStrike" cap="none" spc="0" normalizeH="0" baseline="0" dirty="0" smtClean="0">
                <a:ln>
                  <a:noFill/>
                </a:ln>
                <a:solidFill>
                  <a:schemeClr val="tx1">
                    <a:lumMod val="75000"/>
                    <a:lumOff val="25000"/>
                  </a:schemeClr>
                </a:solidFill>
                <a:effectLst/>
                <a:uFillTx/>
                <a:sym typeface="Helvetica Light"/>
              </a:rPr>
              <a:t>：比较是否接收像素值</a:t>
            </a:r>
            <a:endParaRPr kumimoji="0" lang="zh-CN" altLang="en-US" sz="2800" b="0" i="0" u="none" strike="noStrike" cap="none" spc="0" normalizeH="0" baseline="0" dirty="0">
              <a:ln>
                <a:noFill/>
              </a:ln>
              <a:solidFill>
                <a:schemeClr val="tx1">
                  <a:lumMod val="75000"/>
                  <a:lumOff val="25000"/>
                </a:schemeClr>
              </a:solidFill>
              <a:effectLst/>
              <a:uFillTx/>
              <a:sym typeface="Helvetica Light"/>
            </a:endParaRPr>
          </a:p>
        </p:txBody>
      </p:sp>
    </p:spTree>
    <p:extLst>
      <p:ext uri="{BB962C8B-B14F-4D97-AF65-F5344CB8AC3E}">
        <p14:creationId xmlns:p14="http://schemas.microsoft.com/office/powerpoint/2010/main" val="185785896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p:cNvSpPr/>
          <p:nvPr/>
        </p:nvSpPr>
        <p:spPr>
          <a:xfrm>
            <a:off x="1323975" y="3219450"/>
            <a:ext cx="775652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grpSp>
        <p:nvGrpSpPr>
          <p:cNvPr id="10" name="组合 9"/>
          <p:cNvGrpSpPr/>
          <p:nvPr/>
        </p:nvGrpSpPr>
        <p:grpSpPr>
          <a:xfrm>
            <a:off x="1323977" y="0"/>
            <a:ext cx="11439524" cy="13716000"/>
            <a:chOff x="1323977" y="0"/>
            <a:chExt cx="11439524" cy="13716000"/>
          </a:xfrm>
        </p:grpSpPr>
        <p:sp>
          <p:nvSpPr>
            <p:cNvPr id="5" name="Rectangle"/>
            <p:cNvSpPr/>
            <p:nvPr/>
          </p:nvSpPr>
          <p:spPr>
            <a:xfrm>
              <a:off x="1323977" y="0"/>
              <a:ext cx="11439524"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516141" y="1818552"/>
              <a:ext cx="1240345"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5</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Output Merge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3. Stencil Test</a:t>
            </a:r>
          </a:p>
          <a:p>
            <a:pPr>
              <a:lnSpc>
                <a:spcPct val="150000"/>
              </a:lnSpc>
              <a:spcBef>
                <a:spcPts val="600"/>
              </a:spcBef>
            </a:pPr>
            <a:r>
              <a:rPr lang="en-US" altLang="zh-CN" sz="3200" b="0" dirty="0" smtClean="0">
                <a:solidFill>
                  <a:srgbClr val="000000"/>
                </a:solidFill>
                <a:sym typeface="Helvetica Light"/>
              </a:rPr>
              <a:t>4. Blend</a:t>
            </a:r>
          </a:p>
        </p:txBody>
      </p:sp>
      <p:pic>
        <p:nvPicPr>
          <p:cNvPr id="11" name="图片 10"/>
          <p:cNvPicPr>
            <a:picLocks noChangeAspect="1"/>
          </p:cNvPicPr>
          <p:nvPr/>
        </p:nvPicPr>
        <p:blipFill>
          <a:blip r:embed="rId4"/>
          <a:stretch>
            <a:fillRect/>
          </a:stretch>
        </p:blipFill>
        <p:spPr>
          <a:xfrm>
            <a:off x="2756486" y="6858000"/>
            <a:ext cx="8286558" cy="4940611"/>
          </a:xfrm>
          <a:prstGeom prst="rect">
            <a:avLst/>
          </a:prstGeom>
        </p:spPr>
      </p:pic>
      <p:pic>
        <p:nvPicPr>
          <p:cNvPr id="12" name="图片 11"/>
          <p:cNvPicPr>
            <a:picLocks noChangeAspect="1"/>
          </p:cNvPicPr>
          <p:nvPr/>
        </p:nvPicPr>
        <p:blipFill>
          <a:blip r:embed="rId5"/>
          <a:stretch>
            <a:fillRect/>
          </a:stretch>
        </p:blipFill>
        <p:spPr>
          <a:xfrm>
            <a:off x="12763500" y="5051661"/>
            <a:ext cx="11665975" cy="3463689"/>
          </a:xfrm>
          <a:prstGeom prst="rect">
            <a:avLst/>
          </a:prstGeom>
        </p:spPr>
      </p:pic>
    </p:spTree>
    <p:extLst>
      <p:ext uri="{BB962C8B-B14F-4D97-AF65-F5344CB8AC3E}">
        <p14:creationId xmlns:p14="http://schemas.microsoft.com/office/powerpoint/2010/main" val="88683429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smtClean="0">
                <a:latin typeface="方正姚体" panose="02010601030101010101" pitchFamily="2" charset="-122"/>
                <a:ea typeface="方正姚体" panose="02010601030101010101" pitchFamily="2" charset="-122"/>
              </a:rPr>
              <a:t>渲染数据组织</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ch3</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24371665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2" name="The Picture slide"/>
          <p:cNvSpPr txBox="1"/>
          <p:nvPr/>
        </p:nvSpPr>
        <p:spPr>
          <a:xfrm>
            <a:off x="4633949" y="3474789"/>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方正姚体" panose="02010601030101010101" pitchFamily="2" charset="-122"/>
                <a:ea typeface="方正姚体" panose="02010601030101010101" pitchFamily="2" charset="-122"/>
              </a:rPr>
              <a:t>Objectives</a:t>
            </a:r>
            <a:endParaRPr lang="zh-CN" sz="5000" kern="0" cap="all" dirty="0">
              <a:solidFill>
                <a:srgbClr val="000000"/>
              </a:solidFill>
              <a:latin typeface="方正姚体" panose="02010601030101010101" pitchFamily="2" charset="-122"/>
              <a:ea typeface="方正姚体" panose="02010601030101010101" pitchFamily="2" charset="-122"/>
            </a:endParaRPr>
          </a:p>
        </p:txBody>
      </p:sp>
      <p:sp>
        <p:nvSpPr>
          <p:cNvPr id="13"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034145" y="3282693"/>
            <a:ext cx="1229592" cy="1256226"/>
          </a:xfrm>
          <a:prstGeom prst="rect">
            <a:avLst/>
          </a:prstGeom>
        </p:spPr>
      </p:pic>
      <p:sp>
        <p:nvSpPr>
          <p:cNvPr id="10" name="The Picture slide"/>
          <p:cNvSpPr txBox="1"/>
          <p:nvPr/>
        </p:nvSpPr>
        <p:spPr>
          <a:xfrm>
            <a:off x="2724912" y="4942320"/>
            <a:ext cx="10018630" cy="595034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b="0" dirty="0" smtClean="0">
                <a:solidFill>
                  <a:srgbClr val="000000"/>
                </a:solidFill>
                <a:sym typeface="Helvetica Light"/>
              </a:rPr>
              <a:t>掌握</a:t>
            </a:r>
            <a:r>
              <a:rPr lang="en-US" altLang="zh-CN" b="0" dirty="0" smtClean="0">
                <a:solidFill>
                  <a:srgbClr val="000000"/>
                </a:solidFill>
                <a:sym typeface="Helvetica Light"/>
              </a:rPr>
              <a:t>DX12</a:t>
            </a:r>
            <a:r>
              <a:rPr lang="zh-CN" altLang="en-US" b="0" dirty="0" smtClean="0">
                <a:solidFill>
                  <a:srgbClr val="000000"/>
                </a:solidFill>
                <a:sym typeface="Helvetica Light"/>
              </a:rPr>
              <a:t>管线基础流程，以及相应的</a:t>
            </a:r>
            <a:r>
              <a:rPr lang="en-US" altLang="zh-CN" b="0" dirty="0" smtClean="0">
                <a:solidFill>
                  <a:srgbClr val="000000"/>
                </a:solidFill>
                <a:sym typeface="Helvetica Light"/>
              </a:rPr>
              <a:t>GPU</a:t>
            </a:r>
            <a:r>
              <a:rPr lang="zh-CN" altLang="en-US" b="0" dirty="0" smtClean="0">
                <a:solidFill>
                  <a:srgbClr val="000000"/>
                </a:solidFill>
                <a:sym typeface="Helvetica Light"/>
              </a:rPr>
              <a:t>编程和数据组织。</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zh-CN" altLang="en-US" b="0" dirty="0" smtClean="0">
                <a:solidFill>
                  <a:srgbClr val="000000"/>
                </a:solidFill>
                <a:sym typeface="Helvetica Light"/>
              </a:rPr>
              <a:t>掌握</a:t>
            </a:r>
            <a:r>
              <a:rPr lang="en-US" altLang="zh-CN" b="0" dirty="0" smtClean="0">
                <a:solidFill>
                  <a:srgbClr val="000000"/>
                </a:solidFill>
                <a:sym typeface="Helvetica Light"/>
              </a:rPr>
              <a:t>DX12 Work Submission</a:t>
            </a:r>
            <a:r>
              <a:rPr lang="zh-CN" altLang="en-US" b="0" dirty="0" smtClean="0">
                <a:solidFill>
                  <a:srgbClr val="000000"/>
                </a:solidFill>
                <a:sym typeface="Helvetica Light"/>
              </a:rPr>
              <a:t>的方式</a:t>
            </a:r>
            <a:r>
              <a:rPr lang="en-US" altLang="zh-CN" b="0" dirty="0" smtClean="0">
                <a:solidFill>
                  <a:srgbClr val="000000"/>
                </a:solidFill>
                <a:sym typeface="Helvetica Light"/>
              </a:rPr>
              <a:t> </a:t>
            </a:r>
          </a:p>
          <a:p>
            <a:pPr marL="742950" indent="-742950">
              <a:lnSpc>
                <a:spcPct val="150000"/>
              </a:lnSpc>
              <a:spcBef>
                <a:spcPts val="600"/>
              </a:spcBef>
              <a:buAutoNum type="arabicPeriod"/>
            </a:pPr>
            <a:r>
              <a:rPr lang="zh-CN" altLang="en-US" b="0" dirty="0" smtClean="0">
                <a:solidFill>
                  <a:srgbClr val="000000"/>
                </a:solidFill>
                <a:sym typeface="Helvetica Light"/>
              </a:rPr>
              <a:t>预习内容</a:t>
            </a:r>
            <a:endParaRPr lang="en-US" altLang="zh-CN" b="0" dirty="0" smtClean="0">
              <a:solidFill>
                <a:srgbClr val="000000"/>
              </a:solidFill>
              <a:sym typeface="Helvetica Light"/>
            </a:endParaRPr>
          </a:p>
          <a:p>
            <a:pPr marL="1657350" lvl="1" indent="-742950">
              <a:lnSpc>
                <a:spcPct val="150000"/>
              </a:lnSpc>
              <a:spcBef>
                <a:spcPts val="600"/>
              </a:spcBef>
              <a:buFont typeface="Wingdings" panose="05000000000000000000" pitchFamily="2" charset="2"/>
              <a:buChar char="ü"/>
            </a:pPr>
            <a:r>
              <a:rPr lang="zh-CN" altLang="en-US" sz="3200" dirty="0">
                <a:solidFill>
                  <a:srgbClr val="000000"/>
                </a:solidFill>
                <a:sym typeface="Helvetica Light"/>
              </a:rPr>
              <a:t>龙</a:t>
            </a:r>
            <a:r>
              <a:rPr lang="zh-CN" altLang="en-US" sz="3200" dirty="0" smtClean="0">
                <a:solidFill>
                  <a:srgbClr val="000000"/>
                </a:solidFill>
                <a:sym typeface="Helvetica Light"/>
              </a:rPr>
              <a:t>书第五，六章</a:t>
            </a:r>
            <a:endParaRPr lang="en-US" altLang="zh-CN" sz="3200" dirty="0" smtClean="0">
              <a:solidFill>
                <a:srgbClr val="000000"/>
              </a:solidFill>
              <a:sym typeface="Helvetica Light"/>
            </a:endParaRPr>
          </a:p>
          <a:p>
            <a:pPr marL="1657350" lvl="1" indent="-742950">
              <a:lnSpc>
                <a:spcPct val="150000"/>
              </a:lnSpc>
              <a:spcBef>
                <a:spcPts val="600"/>
              </a:spcBef>
              <a:buFont typeface="Wingdings" panose="05000000000000000000" pitchFamily="2" charset="2"/>
              <a:buChar char="ü"/>
            </a:pPr>
            <a:r>
              <a:rPr lang="zh-CN" altLang="en-US" sz="3200" b="0" dirty="0" smtClean="0">
                <a:solidFill>
                  <a:srgbClr val="000000"/>
                </a:solidFill>
                <a:sym typeface="Helvetica Light"/>
              </a:rPr>
              <a:t>官方</a:t>
            </a:r>
            <a:r>
              <a:rPr lang="en-US" altLang="zh-CN" sz="3200" b="0" dirty="0" smtClean="0">
                <a:solidFill>
                  <a:srgbClr val="000000"/>
                </a:solidFill>
                <a:sym typeface="Helvetica Light"/>
              </a:rPr>
              <a:t>DirectX12 </a:t>
            </a:r>
            <a:r>
              <a:rPr lang="zh-CN" altLang="en-US" sz="3200" b="0" dirty="0" smtClean="0">
                <a:solidFill>
                  <a:srgbClr val="000000"/>
                </a:solidFill>
                <a:sym typeface="Helvetica Light"/>
              </a:rPr>
              <a:t>文档（</a:t>
            </a:r>
            <a:r>
              <a:rPr lang="en-US" altLang="zh-CN" sz="3200" dirty="0">
                <a:solidFill>
                  <a:srgbClr val="000000"/>
                </a:solidFill>
                <a:sym typeface="Helvetica Light"/>
              </a:rPr>
              <a:t>Work Submission in Direct3D 12</a:t>
            </a:r>
            <a:r>
              <a:rPr lang="zh-CN" altLang="en-US" sz="3200" dirty="0" smtClean="0">
                <a:solidFill>
                  <a:srgbClr val="000000"/>
                </a:solidFill>
                <a:sym typeface="Helvetica Light"/>
              </a:rPr>
              <a:t>部分</a:t>
            </a:r>
            <a:r>
              <a:rPr lang="zh-CN" altLang="en-US" sz="3200" b="0" dirty="0" smtClean="0">
                <a:solidFill>
                  <a:srgbClr val="000000"/>
                </a:solidFill>
                <a:sym typeface="Helvetica Light"/>
              </a:rPr>
              <a:t>）</a:t>
            </a:r>
            <a:endParaRPr lang="zh-CN" altLang="en-US" sz="3200" b="0" dirty="0">
              <a:solidFill>
                <a:srgbClr val="000000"/>
              </a:solidFill>
              <a:sym typeface="Helvetica Light"/>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关键</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Stage</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的输入和</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输出</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484235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VB/IB</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顶点数据</a:t>
            </a:r>
            <a:r>
              <a:rPr lang="en-US" altLang="zh-CN" sz="3200" b="0" dirty="0" smtClean="0">
                <a:solidFill>
                  <a:srgbClr val="000000"/>
                </a:solidFill>
                <a:sym typeface="Helvetica Light"/>
              </a:rPr>
              <a:t>Local Space</a:t>
            </a:r>
            <a:r>
              <a:rPr lang="zh-CN" altLang="en-US" sz="3200" b="0" dirty="0">
                <a:solidFill>
                  <a:srgbClr val="000000"/>
                </a:solidFill>
                <a:sym typeface="Helvetica Light"/>
              </a:rPr>
              <a:t>，</a:t>
            </a:r>
            <a:r>
              <a:rPr lang="en-US" altLang="zh-CN" sz="3200" b="0" dirty="0" smtClean="0">
                <a:solidFill>
                  <a:srgbClr val="000000"/>
                </a:solidFill>
                <a:sym typeface="Helvetica Light"/>
              </a:rPr>
              <a:t>Homogenous Space</a:t>
            </a:r>
            <a:r>
              <a:rPr lang="zh-CN" altLang="en-US" sz="3200" b="0" dirty="0" smtClean="0">
                <a:solidFill>
                  <a:srgbClr val="000000"/>
                </a:solidFill>
                <a:sym typeface="Helvetica Light"/>
              </a:rPr>
              <a:t>，</a:t>
            </a:r>
            <a:r>
              <a:rPr lang="en-US" altLang="zh-CN" sz="3200" b="0" dirty="0" smtClean="0">
                <a:solidFill>
                  <a:srgbClr val="000000"/>
                </a:solidFill>
                <a:sym typeface="Helvetica Light"/>
              </a:rPr>
              <a:t>Constant Buffer</a:t>
            </a:r>
            <a:endParaRPr lang="en-US" altLang="zh-CN" sz="3200" b="0" dirty="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顶点属性值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颜色值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Back buffer</a:t>
            </a:r>
            <a:r>
              <a:rPr lang="zh-CN" altLang="en-US" sz="3200" b="0" dirty="0" smtClean="0">
                <a:solidFill>
                  <a:srgbClr val="000000"/>
                </a:solidFill>
                <a:sym typeface="Helvetica Light"/>
              </a:rPr>
              <a:t>或者</a:t>
            </a:r>
            <a:r>
              <a:rPr lang="en-US" altLang="zh-CN" sz="3200" b="0" dirty="0" smtClean="0">
                <a:solidFill>
                  <a:srgbClr val="000000"/>
                </a:solidFill>
                <a:sym typeface="Helvetica Light"/>
              </a:rPr>
              <a:t>RT</a:t>
            </a:r>
          </a:p>
        </p:txBody>
      </p:sp>
    </p:spTree>
    <p:extLst>
      <p:ext uri="{BB962C8B-B14F-4D97-AF65-F5344CB8AC3E}">
        <p14:creationId xmlns:p14="http://schemas.microsoft.com/office/powerpoint/2010/main" val="39783764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Vertex Buffer / Index Buffer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328808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数据结构与组织</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创建</a:t>
            </a:r>
            <a:r>
              <a:rPr lang="en-US" altLang="zh-CN" sz="3200" b="0" dirty="0" smtClean="0">
                <a:solidFill>
                  <a:srgbClr val="000000"/>
                </a:solidFill>
                <a:sym typeface="Helvetica Light"/>
              </a:rPr>
              <a:t>Buffer</a:t>
            </a:r>
            <a:r>
              <a:rPr lang="zh-CN" altLang="en-US" sz="3200" b="0" dirty="0" smtClean="0">
                <a:solidFill>
                  <a:srgbClr val="000000"/>
                </a:solidFill>
                <a:sym typeface="Helvetica Light"/>
              </a:rPr>
              <a:t>和</a:t>
            </a:r>
            <a:r>
              <a:rPr lang="en-US" altLang="zh-CN" sz="3200" b="0" dirty="0" smtClean="0">
                <a:solidFill>
                  <a:srgbClr val="000000"/>
                </a:solidFill>
                <a:sym typeface="Helvetica Light"/>
              </a:rPr>
              <a:t>View</a:t>
            </a:r>
          </a:p>
          <a:p>
            <a:pPr marL="514350" indent="-514350">
              <a:lnSpc>
                <a:spcPct val="150000"/>
              </a:lnSpc>
              <a:spcBef>
                <a:spcPts val="600"/>
              </a:spcBef>
              <a:buAutoNum type="arabicPeriod"/>
            </a:pPr>
            <a:r>
              <a:rPr lang="en-US" altLang="zh-CN" sz="3200" b="0" dirty="0" smtClean="0">
                <a:solidFill>
                  <a:srgbClr val="000000"/>
                </a:solidFill>
                <a:sym typeface="Helvetica Light"/>
              </a:rPr>
              <a:t>Input Layout</a:t>
            </a:r>
            <a:r>
              <a:rPr lang="zh-CN" altLang="en-US" sz="3200" b="0" dirty="0" smtClean="0">
                <a:solidFill>
                  <a:srgbClr val="000000"/>
                </a:solidFill>
                <a:sym typeface="Helvetica Light"/>
              </a:rPr>
              <a:t>与</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指定</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Shader</a:t>
            </a:r>
            <a:r>
              <a:rPr lang="zh-CN" altLang="en-US" sz="3200" b="0" dirty="0" smtClean="0">
                <a:solidFill>
                  <a:srgbClr val="000000"/>
                </a:solidFill>
                <a:sym typeface="Helvetica Light"/>
              </a:rPr>
              <a:t>中使用</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425897984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 Constant </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Buffer</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491929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如何理解</a:t>
            </a:r>
            <a:r>
              <a:rPr lang="en-US" altLang="zh-CN" sz="3200" b="0" dirty="0" smtClean="0">
                <a:solidFill>
                  <a:srgbClr val="000000"/>
                </a:solidFill>
                <a:sym typeface="Helvetica Light"/>
              </a:rPr>
              <a:t>Constant Buffer</a:t>
            </a:r>
          </a:p>
          <a:p>
            <a:pPr marL="514350" indent="-514350">
              <a:lnSpc>
                <a:spcPct val="150000"/>
              </a:lnSpc>
              <a:spcBef>
                <a:spcPts val="600"/>
              </a:spcBef>
              <a:buAutoNum type="arabicPeriod"/>
            </a:pPr>
            <a:r>
              <a:rPr lang="en-US" altLang="zh-CN" sz="3200" b="0" dirty="0" smtClean="0">
                <a:solidFill>
                  <a:srgbClr val="000000"/>
                </a:solidFill>
                <a:sym typeface="Helvetica Light"/>
              </a:rPr>
              <a:t>VS</a:t>
            </a:r>
            <a:r>
              <a:rPr lang="zh-CN" altLang="en-US" sz="3200" b="0" dirty="0" smtClean="0">
                <a:solidFill>
                  <a:srgbClr val="000000"/>
                </a:solidFill>
                <a:sym typeface="Helvetica Light"/>
              </a:rPr>
              <a:t>使用到的变换矩阵数据</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a:p>
            <a:pPr marL="1428750" lvl="1" indent="-514350">
              <a:lnSpc>
                <a:spcPct val="150000"/>
              </a:lnSpc>
              <a:spcBef>
                <a:spcPts val="600"/>
              </a:spcBef>
              <a:buAutoNum type="arabicPeriod"/>
            </a:pPr>
            <a:r>
              <a:rPr lang="zh-CN" altLang="en-US" sz="3200" dirty="0" smtClean="0">
                <a:solidFill>
                  <a:srgbClr val="000000"/>
                </a:solidFill>
                <a:sym typeface="Helvetica Light"/>
              </a:rPr>
              <a:t>计算</a:t>
            </a:r>
            <a:r>
              <a:rPr lang="en-US" altLang="zh-CN" sz="3200" dirty="0" smtClean="0">
                <a:solidFill>
                  <a:srgbClr val="000000"/>
                </a:solidFill>
                <a:sym typeface="Helvetica Light"/>
              </a:rPr>
              <a:t>world view </a:t>
            </a:r>
            <a:r>
              <a:rPr lang="en-US" altLang="zh-CN" sz="3200" dirty="0" err="1" smtClean="0">
                <a:solidFill>
                  <a:srgbClr val="000000"/>
                </a:solidFill>
                <a:sym typeface="Helvetica Light"/>
              </a:rPr>
              <a:t>proj</a:t>
            </a:r>
            <a:endParaRPr lang="en-US" altLang="zh-CN" sz="3200" dirty="0" smtClean="0">
              <a:solidFill>
                <a:srgbClr val="000000"/>
              </a:solidFill>
              <a:sym typeface="Helvetica Light"/>
            </a:endParaRPr>
          </a:p>
          <a:p>
            <a:pPr marL="1428750" lvl="1" indent="-514350">
              <a:lnSpc>
                <a:spcPct val="150000"/>
              </a:lnSpc>
              <a:spcBef>
                <a:spcPts val="600"/>
              </a:spcBef>
              <a:buAutoNum type="arabicPeriod"/>
            </a:pPr>
            <a:r>
              <a:rPr lang="en-US" altLang="zh-CN" sz="3200" dirty="0" err="1" smtClean="0">
                <a:solidFill>
                  <a:srgbClr val="000000"/>
                </a:solidFill>
                <a:sym typeface="Helvetica Light"/>
              </a:rPr>
              <a:t>Contant</a:t>
            </a:r>
            <a:r>
              <a:rPr lang="en-US" altLang="zh-CN" sz="3200" dirty="0" smtClean="0">
                <a:solidFill>
                  <a:srgbClr val="000000"/>
                </a:solidFill>
                <a:sym typeface="Helvetica Light"/>
              </a:rPr>
              <a:t> Buffer</a:t>
            </a:r>
          </a:p>
          <a:p>
            <a:pPr marL="1428750" lvl="1" indent="-514350">
              <a:lnSpc>
                <a:spcPct val="150000"/>
              </a:lnSpc>
              <a:spcBef>
                <a:spcPts val="600"/>
              </a:spcBef>
              <a:buAutoNum type="arabicPeriod"/>
            </a:pPr>
            <a:r>
              <a:rPr lang="en-US" altLang="zh-CN" sz="3200" b="0" dirty="0">
                <a:solidFill>
                  <a:srgbClr val="000000"/>
                </a:solidFill>
                <a:sym typeface="Helvetica Light"/>
              </a:rPr>
              <a:t>Shader</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299611888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latin typeface="方正姚体" panose="02010601030101010101" pitchFamily="2" charset="-122"/>
                <a:ea typeface="方正姚体" panose="02010601030101010101" pitchFamily="2" charset="-122"/>
              </a:rPr>
              <a:t>PSO</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Ch4</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80368551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如何理解</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PSO</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6" y="5183614"/>
            <a:ext cx="11521373" cy="75001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endParaRPr lang="en-US" altLang="zh-CN" sz="3200" b="0" dirty="0" smtClean="0">
              <a:solidFill>
                <a:srgbClr val="000000"/>
              </a:solidFill>
              <a:sym typeface="Helvetica Light"/>
            </a:endParaRPr>
          </a:p>
        </p:txBody>
      </p:sp>
      <p:sp>
        <p:nvSpPr>
          <p:cNvPr id="3" name="矩形 2"/>
          <p:cNvSpPr/>
          <p:nvPr/>
        </p:nvSpPr>
        <p:spPr>
          <a:xfrm>
            <a:off x="2873052" y="5183614"/>
            <a:ext cx="10598154" cy="4231928"/>
          </a:xfrm>
          <a:prstGeom prst="rect">
            <a:avLst/>
          </a:prstGeom>
        </p:spPr>
        <p:txBody>
          <a:bodyPr wrap="square">
            <a:spAutoFit/>
          </a:bodyPr>
          <a:lstStyle/>
          <a:p>
            <a:pPr marL="457200" indent="-457200">
              <a:spcBef>
                <a:spcPts val="1800"/>
              </a:spcBef>
              <a:buFont typeface="Wingdings" panose="05000000000000000000" pitchFamily="2" charset="2"/>
              <a:buChar char="ü"/>
            </a:pPr>
            <a:r>
              <a:rPr lang="en-US" altLang="zh-CN" sz="3200" dirty="0" smtClean="0">
                <a:solidFill>
                  <a:srgbClr val="171717"/>
                </a:solidFill>
                <a:latin typeface="Segoe UI" panose="020B0502040204020203" pitchFamily="34" charset="0"/>
              </a:rPr>
              <a:t>Pipeline State Object</a:t>
            </a:r>
          </a:p>
          <a:p>
            <a:pPr marL="457200" indent="-457200">
              <a:spcBef>
                <a:spcPts val="1800"/>
              </a:spcBef>
              <a:buFont typeface="Wingdings" panose="05000000000000000000" pitchFamily="2" charset="2"/>
              <a:buChar char="ü"/>
            </a:pPr>
            <a:r>
              <a:rPr lang="zh-CN" altLang="en-US" sz="3200" dirty="0" smtClean="0">
                <a:solidFill>
                  <a:srgbClr val="171717"/>
                </a:solidFill>
                <a:latin typeface="Segoe UI" panose="020B0502040204020203" pitchFamily="34" charset="0"/>
              </a:rPr>
              <a:t>当几何体被提交到</a:t>
            </a:r>
            <a:r>
              <a:rPr lang="en-US" altLang="zh-CN" sz="3200" dirty="0" smtClean="0">
                <a:solidFill>
                  <a:srgbClr val="171717"/>
                </a:solidFill>
                <a:latin typeface="Segoe UI" panose="020B0502040204020203" pitchFamily="34" charset="0"/>
              </a:rPr>
              <a:t>GPU</a:t>
            </a:r>
            <a:r>
              <a:rPr lang="zh-CN" altLang="en-US" sz="3200" dirty="0" smtClean="0">
                <a:solidFill>
                  <a:srgbClr val="171717"/>
                </a:solidFill>
                <a:latin typeface="Segoe UI" panose="020B0502040204020203" pitchFamily="34" charset="0"/>
              </a:rPr>
              <a:t>上进行绘制的时候，有许多的硬件设置需要指定，这些设置决定数据解析和渲染方式</a:t>
            </a:r>
            <a:endParaRPr lang="en-US" altLang="zh-CN" sz="3200" dirty="0" smtClean="0">
              <a:solidFill>
                <a:srgbClr val="171717"/>
              </a:solidFill>
              <a:latin typeface="Segoe UI" panose="020B0502040204020203" pitchFamily="34" charset="0"/>
            </a:endParaRPr>
          </a:p>
          <a:p>
            <a:pPr marL="457200" indent="-457200">
              <a:spcBef>
                <a:spcPts val="1800"/>
              </a:spcBef>
              <a:buFont typeface="Wingdings" panose="05000000000000000000" pitchFamily="2" charset="2"/>
              <a:buChar char="ü"/>
            </a:pPr>
            <a:r>
              <a:rPr lang="zh-CN" altLang="en-US" sz="3200" dirty="0" smtClean="0">
                <a:solidFill>
                  <a:srgbClr val="171717"/>
                </a:solidFill>
                <a:latin typeface="Segoe UI" panose="020B0502040204020203" pitchFamily="34" charset="0"/>
              </a:rPr>
              <a:t>统一称为</a:t>
            </a:r>
            <a:r>
              <a:rPr lang="en-US" altLang="zh-CN" sz="3200" dirty="0">
                <a:solidFill>
                  <a:srgbClr val="171717"/>
                </a:solidFill>
                <a:latin typeface="Segoe UI" panose="020B0502040204020203" pitchFamily="34" charset="0"/>
              </a:rPr>
              <a:t>graphics pipeline </a:t>
            </a:r>
            <a:r>
              <a:rPr lang="en-US" altLang="zh-CN" sz="3200" dirty="0" smtClean="0">
                <a:solidFill>
                  <a:srgbClr val="171717"/>
                </a:solidFill>
                <a:latin typeface="Segoe UI" panose="020B0502040204020203" pitchFamily="34" charset="0"/>
              </a:rPr>
              <a:t>state</a:t>
            </a:r>
            <a:r>
              <a:rPr lang="zh-CN" altLang="en-US" sz="3200" dirty="0" smtClean="0">
                <a:solidFill>
                  <a:srgbClr val="171717"/>
                </a:solidFill>
                <a:latin typeface="Segoe UI" panose="020B0502040204020203" pitchFamily="34" charset="0"/>
              </a:rPr>
              <a:t>；比如：</a:t>
            </a:r>
            <a:r>
              <a:rPr lang="en-US" altLang="zh-CN" sz="3200" dirty="0" smtClean="0">
                <a:solidFill>
                  <a:srgbClr val="171717"/>
                </a:solidFill>
                <a:latin typeface="Segoe UI" panose="020B0502040204020203" pitchFamily="34" charset="0"/>
              </a:rPr>
              <a:t>Rasterizer state</a:t>
            </a:r>
            <a:r>
              <a:rPr lang="zh-CN" altLang="en-US" sz="3200" dirty="0" smtClean="0">
                <a:solidFill>
                  <a:srgbClr val="171717"/>
                </a:solidFill>
                <a:latin typeface="Segoe UI" panose="020B0502040204020203" pitchFamily="34" charset="0"/>
              </a:rPr>
              <a:t>，</a:t>
            </a:r>
            <a:r>
              <a:rPr lang="en-US" altLang="zh-CN" sz="3200" dirty="0" smtClean="0">
                <a:solidFill>
                  <a:srgbClr val="171717"/>
                </a:solidFill>
                <a:latin typeface="Segoe UI" panose="020B0502040204020203" pitchFamily="34" charset="0"/>
              </a:rPr>
              <a:t>blend state</a:t>
            </a:r>
            <a:r>
              <a:rPr lang="zh-CN" altLang="en-US" sz="3200" dirty="0" smtClean="0">
                <a:solidFill>
                  <a:srgbClr val="171717"/>
                </a:solidFill>
                <a:latin typeface="Segoe UI" panose="020B0502040204020203" pitchFamily="34" charset="0"/>
              </a:rPr>
              <a:t>， </a:t>
            </a:r>
            <a:r>
              <a:rPr lang="en-US" altLang="zh-CN" sz="3200" dirty="0" smtClean="0">
                <a:solidFill>
                  <a:srgbClr val="171717"/>
                </a:solidFill>
                <a:latin typeface="Segoe UI" panose="020B0502040204020203" pitchFamily="34" charset="0"/>
              </a:rPr>
              <a:t>depth stencil</a:t>
            </a:r>
            <a:r>
              <a:rPr lang="zh-CN" altLang="en-US" sz="3200" dirty="0" smtClean="0">
                <a:solidFill>
                  <a:srgbClr val="171717"/>
                </a:solidFill>
                <a:latin typeface="Segoe UI" panose="020B0502040204020203" pitchFamily="34" charset="0"/>
              </a:rPr>
              <a:t>，</a:t>
            </a:r>
            <a:r>
              <a:rPr lang="en-US" altLang="zh-CN" sz="3200" dirty="0" smtClean="0">
                <a:solidFill>
                  <a:srgbClr val="171717"/>
                </a:solidFill>
                <a:latin typeface="Segoe UI" panose="020B0502040204020203" pitchFamily="34" charset="0"/>
              </a:rPr>
              <a:t>topology type</a:t>
            </a:r>
            <a:r>
              <a:rPr lang="zh-CN" altLang="en-US" sz="3200" dirty="0" smtClean="0">
                <a:solidFill>
                  <a:srgbClr val="171717"/>
                </a:solidFill>
                <a:latin typeface="Segoe UI" panose="020B0502040204020203" pitchFamily="34" charset="0"/>
              </a:rPr>
              <a:t>，</a:t>
            </a:r>
            <a:r>
              <a:rPr lang="en-US" altLang="zh-CN" sz="3200" dirty="0" err="1" smtClean="0">
                <a:solidFill>
                  <a:srgbClr val="171717"/>
                </a:solidFill>
                <a:latin typeface="Segoe UI" panose="020B0502040204020203" pitchFamily="34" charset="0"/>
              </a:rPr>
              <a:t>shaders</a:t>
            </a:r>
            <a:r>
              <a:rPr lang="zh-CN" altLang="en-US" sz="3200" dirty="0" smtClean="0">
                <a:solidFill>
                  <a:srgbClr val="171717"/>
                </a:solidFill>
                <a:latin typeface="Segoe UI" panose="020B0502040204020203" pitchFamily="34" charset="0"/>
              </a:rPr>
              <a:t>，等</a:t>
            </a:r>
            <a:endParaRPr lang="en-US" altLang="zh-CN" sz="3200" dirty="0" smtClean="0">
              <a:solidFill>
                <a:srgbClr val="171717"/>
              </a:solidFill>
              <a:latin typeface="Segoe UI" panose="020B0502040204020203" pitchFamily="34" charset="0"/>
            </a:endParaRPr>
          </a:p>
          <a:p>
            <a:pPr marL="457200" indent="-457200">
              <a:spcBef>
                <a:spcPts val="1800"/>
              </a:spcBef>
              <a:buFont typeface="Wingdings" panose="05000000000000000000" pitchFamily="2" charset="2"/>
              <a:buChar char="ü"/>
            </a:pPr>
            <a:r>
              <a:rPr lang="zh-CN" altLang="en-US" sz="3200" dirty="0" smtClean="0">
                <a:solidFill>
                  <a:srgbClr val="171717"/>
                </a:solidFill>
                <a:latin typeface="Segoe UI" panose="020B0502040204020203" pitchFamily="34" charset="0"/>
              </a:rPr>
              <a:t>绘制时的状态切换问题</a:t>
            </a:r>
            <a:endParaRPr lang="en-US" altLang="zh-CN" sz="3200"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8119282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如何理解</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PSO</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7" y="5183614"/>
            <a:ext cx="10959514" cy="588879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457200" indent="-457200">
              <a:lnSpc>
                <a:spcPct val="150000"/>
              </a:lnSpc>
              <a:spcBef>
                <a:spcPts val="1200"/>
              </a:spcBef>
              <a:buFont typeface="Wingdings" panose="05000000000000000000" pitchFamily="2" charset="2"/>
              <a:buChar char="ü"/>
            </a:pPr>
            <a:r>
              <a:rPr lang="en-US" altLang="zh-CN" sz="3200" b="0" dirty="0" smtClean="0"/>
              <a:t>Dx11</a:t>
            </a:r>
            <a:r>
              <a:rPr lang="zh-CN" altLang="en-US" sz="3200" b="0" dirty="0" smtClean="0"/>
              <a:t>允许管线通过一个个单独的</a:t>
            </a:r>
            <a:r>
              <a:rPr lang="en-US" altLang="zh-CN" sz="3200" b="0" dirty="0" smtClean="0"/>
              <a:t>object</a:t>
            </a:r>
            <a:r>
              <a:rPr lang="zh-CN" altLang="en-US" sz="3200" b="0" dirty="0" smtClean="0"/>
              <a:t>来控制</a:t>
            </a:r>
            <a:endParaRPr lang="en-US" altLang="zh-CN" sz="3200" b="0" dirty="0" smtClean="0"/>
          </a:p>
          <a:p>
            <a:pPr marL="457200" indent="-457200">
              <a:lnSpc>
                <a:spcPct val="150000"/>
              </a:lnSpc>
              <a:spcBef>
                <a:spcPts val="1200"/>
              </a:spcBef>
              <a:buFont typeface="Wingdings" panose="05000000000000000000" pitchFamily="2" charset="2"/>
              <a:buChar char="ü"/>
            </a:pPr>
            <a:r>
              <a:rPr lang="en-US" altLang="zh-CN" sz="3200" b="0" dirty="0" smtClean="0"/>
              <a:t>Dx12</a:t>
            </a:r>
            <a:r>
              <a:rPr lang="zh-CN" altLang="en-US" sz="3200" b="0" dirty="0" smtClean="0"/>
              <a:t>的管线状态通过使用</a:t>
            </a:r>
            <a:r>
              <a:rPr lang="en-US" altLang="zh-CN" sz="3200" b="0" dirty="0" smtClean="0"/>
              <a:t>PSO</a:t>
            </a:r>
            <a:r>
              <a:rPr lang="zh-CN" altLang="en-US" sz="3200" b="0" dirty="0" smtClean="0"/>
              <a:t>把各个状态归到一处，</a:t>
            </a:r>
            <a:endParaRPr lang="en-US" altLang="zh-CN" sz="3200" b="0" dirty="0" smtClean="0"/>
          </a:p>
          <a:p>
            <a:pPr marL="457200" indent="-457200">
              <a:lnSpc>
                <a:spcPct val="150000"/>
              </a:lnSpc>
              <a:spcBef>
                <a:spcPts val="1200"/>
              </a:spcBef>
              <a:buFont typeface="Wingdings" panose="05000000000000000000" pitchFamily="2" charset="2"/>
              <a:buChar char="ü"/>
            </a:pPr>
            <a:r>
              <a:rPr lang="en-US" altLang="zh-CN" sz="3200" b="0" dirty="0" smtClean="0"/>
              <a:t>Dx12</a:t>
            </a:r>
            <a:r>
              <a:rPr lang="zh-CN" altLang="en-US" sz="3200" b="0" dirty="0" smtClean="0"/>
              <a:t>的改动可以允许</a:t>
            </a:r>
            <a:r>
              <a:rPr lang="en-US" altLang="zh-CN" sz="3200" b="0" dirty="0" smtClean="0"/>
              <a:t>GPU</a:t>
            </a:r>
            <a:r>
              <a:rPr lang="zh-CN" altLang="en-US" sz="3200" b="0" dirty="0" smtClean="0"/>
              <a:t>预处理一些依赖状态的设定，尤其是在初始化的时候；使得渲染过程中的状态切换尽可能的快</a:t>
            </a:r>
            <a:endParaRPr lang="en-US" altLang="zh-CN" sz="3200" b="0" dirty="0" smtClean="0"/>
          </a:p>
          <a:p>
            <a:pPr marL="457200" indent="-457200">
              <a:lnSpc>
                <a:spcPct val="150000"/>
              </a:lnSpc>
              <a:spcBef>
                <a:spcPts val="1200"/>
              </a:spcBef>
              <a:buFont typeface="Wingdings" panose="05000000000000000000" pitchFamily="2" charset="2"/>
              <a:buChar char="ü"/>
            </a:pPr>
            <a:r>
              <a:rPr lang="zh-CN" altLang="en-US" sz="3200" dirty="0"/>
              <a:t>非</a:t>
            </a:r>
            <a:r>
              <a:rPr lang="en-US" altLang="zh-CN" sz="3200" dirty="0"/>
              <a:t>Immediately </a:t>
            </a:r>
            <a:r>
              <a:rPr lang="en-US" altLang="zh-CN" sz="3200" dirty="0" smtClean="0"/>
              <a:t>submit(DX11</a:t>
            </a:r>
            <a:r>
              <a:rPr lang="zh-CN" altLang="en-US" sz="3200" dirty="0" smtClean="0"/>
              <a:t>的过程</a:t>
            </a:r>
            <a:r>
              <a:rPr lang="en-US" altLang="zh-CN" sz="3200" dirty="0" smtClean="0"/>
              <a:t>)</a:t>
            </a:r>
            <a:endParaRPr lang="en-US" altLang="zh-CN" sz="3200" dirty="0"/>
          </a:p>
          <a:p>
            <a:pPr marL="457200" indent="-457200">
              <a:lnSpc>
                <a:spcPct val="150000"/>
              </a:lnSpc>
              <a:spcBef>
                <a:spcPts val="1200"/>
              </a:spcBef>
              <a:buFont typeface="Wingdings" panose="05000000000000000000" pitchFamily="2" charset="2"/>
              <a:buChar char="ü"/>
            </a:pPr>
            <a:endParaRPr lang="en-US" altLang="zh-CN" sz="3200" b="0" dirty="0" smtClean="0"/>
          </a:p>
        </p:txBody>
      </p:sp>
      <p:sp>
        <p:nvSpPr>
          <p:cNvPr id="3" name="矩形 2"/>
          <p:cNvSpPr/>
          <p:nvPr/>
        </p:nvSpPr>
        <p:spPr>
          <a:xfrm>
            <a:off x="15148512" y="7558891"/>
            <a:ext cx="8362950" cy="2308324"/>
          </a:xfrm>
          <a:prstGeom prst="rect">
            <a:avLst/>
          </a:prstGeom>
        </p:spPr>
        <p:txBody>
          <a:bodyPr wrap="square">
            <a:spAutoFit/>
          </a:bodyPr>
          <a:lstStyle/>
          <a:p>
            <a:pPr lvl="0" algn="just">
              <a:defRPr/>
            </a:pPr>
            <a:r>
              <a:rPr lang="zh-CN" altLang="en-US" sz="2400" dirty="0" smtClean="0"/>
              <a:t>“</a:t>
            </a:r>
            <a:r>
              <a:rPr lang="en-US" altLang="zh-CN" sz="2400" dirty="0"/>
              <a:t>The idea behind this was that the GPU could gain efficiencies by setting settings, like the blend state settings, all at once. However, with today's graphics hardware, there are dependencies between the different hardware units. For example, the hardware blend state might have dependencies on the raster state as well as the blend state. </a:t>
            </a:r>
            <a:r>
              <a:rPr lang="zh-CN" altLang="en-US" sz="2400" dirty="0"/>
              <a:t>”</a:t>
            </a:r>
            <a:endParaRPr lang="en-US" altLang="zh-CN" sz="2400" dirty="0"/>
          </a:p>
        </p:txBody>
      </p:sp>
    </p:spTree>
    <p:extLst>
      <p:ext uri="{BB962C8B-B14F-4D97-AF65-F5344CB8AC3E}">
        <p14:creationId xmlns:p14="http://schemas.microsoft.com/office/powerpoint/2010/main" val="120216556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 </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如何</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使用</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PSO</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pic>
        <p:nvPicPr>
          <p:cNvPr id="9" name="图片 8"/>
          <p:cNvPicPr>
            <a:picLocks noChangeAspect="1"/>
          </p:cNvPicPr>
          <p:nvPr/>
        </p:nvPicPr>
        <p:blipFill>
          <a:blip r:embed="rId4"/>
          <a:stretch>
            <a:fillRect/>
          </a:stretch>
        </p:blipFill>
        <p:spPr>
          <a:xfrm>
            <a:off x="3833351" y="5366861"/>
            <a:ext cx="7839075" cy="5476875"/>
          </a:xfrm>
          <a:prstGeom prst="rect">
            <a:avLst/>
          </a:prstGeom>
        </p:spPr>
      </p:pic>
      <p:pic>
        <p:nvPicPr>
          <p:cNvPr id="10" name="图片 9"/>
          <p:cNvPicPr>
            <a:picLocks noChangeAspect="1"/>
          </p:cNvPicPr>
          <p:nvPr/>
        </p:nvPicPr>
        <p:blipFill>
          <a:blip r:embed="rId5"/>
          <a:stretch>
            <a:fillRect/>
          </a:stretch>
        </p:blipFill>
        <p:spPr>
          <a:xfrm>
            <a:off x="3833351" y="10897251"/>
            <a:ext cx="8839200" cy="571500"/>
          </a:xfrm>
          <a:prstGeom prst="rect">
            <a:avLst/>
          </a:prstGeom>
        </p:spPr>
      </p:pic>
    </p:spTree>
    <p:extLst>
      <p:ext uri="{BB962C8B-B14F-4D97-AF65-F5344CB8AC3E}">
        <p14:creationId xmlns:p14="http://schemas.microsoft.com/office/powerpoint/2010/main" val="220615815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t>Work </a:t>
            </a:r>
            <a:r>
              <a:rPr lang="en-US" altLang="zh-CN" sz="6000" dirty="0" smtClean="0">
                <a:latin typeface="方正姚体" panose="02010601030101010101" pitchFamily="2" charset="-122"/>
                <a:ea typeface="方正姚体" panose="02010601030101010101" pitchFamily="2" charset="-122"/>
              </a:rPr>
              <a:t>Submission</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60" y="5638703"/>
            <a:ext cx="2516715"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Ch5</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82807882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1323975" y="0"/>
            <a:ext cx="13276928" cy="13716000"/>
            <a:chOff x="10467974" y="26142"/>
            <a:chExt cx="14478001" cy="13716000"/>
          </a:xfrm>
        </p:grpSpPr>
        <p:sp>
          <p:nvSpPr>
            <p:cNvPr id="6"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7"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8"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buFontTx/>
              <a:buAutoNum type="arabicPeriod"/>
              <a:defRPr/>
            </a:pPr>
            <a:r>
              <a:rPr lang="zh-CN" altLang="en-US" sz="4000" dirty="0" smtClean="0"/>
              <a:t>简单</a:t>
            </a:r>
            <a:r>
              <a:rPr lang="zh-CN" altLang="en-US" sz="4000" dirty="0"/>
              <a:t>绘制流程</a:t>
            </a:r>
          </a:p>
        </p:txBody>
      </p:sp>
      <p:sp>
        <p:nvSpPr>
          <p:cNvPr id="3" name="Rectangle"/>
          <p:cNvSpPr/>
          <p:nvPr/>
        </p:nvSpPr>
        <p:spPr>
          <a:xfrm>
            <a:off x="2385739" y="32053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sp>
        <p:nvSpPr>
          <p:cNvPr id="9" name="The Picture slide"/>
          <p:cNvSpPr txBox="1"/>
          <p:nvPr/>
        </p:nvSpPr>
        <p:spPr>
          <a:xfrm>
            <a:off x="2426713" y="3954550"/>
            <a:ext cx="11521373" cy="7366119"/>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Render</a:t>
            </a:r>
            <a:r>
              <a:rPr lang="zh-CN" altLang="en-US" sz="3200" b="0" dirty="0" smtClean="0">
                <a:solidFill>
                  <a:srgbClr val="000000"/>
                </a:solidFill>
                <a:sym typeface="Helvetica Light"/>
              </a:rPr>
              <a:t>接口</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Reset command list allocator &amp; command list &amp; </a:t>
            </a:r>
            <a:r>
              <a:rPr lang="zh-CN" altLang="en-US" sz="3200" b="0" dirty="0" smtClean="0">
                <a:solidFill>
                  <a:srgbClr val="000000"/>
                </a:solidFill>
                <a:sym typeface="Helvetica Light"/>
              </a:rPr>
              <a:t>设置</a:t>
            </a:r>
            <a:r>
              <a:rPr lang="en-US" altLang="zh-CN" sz="3200" b="0" dirty="0" smtClean="0">
                <a:solidFill>
                  <a:srgbClr val="000000"/>
                </a:solidFill>
                <a:sym typeface="Helvetica Light"/>
              </a:rPr>
              <a:t>PSO</a:t>
            </a:r>
          </a:p>
          <a:p>
            <a:pPr marL="514350" indent="-514350">
              <a:lnSpc>
                <a:spcPct val="150000"/>
              </a:lnSpc>
              <a:spcBef>
                <a:spcPts val="600"/>
              </a:spcBef>
              <a:buAutoNum type="arabicPeriod"/>
            </a:pPr>
            <a:r>
              <a:rPr lang="en-US" altLang="zh-CN" sz="3200" b="0" dirty="0" smtClean="0">
                <a:solidFill>
                  <a:srgbClr val="000000"/>
                </a:solidFill>
                <a:sym typeface="Helvetica Light"/>
              </a:rPr>
              <a:t>Viewport &amp; </a:t>
            </a:r>
            <a:r>
              <a:rPr lang="en-US" altLang="zh-CN" sz="3200" b="0" dirty="0" err="1">
                <a:solidFill>
                  <a:srgbClr val="000000"/>
                </a:solidFill>
                <a:sym typeface="Helvetica Light"/>
              </a:rPr>
              <a:t>S</a:t>
            </a:r>
            <a:r>
              <a:rPr lang="en-US" altLang="zh-CN" sz="3200" b="0" dirty="0" err="1" smtClean="0">
                <a:solidFill>
                  <a:srgbClr val="000000"/>
                </a:solidFill>
                <a:sym typeface="Helvetica Light"/>
              </a:rPr>
              <a:t>cissorRect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Render Target</a:t>
            </a:r>
          </a:p>
          <a:p>
            <a:pPr marL="514350" indent="-514350">
              <a:lnSpc>
                <a:spcPct val="150000"/>
              </a:lnSpc>
              <a:spcBef>
                <a:spcPts val="600"/>
              </a:spcBef>
              <a:buAutoNum type="arabicPeriod"/>
            </a:pPr>
            <a:r>
              <a:rPr lang="en-US" altLang="zh-CN" sz="3200" b="0" dirty="0" smtClean="0">
                <a:solidFill>
                  <a:srgbClr val="000000"/>
                </a:solidFill>
                <a:sym typeface="Helvetica Light"/>
              </a:rPr>
              <a:t>Root signature &amp; descriptor heaps</a:t>
            </a:r>
          </a:p>
          <a:p>
            <a:pPr marL="514350" indent="-514350">
              <a:lnSpc>
                <a:spcPct val="150000"/>
              </a:lnSpc>
              <a:spcBef>
                <a:spcPts val="600"/>
              </a:spcBef>
              <a:buAutoNum type="arabicPeriod"/>
            </a:pPr>
            <a:r>
              <a:rPr lang="en-US" altLang="zh-CN" sz="3200" b="0" dirty="0" smtClean="0">
                <a:solidFill>
                  <a:srgbClr val="000000"/>
                </a:solidFill>
                <a:sym typeface="Helvetica Light"/>
              </a:rPr>
              <a:t>Draw</a:t>
            </a:r>
          </a:p>
          <a:p>
            <a:pPr marL="514350" indent="-514350">
              <a:lnSpc>
                <a:spcPct val="150000"/>
              </a:lnSpc>
              <a:spcBef>
                <a:spcPts val="600"/>
              </a:spcBef>
              <a:buAutoNum type="arabicPeriod"/>
            </a:pPr>
            <a:r>
              <a:rPr lang="en-US" altLang="zh-CN" sz="3200" b="0" dirty="0" smtClean="0">
                <a:solidFill>
                  <a:srgbClr val="000000"/>
                </a:solidFill>
                <a:sym typeface="Helvetica Light"/>
              </a:rPr>
              <a:t>Close &amp; </a:t>
            </a:r>
            <a:r>
              <a:rPr lang="en-US" altLang="zh-CN" sz="3200" b="0" dirty="0" err="1">
                <a:solidFill>
                  <a:srgbClr val="000000"/>
                </a:solidFill>
                <a:sym typeface="Helvetica Light"/>
              </a:rPr>
              <a:t>E</a:t>
            </a:r>
            <a:r>
              <a:rPr lang="en-US" altLang="zh-CN" sz="3200" b="0" dirty="0" err="1" smtClean="0">
                <a:solidFill>
                  <a:srgbClr val="000000"/>
                </a:solidFill>
                <a:sym typeface="Helvetica Light"/>
              </a:rPr>
              <a:t>xcute</a:t>
            </a:r>
            <a:endParaRPr lang="en-US" altLang="zh-CN" sz="3200" b="0" dirty="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Present</a:t>
            </a:r>
          </a:p>
          <a:p>
            <a:pPr marL="514350" indent="-514350">
              <a:lnSpc>
                <a:spcPct val="150000"/>
              </a:lnSpc>
              <a:spcBef>
                <a:spcPts val="600"/>
              </a:spcBef>
              <a:buAutoNum type="arabicPeriod"/>
            </a:pPr>
            <a:r>
              <a:rPr lang="zh-CN" altLang="en-US" sz="3200" b="0" dirty="0">
                <a:solidFill>
                  <a:srgbClr val="000000"/>
                </a:solidFill>
                <a:sym typeface="Helvetica Light"/>
              </a:rPr>
              <a:t>同步</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71302148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1323975" y="0"/>
            <a:ext cx="13276928" cy="13716000"/>
            <a:chOff x="10467974" y="26142"/>
            <a:chExt cx="14478001" cy="13716000"/>
          </a:xfrm>
        </p:grpSpPr>
        <p:sp>
          <p:nvSpPr>
            <p:cNvPr id="6"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7"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8"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Command List&amp; Command Queue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3" name="Rectangle"/>
          <p:cNvSpPr/>
          <p:nvPr/>
        </p:nvSpPr>
        <p:spPr>
          <a:xfrm>
            <a:off x="2385739" y="32053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sp>
        <p:nvSpPr>
          <p:cNvPr id="4" name="矩形 3"/>
          <p:cNvSpPr/>
          <p:nvPr/>
        </p:nvSpPr>
        <p:spPr>
          <a:xfrm>
            <a:off x="2873052" y="4223594"/>
            <a:ext cx="10652448" cy="4955203"/>
          </a:xfrm>
          <a:prstGeom prst="rect">
            <a:avLst/>
          </a:prstGeom>
        </p:spPr>
        <p:txBody>
          <a:bodyPr wrap="square">
            <a:spAutoFit/>
          </a:bodyPr>
          <a:lstStyle/>
          <a:p>
            <a:pPr marL="457200" lvl="0" indent="-457200">
              <a:spcBef>
                <a:spcPts val="1800"/>
              </a:spcBef>
              <a:buFontTx/>
              <a:buAutoNum type="arabicPeriod"/>
              <a:defRPr/>
            </a:pPr>
            <a:r>
              <a:rPr lang="zh-CN" altLang="en-US" sz="3200" dirty="0" smtClean="0"/>
              <a:t>通过</a:t>
            </a:r>
            <a:r>
              <a:rPr lang="en-US" altLang="zh-CN" sz="3200" dirty="0" smtClean="0"/>
              <a:t>Commandlist</a:t>
            </a:r>
            <a:r>
              <a:rPr lang="zh-CN" altLang="en-US" sz="3200" dirty="0" smtClean="0"/>
              <a:t>记录指令（移除</a:t>
            </a:r>
            <a:r>
              <a:rPr lang="en-US" altLang="zh-CN" sz="3200" dirty="0"/>
              <a:t>immediate context</a:t>
            </a:r>
            <a:r>
              <a:rPr lang="zh-CN" altLang="en-US" sz="3200" dirty="0" smtClean="0"/>
              <a:t>）</a:t>
            </a:r>
            <a:r>
              <a:rPr lang="en-US" altLang="zh-CN" sz="3200" dirty="0" smtClean="0"/>
              <a:t>. </a:t>
            </a:r>
          </a:p>
          <a:p>
            <a:pPr marL="457200" lvl="0" indent="-457200">
              <a:spcBef>
                <a:spcPts val="1800"/>
              </a:spcBef>
              <a:buFontTx/>
              <a:buAutoNum type="arabicPeriod"/>
              <a:defRPr/>
            </a:pPr>
            <a:r>
              <a:rPr lang="en-US" altLang="zh-CN" sz="3200" dirty="0"/>
              <a:t>Command Queue</a:t>
            </a:r>
            <a:r>
              <a:rPr lang="zh-CN" altLang="en-US" sz="3200" dirty="0"/>
              <a:t>主要负责提交</a:t>
            </a:r>
            <a:r>
              <a:rPr lang="en-US" altLang="zh-CN" sz="3200" dirty="0"/>
              <a:t>Command List</a:t>
            </a:r>
            <a:r>
              <a:rPr lang="zh-CN" altLang="en-US" sz="3200" dirty="0"/>
              <a:t>，并且</a:t>
            </a:r>
            <a:r>
              <a:rPr lang="zh-CN" altLang="en-US" sz="3200" dirty="0" smtClean="0"/>
              <a:t>同步</a:t>
            </a:r>
            <a:r>
              <a:rPr lang="en-US" altLang="zh-CN" sz="3200" dirty="0" smtClean="0"/>
              <a:t>Command List</a:t>
            </a:r>
            <a:r>
              <a:rPr lang="zh-CN" altLang="en-US" sz="3200" dirty="0" smtClean="0"/>
              <a:t>的执行</a:t>
            </a:r>
            <a:endParaRPr lang="en-US" altLang="zh-CN" sz="3200" dirty="0" smtClean="0"/>
          </a:p>
          <a:p>
            <a:pPr marL="457200" lvl="0" indent="-457200">
              <a:spcBef>
                <a:spcPts val="1800"/>
              </a:spcBef>
              <a:buFontTx/>
              <a:buAutoNum type="arabicPeriod"/>
              <a:defRPr/>
            </a:pPr>
            <a:r>
              <a:rPr lang="en-US" altLang="zh-CN" sz="3200" dirty="0" smtClean="0"/>
              <a:t>Application</a:t>
            </a:r>
            <a:r>
              <a:rPr lang="zh-CN" altLang="en-US" sz="3200" dirty="0" smtClean="0"/>
              <a:t>层显式决定何时向</a:t>
            </a:r>
            <a:r>
              <a:rPr lang="en-US" altLang="zh-CN" sz="3200" dirty="0" smtClean="0"/>
              <a:t>GPU</a:t>
            </a:r>
            <a:r>
              <a:rPr lang="zh-CN" altLang="en-US" sz="3200" dirty="0" smtClean="0"/>
              <a:t>提交指令，及如何同步</a:t>
            </a:r>
            <a:endParaRPr lang="en-US" altLang="zh-CN" sz="3200" dirty="0" smtClean="0"/>
          </a:p>
          <a:p>
            <a:pPr marL="457200" lvl="0" indent="-457200">
              <a:spcBef>
                <a:spcPts val="1800"/>
              </a:spcBef>
              <a:buFontTx/>
              <a:buAutoNum type="arabicPeriod"/>
              <a:defRPr/>
            </a:pPr>
            <a:r>
              <a:rPr lang="en-US" altLang="zh-CN" sz="3200" dirty="0" smtClean="0"/>
              <a:t>Application</a:t>
            </a:r>
            <a:r>
              <a:rPr lang="zh-CN" altLang="en-US" sz="3200" dirty="0" smtClean="0"/>
              <a:t>层决定</a:t>
            </a:r>
            <a:r>
              <a:rPr lang="en-US" altLang="zh-CN" sz="3200" dirty="0" smtClean="0"/>
              <a:t>draw call</a:t>
            </a:r>
            <a:r>
              <a:rPr lang="zh-CN" altLang="en-US" sz="3200" dirty="0" smtClean="0"/>
              <a:t>如何编组成</a:t>
            </a:r>
            <a:r>
              <a:rPr lang="en-US" altLang="zh-CN" sz="3200" dirty="0" smtClean="0"/>
              <a:t>GPU Work Items</a:t>
            </a:r>
            <a:r>
              <a:rPr lang="zh-CN" altLang="en-US" sz="3200" dirty="0" smtClean="0"/>
              <a:t>，这些</a:t>
            </a:r>
            <a:r>
              <a:rPr lang="en-US" altLang="zh-CN" sz="3200" dirty="0" smtClean="0"/>
              <a:t>GPU work Item</a:t>
            </a:r>
            <a:r>
              <a:rPr lang="zh-CN" altLang="en-US" sz="3200" dirty="0" smtClean="0"/>
              <a:t>可以复用（</a:t>
            </a:r>
            <a:r>
              <a:rPr lang="en-US" altLang="zh-CN" sz="3200" dirty="0" smtClean="0"/>
              <a:t>Bundle</a:t>
            </a:r>
            <a:r>
              <a:rPr lang="zh-CN" altLang="en-US" sz="3200" dirty="0" smtClean="0"/>
              <a:t>功能）</a:t>
            </a:r>
            <a:endParaRPr lang="en-US" altLang="zh-CN" sz="3200" dirty="0" smtClean="0"/>
          </a:p>
          <a:p>
            <a:pPr marL="457200" indent="-457200">
              <a:spcBef>
                <a:spcPts val="1800"/>
              </a:spcBef>
              <a:buFontTx/>
              <a:buAutoNum type="arabicPeriod"/>
              <a:defRPr/>
            </a:pPr>
            <a:r>
              <a:rPr lang="zh-CN" altLang="en-US" sz="3200" dirty="0"/>
              <a:t>多线程支持，多个</a:t>
            </a:r>
            <a:r>
              <a:rPr lang="en-US" altLang="zh-CN" sz="3200" dirty="0"/>
              <a:t>Commandlist</a:t>
            </a:r>
            <a:r>
              <a:rPr lang="zh-CN" altLang="en-US" sz="3200" dirty="0"/>
              <a:t>同时</a:t>
            </a:r>
            <a:r>
              <a:rPr lang="zh-CN" altLang="en-US" sz="3200" dirty="0" smtClean="0"/>
              <a:t>记录</a:t>
            </a:r>
            <a:endParaRPr lang="en-US" altLang="zh-CN" sz="3200" dirty="0"/>
          </a:p>
        </p:txBody>
      </p:sp>
    </p:spTree>
    <p:extLst>
      <p:ext uri="{BB962C8B-B14F-4D97-AF65-F5344CB8AC3E}">
        <p14:creationId xmlns:p14="http://schemas.microsoft.com/office/powerpoint/2010/main" val="11679055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2" name="The Picture slide"/>
          <p:cNvSpPr txBox="1"/>
          <p:nvPr/>
        </p:nvSpPr>
        <p:spPr>
          <a:xfrm>
            <a:off x="4578781" y="3474789"/>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latin typeface="方正姚体" panose="02010601030101010101" pitchFamily="2" charset="-122"/>
                <a:ea typeface="方正姚体" panose="02010601030101010101" pitchFamily="2" charset="-122"/>
              </a:rPr>
              <a:t>Contents</a:t>
            </a:r>
            <a:endParaRPr lang="zh-CN" sz="5000" kern="0" cap="all" dirty="0">
              <a:solidFill>
                <a:srgbClr val="000000"/>
              </a:solidFill>
              <a:latin typeface="方正姚体" panose="02010601030101010101" pitchFamily="2" charset="-122"/>
              <a:ea typeface="方正姚体" panose="02010601030101010101" pitchFamily="2" charset="-122"/>
            </a:endParaRPr>
          </a:p>
        </p:txBody>
      </p:sp>
      <p:sp>
        <p:nvSpPr>
          <p:cNvPr id="10" name="The Picture slide"/>
          <p:cNvSpPr txBox="1"/>
          <p:nvPr/>
        </p:nvSpPr>
        <p:spPr>
          <a:xfrm>
            <a:off x="2724912" y="4942320"/>
            <a:ext cx="10018630" cy="446269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b="0" dirty="0" smtClean="0">
                <a:solidFill>
                  <a:srgbClr val="000000"/>
                </a:solidFill>
                <a:sym typeface="Helvetica Light"/>
              </a:rPr>
              <a:t>DX12</a:t>
            </a:r>
            <a:r>
              <a:rPr lang="zh-CN" altLang="en-US" b="0" dirty="0" smtClean="0">
                <a:solidFill>
                  <a:srgbClr val="000000"/>
                </a:solidFill>
                <a:sym typeface="Helvetica Light"/>
              </a:rPr>
              <a:t>渲染流程和管线初始化（前置知识）</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zh-CN" altLang="en-US" b="0" dirty="0" smtClean="0">
                <a:solidFill>
                  <a:srgbClr val="000000"/>
                </a:solidFill>
                <a:sym typeface="Helvetica Light"/>
              </a:rPr>
              <a:t>数据组织</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en-US" altLang="zh-CN" b="0" dirty="0" smtClean="0">
                <a:solidFill>
                  <a:srgbClr val="000000"/>
                </a:solidFill>
                <a:sym typeface="Helvetica Light"/>
              </a:rPr>
              <a:t>Key Stage</a:t>
            </a:r>
          </a:p>
          <a:p>
            <a:pPr marL="742950" indent="-742950">
              <a:lnSpc>
                <a:spcPct val="150000"/>
              </a:lnSpc>
              <a:spcBef>
                <a:spcPts val="600"/>
              </a:spcBef>
              <a:buAutoNum type="arabicPeriod"/>
            </a:pPr>
            <a:r>
              <a:rPr lang="en-US" altLang="zh-CN" b="0" dirty="0" smtClean="0">
                <a:solidFill>
                  <a:srgbClr val="000000"/>
                </a:solidFill>
                <a:sym typeface="Helvetica Light"/>
              </a:rPr>
              <a:t>PSO</a:t>
            </a:r>
            <a:r>
              <a:rPr lang="zh-CN" altLang="en-US" b="0" dirty="0" smtClean="0">
                <a:solidFill>
                  <a:srgbClr val="000000"/>
                </a:solidFill>
                <a:sym typeface="Helvetica Light"/>
              </a:rPr>
              <a:t>（</a:t>
            </a:r>
            <a:r>
              <a:rPr lang="en-US" altLang="zh-CN" b="0" dirty="0" smtClean="0">
                <a:solidFill>
                  <a:srgbClr val="000000"/>
                </a:solidFill>
                <a:sym typeface="Helvetica Light"/>
              </a:rPr>
              <a:t>Pipeline State Object</a:t>
            </a:r>
            <a:r>
              <a:rPr lang="zh-CN" altLang="en-US" b="0" dirty="0" smtClean="0">
                <a:solidFill>
                  <a:srgbClr val="000000"/>
                </a:solidFill>
                <a:sym typeface="Helvetica Light"/>
              </a:rPr>
              <a:t>）</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en-US" altLang="zh-CN" b="0" dirty="0" smtClean="0">
                <a:solidFill>
                  <a:srgbClr val="000000"/>
                </a:solidFill>
                <a:sym typeface="Helvetica Light"/>
              </a:rPr>
              <a:t>Work Submission</a:t>
            </a:r>
            <a:endParaRPr lang="zh-CN" altLang="en-US" b="0" dirty="0">
              <a:solidFill>
                <a:srgbClr val="000000"/>
              </a:solidFill>
              <a:sym typeface="Helvetica Light"/>
            </a:endParaRPr>
          </a:p>
        </p:txBody>
      </p:sp>
      <p:sp>
        <p:nvSpPr>
          <p:cNvPr id="8"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1"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034145" y="3282693"/>
            <a:ext cx="1229592" cy="1256226"/>
          </a:xfrm>
          <a:prstGeom prst="rect">
            <a:avLst/>
          </a:prstGeom>
        </p:spPr>
      </p:pic>
    </p:spTree>
    <p:extLst>
      <p:ext uri="{BB962C8B-B14F-4D97-AF65-F5344CB8AC3E}">
        <p14:creationId xmlns:p14="http://schemas.microsoft.com/office/powerpoint/2010/main" val="150350554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 </a:t>
            </a:r>
            <a:r>
              <a:rPr lang="en-US" altLang="zh-CN" sz="4000" b="1" dirty="0"/>
              <a:t>Executing and </a:t>
            </a:r>
            <a:r>
              <a:rPr lang="en-US" altLang="zh-CN" sz="4000" b="1" dirty="0" smtClean="0"/>
              <a:t>Synchronizing</a:t>
            </a:r>
            <a:endParaRPr lang="en-US" altLang="zh-CN" sz="4000" b="1" dirty="0"/>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pic>
        <p:nvPicPr>
          <p:cNvPr id="3" name="图片 2"/>
          <p:cNvPicPr>
            <a:picLocks noChangeAspect="1"/>
          </p:cNvPicPr>
          <p:nvPr/>
        </p:nvPicPr>
        <p:blipFill>
          <a:blip r:embed="rId4"/>
          <a:stretch>
            <a:fillRect/>
          </a:stretch>
        </p:blipFill>
        <p:spPr>
          <a:xfrm>
            <a:off x="3760391" y="6187615"/>
            <a:ext cx="8088709" cy="3577185"/>
          </a:xfrm>
          <a:prstGeom prst="rect">
            <a:avLst/>
          </a:prstGeom>
        </p:spPr>
      </p:pic>
      <p:pic>
        <p:nvPicPr>
          <p:cNvPr id="9" name="图片 8"/>
          <p:cNvPicPr>
            <a:picLocks noChangeAspect="1"/>
          </p:cNvPicPr>
          <p:nvPr/>
        </p:nvPicPr>
        <p:blipFill>
          <a:blip r:embed="rId5"/>
          <a:stretch>
            <a:fillRect/>
          </a:stretch>
        </p:blipFill>
        <p:spPr>
          <a:xfrm>
            <a:off x="15559087" y="5383300"/>
            <a:ext cx="7553325" cy="4381500"/>
          </a:xfrm>
          <a:prstGeom prst="rect">
            <a:avLst/>
          </a:prstGeom>
        </p:spPr>
      </p:pic>
    </p:spTree>
    <p:extLst>
      <p:ext uri="{BB962C8B-B14F-4D97-AF65-F5344CB8AC3E}">
        <p14:creationId xmlns:p14="http://schemas.microsoft.com/office/powerpoint/2010/main" val="108933625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组合 13"/>
          <p:cNvGrpSpPr/>
          <p:nvPr/>
        </p:nvGrpSpPr>
        <p:grpSpPr>
          <a:xfrm>
            <a:off x="1343025" y="0"/>
            <a:ext cx="13276928" cy="13716000"/>
            <a:chOff x="10467974" y="26142"/>
            <a:chExt cx="14478001" cy="13716000"/>
          </a:xfrm>
        </p:grpSpPr>
        <p:sp>
          <p:nvSpPr>
            <p:cNvPr id="1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1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b="1" dirty="0"/>
              <a:t>Grouping of GPU work </a:t>
            </a:r>
            <a:r>
              <a:rPr lang="en-US" altLang="zh-CN" sz="4000" b="1" dirty="0" smtClean="0"/>
              <a:t>items</a:t>
            </a:r>
            <a:endParaRPr lang="en-US" altLang="zh-CN" sz="4000" b="1" dirty="0"/>
          </a:p>
        </p:txBody>
      </p:sp>
      <p:sp>
        <p:nvSpPr>
          <p:cNvPr id="18" name="The Picture slide"/>
          <p:cNvSpPr txBox="1"/>
          <p:nvPr/>
        </p:nvSpPr>
        <p:spPr>
          <a:xfrm>
            <a:off x="2426713" y="3535450"/>
            <a:ext cx="11521373" cy="647356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Second Level of Command List(Bundles)</a:t>
            </a:r>
          </a:p>
          <a:p>
            <a:pPr>
              <a:lnSpc>
                <a:spcPct val="150000"/>
              </a:lnSpc>
              <a:spcBef>
                <a:spcPts val="600"/>
              </a:spcBef>
            </a:pPr>
            <a:r>
              <a:rPr lang="en-US" altLang="zh-CN" sz="3200" b="0" dirty="0" smtClean="0">
                <a:solidFill>
                  <a:srgbClr val="000000"/>
                </a:solidFill>
                <a:sym typeface="Helvetica Light"/>
              </a:rPr>
              <a:t> 	</a:t>
            </a:r>
            <a:r>
              <a:rPr lang="zh-CN" altLang="en-US" sz="3200" b="0" dirty="0" smtClean="0">
                <a:solidFill>
                  <a:srgbClr val="000000"/>
                </a:solidFill>
                <a:sym typeface="Helvetica Light"/>
              </a:rPr>
              <a:t>允许</a:t>
            </a:r>
            <a:r>
              <a:rPr lang="en-US" altLang="zh-CN" sz="3200" b="0" dirty="0" smtClean="0">
                <a:solidFill>
                  <a:srgbClr val="000000"/>
                </a:solidFill>
                <a:sym typeface="Helvetica Light"/>
              </a:rPr>
              <a:t>App</a:t>
            </a:r>
            <a:r>
              <a:rPr lang="zh-CN" altLang="en-US" sz="3200" b="0" dirty="0" smtClean="0">
                <a:solidFill>
                  <a:srgbClr val="000000"/>
                </a:solidFill>
                <a:sym typeface="Helvetica Light"/>
              </a:rPr>
              <a:t>为小数量的</a:t>
            </a:r>
            <a:r>
              <a:rPr lang="en-US" altLang="zh-CN" sz="3200" b="0" dirty="0" smtClean="0">
                <a:solidFill>
                  <a:srgbClr val="000000"/>
                </a:solidFill>
                <a:sym typeface="Helvetica Light"/>
              </a:rPr>
              <a:t>API</a:t>
            </a:r>
            <a:r>
              <a:rPr lang="zh-CN" altLang="en-US" sz="3200" b="0" dirty="0" smtClean="0">
                <a:solidFill>
                  <a:srgbClr val="000000"/>
                </a:solidFill>
                <a:sym typeface="Helvetica Light"/>
              </a:rPr>
              <a:t>命令编组，</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使用在重复性的命令执行中</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en-US" altLang="zh-CN" sz="3200" b="0" dirty="0" smtClean="0">
                <a:solidFill>
                  <a:srgbClr val="000000"/>
                </a:solidFill>
                <a:sym typeface="Helvetica Light"/>
              </a:rPr>
              <a:t>First Level Command List</a:t>
            </a:r>
            <a:r>
              <a:rPr lang="zh-CN" altLang="en-US" sz="3200" b="0" dirty="0" smtClean="0">
                <a:solidFill>
                  <a:srgbClr val="000000"/>
                </a:solidFill>
                <a:sym typeface="Helvetica Light"/>
              </a:rPr>
              <a:t>（</a:t>
            </a:r>
            <a:r>
              <a:rPr lang="en-US" altLang="zh-CN" sz="3200" b="0" dirty="0" smtClean="0">
                <a:solidFill>
                  <a:srgbClr val="000000"/>
                </a:solidFill>
                <a:sym typeface="Helvetica Light"/>
              </a:rPr>
              <a:t>Direct Command list</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a:lnSpc>
                <a:spcPct val="150000"/>
              </a:lnSpc>
              <a:spcBef>
                <a:spcPts val="600"/>
              </a:spcBef>
            </a:pPr>
            <a:r>
              <a:rPr lang="en-US" altLang="zh-CN" sz="3200" b="0" dirty="0">
                <a:solidFill>
                  <a:srgbClr val="000000"/>
                </a:solidFill>
                <a:sym typeface="Helvetica Light"/>
              </a:rPr>
              <a:t>	</a:t>
            </a:r>
            <a:r>
              <a:rPr lang="zh-CN" altLang="en-US" sz="3200" b="0" dirty="0" smtClean="0">
                <a:solidFill>
                  <a:srgbClr val="000000"/>
                </a:solidFill>
                <a:sym typeface="Helvetica Light"/>
              </a:rPr>
              <a:t>通过</a:t>
            </a:r>
            <a:r>
              <a:rPr lang="en-US" altLang="zh-CN" sz="3200" b="0" dirty="0" smtClean="0">
                <a:solidFill>
                  <a:srgbClr val="000000"/>
                </a:solidFill>
                <a:sym typeface="Helvetica Light"/>
              </a:rPr>
              <a:t>Direct Command List</a:t>
            </a:r>
            <a:r>
              <a:rPr lang="zh-CN" altLang="en-US" sz="3200" b="0" dirty="0" smtClean="0">
                <a:solidFill>
                  <a:srgbClr val="000000"/>
                </a:solidFill>
                <a:sym typeface="Helvetica Light"/>
              </a:rPr>
              <a:t>调用</a:t>
            </a:r>
            <a:endParaRPr lang="en-US" altLang="zh-CN" sz="3200" b="0" dirty="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Preprocess</a:t>
            </a:r>
            <a:r>
              <a:rPr lang="zh-CN" altLang="en-US" sz="3200" b="0" dirty="0" smtClean="0">
                <a:solidFill>
                  <a:srgbClr val="000000"/>
                </a:solidFill>
                <a:sym typeface="Helvetica Light"/>
              </a:rPr>
              <a:t>，提前编组提升单核</a:t>
            </a:r>
            <a:r>
              <a:rPr lang="en-US" altLang="zh-CN" sz="3200" b="0" dirty="0" smtClean="0">
                <a:solidFill>
                  <a:srgbClr val="000000"/>
                </a:solidFill>
                <a:sym typeface="Helvetica Light"/>
              </a:rPr>
              <a:t>CPU</a:t>
            </a:r>
            <a:r>
              <a:rPr lang="zh-CN" altLang="en-US" sz="3200" b="0" dirty="0" smtClean="0">
                <a:solidFill>
                  <a:srgbClr val="000000"/>
                </a:solidFill>
                <a:sym typeface="Helvetica Light"/>
              </a:rPr>
              <a:t>的情况下的性能</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3. </a:t>
            </a:r>
            <a:r>
              <a:rPr lang="zh-CN" altLang="en-US" sz="3200" b="0" dirty="0" smtClean="0">
                <a:solidFill>
                  <a:srgbClr val="000000"/>
                </a:solidFill>
                <a:sym typeface="Helvetica Light"/>
              </a:rPr>
              <a:t>使用举例：相同</a:t>
            </a:r>
            <a:r>
              <a:rPr lang="en-US" altLang="zh-CN" sz="3200" b="0" dirty="0">
                <a:solidFill>
                  <a:srgbClr val="000000"/>
                </a:solidFill>
                <a:sym typeface="Helvetica Light"/>
              </a:rPr>
              <a:t>PSO</a:t>
            </a:r>
            <a:r>
              <a:rPr lang="zh-CN" altLang="en-US" sz="3200" b="0" dirty="0" smtClean="0">
                <a:solidFill>
                  <a:srgbClr val="000000"/>
                </a:solidFill>
                <a:sym typeface="Helvetica Light"/>
              </a:rPr>
              <a:t>的绘制，</a:t>
            </a:r>
            <a:r>
              <a:rPr lang="en-US" altLang="zh-CN" sz="3200" b="0" dirty="0" smtClean="0">
                <a:solidFill>
                  <a:srgbClr val="000000"/>
                </a:solidFill>
                <a:sym typeface="Helvetica Light"/>
              </a:rPr>
              <a:t>draw call</a:t>
            </a:r>
            <a:r>
              <a:rPr lang="zh-CN" altLang="en-US" sz="3200" b="0" dirty="0" smtClean="0">
                <a:solidFill>
                  <a:srgbClr val="000000"/>
                </a:solidFill>
                <a:sym typeface="Helvetica Light"/>
              </a:rPr>
              <a:t>绘制指令可以预先</a:t>
            </a:r>
            <a:r>
              <a:rPr lang="en-US" altLang="zh-CN" sz="3200" b="0" dirty="0" smtClean="0">
                <a:solidFill>
                  <a:srgbClr val="000000"/>
                </a:solidFill>
                <a:sym typeface="Helvetica Light"/>
              </a:rPr>
              <a:t>group</a:t>
            </a:r>
            <a:r>
              <a:rPr lang="zh-CN" altLang="en-US" sz="3200" b="0" dirty="0" smtClean="0">
                <a:solidFill>
                  <a:srgbClr val="000000"/>
                </a:solidFill>
                <a:sym typeface="Helvetica Light"/>
              </a:rPr>
              <a:t>进</a:t>
            </a:r>
            <a:r>
              <a:rPr lang="en-US" altLang="zh-CN" sz="3200" b="0" dirty="0" smtClean="0">
                <a:solidFill>
                  <a:srgbClr val="000000"/>
                </a:solidFill>
                <a:sym typeface="Helvetica Light"/>
              </a:rPr>
              <a:t>bundles</a:t>
            </a:r>
            <a:r>
              <a:rPr lang="zh-CN" altLang="en-US" sz="3200" b="0" dirty="0" smtClean="0">
                <a:solidFill>
                  <a:srgbClr val="000000"/>
                </a:solidFill>
                <a:sym typeface="Helvetica Light"/>
              </a:rPr>
              <a:t>；（</a:t>
            </a:r>
            <a:r>
              <a:rPr lang="en-US" altLang="zh-CN" sz="3200" b="0" dirty="0" smtClean="0">
                <a:solidFill>
                  <a:srgbClr val="000000"/>
                </a:solidFill>
                <a:sym typeface="Helvetica Light"/>
              </a:rPr>
              <a:t>Init</a:t>
            </a:r>
            <a:r>
              <a:rPr lang="zh-CN" altLang="en-US" sz="3200" b="0" dirty="0" smtClean="0">
                <a:solidFill>
                  <a:srgbClr val="000000"/>
                </a:solidFill>
                <a:sym typeface="Helvetica Light"/>
              </a:rPr>
              <a:t>的过程执行）</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565743493"/>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5. </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多线程</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599651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457200" indent="-457200">
              <a:spcBef>
                <a:spcPts val="1800"/>
              </a:spcBef>
              <a:buAutoNum type="arabicPeriod"/>
            </a:pPr>
            <a:r>
              <a:rPr lang="zh-CN" altLang="en-US" sz="3200" b="0" dirty="0">
                <a:latin typeface="+mn-lt"/>
              </a:rPr>
              <a:t>把绘制任务所需要的指令分配在多个线程</a:t>
            </a:r>
            <a:r>
              <a:rPr lang="zh-CN" altLang="en-US" sz="3200" b="0" dirty="0" smtClean="0">
                <a:latin typeface="+mn-lt"/>
              </a:rPr>
              <a:t>去</a:t>
            </a:r>
            <a:r>
              <a:rPr lang="zh-CN" altLang="en-US" sz="3200" b="0" dirty="0">
                <a:latin typeface="+mn-lt"/>
              </a:rPr>
              <a:t>记录</a:t>
            </a:r>
            <a:endParaRPr lang="en-US" altLang="zh-CN" sz="3200" b="0" dirty="0">
              <a:latin typeface="+mn-lt"/>
            </a:endParaRPr>
          </a:p>
          <a:p>
            <a:pPr marL="457200" indent="-457200">
              <a:spcBef>
                <a:spcPts val="1800"/>
              </a:spcBef>
              <a:buAutoNum type="arabicPeriod"/>
            </a:pPr>
            <a:r>
              <a:rPr lang="zh-CN" altLang="en-US" sz="3200" b="0" dirty="0">
                <a:latin typeface="+mn-lt"/>
              </a:rPr>
              <a:t>为每个线程创建</a:t>
            </a:r>
            <a:r>
              <a:rPr lang="en-US" altLang="zh-CN" sz="3200" b="0" dirty="0">
                <a:latin typeface="+mn-lt"/>
              </a:rPr>
              <a:t>command </a:t>
            </a:r>
            <a:r>
              <a:rPr lang="en-US" altLang="zh-CN" sz="3200" b="0" dirty="0" smtClean="0">
                <a:latin typeface="+mn-lt"/>
              </a:rPr>
              <a:t>list</a:t>
            </a:r>
            <a:r>
              <a:rPr lang="zh-CN" altLang="en-US" sz="3200" b="0" dirty="0" smtClean="0">
                <a:latin typeface="+mn-lt"/>
              </a:rPr>
              <a:t>，同时记录指令，有效利用多线程提升</a:t>
            </a:r>
            <a:r>
              <a:rPr lang="en-US" altLang="zh-CN" sz="3200" b="0" dirty="0">
                <a:latin typeface="+mn-lt"/>
              </a:rPr>
              <a:t>CPU</a:t>
            </a:r>
            <a:r>
              <a:rPr lang="zh-CN" altLang="en-US" sz="3200" b="0" dirty="0" smtClean="0">
                <a:latin typeface="+mn-lt"/>
              </a:rPr>
              <a:t>的效率</a:t>
            </a:r>
            <a:endParaRPr lang="en-US" altLang="zh-CN" sz="3200" b="0" dirty="0">
              <a:latin typeface="+mn-lt"/>
            </a:endParaRPr>
          </a:p>
          <a:p>
            <a:pPr marL="457200" indent="-457200">
              <a:spcBef>
                <a:spcPts val="1800"/>
              </a:spcBef>
              <a:buAutoNum type="arabicPeriod"/>
            </a:pPr>
            <a:r>
              <a:rPr lang="en-US" altLang="zh-CN" sz="3200" b="0" dirty="0">
                <a:latin typeface="+mn-lt"/>
              </a:rPr>
              <a:t>Command queue </a:t>
            </a:r>
            <a:r>
              <a:rPr lang="zh-CN" altLang="en-US" sz="3200" b="0" dirty="0" smtClean="0">
                <a:latin typeface="+mn-lt"/>
              </a:rPr>
              <a:t>在</a:t>
            </a:r>
            <a:r>
              <a:rPr lang="en-US" altLang="zh-CN" sz="3200" b="0" dirty="0" err="1" smtClean="0">
                <a:latin typeface="+mn-lt"/>
              </a:rPr>
              <a:t>Excute</a:t>
            </a:r>
            <a:r>
              <a:rPr lang="zh-CN" altLang="en-US" sz="3200" b="0" dirty="0">
                <a:latin typeface="+mn-lt"/>
              </a:rPr>
              <a:t>的时候可以同时提交多个</a:t>
            </a:r>
            <a:r>
              <a:rPr lang="en-US" altLang="zh-CN" sz="3200" b="0" dirty="0">
                <a:latin typeface="+mn-lt"/>
              </a:rPr>
              <a:t>command list</a:t>
            </a:r>
          </a:p>
          <a:p>
            <a:pPr marL="457200" indent="-457200">
              <a:spcBef>
                <a:spcPts val="1800"/>
              </a:spcBef>
              <a:buAutoNum type="arabicPeriod"/>
            </a:pPr>
            <a:r>
              <a:rPr lang="zh-CN" altLang="en-US" sz="3200" b="0" dirty="0">
                <a:latin typeface="+mn-lt"/>
              </a:rPr>
              <a:t>同步和等待</a:t>
            </a:r>
            <a:r>
              <a:rPr lang="zh-CN" altLang="en-US" sz="3200" b="0" dirty="0" smtClean="0">
                <a:latin typeface="+mn-lt"/>
              </a:rPr>
              <a:t>问题（主线程需要等多其他线程</a:t>
            </a:r>
            <a:r>
              <a:rPr lang="en-US" altLang="zh-CN" sz="3200" b="0" dirty="0" smtClean="0">
                <a:latin typeface="+mn-lt"/>
              </a:rPr>
              <a:t>Command List</a:t>
            </a:r>
            <a:r>
              <a:rPr lang="zh-CN" altLang="en-US" sz="3200" b="0" dirty="0" smtClean="0">
                <a:latin typeface="+mn-lt"/>
              </a:rPr>
              <a:t>完成记录才能执行</a:t>
            </a:r>
            <a:r>
              <a:rPr lang="en-US" altLang="zh-CN" sz="3200" b="0" dirty="0" err="1" smtClean="0">
                <a:latin typeface="+mn-lt"/>
              </a:rPr>
              <a:t>Excute</a:t>
            </a:r>
            <a:r>
              <a:rPr lang="zh-CN" altLang="en-US" sz="3200" b="0" dirty="0" smtClean="0">
                <a:latin typeface="+mn-lt"/>
              </a:rPr>
              <a:t>）</a:t>
            </a:r>
            <a:endParaRPr lang="en-US" altLang="zh-CN" sz="3200" b="0" dirty="0">
              <a:latin typeface="+mn-lt"/>
            </a:endParaRPr>
          </a:p>
          <a:p>
            <a:pPr marL="1371600" lvl="1" indent="-457200">
              <a:spcBef>
                <a:spcPts val="1800"/>
              </a:spcBef>
              <a:buFont typeface="Wingdings" panose="05000000000000000000" pitchFamily="2" charset="2"/>
              <a:buChar char="ü"/>
            </a:pPr>
            <a:r>
              <a:rPr lang="en-US" altLang="zh-CN" sz="2800" b="0" dirty="0" err="1">
                <a:latin typeface="+mn-lt"/>
              </a:rPr>
              <a:t>SetEvent</a:t>
            </a:r>
            <a:r>
              <a:rPr lang="en-US" altLang="zh-CN" sz="2800" b="0" dirty="0">
                <a:latin typeface="+mn-lt"/>
              </a:rPr>
              <a:t>(</a:t>
            </a:r>
            <a:r>
              <a:rPr lang="en-US" altLang="zh-CN" sz="2800" b="0" dirty="0" err="1">
                <a:latin typeface="+mn-lt"/>
              </a:rPr>
              <a:t>m_workerFinishedRenderFrame</a:t>
            </a:r>
            <a:r>
              <a:rPr lang="en-US" altLang="zh-CN" sz="2800" b="0" dirty="0">
                <a:latin typeface="+mn-lt"/>
              </a:rPr>
              <a:t>[</a:t>
            </a:r>
            <a:r>
              <a:rPr lang="en-US" altLang="zh-CN" sz="2800" b="0" dirty="0" err="1">
                <a:latin typeface="+mn-lt"/>
              </a:rPr>
              <a:t>threadIndex</a:t>
            </a:r>
            <a:r>
              <a:rPr lang="en-US" altLang="zh-CN" sz="2800" b="0" dirty="0">
                <a:latin typeface="+mn-lt"/>
              </a:rPr>
              <a:t>]); </a:t>
            </a:r>
          </a:p>
          <a:p>
            <a:pPr marL="1371600" lvl="1" indent="-457200">
              <a:spcBef>
                <a:spcPts val="1800"/>
              </a:spcBef>
              <a:buFont typeface="Wingdings" panose="05000000000000000000" pitchFamily="2" charset="2"/>
              <a:buChar char="ü"/>
            </a:pPr>
            <a:r>
              <a:rPr lang="en-US" altLang="zh-CN" sz="2800" b="0" dirty="0" err="1">
                <a:latin typeface="+mn-lt"/>
              </a:rPr>
              <a:t>WaitForMultipleObjects</a:t>
            </a:r>
            <a:r>
              <a:rPr lang="en-US" altLang="zh-CN" sz="2800" b="0" dirty="0">
                <a:latin typeface="+mn-lt"/>
              </a:rPr>
              <a:t>(</a:t>
            </a:r>
            <a:r>
              <a:rPr lang="en-US" altLang="zh-CN" sz="2800" b="0" dirty="0" err="1">
                <a:latin typeface="+mn-lt"/>
              </a:rPr>
              <a:t>NumContexts</a:t>
            </a:r>
            <a:r>
              <a:rPr lang="en-US" altLang="zh-CN" sz="2800" b="0" dirty="0">
                <a:latin typeface="+mn-lt"/>
              </a:rPr>
              <a:t>, </a:t>
            </a:r>
            <a:r>
              <a:rPr lang="en-US" altLang="zh-CN" sz="2800" b="0" dirty="0" err="1">
                <a:latin typeface="+mn-lt"/>
              </a:rPr>
              <a:t>m_workerFinishedRenderFrame</a:t>
            </a:r>
            <a:r>
              <a:rPr lang="en-US" altLang="zh-CN" sz="2800" b="0" dirty="0">
                <a:latin typeface="+mn-lt"/>
              </a:rPr>
              <a:t>, TRUE, INFINITE</a:t>
            </a:r>
            <a:r>
              <a:rPr lang="en-US" altLang="zh-CN" sz="2800" b="0" dirty="0" smtClean="0">
                <a:latin typeface="+mn-lt"/>
              </a:rPr>
              <a:t>);</a:t>
            </a:r>
            <a:endParaRPr lang="en-US" altLang="zh-CN" sz="2800" b="0" dirty="0">
              <a:latin typeface="+mn-lt"/>
            </a:endParaRPr>
          </a:p>
        </p:txBody>
      </p:sp>
    </p:spTree>
    <p:extLst>
      <p:ext uri="{BB962C8B-B14F-4D97-AF65-F5344CB8AC3E}">
        <p14:creationId xmlns:p14="http://schemas.microsoft.com/office/powerpoint/2010/main" val="372202803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141692" y="73462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进阶作业</a:t>
            </a:r>
            <a:r>
              <a:rPr lang="en-US" sz="2800" kern="0" dirty="0" smtClean="0">
                <a:solidFill>
                  <a:srgbClr val="000000"/>
                </a:solidFill>
                <a:latin typeface="宋体" panose="02010600030101010101" pitchFamily="2" charset="-122"/>
                <a:cs typeface="宋体" panose="02010600030101010101" pitchFamily="2" charset="-122"/>
              </a:rPr>
              <a:t>：</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exercise：</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content</a:t>
            </a:r>
            <a:endParaRPr lang="zh-CN" sz="5000" kern="0" dirty="0">
              <a:solidFill>
                <a:srgbClr val="000000"/>
              </a:solidFill>
              <a:latin typeface="方正姚体" panose="02010601030101010101" pitchFamily="2" charset="-122"/>
              <a:ea typeface="方正姚体" panose="02010601030101010101" pitchFamily="2" charset="-122"/>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656008" y="3662854"/>
            <a:ext cx="2626729" cy="2683625"/>
          </a:xfrm>
          <a:prstGeom prst="rect">
            <a:avLst/>
          </a:prstGeom>
        </p:spPr>
      </p:pic>
      <p:sp>
        <p:nvSpPr>
          <p:cNvPr id="7"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141692" y="43363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基础作业：实现一个基础模型的渲染</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6"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656008" y="3662854"/>
            <a:ext cx="2626729" cy="2683625"/>
          </a:xfrm>
          <a:prstGeom prst="rect">
            <a:avLst/>
          </a:prstGeom>
        </p:spPr>
      </p:pic>
      <p:sp>
        <p:nvSpPr>
          <p:cNvPr id="7"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236942" y="5384080"/>
            <a:ext cx="12700000" cy="3011081"/>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1200"/>
              </a:spcAft>
              <a:buFont typeface="Wingdings" panose="05000000000000000000" pitchFamily="2" charset="2"/>
              <a:buChar char="ü"/>
            </a:pPr>
            <a:r>
              <a:rPr lang="en-US" altLang="zh-CN" sz="3600" b="1" kern="0" dirty="0" smtClean="0">
                <a:solidFill>
                  <a:srgbClr val="000000"/>
                </a:solidFill>
                <a:latin typeface="宋体" panose="02010600030101010101" pitchFamily="2" charset="-122"/>
                <a:cs typeface="宋体" panose="02010600030101010101" pitchFamily="2" charset="-122"/>
              </a:rPr>
              <a:t>Introduction to 3D Game Programming with DirectX12</a:t>
            </a:r>
          </a:p>
          <a:p>
            <a:pPr marL="457200" indent="-457200" defTabSz="825500" hangingPunct="0">
              <a:spcBef>
                <a:spcPts val="600"/>
              </a:spcBef>
              <a:spcAft>
                <a:spcPts val="1200"/>
              </a:spcAft>
              <a:buFont typeface="Wingdings" panose="05000000000000000000" pitchFamily="2" charset="2"/>
              <a:buChar char="ü"/>
            </a:pPr>
            <a:r>
              <a:rPr lang="en-US" altLang="zh-CN" sz="3600" b="1" dirty="0"/>
              <a:t>Direct3D 12 </a:t>
            </a:r>
            <a:r>
              <a:rPr lang="en-US" altLang="zh-CN" sz="3600" b="1" dirty="0" smtClean="0"/>
              <a:t>graphics</a:t>
            </a:r>
            <a:r>
              <a:rPr lang="zh-CN" altLang="en-US" sz="3600" b="1" dirty="0" smtClean="0"/>
              <a:t>（</a:t>
            </a:r>
            <a:r>
              <a:rPr lang="en-US" altLang="zh-CN" sz="3600" b="1" kern="0" dirty="0">
                <a:solidFill>
                  <a:srgbClr val="000000"/>
                </a:solidFill>
                <a:latin typeface="宋体" panose="02010600030101010101" pitchFamily="2" charset="-122"/>
                <a:cs typeface="宋体" panose="02010600030101010101" pitchFamily="2" charset="-122"/>
                <a:hlinkClick r:id="rId4"/>
              </a:rPr>
              <a:t>DX12 Document</a:t>
            </a:r>
            <a:r>
              <a:rPr lang="zh-CN" altLang="en-US" sz="3600" b="1" dirty="0" smtClean="0"/>
              <a:t>）</a:t>
            </a:r>
            <a:endParaRPr lang="en-US" altLang="zh-CN" sz="3600" b="1" dirty="0" smtClean="0"/>
          </a:p>
          <a:p>
            <a:pPr marL="457200" indent="-457200" defTabSz="825500" hangingPunct="0">
              <a:spcBef>
                <a:spcPts val="600"/>
              </a:spcBef>
              <a:spcAft>
                <a:spcPts val="1200"/>
              </a:spcAft>
              <a:buFont typeface="Wingdings" panose="05000000000000000000" pitchFamily="2" charset="2"/>
              <a:buChar char="ü"/>
            </a:pPr>
            <a:r>
              <a:rPr lang="en-US" altLang="zh-CN" sz="3600" dirty="0"/>
              <a:t>GAMES101-</a:t>
            </a:r>
            <a:r>
              <a:rPr lang="zh-CN" altLang="en-US" sz="3600" dirty="0"/>
              <a:t>现代计算机图形学入门</a:t>
            </a:r>
            <a:r>
              <a:rPr lang="en-US" altLang="zh-CN" sz="3600" dirty="0"/>
              <a:t>-</a:t>
            </a:r>
            <a:r>
              <a:rPr lang="zh-CN" altLang="en-US" sz="3600" dirty="0" smtClean="0"/>
              <a:t>闫令琪</a:t>
            </a:r>
            <a:endParaRPr lang="en-US" altLang="zh-CN" sz="3600" dirty="0"/>
          </a:p>
          <a:p>
            <a:pPr marL="457200" indent="-457200" defTabSz="825500" hangingPunct="0">
              <a:spcBef>
                <a:spcPts val="600"/>
              </a:spcBef>
              <a:spcAft>
                <a:spcPts val="1200"/>
              </a:spcAft>
              <a:buFont typeface="Wingdings" panose="05000000000000000000" pitchFamily="2" charset="2"/>
              <a:buChar char="ü"/>
            </a:pPr>
            <a:r>
              <a:rPr lang="en-US" altLang="zh-CN" sz="3600" dirty="0"/>
              <a:t>DirectX 12 </a:t>
            </a:r>
            <a:r>
              <a:rPr lang="zh-CN" altLang="en-US" sz="3600" dirty="0"/>
              <a:t>技术</a:t>
            </a:r>
            <a:r>
              <a:rPr lang="zh-CN" altLang="en-US" sz="3600" dirty="0" smtClean="0"/>
              <a:t>白皮书 </a:t>
            </a:r>
            <a:endParaRPr lang="zh-CN" altLang="en-US" sz="3600" dirty="0"/>
          </a:p>
        </p:txBody>
      </p:sp>
    </p:spTree>
    <p:extLst>
      <p:ext uri="{BB962C8B-B14F-4D97-AF65-F5344CB8AC3E}">
        <p14:creationId xmlns:p14="http://schemas.microsoft.com/office/powerpoint/2010/main" val="132492412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a:latin typeface="方正姚体" panose="02010601030101010101" pitchFamily="2" charset="-122"/>
                <a:ea typeface="方正姚体" panose="02010601030101010101" pitchFamily="2" charset="-122"/>
                <a:cs typeface="宋体" panose="02010600030101010101" pitchFamily="2" charset="-122"/>
              </a:rPr>
              <a:t>前置知识</a:t>
            </a:r>
            <a:r>
              <a:rPr lang="zh-CN" altLang="en-US" sz="6000" dirty="0" smtClean="0">
                <a:latin typeface="方正姚体" panose="02010601030101010101" pitchFamily="2" charset="-122"/>
                <a:ea typeface="方正姚体" panose="02010601030101010101" pitchFamily="2" charset="-122"/>
                <a:cs typeface="宋体" panose="02010600030101010101" pitchFamily="2" charset="-122"/>
              </a:rPr>
              <a:t>回顾</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60"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Ch1</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968" y="1895176"/>
            <a:ext cx="17019732" cy="10383107"/>
          </a:xfrm>
          <a:prstGeom prst="rect">
            <a:avLst/>
          </a:prstGeom>
        </p:spPr>
      </p:pic>
      <p:sp>
        <p:nvSpPr>
          <p:cNvPr id="3" name="文本框 2"/>
          <p:cNvSpPr txBox="1"/>
          <p:nvPr/>
        </p:nvSpPr>
        <p:spPr>
          <a:xfrm>
            <a:off x="2873052" y="2334070"/>
            <a:ext cx="84616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1. DX12</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渲染流程（前置知识）</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52455854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613" y="1943100"/>
            <a:ext cx="16930997" cy="10337457"/>
          </a:xfrm>
          <a:prstGeom prst="rect">
            <a:avLst/>
          </a:prstGeom>
        </p:spPr>
      </p:pic>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今天的主要内容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152027839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73052" y="2334070"/>
            <a:ext cx="94141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DX12</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渲染</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管线初始化（前置知识）</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
        <p:nvSpPr>
          <p:cNvPr id="6" name="The Picture slide"/>
          <p:cNvSpPr txBox="1"/>
          <p:nvPr/>
        </p:nvSpPr>
        <p:spPr>
          <a:xfrm>
            <a:off x="2686050" y="5478550"/>
            <a:ext cx="8069837" cy="573490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smtClean="0">
                <a:solidFill>
                  <a:srgbClr val="000000"/>
                </a:solidFill>
                <a:sym typeface="Helvetica Light"/>
              </a:rPr>
              <a:t>DXGI factory</a:t>
            </a:r>
          </a:p>
          <a:p>
            <a:pPr marL="742950" indent="-742950">
              <a:lnSpc>
                <a:spcPct val="150000"/>
              </a:lnSpc>
              <a:spcBef>
                <a:spcPts val="600"/>
              </a:spcBef>
              <a:buAutoNum type="arabicPeriod"/>
            </a:pPr>
            <a:r>
              <a:rPr lang="en-US" altLang="zh-CN" sz="3200" b="0" dirty="0" smtClean="0">
                <a:solidFill>
                  <a:srgbClr val="000000"/>
                </a:solidFill>
                <a:sym typeface="Helvetica Light"/>
              </a:rPr>
              <a:t>Device</a:t>
            </a:r>
          </a:p>
          <a:p>
            <a:pPr marL="742950" indent="-742950">
              <a:lnSpc>
                <a:spcPct val="150000"/>
              </a:lnSpc>
              <a:spcBef>
                <a:spcPts val="600"/>
              </a:spcBef>
              <a:buAutoNum type="arabicPeriod"/>
            </a:pPr>
            <a:r>
              <a:rPr lang="en-US" altLang="zh-CN" sz="3200" b="0" dirty="0" smtClean="0">
                <a:solidFill>
                  <a:srgbClr val="000000"/>
                </a:solidFill>
                <a:sym typeface="Helvetica Light"/>
              </a:rPr>
              <a:t>Command Queue</a:t>
            </a:r>
          </a:p>
          <a:p>
            <a:pPr marL="742950" indent="-742950">
              <a:lnSpc>
                <a:spcPct val="150000"/>
              </a:lnSpc>
              <a:spcBef>
                <a:spcPts val="600"/>
              </a:spcBef>
              <a:buAutoNum type="arabicPeriod"/>
            </a:pPr>
            <a:r>
              <a:rPr lang="en-US" altLang="zh-CN" sz="3200" b="0" dirty="0" smtClean="0">
                <a:solidFill>
                  <a:srgbClr val="000000"/>
                </a:solidFill>
                <a:sym typeface="Helvetica Light"/>
              </a:rPr>
              <a:t>Swap Chain</a:t>
            </a:r>
          </a:p>
          <a:p>
            <a:pPr marL="742950" indent="-742950">
              <a:lnSpc>
                <a:spcPct val="150000"/>
              </a:lnSpc>
              <a:spcBef>
                <a:spcPts val="600"/>
              </a:spcBef>
              <a:buAutoNum type="arabicPeriod"/>
            </a:pPr>
            <a:r>
              <a:rPr lang="en-US" altLang="zh-CN" sz="3200" b="0" dirty="0" smtClean="0">
                <a:solidFill>
                  <a:srgbClr val="000000"/>
                </a:solidFill>
                <a:sym typeface="Helvetica Light"/>
              </a:rPr>
              <a:t>Descriptor Heap</a:t>
            </a:r>
          </a:p>
          <a:p>
            <a:pPr marL="742950" indent="-742950">
              <a:lnSpc>
                <a:spcPct val="150000"/>
              </a:lnSpc>
              <a:spcBef>
                <a:spcPts val="600"/>
              </a:spcBef>
              <a:buAutoNum type="arabicPeriod"/>
            </a:pPr>
            <a:r>
              <a:rPr lang="en-US" altLang="zh-CN" sz="3200" b="0" dirty="0" smtClean="0">
                <a:solidFill>
                  <a:srgbClr val="000000"/>
                </a:solidFill>
                <a:sym typeface="Helvetica Light"/>
              </a:rPr>
              <a:t>Command Allocator</a:t>
            </a:r>
          </a:p>
          <a:p>
            <a:pPr marL="742950" indent="-742950">
              <a:lnSpc>
                <a:spcPct val="150000"/>
              </a:lnSpc>
              <a:spcBef>
                <a:spcPts val="600"/>
              </a:spcBef>
              <a:buAutoNum type="arabicPeriod"/>
            </a:pPr>
            <a:endParaRPr lang="en-US" altLang="zh-CN" sz="3200" b="0" dirty="0" smtClean="0">
              <a:solidFill>
                <a:srgbClr val="000000"/>
              </a:solidFill>
              <a:sym typeface="Helvetica Light"/>
            </a:endParaRPr>
          </a:p>
        </p:txBody>
      </p:sp>
      <p:sp>
        <p:nvSpPr>
          <p:cNvPr id="7" name="The Picture slide"/>
          <p:cNvSpPr txBox="1"/>
          <p:nvPr/>
        </p:nvSpPr>
        <p:spPr>
          <a:xfrm>
            <a:off x="12546588" y="5497600"/>
            <a:ext cx="8069837" cy="491929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smtClean="0">
                <a:solidFill>
                  <a:srgbClr val="000000"/>
                </a:solidFill>
                <a:sym typeface="Helvetica Light"/>
              </a:rPr>
              <a:t>Init Pipeline</a:t>
            </a:r>
          </a:p>
          <a:p>
            <a:pPr marL="742950" indent="-742950">
              <a:lnSpc>
                <a:spcPct val="150000"/>
              </a:lnSpc>
              <a:spcBef>
                <a:spcPts val="600"/>
              </a:spcBef>
              <a:buAutoNum type="arabicPeriod"/>
            </a:pPr>
            <a:r>
              <a:rPr lang="en-US" altLang="zh-CN" sz="3200" b="0" dirty="0" smtClean="0">
                <a:solidFill>
                  <a:srgbClr val="000000"/>
                </a:solidFill>
                <a:sym typeface="Helvetica Light"/>
              </a:rPr>
              <a:t>Load Asset</a:t>
            </a:r>
          </a:p>
          <a:p>
            <a:pPr marL="742950" indent="-742950">
              <a:lnSpc>
                <a:spcPct val="150000"/>
              </a:lnSpc>
              <a:spcBef>
                <a:spcPts val="600"/>
              </a:spcBef>
              <a:buAutoNum type="arabicPeriod"/>
            </a:pPr>
            <a:r>
              <a:rPr lang="en-US" altLang="zh-CN" sz="3200" b="0" dirty="0" smtClean="0">
                <a:solidFill>
                  <a:srgbClr val="000000"/>
                </a:solidFill>
                <a:sym typeface="Helvetica Light"/>
              </a:rPr>
              <a:t>On Update</a:t>
            </a:r>
          </a:p>
          <a:p>
            <a:pPr marL="742950" indent="-742950">
              <a:lnSpc>
                <a:spcPct val="150000"/>
              </a:lnSpc>
              <a:spcBef>
                <a:spcPts val="600"/>
              </a:spcBef>
              <a:buAutoNum type="arabicPeriod"/>
            </a:pPr>
            <a:r>
              <a:rPr lang="en-US" altLang="zh-CN" sz="3200" b="0" dirty="0" smtClean="0">
                <a:solidFill>
                  <a:srgbClr val="000000"/>
                </a:solidFill>
                <a:sym typeface="Helvetica Light"/>
              </a:rPr>
              <a:t>Draw</a:t>
            </a:r>
          </a:p>
          <a:p>
            <a:pPr marL="742950" indent="-742950">
              <a:lnSpc>
                <a:spcPct val="150000"/>
              </a:lnSpc>
              <a:spcBef>
                <a:spcPts val="600"/>
              </a:spcBef>
              <a:buAutoNum type="arabicPeriod"/>
            </a:pPr>
            <a:r>
              <a:rPr lang="en-US" altLang="zh-CN" sz="3200" b="0" dirty="0" smtClean="0">
                <a:solidFill>
                  <a:srgbClr val="000000"/>
                </a:solidFill>
                <a:sym typeface="Helvetica Light"/>
              </a:rPr>
              <a:t>On Destroy</a:t>
            </a:r>
          </a:p>
          <a:p>
            <a:pPr marL="742950" indent="-742950">
              <a:lnSpc>
                <a:spcPct val="150000"/>
              </a:lnSpc>
              <a:spcBef>
                <a:spcPts val="600"/>
              </a:spcBef>
              <a:buAutoNum type="arabicPeriod"/>
            </a:pP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
        <p:nvSpPr>
          <p:cNvPr id="3" name="文本框 2"/>
          <p:cNvSpPr txBox="1"/>
          <p:nvPr/>
        </p:nvSpPr>
        <p:spPr>
          <a:xfrm>
            <a:off x="2989151" y="4165281"/>
            <a:ext cx="4591000" cy="87203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渲染管线初始化</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文本框 7"/>
          <p:cNvSpPr txBox="1"/>
          <p:nvPr/>
        </p:nvSpPr>
        <p:spPr>
          <a:xfrm>
            <a:off x="12867185" y="4165281"/>
            <a:ext cx="3949799" cy="87203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5000" dirty="0" smtClean="0">
                <a:solidFill>
                  <a:srgbClr val="000000"/>
                </a:solidFill>
                <a:sym typeface="Helvetica Light"/>
              </a:rPr>
              <a:t>框架组织</a:t>
            </a:r>
            <a:r>
              <a:rPr lang="zh-CN" altLang="en-US" sz="5000" dirty="0">
                <a:solidFill>
                  <a:srgbClr val="000000"/>
                </a:solidFill>
                <a:sym typeface="Helvetica Light"/>
              </a:rPr>
              <a:t>结构</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47851709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latin typeface="方正姚体" panose="02010601030101010101" pitchFamily="2" charset="-122"/>
                <a:ea typeface="方正姚体" panose="02010601030101010101" pitchFamily="2" charset="-122"/>
              </a:rPr>
              <a:t>Key Stage</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Ch2</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93193080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1323975" y="0"/>
            <a:ext cx="13276928" cy="13716000"/>
            <a:chOff x="10467974" y="26142"/>
            <a:chExt cx="14478001" cy="13716000"/>
          </a:xfrm>
        </p:grpSpPr>
        <p:sp>
          <p:nvSpPr>
            <p:cNvPr id="8"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5"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948651" y="2163377"/>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Input Assemble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The Picture slide"/>
          <p:cNvSpPr txBox="1"/>
          <p:nvPr/>
        </p:nvSpPr>
        <p:spPr>
          <a:xfrm>
            <a:off x="2426713" y="3954550"/>
            <a:ext cx="11521373" cy="336502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3200" b="0" dirty="0" smtClean="0">
                <a:solidFill>
                  <a:srgbClr val="000000"/>
                </a:solidFill>
                <a:sym typeface="Helvetica Light"/>
              </a:rPr>
              <a:t>负责从</a:t>
            </a:r>
            <a:r>
              <a:rPr lang="en-US" altLang="zh-CN" sz="3200" b="0" dirty="0" smtClean="0">
                <a:solidFill>
                  <a:srgbClr val="000000"/>
                </a:solidFill>
                <a:sym typeface="Helvetica Light"/>
              </a:rPr>
              <a:t>Memory</a:t>
            </a:r>
            <a:r>
              <a:rPr lang="zh-CN" altLang="en-US" sz="3200" b="0" dirty="0" smtClean="0">
                <a:solidFill>
                  <a:srgbClr val="000000"/>
                </a:solidFill>
                <a:sym typeface="Helvetica Light"/>
              </a:rPr>
              <a:t>读取几何数据（</a:t>
            </a:r>
            <a:r>
              <a:rPr lang="en-US" altLang="zh-CN" sz="3200" b="0" dirty="0" smtClean="0">
                <a:solidFill>
                  <a:srgbClr val="000000"/>
                </a:solidFill>
                <a:sym typeface="Helvetica Light"/>
              </a:rPr>
              <a:t>Geometric Data</a:t>
            </a:r>
            <a:r>
              <a:rPr lang="zh-CN" altLang="en-US" sz="3200" b="0" dirty="0" smtClean="0">
                <a:solidFill>
                  <a:srgbClr val="000000"/>
                </a:solidFill>
                <a:sym typeface="Helvetica Light"/>
              </a:rPr>
              <a:t>），并使用这些数据组装几何体（</a:t>
            </a:r>
            <a:r>
              <a:rPr lang="en-US" altLang="zh-CN" sz="3200" b="0" dirty="0" smtClean="0">
                <a:solidFill>
                  <a:srgbClr val="000000"/>
                </a:solidFill>
                <a:sym typeface="Helvetica Light"/>
              </a:rPr>
              <a:t>Geometric Primitive</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a:solidFill>
                  <a:srgbClr val="000000"/>
                </a:solidFill>
                <a:sym typeface="Helvetica Light"/>
              </a:rPr>
              <a:t>几何</a:t>
            </a:r>
            <a:r>
              <a:rPr lang="zh-CN" altLang="en-US" sz="3200" b="0" dirty="0" smtClean="0">
                <a:solidFill>
                  <a:srgbClr val="000000"/>
                </a:solidFill>
                <a:sym typeface="Helvetica Light"/>
              </a:rPr>
              <a:t>数据包括</a:t>
            </a:r>
            <a:r>
              <a:rPr lang="en-US" altLang="zh-CN" sz="3200" b="0" dirty="0" smtClean="0">
                <a:solidFill>
                  <a:srgbClr val="000000"/>
                </a:solidFill>
                <a:sym typeface="Helvetica Light"/>
              </a:rPr>
              <a:t>Vertex</a:t>
            </a:r>
            <a:r>
              <a:rPr lang="zh-CN" altLang="en-US" sz="3200" b="0" dirty="0" smtClean="0">
                <a:solidFill>
                  <a:srgbClr val="000000"/>
                </a:solidFill>
                <a:sym typeface="Helvetica Light"/>
              </a:rPr>
              <a:t>和</a:t>
            </a:r>
            <a:r>
              <a:rPr lang="en-US" altLang="zh-CN" sz="3200" b="0" dirty="0" smtClean="0">
                <a:solidFill>
                  <a:srgbClr val="000000"/>
                </a:solidFill>
                <a:sym typeface="Helvetica Light"/>
              </a:rPr>
              <a:t>Index</a:t>
            </a:r>
            <a:r>
              <a:rPr lang="zh-CN" altLang="en-US" sz="3200" b="0" dirty="0" smtClean="0">
                <a:solidFill>
                  <a:srgbClr val="000000"/>
                </a:solidFill>
                <a:sym typeface="Helvetica Light"/>
              </a:rPr>
              <a:t>信息</a:t>
            </a:r>
            <a:endParaRPr lang="en-US" altLang="zh-CN" sz="3200" b="0" dirty="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模型拓扑表示（</a:t>
            </a:r>
            <a:r>
              <a:rPr lang="en-US" altLang="zh-CN" sz="3200" b="0" dirty="0">
                <a:solidFill>
                  <a:srgbClr val="000000"/>
                </a:solidFill>
                <a:sym typeface="Helvetica Light"/>
              </a:rPr>
              <a:t> Primitive Topology </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
        <p:nvSpPr>
          <p:cNvPr id="13" name="文本框 12"/>
          <p:cNvSpPr txBox="1"/>
          <p:nvPr/>
        </p:nvSpPr>
        <p:spPr>
          <a:xfrm>
            <a:off x="2136313" y="7319574"/>
            <a:ext cx="5238750"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Point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Line List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Line Strip</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Triangle List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Triangle Strip</a:t>
            </a:r>
          </a:p>
        </p:txBody>
      </p:sp>
      <p:pic>
        <p:nvPicPr>
          <p:cNvPr id="14" name="图片 13"/>
          <p:cNvPicPr>
            <a:picLocks noChangeAspect="1"/>
          </p:cNvPicPr>
          <p:nvPr/>
        </p:nvPicPr>
        <p:blipFill>
          <a:blip r:embed="rId4"/>
          <a:stretch>
            <a:fillRect/>
          </a:stretch>
        </p:blipFill>
        <p:spPr>
          <a:xfrm>
            <a:off x="16811625" y="1966912"/>
            <a:ext cx="5429250" cy="7953375"/>
          </a:xfrm>
          <a:prstGeom prst="rect">
            <a:avLst/>
          </a:prstGeom>
        </p:spPr>
      </p:pic>
      <p:sp>
        <p:nvSpPr>
          <p:cNvPr id="15" name="文本框 14"/>
          <p:cNvSpPr txBox="1"/>
          <p:nvPr/>
        </p:nvSpPr>
        <p:spPr>
          <a:xfrm>
            <a:off x="16811625" y="10063713"/>
            <a:ext cx="5429250"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smtClean="0">
                <a:ln>
                  <a:noFill/>
                </a:ln>
                <a:solidFill>
                  <a:srgbClr val="000000"/>
                </a:solidFill>
                <a:effectLst/>
                <a:uFillTx/>
                <a:latin typeface="+mn-lt"/>
                <a:ea typeface="+mn-ea"/>
                <a:cs typeface="+mn-cs"/>
                <a:sym typeface="Helvetica Light"/>
              </a:rPr>
              <a:t>a. Point List	b. Line List</a:t>
            </a:r>
          </a:p>
          <a:p>
            <a:pPr marL="0" marR="0" indent="0" algn="ctr" defTabSz="825500" rtl="0" fontAlgn="auto" latinLnBrk="0" hangingPunct="0">
              <a:lnSpc>
                <a:spcPct val="100000"/>
              </a:lnSpc>
              <a:spcBef>
                <a:spcPts val="0"/>
              </a:spcBef>
              <a:spcAft>
                <a:spcPts val="0"/>
              </a:spcAft>
              <a:buClrTx/>
              <a:buSzTx/>
              <a:buFontTx/>
              <a:buNone/>
            </a:pPr>
            <a:r>
              <a:rPr lang="en-US" altLang="zh-CN" sz="2000" dirty="0" smtClean="0">
                <a:solidFill>
                  <a:srgbClr val="000000"/>
                </a:solidFill>
                <a:sym typeface="Helvetica Light"/>
              </a:rPr>
              <a:t>c. Line Strip	d. Triangle Strip</a:t>
            </a:r>
            <a:endParaRPr kumimoji="0" lang="zh-CN" altLang="en-US" sz="2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97096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8119</TotalTime>
  <Words>2285</Words>
  <Application>Microsoft Office PowerPoint</Application>
  <PresentationFormat>自定义</PresentationFormat>
  <Paragraphs>320</Paragraphs>
  <Slides>34</Slides>
  <Notes>34</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Helvetica Light</vt:lpstr>
      <vt:lpstr>等线</vt:lpstr>
      <vt:lpstr>方正姚体</vt:lpstr>
      <vt:lpstr>宋体</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399</cp:revision>
  <dcterms:created xsi:type="dcterms:W3CDTF">2017-07-18T17:55:00Z</dcterms:created>
  <dcterms:modified xsi:type="dcterms:W3CDTF">2021-12-28T02:45:17Z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