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29"/>
  </p:notesMasterIdLst>
  <p:sldIdLst>
    <p:sldId id="324" r:id="rId3"/>
    <p:sldId id="327" r:id="rId4"/>
    <p:sldId id="344" r:id="rId5"/>
    <p:sldId id="326" r:id="rId6"/>
    <p:sldId id="358" r:id="rId7"/>
    <p:sldId id="347" r:id="rId8"/>
    <p:sldId id="352" r:id="rId9"/>
    <p:sldId id="365" r:id="rId10"/>
    <p:sldId id="353" r:id="rId11"/>
    <p:sldId id="355" r:id="rId12"/>
    <p:sldId id="356" r:id="rId13"/>
    <p:sldId id="359" r:id="rId14"/>
    <p:sldId id="354" r:id="rId15"/>
    <p:sldId id="360" r:id="rId16"/>
    <p:sldId id="366" r:id="rId17"/>
    <p:sldId id="357" r:id="rId18"/>
    <p:sldId id="361" r:id="rId19"/>
    <p:sldId id="362" r:id="rId20"/>
    <p:sldId id="363" r:id="rId21"/>
    <p:sldId id="364" r:id="rId22"/>
    <p:sldId id="350" r:id="rId23"/>
    <p:sldId id="345" r:id="rId24"/>
    <p:sldId id="367" r:id="rId25"/>
    <p:sldId id="368" r:id="rId26"/>
    <p:sldId id="369" r:id="rId27"/>
    <p:sldId id="333" r:id="rId28"/>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58208" autoAdjust="0"/>
  </p:normalViewPr>
  <p:slideViewPr>
    <p:cSldViewPr snapToGrid="0">
      <p:cViewPr varScale="1">
        <p:scale>
          <a:sx n="39" d="100"/>
          <a:sy n="39" d="100"/>
        </p:scale>
        <p:origin x="1584" y="60"/>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12/28/2021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windows/win32/api/d3d12/nf-d3d12-id3d12graphicscommandlist-omsetrendertarge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view</a:t>
            </a:r>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15</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names. On some hardware, there can be a performance gain from only making descriptors visible to the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33306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21</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0" dirty="0" smtClean="0">
                <a:solidFill>
                  <a:srgbClr val="000000"/>
                </a:solidFill>
                <a:sym typeface="Helvetica Light"/>
              </a:rPr>
              <a:t>先比较</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和</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对</a:t>
            </a:r>
            <a:r>
              <a:rPr lang="en-US" altLang="zh-CN" sz="2400" b="0" dirty="0" smtClean="0">
                <a:solidFill>
                  <a:srgbClr val="000000"/>
                </a:solidFill>
                <a:sym typeface="Helvetica Light"/>
              </a:rPr>
              <a:t>vertex buffer</a:t>
            </a:r>
            <a:r>
              <a:rPr lang="zh-CN" altLang="en-US" sz="2400" b="0" dirty="0" smtClean="0">
                <a:solidFill>
                  <a:srgbClr val="000000"/>
                </a:solidFill>
                <a:sym typeface="Helvetica Light"/>
              </a:rPr>
              <a:t>的使用；</a:t>
            </a:r>
            <a:r>
              <a:rPr lang="en-US" altLang="zh-CN" sz="2400" b="0" dirty="0" err="1" smtClean="0">
                <a:solidFill>
                  <a:srgbClr val="000000"/>
                </a:solidFill>
                <a:sym typeface="Helvetica Light"/>
              </a:rPr>
              <a:t>IASetVertex</a:t>
            </a:r>
            <a:r>
              <a:rPr lang="en-US" altLang="zh-CN" sz="2400" b="0" dirty="0" smtClean="0">
                <a:solidFill>
                  <a:srgbClr val="000000"/>
                </a:solidFill>
                <a:sym typeface="Helvetica Light"/>
              </a:rPr>
              <a:t> buffer</a:t>
            </a:r>
            <a:r>
              <a:rPr lang="zh-CN" altLang="en-US" sz="2400" b="0" dirty="0" smtClean="0">
                <a:solidFill>
                  <a:srgbClr val="000000"/>
                </a:solidFill>
                <a:sym typeface="Helvetica Light"/>
              </a:rPr>
              <a:t>的过程，</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传入的是</a:t>
            </a:r>
            <a:r>
              <a:rPr lang="en-US" altLang="zh-CN" sz="2400" b="0" dirty="0" smtClean="0">
                <a:solidFill>
                  <a:srgbClr val="000000"/>
                </a:solidFill>
                <a:sym typeface="Helvetica Light"/>
              </a:rPr>
              <a:t>buffer</a:t>
            </a:r>
            <a:r>
              <a:rPr lang="zh-CN" altLang="en-US" sz="2400" b="0" dirty="0" smtClean="0">
                <a:solidFill>
                  <a:srgbClr val="000000"/>
                </a:solidFill>
                <a:sym typeface="Helvetica Light"/>
              </a:rPr>
              <a:t>，而</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传入的是</a:t>
            </a:r>
            <a:r>
              <a:rPr lang="en-US" altLang="zh-CN" sz="2400" b="0" dirty="0" smtClean="0">
                <a:solidFill>
                  <a:srgbClr val="000000"/>
                </a:solidFill>
                <a:sym typeface="Helvetica Light"/>
              </a:rPr>
              <a:t>view</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引入下一页介绍</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a:t>
            </a:r>
            <a:r>
              <a:rPr lang="en-US" altLang="zh-CN" sz="2400" b="0" dirty="0" smtClean="0">
                <a:solidFill>
                  <a:srgbClr val="000000"/>
                </a:solidFill>
                <a:sym typeface="Helvetica Light"/>
              </a:rPr>
              <a:t>resource binding</a:t>
            </a:r>
          </a:p>
          <a:p>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179647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err="1" smtClean="0"/>
              <a:t>shader</a:t>
            </a:r>
            <a:r>
              <a:rPr lang="en-US" altLang="zh-CN" dirty="0" smtClean="0"/>
              <a:t>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p>
          <a:p>
            <a:r>
              <a:rPr lang="zh-CN" altLang="en-US" sz="2400" b="0" i="0" kern="1200" dirty="0" smtClean="0">
                <a:solidFill>
                  <a:schemeClr val="tx1"/>
                </a:solidFill>
                <a:effectLst/>
                <a:latin typeface="+mn-lt"/>
                <a:ea typeface="+mn-ea"/>
                <a:cs typeface="+mn-cs"/>
              </a:rPr>
              <a:t>可以对比</a:t>
            </a:r>
            <a:r>
              <a:rPr lang="en-US" altLang="zh-CN" sz="2400" b="0" i="0" kern="1200" dirty="0" err="1" smtClean="0">
                <a:solidFill>
                  <a:schemeClr val="tx1"/>
                </a:solidFill>
                <a:effectLst/>
                <a:latin typeface="+mn-lt"/>
                <a:ea typeface="+mn-ea"/>
                <a:cs typeface="+mn-cs"/>
              </a:rPr>
              <a:t>cpu</a:t>
            </a:r>
            <a:r>
              <a:rPr lang="zh-CN" altLang="en-US" sz="2400" b="0" i="0" kern="1200" dirty="0" smtClean="0">
                <a:solidFill>
                  <a:schemeClr val="tx1"/>
                </a:solidFill>
                <a:effectLst/>
                <a:latin typeface="+mn-lt"/>
                <a:ea typeface="+mn-ea"/>
                <a:cs typeface="+mn-cs"/>
              </a:rPr>
              <a:t>计算使用的数据来说明，</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图形渲染管线使用比较固定化，我们渲染管线各个阶段有的是可以编程的，有的是不能编程的， 有的是可以配置的，有的是不能配置的。。。 数据的输入也不是随便输入</a:t>
            </a:r>
            <a:r>
              <a:rPr lang="zh-CN" altLang="en-US" sz="2400" b="0" i="0" kern="1200" dirty="0" smtClean="0">
                <a:solidFill>
                  <a:schemeClr val="tx1"/>
                </a:solidFill>
                <a:effectLst/>
                <a:latin typeface="+mn-lt"/>
                <a:ea typeface="+mn-ea"/>
                <a:cs typeface="+mn-cs"/>
              </a:rPr>
              <a:t>的</a:t>
            </a:r>
            <a:endParaRPr lang="en-US" altLang="zh-CN" sz="2400" b="0" i="0" kern="1200" dirty="0" smtClean="0">
              <a:solidFill>
                <a:schemeClr val="tx1"/>
              </a:solidFill>
              <a:effectLst/>
              <a:latin typeface="+mn-lt"/>
              <a:ea typeface="+mn-ea"/>
              <a:cs typeface="+mn-cs"/>
            </a:endParaRPr>
          </a:p>
          <a:p>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a:t>
            </a:r>
            <a:r>
              <a:rPr lang="zh-CN" altLang="en-US" sz="2400" b="0" dirty="0" smtClean="0">
                <a:solidFill>
                  <a:srgbClr val="000000"/>
                </a:solidFill>
                <a:sym typeface="Helvetica Light"/>
              </a:rPr>
              <a:t>都是固化的，驱动</a:t>
            </a:r>
            <a:r>
              <a:rPr lang="zh-CN" altLang="en-US" sz="2400" b="0" dirty="0" smtClean="0">
                <a:solidFill>
                  <a:srgbClr val="000000"/>
                </a:solidFill>
                <a:sym typeface="Helvetica Light"/>
              </a:rPr>
              <a:t>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主要介绍</a:t>
            </a:r>
            <a:r>
              <a:rPr lang="en-US" altLang="zh-CN" dirty="0" smtClean="0"/>
              <a:t>dx12</a:t>
            </a:r>
            <a:r>
              <a:rPr lang="zh-CN" altLang="en-US" dirty="0" smtClean="0"/>
              <a:t>里</a:t>
            </a:r>
            <a:r>
              <a:rPr lang="en-US" altLang="zh-CN" dirty="0" smtClean="0"/>
              <a:t>resource binding model</a:t>
            </a:r>
            <a:r>
              <a:rPr lang="zh-CN" altLang="en-US" dirty="0" smtClean="0"/>
              <a:t>的改动</a:t>
            </a:r>
            <a:endParaRPr lang="en-US" altLang="zh-CN" dirty="0" smtClean="0"/>
          </a:p>
          <a:p>
            <a:r>
              <a:rPr lang="zh-CN" altLang="en-US" dirty="0" smtClean="0"/>
              <a:t>主要的设计思想是</a:t>
            </a:r>
            <a:r>
              <a:rPr lang="en-US" altLang="zh-CN" dirty="0" smtClean="0"/>
              <a:t>Resource Binding </a:t>
            </a:r>
            <a:r>
              <a:rPr lang="zh-CN" altLang="en-US" dirty="0" smtClean="0"/>
              <a:t>与其他的管理任务分离；提高了</a:t>
            </a:r>
            <a:r>
              <a:rPr lang="en-US" altLang="zh-CN" dirty="0" smtClean="0"/>
              <a:t>application </a:t>
            </a:r>
            <a:r>
              <a:rPr lang="zh-CN" altLang="en-US" dirty="0" smtClean="0"/>
              <a:t>对</a:t>
            </a:r>
            <a:r>
              <a:rPr lang="en-US" altLang="zh-CN" dirty="0" smtClean="0"/>
              <a:t>binding </a:t>
            </a:r>
            <a:r>
              <a:rPr lang="zh-CN" altLang="en-US" dirty="0" smtClean="0"/>
              <a:t>操作的自由度；但是同时要求</a:t>
            </a:r>
            <a:r>
              <a:rPr lang="en-US" altLang="zh-CN" dirty="0" smtClean="0"/>
              <a:t>application</a:t>
            </a:r>
            <a:r>
              <a:rPr lang="zh-CN" altLang="en-US" dirty="0" smtClean="0"/>
              <a:t>去处理潜在的问题</a:t>
            </a:r>
            <a:endParaRPr lang="en-US" altLang="zh-CN" dirty="0" smtClean="0"/>
          </a:p>
          <a:p>
            <a:endParaRPr lang="en-US" altLang="zh-CN" dirty="0" smtClean="0"/>
          </a:p>
          <a:p>
            <a:endParaRPr lang="en-US" altLang="zh-CN" dirty="0" smtClean="0"/>
          </a:p>
          <a:p>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main advantage of the D3D12 Binding Model is that it enables apps to change texture bindings frequently,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为了提升性能，</a:t>
            </a:r>
            <a:r>
              <a:rPr lang="en-US" altLang="zh-CN" sz="2400" b="0" i="0" kern="1200" dirty="0" smtClean="0">
                <a:solidFill>
                  <a:schemeClr val="tx1"/>
                </a:solidFill>
                <a:effectLst/>
                <a:latin typeface="+mn-lt"/>
                <a:ea typeface="+mn-ea"/>
                <a:cs typeface="+mn-cs"/>
              </a:rPr>
              <a:t>binding model</a:t>
            </a:r>
            <a:r>
              <a:rPr lang="zh-CN" altLang="en-US" sz="2400" b="0" i="0" kern="1200" dirty="0" smtClean="0">
                <a:solidFill>
                  <a:schemeClr val="tx1"/>
                </a:solidFill>
                <a:effectLst/>
                <a:latin typeface="+mn-lt"/>
                <a:ea typeface="+mn-ea"/>
                <a:cs typeface="+mn-cs"/>
              </a:rPr>
              <a:t>不再要求系统追踪</a:t>
            </a:r>
            <a:r>
              <a:rPr lang="en-US" altLang="zh-CN" sz="2400" b="0" i="0" kern="1200" dirty="0" err="1" smtClean="0">
                <a:solidFill>
                  <a:schemeClr val="tx1"/>
                </a:solidFill>
                <a:effectLst/>
                <a:latin typeface="+mn-lt"/>
                <a:ea typeface="+mn-ea"/>
                <a:cs typeface="+mn-cs"/>
              </a:rPr>
              <a:t>appliction</a:t>
            </a:r>
            <a:r>
              <a:rPr lang="zh-CN" altLang="en-US" sz="2400" b="0" i="0" kern="1200" baseline="0" dirty="0" smtClean="0">
                <a:solidFill>
                  <a:schemeClr val="tx1"/>
                </a:solidFill>
                <a:effectLst/>
                <a:latin typeface="+mn-lt"/>
                <a:ea typeface="+mn-ea"/>
                <a:cs typeface="+mn-cs"/>
              </a:rPr>
              <a:t> 请求的</a:t>
            </a:r>
            <a:r>
              <a:rPr lang="en-US" altLang="zh-CN" sz="2400" b="0" i="0" kern="1200" baseline="0" dirty="0" smtClean="0">
                <a:solidFill>
                  <a:schemeClr val="tx1"/>
                </a:solidFill>
                <a:effectLst/>
                <a:latin typeface="+mn-lt"/>
                <a:ea typeface="+mn-ea"/>
                <a:cs typeface="+mn-cs"/>
              </a:rPr>
              <a:t>binding</a:t>
            </a:r>
            <a:r>
              <a:rPr lang="zh-CN" altLang="en-US" sz="2400" b="0" i="0" kern="1200" baseline="0" dirty="0" smtClean="0">
                <a:solidFill>
                  <a:schemeClr val="tx1"/>
                </a:solidFill>
                <a:effectLst/>
                <a:latin typeface="+mn-lt"/>
                <a:ea typeface="+mn-ea"/>
                <a:cs typeface="+mn-cs"/>
              </a:rPr>
              <a:t>内容，在</a:t>
            </a:r>
            <a:r>
              <a:rPr lang="en-US" altLang="zh-CN" sz="2400" b="0" i="0" kern="1200" baseline="0" dirty="0" smtClean="0">
                <a:solidFill>
                  <a:schemeClr val="tx1"/>
                </a:solidFill>
                <a:effectLst/>
                <a:latin typeface="+mn-lt"/>
                <a:ea typeface="+mn-ea"/>
                <a:cs typeface="+mn-cs"/>
              </a:rPr>
              <a:t>binding </a:t>
            </a:r>
            <a:r>
              <a:rPr lang="zh-CN" altLang="en-US" sz="2400" b="0" i="0" kern="1200" baseline="0" dirty="0" smtClean="0">
                <a:solidFill>
                  <a:schemeClr val="tx1"/>
                </a:solidFill>
                <a:effectLst/>
                <a:latin typeface="+mn-lt"/>
                <a:ea typeface="+mn-ea"/>
                <a:cs typeface="+mn-cs"/>
              </a:rPr>
              <a:t>和多线程的</a:t>
            </a:r>
            <a:r>
              <a:rPr lang="en-US" altLang="zh-CN" sz="2400" b="0" i="0" kern="1200" baseline="0" dirty="0" smtClean="0">
                <a:solidFill>
                  <a:schemeClr val="tx1"/>
                </a:solidFill>
                <a:effectLst/>
                <a:latin typeface="+mn-lt"/>
                <a:ea typeface="+mn-ea"/>
                <a:cs typeface="+mn-cs"/>
              </a:rPr>
              <a:t>command list</a:t>
            </a:r>
            <a:r>
              <a:rPr lang="zh-CN" altLang="en-US" sz="2400" b="0" i="0" kern="1200" baseline="0" dirty="0" smtClean="0">
                <a:solidFill>
                  <a:schemeClr val="tx1"/>
                </a:solidFill>
                <a:effectLst/>
                <a:latin typeface="+mn-lt"/>
                <a:ea typeface="+mn-ea"/>
                <a:cs typeface="+mn-cs"/>
              </a:rPr>
              <a:t>之前也有清晰的整合。</a:t>
            </a: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improve performance, the binding model does not require the system to keep track of what bindings an app has requested the GPU to use, and there is a clean integration between binding and multi-threaded command lists.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这段跟目前的作业关系比较少，可能比较难懂。待定</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428195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8</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err="1"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3"/>
              </a:rPr>
              <a:t>ID3D12GraphicsCommandList::</a:t>
            </a:r>
            <a:r>
              <a:rPr lang="en-US" altLang="zh-CN" sz="2400" b="1" i="0" u="none" strike="noStrike" kern="1200" dirty="0" err="1" smtClean="0">
                <a:solidFill>
                  <a:schemeClr val="tx1"/>
                </a:solidFill>
                <a:effectLst/>
                <a:latin typeface="+mn-lt"/>
                <a:ea typeface="+mn-ea"/>
                <a:cs typeface="+mn-cs"/>
                <a:hlinkClick r:id="rId3"/>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325004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microsoft.com/en-us/windows/win32/direct3d12/binding-model#cpu-gpu-mapped-memory-synchronization-separated-from-bin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windows/win32/direct3d12/binding-model#driver-resource-state-tracking-separated-from-binding" TargetMode="External"/><Relationship Id="rId5" Type="http://schemas.openxmlformats.org/officeDocument/2006/relationships/hyperlink" Target="https://docs.microsoft.com/en-us/windows/win32/direct3d12/binding-model#object-lifetime-management-separated-from-binding" TargetMode="External"/><Relationship Id="rId4" Type="http://schemas.openxmlformats.org/officeDocument/2006/relationships/hyperlink" Target="https://docs.microsoft.com/en-us/windows/win32/direct3d12/binding-model#memory-residency-management-separated-from-bind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p>
        </p:txBody>
      </p:sp>
      <p:sp>
        <p:nvSpPr>
          <p:cNvPr id="7" name="矩形 6"/>
          <p:cNvSpPr/>
          <p:nvPr/>
        </p:nvSpPr>
        <p:spPr>
          <a:xfrm>
            <a:off x="2756485" y="4232124"/>
            <a:ext cx="11578079" cy="5078313"/>
          </a:xfrm>
          <a:prstGeom prst="rect">
            <a:avLst/>
          </a:prstGeom>
        </p:spPr>
        <p:txBody>
          <a:bodyPr wrap="square">
            <a:spAutoFit/>
          </a:bodyPr>
          <a:lstStyle/>
          <a:p>
            <a:r>
              <a:rPr lang="en-US" altLang="zh-CN" dirty="0"/>
              <a:t>Constant buffer view (CBV)</a:t>
            </a:r>
          </a:p>
          <a:p>
            <a:r>
              <a:rPr lang="en-US" altLang="zh-CN" dirty="0"/>
              <a:t>Unordered access view (UAV)</a:t>
            </a:r>
          </a:p>
          <a:p>
            <a:r>
              <a:rPr lang="en-US" altLang="zh-CN" dirty="0"/>
              <a:t>Shader resource view (SRV)</a:t>
            </a:r>
          </a:p>
          <a:p>
            <a:r>
              <a:rPr lang="en-US" altLang="zh-CN" dirty="0"/>
              <a:t>Samplers</a:t>
            </a:r>
          </a:p>
          <a:p>
            <a:r>
              <a:rPr lang="en-US" altLang="zh-CN" dirty="0"/>
              <a:t>Render Target View (RTV)</a:t>
            </a:r>
          </a:p>
          <a:p>
            <a:r>
              <a:rPr lang="en-US" altLang="zh-CN" dirty="0"/>
              <a:t>Depth Stencil View (DSV)</a:t>
            </a:r>
          </a:p>
          <a:p>
            <a:r>
              <a:rPr lang="en-US" altLang="zh-CN" dirty="0"/>
              <a:t>Index Buffer View (IBV)</a:t>
            </a:r>
          </a:p>
          <a:p>
            <a:r>
              <a:rPr lang="en-US" altLang="zh-CN" dirty="0"/>
              <a:t>Vertex Buffer View (VBV)</a:t>
            </a:r>
          </a:p>
          <a:p>
            <a:r>
              <a:rPr lang="en-US" altLang="zh-CN" dirty="0"/>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5078313"/>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连续的显存空间，存储的内容是</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地址</a:t>
            </a:r>
            <a:endParaRPr lang="en-US" altLang="zh-CN" b="1" dirty="0" smtClean="0">
              <a:solidFill>
                <a:srgbClr val="171717"/>
              </a:solidFill>
              <a:latin typeface="Segoe UI" panose="020B0502040204020203" pitchFamily="34" charset="0"/>
            </a:endParaRPr>
          </a:p>
          <a:p>
            <a:pPr marL="742950" indent="-742950">
              <a:buAutoNum type="arabicPeriod"/>
            </a:pP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的主要目的是尽可能多的包含窗口绘制所需要的所有类型的</a:t>
            </a:r>
            <a:r>
              <a:rPr lang="en-US" altLang="zh-CN" b="1" dirty="0" smtClean="0">
                <a:solidFill>
                  <a:srgbClr val="171717"/>
                </a:solidFill>
                <a:latin typeface="Segoe UI" panose="020B0502040204020203" pitchFamily="34" charset="0"/>
              </a:rPr>
              <a:t>Descriptor</a:t>
            </a:r>
            <a:endParaRPr lang="en-US" altLang="zh-CN" b="1" dirty="0">
              <a:solidFill>
                <a:srgbClr val="171717"/>
              </a:solidFill>
              <a:latin typeface="Segoe UI" panose="020B0502040204020203" pitchFamily="34" charset="0"/>
            </a:endParaRPr>
          </a:p>
          <a:p>
            <a:pPr marL="742950" indent="-742950">
              <a:buAutoNum type="arabicPeriod"/>
            </a:pPr>
            <a:r>
              <a:rPr lang="zh-CN" altLang="en-US" b="1" dirty="0" smtClean="0">
                <a:solidFill>
                  <a:srgbClr val="171717"/>
                </a:solidFill>
                <a:latin typeface="Segoe UI" panose="020B0502040204020203" pitchFamily="34" charset="0"/>
              </a:rPr>
              <a:t>搭配</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实现快速切换</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访问</a:t>
            </a:r>
            <a:r>
              <a:rPr lang="en-US" altLang="zh-CN" b="1" dirty="0" err="1" smtClean="0">
                <a:solidFill>
                  <a:srgbClr val="171717"/>
                </a:solidFill>
                <a:latin typeface="Segoe UI" panose="020B0502040204020203" pitchFamily="34" charset="0"/>
              </a:rPr>
              <a:t>rexture</a:t>
            </a:r>
            <a:r>
              <a:rPr lang="en-US" altLang="zh-CN" b="1" dirty="0" smtClean="0">
                <a:solidFill>
                  <a:srgbClr val="171717"/>
                </a:solidFill>
                <a:latin typeface="Segoe UI" panose="020B0502040204020203" pitchFamily="34" charset="0"/>
              </a:rPr>
              <a:t> resource</a:t>
            </a:r>
            <a:r>
              <a:rPr lang="zh-CN" altLang="en-US" b="1" dirty="0" smtClean="0">
                <a:solidFill>
                  <a:srgbClr val="171717"/>
                </a:solidFill>
                <a:latin typeface="Segoe UI" panose="020B0502040204020203" pitchFamily="34" charset="0"/>
              </a:rPr>
              <a:t>的目的</a:t>
            </a:r>
            <a:endParaRPr lang="en-US" altLang="zh-CN" b="1" dirty="0" smtClean="0">
              <a:solidFill>
                <a:srgbClr val="171717"/>
              </a:solidFill>
              <a:latin typeface="Segoe UI" panose="020B0502040204020203" pitchFamily="34" charset="0"/>
            </a:endParaRPr>
          </a:p>
          <a:p>
            <a:pPr marL="742950" indent="-742950">
              <a:buAutoNum type="arabicPeriod"/>
            </a:pPr>
            <a:r>
              <a:rPr lang="zh-CN" altLang="en-US" b="1" dirty="0" smtClean="0">
                <a:solidFill>
                  <a:srgbClr val="171717"/>
                </a:solidFill>
                <a:latin typeface="Segoe UI" panose="020B0502040204020203" pitchFamily="34" charset="0"/>
              </a:rPr>
              <a:t>管理目的：对</a:t>
            </a:r>
            <a:r>
              <a:rPr lang="en-US" altLang="zh-CN" b="1" dirty="0" err="1" smtClean="0">
                <a:solidFill>
                  <a:srgbClr val="171717"/>
                </a:solidFill>
                <a:latin typeface="Segoe UI" panose="020B0502040204020203" pitchFamily="34" charset="0"/>
              </a:rPr>
              <a:t>cpu</a:t>
            </a:r>
            <a:r>
              <a:rPr lang="zh-CN" altLang="en-US" b="1" dirty="0" smtClean="0">
                <a:solidFill>
                  <a:srgbClr val="171717"/>
                </a:solidFill>
                <a:latin typeface="Segoe UI" panose="020B0502040204020203" pitchFamily="34" charset="0"/>
              </a:rPr>
              <a:t>可见；两个</a:t>
            </a:r>
            <a:r>
              <a:rPr lang="en-US" altLang="zh-CN" b="1" dirty="0" smtClean="0">
                <a:solidFill>
                  <a:srgbClr val="171717"/>
                </a:solidFill>
                <a:latin typeface="Segoe UI" panose="020B0502040204020203" pitchFamily="34" charset="0"/>
              </a:rPr>
              <a:t>address</a:t>
            </a:r>
            <a:r>
              <a:rPr lang="zh-CN" altLang="en-US" b="1" dirty="0" smtClean="0">
                <a:solidFill>
                  <a:srgbClr val="171717"/>
                </a:solidFill>
                <a:latin typeface="Segoe UI" panose="020B0502040204020203" pitchFamily="34" charset="0"/>
              </a:rPr>
              <a:t>（</a:t>
            </a:r>
            <a:r>
              <a:rPr lang="en-US" altLang="zh-CN" b="1" dirty="0" err="1" smtClean="0">
                <a:solidFill>
                  <a:srgbClr val="171717"/>
                </a:solidFill>
                <a:latin typeface="Segoe UI" panose="020B0502040204020203" pitchFamily="34" charset="0"/>
              </a:rPr>
              <a:t>cpu</a:t>
            </a:r>
            <a:r>
              <a:rPr lang="en-US" altLang="zh-CN" b="1" dirty="0" smtClean="0">
                <a:solidFill>
                  <a:srgbClr val="171717"/>
                </a:solidFill>
                <a:latin typeface="Segoe UI" panose="020B0502040204020203" pitchFamily="34" charset="0"/>
              </a:rPr>
              <a:t> address </a:t>
            </a:r>
            <a:r>
              <a:rPr lang="en-US" altLang="zh-CN" b="1" dirty="0" err="1" smtClean="0">
                <a:solidFill>
                  <a:srgbClr val="171717"/>
                </a:solidFill>
                <a:latin typeface="Segoe UI" panose="020B0502040204020203" pitchFamily="34" charset="0"/>
              </a:rPr>
              <a:t>gpu</a:t>
            </a:r>
            <a:r>
              <a:rPr lang="en-US" altLang="zh-CN" b="1" dirty="0" smtClean="0">
                <a:solidFill>
                  <a:srgbClr val="171717"/>
                </a:solidFill>
                <a:latin typeface="Segoe UI" panose="020B0502040204020203" pitchFamily="34" charset="0"/>
              </a:rPr>
              <a:t> address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AutoNum type="arabicPeriod"/>
            </a:pPr>
            <a:r>
              <a:rPr lang="en-US" altLang="zh-CN" b="1" dirty="0" smtClean="0">
                <a:solidFill>
                  <a:srgbClr val="171717"/>
                </a:solidFill>
                <a:latin typeface="Segoe UI" panose="020B0502040204020203" pitchFamily="34" charset="0"/>
              </a:rPr>
              <a:t>Shader Visible Descriptor Heaps</a:t>
            </a:r>
          </a:p>
          <a:p>
            <a:pPr marL="742950" indent="-742950">
              <a:buAutoNum type="arabicPeriod"/>
            </a:pPr>
            <a:r>
              <a:rPr lang="en-US" altLang="zh-CN" b="1" dirty="0" smtClean="0">
                <a:solidFill>
                  <a:srgbClr val="171717"/>
                </a:solidFill>
                <a:latin typeface="Segoe UI" panose="020B0502040204020203" pitchFamily="34" charset="0"/>
              </a:rPr>
              <a:t>Non Shader Visible Descriptor Heaps</a:t>
            </a:r>
            <a:endParaRPr lang="en-US" altLang="zh-CN" b="1" dirty="0"/>
          </a:p>
        </p:txBody>
      </p:sp>
    </p:spTree>
    <p:extLst>
      <p:ext uri="{BB962C8B-B14F-4D97-AF65-F5344CB8AC3E}">
        <p14:creationId xmlns:p14="http://schemas.microsoft.com/office/powerpoint/2010/main" val="15335125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1200329"/>
          </a:xfrm>
          <a:prstGeom prst="rect">
            <a:avLst/>
          </a:prstGeom>
        </p:spPr>
        <p:txBody>
          <a:bodyPr wrap="square">
            <a:spAutoFit/>
          </a:bodyPr>
          <a:lstStyle/>
          <a:p>
            <a:pPr marL="742950" indent="-742950">
              <a:buAutoNum type="arabicPeriod"/>
            </a:pPr>
            <a:r>
              <a:rPr lang="en-US" altLang="zh-CN" b="1" dirty="0" smtClean="0">
                <a:solidFill>
                  <a:srgbClr val="171717"/>
                </a:solidFill>
                <a:latin typeface="Segoe UI" panose="020B0502040204020203" pitchFamily="34" charset="0"/>
              </a:rPr>
              <a:t>Shader Visible Descriptor Heaps</a:t>
            </a:r>
          </a:p>
          <a:p>
            <a:pPr marL="742950" indent="-742950">
              <a:buAutoNum type="arabicPeriod"/>
            </a:pPr>
            <a:r>
              <a:rPr lang="en-US" altLang="zh-CN" b="1" dirty="0" smtClean="0">
                <a:solidFill>
                  <a:srgbClr val="171717"/>
                </a:solidFill>
                <a:latin typeface="Segoe UI" panose="020B0502040204020203" pitchFamily="34" charset="0"/>
              </a:rPr>
              <a:t>Non Shader Visible Descriptor Heaps</a:t>
            </a:r>
            <a:endParaRPr lang="en-US" altLang="zh-CN" b="1" dirty="0"/>
          </a:p>
        </p:txBody>
      </p:sp>
      <p:pic>
        <p:nvPicPr>
          <p:cNvPr id="8" name="图片 7"/>
          <p:cNvPicPr>
            <a:picLocks noChangeAspect="1"/>
          </p:cNvPicPr>
          <p:nvPr/>
        </p:nvPicPr>
        <p:blipFill>
          <a:blip r:embed="rId4"/>
          <a:stretch>
            <a:fillRect/>
          </a:stretch>
        </p:blipFill>
        <p:spPr>
          <a:xfrm>
            <a:off x="15767073" y="3295650"/>
            <a:ext cx="7692482" cy="7422776"/>
          </a:xfrm>
          <a:prstGeom prst="rect">
            <a:avLst/>
          </a:prstGeom>
        </p:spPr>
      </p:pic>
    </p:spTree>
    <p:extLst>
      <p:ext uri="{BB962C8B-B14F-4D97-AF65-F5344CB8AC3E}">
        <p14:creationId xmlns:p14="http://schemas.microsoft.com/office/powerpoint/2010/main" val="17247373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003301"/>
            <a:ext cx="9014430" cy="5006228"/>
          </a:xfrm>
          <a:prstGeom prst="rect">
            <a:avLst/>
          </a:prstGeom>
        </p:spPr>
      </p:pic>
      <p:sp>
        <p:nvSpPr>
          <p:cNvPr id="8" name="矩形 7"/>
          <p:cNvSpPr/>
          <p:nvPr/>
        </p:nvSpPr>
        <p:spPr>
          <a:xfrm>
            <a:off x="2756485" y="4232124"/>
            <a:ext cx="11578079" cy="3416320"/>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保存的是</a:t>
            </a: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上的一段</a:t>
            </a:r>
            <a:r>
              <a:rPr lang="en-US" altLang="zh-CN" b="1" dirty="0" smtClean="0">
                <a:solidFill>
                  <a:srgbClr val="171717"/>
                </a:solidFill>
                <a:latin typeface="Segoe UI" panose="020B0502040204020203" pitchFamily="34" charset="0"/>
              </a:rPr>
              <a:t>Descriptors </a:t>
            </a:r>
            <a:r>
              <a:rPr lang="zh-CN" altLang="en-US" b="1" dirty="0" smtClean="0">
                <a:solidFill>
                  <a:srgbClr val="171717"/>
                </a:solidFill>
                <a:latin typeface="Segoe UI" panose="020B0502040204020203" pitchFamily="34" charset="0"/>
              </a:rPr>
              <a:t>索引（</a:t>
            </a:r>
            <a:r>
              <a:rPr lang="en-US" altLang="zh-CN" b="1" dirty="0" smtClean="0">
                <a:solidFill>
                  <a:srgbClr val="171717"/>
                </a:solidFill>
                <a:latin typeface="Segoe UI" panose="020B0502040204020203" pitchFamily="34" charset="0"/>
              </a:rPr>
              <a:t>Offset + Length</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图形管线使用</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的索引访问</a:t>
            </a:r>
            <a:r>
              <a:rPr lang="en-US" altLang="zh-CN" b="1" dirty="0" smtClean="0">
                <a:solidFill>
                  <a:srgbClr val="171717"/>
                </a:solidFill>
                <a:latin typeface="Segoe UI" panose="020B0502040204020203" pitchFamily="34" charset="0"/>
              </a:rPr>
              <a:t>Resource</a:t>
            </a:r>
          </a:p>
          <a:p>
            <a:pPr marL="742950" indent="-742950">
              <a:buFontTx/>
              <a:buAutoNum type="arabicPeriod"/>
            </a:pPr>
            <a:r>
              <a:rPr lang="zh-CN" altLang="en-US" b="1" dirty="0" smtClean="0">
                <a:solidFill>
                  <a:srgbClr val="171717"/>
                </a:solidFill>
                <a:latin typeface="Segoe UI" panose="020B0502040204020203" pitchFamily="34" charset="0"/>
              </a:rPr>
              <a:t>所以，与</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关联性；</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使用</a:t>
            </a:r>
            <a:r>
              <a:rPr lang="en-US" altLang="zh-CN" b="1" dirty="0" smtClean="0">
                <a:solidFill>
                  <a:srgbClr val="171717"/>
                </a:solidFill>
                <a:latin typeface="Segoe UI" panose="020B0502040204020203" pitchFamily="34" charset="0"/>
              </a:rPr>
              <a:t>Descriptor Table</a:t>
            </a:r>
            <a:r>
              <a:rPr lang="zh-CN" altLang="en-US" b="1" dirty="0" smtClean="0">
                <a:solidFill>
                  <a:srgbClr val="171717"/>
                </a:solidFill>
                <a:latin typeface="Segoe UI" panose="020B0502040204020203" pitchFamily="34" charset="0"/>
              </a:rPr>
              <a:t>，给管线访问</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的权限</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5" y="4232124"/>
            <a:ext cx="11578079" cy="1200329"/>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是否是</a:t>
            </a:r>
            <a:r>
              <a:rPr lang="en-US" altLang="zh-CN" b="1" dirty="0" smtClean="0">
                <a:solidFill>
                  <a:srgbClr val="171717"/>
                </a:solidFill>
                <a:latin typeface="Segoe UI" panose="020B0502040204020203" pitchFamily="34" charset="0"/>
              </a:rPr>
              <a:t>Memory Allocation</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与</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的关联性</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Root Signature</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层配置</a:t>
            </a:r>
            <a:r>
              <a:rPr lang="en-US" altLang="zh-CN" b="1" dirty="0" smtClean="0">
                <a:solidFill>
                  <a:srgbClr val="171717"/>
                </a:solidFill>
                <a:latin typeface="Segoe UI" panose="020B0502040204020203" pitchFamily="34" charset="0"/>
              </a:rPr>
              <a:t>; </a:t>
            </a:r>
            <a:r>
              <a:rPr lang="zh-CN" altLang="en-US" b="1" dirty="0" smtClean="0">
                <a:solidFill>
                  <a:srgbClr val="171717"/>
                </a:solidFill>
                <a:latin typeface="Segoe UI" panose="020B0502040204020203" pitchFamily="34" charset="0"/>
              </a:rPr>
              <a:t>定义</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计算时需要的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类型</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类似接口的定义，定义</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希望的数据类型，但不定义具体的数据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Parameter</a:t>
            </a:r>
            <a:r>
              <a:rPr lang="zh-CN" altLang="en-US" b="1" dirty="0" smtClean="0">
                <a:solidFill>
                  <a:srgbClr val="171717"/>
                </a:solidFill>
                <a:latin typeface="Segoe UI" panose="020B0502040204020203" pitchFamily="34" charset="0"/>
              </a:rPr>
              <a:t>指定</a:t>
            </a:r>
            <a:endParaRPr lang="en-US" altLang="zh-CN" b="1" dirty="0" smtClean="0">
              <a:solidFill>
                <a:srgbClr val="171717"/>
              </a:solidFill>
              <a:latin typeface="Segoe UI" panose="020B0502040204020203" pitchFamily="34" charset="0"/>
            </a:endParaRPr>
          </a:p>
        </p:txBody>
      </p:sp>
      <p:sp>
        <p:nvSpPr>
          <p:cNvPr id="8" name="矩形 7"/>
          <p:cNvSpPr/>
          <p:nvPr/>
        </p:nvSpPr>
        <p:spPr>
          <a:xfrm>
            <a:off x="16866932" y="4601305"/>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Constants</a:t>
            </a:r>
          </a:p>
          <a:p>
            <a:pPr marL="742950" indent="-742950">
              <a:buFontTx/>
              <a:buAutoNum type="arabicPeriod"/>
            </a:pPr>
            <a:r>
              <a:rPr lang="en-US" altLang="zh-CN" b="1" dirty="0" smtClean="0">
                <a:solidFill>
                  <a:srgbClr val="171717"/>
                </a:solidFill>
                <a:latin typeface="Segoe UI" panose="020B0502040204020203" pitchFamily="34" charset="0"/>
              </a:rPr>
              <a:t>Root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used many times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Descriptor</a:t>
            </a:r>
            <a:r>
              <a:rPr lang="en-US" altLang="zh-CN" b="1" dirty="0">
                <a:solidFill>
                  <a:srgbClr val="171717"/>
                </a:solidFill>
                <a:latin typeface="Segoe UI" panose="020B0502040204020203" pitchFamily="34" charset="0"/>
              </a:rPr>
              <a:t> </a:t>
            </a:r>
            <a:r>
              <a:rPr lang="en-US" altLang="zh-CN" b="1" dirty="0" smtClean="0">
                <a:solidFill>
                  <a:srgbClr val="171717"/>
                </a:solidFill>
                <a:latin typeface="Segoe UI" panose="020B0502040204020203" pitchFamily="34" charset="0"/>
              </a:rPr>
              <a:t>Tables</a:t>
            </a:r>
          </a:p>
        </p:txBody>
      </p:sp>
      <p:pic>
        <p:nvPicPr>
          <p:cNvPr id="9" name="图片 8"/>
          <p:cNvPicPr>
            <a:picLocks noChangeAspect="1"/>
          </p:cNvPicPr>
          <p:nvPr/>
        </p:nvPicPr>
        <p:blipFill>
          <a:blip r:embed="rId4"/>
          <a:stretch>
            <a:fillRect/>
          </a:stretch>
        </p:blipFill>
        <p:spPr>
          <a:xfrm>
            <a:off x="16486095" y="5184121"/>
            <a:ext cx="6718980" cy="379851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的布局灵活，但</a:t>
            </a: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层应当控制</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越小越好</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绘制时通过</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传给</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会根据</a:t>
            </a:r>
            <a:r>
              <a:rPr lang="en-US" altLang="zh-CN" b="1" dirty="0" err="1" smtClean="0">
                <a:solidFill>
                  <a:srgbClr val="171717"/>
                </a:solidFill>
                <a:latin typeface="Segoe UI" panose="020B0502040204020203" pitchFamily="34" charset="0"/>
              </a:rPr>
              <a:t>drawcall</a:t>
            </a:r>
            <a:r>
              <a:rPr lang="zh-CN" altLang="en-US" b="1" dirty="0" smtClean="0">
                <a:solidFill>
                  <a:srgbClr val="171717"/>
                </a:solidFill>
                <a:latin typeface="Segoe UI" panose="020B0502040204020203" pitchFamily="34" charset="0"/>
              </a:rPr>
              <a:t>变化，所以，在绘制时每个</a:t>
            </a:r>
            <a:r>
              <a:rPr lang="en-US" altLang="zh-CN" b="1" dirty="0" err="1" smtClean="0">
                <a:solidFill>
                  <a:srgbClr val="171717"/>
                </a:solidFill>
                <a:latin typeface="Segoe UI" panose="020B0502040204020203" pitchFamily="34" charset="0"/>
              </a:rPr>
              <a:t>Drawcacll</a:t>
            </a:r>
            <a:r>
              <a:rPr lang="zh-CN" altLang="en-US" b="1" dirty="0" smtClean="0">
                <a:solidFill>
                  <a:srgbClr val="171717"/>
                </a:solidFill>
                <a:latin typeface="Segoe UI" panose="020B0502040204020203" pitchFamily="34" charset="0"/>
              </a:rPr>
              <a:t>可能有一套独一无二的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状态；这就是所说的，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定义时只定义数据类型（</a:t>
            </a:r>
            <a:r>
              <a:rPr lang="en-US" altLang="zh-CN" b="1" dirty="0" smtClean="0">
                <a:solidFill>
                  <a:srgbClr val="171717"/>
                </a:solidFill>
                <a:latin typeface="Segoe UI" panose="020B0502040204020203" pitchFamily="34" charset="0"/>
              </a:rPr>
              <a:t>Data Type</a:t>
            </a:r>
            <a:r>
              <a:rPr lang="zh-CN" altLang="en-US" b="1" dirty="0" smtClean="0">
                <a:solidFill>
                  <a:srgbClr val="171717"/>
                </a:solidFill>
                <a:latin typeface="Segoe UI" panose="020B0502040204020203" pitchFamily="34" charset="0"/>
              </a:rPr>
              <a:t>），不定义数据内容（</a:t>
            </a:r>
            <a:r>
              <a:rPr lang="en-US" altLang="zh-CN" b="1" dirty="0" smtClean="0">
                <a:solidFill>
                  <a:srgbClr val="171717"/>
                </a:solidFill>
                <a:latin typeface="Segoe UI" panose="020B0502040204020203" pitchFamily="34" charset="0"/>
              </a:rPr>
              <a:t>Data Content</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a:solidFill>
                  <a:srgbClr val="171717"/>
                </a:solidFill>
                <a:latin typeface="Segoe UI" panose="020B0502040204020203" pitchFamily="34" charset="0"/>
              </a:rPr>
              <a:t>理想情况</a:t>
            </a:r>
            <a:r>
              <a:rPr lang="zh-CN" altLang="en-US" b="1" dirty="0" smtClean="0">
                <a:solidFill>
                  <a:srgbClr val="171717"/>
                </a:solidFill>
                <a:latin typeface="Segoe UI" panose="020B0502040204020203" pitchFamily="34" charset="0"/>
              </a:rPr>
              <a:t>下，会有一组</a:t>
            </a:r>
            <a:r>
              <a:rPr lang="en-US" altLang="zh-CN" b="1" dirty="0"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对应一个相同的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，每个</a:t>
            </a:r>
            <a:r>
              <a:rPr lang="en-US" altLang="zh-CN" b="1" dirty="0" err="1"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执行时可以单个设置自己的</a:t>
            </a:r>
            <a:r>
              <a:rPr lang="en-US" altLang="zh-CN" b="1" dirty="0" smtClean="0">
                <a:solidFill>
                  <a:srgbClr val="171717"/>
                </a:solidFill>
                <a:latin typeface="Segoe UI" panose="020B0502040204020203" pitchFamily="34" charset="0"/>
              </a:rPr>
              <a:t>binding</a:t>
            </a:r>
            <a:r>
              <a:rPr lang="zh-CN" altLang="en-US" b="1" dirty="0" smtClean="0">
                <a:solidFill>
                  <a:srgbClr val="171717"/>
                </a:solidFill>
                <a:latin typeface="Segoe UI" panose="020B0502040204020203" pitchFamily="34" charset="0"/>
              </a:rPr>
              <a:t>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层可以控制</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的数量</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Case</a:t>
            </a:r>
            <a:endParaRPr lang="en-US" altLang="zh-CN" sz="3200" dirty="0" smtClean="0">
              <a:solidFill>
                <a:srgbClr val="000000"/>
              </a:solidFill>
              <a:sym typeface="Helvetica Light"/>
            </a:endParaRPr>
          </a:p>
        </p:txBody>
      </p:sp>
      <p:sp>
        <p:nvSpPr>
          <p:cNvPr id="7" name="矩形 6"/>
          <p:cNvSpPr/>
          <p:nvPr/>
        </p:nvSpPr>
        <p:spPr>
          <a:xfrm>
            <a:off x="2379968" y="4278140"/>
            <a:ext cx="11578079" cy="646331"/>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示例</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41681218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31232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掌握渲染器（</a:t>
            </a:r>
            <a:r>
              <a:rPr lang="en-US" altLang="zh-CN" sz="3200" b="0" dirty="0" smtClean="0">
                <a:solidFill>
                  <a:srgbClr val="000000"/>
                </a:solidFill>
                <a:sym typeface="Helvetica Light"/>
              </a:rPr>
              <a:t>Renderer</a:t>
            </a:r>
            <a:r>
              <a:rPr lang="zh-CN" altLang="en-US" sz="3200" b="0" dirty="0" smtClean="0">
                <a:solidFill>
                  <a:srgbClr val="000000"/>
                </a:solidFill>
                <a:sym typeface="Helvetica Light"/>
              </a:rPr>
              <a:t>）对相关渲染数据的封装。</a:t>
            </a:r>
            <a:endParaRPr lang="en-US" altLang="zh-CN" sz="3200" b="0" dirty="0" smtClean="0">
              <a:solidFill>
                <a:srgbClr val="000000"/>
              </a:solidFill>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Limits</a:t>
            </a:r>
            <a:endParaRPr lang="en-US" altLang="zh-CN" sz="3200" dirty="0" smtClean="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a:t>Memory limits and costs</a:t>
            </a:r>
          </a:p>
          <a:p>
            <a:pPr marL="742950" indent="-742950">
              <a:buFontTx/>
              <a:buAutoNum type="arabicPeriod"/>
            </a:pPr>
            <a:r>
              <a:rPr lang="en-US" altLang="zh-CN" b="1" dirty="0"/>
              <a:t>Performance costs</a:t>
            </a:r>
          </a:p>
          <a:p>
            <a:pPr marL="742950" indent="-742950">
              <a:buFontTx/>
              <a:buAutoNum type="arabicPeriod"/>
            </a:pPr>
            <a:r>
              <a:rPr lang="en-US" altLang="zh-CN" b="1" dirty="0"/>
              <a:t>Static </a:t>
            </a:r>
            <a:r>
              <a:rPr lang="en-US" altLang="zh-CN" b="1" dirty="0" smtClean="0"/>
              <a:t>samplers</a:t>
            </a:r>
            <a:endParaRPr lang="en-US" altLang="zh-CN" b="1" dirty="0"/>
          </a:p>
        </p:txBody>
      </p:sp>
    </p:spTree>
    <p:extLst>
      <p:ext uri="{BB962C8B-B14F-4D97-AF65-F5344CB8AC3E}">
        <p14:creationId xmlns:p14="http://schemas.microsoft.com/office/powerpoint/2010/main" val="31699915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RHI</a:t>
            </a:r>
            <a:r>
              <a:rPr lang="zh-CN" altLang="en-US" sz="6000" dirty="0" smtClean="0">
                <a:solidFill>
                  <a:schemeClr val="bg1"/>
                </a:solidFill>
                <a:sym typeface="Helvetica Light"/>
              </a:rPr>
              <a:t>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spcBef>
                <a:spcPts val="600"/>
              </a:spcBef>
              <a:buFont typeface="+mj-lt"/>
              <a:buAutoNum type="arabicPeriod" startAt="4"/>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zh-CN" altLang="en-US" b="1" dirty="0" smtClean="0"/>
              <a:t>渲染引擎具体负责哪方面的工作？</a:t>
            </a:r>
            <a:endParaRPr lang="en-US" altLang="zh-CN" b="1" dirty="0" smtClean="0"/>
          </a:p>
          <a:p>
            <a:pPr marL="742950" indent="-742950">
              <a:buFontTx/>
              <a:buAutoNum type="arabicPeriod"/>
            </a:pPr>
            <a:r>
              <a:rPr lang="zh-CN" altLang="en-US" b="1" dirty="0" smtClean="0"/>
              <a:t>为什么要分游戏线程，渲染线程？</a:t>
            </a:r>
            <a:endParaRPr lang="en-US" altLang="zh-CN" b="1" dirty="0" smtClean="0"/>
          </a:p>
          <a:p>
            <a:pPr marL="742950" indent="-742950">
              <a:buFontTx/>
              <a:buAutoNum type="arabicPeriod"/>
            </a:pPr>
            <a:r>
              <a:rPr lang="zh-CN" altLang="en-US" b="1" dirty="0" smtClean="0"/>
              <a:t>如何分？</a:t>
            </a:r>
            <a:endParaRPr lang="en-US" altLang="zh-CN" b="1" dirty="0"/>
          </a:p>
        </p:txBody>
      </p:sp>
    </p:spTree>
    <p:extLst>
      <p:ext uri="{BB962C8B-B14F-4D97-AF65-F5344CB8AC3E}">
        <p14:creationId xmlns:p14="http://schemas.microsoft.com/office/powerpoint/2010/main" val="12937354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World</a:t>
            </a:r>
          </a:p>
          <a:p>
            <a:pPr marL="742950" indent="-742950">
              <a:buFontTx/>
              <a:buAutoNum type="arabicPeriod"/>
            </a:pPr>
            <a:r>
              <a:rPr lang="en-US" altLang="zh-CN" b="1" dirty="0" smtClean="0"/>
              <a:t>Actor</a:t>
            </a:r>
          </a:p>
          <a:p>
            <a:pPr marL="742950" indent="-742950">
              <a:buFontTx/>
              <a:buAutoNum type="arabicPeriod"/>
            </a:pPr>
            <a:r>
              <a:rPr lang="en-US" altLang="zh-CN" b="1" dirty="0"/>
              <a:t>Mesh</a:t>
            </a:r>
          </a:p>
        </p:txBody>
      </p:sp>
    </p:spTree>
    <p:extLst>
      <p:ext uri="{BB962C8B-B14F-4D97-AF65-F5344CB8AC3E}">
        <p14:creationId xmlns:p14="http://schemas.microsoft.com/office/powerpoint/2010/main" val="38432586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t>Render Proxy</a:t>
            </a:r>
          </a:p>
          <a:p>
            <a:pPr marL="742950" indent="-742950">
              <a:buFontTx/>
              <a:buAutoNum type="arabicPeriod"/>
            </a:pPr>
            <a:r>
              <a:rPr lang="en-US" altLang="zh-CN" b="1" dirty="0" smtClean="0"/>
              <a:t>Material</a:t>
            </a:r>
          </a:p>
          <a:p>
            <a:pPr marL="742950" indent="-742950">
              <a:buFontTx/>
              <a:buAutoNum type="arabicPeriod"/>
            </a:pPr>
            <a:r>
              <a:rPr lang="en-US" altLang="zh-CN" b="1" dirty="0" smtClean="0"/>
              <a:t>Scene</a:t>
            </a:r>
          </a:p>
          <a:p>
            <a:pPr marL="742950" indent="-742950">
              <a:buFontTx/>
              <a:buAutoNum type="arabicPeriod"/>
            </a:pPr>
            <a:r>
              <a:rPr lang="en-US" altLang="zh-CN" b="1" dirty="0"/>
              <a:t>Renderer</a:t>
            </a:r>
          </a:p>
        </p:txBody>
      </p:sp>
    </p:spTree>
    <p:extLst>
      <p:ext uri="{BB962C8B-B14F-4D97-AF65-F5344CB8AC3E}">
        <p14:creationId xmlns:p14="http://schemas.microsoft.com/office/powerpoint/2010/main" val="122770751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RHI</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What</a:t>
            </a:r>
            <a:r>
              <a:rPr lang="zh-CN" altLang="en-US" b="1" dirty="0" smtClean="0"/>
              <a:t>‘</a:t>
            </a:r>
            <a:r>
              <a:rPr lang="en-US" altLang="zh-CN" b="1" dirty="0" smtClean="0"/>
              <a:t>s RHI</a:t>
            </a:r>
            <a:r>
              <a:rPr lang="zh-CN" altLang="en-US" b="1" dirty="0" smtClean="0"/>
              <a:t>？</a:t>
            </a:r>
            <a:endParaRPr lang="en-US" altLang="zh-CN" b="1" dirty="0" smtClean="0"/>
          </a:p>
          <a:p>
            <a:pPr marL="742950" indent="-742950">
              <a:buFontTx/>
              <a:buAutoNum type="arabicPeriod"/>
            </a:pPr>
            <a:r>
              <a:rPr lang="zh-CN" altLang="en-US" b="1" dirty="0" smtClean="0"/>
              <a:t>平台无关性</a:t>
            </a:r>
            <a:endParaRPr lang="en-US" altLang="zh-CN" b="1" dirty="0" smtClean="0"/>
          </a:p>
          <a:p>
            <a:pPr marL="742950" indent="-742950">
              <a:buFontTx/>
              <a:buAutoNum type="arabicPeriod"/>
            </a:pPr>
            <a:r>
              <a:rPr lang="en-US" altLang="zh-CN" b="1" dirty="0" smtClean="0"/>
              <a:t>Render Thread</a:t>
            </a:r>
            <a:r>
              <a:rPr lang="zh-CN" altLang="en-US" b="1" dirty="0" smtClean="0"/>
              <a:t>对接</a:t>
            </a:r>
            <a:endParaRPr lang="en-US" altLang="zh-CN" b="1" dirty="0"/>
          </a:p>
        </p:txBody>
      </p:sp>
    </p:spTree>
    <p:extLst>
      <p:ext uri="{BB962C8B-B14F-4D97-AF65-F5344CB8AC3E}">
        <p14:creationId xmlns:p14="http://schemas.microsoft.com/office/powerpoint/2010/main" val="3920488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656590"/>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a:t>
            </a:r>
            <a:r>
              <a:rPr lang="zh-CN" altLang="en-US" sz="3200" dirty="0" smtClean="0">
                <a:solidFill>
                  <a:srgbClr val="000000"/>
                </a:solidFill>
                <a:sym typeface="Helvetica Light"/>
              </a:rPr>
              <a:t>管理</a:t>
            </a:r>
            <a:endParaRPr lang="en-US" altLang="zh-CN" sz="3200" b="0" dirty="0" smtClean="0">
              <a:solidFill>
                <a:srgbClr val="000000"/>
              </a:solidFill>
              <a:sym typeface="Helvetica Light"/>
            </a:endParaRP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4000" b="0" dirty="0">
                <a:solidFill>
                  <a:srgbClr val="000000"/>
                </a:solidFill>
                <a:sym typeface="Helvetica Light"/>
              </a:rPr>
              <a:t>RHI</a:t>
            </a:r>
            <a:r>
              <a:rPr lang="zh-CN" altLang="en-US" sz="4000" b="0" dirty="0" smtClean="0">
                <a:solidFill>
                  <a:srgbClr val="000000"/>
                </a:solidFill>
                <a:sym typeface="Helvetica Light"/>
              </a:rPr>
              <a:t>封装主要对象</a:t>
            </a:r>
            <a:endParaRPr lang="en-US" altLang="zh-CN" sz="4000" b="0" dirty="0" smtClean="0">
              <a:solidFill>
                <a:srgbClr val="000000"/>
              </a:solidFill>
              <a:sym typeface="Helvetica Light"/>
            </a:endParaRPr>
          </a:p>
          <a:p>
            <a:pPr marL="1657350" lvl="1" indent="-742950">
              <a:lnSpc>
                <a:spcPct val="150000"/>
              </a:lnSpc>
              <a:spcBef>
                <a:spcPts val="600"/>
              </a:spcBef>
              <a:buFont typeface="+mj-lt"/>
              <a:buAutoNum type="arabicPeriod" startAt="4"/>
            </a:pPr>
            <a:r>
              <a:rPr lang="en-US" altLang="zh-CN" sz="4000" b="0" dirty="0" smtClean="0">
                <a:solidFill>
                  <a:srgbClr val="000000"/>
                </a:solidFill>
                <a:sym typeface="Helvetica Light"/>
              </a:rPr>
              <a:t>RHI</a:t>
            </a:r>
            <a:r>
              <a:rPr lang="zh-CN" altLang="en-US" sz="4000" b="0" dirty="0" smtClean="0">
                <a:solidFill>
                  <a:srgbClr val="000000"/>
                </a:solidFill>
                <a:sym typeface="Helvetica Light"/>
              </a:rPr>
              <a:t>封装</a:t>
            </a:r>
            <a:endParaRPr lang="en-US" altLang="zh-CN" sz="4000" b="0" dirty="0" smtClean="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Resource 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zh-CN" altLang="en-US" sz="3200" dirty="0" smtClean="0">
                <a:solidFill>
                  <a:srgbClr val="000000"/>
                </a:solidFill>
                <a:sym typeface="Helvetica Light"/>
              </a:rPr>
              <a:t>引入</a:t>
            </a:r>
            <a:endParaRPr lang="en-US" altLang="zh-CN" sz="3200" dirty="0" smtClean="0">
              <a:solidFill>
                <a:srgbClr val="000000"/>
              </a:solidFill>
              <a:sym typeface="Helvetica Light"/>
            </a:endParaRPr>
          </a:p>
        </p:txBody>
      </p:sp>
      <p:pic>
        <p:nvPicPr>
          <p:cNvPr id="9" name="图片 8"/>
          <p:cNvPicPr>
            <a:picLocks noChangeAspect="1"/>
          </p:cNvPicPr>
          <p:nvPr/>
        </p:nvPicPr>
        <p:blipFill>
          <a:blip r:embed="rId4"/>
          <a:stretch>
            <a:fillRect/>
          </a:stretch>
        </p:blipFill>
        <p:spPr>
          <a:xfrm>
            <a:off x="15050823" y="3200400"/>
            <a:ext cx="9034861" cy="7923119"/>
          </a:xfrm>
          <a:prstGeom prst="rect">
            <a:avLst/>
          </a:prstGeom>
        </p:spPr>
      </p:pic>
      <p:pic>
        <p:nvPicPr>
          <p:cNvPr id="10" name="图片 9"/>
          <p:cNvPicPr>
            <a:picLocks noChangeAspect="1"/>
          </p:cNvPicPr>
          <p:nvPr/>
        </p:nvPicPr>
        <p:blipFill>
          <a:blip r:embed="rId5"/>
          <a:stretch>
            <a:fillRect/>
          </a:stretch>
        </p:blipFill>
        <p:spPr>
          <a:xfrm>
            <a:off x="3128501" y="3895444"/>
            <a:ext cx="9667875" cy="7915275"/>
          </a:xfrm>
          <a:prstGeom prst="rect">
            <a:avLst/>
          </a:prstGeom>
        </p:spPr>
      </p:pic>
      <p:pic>
        <p:nvPicPr>
          <p:cNvPr id="11" name="图片 10"/>
          <p:cNvPicPr>
            <a:picLocks noChangeAspect="1"/>
          </p:cNvPicPr>
          <p:nvPr/>
        </p:nvPicPr>
        <p:blipFill>
          <a:blip r:embed="rId6"/>
          <a:stretch>
            <a:fillRect/>
          </a:stretch>
        </p:blipFill>
        <p:spPr>
          <a:xfrm>
            <a:off x="3128501" y="11810719"/>
            <a:ext cx="7440887" cy="330412"/>
          </a:xfrm>
          <a:prstGeom prst="rect">
            <a:avLst/>
          </a:prstGeom>
        </p:spPr>
      </p:pic>
    </p:spTree>
    <p:extLst>
      <p:ext uri="{BB962C8B-B14F-4D97-AF65-F5344CB8AC3E}">
        <p14:creationId xmlns:p14="http://schemas.microsoft.com/office/powerpoint/2010/main" val="31851515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2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468846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zh-CN" altLang="en-US" sz="3200" b="0" dirty="0" smtClean="0">
                <a:solidFill>
                  <a:srgbClr val="000000"/>
                </a:solidFill>
                <a:sym typeface="Helvetica Light"/>
              </a:rPr>
              <a:t>不同的资源类型，不同的管线阶段</a:t>
            </a:r>
            <a:r>
              <a:rPr lang="en-US" altLang="zh-CN" sz="3200" b="0" dirty="0" smtClean="0">
                <a:solidFill>
                  <a:srgbClr val="000000"/>
                </a:solidFill>
                <a:sym typeface="Helvetica Light"/>
              </a:rPr>
              <a:t>descriptor</a:t>
            </a:r>
            <a:r>
              <a:rPr lang="zh-CN" altLang="en-US" sz="3200" b="0" dirty="0" smtClean="0">
                <a:solidFill>
                  <a:srgbClr val="000000"/>
                </a:solidFill>
                <a:sym typeface="Helvetica Light"/>
              </a:rPr>
              <a:t>管理，等需求都一套比较科学的系统，称之为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的管理和使用，资源的生命周期，存储的管理，状态的转换等；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28867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1.3 </a:t>
            </a:r>
            <a:r>
              <a:rPr lang="en-US" altLang="zh-CN" sz="3200" dirty="0" smtClean="0">
                <a:solidFill>
                  <a:srgbClr val="000000"/>
                </a:solidFill>
                <a:sym typeface="Helvetica Light"/>
              </a:rPr>
              <a:t>Resource Binding Model In Dx12</a:t>
            </a:r>
          </a:p>
        </p:txBody>
      </p:sp>
      <p:sp>
        <p:nvSpPr>
          <p:cNvPr id="7" name="The Picture slide"/>
          <p:cNvSpPr txBox="1"/>
          <p:nvPr/>
        </p:nvSpPr>
        <p:spPr>
          <a:xfrm>
            <a:off x="2426713" y="3954550"/>
            <a:ext cx="11521373" cy="256480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buAutoNum type="arabicPeriod"/>
            </a:pPr>
            <a:r>
              <a:rPr lang="en-US" altLang="zh-CN" sz="3200" b="0" dirty="0" smtClean="0">
                <a:hlinkClick r:id="rId4"/>
              </a:rPr>
              <a:t>Memory </a:t>
            </a:r>
            <a:r>
              <a:rPr lang="en-US" altLang="zh-CN" sz="3200" b="0" dirty="0">
                <a:hlinkClick r:id="rId4"/>
              </a:rPr>
              <a:t>Residency Management Separated From </a:t>
            </a:r>
            <a:r>
              <a:rPr lang="en-US" altLang="zh-CN" sz="3200" b="0" dirty="0" smtClean="0">
                <a:hlinkClick r:id="rId4"/>
              </a:rPr>
              <a:t>Binding</a:t>
            </a:r>
            <a:endParaRPr lang="en-US" altLang="zh-CN" sz="3200" b="0" dirty="0"/>
          </a:p>
          <a:p>
            <a:pPr marL="514350" indent="-514350">
              <a:buAutoNum type="arabicPeriod"/>
            </a:pPr>
            <a:r>
              <a:rPr lang="en-US" altLang="zh-CN" sz="3200" b="0" dirty="0" smtClean="0">
                <a:hlinkClick r:id="rId5"/>
              </a:rPr>
              <a:t>Object </a:t>
            </a:r>
            <a:r>
              <a:rPr lang="en-US" altLang="zh-CN" sz="3200" b="0" dirty="0">
                <a:hlinkClick r:id="rId5"/>
              </a:rPr>
              <a:t>Lifetime Management Separated From </a:t>
            </a:r>
            <a:r>
              <a:rPr lang="en-US" altLang="zh-CN" sz="3200" b="0" dirty="0" smtClean="0">
                <a:hlinkClick r:id="rId5"/>
              </a:rPr>
              <a:t>Binding</a:t>
            </a:r>
            <a:endParaRPr lang="en-US" altLang="zh-CN" sz="3200" b="0" dirty="0"/>
          </a:p>
          <a:p>
            <a:pPr marL="514350" indent="-514350">
              <a:buAutoNum type="arabicPeriod"/>
            </a:pPr>
            <a:r>
              <a:rPr lang="en-US" altLang="zh-CN" sz="3200" b="0" dirty="0" smtClean="0">
                <a:hlinkClick r:id="rId6"/>
              </a:rPr>
              <a:t>Driver </a:t>
            </a:r>
            <a:r>
              <a:rPr lang="en-US" altLang="zh-CN" sz="3200" b="0" dirty="0">
                <a:hlinkClick r:id="rId6"/>
              </a:rPr>
              <a:t>Resource State Tracking Separated From </a:t>
            </a:r>
            <a:r>
              <a:rPr lang="en-US" altLang="zh-CN" sz="3200" b="0" dirty="0" smtClean="0">
                <a:hlinkClick r:id="rId6"/>
              </a:rPr>
              <a:t>Binding</a:t>
            </a:r>
            <a:endParaRPr lang="en-US" altLang="zh-CN" sz="3200" b="0" dirty="0"/>
          </a:p>
          <a:p>
            <a:pPr marL="514350" indent="-514350">
              <a:buAutoNum type="arabicPeriod"/>
            </a:pPr>
            <a:r>
              <a:rPr lang="en-US" altLang="zh-CN" sz="3200" b="0" dirty="0" smtClean="0">
                <a:hlinkClick r:id="rId7"/>
              </a:rPr>
              <a:t>CPU </a:t>
            </a:r>
            <a:r>
              <a:rPr lang="en-US" altLang="zh-CN" sz="3200" b="0" dirty="0">
                <a:hlinkClick r:id="rId7"/>
              </a:rPr>
              <a:t>GPU Mapped Memory Synchronization Separated From </a:t>
            </a:r>
            <a:r>
              <a:rPr lang="en-US" altLang="zh-CN" sz="3200" b="0" dirty="0" smtClean="0">
                <a:hlinkClick r:id="rId7"/>
              </a:rPr>
              <a:t>Binding</a:t>
            </a:r>
            <a:endParaRPr lang="en-US" altLang="zh-CN" sz="3200" b="0" dirty="0"/>
          </a:p>
        </p:txBody>
      </p:sp>
    </p:spTree>
    <p:extLst>
      <p:ext uri="{BB962C8B-B14F-4D97-AF65-F5344CB8AC3E}">
        <p14:creationId xmlns:p14="http://schemas.microsoft.com/office/powerpoint/2010/main" val="8545653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Descriptor</a:t>
            </a:r>
            <a:r>
              <a:rPr lang="zh-CN" altLang="en-US" sz="6000" dirty="0" smtClean="0">
                <a:solidFill>
                  <a:schemeClr val="bg1"/>
                </a:solidFill>
                <a:sym typeface="Helvetica Light"/>
              </a:rPr>
              <a:t>及管理</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4232124"/>
            <a:ext cx="11578079" cy="3416320"/>
          </a:xfrm>
          <a:prstGeom prst="rect">
            <a:avLst/>
          </a:prstGeom>
        </p:spPr>
        <p:txBody>
          <a:bodyPr wrap="square">
            <a:spAutoFit/>
          </a:bodyPr>
          <a:lstStyle/>
          <a:p>
            <a:r>
              <a:rPr lang="en-US" altLang="zh-CN" b="1" dirty="0" smtClean="0">
                <a:solidFill>
                  <a:srgbClr val="171717"/>
                </a:solidFill>
                <a:latin typeface="Segoe UI" panose="020B0502040204020203" pitchFamily="34" charset="0"/>
              </a:rPr>
              <a:t>1. Descriptor</a:t>
            </a:r>
            <a:r>
              <a:rPr lang="zh-CN" altLang="en-US" b="1" dirty="0" smtClean="0">
                <a:solidFill>
                  <a:srgbClr val="171717"/>
                </a:solidFill>
                <a:latin typeface="Segoe UI" panose="020B0502040204020203" pitchFamily="34" charset="0"/>
              </a:rPr>
              <a:t>可以看作向</a:t>
            </a:r>
            <a:r>
              <a:rPr lang="en-US" altLang="zh-CN" b="1" dirty="0" smtClean="0">
                <a:solidFill>
                  <a:srgbClr val="171717"/>
                </a:solidFill>
                <a:latin typeface="Segoe UI" panose="020B0502040204020203" pitchFamily="34" charset="0"/>
              </a:rPr>
              <a:t>GPU</a:t>
            </a:r>
            <a:r>
              <a:rPr lang="zh-CN" altLang="en-US" b="1" dirty="0" smtClean="0">
                <a:solidFill>
                  <a:srgbClr val="171717"/>
                </a:solidFill>
                <a:latin typeface="Segoe UI" panose="020B0502040204020203" pitchFamily="34" charset="0"/>
              </a:rPr>
              <a:t>解析资源数据的小数据块，包含资源的</a:t>
            </a:r>
            <a:r>
              <a:rPr lang="zh-CN" altLang="en-US" b="1" dirty="0">
                <a:solidFill>
                  <a:srgbClr val="171717"/>
                </a:solidFill>
                <a:latin typeface="Segoe UI" panose="020B0502040204020203" pitchFamily="34" charset="0"/>
              </a:rPr>
              <a:t>解释</a:t>
            </a:r>
            <a:r>
              <a:rPr lang="zh-CN" altLang="en-US" b="1" dirty="0" smtClean="0">
                <a:solidFill>
                  <a:srgbClr val="171717"/>
                </a:solidFill>
                <a:latin typeface="Segoe UI" panose="020B0502040204020203" pitchFamily="34" charset="0"/>
              </a:rPr>
              <a:t>信息。</a:t>
            </a:r>
            <a:endParaRPr lang="en-US" altLang="zh-CN" b="1" dirty="0" smtClean="0">
              <a:solidFill>
                <a:srgbClr val="171717"/>
              </a:solidFill>
              <a:latin typeface="Segoe UI" panose="020B0502040204020203" pitchFamily="34" charset="0"/>
            </a:endParaRPr>
          </a:p>
          <a:p>
            <a:r>
              <a:rPr lang="en-US" altLang="zh-CN" b="1" dirty="0" smtClean="0"/>
              <a:t>2. </a:t>
            </a:r>
            <a:r>
              <a:rPr lang="zh-CN" altLang="en-US" b="1" dirty="0" smtClean="0"/>
              <a:t>与驱动层分离，需要</a:t>
            </a:r>
            <a:r>
              <a:rPr lang="en-US" altLang="zh-CN" b="1" dirty="0" smtClean="0"/>
              <a:t>application</a:t>
            </a:r>
            <a:r>
              <a:rPr lang="zh-CN" altLang="en-US" b="1" dirty="0" smtClean="0"/>
              <a:t>层面去管理</a:t>
            </a:r>
            <a:endParaRPr lang="en-US" altLang="zh-CN" b="1" dirty="0" smtClean="0"/>
          </a:p>
          <a:p>
            <a:r>
              <a:rPr lang="en-US" altLang="zh-CN" b="1" dirty="0" smtClean="0"/>
              <a:t>3. Descriptor Handle</a:t>
            </a:r>
            <a:r>
              <a:rPr lang="zh-CN" altLang="en-US" b="1" dirty="0" smtClean="0"/>
              <a:t>：</a:t>
            </a:r>
            <a:r>
              <a:rPr lang="en-US" altLang="zh-CN" dirty="0" smtClean="0"/>
              <a:t>the </a:t>
            </a:r>
            <a:r>
              <a:rPr lang="en-US" altLang="zh-CN" dirty="0"/>
              <a:t>unique address of the descriptor</a:t>
            </a:r>
            <a:r>
              <a:rPr lang="en-US" altLang="zh-CN" b="1" dirty="0" smtClean="0"/>
              <a:t> </a:t>
            </a:r>
          </a:p>
          <a:p>
            <a:r>
              <a:rPr lang="en-US" altLang="zh-CN" b="1" dirty="0" smtClean="0"/>
              <a:t>4. Null descriptors &amp;&amp; Default </a:t>
            </a:r>
            <a:r>
              <a:rPr lang="en-US" altLang="zh-CN" b="1" dirty="0"/>
              <a:t>descriptors</a:t>
            </a:r>
          </a:p>
        </p:txBody>
      </p:sp>
    </p:spTree>
    <p:extLst>
      <p:ext uri="{BB962C8B-B14F-4D97-AF65-F5344CB8AC3E}">
        <p14:creationId xmlns:p14="http://schemas.microsoft.com/office/powerpoint/2010/main" val="1659320953"/>
      </p:ext>
    </p:extLst>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3184</TotalTime>
  <Words>2498</Words>
  <Application>Microsoft Office PowerPoint</Application>
  <PresentationFormat>自定义</PresentationFormat>
  <Paragraphs>229</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Helvetica Light</vt:lpstr>
      <vt:lpstr>等线</vt:lpstr>
      <vt:lpstr>方正姚体</vt:lpstr>
      <vt:lpstr>宋体</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356</cp:revision>
  <dcterms:created xsi:type="dcterms:W3CDTF">2017-07-18T17:55:00Z</dcterms:created>
  <dcterms:modified xsi:type="dcterms:W3CDTF">2021-12-28T03:20:19Z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