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52" r:id="rId3"/>
  </p:sldMasterIdLst>
  <p:notesMasterIdLst>
    <p:notesMasterId r:id="rId5"/>
  </p:notesMasterIdLst>
  <p:handoutMasterIdLst>
    <p:handoutMasterId r:id="rId45"/>
  </p:handoutMasterIdLst>
  <p:sldIdLst>
    <p:sldId id="324" r:id="rId4"/>
    <p:sldId id="327" r:id="rId6"/>
    <p:sldId id="344" r:id="rId7"/>
    <p:sldId id="408" r:id="rId8"/>
    <p:sldId id="378" r:id="rId9"/>
    <p:sldId id="326" r:id="rId10"/>
    <p:sldId id="347" r:id="rId11"/>
    <p:sldId id="514" r:id="rId12"/>
    <p:sldId id="410" r:id="rId13"/>
    <p:sldId id="440" r:id="rId14"/>
    <p:sldId id="441" r:id="rId15"/>
    <p:sldId id="515" r:id="rId16"/>
    <p:sldId id="519" r:id="rId17"/>
    <p:sldId id="365" r:id="rId18"/>
    <p:sldId id="470" r:id="rId19"/>
    <p:sldId id="493" r:id="rId20"/>
    <p:sldId id="416" r:id="rId21"/>
    <p:sldId id="355" r:id="rId22"/>
    <p:sldId id="417" r:id="rId23"/>
    <p:sldId id="356" r:id="rId24"/>
    <p:sldId id="421" r:id="rId25"/>
    <p:sldId id="520" r:id="rId26"/>
    <p:sldId id="419" r:id="rId27"/>
    <p:sldId id="426" r:id="rId28"/>
    <p:sldId id="521" r:id="rId29"/>
    <p:sldId id="412" r:id="rId30"/>
    <p:sldId id="425" r:id="rId31"/>
    <p:sldId id="466" r:id="rId32"/>
    <p:sldId id="429" r:id="rId33"/>
    <p:sldId id="523" r:id="rId34"/>
    <p:sldId id="524" r:id="rId35"/>
    <p:sldId id="468" r:id="rId36"/>
    <p:sldId id="494" r:id="rId37"/>
    <p:sldId id="431" r:id="rId38"/>
    <p:sldId id="522" r:id="rId39"/>
    <p:sldId id="430" r:id="rId40"/>
    <p:sldId id="433" r:id="rId41"/>
    <p:sldId id="472" r:id="rId42"/>
    <p:sldId id="379" r:id="rId43"/>
    <p:sldId id="333" r:id="rId44"/>
  </p:sldIdLst>
  <p:sldSz cx="24384000" cy="13716000"/>
  <p:notesSz cx="6858000" cy="9144000"/>
  <p:defaultTextStyle>
    <a:defPPr>
      <a:defRPr lang="en-US"/>
    </a:defPPr>
    <a:lvl1pPr marL="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BH" initials="K" lastIdx="15" clrIdx="0"/>
  <p:cmAuthor id="1" name="Tom Shannon" initials="TS" lastIdx="1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3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7" autoAdjust="0"/>
    <p:restoredTop sz="70819" autoAdjust="0"/>
  </p:normalViewPr>
  <p:slideViewPr>
    <p:cSldViewPr snapToGrid="0">
      <p:cViewPr varScale="1">
        <p:scale>
          <a:sx n="41" d="100"/>
          <a:sy n="41" d="100"/>
        </p:scale>
        <p:origin x="1422" y="90"/>
      </p:cViewPr>
      <p:guideLst>
        <p:guide orient="horz" pos="4326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-3120" y="-86"/>
      </p:cViewPr>
      <p:guideLst>
        <p:guide orient="horz" pos="2884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9" Type="http://schemas.openxmlformats.org/officeDocument/2006/relationships/commentAuthors" Target="commentAuthors.xml"/><Relationship Id="rId48" Type="http://schemas.openxmlformats.org/officeDocument/2006/relationships/tableStyles" Target="tableStyles.xml"/><Relationship Id="rId47" Type="http://schemas.openxmlformats.org/officeDocument/2006/relationships/viewProps" Target="viewProps.xml"/><Relationship Id="rId46" Type="http://schemas.openxmlformats.org/officeDocument/2006/relationships/presProps" Target="presProps.xml"/><Relationship Id="rId45" Type="http://schemas.openxmlformats.org/officeDocument/2006/relationships/handoutMaster" Target="handoutMasters/handoutMaster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0E42BC-8A47-448F-A68A-F4ACF20E9984}" type="datetimeFigureOut">
              <a:rPr lang="en-US" smtClean="0"/>
            </a:fld>
            <a:endParaRPr lang="zh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windows/win32/direct3d12/resource-binding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下面我们就先从宏观介绍一下</a:t>
            </a:r>
            <a:r>
              <a:rPr lang="en-US" altLang="zh-CN" sz="2400" b="0" dirty="0" smtClean="0">
                <a:solidFill>
                  <a:srgbClr val="000000"/>
                </a:solidFill>
                <a:sym typeface="Helvetica Light"/>
              </a:rPr>
              <a:t>resource binding</a:t>
            </a:r>
            <a:endParaRPr lang="en-US" altLang="zh-CN" sz="2400" b="0" dirty="0" smtClean="0">
              <a:solidFill>
                <a:srgbClr val="000000"/>
              </a:solidFill>
              <a:sym typeface="Helvetica Light"/>
            </a:endParaRPr>
          </a:p>
          <a:p>
            <a:endParaRPr lang="en-US" altLang="zh-CN" sz="2400" b="0" dirty="0" smtClean="0">
              <a:solidFill>
                <a:srgbClr val="000000"/>
              </a:solidFill>
              <a:sym typeface="Helvetica Light"/>
            </a:endParaRPr>
          </a:p>
          <a:p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大家先看下右边的图，这个是基于</a:t>
            </a:r>
            <a:r>
              <a:rPr lang="en-US" altLang="zh-CN" sz="2400" b="0" dirty="0" smtClean="0">
                <a:solidFill>
                  <a:srgbClr val="000000"/>
                </a:solidFill>
                <a:sym typeface="Helvetica Light"/>
              </a:rPr>
              <a:t>DX11</a:t>
            </a:r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的，如果实在</a:t>
            </a:r>
            <a:r>
              <a:rPr lang="en-US" altLang="zh-CN" sz="2400" b="0" dirty="0" smtClean="0">
                <a:solidFill>
                  <a:srgbClr val="000000"/>
                </a:solidFill>
                <a:sym typeface="Helvetica Light"/>
              </a:rPr>
              <a:t>dx11</a:t>
            </a:r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里面；上面树桩模型</a:t>
            </a:r>
            <a:r>
              <a:rPr lang="en-US" altLang="zh-CN" sz="2400" b="0" dirty="0" smtClean="0">
                <a:solidFill>
                  <a:srgbClr val="000000"/>
                </a:solidFill>
                <a:sym typeface="Helvetica Light"/>
              </a:rPr>
              <a:t>VS</a:t>
            </a:r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计算的简单需要的</a:t>
            </a:r>
            <a:r>
              <a:rPr lang="en-US" altLang="zh-CN" sz="2400" b="0" dirty="0" smtClean="0">
                <a:solidFill>
                  <a:srgbClr val="000000"/>
                </a:solidFill>
                <a:sym typeface="Helvetica Light"/>
              </a:rPr>
              <a:t>buffer</a:t>
            </a:r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输入</a:t>
            </a:r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理解，</a:t>
            </a:r>
            <a:endParaRPr lang="zh-CN" altLang="en-US" sz="2400" b="0" dirty="0" smtClean="0">
              <a:solidFill>
                <a:srgbClr val="000000"/>
              </a:solidFill>
              <a:sym typeface="Helvetica Light"/>
            </a:endParaRPr>
          </a:p>
          <a:p>
            <a:endParaRPr lang="zh-CN" altLang="en-US" sz="2400" b="0" dirty="0" smtClean="0">
              <a:solidFill>
                <a:srgbClr val="000000"/>
              </a:solidFill>
              <a:sym typeface="Helvetica Light"/>
            </a:endParaRPr>
          </a:p>
          <a:p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蓝色区域表示</a:t>
            </a:r>
            <a:r>
              <a:rPr lang="en-US" altLang="zh-CN" sz="2400" b="0" dirty="0" smtClean="0">
                <a:solidFill>
                  <a:srgbClr val="000000"/>
                </a:solidFill>
                <a:sym typeface="Helvetica Light"/>
              </a:rPr>
              <a:t>GPU</a:t>
            </a:r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的运算，绿色区域表示</a:t>
            </a:r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显存</a:t>
            </a:r>
            <a:endParaRPr lang="zh-CN" altLang="en-US" sz="2400" b="0" dirty="0" smtClean="0">
              <a:solidFill>
                <a:srgbClr val="000000"/>
              </a:solidFill>
              <a:sym typeface="Helvetica Light"/>
            </a:endParaRPr>
          </a:p>
          <a:p>
            <a:r>
              <a:rPr lang="en-US" altLang="zh-CN" sz="2400" b="0" dirty="0" smtClean="0">
                <a:solidFill>
                  <a:srgbClr val="000000"/>
                </a:solidFill>
                <a:sym typeface="Helvetica Light"/>
              </a:rPr>
              <a:t>b0</a:t>
            </a:r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指的就是我们</a:t>
            </a:r>
            <a:r>
              <a:rPr lang="en-US" altLang="zh-CN" sz="2400" b="0" dirty="0" smtClean="0">
                <a:solidFill>
                  <a:srgbClr val="000000"/>
                </a:solidFill>
                <a:sym typeface="Helvetica Light"/>
              </a:rPr>
              <a:t>Constant Buffer</a:t>
            </a:r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这个槽位，</a:t>
            </a:r>
            <a:r>
              <a:rPr lang="en-US" altLang="zh-CN" sz="2400" b="0" dirty="0" smtClean="0">
                <a:solidFill>
                  <a:srgbClr val="000000"/>
                </a:solidFill>
                <a:sym typeface="Helvetica Light"/>
              </a:rPr>
              <a:t>DX11</a:t>
            </a:r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里面的比较好理解：创建一个</a:t>
            </a:r>
            <a:r>
              <a:rPr lang="en-US" altLang="zh-CN" sz="2400" b="0" dirty="0" smtClean="0">
                <a:solidFill>
                  <a:srgbClr val="000000"/>
                </a:solidFill>
                <a:sym typeface="Helvetica Light"/>
              </a:rPr>
              <a:t>Buffer</a:t>
            </a:r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直接给到</a:t>
            </a:r>
            <a:r>
              <a:rPr lang="en-US" altLang="zh-CN" sz="2400" b="0" dirty="0" smtClean="0">
                <a:solidFill>
                  <a:srgbClr val="000000"/>
                </a:solidFill>
                <a:sym typeface="Helvetica Light"/>
              </a:rPr>
              <a:t>b0</a:t>
            </a:r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这个槽位就行了，所以说</a:t>
            </a:r>
            <a:r>
              <a:rPr lang="en-US" altLang="zh-CN" sz="2400" b="0" dirty="0" smtClean="0">
                <a:solidFill>
                  <a:srgbClr val="000000"/>
                </a:solidFill>
                <a:sym typeface="Helvetica Light"/>
              </a:rPr>
              <a:t>b0</a:t>
            </a:r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直接指向显存里的某一个</a:t>
            </a:r>
            <a:r>
              <a:rPr lang="en-US" altLang="zh-CN" sz="2400" b="0" dirty="0" smtClean="0">
                <a:solidFill>
                  <a:srgbClr val="000000"/>
                </a:solidFill>
                <a:sym typeface="Helvetica Light"/>
              </a:rPr>
              <a:t>buffer</a:t>
            </a:r>
            <a:endParaRPr lang="en-US" altLang="zh-CN" sz="2400" b="0" dirty="0" smtClean="0">
              <a:solidFill>
                <a:srgbClr val="000000"/>
              </a:solidFill>
              <a:sym typeface="Helvetica Light"/>
            </a:endParaRPr>
          </a:p>
          <a:p>
            <a:endParaRPr lang="en-US" altLang="zh-CN" sz="2400" b="0" dirty="0" smtClean="0">
              <a:solidFill>
                <a:srgbClr val="000000"/>
              </a:solidFill>
              <a:sym typeface="Helvetica Light"/>
            </a:endParaRPr>
          </a:p>
          <a:p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在这个基础上我们先简单的理解一下</a:t>
            </a:r>
            <a:r>
              <a:rPr lang="en-US" altLang="zh-CN" sz="2400" b="0" dirty="0" smtClean="0">
                <a:solidFill>
                  <a:srgbClr val="000000"/>
                </a:solidFill>
                <a:sym typeface="Helvetica Light"/>
              </a:rPr>
              <a:t> Shader Resource Bindig</a:t>
            </a:r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是做什么的？</a:t>
            </a:r>
            <a:endParaRPr lang="en-US" altLang="zh-CN" sz="2400" b="0" dirty="0" smtClean="0">
              <a:solidFill>
                <a:srgbClr val="000000"/>
              </a:solidFill>
              <a:sym typeface="Helvetica Light"/>
            </a:endParaRPr>
          </a:p>
          <a:p>
            <a:endParaRPr lang="en-US" altLang="zh-CN" sz="2400" b="0" dirty="0" smtClean="0">
              <a:solidFill>
                <a:srgbClr val="000000"/>
              </a:solidFill>
              <a:sym typeface="Helvetica Light"/>
            </a:endParaRPr>
          </a:p>
          <a:p>
            <a:pPr lvl="0" indent="0" algn="l">
              <a:lnSpc>
                <a:spcPct val="150000"/>
              </a:lnSpc>
              <a:spcBef>
                <a:spcPts val="600"/>
              </a:spcBef>
              <a:buClrTx/>
              <a:buSzTx/>
              <a:buNone/>
            </a:pP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给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GPU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的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Shader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计算绑定对应数据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pPr lvl="0" indent="0" algn="l">
              <a:lnSpc>
                <a:spcPct val="150000"/>
              </a:lnSpc>
              <a:spcBef>
                <a:spcPts val="600"/>
              </a:spcBef>
              <a:buClrTx/>
              <a:buSzTx/>
              <a:buNone/>
            </a:pP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Binding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的理解：特定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DC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绘制中的特定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Slot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（槽位），给特定的资源</a:t>
            </a:r>
            <a:endParaRPr lang="zh-CN" altLang="en-US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在上述一个简单理解的基础上，我们先从宏观概述一下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dx12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的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resource binding</a:t>
            </a:r>
            <a:endParaRPr lang="en-US" altLang="zh-CN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endParaRPr lang="en-US" altLang="zh-CN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首先说一下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Buffer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和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Resource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，刚才我们说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b0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直接指向一块显存的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buffer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（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dx11 create buffer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），当然还有其他的数据类型，比如贴图叫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shader resource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，但是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 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到了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dx12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里面在创建的时候，创建的都是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Resource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，统一起来了；都是通过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create commited resource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创建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的</a:t>
            </a:r>
            <a:endParaRPr lang="zh-CN" altLang="en-US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endParaRPr lang="zh-CN" altLang="en-US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然后我们看一下右面的图：</a:t>
            </a:r>
            <a:endParaRPr lang="zh-CN" altLang="en-US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跟上一张图有啥区别，第一左边的管线去掉了（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可见性）；右边多了一堆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东西</a:t>
            </a:r>
            <a:endParaRPr lang="zh-CN" altLang="en-US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endParaRPr lang="zh-CN" altLang="en-US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绿色块表示显存；我们能不能看到有两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列数据，左边一列，右边一列；右边一列就是显存里的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resource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数据；左边一列（竖向排列的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白块）</a:t>
            </a:r>
            <a:endParaRPr lang="zh-CN" altLang="en-US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就是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descriptor heap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，里面村的就是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Descriptor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，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Descriptor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：是啥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呢？</a:t>
            </a:r>
            <a:endParaRPr lang="zh-CN" altLang="en-US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endParaRPr lang="zh-CN" altLang="en-US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然后再看蓝色快的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gpu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计算也不再是简单的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Slot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，加了一个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RootSignature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的东西来定义计算所需要的参数类型，涉及到更灵活的定义；比如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descriptor table</a:t>
            </a:r>
            <a:endParaRPr lang="zh-CN" altLang="en-US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endParaRPr lang="zh-CN" altLang="en-US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dx12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支持数量更多的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Resource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：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slot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数量的限制；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dx11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的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slot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上限：D3D11_COMMONSHADER_CONSTANT_BUFFER_API_SLOT_COUNT</a:t>
            </a:r>
            <a:endParaRPr lang="zh-CN" altLang="en-US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endParaRPr lang="zh-CN" altLang="en-US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当然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也有更高的使用要求：存储管理，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resource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生命周期，状态管理等管理任务都需要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application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去处理</a:t>
            </a:r>
            <a:endParaRPr lang="zh-CN" altLang="en-US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endParaRPr lang="zh-CN" altLang="en-US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endParaRPr lang="en-US" altLang="zh-CN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下面我们就通过树桩的示例一步步的给大家解释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Shader Resource binding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；这次我们新加了一张贴图，最后的效果先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看一下</a:t>
            </a:r>
            <a:endParaRPr lang="zh-CN" altLang="en-US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endParaRPr lang="zh-CN" altLang="en-US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树桩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 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相关的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shader Resource 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创建</a:t>
            </a:r>
            <a:endParaRPr lang="zh-CN" altLang="en-US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buSzPct val="25000"/>
            </a:pPr>
            <a:r>
              <a:rPr lang="zh-CN" sz="2800" b="1" kern="0" dirty="0">
                <a:solidFill>
                  <a:srgbClr val="43434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我们先从</a:t>
            </a:r>
            <a:r>
              <a:rPr lang="en-US" altLang="zh-CN" sz="2800" b="1" kern="0" dirty="0">
                <a:solidFill>
                  <a:srgbClr val="43434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Descriptor Heap</a:t>
            </a:r>
            <a:r>
              <a:rPr lang="zh-CN" altLang="en-US" sz="2800" b="1" kern="0" dirty="0">
                <a:solidFill>
                  <a:srgbClr val="43434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相关的内容</a:t>
            </a:r>
            <a:r>
              <a:rPr lang="zh-CN" altLang="en-US" sz="2800" b="1" kern="0" dirty="0">
                <a:solidFill>
                  <a:srgbClr val="43434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开始</a:t>
            </a:r>
            <a:endParaRPr lang="zh-CN" altLang="en-US" sz="2800" b="1" kern="0" dirty="0">
              <a:solidFill>
                <a:srgbClr val="434343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DF56B-8CBC-4293-992F-179621AF3D25}" type="slidenum">
              <a:rPr lang="en-AU" smtClean="0">
                <a:solidFill>
                  <a:prstClr val="black"/>
                </a:solidFill>
              </a:rPr>
            </a:fld>
            <a:endParaRPr lang="zh-CN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>
              <a:buNone/>
            </a:pPr>
            <a:endParaRPr lang="zh-CN" altLang="en-US" dirty="0" smtClean="0"/>
          </a:p>
          <a:p>
            <a:pPr indent="0">
              <a:buNone/>
            </a:pPr>
            <a:r>
              <a:rPr lang="zh-CN" altLang="en-US" dirty="0" smtClean="0"/>
              <a:t>主要内容囊括</a:t>
            </a:r>
            <a:r>
              <a:rPr lang="zh-CN" altLang="en-US" dirty="0" smtClean="0"/>
              <a:t>了：。。。。。。</a:t>
            </a:r>
            <a:endParaRPr lang="zh-CN" altLang="en-US" dirty="0" smtClean="0"/>
          </a:p>
          <a:p>
            <a:pPr indent="0">
              <a:buNone/>
            </a:pPr>
            <a:endParaRPr lang="zh-CN" altLang="en-US" dirty="0" smtClean="0"/>
          </a:p>
          <a:p>
            <a:pPr indent="0">
              <a:buNone/>
            </a:pPr>
            <a:r>
              <a:rPr lang="zh-CN" altLang="en-US" dirty="0" smtClean="0"/>
              <a:t>大家看一下右面的图示，这是一个描述</a:t>
            </a:r>
            <a:r>
              <a:rPr lang="en-US" altLang="zh-CN" dirty="0" smtClean="0"/>
              <a:t>descriptor heap </a:t>
            </a:r>
            <a:r>
              <a:rPr lang="zh-CN" altLang="en-US" dirty="0" smtClean="0"/>
              <a:t>构成的示例；里面的各种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就是</a:t>
            </a:r>
            <a:r>
              <a:rPr lang="en-US" altLang="zh-CN" dirty="0" smtClean="0"/>
              <a:t>Descriptor</a:t>
            </a:r>
            <a:r>
              <a:rPr lang="zh-CN" altLang="en-US" dirty="0" smtClean="0"/>
              <a:t>；下面我们先从</a:t>
            </a:r>
            <a:r>
              <a:rPr lang="en-US" altLang="zh-CN" dirty="0" smtClean="0"/>
              <a:t>Descriptor </a:t>
            </a:r>
            <a:r>
              <a:rPr lang="zh-CN" altLang="en-US" dirty="0" smtClean="0"/>
              <a:t>开始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>
              <a:buNone/>
            </a:pPr>
            <a:r>
              <a:rPr lang="zh-CN" altLang="en-US" dirty="0" smtClean="0"/>
              <a:t>上面讲了</a:t>
            </a:r>
            <a:r>
              <a:rPr lang="en-US" altLang="zh-CN" dirty="0" smtClean="0"/>
              <a:t>Resource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Resource</a:t>
            </a:r>
            <a:r>
              <a:rPr lang="zh-CN" altLang="en-US" dirty="0" smtClean="0"/>
              <a:t>我们可以看作是显存上的一块数据，但是这块数据是怎样构成的？他在显存中的位置，大小等等信息；是需要有一个描述的？来干这个事的就是</a:t>
            </a:r>
            <a:r>
              <a:rPr lang="en-US" altLang="zh-CN" dirty="0" smtClean="0"/>
              <a:t>Descriptor</a:t>
            </a:r>
            <a:r>
              <a:rPr lang="zh-CN" altLang="en-US" dirty="0" smtClean="0"/>
              <a:t>：</a:t>
            </a:r>
            <a:endParaRPr lang="zh-CN" altLang="en-US" dirty="0" smtClean="0"/>
          </a:p>
          <a:p>
            <a:pPr indent="0">
              <a:buNone/>
            </a:pPr>
            <a:endParaRPr lang="zh-CN" altLang="en-US" dirty="0" smtClean="0"/>
          </a:p>
          <a:p>
            <a:pPr indent="0">
              <a:buNone/>
            </a:pPr>
            <a:r>
              <a:rPr lang="zh-CN" altLang="en-US" dirty="0" smtClean="0"/>
              <a:t>比如我们去图书馆去借书，保存书的地方我们可以理解为显存？我们借书的时候是不是得需要知道一些书的描述（保存的位置，哪个书架，那个藏书室。书的类型。。），这些描述其实就可以理解为这里的</a:t>
            </a:r>
            <a:r>
              <a:rPr lang="en-US" altLang="zh-CN" dirty="0" smtClean="0"/>
              <a:t>descriptor</a:t>
            </a:r>
            <a:r>
              <a:rPr lang="zh-CN" altLang="en-US" dirty="0" smtClean="0"/>
              <a:t>，而且从字面看很一致：叫</a:t>
            </a:r>
            <a:r>
              <a:rPr lang="en-US" altLang="zh-CN" dirty="0" smtClean="0"/>
              <a:t>Descriptor</a:t>
            </a:r>
            <a:endParaRPr lang="zh-CN" altLang="en-US" dirty="0" smtClean="0"/>
          </a:p>
          <a:p>
            <a:pPr indent="0">
              <a:buNone/>
            </a:pPr>
            <a:endParaRPr lang="zh-CN" altLang="en-US" dirty="0" smtClean="0"/>
          </a:p>
          <a:p>
            <a:pPr indent="0">
              <a:buNone/>
            </a:pPr>
            <a:r>
              <a:rPr lang="zh-CN" altLang="en-US" dirty="0" smtClean="0"/>
              <a:t>参考右图：红色，显存里面一个</a:t>
            </a:r>
            <a:r>
              <a:rPr lang="en-US" altLang="zh-CN" dirty="0" smtClean="0"/>
              <a:t>Texture </a:t>
            </a:r>
            <a:r>
              <a:rPr lang="zh-CN" altLang="en-US" dirty="0" smtClean="0"/>
              <a:t>资源绿色块是一个</a:t>
            </a:r>
            <a:r>
              <a:rPr lang="en-US" altLang="zh-CN" dirty="0" smtClean="0"/>
              <a:t>descriptor</a:t>
            </a:r>
            <a:r>
              <a:rPr lang="zh-CN" altLang="en-US" dirty="0" smtClean="0"/>
              <a:t>指向</a:t>
            </a:r>
            <a:r>
              <a:rPr lang="zh-CN" altLang="en-US" dirty="0" smtClean="0"/>
              <a:t>他</a:t>
            </a:r>
            <a:endParaRPr lang="zh-CN" altLang="en-US" dirty="0" smtClean="0"/>
          </a:p>
          <a:p>
            <a:pPr indent="0">
              <a:buNone/>
            </a:pPr>
            <a:endParaRPr lang="zh-CN" altLang="en-US" dirty="0" smtClean="0"/>
          </a:p>
          <a:p>
            <a:pPr indent="0">
              <a:buNone/>
            </a:pPr>
            <a:r>
              <a:rPr lang="zh-CN" altLang="en-US" dirty="0" smtClean="0"/>
              <a:t>其实，</a:t>
            </a:r>
            <a:r>
              <a:rPr lang="en-US" altLang="zh-CN" dirty="0" smtClean="0"/>
              <a:t>dx11</a:t>
            </a:r>
            <a:r>
              <a:rPr lang="zh-CN" altLang="en-US" dirty="0" smtClean="0"/>
              <a:t>中也有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的概念，但只仅限于</a:t>
            </a:r>
            <a:r>
              <a:rPr lang="en-US" altLang="zh-CN" dirty="0" smtClean="0"/>
              <a:t>RVT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DSV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SRV</a:t>
            </a:r>
            <a:r>
              <a:rPr lang="zh-CN" altLang="en-US" dirty="0" smtClean="0"/>
              <a:t>；</a:t>
            </a:r>
            <a:r>
              <a:rPr lang="en-US" altLang="zh-CN" dirty="0" smtClean="0"/>
              <a:t>UAV</a:t>
            </a:r>
            <a:r>
              <a:rPr lang="zh-CN" altLang="en-US" dirty="0" smtClean="0"/>
              <a:t>；而且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的操作是封在</a:t>
            </a:r>
            <a:r>
              <a:rPr lang="en-US" altLang="zh-CN" dirty="0" smtClean="0"/>
              <a:t>Driver</a:t>
            </a:r>
            <a:r>
              <a:rPr lang="zh-CN" altLang="en-US" dirty="0" smtClean="0"/>
              <a:t>层的；</a:t>
            </a:r>
            <a:r>
              <a:rPr lang="en-US" altLang="zh-CN" dirty="0" smtClean="0"/>
              <a:t>Dx12</a:t>
            </a:r>
            <a:r>
              <a:rPr lang="zh-CN" altLang="en-US" dirty="0" smtClean="0"/>
              <a:t>彻底的把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解放出来给</a:t>
            </a:r>
            <a:r>
              <a:rPr lang="en-US" altLang="zh-CN" dirty="0" smtClean="0"/>
              <a:t>App</a:t>
            </a:r>
            <a:r>
              <a:rPr lang="zh-CN" altLang="en-US" dirty="0" smtClean="0"/>
              <a:t>层，开发者可以自己灵活使用</a:t>
            </a:r>
            <a:endParaRPr lang="zh-CN" altLang="en-US" dirty="0" smtClean="0"/>
          </a:p>
          <a:p>
            <a:pPr indent="0">
              <a:buNone/>
            </a:pPr>
            <a:r>
              <a:rPr lang="en-US" altLang="zh-CN" dirty="0" smtClean="0"/>
              <a:t>dx11</a:t>
            </a:r>
            <a:r>
              <a:rPr lang="zh-CN" altLang="en-US" dirty="0" smtClean="0"/>
              <a:t>的示例：D:\learn\LearnWork\d3dxbook_11\Chapter 8 Texturing\Crate</a:t>
            </a:r>
            <a:endParaRPr lang="zh-CN" altLang="en-US" dirty="0" smtClean="0"/>
          </a:p>
          <a:p>
            <a:pPr indent="0">
              <a:buNone/>
            </a:pPr>
            <a:endParaRPr lang="zh-CN" altLang="en-US" dirty="0" smtClean="0"/>
          </a:p>
          <a:p>
            <a:pPr indent="0">
              <a:buNone/>
            </a:pPr>
            <a:r>
              <a:rPr lang="zh-CN" altLang="en-US" dirty="0" smtClean="0"/>
              <a:t>另外我们说</a:t>
            </a:r>
            <a:r>
              <a:rPr lang="en-US" altLang="zh-CN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Descriptor</a:t>
            </a:r>
            <a:r>
              <a:rPr lang="zh-CN" altLang="en-US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是</a:t>
            </a:r>
            <a:r>
              <a:rPr lang="en-US" altLang="zh-CN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Descriptor Heap</a:t>
            </a:r>
            <a:r>
              <a:rPr lang="zh-CN" altLang="en-US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中的一个元素；就好比图书馆里书的描述，索引等都在一个图书馆里系统中；这个系统就好比是</a:t>
            </a:r>
            <a:r>
              <a:rPr lang="en-US" altLang="zh-CN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descriptor Heap</a:t>
            </a:r>
            <a:r>
              <a:rPr lang="zh-CN" altLang="en-US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；</a:t>
            </a:r>
            <a:endParaRPr lang="zh-CN" altLang="en-US" dirty="0" smtClean="0"/>
          </a:p>
          <a:p>
            <a:pPr indent="0">
              <a:buNone/>
            </a:pPr>
            <a:endParaRPr lang="zh-CN" altLang="en-US" dirty="0" smtClean="0"/>
          </a:p>
          <a:p>
            <a:pPr indent="0">
              <a:buNone/>
            </a:pP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algn="l">
              <a:spcBef>
                <a:spcPts val="1800"/>
              </a:spcBef>
              <a:buNone/>
            </a:pP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下面我们说一下</a:t>
            </a: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Descriptor</a:t>
            </a: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的</a:t>
            </a: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具体使用：</a:t>
            </a:r>
            <a:endParaRPr lang="zh-CN" altLang="en-US" dirty="0"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Algerian" panose="04020705040A02060702" charset="0"/>
            </a:endParaRPr>
          </a:p>
          <a:p>
            <a:pPr lvl="0" indent="0" algn="l">
              <a:spcBef>
                <a:spcPts val="1800"/>
              </a:spcBef>
              <a:buNone/>
            </a:pP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我们在之前的作业中可能已经解除到很多的</a:t>
            </a: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View</a:t>
            </a: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，比如</a:t>
            </a: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RTV</a:t>
            </a: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，</a:t>
            </a: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DSV</a:t>
            </a: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等；其实此处的</a:t>
            </a: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View</a:t>
            </a: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指的就是</a:t>
            </a: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Descriptor</a:t>
            </a: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；</a:t>
            </a: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View</a:t>
            </a: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如何理解呢（</a:t>
            </a: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GPU</a:t>
            </a: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能看懂</a:t>
            </a: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Shader Resource</a:t>
            </a: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的</a:t>
            </a: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窗户）；</a:t>
            </a: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DX12</a:t>
            </a: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目前有八九个不同类型的</a:t>
            </a: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View</a:t>
            </a:r>
            <a:endParaRPr lang="en-US" altLang="zh-CN" dirty="0"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Algerian" panose="04020705040A02060702" charset="0"/>
            </a:endParaRPr>
          </a:p>
          <a:p>
            <a:pPr lvl="0" indent="0" algn="l">
              <a:spcBef>
                <a:spcPts val="1800"/>
              </a:spcBef>
              <a:buNone/>
            </a:pPr>
            <a:endParaRPr lang="en-US" altLang="zh-CN" dirty="0"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Algerian" panose="04020705040A02060702" charset="0"/>
            </a:endParaRPr>
          </a:p>
          <a:p>
            <a:pPr lvl="0" indent="0" algn="l">
              <a:spcBef>
                <a:spcPts val="1800"/>
              </a:spcBef>
              <a:buNone/>
            </a:pP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第二点同一个</a:t>
            </a: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ShaderResource</a:t>
            </a: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，可能有多个不同目的的描述，因为</a:t>
            </a: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Resource </a:t>
            </a: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的</a:t>
            </a: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State</a:t>
            </a: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状态是可以转换的，导致描述需要多个，比如一个</a:t>
            </a: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shader resource</a:t>
            </a: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；既可以当做贴图来使用（</a:t>
            </a: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SRV</a:t>
            </a: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），也可以当作</a:t>
            </a: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rt</a:t>
            </a: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来使用（</a:t>
            </a: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RTV</a:t>
            </a: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）</a:t>
            </a:r>
            <a:endParaRPr lang="zh-CN" altLang="en-US" dirty="0"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Algerian" panose="04020705040A02060702" charset="0"/>
            </a:endParaRPr>
          </a:p>
          <a:p>
            <a:pPr indent="0">
              <a:buNone/>
            </a:pPr>
            <a:endParaRPr lang="zh-CN" altLang="en-US" dirty="0" smtClean="0"/>
          </a:p>
          <a:p>
            <a:pPr indent="0">
              <a:spcBef>
                <a:spcPts val="1800"/>
              </a:spcBef>
              <a:buNone/>
            </a:pPr>
            <a:r>
              <a:rPr lang="en-US" altLang="zh-CN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Descriptor </a:t>
            </a: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尺寸</a:t>
            </a:r>
            <a:r>
              <a:rPr lang="zh-CN" altLang="en-US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可能不同，取决于硬件。表示在</a:t>
            </a:r>
            <a:r>
              <a:rPr lang="en-US" altLang="zh-CN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Descriptor Heap</a:t>
            </a:r>
            <a:r>
              <a:rPr lang="zh-CN" altLang="en-US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中占用的空间；可以通过硬件接口</a:t>
            </a:r>
            <a:r>
              <a:rPr lang="zh-CN" altLang="en-US" dirty="0" smtClean="0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查询，GetDescriptorHandleIncrementSize</a:t>
            </a:r>
            <a:endParaRPr lang="zh-CN" altLang="en-US" dirty="0" smtClean="0"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indent="0">
              <a:spcBef>
                <a:spcPts val="1800"/>
              </a:spcBef>
              <a:buNone/>
            </a:pPr>
            <a:r>
              <a:rPr lang="en-US" altLang="zh-CN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Descriptor</a:t>
            </a:r>
            <a:r>
              <a:rPr lang="zh-CN" altLang="en-US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创建的时候不会产生空间分配，在</a:t>
            </a:r>
            <a:r>
              <a:rPr lang="en-US" altLang="zh-CN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Descriptor Heap</a:t>
            </a:r>
            <a:r>
              <a:rPr lang="zh-CN" altLang="en-US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的空间的基础上创建</a:t>
            </a:r>
            <a:endParaRPr lang="zh-CN" altLang="en-US" dirty="0" smtClean="0"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Algerian" panose="04020705040A02060702" charset="0"/>
            </a:endParaRPr>
          </a:p>
          <a:p>
            <a:pPr indent="0">
              <a:spcBef>
                <a:spcPts val="1800"/>
              </a:spcBef>
              <a:buNone/>
            </a:pPr>
            <a:endParaRPr lang="zh-CN" altLang="en-US" dirty="0" smtClean="0"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Algerian" panose="04020705040A02060702" charset="0"/>
            </a:endParaRPr>
          </a:p>
          <a:p>
            <a:pPr indent="0">
              <a:buNone/>
            </a:pPr>
            <a:r>
              <a:rPr lang="zh-CN" dirty="0" smtClean="0">
                <a:sym typeface="+mn-ea"/>
              </a:rPr>
              <a:t>另外我们说一下</a:t>
            </a:r>
            <a:r>
              <a:rPr lang="en-US" altLang="zh-CN" dirty="0" smtClean="0">
                <a:sym typeface="+mn-ea"/>
              </a:rPr>
              <a:t>Descriptor Handle</a:t>
            </a:r>
            <a:r>
              <a:rPr lang="zh-CN" dirty="0" smtClean="0">
                <a:sym typeface="+mn-ea"/>
              </a:rPr>
              <a:t>：主要是记录</a:t>
            </a:r>
            <a:r>
              <a:rPr lang="en-US" altLang="zh-CN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Descriptor</a:t>
            </a:r>
            <a:r>
              <a:rPr lang="zh-CN" altLang="en-US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的地址，作用类似与指针；</a:t>
            </a:r>
            <a:r>
              <a:rPr lang="en-US" altLang="zh-CN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Handle</a:t>
            </a:r>
            <a:r>
              <a:rPr lang="zh-CN" altLang="en-US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又分</a:t>
            </a:r>
            <a:r>
              <a:rPr lang="en-US" altLang="zh-CN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CPU Handle</a:t>
            </a:r>
            <a:r>
              <a:rPr lang="zh-CN" altLang="en-US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和</a:t>
            </a:r>
            <a:r>
              <a:rPr lang="en-US" altLang="zh-CN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GPU Handle</a:t>
            </a:r>
            <a:endParaRPr lang="en-US" altLang="zh-CN" dirty="0" smtClean="0"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Algerian" panose="04020705040A02060702" charset="0"/>
            </a:endParaRPr>
          </a:p>
          <a:p>
            <a:pPr indent="0">
              <a:buNone/>
            </a:pPr>
            <a:endParaRPr lang="zh-CN" dirty="0" smtClean="0"/>
          </a:p>
          <a:p>
            <a:pPr indent="0">
              <a:buNone/>
            </a:pPr>
            <a:r>
              <a:rPr dirty="0" smtClean="0">
                <a:sym typeface="+mn-ea"/>
              </a:rPr>
              <a:t>CPU Handles可以被用作立即使用</a:t>
            </a:r>
            <a:r>
              <a:rPr lang="zh-CN" dirty="0" smtClean="0">
                <a:sym typeface="+mn-ea"/>
              </a:rPr>
              <a:t>（官方文档）</a:t>
            </a:r>
            <a:r>
              <a:rPr dirty="0" smtClean="0">
                <a:sym typeface="+mn-ea"/>
              </a:rPr>
              <a:t>，比如</a:t>
            </a:r>
            <a:r>
              <a:rPr lang="zh-CN" dirty="0" smtClean="0">
                <a:sym typeface="+mn-ea"/>
              </a:rPr>
              <a:t>通过</a:t>
            </a:r>
            <a:r>
              <a:rPr lang="en-US" altLang="zh-CN" dirty="0" smtClean="0">
                <a:sym typeface="+mn-ea"/>
              </a:rPr>
              <a:t>Descriptor Heap </a:t>
            </a:r>
            <a:r>
              <a:rPr lang="zh-CN" altLang="en-US" dirty="0" smtClean="0">
                <a:sym typeface="+mn-ea"/>
              </a:rPr>
              <a:t>创建</a:t>
            </a:r>
            <a:r>
              <a:rPr lang="en-US" altLang="zh-CN" dirty="0" smtClean="0">
                <a:sym typeface="+mn-ea"/>
              </a:rPr>
              <a:t>View</a:t>
            </a:r>
            <a:r>
              <a:rPr lang="zh-CN" altLang="en-US" dirty="0" smtClean="0">
                <a:sym typeface="+mn-ea"/>
              </a:rPr>
              <a:t>的时候使用的是</a:t>
            </a:r>
            <a:r>
              <a:rPr lang="en-US" altLang="zh-CN" dirty="0" smtClean="0">
                <a:sym typeface="+mn-ea"/>
              </a:rPr>
              <a:t>CPU Handle</a:t>
            </a:r>
            <a:endParaRPr dirty="0" smtClean="0">
              <a:sym typeface="+mn-ea"/>
            </a:endParaRPr>
          </a:p>
          <a:p>
            <a:pPr indent="0">
              <a:buNone/>
            </a:pPr>
            <a:r>
              <a:rPr dirty="0" smtClean="0">
                <a:sym typeface="+mn-ea"/>
              </a:rPr>
              <a:t>GPU Handles无法用于立即使用</a:t>
            </a:r>
            <a:r>
              <a:rPr lang="zh-CN" dirty="0" smtClean="0">
                <a:sym typeface="+mn-ea"/>
              </a:rPr>
              <a:t>（官方文档）</a:t>
            </a:r>
            <a:r>
              <a:rPr dirty="0" smtClean="0">
                <a:sym typeface="+mn-ea"/>
              </a:rPr>
              <a:t>，而在GPU执行时使用，因而需要保留直至一切引用自身的命令已经被完全执行。</a:t>
            </a:r>
            <a:r>
              <a:rPr lang="zh-CN" dirty="0" smtClean="0">
                <a:sym typeface="+mn-ea"/>
              </a:rPr>
              <a:t>比如：在</a:t>
            </a:r>
            <a:r>
              <a:rPr lang="en-US" altLang="zh-CN" dirty="0" smtClean="0">
                <a:sym typeface="+mn-ea"/>
              </a:rPr>
              <a:t>Draw</a:t>
            </a:r>
            <a:r>
              <a:rPr lang="zh-CN" altLang="en-US" dirty="0" smtClean="0">
                <a:sym typeface="+mn-ea"/>
              </a:rPr>
              <a:t>的每帧循环中</a:t>
            </a:r>
            <a:r>
              <a:rPr lang="zh-CN" dirty="0" smtClean="0">
                <a:sym typeface="+mn-ea"/>
              </a:rPr>
              <a:t>DrawIndexedInstanced前执行绑定</a:t>
            </a:r>
            <a:r>
              <a:rPr lang="en-US" altLang="zh-CN" dirty="0" smtClean="0">
                <a:sym typeface="+mn-ea"/>
              </a:rPr>
              <a:t>view</a:t>
            </a:r>
            <a:r>
              <a:rPr lang="zh-CN" altLang="en-US" dirty="0" smtClean="0">
                <a:sym typeface="+mn-ea"/>
              </a:rPr>
              <a:t>的时候传的</a:t>
            </a:r>
            <a:r>
              <a:rPr lang="en-US" altLang="zh-CN" dirty="0" smtClean="0">
                <a:sym typeface="+mn-ea"/>
              </a:rPr>
              <a:t>gpu handle</a:t>
            </a:r>
            <a:r>
              <a:rPr lang="zh-CN" altLang="en-US" dirty="0" smtClean="0">
                <a:sym typeface="+mn-ea"/>
              </a:rPr>
              <a:t>（SetGraphicsRootDescriptorTable）</a:t>
            </a:r>
            <a:endParaRPr lang="zh-CN" dirty="0" smtClean="0">
              <a:sym typeface="+mn-ea"/>
            </a:endParaRPr>
          </a:p>
          <a:p>
            <a:pPr indent="0">
              <a:buNone/>
            </a:pP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下面我们介绍几种常见的</a:t>
            </a:r>
            <a:r>
              <a:rPr lang="en-US" altLang="zh-CN" dirty="0" smtClean="0"/>
              <a:t> view</a:t>
            </a:r>
            <a:r>
              <a:rPr lang="zh-CN" altLang="en-US" dirty="0" smtClean="0"/>
              <a:t>，这几个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都是树桩的示例中使用</a:t>
            </a:r>
            <a:r>
              <a:rPr lang="zh-CN" altLang="en-US" dirty="0" smtClean="0"/>
              <a:t>的</a:t>
            </a:r>
            <a:endParaRPr lang="zh-CN" altLang="en-US" dirty="0" smtClean="0"/>
          </a:p>
          <a:p>
            <a:endParaRPr lang="zh-CN" altLang="en-US" dirty="0"/>
          </a:p>
          <a:p>
            <a:r>
              <a:rPr lang="zh-CN" altLang="en-US" dirty="0"/>
              <a:t>红</a:t>
            </a:r>
            <a:r>
              <a:rPr lang="zh-CN" altLang="en-US" dirty="0"/>
              <a:t>框代码</a:t>
            </a:r>
            <a:r>
              <a:rPr lang="zh-CN" altLang="en-US" dirty="0"/>
              <a:t>解释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！！！注意一个事，创建的时候是借助</a:t>
            </a:r>
            <a:r>
              <a:rPr lang="en-US" altLang="zh-CN" dirty="0"/>
              <a:t>Descriptor Heap</a:t>
            </a:r>
            <a:r>
              <a:rPr lang="zh-CN" altLang="en-US" dirty="0"/>
              <a:t>创建的，也就是说，在</a:t>
            </a:r>
            <a:r>
              <a:rPr lang="en-US" altLang="zh-CN" dirty="0"/>
              <a:t>Descriptor Heap</a:t>
            </a:r>
            <a:r>
              <a:rPr lang="zh-CN" altLang="en-US" dirty="0"/>
              <a:t>上分配</a:t>
            </a:r>
            <a:r>
              <a:rPr lang="en-US" altLang="zh-CN" dirty="0"/>
              <a:t>Descriptor</a:t>
            </a:r>
            <a:r>
              <a:rPr lang="zh-CN" altLang="en-US" dirty="0"/>
              <a:t>的空间，一般情况绑定设计的</a:t>
            </a:r>
            <a:r>
              <a:rPr lang="en-US" altLang="zh-CN" dirty="0"/>
              <a:t>Descriptor</a:t>
            </a:r>
            <a:r>
              <a:rPr lang="zh-CN" altLang="en-US" dirty="0"/>
              <a:t>是必须要在一个</a:t>
            </a:r>
            <a:r>
              <a:rPr lang="en-US" altLang="zh-CN" dirty="0"/>
              <a:t>Descriptor Heap</a:t>
            </a:r>
            <a:r>
              <a:rPr lang="zh-CN" altLang="en-US" dirty="0"/>
              <a:t>中的（非绑定</a:t>
            </a:r>
            <a:r>
              <a:rPr lang="zh-CN" altLang="en-US" dirty="0"/>
              <a:t>除外）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RTV</a:t>
            </a:r>
            <a:r>
              <a:rPr lang="zh-CN" altLang="en-US" dirty="0"/>
              <a:t>这个示例是直接使用</a:t>
            </a:r>
            <a:r>
              <a:rPr lang="en-US" altLang="zh-CN" dirty="0"/>
              <a:t>swap chain</a:t>
            </a:r>
            <a:r>
              <a:rPr lang="zh-CN" altLang="en-US" dirty="0"/>
              <a:t>中的</a:t>
            </a:r>
            <a:r>
              <a:rPr lang="en-US" altLang="zh-CN" dirty="0"/>
              <a:t>back buffer</a:t>
            </a:r>
            <a:r>
              <a:rPr lang="zh-CN" altLang="en-US" dirty="0"/>
              <a:t>作为</a:t>
            </a:r>
            <a:r>
              <a:rPr lang="en-US" altLang="zh-CN" dirty="0"/>
              <a:t>shader resource</a:t>
            </a:r>
            <a:r>
              <a:rPr lang="zh-CN" altLang="en-US" dirty="0"/>
              <a:t>的这个特殊</a:t>
            </a:r>
            <a:r>
              <a:rPr lang="zh-CN" altLang="en-US" dirty="0"/>
              <a:t>注意</a:t>
            </a:r>
            <a:endParaRPr lang="zh-CN" altLang="en-US" dirty="0"/>
          </a:p>
          <a:p>
            <a:r>
              <a:rPr lang="en-US" altLang="zh-CN" dirty="0"/>
              <a:t>dsv</a:t>
            </a:r>
            <a:r>
              <a:rPr lang="zh-CN" altLang="en-US" dirty="0"/>
              <a:t>走的是正常的流程先</a:t>
            </a:r>
            <a:r>
              <a:rPr lang="en-US" altLang="zh-CN" dirty="0"/>
              <a:t>CreateCommitedResource</a:t>
            </a:r>
            <a:r>
              <a:rPr lang="zh-CN" altLang="en-US" dirty="0"/>
              <a:t>，然后创建</a:t>
            </a:r>
            <a:r>
              <a:rPr lang="en-US" altLang="zh-CN" dirty="0"/>
              <a:t>View</a:t>
            </a:r>
            <a:r>
              <a:rPr lang="zh-CN" altLang="en-US" dirty="0"/>
              <a:t>；注意一下</a:t>
            </a:r>
            <a:r>
              <a:rPr lang="zh-CN" altLang="en-US" dirty="0"/>
              <a:t>描述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下面我们开始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本节课的目标是绑大家理解</a:t>
            </a:r>
            <a:r>
              <a:rPr lang="en-US" altLang="zh-CN" dirty="0" smtClean="0"/>
              <a:t>dx12</a:t>
            </a:r>
            <a:r>
              <a:rPr lang="zh-CN" altLang="en-US" dirty="0" smtClean="0"/>
              <a:t>的</a:t>
            </a:r>
            <a:r>
              <a:rPr lang="en-US" altLang="zh-CN" dirty="0" smtClean="0"/>
              <a:t>Resource Binding</a:t>
            </a:r>
            <a:r>
              <a:rPr lang="zh-CN" altLang="en-US" dirty="0" smtClean="0"/>
              <a:t>机制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本课结束能，同学能够在自己的作业中更好的使用</a:t>
            </a:r>
            <a:r>
              <a:rPr lang="en-US" altLang="zh-CN" dirty="0" smtClean="0"/>
              <a:t>Shader </a:t>
            </a:r>
            <a:r>
              <a:rPr lang="en-US" altLang="zh-CN" dirty="0" smtClean="0"/>
              <a:t>Resource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预习内容如下：</a:t>
            </a:r>
            <a:endParaRPr lang="en-US" altLang="zh-CN" dirty="0" smtClean="0"/>
          </a:p>
          <a:p>
            <a:pPr marL="0" lvl="1" indent="0" algn="l" defTabSz="1828800">
              <a:lnSpc>
                <a:spcPct val="150000"/>
              </a:lnSpc>
              <a:spcBef>
                <a:spcPts val="1200"/>
              </a:spcBef>
              <a:buClrTx/>
              <a:buSzTx/>
              <a:buFontTx/>
              <a:buNone/>
            </a:pPr>
            <a:r>
              <a:rPr lang="en-US" altLang="zh-CN" b="0" dirty="0" err="1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官方文档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 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  <a:hlinkClick r:id="rId3"/>
              </a:rPr>
              <a:t>Resource Binding in Direct3D 12 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Yu Gothic Light" panose="020B0300000000000000" charset="-128"/>
            </a:endParaRPr>
          </a:p>
          <a:p>
            <a:pPr marL="0" lvl="1" indent="0" algn="l" defTabSz="1828800">
              <a:lnSpc>
                <a:spcPct val="150000"/>
              </a:lnSpc>
              <a:spcBef>
                <a:spcPts val="1200"/>
              </a:spcBef>
              <a:buClrTx/>
              <a:buSzTx/>
              <a:buFontTx/>
              <a:buNone/>
            </a:pP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DX12技术白皮书3.3-3.5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Yu Gothic Light" panose="020B0300000000000000" charset="-128"/>
            </a:endParaRPr>
          </a:p>
          <a:p>
            <a:pPr marL="0" lvl="1" indent="0" algn="l" defTabSz="1828800">
              <a:lnSpc>
                <a:spcPct val="150000"/>
              </a:lnSpc>
              <a:spcBef>
                <a:spcPts val="1200"/>
              </a:spcBef>
              <a:buClrTx/>
              <a:buSzTx/>
              <a:buFontTx/>
              <a:buNone/>
            </a:pPr>
            <a:endParaRPr kumimoji="0" lang="en-US" altLang="zh-CN" b="0" i="0" u="none" strike="noStrike" cap="none" spc="0" normalizeH="0" baseline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Yu Gothic Light" panose="020B0300000000000000" charset="-128"/>
            </a:endParaRPr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下面我们讲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 Heap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，继续刚才的借书的示例；图书馆的藏书室，我们看成显存，书代表我们的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shaderResource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；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Descritpor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作为书的描述信息；还有就是图书馆的图书管理系统，可以堪称我们的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 Heap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，保存管理，图书的描述；需要借图书先经过我这，我把书的位置，描述等信息给你，你再去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拿；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这是我们理解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 Heap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具体来看呢？右图所示：左边是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 H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；右边是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Shader Resoruce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；都在显存内；指向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关系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首先，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 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连续的显存空间，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大部分类型的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都不能脱离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 Heap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（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SRV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，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RTV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，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DSV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，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UAV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，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CBV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等）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VB View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，和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IB View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是在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IA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阶段传参的，不在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 Heap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中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 Heap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类型限制，容纳特定类型的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；CBV_SRV_UAV，SAMPLE，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RTV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，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DSV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访问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的时候通过从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 Heap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上取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 Handle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进行访问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4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indent="0">
              <a:spcBef>
                <a:spcPts val="1800"/>
              </a:spcBef>
              <a:buFont typeface="Arial" panose="020B0604020202020204" pitchFamily="34" charset="0"/>
              <a:buNone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下面说一下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 Heap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的类型，刚才我们介绍了基础的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的类型，那么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 Heap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作为管理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的东西，也是有类型的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indent="0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0" lvl="0" indent="0">
              <a:spcBef>
                <a:spcPts val="1800"/>
              </a:spcBef>
              <a:buFont typeface="Arial" panose="020B0604020202020204" pitchFamily="34" charset="0"/>
              <a:buNone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目前有：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0" lvl="0" indent="0">
              <a:spcBef>
                <a:spcPts val="1800"/>
              </a:spcBef>
              <a:buFont typeface="Arial" panose="020B0604020202020204" pitchFamily="34" charset="0"/>
              <a:buNone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CBV_SRV_UAV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0" lvl="0" indent="0">
              <a:spcBef>
                <a:spcPts val="1800"/>
              </a:spcBef>
              <a:buFont typeface="Arial" panose="020B0604020202020204" pitchFamily="34" charset="0"/>
              <a:buNone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RTV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0" lvl="0" indent="0">
              <a:spcBef>
                <a:spcPts val="1800"/>
              </a:spcBef>
              <a:buFont typeface="Arial" panose="020B0604020202020204" pitchFamily="34" charset="0"/>
              <a:buNone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DSV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0" lvl="0" indent="0">
              <a:spcBef>
                <a:spcPts val="1800"/>
              </a:spcBef>
              <a:buFont typeface="Arial" panose="020B0604020202020204" pitchFamily="34" charset="0"/>
              <a:buNone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Sample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0" lvl="0" indent="0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0" lvl="0" indent="0">
              <a:spcBef>
                <a:spcPts val="1800"/>
              </a:spcBef>
              <a:buFont typeface="Arial" panose="020B0604020202020204" pitchFamily="34" charset="0"/>
              <a:buNone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然后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 Heap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的还有一个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Flag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类型（不是太主要的内容知道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就行）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0" lvl="0" indent="0">
              <a:spcBef>
                <a:spcPts val="1800"/>
              </a:spcBef>
              <a:buFont typeface="Arial" panose="020B0604020202020204" pitchFamily="34" charset="0"/>
              <a:buNone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SHADER_VISIBLE：需要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shader 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访问，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CBV_SRV_UAV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，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Sample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0" lvl="0" indent="0">
              <a:spcBef>
                <a:spcPts val="1800"/>
              </a:spcBef>
              <a:buFont typeface="Arial" panose="020B0604020202020204" pitchFamily="34" charset="0"/>
              <a:buNone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NON 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SHADER_VISIBLE：不需要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shader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访问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 RTV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，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 DSV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4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dirty="0"/>
              <a:t>个数：</a:t>
            </a:r>
            <a:r>
              <a:rPr lang="en-US" altLang="zh-CN" dirty="0"/>
              <a:t>upload buffer</a:t>
            </a:r>
            <a:r>
              <a:rPr lang="zh-CN" altLang="en-US" dirty="0"/>
              <a:t>；</a:t>
            </a:r>
            <a:r>
              <a:rPr lang="zh-CN" altLang="en-US" dirty="0"/>
              <a:t>贴图</a:t>
            </a:r>
            <a:endParaRPr lang="zh-CN" altLang="en-US" dirty="0"/>
          </a:p>
          <a:p>
            <a:r>
              <a:rPr lang="zh-CN" altLang="en-US" dirty="0"/>
              <a:t>类型：</a:t>
            </a:r>
            <a:endParaRPr lang="zh-CN" altLang="en-US" dirty="0"/>
          </a:p>
          <a:p>
            <a:r>
              <a:rPr lang="en-US" altLang="zh-CN" dirty="0"/>
              <a:t>flag</a:t>
            </a:r>
            <a:r>
              <a:rPr lang="zh-CN" altLang="en-US" dirty="0"/>
              <a:t>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>
              <a:spcBef>
                <a:spcPts val="1800"/>
              </a:spcBef>
              <a:buFont typeface="Arial" panose="020B0604020202020204" pitchFamily="34" charset="0"/>
              <a:buNone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下面我们说一下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的使用流程；先看右图，上面是应用的初始化过程发生，下面是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drawscene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循环；就是上节课我们提到的绘制命令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提交的那个循环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indent="0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indent="0">
              <a:spcBef>
                <a:spcPts val="1800"/>
              </a:spcBef>
              <a:buFont typeface="Arial" panose="020B0604020202020204" pitchFamily="34" charset="0"/>
              <a:buNone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初始化：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0" lvl="0" indent="0">
              <a:spcBef>
                <a:spcPts val="1800"/>
              </a:spcBef>
              <a:buFont typeface="Arial" panose="020B0604020202020204" pitchFamily="34" charset="0"/>
              <a:buNone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创建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 Heap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pPr marL="0" lvl="0" indent="0">
              <a:spcBef>
                <a:spcPts val="1800"/>
              </a:spcBef>
              <a:buFont typeface="Arial" panose="020B0604020202020204" pitchFamily="34" charset="0"/>
              <a:buNone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创建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Resource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pPr marL="0" lvl="0" indent="0">
              <a:spcBef>
                <a:spcPts val="1800"/>
              </a:spcBef>
              <a:buFont typeface="Arial" panose="020B0604020202020204" pitchFamily="34" charset="0"/>
              <a:buNone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创建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（基于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Resource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，和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 Heap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）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0" lvl="0" indent="0">
              <a:spcBef>
                <a:spcPts val="1800"/>
              </a:spcBef>
              <a:buFont typeface="Arial" panose="020B0604020202020204" pitchFamily="34" charset="0"/>
              <a:buNone/>
            </a:pP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0" lvl="0" indent="0">
              <a:spcBef>
                <a:spcPts val="1800"/>
              </a:spcBef>
              <a:buFont typeface="Arial" panose="020B0604020202020204" pitchFamily="34" charset="0"/>
              <a:buNone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DrawScene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pPr marL="0" lvl="0" indent="0">
              <a:spcBef>
                <a:spcPts val="1800"/>
              </a:spcBef>
              <a:buFont typeface="Arial" panose="020B0604020202020204" pitchFamily="34" charset="0"/>
              <a:buNone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向渲染管线传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 Heap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pPr marL="0" lvl="0" indent="0">
              <a:spcBef>
                <a:spcPts val="1800"/>
              </a:spcBef>
              <a:buFont typeface="Arial" panose="020B0604020202020204" pitchFamily="34" charset="0"/>
              <a:buNone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通过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 Heap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使用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（可以理解为具体的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Binding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）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0" lvl="0" indent="0">
              <a:spcBef>
                <a:spcPts val="1800"/>
              </a:spcBef>
              <a:buFont typeface="Arial" panose="020B0604020202020204" pitchFamily="34" charset="0"/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spcBef>
                <a:spcPts val="1800"/>
              </a:spcBef>
              <a:buNone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理解了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 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和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 Heap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；我们现在看下一个概念：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Desctiptor table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0" lvl="0" indent="0">
              <a:spcBef>
                <a:spcPts val="1800"/>
              </a:spcBef>
              <a:buNone/>
            </a:pP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0" lvl="0" indent="0">
              <a:spcBef>
                <a:spcPts val="1800"/>
              </a:spcBef>
              <a:buNone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继续我们借书的示例：这次我们说的是分一次或者分多次借的问题！！！！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  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如果我们借书的时候正好我们需要借的两本书放在一块，挨着；这时候我们是分一次借还是两次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去借？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0" lvl="0" indent="0">
              <a:spcBef>
                <a:spcPts val="1800"/>
              </a:spcBef>
              <a:buNone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显而易见！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0" lvl="0" indent="0">
              <a:spcBef>
                <a:spcPts val="1800"/>
              </a:spcBef>
              <a:buNone/>
            </a:pP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0" lvl="0" indent="0">
              <a:spcBef>
                <a:spcPts val="1800"/>
              </a:spcBef>
              <a:buNone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我现在问大家一个问题：我们目前在这木桩的示例中只使用到了一张贴图；如果使用两张呢？我们能不能使用我们这种借书的思路来解决这个问题呢？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0" lvl="0" indent="0">
              <a:spcBef>
                <a:spcPts val="1800"/>
              </a:spcBef>
              <a:buNone/>
            </a:pP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0" lvl="0" indent="0">
              <a:spcBef>
                <a:spcPts val="1800"/>
              </a:spcBef>
              <a:buNone/>
            </a:pP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0" lvl="0" indent="0">
              <a:spcBef>
                <a:spcPts val="1800"/>
              </a:spcBef>
              <a:buNone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其实这就是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 Table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的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作用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0" lvl="0" indent="0">
              <a:spcBef>
                <a:spcPts val="1800"/>
              </a:spcBef>
              <a:buNone/>
            </a:pP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0" lvl="0" indent="0">
              <a:spcBef>
                <a:spcPts val="1800"/>
              </a:spcBef>
              <a:buNone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我们看右面的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图：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lvl="0" indent="0">
              <a:spcBef>
                <a:spcPts val="1800"/>
              </a:spcBef>
              <a:buNone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 Table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其实对应的是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 Heap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上的一段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范围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 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，这个范围通过一个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Shader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的参数定义完成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 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；通过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Start + Size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来确定这个范围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lvl="0" indent="0">
              <a:spcBef>
                <a:spcPts val="1800"/>
              </a:spcBef>
              <a:buNone/>
            </a:pP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lvl="0" indent="0">
              <a:spcBef>
                <a:spcPts val="1800"/>
              </a:spcBef>
              <a:buNone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当这个连续范围内包含多个类型时，使用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 Range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拆分类型一个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Range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对应一个类型；比如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图中可分成三个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range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，第一个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SRV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的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range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，第二个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CBV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的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range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，第三个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SRV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的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range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；每个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range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都是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1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个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lvl="0" indent="0">
              <a:spcBef>
                <a:spcPts val="1800"/>
              </a:spcBef>
              <a:buNone/>
            </a:pP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lvl="0" indent="0">
              <a:spcBef>
                <a:spcPts val="1800"/>
              </a:spcBef>
              <a:buNone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这时候我们再去理解左边一大堆文字：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lvl="0" indent="0">
              <a:spcBef>
                <a:spcPts val="1800"/>
              </a:spcBef>
              <a:buNone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。。。。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lvl="0" indent="0">
              <a:spcBef>
                <a:spcPts val="1800"/>
              </a:spcBef>
              <a:buNone/>
            </a:pP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lvl="0" indent="0">
              <a:spcBef>
                <a:spcPts val="1800"/>
              </a:spcBef>
              <a:buNone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这样大家是不是能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get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到这个意思：有木有什么问题？？（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互动）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lvl="0" indent="0">
              <a:spcBef>
                <a:spcPts val="1800"/>
              </a:spcBef>
              <a:buNone/>
            </a:pP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lvl="0" indent="0">
              <a:spcBef>
                <a:spcPts val="1800"/>
              </a:spcBef>
              <a:buNone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然后需要说明一下；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dx11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时没有这种机制的；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dx11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就是固定的一对一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indent="0">
              <a:buNone/>
            </a:pP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>
              <a:buNone/>
            </a:pP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buSzPct val="25000"/>
            </a:pPr>
            <a:r>
              <a:rPr lang="zh-CN" sz="2800" b="1" kern="0" dirty="0">
                <a:solidFill>
                  <a:srgbClr val="43434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下面我们开始</a:t>
            </a:r>
            <a:r>
              <a:rPr lang="en-US" altLang="zh-CN" sz="2800" b="1" kern="0" dirty="0">
                <a:solidFill>
                  <a:srgbClr val="43434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RS</a:t>
            </a:r>
            <a:r>
              <a:rPr lang="zh-CN" altLang="en-US" sz="2800" b="1" kern="0" dirty="0">
                <a:solidFill>
                  <a:srgbClr val="43434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的部分，其实在</a:t>
            </a:r>
            <a:r>
              <a:rPr lang="en-US" altLang="zh-CN" sz="2800" b="1" kern="0" dirty="0">
                <a:solidFill>
                  <a:srgbClr val="43434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Descriptor Table</a:t>
            </a:r>
            <a:r>
              <a:rPr lang="zh-CN" altLang="en-US" sz="2800" b="1" kern="0" dirty="0">
                <a:solidFill>
                  <a:srgbClr val="43434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的时候就已经设计</a:t>
            </a:r>
            <a:r>
              <a:rPr lang="en-US" altLang="zh-CN" sz="2800" b="1" kern="0" dirty="0">
                <a:solidFill>
                  <a:srgbClr val="43434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RS</a:t>
            </a:r>
            <a:r>
              <a:rPr lang="zh-CN" altLang="en-US" sz="2800" b="1" kern="0" dirty="0">
                <a:solidFill>
                  <a:srgbClr val="43434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了</a:t>
            </a:r>
            <a:r>
              <a:rPr lang="en-US" altLang="zh-CN" sz="2800" b="1" kern="0" dirty="0">
                <a:solidFill>
                  <a:srgbClr val="43434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 DT</a:t>
            </a:r>
            <a:r>
              <a:rPr lang="zh-CN" altLang="en-US" sz="2800" b="1" kern="0" dirty="0">
                <a:solidFill>
                  <a:srgbClr val="43434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就是为了创建</a:t>
            </a:r>
            <a:r>
              <a:rPr lang="en-US" altLang="zh-CN" sz="2800" b="1" kern="0" dirty="0">
                <a:solidFill>
                  <a:srgbClr val="43434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RS</a:t>
            </a:r>
            <a:r>
              <a:rPr lang="zh-CN" altLang="en-US" sz="2800" b="1" kern="0" dirty="0">
                <a:solidFill>
                  <a:srgbClr val="43434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准备的</a:t>
            </a:r>
            <a:endParaRPr lang="zh-CN" sz="2800" b="1" kern="0" dirty="0">
              <a:solidFill>
                <a:srgbClr val="434343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Calibri" panose="020F0502020204030204"/>
            </a:endParaRPr>
          </a:p>
          <a:p>
            <a:pPr lvl="0">
              <a:buSzPct val="25000"/>
            </a:pPr>
            <a:endParaRPr lang="zh-CN" altLang="en-US" sz="2800" b="1" kern="0" dirty="0">
              <a:solidFill>
                <a:srgbClr val="434343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DF56B-8CBC-4293-992F-179621AF3D25}" type="slidenum">
              <a:rPr lang="en-AU" smtClean="0">
                <a:solidFill>
                  <a:prstClr val="black"/>
                </a:solidFill>
              </a:rPr>
            </a:fld>
            <a:endParaRPr lang="zh-CN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RS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是什么呢？我们先来理解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一下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右图：在上面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流程的基础上，只有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 Heap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这一系列的东西还不能完成绑定！！！！；还需要定义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shader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的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输入！！！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>
              <a:spcBef>
                <a:spcPts val="1800"/>
              </a:spcBef>
              <a:buNone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如何定义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shader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的输入呢？我们用一个函数来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类比：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lvl="0" indent="0">
              <a:spcBef>
                <a:spcPts val="1800"/>
              </a:spcBef>
              <a:buNone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如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右图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lvl="0" indent="0">
              <a:spcBef>
                <a:spcPts val="1800"/>
              </a:spcBef>
              <a:buNone/>
            </a:pP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lvl="0" indent="0">
              <a:spcBef>
                <a:spcPts val="1800"/>
              </a:spcBef>
              <a:buNone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上面是一个简单的函数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Add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执行加法；下面时我们木桩示例的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ps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执行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逻辑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lvl="0" indent="0">
              <a:spcBef>
                <a:spcPts val="1800"/>
              </a:spcBef>
              <a:buNone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Add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函数有两个输入都是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float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型，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lvl="0" indent="0">
              <a:spcBef>
                <a:spcPts val="1800"/>
              </a:spcBef>
              <a:buNone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下面的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shader 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代码计算也需要两个输入数据一个时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Texture2D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，一个时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SamplerState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lvl="0" indent="0">
              <a:spcBef>
                <a:spcPts val="1800"/>
              </a:spcBef>
              <a:buNone/>
            </a:pP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lvl="0" indent="0">
              <a:spcBef>
                <a:spcPts val="1800"/>
              </a:spcBef>
              <a:buNone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用一个一个普通的函数执行来类比：定义函数输入的叫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Function Signature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；我们这里的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Root Signature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就是用来定义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shader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的输入的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lvl="0" indent="0">
              <a:spcBef>
                <a:spcPts val="1800"/>
              </a:spcBef>
              <a:buNone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那具体我们如何定义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呢？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lvl="0" indent="0">
              <a:spcBef>
                <a:spcPts val="1800"/>
              </a:spcBef>
              <a:buNone/>
            </a:pP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>
              <a:spcBef>
                <a:spcPts val="1200"/>
              </a:spcBef>
              <a:buNone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RS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的定义其实就是参数的定义；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dx12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定义了三种参数的传递方式（不是参数类型，参数类型就是我们刚才讲的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View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，这个是参数类型）；这么这里讲的是传递方式（或者称为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Binding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方式）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lvl="0" indent="0">
              <a:spcBef>
                <a:spcPts val="1200"/>
              </a:spcBef>
              <a:buNone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最简单的一种就是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RootConstants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；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 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之所以说简单，简单到啥地步呢？不需要创建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Shader Resource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；直接传数据进去；当然肯定只能是最简单的数据。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dx12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要求这个数据是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32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位的；所以通过接口SetGraphicsRoot32BitConstant进行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操作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lvl="0" indent="0">
              <a:spcBef>
                <a:spcPts val="1200"/>
              </a:spcBef>
              <a:buNone/>
            </a:pP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lvl="0" indent="0">
              <a:spcBef>
                <a:spcPts val="1200"/>
              </a:spcBef>
              <a:buNone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我们看一下右边的图，这个图解释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root constant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的使用方式；上面地图帮助我们理解，左边黑色的块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0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，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1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表示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rs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里的参数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0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号参数或者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1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号参数；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1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号参数我们使用了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Root Constant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，对应的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Slot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是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b0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；下面是实现的对应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shader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中定义了一个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int2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的参数，每个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int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这里是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32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位额整数；可以使用一个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slot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对应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2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个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int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值，下面是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rs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的定义（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num32bitconst=2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）数量；给值的时候最下面，后面还有一个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index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lvl="0" indent="0">
              <a:spcBef>
                <a:spcPts val="1200"/>
              </a:spcBef>
              <a:buNone/>
            </a:pP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lvl="0" indent="0">
              <a:spcBef>
                <a:spcPts val="1200"/>
              </a:spcBef>
              <a:buNone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三步走：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lvl="0" indent="0">
              <a:spcBef>
                <a:spcPts val="1200"/>
              </a:spcBef>
              <a:buNone/>
            </a:pP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我们下面从三个方面安排今天的课程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marR="0" lvl="0" indent="0" algn="l" defTabSz="182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/>
              <a:t>首先先说大家介绍一下</a:t>
            </a:r>
            <a:r>
              <a:rPr lang="en-US" altLang="zh-CN" dirty="0" smtClean="0"/>
              <a:t>resource binding</a:t>
            </a:r>
            <a:r>
              <a:rPr lang="zh-CN" altLang="en-US" dirty="0" smtClean="0"/>
              <a:t>；介绍必须了解的概念；和使用方法</a:t>
            </a:r>
            <a:endParaRPr lang="zh-CN" altLang="en-US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然后我们在了解了如何使用的基础上；再去理解</a:t>
            </a:r>
            <a:r>
              <a:rPr lang="en-US" altLang="zh-CN" dirty="0" err="1" smtClean="0"/>
              <a:t>dx12</a:t>
            </a:r>
            <a:r>
              <a:rPr lang="zh-CN" altLang="en-US" dirty="0" err="1" smtClean="0"/>
              <a:t>的</a:t>
            </a:r>
            <a:r>
              <a:rPr lang="en-US" altLang="zh-CN" dirty="0" err="1" smtClean="0"/>
              <a:t>resource binding</a:t>
            </a:r>
            <a:r>
              <a:rPr lang="zh-CN" altLang="en-US" dirty="0" smtClean="0"/>
              <a:t>机制。包括</a:t>
            </a:r>
            <a:r>
              <a:rPr lang="en-US" altLang="zh-CN" dirty="0" smtClean="0"/>
              <a:t>Descriptor</a:t>
            </a:r>
            <a:r>
              <a:rPr lang="zh-CN" altLang="en-US" dirty="0" smtClean="0"/>
              <a:t>，</a:t>
            </a:r>
            <a:r>
              <a:rPr lang="en-US" altLang="zh-CN" dirty="0" smtClean="0"/>
              <a:t>Descriptor Heap</a:t>
            </a:r>
            <a:r>
              <a:rPr lang="zh-CN" altLang="en-US" dirty="0" smtClean="0"/>
              <a:t>，</a:t>
            </a:r>
            <a:r>
              <a:rPr lang="en-US" altLang="zh-CN" dirty="0" smtClean="0"/>
              <a:t>Descriptor Table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Root Signature</a:t>
            </a:r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>
              <a:spcBef>
                <a:spcPts val="1800"/>
              </a:spcBef>
              <a:buNone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下面我们将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RootDescriptor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，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RootDescriptor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相比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RootConstant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更复杂一些，但是应用场景肯定更多一些；我们用示意图表示；右图，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0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号黑块还是表示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RS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中的一个参数；绿色块是一个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；灰色块是这个参数对应的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slot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lvl="0" indent="0">
              <a:spcBef>
                <a:spcPts val="1800"/>
              </a:spcBef>
              <a:buNone/>
            </a:pP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lvl="0" indent="0">
              <a:spcBef>
                <a:spcPts val="1800"/>
              </a:spcBef>
              <a:buNone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RootSignature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的特点是这个参数直接和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 heap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中的一个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对应，注意是一一对应的；我们使用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Constant BufferView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做示例；树桩的模型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MVP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的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Constant Buffer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我们使用这种方式绑定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lvl="0" indent="0">
              <a:spcBef>
                <a:spcPts val="1800"/>
              </a:spcBef>
              <a:buNone/>
            </a:pP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lvl="0" indent="0">
              <a:spcBef>
                <a:spcPts val="1800"/>
              </a:spcBef>
              <a:buNone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shader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代码定义；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RS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的配置；通过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api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传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VA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；注意虽然文档上说的是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，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api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接口的名字也叫设置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CBV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，但其实传的是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GVA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；目前的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api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，单个资源传的都是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GVA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lvl="0" indent="0">
              <a:spcBef>
                <a:spcPts val="1800"/>
              </a:spcBef>
              <a:buNone/>
            </a:pP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lvl="0" indent="0">
              <a:spcBef>
                <a:spcPts val="1800"/>
              </a:spcBef>
              <a:buNone/>
            </a:pP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lvl="0" indent="0">
              <a:spcBef>
                <a:spcPts val="1800"/>
              </a:spcBef>
              <a:buNone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使用情景：使用的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多，参数输入变化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少；占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RS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的空间大，省着点用：比如绘制时很多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dc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使用公用参数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lvl="0" indent="0">
              <a:spcBef>
                <a:spcPts val="1800"/>
              </a:spcBef>
              <a:buNone/>
            </a:pP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>
              <a:spcBef>
                <a:spcPts val="1800"/>
              </a:spcBef>
              <a:buNone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下面我们讲一下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 table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；刚才我们以一次借阅多本书的类比来描述的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 table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的作用；现在我们看一下具体的使用；我们先看一下右上图片的示意，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 Table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指向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 Heap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一块连续的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存储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lvl="0" indent="0">
              <a:spcBef>
                <a:spcPts val="1800"/>
              </a:spcBef>
              <a:buNone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这个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RS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的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3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号参数对应了一个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DT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，指向了右侧的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 Heap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，以及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对应的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Slot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lvl="0" indent="0">
              <a:spcBef>
                <a:spcPts val="1800"/>
              </a:spcBef>
              <a:buNone/>
            </a:pP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lvl="0" indent="0">
              <a:spcBef>
                <a:spcPts val="1800"/>
              </a:spcBef>
              <a:buNone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我们继续用树桩这个示例；我们把贴图放进一个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 table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中进行绑定；三个步骤解释：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shader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中代码定义；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RS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配置，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 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传参绑定过程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lvl="0" indent="0">
              <a:spcBef>
                <a:spcPts val="1800"/>
              </a:spcBef>
              <a:buNone/>
            </a:pP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lvl="0" indent="0">
              <a:spcBef>
                <a:spcPts val="1800"/>
              </a:spcBef>
              <a:buNone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使用情景比较广泛；相对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Root Descriptor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来说占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RS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的空间也比较小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lvl="0" indent="0">
              <a:spcBef>
                <a:spcPts val="1800"/>
              </a:spcBef>
              <a:buNone/>
            </a:pP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lvl="0" indent="0">
              <a:spcBef>
                <a:spcPts val="1800"/>
              </a:spcBef>
              <a:buNone/>
            </a:pP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lvl="0" indent="0">
              <a:spcBef>
                <a:spcPts val="1800"/>
              </a:spcBef>
              <a:buNone/>
            </a:pP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带过，少讲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下面我们说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RS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的创建；主要有两种方式第一种，我们在初始化的时候先设置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RS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的描述；右边的代码，然后序列化这个描述，使用序列化的结果进行创建；过程比较不友好；而且不直观；我们主要介绍下面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这一种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这种方法通过配置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RootSignature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去实现参数类型的定义，然后通过编译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shader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的方式编译成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shader byte code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，然后通过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创建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以树桩模型为例；右侧的代码，我们定义了一个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Test Root Sig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离线编译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RS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的内容参考：https://blog.csdn.net/u014038143/article/details/78725100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下面我们说说运行时绑定，就是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draw scene 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循环中；如何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绑定；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首先我们设置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 Heaps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，然后设置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RS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，上卖弄的图调用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SetDescriptor Heaps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；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Set Graphics Root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Signature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到此为止我们这个树桩的模型就可以绘制出来了；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下面我们在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render doc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里看一下结果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现在我们梳理一下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关系：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右面的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图：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我们先从图的左边看起；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RS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定义了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shader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输入；输入了一个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DT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，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 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DT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里有三个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Range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，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CBV 3ge SRV 4ge UAV2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个执行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Descripotr Heap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中的连续存储空间，这些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又指向显存中的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Shader 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Resource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指向关系很明了了；当我们实时绘制的时候调整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DT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起始指向。。。就是又重新绑定了这么多的另一份数据；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比如说这些数据都是我们一个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DC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的绘制所需要的，那我们在绘制下一个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DC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的时候直接偏移对应的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Heap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的起始位置这些定义的参数类型都直接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对应上；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所以大大提升了灵活性；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dx11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中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1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一个参数对应一个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slot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的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参数定义方式变成了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1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对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多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下面我们简要的说一下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Sampler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的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使用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大家知道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Sampler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是干什么的嘛？简单的说我们需要使用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sampler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做采样；我们这不深入说明采样的原理，不懂采样的课下学习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哈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我们这说的是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dx12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中怎么使用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samper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；有两种方式，一中是非静态的，通过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 table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执行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 sampler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的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 heap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，另外一种简单的直接通过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rs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传静态的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sampler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绑定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我们的树桩示例使用的就是这种静态的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方式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 algn="l">
              <a:spcBef>
                <a:spcPts val="1800"/>
              </a:spcBef>
              <a:buClrTx/>
              <a:buSzTx/>
              <a:buNone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右面两幅图；总结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dx12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机制方面的变动：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slot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直接找显存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resoruce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，添加了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，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 Heap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，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 table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；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RS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这些内容去做，整个图一下就复杂了是不是？？，但是使用更灵活，性能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更高！！！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indent="0" algn="l">
              <a:spcBef>
                <a:spcPts val="1800"/>
              </a:spcBef>
              <a:buClrTx/>
              <a:buSzTx/>
              <a:buNone/>
            </a:pP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indent="0" algn="l">
              <a:spcBef>
                <a:spcPts val="1800"/>
              </a:spcBef>
              <a:buClrTx/>
              <a:buSzTx/>
              <a:buNone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绑定方式的改进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indent="0" algn="l">
              <a:spcBef>
                <a:spcPts val="1800"/>
              </a:spcBef>
              <a:buClrTx/>
              <a:buSzTx/>
              <a:buNone/>
            </a:pP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0" lvl="0" indent="0" algn="l">
              <a:spcBef>
                <a:spcPts val="1800"/>
              </a:spcBef>
              <a:buClrTx/>
              <a:buSzTx/>
              <a:buNone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D3D11的资源绑定是固化的，运行时给每一个Shader安排一定数量的资源Slot，应用程序只需要调用对应的接口就能够把资源绑定到Shader上。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pPr marL="0" lvl="0" indent="0" algn="l">
              <a:spcBef>
                <a:spcPts val="1800"/>
              </a:spcBef>
              <a:buClrTx/>
              <a:buSzTx/>
              <a:buNone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在D3D12中，资源绑定流程很灵活，没有限定资源以何种方式或何种数量进行绑定，你可以自行组织资源的绑定风格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0" lvl="0" indent="0" algn="l">
              <a:spcBef>
                <a:spcPts val="1800"/>
              </a:spcBef>
              <a:buClrTx/>
              <a:buSzTx/>
              <a:buNone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 Table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的使用，增加绑定的上限，提高切换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DC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的效率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github </a:t>
            </a:r>
            <a:r>
              <a:rPr lang="zh-CN" altLang="en-US" dirty="0"/>
              <a:t>官方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本科的前置内容；就是我们上节课的内容；包括：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参考：</a:t>
            </a:r>
            <a:r>
              <a:rPr lang="en-US" altLang="zh-CN" dirty="0" smtClean="0"/>
              <a:t>https://docs.microsoft.com/en-us/windows/win32/direct3d12/resource-binding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这个还是之前我们讲的</a:t>
            </a:r>
            <a:r>
              <a:rPr lang="en-US" altLang="zh-CN" dirty="0" smtClean="0"/>
              <a:t>dx12 </a:t>
            </a:r>
            <a:r>
              <a:rPr lang="zh-CN" altLang="en-US" dirty="0" smtClean="0"/>
              <a:t>管线流程图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今天的主要内容在上的体现主要在（鼠标移动一下指示一下）管线左侧</a:t>
            </a:r>
            <a:r>
              <a:rPr lang="en-US" altLang="zh-CN" dirty="0" smtClean="0"/>
              <a:t>Descriptor Heap</a:t>
            </a:r>
            <a:r>
              <a:rPr lang="zh-CN" altLang="en-US" dirty="0" smtClean="0"/>
              <a:t>； </a:t>
            </a:r>
            <a:r>
              <a:rPr lang="en-US" altLang="zh-CN" dirty="0" smtClean="0"/>
              <a:t>Descriptor Table</a:t>
            </a:r>
            <a:r>
              <a:rPr lang="zh-CN" altLang="en-US" dirty="0" smtClean="0"/>
              <a:t>； </a:t>
            </a:r>
            <a:r>
              <a:rPr lang="en-US" altLang="zh-CN" dirty="0" smtClean="0"/>
              <a:t>Root Signature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marR="0" lvl="0" indent="0" algn="l" defTabSz="182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/>
              <a:t>下面我们正式开始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buSzPct val="25000"/>
            </a:pPr>
            <a:r>
              <a:rPr lang="zh-CN" sz="2800" b="1" kern="0" dirty="0">
                <a:solidFill>
                  <a:srgbClr val="43434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概念上好好设置一下；一句话能先把概念解释清楚</a:t>
            </a:r>
            <a:endParaRPr lang="zh-CN" sz="2800" b="1" kern="0" dirty="0">
              <a:solidFill>
                <a:srgbClr val="434343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Calibri" panose="020F0502020204030204"/>
            </a:endParaRPr>
          </a:p>
          <a:p>
            <a:pPr lvl="0">
              <a:buSzPct val="25000"/>
            </a:pPr>
            <a:endParaRPr lang="zh-CN" sz="2800" b="1" kern="0" dirty="0">
              <a:solidFill>
                <a:srgbClr val="434343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Calibri" panose="020F0502020204030204"/>
            </a:endParaRPr>
          </a:p>
          <a:p>
            <a:pPr lvl="0">
              <a:buSzPct val="25000"/>
            </a:pPr>
            <a:r>
              <a:rPr lang="en-US" altLang="zh-CN" sz="2800" b="1" kern="0" dirty="0">
                <a:solidFill>
                  <a:srgbClr val="43434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dx11resource binding</a:t>
            </a:r>
            <a:r>
              <a:rPr lang="zh-CN" altLang="en-US" sz="2800" b="1" kern="0" dirty="0">
                <a:solidFill>
                  <a:srgbClr val="43434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示例</a:t>
            </a:r>
            <a:r>
              <a:rPr lang="en-US" altLang="zh-CN" sz="2800" b="1" kern="0" dirty="0">
                <a:solidFill>
                  <a:srgbClr val="43434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+ </a:t>
            </a:r>
            <a:r>
              <a:rPr lang="zh-CN" altLang="en-US" sz="2800" b="1" kern="0" dirty="0">
                <a:solidFill>
                  <a:srgbClr val="43434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示意图</a:t>
            </a:r>
            <a:endParaRPr lang="zh-CN" altLang="en-US" sz="2800" b="1" kern="0" dirty="0">
              <a:solidFill>
                <a:srgbClr val="434343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Calibri" panose="020F0502020204030204"/>
            </a:endParaRPr>
          </a:p>
          <a:p>
            <a:pPr lvl="0">
              <a:buSzPct val="25000"/>
            </a:pPr>
            <a:r>
              <a:rPr lang="en-US" altLang="zh-CN" sz="2800" b="1" kern="0" dirty="0">
                <a:solidFill>
                  <a:srgbClr val="43434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dx11</a:t>
            </a:r>
            <a:r>
              <a:rPr lang="zh-CN" altLang="en-US" sz="2800" b="1" kern="0" dirty="0">
                <a:solidFill>
                  <a:srgbClr val="43434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的</a:t>
            </a:r>
            <a:r>
              <a:rPr lang="en-US" altLang="zh-CN" sz="2800" b="1" kern="0" dirty="0">
                <a:solidFill>
                  <a:srgbClr val="43434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sample </a:t>
            </a:r>
            <a:r>
              <a:rPr lang="zh-CN" altLang="en-US" sz="2800" b="1" kern="0" dirty="0">
                <a:solidFill>
                  <a:srgbClr val="43434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下载地址</a:t>
            </a:r>
            <a:endParaRPr lang="zh-CN" altLang="en-US" sz="2800" b="1" kern="0" dirty="0">
              <a:solidFill>
                <a:srgbClr val="434343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Calibri" panose="020F0502020204030204"/>
            </a:endParaRPr>
          </a:p>
          <a:p>
            <a:pPr lvl="0">
              <a:buSzPct val="25000"/>
            </a:pPr>
            <a:r>
              <a:rPr lang="zh-CN" altLang="en-US" sz="2800" b="1" kern="0" dirty="0">
                <a:solidFill>
                  <a:srgbClr val="43434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https://docs.microsoft.com/en-us/samples/microsoft/windows-universal-samples/simple3dgamedx/</a:t>
            </a:r>
            <a:endParaRPr lang="zh-CN" altLang="en-US" sz="2800" b="1" kern="0" dirty="0">
              <a:solidFill>
                <a:srgbClr val="434343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Calibri" panose="020F0502020204030204"/>
            </a:endParaRPr>
          </a:p>
          <a:p>
            <a:pPr lvl="0">
              <a:buSzPct val="25000"/>
            </a:pPr>
            <a:endParaRPr lang="zh-CN" altLang="en-US" sz="2800" b="1" kern="0" dirty="0">
              <a:solidFill>
                <a:srgbClr val="434343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Calibri" panose="020F0502020204030204"/>
            </a:endParaRPr>
          </a:p>
          <a:p>
            <a:pPr lvl="0">
              <a:buSzPct val="25000"/>
            </a:pPr>
            <a:r>
              <a:rPr lang="zh-CN" altLang="en-US" sz="2800" b="1" kern="0" dirty="0">
                <a:solidFill>
                  <a:srgbClr val="43434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D3D11_COMMONSHADER_CONSTANT_BUFFER_API_SLOT_COUNT</a:t>
            </a:r>
            <a:endParaRPr lang="zh-CN" altLang="en-US" sz="2800" b="1" kern="0" dirty="0">
              <a:solidFill>
                <a:srgbClr val="434343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DF56B-8CBC-4293-992F-179621AF3D25}" type="slidenum">
              <a:rPr lang="en-AU" smtClean="0">
                <a:solidFill>
                  <a:prstClr val="black"/>
                </a:solidFill>
              </a:rPr>
            </a:fld>
            <a:endParaRPr lang="zh-CN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还记得上次课的虚幻小球吗？我们首先来回顾一下上节课的</a:t>
            </a:r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示例</a:t>
            </a:r>
            <a:endParaRPr lang="zh-CN" altLang="en-US" sz="2400" b="0" dirty="0" smtClean="0">
              <a:solidFill>
                <a:srgbClr val="000000"/>
              </a:solidFill>
              <a:sym typeface="Helvetica Light"/>
            </a:endParaRPr>
          </a:p>
          <a:p>
            <a:endParaRPr lang="zh-CN" altLang="en-US" sz="2400" b="0" dirty="0" smtClean="0">
              <a:solidFill>
                <a:srgbClr val="000000"/>
              </a:solidFill>
              <a:sym typeface="Helvetica Light"/>
            </a:endParaRPr>
          </a:p>
          <a:p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这次我们换一个模型做演示，我们这次要上</a:t>
            </a:r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贴图</a:t>
            </a:r>
            <a:endParaRPr lang="zh-CN" altLang="en-US" sz="2400" b="0" dirty="0" smtClean="0">
              <a:solidFill>
                <a:srgbClr val="000000"/>
              </a:solidFill>
              <a:sym typeface="Helvetica Light"/>
            </a:endParaRPr>
          </a:p>
          <a:p>
            <a:endParaRPr lang="zh-CN" altLang="en-US" sz="2400" b="0" dirty="0" smtClean="0">
              <a:solidFill>
                <a:srgbClr val="000000"/>
              </a:solidFill>
              <a:sym typeface="Helvetica Light"/>
            </a:endParaRPr>
          </a:p>
          <a:p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虚幻材质球默认没贴图，随便搞个贴图贴上去，不好看；所以我们在原来的逻辑的基础上渲染了另外一个模型就是这个</a:t>
            </a:r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树桩</a:t>
            </a:r>
            <a:endParaRPr lang="zh-CN" altLang="en-US" sz="2400" b="0" dirty="0" smtClean="0">
              <a:solidFill>
                <a:srgbClr val="000000"/>
              </a:solidFill>
              <a:sym typeface="Helvetica Light"/>
            </a:endParaRPr>
          </a:p>
          <a:p>
            <a:endParaRPr lang="en-US" altLang="zh-CN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大家可以看一下右边的</a:t>
            </a:r>
            <a:r>
              <a:rPr lang="en-US" altLang="zh-CN" sz="2400" b="0" dirty="0" smtClean="0">
                <a:solidFill>
                  <a:srgbClr val="000000"/>
                </a:solidFill>
                <a:sym typeface="Helvetica Light"/>
              </a:rPr>
              <a:t>VS</a:t>
            </a:r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逻辑；就是树桩（虚幻</a:t>
            </a:r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小球）的</a:t>
            </a:r>
            <a:r>
              <a:rPr lang="en-US" altLang="zh-CN" sz="2400" b="0" dirty="0" smtClean="0">
                <a:solidFill>
                  <a:srgbClr val="000000"/>
                </a:solidFill>
                <a:sym typeface="Helvetica Light"/>
              </a:rPr>
              <a:t>VS</a:t>
            </a:r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执行代码；</a:t>
            </a:r>
            <a:endParaRPr lang="en-US" altLang="zh-CN" sz="2400" b="0" dirty="0" smtClean="0">
              <a:solidFill>
                <a:srgbClr val="000000"/>
              </a:solidFill>
              <a:sym typeface="Helvetica Light"/>
            </a:endParaRPr>
          </a:p>
          <a:p>
            <a:endParaRPr lang="en-US" altLang="zh-CN" sz="2400" b="0" dirty="0" smtClean="0">
              <a:solidFill>
                <a:srgbClr val="000000"/>
              </a:solidFill>
              <a:sym typeface="Helvetica Light"/>
            </a:endParaRPr>
          </a:p>
          <a:p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这里有一个 </a:t>
            </a:r>
            <a:r>
              <a:rPr lang="en-US" altLang="zh-CN" sz="2400" b="0" dirty="0" smtClean="0">
                <a:solidFill>
                  <a:srgbClr val="000000"/>
                </a:solidFill>
                <a:sym typeface="Helvetica Light"/>
              </a:rPr>
              <a:t>constant </a:t>
            </a:r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的</a:t>
            </a:r>
            <a:r>
              <a:rPr lang="en-US" altLang="zh-CN" sz="2400" b="0" dirty="0" smtClean="0">
                <a:solidFill>
                  <a:srgbClr val="000000"/>
                </a:solidFill>
                <a:sym typeface="Helvetica Light"/>
              </a:rPr>
              <a:t>c buffer</a:t>
            </a:r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声明，是我们上节课没细讲的；大家上次的作业涉及到这个的地方，有没有疑问？（学生</a:t>
            </a:r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互动）</a:t>
            </a:r>
            <a:endParaRPr lang="zh-CN" altLang="en-US" sz="2400" b="0" dirty="0" smtClean="0">
              <a:solidFill>
                <a:srgbClr val="000000"/>
              </a:solidFill>
              <a:sym typeface="Helvetica Light"/>
            </a:endParaRPr>
          </a:p>
          <a:p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先解释一下：</a:t>
            </a:r>
            <a:endParaRPr lang="en-US" altLang="zh-CN" sz="2400" b="0" dirty="0" smtClean="0">
              <a:solidFill>
                <a:srgbClr val="000000"/>
              </a:solidFill>
              <a:sym typeface="Helvetica Light"/>
            </a:endParaRPr>
          </a:p>
          <a:p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前面 </a:t>
            </a:r>
            <a:r>
              <a:rPr lang="en-US" altLang="zh-CN" sz="2400" b="0" dirty="0" err="1" smtClean="0">
                <a:solidFill>
                  <a:srgbClr val="000000"/>
                </a:solidFill>
                <a:sym typeface="Helvetica Light"/>
              </a:rPr>
              <a:t>cbuffer</a:t>
            </a:r>
            <a:r>
              <a:rPr lang="en-US" altLang="zh-CN" sz="2400" b="0" dirty="0" smtClean="0">
                <a:solidFill>
                  <a:srgbClr val="000000"/>
                </a:solidFill>
                <a:sym typeface="Helvetica Light"/>
              </a:rPr>
              <a:t> </a:t>
            </a:r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。。。先不管，知道这是一个</a:t>
            </a:r>
            <a:r>
              <a:rPr lang="en-US" altLang="zh-CN" sz="2400" b="0" dirty="0" smtClean="0">
                <a:solidFill>
                  <a:srgbClr val="000000"/>
                </a:solidFill>
                <a:sym typeface="Helvetica Light"/>
              </a:rPr>
              <a:t>constant buffer</a:t>
            </a:r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的数据定义就行；后面</a:t>
            </a:r>
            <a:r>
              <a:rPr lang="en-US" altLang="zh-CN" sz="2400" b="0" dirty="0" smtClean="0">
                <a:solidFill>
                  <a:srgbClr val="000000"/>
                </a:solidFill>
                <a:sym typeface="Helvetica Light"/>
              </a:rPr>
              <a:t>register</a:t>
            </a:r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指的是该数据对应到</a:t>
            </a:r>
            <a:r>
              <a:rPr lang="en-US" altLang="zh-CN" sz="2400" b="0" dirty="0" smtClean="0">
                <a:solidFill>
                  <a:srgbClr val="000000"/>
                </a:solidFill>
                <a:sym typeface="Helvetica Light"/>
              </a:rPr>
              <a:t>slot</a:t>
            </a:r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号；（</a:t>
            </a:r>
            <a:r>
              <a:rPr lang="en-US" altLang="zh-CN" sz="2400" b="0" dirty="0" smtClean="0">
                <a:solidFill>
                  <a:srgbClr val="000000"/>
                </a:solidFill>
                <a:sym typeface="Helvetica Light"/>
              </a:rPr>
              <a:t>constant buffer </a:t>
            </a:r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第</a:t>
            </a:r>
            <a:r>
              <a:rPr lang="en-US" altLang="zh-CN" sz="2400" b="0" dirty="0" smtClean="0">
                <a:solidFill>
                  <a:srgbClr val="000000"/>
                </a:solidFill>
                <a:sym typeface="Helvetica Light"/>
              </a:rPr>
              <a:t>0</a:t>
            </a:r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号</a:t>
            </a:r>
            <a:r>
              <a:rPr lang="en-US" altLang="zh-CN" sz="2400" b="0" dirty="0" smtClean="0">
                <a:solidFill>
                  <a:srgbClr val="000000"/>
                </a:solidFill>
                <a:sym typeface="Helvetica Light"/>
              </a:rPr>
              <a:t>slot</a:t>
            </a:r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）</a:t>
            </a:r>
            <a:endParaRPr lang="en-US" altLang="zh-CN" sz="2400" b="0" dirty="0" smtClean="0">
              <a:solidFill>
                <a:srgbClr val="000000"/>
              </a:solidFill>
              <a:sym typeface="Helvetica Light"/>
            </a:endParaRPr>
          </a:p>
          <a:p>
            <a:r>
              <a:rPr lang="en-US" altLang="zh-CN" sz="2400" b="0" dirty="0" smtClean="0">
                <a:solidFill>
                  <a:srgbClr val="000000"/>
                </a:solidFill>
                <a:sym typeface="Helvetica Light"/>
              </a:rPr>
              <a:t>b0</a:t>
            </a:r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，）</a:t>
            </a:r>
            <a:endParaRPr lang="en-US" altLang="zh-CN" sz="2400" b="0" dirty="0" smtClean="0">
              <a:solidFill>
                <a:srgbClr val="000000"/>
              </a:solidFill>
              <a:sym typeface="Helvetica Light"/>
            </a:endParaRPr>
          </a:p>
          <a:p>
            <a:endParaRPr lang="en-US" altLang="zh-CN" sz="2400" b="0" dirty="0" smtClean="0">
              <a:solidFill>
                <a:srgbClr val="000000"/>
              </a:solidFill>
              <a:sym typeface="Helvetica Light"/>
            </a:endParaRPr>
          </a:p>
          <a:p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数据的内容就是</a:t>
            </a:r>
            <a:r>
              <a:rPr lang="en-US" altLang="zh-CN" b="0" dirty="0" err="1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gWorldViewProj</a:t>
            </a:r>
            <a:r>
              <a:rPr lang="zh-CN" altLang="en-US" sz="2400" b="0" dirty="0" smtClean="0">
                <a:solidFill>
                  <a:srgbClr val="000000"/>
                </a:solidFill>
                <a:latin typeface="+mn-lt"/>
                <a:ea typeface="+mn-ea"/>
                <a:sym typeface="Helvetica Light"/>
              </a:rPr>
              <a:t>里面存的数据</a:t>
            </a:r>
            <a:endParaRPr lang="en-US" altLang="zh-CN" sz="2400" b="0" dirty="0" smtClean="0">
              <a:solidFill>
                <a:srgbClr val="000000"/>
              </a:solidFill>
              <a:latin typeface="+mn-lt"/>
              <a:ea typeface="+mn-ea"/>
              <a:sym typeface="Helvetica Light"/>
            </a:endParaRPr>
          </a:p>
          <a:p>
            <a:endParaRPr lang="en-US" altLang="zh-CN" sz="2400" b="0" dirty="0" smtClean="0">
              <a:solidFill>
                <a:srgbClr val="000000"/>
              </a:solidFill>
              <a:latin typeface="+mn-lt"/>
              <a:ea typeface="+mn-ea"/>
              <a:sym typeface="Helvetica Light"/>
            </a:endParaRPr>
          </a:p>
          <a:p>
            <a:r>
              <a:rPr lang="zh-CN" altLang="en-US" sz="2400" b="0" dirty="0" smtClean="0">
                <a:solidFill>
                  <a:srgbClr val="000000"/>
                </a:solidFill>
                <a:latin typeface="+mn-lt"/>
                <a:ea typeface="+mn-ea"/>
                <a:sym typeface="Helvetica Light"/>
              </a:rPr>
              <a:t>这个数据是</a:t>
            </a:r>
            <a:r>
              <a:rPr lang="en-US" altLang="zh-CN" sz="2400" b="0" dirty="0" smtClean="0">
                <a:solidFill>
                  <a:srgbClr val="000000"/>
                </a:solidFill>
                <a:latin typeface="+mn-lt"/>
                <a:ea typeface="+mn-ea"/>
                <a:sym typeface="Helvetica Light"/>
              </a:rPr>
              <a:t>GPU</a:t>
            </a:r>
            <a:r>
              <a:rPr lang="zh-CN" altLang="en-US" sz="2400" b="0" dirty="0" smtClean="0">
                <a:solidFill>
                  <a:srgbClr val="000000"/>
                </a:solidFill>
                <a:latin typeface="+mn-lt"/>
                <a:ea typeface="+mn-ea"/>
                <a:sym typeface="Helvetica Light"/>
              </a:rPr>
              <a:t>进行计算时</a:t>
            </a:r>
            <a:r>
              <a:rPr lang="zh-CN" altLang="en-US" sz="2400" b="0" dirty="0" smtClean="0">
                <a:solidFill>
                  <a:srgbClr val="000000"/>
                </a:solidFill>
                <a:latin typeface="+mn-lt"/>
                <a:ea typeface="+mn-ea"/>
                <a:sym typeface="Helvetica Light"/>
              </a:rPr>
              <a:t>使用；我们需要在真正的渲染开始前通过一种机制把数据上传给显存，并绑定给这个</a:t>
            </a:r>
            <a:r>
              <a:rPr lang="en-US" altLang="zh-CN" sz="2400" b="0" dirty="0" smtClean="0">
                <a:solidFill>
                  <a:srgbClr val="000000"/>
                </a:solidFill>
                <a:latin typeface="+mn-lt"/>
                <a:ea typeface="+mn-ea"/>
                <a:sym typeface="Helvetica Light"/>
              </a:rPr>
              <a:t>Shader</a:t>
            </a:r>
            <a:r>
              <a:rPr lang="zh-CN" altLang="en-US" sz="2400" b="0" dirty="0" smtClean="0">
                <a:solidFill>
                  <a:srgbClr val="000000"/>
                </a:solidFill>
                <a:latin typeface="+mn-lt"/>
                <a:ea typeface="+mn-ea"/>
                <a:sym typeface="Helvetica Light"/>
              </a:rPr>
              <a:t>使用；</a:t>
            </a:r>
            <a:endParaRPr lang="en-US" altLang="zh-CN" sz="2400" b="0" dirty="0" smtClean="0">
              <a:solidFill>
                <a:srgbClr val="000000"/>
              </a:solidFill>
              <a:latin typeface="+mn-lt"/>
              <a:ea typeface="+mn-ea"/>
              <a:sym typeface="Helvetica Light"/>
            </a:endParaRPr>
          </a:p>
          <a:p>
            <a:r>
              <a:rPr lang="zh-CN" altLang="en-US" sz="2400" b="0" dirty="0" smtClean="0">
                <a:solidFill>
                  <a:srgbClr val="000000"/>
                </a:solidFill>
                <a:latin typeface="+mn-lt"/>
                <a:ea typeface="+mn-ea"/>
                <a:sym typeface="Helvetica Light"/>
              </a:rPr>
              <a:t>强调一下刚才这句话的关键词：显存数据（这种数据就是</a:t>
            </a:r>
            <a:r>
              <a:rPr lang="en-US" altLang="zh-CN" sz="2400" b="0" dirty="0" smtClean="0">
                <a:solidFill>
                  <a:srgbClr val="000000"/>
                </a:solidFill>
                <a:latin typeface="+mn-lt"/>
                <a:ea typeface="+mn-ea"/>
                <a:sym typeface="Helvetica Light"/>
              </a:rPr>
              <a:t>Shader Resource</a:t>
            </a:r>
            <a:r>
              <a:rPr lang="zh-CN" altLang="en-US" sz="2400" b="0" dirty="0" smtClean="0">
                <a:solidFill>
                  <a:srgbClr val="000000"/>
                </a:solidFill>
                <a:latin typeface="+mn-lt"/>
                <a:ea typeface="+mn-ea"/>
                <a:sym typeface="Helvetica Light"/>
              </a:rPr>
              <a:t>），绑定：</a:t>
            </a:r>
            <a:r>
              <a:rPr lang="en-US" altLang="zh-CN" sz="2400" b="0" dirty="0" err="1" smtClean="0">
                <a:solidFill>
                  <a:srgbClr val="000000"/>
                </a:solidFill>
                <a:latin typeface="+mn-lt"/>
                <a:ea typeface="+mn-ea"/>
                <a:sym typeface="Helvetica Light"/>
              </a:rPr>
              <a:t>shader</a:t>
            </a:r>
            <a:r>
              <a:rPr lang="zh-CN" altLang="en-US" sz="2400" b="0" dirty="0" smtClean="0">
                <a:solidFill>
                  <a:srgbClr val="000000"/>
                </a:solidFill>
                <a:latin typeface="+mn-lt"/>
                <a:ea typeface="+mn-ea"/>
                <a:sym typeface="Helvetica Light"/>
              </a:rPr>
              <a:t>计算对应的</a:t>
            </a:r>
            <a:r>
              <a:rPr lang="en-US" altLang="zh-CN" sz="2400" b="0" dirty="0" smtClean="0">
                <a:solidFill>
                  <a:srgbClr val="000000"/>
                </a:solidFill>
                <a:latin typeface="+mn-lt"/>
                <a:ea typeface="+mn-ea"/>
                <a:sym typeface="Helvetica Light"/>
              </a:rPr>
              <a:t>Resource</a:t>
            </a:r>
            <a:endParaRPr lang="en-US" altLang="zh-CN" sz="2400" b="0" dirty="0" smtClean="0">
              <a:solidFill>
                <a:srgbClr val="000000"/>
              </a:solidFill>
              <a:latin typeface="+mn-lt"/>
              <a:ea typeface="+mn-ea"/>
              <a:sym typeface="Helvetica Light"/>
            </a:endParaRPr>
          </a:p>
          <a:p>
            <a:endParaRPr lang="en-US" altLang="zh-CN" sz="2400" b="0" dirty="0" smtClean="0">
              <a:solidFill>
                <a:srgbClr val="000000"/>
              </a:solidFill>
              <a:latin typeface="+mn-lt"/>
              <a:ea typeface="+mn-ea"/>
              <a:sym typeface="Helvetica Light"/>
            </a:endParaRPr>
          </a:p>
          <a:p>
            <a:r>
              <a:rPr lang="zh-CN" altLang="en-US" sz="2400" b="0" dirty="0" smtClean="0">
                <a:solidFill>
                  <a:srgbClr val="000000"/>
                </a:solidFill>
                <a:latin typeface="+mn-lt"/>
                <a:ea typeface="+mn-ea"/>
                <a:sym typeface="Helvetica Light"/>
              </a:rPr>
              <a:t>下面我们详细的拆分一下这两个事情：我们先说</a:t>
            </a:r>
            <a:r>
              <a:rPr lang="en-US" altLang="zh-CN" sz="2400" b="0" dirty="0" smtClean="0">
                <a:solidFill>
                  <a:srgbClr val="000000"/>
                </a:solidFill>
                <a:latin typeface="+mn-lt"/>
                <a:ea typeface="+mn-ea"/>
                <a:sym typeface="Helvetica Light"/>
              </a:rPr>
              <a:t>Shader Resource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82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关于</a:t>
            </a:r>
            <a:r>
              <a:rPr lang="en-US" altLang="zh-CN" sz="2400" b="0" dirty="0" err="1" smtClean="0">
                <a:solidFill>
                  <a:srgbClr val="000000"/>
                </a:solidFill>
                <a:sym typeface="Helvetica Light"/>
              </a:rPr>
              <a:t>shader</a:t>
            </a:r>
            <a:r>
              <a:rPr lang="en-US" altLang="zh-CN" sz="2400" b="0" dirty="0" smtClean="0">
                <a:solidFill>
                  <a:srgbClr val="000000"/>
                </a:solidFill>
                <a:sym typeface="Helvetica Light"/>
              </a:rPr>
              <a:t> resource </a:t>
            </a:r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刚才也有了一个大概的概念，下面有几个点要说一下</a:t>
            </a:r>
            <a:endParaRPr lang="en-US" altLang="zh-CN" sz="2400" b="0" dirty="0" smtClean="0">
              <a:solidFill>
                <a:srgbClr val="000000"/>
              </a:solidFill>
              <a:sym typeface="Helvetica Light"/>
            </a:endParaRPr>
          </a:p>
          <a:p>
            <a:pPr marL="0" marR="0" lvl="0" indent="0" algn="l" defTabSz="182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2400" b="0" dirty="0" smtClean="0">
              <a:solidFill>
                <a:srgbClr val="000000"/>
              </a:solidFill>
              <a:sym typeface="Helvetica Light"/>
            </a:endParaRPr>
          </a:p>
          <a:p>
            <a:pPr marL="0" marR="0" lvl="0" indent="0" algn="l" defTabSz="182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第一个就是</a:t>
            </a:r>
            <a:endParaRPr lang="en-US" altLang="zh-CN" sz="2400" b="0" dirty="0" smtClean="0">
              <a:solidFill>
                <a:srgbClr val="000000"/>
              </a:solidFill>
              <a:sym typeface="Helvetica Light"/>
            </a:endParaRPr>
          </a:p>
          <a:p>
            <a:pPr marL="0" marR="0" lvl="0" indent="0" algn="l" defTabSz="182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我们刚才说</a:t>
            </a:r>
            <a:r>
              <a:rPr lang="en-US" altLang="zh-CN" sz="2400" b="0" dirty="0" smtClean="0">
                <a:solidFill>
                  <a:srgbClr val="000000"/>
                </a:solidFill>
                <a:sym typeface="Helvetica Light"/>
              </a:rPr>
              <a:t>Resource</a:t>
            </a:r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是通过一种机制</a:t>
            </a:r>
            <a:r>
              <a:rPr lang="zh-CN" altLang="en-US" sz="2400" b="1" dirty="0" smtClean="0">
                <a:solidFill>
                  <a:srgbClr val="000000"/>
                </a:solidFill>
                <a:sym typeface="Helvetica Light"/>
              </a:rPr>
              <a:t>上传给</a:t>
            </a:r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显存的！！（可以理解为过程是先在显存上分配一个空的显存空间；然后，把内存里的数据 </a:t>
            </a:r>
            <a:r>
              <a:rPr lang="en-US" altLang="zh-CN" dirty="0" err="1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upload到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这块显存空间里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pPr marL="0" marR="0" lvl="0" indent="0" algn="l" defTabSz="182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）；</a:t>
            </a:r>
            <a:endParaRPr lang="en-US" altLang="zh-CN" sz="2400" b="0" dirty="0" smtClean="0">
              <a:solidFill>
                <a:srgbClr val="000000"/>
              </a:solidFill>
              <a:sym typeface="Helvetica Light"/>
            </a:endParaRPr>
          </a:p>
          <a:p>
            <a:pPr marL="0" marR="0" lvl="0" indent="0" algn="l" defTabSz="182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2400" b="0" dirty="0" smtClean="0">
              <a:solidFill>
                <a:srgbClr val="000000"/>
              </a:solidFill>
              <a:latin typeface="+mn-lt"/>
              <a:ea typeface="+mn-ea"/>
              <a:cs typeface="+mn-cs"/>
              <a:sym typeface="Helvetica Light"/>
            </a:endParaRPr>
          </a:p>
          <a:p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Yu Gothic Light" panose="020B0300000000000000" charset="-128"/>
              </a:rPr>
              <a:t>然后就是我们说的第二个问题</a:t>
            </a:r>
            <a:endParaRPr lang="en-US" altLang="zh-CN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Yu Gothic Light" panose="020B0300000000000000" charset="-128"/>
            </a:endParaRPr>
          </a:p>
          <a:p>
            <a:r>
              <a:rPr lang="en-US" altLang="zh-CN" b="0" dirty="0" err="1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Yu Gothic Light" panose="020B0300000000000000" charset="-128"/>
              </a:rPr>
              <a:t>CreateCommittedResource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Yu Gothic Light" panose="020B0300000000000000" charset="-128"/>
              </a:rPr>
              <a:t>接口，我们可以理解这个接口在显存上创建一个空的显存空间；但是如何上传呢？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Yu Gothic Light" panose="020B0300000000000000" charset="-128"/>
            </a:endParaRPr>
          </a:p>
          <a:p>
            <a:endParaRPr lang="en-US" altLang="zh-CN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Yu Gothic Light" panose="020B0300000000000000" charset="-128"/>
            </a:endParaRPr>
          </a:p>
          <a:p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Yu Gothic Light" panose="020B0300000000000000" charset="-128"/>
              </a:rPr>
              <a:t>这就牵涉到我们第三个问题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Yu Gothic Light" panose="020B0300000000000000" charset="-128"/>
            </a:endParaRPr>
          </a:p>
          <a:p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Yu Gothic Light" panose="020B0300000000000000" charset="-128"/>
              </a:rPr>
              <a:t>创建</a:t>
            </a:r>
            <a:r>
              <a:rPr lang="en-US" altLang="zh-CN" dirty="0" err="1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Yu Gothic Light" panose="020B0300000000000000" charset="-128"/>
              </a:rPr>
              <a:t>CommitedResource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Yu Gothic Light" panose="020B0300000000000000" charset="-128"/>
              </a:rPr>
              <a:t>的时候有一个</a:t>
            </a:r>
            <a:r>
              <a:rPr lang="en-US" altLang="zh-CN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D3D12_HEAP_TYPE</a:t>
            </a:r>
            <a:r>
              <a:rPr lang="zh-CN" alt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的的数据，这个数据描述的是</a:t>
            </a:r>
            <a:r>
              <a:rPr lang="en-US" altLang="zh-CN" sz="24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Resourc</a:t>
            </a:r>
            <a:r>
              <a:rPr lang="zh-CN" alt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所在堆的类型，这个我们先不讲；我们这里主要讲这个决定了两种</a:t>
            </a:r>
            <a:r>
              <a:rPr lang="en-US" altLang="zh-CN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Resource</a:t>
            </a:r>
            <a:r>
              <a:rPr lang="zh-CN" alt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的类型：</a:t>
            </a:r>
            <a:r>
              <a:rPr lang="en-US" altLang="zh-CN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Default</a:t>
            </a:r>
            <a:r>
              <a:rPr lang="zh-CN" alt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和</a:t>
            </a:r>
            <a:r>
              <a:rPr lang="en-US" altLang="zh-CN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Upload</a:t>
            </a:r>
            <a:endParaRPr lang="en-US" altLang="zh-CN" sz="24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sz="2400" kern="1200" dirty="0" smtClean="0">
              <a:solidFill>
                <a:schemeClr val="tx1"/>
              </a:solidFill>
              <a:latin typeface="+mn-lt"/>
              <a:ea typeface="+mn-ea"/>
              <a:cs typeface="+mn-cs"/>
              <a:sym typeface="Yu Gothic Light" panose="020B0300000000000000" charset="-128"/>
            </a:endParaRPr>
          </a:p>
          <a:p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默认类型：只有显存权限；读取效率块；不会变化的数据使用；</a:t>
            </a:r>
            <a:r>
              <a:rPr lang="en-US" altLang="zh-CN" dirty="0" err="1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cpu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上传到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GPU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的过程慢</a:t>
            </a:r>
            <a:endParaRPr lang="zh-CN" altLang="en-US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Upload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类型，同时具有方位显存和内存的权限；效率慢，经常变化的数据（例如需要每帧都更新的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constant buffer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）</a:t>
            </a:r>
            <a:endParaRPr lang="zh-CN" altLang="en-US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endParaRPr lang="zh-CN" altLang="en-US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结合右边的图说明以下这两种方式，最右下角的橙色框是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cpu 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内存中的一段源数据，比如一个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Vertex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顶点数组，绿色框表示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upload 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类型的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Resource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，内存和显存同时可以访问，蓝框是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Default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类型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Rersource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，只能访问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显存</a:t>
            </a:r>
            <a:endParaRPr lang="zh-CN" altLang="en-US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endParaRPr lang="en-US" altLang="zh-CN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Yu Gothic Light" panose="020B0300000000000000" charset="-128"/>
            </a:endParaRPr>
          </a:p>
          <a:p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Yu Gothic Light" panose="020B0300000000000000" charset="-128"/>
              </a:rPr>
              <a:t>这里可以打开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Yu Gothic Light" panose="020B0300000000000000" charset="-128"/>
              </a:rPr>
              <a:t>vs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Yu Gothic Light" panose="020B0300000000000000" charset="-128"/>
              </a:rPr>
              <a:t>在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Yu Gothic Light" panose="020B0300000000000000" charset="-128"/>
              </a:rPr>
              <a:t>demo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Yu Gothic Light" panose="020B0300000000000000" charset="-128"/>
              </a:rPr>
              <a:t>中展示两种上传方式</a:t>
            </a:r>
            <a:r>
              <a:rPr lang="en-US" altLang="zh-CN" sz="24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BuildConstantBuffers</a:t>
            </a:r>
            <a:r>
              <a:rPr lang="zh-CN" alt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：</a:t>
            </a:r>
            <a:r>
              <a:rPr lang="en-US" altLang="zh-CN" sz="24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CreateDefaultBuffer</a:t>
            </a:r>
            <a:endParaRPr lang="en-US" altLang="zh-CN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Yu Gothic Light" panose="020B0300000000000000" charset="-128"/>
            </a:endParaRPr>
          </a:p>
          <a:p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Yu Gothic Light" panose="020B0300000000000000" charset="-128"/>
              </a:rPr>
              <a:t>（回头看篇幅不够的话可以加）</a:t>
            </a:r>
            <a:endParaRPr lang="en-US" altLang="zh-CN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Yu Gothic Light" panose="020B0300000000000000" charset="-128"/>
            </a:endParaRPr>
          </a:p>
          <a:p>
            <a:endParaRPr lang="en-US" altLang="zh-CN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Yu Gothic Light" panose="020B0300000000000000" charset="-128"/>
            </a:endParaRPr>
          </a:p>
          <a:p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Yu Gothic Light" panose="020B0300000000000000" charset="-128"/>
              </a:rPr>
              <a:t>当然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Yu Gothic Light" panose="020B0300000000000000" charset="-128"/>
              </a:rPr>
              <a:t>Resource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Yu Gothic Light" panose="020B0300000000000000" charset="-128"/>
              </a:rPr>
              <a:t>也有一些其他的属性描述比如：</a:t>
            </a:r>
            <a:endParaRPr lang="en-US" altLang="zh-CN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Yu Gothic Light" panose="020B0300000000000000" charset="-128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Dimension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；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Format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；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Layout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；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Size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；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 State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，这里不细说了</a:t>
            </a:r>
            <a:endParaRPr lang="en-US" altLang="zh-CN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endParaRPr lang="zh-CN" altLang="en-US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最后一个要说的问题是：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Resource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的状态问题；刚才我们讲向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default 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类型的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GPU resource 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上传数据的时候，就会先改一下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Resrouce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的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状态</a:t>
            </a:r>
            <a:endParaRPr lang="zh-CN" altLang="en-US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endParaRPr lang="zh-CN" altLang="en-US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比如：之前的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Vertex Buffer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上传的时候；D3D12_RESOURCE_STATE_COMMON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 to D3D12_RESOURCE_STATE_COPY_DEST</a:t>
            </a:r>
            <a:endParaRPr lang="en-US" altLang="zh-CN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endParaRPr lang="en-US" altLang="zh-CN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DX11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的时候，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driver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自动处理；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DX12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开放供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application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按需处理（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Low Level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，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Low Overhead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）</a:t>
            </a:r>
            <a:endParaRPr lang="zh-CN" altLang="en-US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endParaRPr lang="zh-CN" altLang="en-US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endParaRPr lang="en-US" altLang="zh-CN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endParaRPr lang="en-US" altLang="zh-CN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>
                <a:solidFill>
                  <a:srgbClr val="000000"/>
                </a:solidFill>
              </a:rPr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646937" y="13030200"/>
            <a:ext cx="479297" cy="471924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+mn-lt"/>
                <a:ea typeface="+mn-ea"/>
                <a:cs typeface="+mn-cs"/>
                <a:sym typeface="Yu Gothic Light" panose="020B0300000000000000" charset="-128"/>
              </a:defRPr>
            </a:lvl1pPr>
          </a:lstStyle>
          <a:p>
            <a:fld id="{86CB4B4D-7CA3-9044-876B-883B54F8677D}" type="slidenum">
              <a:rPr>
                <a:solidFill>
                  <a:srgbClr val="000000"/>
                </a:solidFill>
              </a:rPr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3048000" y="2244724"/>
            <a:ext cx="18288000" cy="477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 panose="020F0502020204030204"/>
              <a:buNone/>
              <a:defRPr sz="12000" b="0" i="0" u="none" strike="noStrike" cap="none">
                <a:solidFill>
                  <a:schemeClr val="dk1"/>
                </a:solidFill>
                <a:latin typeface="+mj-lt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 indent="0">
              <a:spcBef>
                <a:spcPts val="0"/>
              </a:spcBef>
              <a:buNone/>
              <a:defRPr sz="3600"/>
            </a:lvl2pPr>
            <a:lvl3pPr lvl="2" indent="0">
              <a:spcBef>
                <a:spcPts val="0"/>
              </a:spcBef>
              <a:buNone/>
              <a:defRPr sz="3600"/>
            </a:lvl3pPr>
            <a:lvl4pPr lvl="3" indent="0">
              <a:spcBef>
                <a:spcPts val="0"/>
              </a:spcBef>
              <a:buNone/>
              <a:defRPr sz="3600"/>
            </a:lvl4pPr>
            <a:lvl5pPr lvl="4" indent="0">
              <a:spcBef>
                <a:spcPts val="0"/>
              </a:spcBef>
              <a:buNone/>
              <a:defRPr sz="3600"/>
            </a:lvl5pPr>
            <a:lvl6pPr lvl="5" indent="0">
              <a:spcBef>
                <a:spcPts val="0"/>
              </a:spcBef>
              <a:buNone/>
              <a:defRPr sz="3600"/>
            </a:lvl6pPr>
            <a:lvl7pPr lvl="6" indent="0">
              <a:spcBef>
                <a:spcPts val="0"/>
              </a:spcBef>
              <a:buNone/>
              <a:defRPr sz="3600"/>
            </a:lvl7pPr>
            <a:lvl8pPr lvl="7" indent="0">
              <a:spcBef>
                <a:spcPts val="0"/>
              </a:spcBef>
              <a:buNone/>
              <a:defRPr sz="3600"/>
            </a:lvl8pPr>
            <a:lvl9pPr lvl="8" indent="0">
              <a:spcBef>
                <a:spcPts val="0"/>
              </a:spcBef>
              <a:buNone/>
              <a:defRPr sz="3600"/>
            </a:lvl9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3048000" y="7204077"/>
            <a:ext cx="18288000" cy="33115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2000"/>
              </a:spcBef>
              <a:buClr>
                <a:schemeClr val="dk1"/>
              </a:buClr>
              <a:buFont typeface="Arial" panose="020B0604020202020204"/>
              <a:buNone/>
              <a:defRPr sz="4800" b="0" i="0" u="none" strike="noStrike" cap="none">
                <a:solidFill>
                  <a:schemeClr val="dk1"/>
                </a:solidFill>
                <a:latin typeface="+mn-lt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 panose="020B0604020202020204"/>
              <a:buNone/>
              <a:defRPr sz="4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828800" marR="0" lvl="2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 panose="020B0604020202020204"/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2743200" marR="0" lvl="3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3657600" marR="0" lvl="4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4572000" marR="0" lvl="5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5486400" marR="0" lvl="6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6400800" marR="0" lvl="7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7315200" marR="0" lvl="8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1676403" y="12712703"/>
            <a:ext cx="5486398" cy="73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828800" marR="0" lvl="2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2743200" marR="0" lvl="3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3657600" marR="0" lvl="4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4572000" marR="0" lvl="5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5486400" marR="0" lvl="6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6400800" marR="0" lvl="7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7315200" marR="0" lvl="8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 lang="en-US"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8077200" y="12712703"/>
            <a:ext cx="8229600" cy="73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24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828800" marR="0" lvl="2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2743200" marR="0" lvl="3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3657600" marR="0" lvl="4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4572000" marR="0" lvl="5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5486400" marR="0" lvl="6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6400800" marR="0" lvl="7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7315200" marR="0" lvl="8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 lang="en-US"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17221203" y="12712703"/>
            <a:ext cx="5486398" cy="7302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2400" smtClean="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lang="en-US" sz="2400">
              <a:solidFill>
                <a:srgbClr val="888888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>
                <a:solidFill>
                  <a:srgbClr val="000000"/>
                </a:solidFill>
              </a:rPr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646937" y="13030200"/>
            <a:ext cx="479297" cy="471924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+mn-lt"/>
                <a:ea typeface="+mn-ea"/>
                <a:cs typeface="+mn-cs"/>
                <a:sym typeface="Yu Gothic Light" panose="020B0300000000000000" charset="-128"/>
              </a:defRPr>
            </a:lvl1pPr>
          </a:lstStyle>
          <a:p>
            <a:fld id="{86CB4B4D-7CA3-9044-876B-883B54F8677D}" type="slidenum">
              <a:rPr>
                <a:solidFill>
                  <a:srgbClr val="000000"/>
                </a:solidFill>
              </a:rPr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27" name="Rectangle"/>
          <p:cNvSpPr/>
          <p:nvPr/>
        </p:nvSpPr>
        <p:spPr>
          <a:xfrm>
            <a:off x="-20535" y="843427"/>
            <a:ext cx="477378" cy="1311938"/>
          </a:xfrm>
          <a:prstGeom prst="rect">
            <a:avLst/>
          </a:prstGeom>
          <a:solidFill>
            <a:srgbClr val="FFFC7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 hangingPunct="0"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3200" kern="0">
              <a:solidFill>
                <a:srgbClr val="FFFFFF"/>
              </a:solidFill>
              <a:latin typeface="Algerian" panose="04020705040A02060702" charset="0"/>
              <a:ea typeface="Algerian" panose="04020705040A02060702" charset="0"/>
              <a:cs typeface="Algerian" panose="04020705040A02060702" charset="0"/>
              <a:sym typeface="Algerian" panose="04020705040A02060702" charset="0"/>
            </a:endParaRP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646937" y="13030200"/>
            <a:ext cx="479297" cy="471924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+mn-lt"/>
                <a:ea typeface="+mn-ea"/>
                <a:cs typeface="+mn-cs"/>
                <a:sym typeface="Yu Gothic Light" panose="020B0300000000000000" charset="-128"/>
              </a:defRPr>
            </a:lvl1pPr>
          </a:lstStyle>
          <a:p>
            <a:fld id="{86CB4B4D-7CA3-9044-876B-883B54F8677D}" type="slidenum">
              <a:rPr>
                <a:solidFill>
                  <a:srgbClr val="000000"/>
                </a:solidFill>
              </a:rPr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729797" y="13131800"/>
            <a:ext cx="415178" cy="41036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000"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defRPr>
            </a:lvl1pPr>
          </a:lstStyle>
          <a:p>
            <a:pPr algn="ctr" defTabSz="825500" hangingPunct="0"/>
            <a:fld id="{86CB4B4D-7CA3-9044-876B-883B54F8677D}" type="slidenum">
              <a:rPr kern="0">
                <a:solidFill>
                  <a:srgbClr val="000000"/>
                </a:solidFill>
              </a:rPr>
            </a:fld>
            <a:endParaRPr kern="0">
              <a:solidFill>
                <a:srgbClr val="000000"/>
              </a:solidFill>
            </a:endParaRPr>
          </a:p>
        </p:txBody>
      </p:sp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rPr dirty="0"/>
              <a:t>Title Text</a:t>
            </a:r>
            <a:endParaRPr dirty="0"/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3238500"/>
            <a:ext cx="21005800" cy="92075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rPr dirty="0"/>
              <a:t>Body Level One</a:t>
            </a:r>
            <a:endParaRPr dirty="0"/>
          </a:p>
          <a:p>
            <a:pPr lvl="1"/>
            <a:r>
              <a:rPr dirty="0"/>
              <a:t>Body Level Two</a:t>
            </a:r>
            <a:endParaRPr dirty="0"/>
          </a:p>
          <a:p>
            <a:pPr lvl="2"/>
            <a:r>
              <a:rPr dirty="0"/>
              <a:t>Body Level Three</a:t>
            </a:r>
            <a:endParaRPr dirty="0"/>
          </a:p>
          <a:p>
            <a:pPr lvl="3"/>
            <a:r>
              <a:rPr dirty="0"/>
              <a:t>Body Level Four</a:t>
            </a:r>
            <a:endParaRPr dirty="0"/>
          </a:p>
          <a:p>
            <a:pPr lvl="4"/>
            <a:r>
              <a:rPr dirty="0"/>
              <a:t>Body Level Five</a:t>
            </a:r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Algerian" panose="04020705040A02060702" charset="0"/>
          <a:ea typeface="+mn-ea"/>
          <a:cs typeface="+mn-cs"/>
          <a:sym typeface="Yu Gothic Light" panose="020B0300000000000000" charset="-128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Algerian" panose="04020705040A02060702" charset="0"/>
          <a:ea typeface="+mn-ea"/>
          <a:cs typeface="+mn-cs"/>
          <a:sym typeface="Yu Gothic Light" panose="020B0300000000000000" charset="-128"/>
        </a:defRPr>
      </a:lvl1pPr>
      <a:lvl2pPr marL="1270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Algerian" panose="04020705040A02060702" charset="0"/>
          <a:ea typeface="+mn-ea"/>
          <a:cs typeface="+mn-cs"/>
          <a:sym typeface="Yu Gothic Light" panose="020B0300000000000000" charset="-128"/>
        </a:defRPr>
      </a:lvl2pPr>
      <a:lvl3pPr marL="190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Algerian" panose="04020705040A02060702" charset="0"/>
          <a:ea typeface="+mn-ea"/>
          <a:cs typeface="+mn-cs"/>
          <a:sym typeface="Yu Gothic Light" panose="020B0300000000000000" charset="-128"/>
        </a:defRPr>
      </a:lvl3pPr>
      <a:lvl4pPr marL="2540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Algerian" panose="04020705040A02060702" charset="0"/>
          <a:ea typeface="+mn-ea"/>
          <a:cs typeface="+mn-cs"/>
          <a:sym typeface="Yu Gothic Light" panose="020B0300000000000000" charset="-128"/>
        </a:defRPr>
      </a:lvl4pPr>
      <a:lvl5pPr marL="317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Algerian" panose="04020705040A02060702" charset="0"/>
          <a:ea typeface="+mn-ea"/>
          <a:cs typeface="+mn-cs"/>
          <a:sym typeface="Yu Gothic Light" panose="020B0300000000000000" charset="-128"/>
        </a:defRPr>
      </a:lvl5pPr>
      <a:lvl6pPr marL="3810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444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5080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571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729797" y="13131800"/>
            <a:ext cx="415178" cy="41036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000"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defRPr>
            </a:lvl1pPr>
          </a:lstStyle>
          <a:p>
            <a:pPr algn="ctr" defTabSz="825500" hangingPunct="0"/>
            <a:fld id="{86CB4B4D-7CA3-9044-876B-883B54F8677D}" type="slidenum">
              <a:rPr kern="0">
                <a:solidFill>
                  <a:srgbClr val="000000"/>
                </a:solidFill>
              </a:rPr>
            </a:fld>
            <a:endParaRPr kern="0">
              <a:solidFill>
                <a:srgbClr val="000000"/>
              </a:solidFill>
            </a:endParaRPr>
          </a:p>
        </p:txBody>
      </p:sp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3238500"/>
            <a:ext cx="21005800" cy="92075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Algerian" panose="04020705040A02060702" charset="0"/>
          <a:ea typeface="+mn-ea"/>
          <a:cs typeface="+mn-cs"/>
          <a:sym typeface="Yu Gothic Light" panose="020B0300000000000000" charset="-128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Algerian" panose="04020705040A02060702" charset="0"/>
          <a:ea typeface="+mn-ea"/>
          <a:cs typeface="+mn-cs"/>
          <a:sym typeface="Yu Gothic Light" panose="020B0300000000000000" charset="-128"/>
        </a:defRPr>
      </a:lvl1pPr>
      <a:lvl2pPr marL="1270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Algerian" panose="04020705040A02060702" charset="0"/>
          <a:ea typeface="+mn-ea"/>
          <a:cs typeface="+mn-cs"/>
          <a:sym typeface="Yu Gothic Light" panose="020B0300000000000000" charset="-128"/>
        </a:defRPr>
      </a:lvl2pPr>
      <a:lvl3pPr marL="190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Algerian" panose="04020705040A02060702" charset="0"/>
          <a:ea typeface="+mn-ea"/>
          <a:cs typeface="+mn-cs"/>
          <a:sym typeface="Yu Gothic Light" panose="020B0300000000000000" charset="-128"/>
        </a:defRPr>
      </a:lvl3pPr>
      <a:lvl4pPr marL="2540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Algerian" panose="04020705040A02060702" charset="0"/>
          <a:ea typeface="+mn-ea"/>
          <a:cs typeface="+mn-cs"/>
          <a:sym typeface="Yu Gothic Light" panose="020B0300000000000000" charset="-128"/>
        </a:defRPr>
      </a:lvl4pPr>
      <a:lvl5pPr marL="317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Algerian" panose="04020705040A02060702" charset="0"/>
          <a:ea typeface="+mn-ea"/>
          <a:cs typeface="+mn-cs"/>
          <a:sym typeface="Yu Gothic Light" panose="020B0300000000000000" charset="-128"/>
        </a:defRPr>
      </a:lvl5pPr>
      <a:lvl6pPr marL="3810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444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5080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571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.png"/><Relationship Id="rId2" Type="http://schemas.openxmlformats.org/officeDocument/2006/relationships/tags" Target="../tags/tag1.xml"/><Relationship Id="rId1" Type="http://schemas.openxmlformats.org/officeDocument/2006/relationships/hyperlink" Target="https://docs.microsoft.com/en-us/windows/win32/direct3d12/resource-binding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5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7.png"/><Relationship Id="rId3" Type="http://schemas.openxmlformats.org/officeDocument/2006/relationships/tags" Target="../tags/tag4.xml"/><Relationship Id="rId2" Type="http://schemas.openxmlformats.org/officeDocument/2006/relationships/image" Target="../media/image2.png"/><Relationship Id="rId1" Type="http://schemas.openxmlformats.org/officeDocument/2006/relationships/tags" Target="../tags/tag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tags" Target="../tags/tag5.xml"/></Relationships>
</file>

<file path=ppt/slides/_rels/slide2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8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tags" Target="../tags/tag6.xml"/></Relationships>
</file>

<file path=ppt/slides/_rels/slide2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9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tags" Target="../tags/tag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0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tags" Target="../tags/tag8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1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tags" Target="../tags/tag9.xml"/></Relationships>
</file>

<file path=ppt/slides/_rels/slide3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2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9.png"/><Relationship Id="rId3" Type="http://schemas.openxmlformats.org/officeDocument/2006/relationships/tags" Target="../tags/tag11.xml"/><Relationship Id="rId2" Type="http://schemas.openxmlformats.org/officeDocument/2006/relationships/image" Target="../media/image2.png"/><Relationship Id="rId1" Type="http://schemas.openxmlformats.org/officeDocument/2006/relationships/tags" Target="../tags/tag10.xml"/></Relationships>
</file>

<file path=ppt/slides/_rels/slide3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0.png"/><Relationship Id="rId3" Type="http://schemas.openxmlformats.org/officeDocument/2006/relationships/image" Target="../media/image2.png"/><Relationship Id="rId2" Type="http://schemas.openxmlformats.org/officeDocument/2006/relationships/tags" Target="../tags/tag12.xml"/><Relationship Id="rId1" Type="http://schemas.openxmlformats.org/officeDocument/2006/relationships/hyperlink" Target="https://docs.microsoft.com/en-us/windows/win32/direct3d12/specifying-root-signatures-in-hlsl" TargetMode="External"/></Relationships>
</file>

<file path=ppt/slides/_rels/slide3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4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3.png"/><Relationship Id="rId1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4.png"/><Relationship Id="rId1" Type="http://schemas.openxmlformats.org/officeDocument/2006/relationships/image" Target="../media/image2.png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7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5.png"/><Relationship Id="rId1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8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0.xml"/><Relationship Id="rId3" Type="http://schemas.openxmlformats.org/officeDocument/2006/relationships/slideLayout" Target="../slideLayouts/slideLayout4.xml"/><Relationship Id="rId2" Type="http://schemas.openxmlformats.org/officeDocument/2006/relationships/hyperlink" Target="https://www.3dgep.com/category/graphics-programming/directx/directx-12/" TargetMode="External"/><Relationship Id="rId1" Type="http://schemas.openxmlformats.org/officeDocument/2006/relationships/hyperlink" Target="https://docs.microsoft.com/en-us/windows/win32/direct3d12/resource-binding" TargetMode="Externa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tags" Target="../tags/tag2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/>
          <a:srcRect/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89"/>
          <p:cNvSpPr txBox="1"/>
          <p:nvPr/>
        </p:nvSpPr>
        <p:spPr>
          <a:xfrm>
            <a:off x="1910700" y="10678769"/>
            <a:ext cx="20562600" cy="1452398"/>
          </a:xfrm>
          <a:prstGeom prst="rect">
            <a:avLst/>
          </a:prstGeom>
          <a:noFill/>
          <a:ln>
            <a:noFill/>
          </a:ln>
        </p:spPr>
        <p:txBody>
          <a:bodyPr lIns="182850" tIns="91400" rIns="182850" bIns="91400" anchor="t" anchorCtr="0">
            <a:noAutofit/>
          </a:bodyPr>
          <a:lstStyle/>
          <a:p>
            <a:pPr algn="ctr"/>
            <a:r>
              <a:rPr lang="zh-CN" sz="6400" dirty="0">
                <a:solidFill>
                  <a:srgbClr val="FFFFFF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引擎平台</a:t>
            </a:r>
            <a:r>
              <a:rPr lang="en-US" altLang="zh-CN" sz="6400" dirty="0">
                <a:solidFill>
                  <a:srgbClr val="FFFFFF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 </a:t>
            </a:r>
            <a:r>
              <a:rPr lang="zh-CN" altLang="en-US" sz="6400" dirty="0">
                <a:solidFill>
                  <a:srgbClr val="FFFFFF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杨璟昭</a:t>
            </a:r>
            <a:endParaRPr lang="zh-CN" altLang="en-US" sz="6400" dirty="0">
              <a:solidFill>
                <a:srgbClr val="FFFFFF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sp>
        <p:nvSpPr>
          <p:cNvPr id="5" name="Shape 89"/>
          <p:cNvSpPr txBox="1"/>
          <p:nvPr/>
        </p:nvSpPr>
        <p:spPr>
          <a:xfrm>
            <a:off x="2202873" y="8793235"/>
            <a:ext cx="19978254" cy="1452398"/>
          </a:xfrm>
          <a:prstGeom prst="rect">
            <a:avLst/>
          </a:prstGeom>
          <a:noFill/>
          <a:ln>
            <a:noFill/>
          </a:ln>
        </p:spPr>
        <p:txBody>
          <a:bodyPr lIns="182850" tIns="91400" rIns="182850" bIns="91400" anchor="ctr" anchorCtr="0">
            <a:noAutofit/>
          </a:bodyPr>
          <a:lstStyle/>
          <a:p>
            <a:pPr algn="ctr">
              <a:buSzPct val="25000"/>
            </a:pPr>
            <a:r>
              <a:rPr lang="zh-CN" altLang="en-US" sz="12000" kern="0" cap="all" dirty="0" smtClean="0">
                <a:solidFill>
                  <a:srgbClr val="FFD9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深入</a:t>
            </a:r>
            <a:r>
              <a:rPr lang="en-US" altLang="zh-CN" sz="12000" kern="0" cap="all" dirty="0" smtClean="0">
                <a:solidFill>
                  <a:srgbClr val="FFD9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Dx12</a:t>
            </a:r>
            <a:r>
              <a:rPr lang="zh-CN" altLang="en-US" sz="12000" kern="0" cap="all" dirty="0" smtClean="0">
                <a:solidFill>
                  <a:srgbClr val="FFD9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绘制二</a:t>
            </a:r>
            <a:endParaRPr lang="zh-CN" sz="12000" kern="0" cap="all" dirty="0">
              <a:solidFill>
                <a:srgbClr val="FFD9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323975" y="0"/>
            <a:ext cx="12338685" cy="13716000"/>
            <a:chOff x="10467974" y="26142"/>
            <a:chExt cx="14478001" cy="13716000"/>
          </a:xfrm>
        </p:grpSpPr>
        <p:sp>
          <p:nvSpPr>
            <p:cNvPr id="3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4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2318062" y="1756835"/>
            <a:ext cx="9414198" cy="1486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lvl="1" algn="l">
              <a:lnSpc>
                <a:spcPct val="150000"/>
              </a:lnSpc>
              <a:spcBef>
                <a:spcPts val="600"/>
              </a:spcBef>
            </a:pPr>
            <a:r>
              <a:rPr kumimoji="0" lang="en-US" altLang="zh-CN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Yu Gothic Light" panose="020B0300000000000000" charset="-128"/>
              </a:rPr>
              <a:t>Resource Binding</a:t>
            </a:r>
            <a:endParaRPr kumimoji="0" lang="en-US" altLang="zh-CN" sz="6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sym typeface="Yu Gothic Light" panose="020B0300000000000000" charset="-128"/>
            </a:endParaRPr>
          </a:p>
        </p:txBody>
      </p:sp>
      <p:pic>
        <p:nvPicPr>
          <p:cNvPr id="8" name="图片 7" descr="Ic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1155" y="1741170"/>
            <a:ext cx="1440000" cy="1440000"/>
          </a:xfrm>
          <a:prstGeom prst="rect">
            <a:avLst/>
          </a:prstGeom>
        </p:spPr>
      </p:pic>
      <p:pic>
        <p:nvPicPr>
          <p:cNvPr id="5" name="图片 4" descr="Pipelin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77035" y="682625"/>
            <a:ext cx="2310765" cy="10657205"/>
          </a:xfrm>
          <a:prstGeom prst="rect">
            <a:avLst/>
          </a:prstGeom>
        </p:spPr>
      </p:pic>
      <p:sp>
        <p:nvSpPr>
          <p:cNvPr id="15" name="右箭头 14"/>
          <p:cNvSpPr/>
          <p:nvPr/>
        </p:nvSpPr>
        <p:spPr>
          <a:xfrm>
            <a:off x="16633190" y="2152015"/>
            <a:ext cx="626745" cy="750570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微软雅黑 Light" panose="020B0502040204020203" charset="-122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18067338" y="7355205"/>
            <a:ext cx="3963670" cy="5321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50800" tIns="50800" rIns="50800" bIns="50800" numCol="1" spcCol="38100" rtlCol="0" anchor="ctr" forceAA="0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DX11</a:t>
            </a: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的</a:t>
            </a: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Resource Binding</a:t>
            </a:r>
            <a:endParaRPr kumimoji="0" lang="en-US" altLang="zh-CN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Yu Gothic Light" panose="020B0300000000000000" charset="-128"/>
            </a:endParaRPr>
          </a:p>
        </p:txBody>
      </p:sp>
      <p:sp>
        <p:nvSpPr>
          <p:cNvPr id="66" name="The Picture slide"/>
          <p:cNvSpPr txBox="1"/>
          <p:nvPr/>
        </p:nvSpPr>
        <p:spPr>
          <a:xfrm>
            <a:off x="2426970" y="3954780"/>
            <a:ext cx="10876280" cy="5394960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Yu Gothic Light" panose="020B0300000000000000" charset="-128"/>
              </a:rPr>
              <a:t>Vertex Shader Binding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Yu Gothic Light" panose="020B0300000000000000" charset="-128"/>
              </a:rPr>
              <a:t>示例分析</a:t>
            </a:r>
            <a:endParaRPr lang="zh-CN" altLang="en-US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Yu Gothic Light" panose="020B0300000000000000" charset="-128"/>
            </a:endParaRPr>
          </a:p>
          <a:p>
            <a:pPr marL="971550" lvl="1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dirty="0" err="1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gWorldViewProj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（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b0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）</a:t>
            </a:r>
            <a:endParaRPr lang="en-US" altLang="zh-CN" dirty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pPr marL="571500" indent="-571500" algn="l">
              <a:lnSpc>
                <a:spcPct val="150000"/>
              </a:lnSpc>
              <a:spcBef>
                <a:spcPts val="6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36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Yu Gothic Light" panose="020B0300000000000000" charset="-128"/>
              </a:rPr>
              <a:t>简单理解</a:t>
            </a:r>
            <a:endParaRPr lang="zh-CN" altLang="en-US" sz="3600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Yu Gothic Light" panose="020B0300000000000000" charset="-128"/>
            </a:endParaRPr>
          </a:p>
          <a:p>
            <a:pPr marL="971550" lvl="1" indent="-514350" algn="l">
              <a:lnSpc>
                <a:spcPct val="150000"/>
              </a:lnSpc>
              <a:spcBef>
                <a:spcPts val="6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36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给</a:t>
            </a:r>
            <a:r>
              <a:rPr lang="en-US" altLang="zh-CN" sz="36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GPU</a:t>
            </a:r>
            <a:r>
              <a:rPr lang="zh-CN" altLang="en-US" sz="36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的</a:t>
            </a:r>
            <a:r>
              <a:rPr lang="en-US" altLang="zh-CN" sz="36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Shader</a:t>
            </a:r>
            <a:r>
              <a:rPr lang="zh-CN" altLang="en-US" sz="36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计算绑定</a:t>
            </a:r>
            <a:r>
              <a:rPr lang="zh-CN" altLang="en-US" sz="36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对应数据</a:t>
            </a:r>
            <a:endParaRPr lang="en-US" altLang="zh-CN" sz="3600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pPr marL="971550" lvl="1" indent="-514350" algn="l">
              <a:lnSpc>
                <a:spcPct val="150000"/>
              </a:lnSpc>
              <a:spcBef>
                <a:spcPts val="6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36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Binding</a:t>
            </a:r>
            <a:r>
              <a:rPr lang="zh-CN" altLang="en-US" sz="36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的理解：特定</a:t>
            </a:r>
            <a:r>
              <a:rPr lang="en-US" altLang="zh-CN" sz="36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DC</a:t>
            </a:r>
            <a:r>
              <a:rPr lang="zh-CN" altLang="en-US" sz="36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绘制中的特定</a:t>
            </a:r>
            <a:r>
              <a:rPr lang="en-US" altLang="zh-CN" sz="36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Slot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（槽位），</a:t>
            </a:r>
            <a:r>
              <a:rPr lang="zh-CN" altLang="en-US" sz="36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给特定的资源</a:t>
            </a:r>
            <a:endParaRPr lang="zh-CN" altLang="en-US" sz="360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7278350" y="1673860"/>
            <a:ext cx="6113145" cy="4616450"/>
            <a:chOff x="17278350" y="5464810"/>
            <a:chExt cx="6113145" cy="4616450"/>
          </a:xfrm>
        </p:grpSpPr>
        <p:sp>
          <p:nvSpPr>
            <p:cNvPr id="10" name="矩形 9"/>
            <p:cNvSpPr/>
            <p:nvPr/>
          </p:nvSpPr>
          <p:spPr>
            <a:xfrm>
              <a:off x="17278350" y="5464810"/>
              <a:ext cx="2249301" cy="461645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19068414" y="6149895"/>
              <a:ext cx="204373" cy="184571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19744045" y="5464810"/>
              <a:ext cx="3647450" cy="4616450"/>
            </a:xfrm>
            <a:prstGeom prst="rect">
              <a:avLst/>
            </a:prstGeom>
            <a:solidFill>
              <a:srgbClr val="92D050"/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8176387" y="9442861"/>
              <a:ext cx="1351264" cy="470114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4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+mn-cs"/>
                  <a:sym typeface="微软雅黑 Light" panose="020B0502040204020203" charset="-122"/>
                </a:rPr>
                <a:t>GPU</a:t>
              </a:r>
              <a:endParaRPr kumimoji="0" lang="en-US" altLang="zh-CN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+mn-cs"/>
                <a:sym typeface="微软雅黑 Light" panose="020B0502040204020203" charset="-122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21881542" y="9442861"/>
              <a:ext cx="1346455" cy="470114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zh-CN" altLang="en-US" sz="24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+mn-cs"/>
                  <a:sym typeface="微软雅黑 Light" panose="020B0502040204020203" charset="-122"/>
                </a:rPr>
                <a:t>显存</a:t>
              </a:r>
              <a:endPara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+mn-cs"/>
                <a:sym typeface="微软雅黑 Light" panose="020B0502040204020203" charset="-122"/>
              </a:endParaRPr>
            </a:p>
          </p:txBody>
        </p:sp>
        <p:grpSp>
          <p:nvGrpSpPr>
            <p:cNvPr id="47" name="组合 46"/>
            <p:cNvGrpSpPr/>
            <p:nvPr/>
          </p:nvGrpSpPr>
          <p:grpSpPr>
            <a:xfrm>
              <a:off x="20826018" y="5863267"/>
              <a:ext cx="1538805" cy="184571"/>
              <a:chOff x="31359" y="13142"/>
              <a:chExt cx="1280" cy="170"/>
            </a:xfrm>
          </p:grpSpPr>
          <p:sp>
            <p:nvSpPr>
              <p:cNvPr id="25" name="矩形 24"/>
              <p:cNvSpPr/>
              <p:nvPr/>
            </p:nvSpPr>
            <p:spPr>
              <a:xfrm>
                <a:off x="31359" y="13142"/>
                <a:ext cx="170" cy="170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vertOverflow="overflow" horzOverflow="overflow" vert="horz" wrap="square" lIns="50800" tIns="50800" rIns="50800" bIns="50800" numCol="1" spcCol="38100" rtlCol="0" anchor="ctr" forceAA="0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微软雅黑 Light" panose="020B0502040204020203" charset="-122"/>
                </a:endParaRPr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31581" y="13142"/>
                <a:ext cx="170" cy="170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vertOverflow="overflow" horzOverflow="overflow" vert="horz" wrap="square" lIns="50800" tIns="50800" rIns="50800" bIns="50800" numCol="1" spcCol="38100" rtlCol="0" anchor="ctr" forceAA="0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微软雅黑 Light" panose="020B0502040204020203" charset="-122"/>
                </a:endParaRPr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31803" y="13142"/>
                <a:ext cx="170" cy="170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vertOverflow="overflow" horzOverflow="overflow" vert="horz" wrap="square" lIns="50800" tIns="50800" rIns="50800" bIns="50800" numCol="1" spcCol="38100" rtlCol="0" anchor="ctr" forceAA="0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微软雅黑 Light" panose="020B0502040204020203" charset="-122"/>
                </a:endParaRPr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32025" y="13142"/>
                <a:ext cx="170" cy="170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vertOverflow="overflow" horzOverflow="overflow" vert="horz" wrap="square" lIns="50800" tIns="50800" rIns="50800" bIns="50800" numCol="1" spcCol="38100" rtlCol="0" anchor="ctr" forceAA="0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微软雅黑 Light" panose="020B0502040204020203" charset="-122"/>
                </a:endParaRPr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32247" y="13142"/>
                <a:ext cx="170" cy="170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vertOverflow="overflow" horzOverflow="overflow" vert="horz" wrap="square" lIns="50800" tIns="50800" rIns="50800" bIns="50800" numCol="1" spcCol="38100" rtlCol="0" anchor="ctr" forceAA="0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微软雅黑 Light" panose="020B0502040204020203" charset="-122"/>
                </a:endParaRP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32469" y="13142"/>
                <a:ext cx="170" cy="170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vertOverflow="overflow" horzOverflow="overflow" vert="horz" wrap="square" lIns="50800" tIns="50800" rIns="50800" bIns="50800" numCol="1" spcCol="38100" rtlCol="0" anchor="ctr" forceAA="0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微软雅黑 Light" panose="020B0502040204020203" charset="-122"/>
                </a:endParaRPr>
              </a:p>
            </p:txBody>
          </p:sp>
        </p:grpSp>
        <p:grpSp>
          <p:nvGrpSpPr>
            <p:cNvPr id="48" name="组合 47"/>
            <p:cNvGrpSpPr/>
            <p:nvPr/>
          </p:nvGrpSpPr>
          <p:grpSpPr>
            <a:xfrm>
              <a:off x="20826018" y="6225895"/>
              <a:ext cx="1538805" cy="184571"/>
              <a:chOff x="31359" y="13142"/>
              <a:chExt cx="1280" cy="170"/>
            </a:xfrm>
          </p:grpSpPr>
          <p:sp>
            <p:nvSpPr>
              <p:cNvPr id="49" name="矩形 48"/>
              <p:cNvSpPr/>
              <p:nvPr/>
            </p:nvSpPr>
            <p:spPr>
              <a:xfrm>
                <a:off x="31359" y="13142"/>
                <a:ext cx="170" cy="170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vertOverflow="overflow" horzOverflow="overflow" vert="horz" wrap="square" lIns="50800" tIns="50800" rIns="50800" bIns="50800" numCol="1" spcCol="38100" rtlCol="0" anchor="ctr" forceAA="0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微软雅黑 Light" panose="020B0502040204020203" charset="-122"/>
                </a:endParaRPr>
              </a:p>
            </p:txBody>
          </p:sp>
          <p:sp>
            <p:nvSpPr>
              <p:cNvPr id="50" name="矩形 49"/>
              <p:cNvSpPr/>
              <p:nvPr/>
            </p:nvSpPr>
            <p:spPr>
              <a:xfrm>
                <a:off x="31581" y="13142"/>
                <a:ext cx="170" cy="170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vertOverflow="overflow" horzOverflow="overflow" vert="horz" wrap="square" lIns="50800" tIns="50800" rIns="50800" bIns="50800" numCol="1" spcCol="38100" rtlCol="0" anchor="ctr" forceAA="0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微软雅黑 Light" panose="020B0502040204020203" charset="-122"/>
                </a:endParaRPr>
              </a:p>
            </p:txBody>
          </p:sp>
          <p:sp>
            <p:nvSpPr>
              <p:cNvPr id="51" name="矩形 50"/>
              <p:cNvSpPr/>
              <p:nvPr/>
            </p:nvSpPr>
            <p:spPr>
              <a:xfrm>
                <a:off x="31803" y="13142"/>
                <a:ext cx="170" cy="170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vertOverflow="overflow" horzOverflow="overflow" vert="horz" wrap="square" lIns="50800" tIns="50800" rIns="50800" bIns="50800" numCol="1" spcCol="38100" rtlCol="0" anchor="ctr" forceAA="0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微软雅黑 Light" panose="020B0502040204020203" charset="-122"/>
                </a:endParaRPr>
              </a:p>
            </p:txBody>
          </p:sp>
          <p:sp>
            <p:nvSpPr>
              <p:cNvPr id="52" name="矩形 51"/>
              <p:cNvSpPr/>
              <p:nvPr/>
            </p:nvSpPr>
            <p:spPr>
              <a:xfrm>
                <a:off x="32025" y="13142"/>
                <a:ext cx="170" cy="170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vertOverflow="overflow" horzOverflow="overflow" vert="horz" wrap="square" lIns="50800" tIns="50800" rIns="50800" bIns="50800" numCol="1" spcCol="38100" rtlCol="0" anchor="ctr" forceAA="0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微软雅黑 Light" panose="020B0502040204020203" charset="-122"/>
                </a:endParaRPr>
              </a:p>
            </p:txBody>
          </p:sp>
          <p:sp>
            <p:nvSpPr>
              <p:cNvPr id="53" name="矩形 52"/>
              <p:cNvSpPr/>
              <p:nvPr/>
            </p:nvSpPr>
            <p:spPr>
              <a:xfrm>
                <a:off x="32247" y="13142"/>
                <a:ext cx="170" cy="170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vertOverflow="overflow" horzOverflow="overflow" vert="horz" wrap="square" lIns="50800" tIns="50800" rIns="50800" bIns="50800" numCol="1" spcCol="38100" rtlCol="0" anchor="ctr" forceAA="0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微软雅黑 Light" panose="020B0502040204020203" charset="-122"/>
                </a:endParaRPr>
              </a:p>
            </p:txBody>
          </p:sp>
          <p:sp>
            <p:nvSpPr>
              <p:cNvPr id="54" name="矩形 53"/>
              <p:cNvSpPr/>
              <p:nvPr/>
            </p:nvSpPr>
            <p:spPr>
              <a:xfrm>
                <a:off x="32469" y="13142"/>
                <a:ext cx="170" cy="170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vertOverflow="overflow" horzOverflow="overflow" vert="horz" wrap="square" lIns="50800" tIns="50800" rIns="50800" bIns="50800" numCol="1" spcCol="38100" rtlCol="0" anchor="ctr" forceAA="0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微软雅黑 Light" panose="020B0502040204020203" charset="-122"/>
                </a:endParaRPr>
              </a:p>
            </p:txBody>
          </p:sp>
        </p:grpSp>
        <p:sp>
          <p:nvSpPr>
            <p:cNvPr id="61" name="文本框 60"/>
            <p:cNvSpPr txBox="1"/>
            <p:nvPr/>
          </p:nvSpPr>
          <p:spPr>
            <a:xfrm>
              <a:off x="18509394" y="6035895"/>
              <a:ext cx="554210" cy="485314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en-US" altLang="zh-CN" sz="2500" dirty="0">
                  <a:solidFill>
                    <a:srgbClr val="000000"/>
                  </a:solidFill>
                  <a:latin typeface="微软雅黑 Light" panose="020B0502040204020203" charset="-122"/>
                  <a:ea typeface="微软雅黑 Light" panose="020B0502040204020203" charset="-122"/>
                  <a:sym typeface="微软雅黑 Light" panose="020B0502040204020203" charset="-122"/>
                </a:rPr>
                <a:t>b</a:t>
              </a:r>
              <a:r>
                <a:rPr kumimoji="0" lang="en-US" altLang="zh-CN" sz="25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+mn-cs"/>
                  <a:sym typeface="微软雅黑 Light" panose="020B0502040204020203" charset="-122"/>
                </a:rPr>
                <a:t>0</a:t>
              </a:r>
              <a:endParaRPr kumimoji="0" lang="en-US" altLang="zh-CN" sz="25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+mn-cs"/>
                <a:sym typeface="微软雅黑 Light" panose="020B0502040204020203" charset="-122"/>
              </a:endParaRPr>
            </a:p>
          </p:txBody>
        </p:sp>
        <p:cxnSp>
          <p:nvCxnSpPr>
            <p:cNvPr id="9" name="肘形连接符 8"/>
            <p:cNvCxnSpPr>
              <a:stCxn id="17" idx="3"/>
              <a:endCxn id="49" idx="1"/>
            </p:cNvCxnSpPr>
            <p:nvPr/>
          </p:nvCxnSpPr>
          <p:spPr>
            <a:xfrm>
              <a:off x="19272787" y="6242181"/>
              <a:ext cx="1553231" cy="76000"/>
            </a:xfrm>
            <a:prstGeom prst="bentConnector3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59935" y="6514465"/>
            <a:ext cx="6129655" cy="44831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323975" y="0"/>
            <a:ext cx="12283440" cy="13716000"/>
            <a:chOff x="10467974" y="26142"/>
            <a:chExt cx="14478001" cy="13716000"/>
          </a:xfrm>
        </p:grpSpPr>
        <p:sp>
          <p:nvSpPr>
            <p:cNvPr id="3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4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2318062" y="1756835"/>
            <a:ext cx="9414198" cy="1486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lvl="1" algn="l">
              <a:lnSpc>
                <a:spcPct val="150000"/>
              </a:lnSpc>
              <a:spcBef>
                <a:spcPts val="600"/>
              </a:spcBef>
            </a:pPr>
            <a:r>
              <a:rPr kumimoji="0" lang="en-US" altLang="zh-CN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Yu Gothic Light" panose="020B0300000000000000" charset="-128"/>
              </a:rPr>
              <a:t>Resource Binding</a:t>
            </a:r>
            <a:endParaRPr kumimoji="0" lang="en-US" altLang="zh-CN" sz="6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sym typeface="Yu Gothic Light" panose="020B0300000000000000" charset="-128"/>
            </a:endParaRPr>
          </a:p>
        </p:txBody>
      </p:sp>
      <p:pic>
        <p:nvPicPr>
          <p:cNvPr id="8" name="图片 7" descr="Ic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1155" y="1741170"/>
            <a:ext cx="1440000" cy="1440000"/>
          </a:xfrm>
          <a:prstGeom prst="rect">
            <a:avLst/>
          </a:prstGeom>
        </p:spPr>
      </p:pic>
      <p:sp>
        <p:nvSpPr>
          <p:cNvPr id="66" name="The Picture slide"/>
          <p:cNvSpPr txBox="1"/>
          <p:nvPr/>
        </p:nvSpPr>
        <p:spPr>
          <a:xfrm>
            <a:off x="2426713" y="3954550"/>
            <a:ext cx="11521373" cy="4856480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36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DX12</a:t>
            </a:r>
            <a:r>
              <a:rPr lang="zh-CN" altLang="en-US" sz="36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的</a:t>
            </a:r>
            <a:r>
              <a:rPr lang="en-US" altLang="zh-CN" sz="36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Resource Binding</a:t>
            </a:r>
            <a:r>
              <a:rPr lang="zh-CN" altLang="en-US" sz="36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介绍</a:t>
            </a:r>
            <a:endParaRPr lang="zh-CN" altLang="en-US" sz="3600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Yu Gothic Light" panose="020B0300000000000000" charset="-128"/>
            </a:endParaRPr>
          </a:p>
          <a:p>
            <a:pPr marL="1028700" lvl="1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Resource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，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Buffer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区分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1028700" lvl="1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抽象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Resource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描述（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）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1028700" lvl="1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 Heap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1028700" lvl="1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更灵活的参数定义（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RootSignature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）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1028700" lvl="1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sz="36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Descriptor Table</a:t>
            </a:r>
            <a:r>
              <a:rPr lang="zh-CN" altLang="en-US" sz="36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参数一对多</a:t>
            </a:r>
            <a:endParaRPr lang="zh-CN" altLang="en-US" sz="3600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16940848" y="8046720"/>
            <a:ext cx="4024630" cy="5321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50800" tIns="50800" rIns="50800" bIns="50800" numCol="1" spcCol="38100" rtlCol="0" anchor="ctr" forceAA="0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DX12</a:t>
            </a: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的</a:t>
            </a: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Resource Binding</a:t>
            </a:r>
            <a:endParaRPr kumimoji="0" lang="en-US" altLang="zh-CN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Yu Gothic Light" panose="020B0300000000000000" charset="-128"/>
            </a:endParaRPr>
          </a:p>
        </p:txBody>
      </p:sp>
      <p:grpSp>
        <p:nvGrpSpPr>
          <p:cNvPr id="75" name="组合 74"/>
          <p:cNvGrpSpPr/>
          <p:nvPr/>
        </p:nvGrpSpPr>
        <p:grpSpPr>
          <a:xfrm>
            <a:off x="16039797" y="3216275"/>
            <a:ext cx="6143928" cy="4388485"/>
            <a:chOff x="29652" y="11624"/>
            <a:chExt cx="5133" cy="4252"/>
          </a:xfrm>
        </p:grpSpPr>
        <p:sp>
          <p:nvSpPr>
            <p:cNvPr id="11" name="矩形 10"/>
            <p:cNvSpPr/>
            <p:nvPr/>
          </p:nvSpPr>
          <p:spPr>
            <a:xfrm>
              <a:off x="29700" y="11624"/>
              <a:ext cx="1871" cy="425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31189" y="12495"/>
              <a:ext cx="170" cy="170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31189" y="13310"/>
              <a:ext cx="170" cy="170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31751" y="11624"/>
              <a:ext cx="3034" cy="4252"/>
            </a:xfrm>
            <a:prstGeom prst="rect">
              <a:avLst/>
            </a:prstGeom>
            <a:solidFill>
              <a:srgbClr val="92D050"/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30447" y="15277"/>
              <a:ext cx="1124" cy="456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4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+mn-cs"/>
                  <a:sym typeface="微软雅黑 Light" panose="020B0502040204020203" charset="-122"/>
                </a:rPr>
                <a:t>GPU</a:t>
              </a:r>
              <a:endParaRPr kumimoji="0" lang="en-US" altLang="zh-CN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+mn-cs"/>
                <a:sym typeface="微软雅黑 Light" panose="020B0502040204020203" charset="-122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3529" y="15277"/>
              <a:ext cx="1120" cy="456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zh-CN" altLang="en-US" sz="24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+mn-cs"/>
                  <a:sym typeface="微软雅黑 Light" panose="020B0502040204020203" charset="-122"/>
                </a:rPr>
                <a:t>显存</a:t>
              </a:r>
              <a:endPara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+mn-cs"/>
                <a:sym typeface="微软雅黑 Light" panose="020B0502040204020203" charset="-122"/>
              </a:endParaRPr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32001" y="12443"/>
              <a:ext cx="170" cy="614"/>
              <a:chOff x="32001" y="12443"/>
              <a:chExt cx="170" cy="614"/>
            </a:xfrm>
          </p:grpSpPr>
          <p:sp>
            <p:nvSpPr>
              <p:cNvPr id="22" name="矩形 21"/>
              <p:cNvSpPr/>
              <p:nvPr/>
            </p:nvSpPr>
            <p:spPr>
              <a:xfrm rot="5400000">
                <a:off x="32001" y="12443"/>
                <a:ext cx="170" cy="170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vertOverflow="overflow" horzOverflow="overflow" vert="horz" wrap="square" lIns="50800" tIns="50800" rIns="50800" bIns="50800" numCol="1" spcCol="38100" rtlCol="0" anchor="ctr" forceAA="0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微软雅黑 Light" panose="020B0502040204020203" charset="-122"/>
                </a:endParaRPr>
              </a:p>
            </p:txBody>
          </p:sp>
          <p:sp>
            <p:nvSpPr>
              <p:cNvPr id="28" name="矩形 27"/>
              <p:cNvSpPr/>
              <p:nvPr/>
            </p:nvSpPr>
            <p:spPr>
              <a:xfrm rot="5400000">
                <a:off x="32001" y="12665"/>
                <a:ext cx="170" cy="170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vertOverflow="overflow" horzOverflow="overflow" vert="horz" wrap="square" lIns="50800" tIns="50800" rIns="50800" bIns="50800" numCol="1" spcCol="38100" rtlCol="0" anchor="ctr" forceAA="0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微软雅黑 Light" panose="020B0502040204020203" charset="-122"/>
                </a:endParaRPr>
              </a:p>
            </p:txBody>
          </p:sp>
          <p:sp>
            <p:nvSpPr>
              <p:cNvPr id="29" name="矩形 28"/>
              <p:cNvSpPr/>
              <p:nvPr/>
            </p:nvSpPr>
            <p:spPr>
              <a:xfrm rot="5400000">
                <a:off x="32001" y="12887"/>
                <a:ext cx="170" cy="170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vertOverflow="overflow" horzOverflow="overflow" vert="horz" wrap="square" lIns="50800" tIns="50800" rIns="50800" bIns="50800" numCol="1" spcCol="38100" rtlCol="0" anchor="ctr" forceAA="0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微软雅黑 Light" panose="020B0502040204020203" charset="-122"/>
                </a:endParaRPr>
              </a:p>
            </p:txBody>
          </p:sp>
        </p:grpSp>
        <p:grpSp>
          <p:nvGrpSpPr>
            <p:cNvPr id="32" name="组合 31"/>
            <p:cNvGrpSpPr/>
            <p:nvPr/>
          </p:nvGrpSpPr>
          <p:grpSpPr>
            <a:xfrm>
              <a:off x="32001" y="14109"/>
              <a:ext cx="170" cy="614"/>
              <a:chOff x="32001" y="13479"/>
              <a:chExt cx="170" cy="614"/>
            </a:xfrm>
          </p:grpSpPr>
          <p:sp>
            <p:nvSpPr>
              <p:cNvPr id="33" name="矩形 32"/>
              <p:cNvSpPr/>
              <p:nvPr/>
            </p:nvSpPr>
            <p:spPr>
              <a:xfrm rot="5400000">
                <a:off x="32001" y="13479"/>
                <a:ext cx="170" cy="170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vertOverflow="overflow" horzOverflow="overflow" vert="horz" wrap="square" lIns="50800" tIns="50800" rIns="50800" bIns="50800" numCol="1" spcCol="38100" rtlCol="0" anchor="ctr" forceAA="0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微软雅黑 Light" panose="020B0502040204020203" charset="-122"/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>
              <a:xfrm rot="5400000">
                <a:off x="32001" y="13701"/>
                <a:ext cx="170" cy="170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vertOverflow="overflow" horzOverflow="overflow" vert="horz" wrap="square" lIns="50800" tIns="50800" rIns="50800" bIns="50800" numCol="1" spcCol="38100" rtlCol="0" anchor="ctr" forceAA="0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微软雅黑 Light" panose="020B0502040204020203" charset="-122"/>
                </a:endParaRPr>
              </a:p>
            </p:txBody>
          </p:sp>
          <p:sp>
            <p:nvSpPr>
              <p:cNvPr id="37" name="矩形 36"/>
              <p:cNvSpPr/>
              <p:nvPr/>
            </p:nvSpPr>
            <p:spPr>
              <a:xfrm rot="5400000">
                <a:off x="32001" y="13923"/>
                <a:ext cx="170" cy="170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vertOverflow="overflow" horzOverflow="overflow" vert="horz" wrap="square" lIns="50800" tIns="50800" rIns="50800" bIns="50800" numCol="1" spcCol="38100" rtlCol="0" anchor="ctr" forceAA="0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微软雅黑 Light" panose="020B0502040204020203" charset="-122"/>
                </a:endParaRPr>
              </a:p>
            </p:txBody>
          </p:sp>
        </p:grpSp>
        <p:sp>
          <p:nvSpPr>
            <p:cNvPr id="38" name="平行四边形 37"/>
            <p:cNvSpPr/>
            <p:nvPr/>
          </p:nvSpPr>
          <p:spPr>
            <a:xfrm>
              <a:off x="33037" y="12307"/>
              <a:ext cx="397" cy="397"/>
            </a:xfrm>
            <a:prstGeom prst="parallelogram">
              <a:avLst/>
            </a:prstGeom>
            <a:blipFill>
              <a:blip r:embed="rId2"/>
              <a:tile tx="0" ty="0" sx="100000" sy="100000" flip="none" algn="tl"/>
            </a:blip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endParaRPr>
            </a:p>
          </p:txBody>
        </p:sp>
        <p:sp>
          <p:nvSpPr>
            <p:cNvPr id="39" name="平行四边形 38"/>
            <p:cNvSpPr/>
            <p:nvPr/>
          </p:nvSpPr>
          <p:spPr>
            <a:xfrm>
              <a:off x="33037" y="13978"/>
              <a:ext cx="397" cy="397"/>
            </a:xfrm>
            <a:prstGeom prst="parallelogram">
              <a:avLst/>
            </a:prstGeom>
            <a:pattFill prst="pct25">
              <a:fgClr>
                <a:srgbClr val="3F3F3F"/>
              </a:fgClr>
              <a:bgClr>
                <a:schemeClr val="bg1"/>
              </a:bgClr>
            </a:patt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endParaRPr>
            </a:p>
          </p:txBody>
        </p:sp>
        <p:cxnSp>
          <p:nvCxnSpPr>
            <p:cNvPr id="40" name="肘形连接符 39"/>
            <p:cNvCxnSpPr>
              <a:stCxn id="12" idx="3"/>
              <a:endCxn id="22" idx="2"/>
            </p:cNvCxnSpPr>
            <p:nvPr/>
          </p:nvCxnSpPr>
          <p:spPr>
            <a:xfrm flipV="1">
              <a:off x="31359" y="12528"/>
              <a:ext cx="642" cy="52"/>
            </a:xfrm>
            <a:prstGeom prst="bentConnector3">
              <a:avLst>
                <a:gd name="adj1" fmla="val 50000"/>
              </a:avLst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arrow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1" name="肘形连接符 40"/>
            <p:cNvCxnSpPr>
              <a:stCxn id="13" idx="3"/>
              <a:endCxn id="33" idx="2"/>
            </p:cNvCxnSpPr>
            <p:nvPr/>
          </p:nvCxnSpPr>
          <p:spPr>
            <a:xfrm>
              <a:off x="31359" y="13395"/>
              <a:ext cx="642" cy="799"/>
            </a:xfrm>
            <a:prstGeom prst="bentConnector3">
              <a:avLst>
                <a:gd name="adj1" fmla="val 50000"/>
              </a:avLst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arrow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2" name="直接箭头连接符 41"/>
            <p:cNvCxnSpPr>
              <a:stCxn id="22" idx="0"/>
              <a:endCxn id="38" idx="5"/>
            </p:cNvCxnSpPr>
            <p:nvPr/>
          </p:nvCxnSpPr>
          <p:spPr>
            <a:xfrm flipV="1">
              <a:off x="32171" y="12506"/>
              <a:ext cx="916" cy="22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arrow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3" name="直接箭头连接符 42"/>
            <p:cNvCxnSpPr>
              <a:stCxn id="33" idx="0"/>
              <a:endCxn id="39" idx="5"/>
            </p:cNvCxnSpPr>
            <p:nvPr/>
          </p:nvCxnSpPr>
          <p:spPr>
            <a:xfrm flipV="1">
              <a:off x="32171" y="14177"/>
              <a:ext cx="916" cy="17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arrow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44" name="文本框 43"/>
            <p:cNvSpPr txBox="1"/>
            <p:nvPr/>
          </p:nvSpPr>
          <p:spPr>
            <a:xfrm>
              <a:off x="31750" y="14719"/>
              <a:ext cx="2424" cy="471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l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5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+mn-cs"/>
                  <a:sym typeface="微软雅黑 Light" panose="020B0502040204020203" charset="-122"/>
                </a:rPr>
                <a:t>Descriptor Heap</a:t>
              </a:r>
              <a:endParaRPr kumimoji="0" lang="en-US" altLang="zh-CN" sz="25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+mn-cs"/>
                <a:sym typeface="微软雅黑 Light" panose="020B0502040204020203" charset="-122"/>
              </a:endParaRPr>
            </a:p>
          </p:txBody>
        </p:sp>
        <p:sp>
          <p:nvSpPr>
            <p:cNvPr id="45" name="平行四边形 44"/>
            <p:cNvSpPr/>
            <p:nvPr/>
          </p:nvSpPr>
          <p:spPr>
            <a:xfrm>
              <a:off x="33037" y="12740"/>
              <a:ext cx="397" cy="397"/>
            </a:xfrm>
            <a:prstGeom prst="parallelogram">
              <a:avLst/>
            </a:prstGeom>
            <a:blipFill>
              <a:blip r:embed="rId2"/>
              <a:tile tx="0" ty="0" sx="100000" sy="100000" flip="none" algn="tl"/>
            </a:blip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endParaRPr>
            </a:p>
          </p:txBody>
        </p:sp>
        <p:cxnSp>
          <p:nvCxnSpPr>
            <p:cNvPr id="57" name="肘形连接符 56"/>
            <p:cNvCxnSpPr>
              <a:stCxn id="12" idx="3"/>
              <a:endCxn id="28" idx="2"/>
            </p:cNvCxnSpPr>
            <p:nvPr/>
          </p:nvCxnSpPr>
          <p:spPr>
            <a:xfrm>
              <a:off x="31359" y="12580"/>
              <a:ext cx="642" cy="170"/>
            </a:xfrm>
            <a:prstGeom prst="bentConnector3">
              <a:avLst>
                <a:gd name="adj1" fmla="val 50000"/>
              </a:avLst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arrow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60" name="肘形连接符 59"/>
            <p:cNvCxnSpPr>
              <a:stCxn id="12" idx="3"/>
              <a:endCxn id="29" idx="2"/>
            </p:cNvCxnSpPr>
            <p:nvPr/>
          </p:nvCxnSpPr>
          <p:spPr>
            <a:xfrm>
              <a:off x="31359" y="12580"/>
              <a:ext cx="642" cy="392"/>
            </a:xfrm>
            <a:prstGeom prst="bentConnector3">
              <a:avLst>
                <a:gd name="adj1" fmla="val 50000"/>
              </a:avLst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arrow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63" name="肘形连接符 62"/>
            <p:cNvCxnSpPr>
              <a:stCxn id="28" idx="0"/>
              <a:endCxn id="45" idx="5"/>
            </p:cNvCxnSpPr>
            <p:nvPr/>
          </p:nvCxnSpPr>
          <p:spPr>
            <a:xfrm>
              <a:off x="32171" y="12750"/>
              <a:ext cx="916" cy="189"/>
            </a:xfrm>
            <a:prstGeom prst="bentConnector3">
              <a:avLst>
                <a:gd name="adj1" fmla="val 47271"/>
              </a:avLst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arrow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65" name="矩形 64"/>
            <p:cNvSpPr/>
            <p:nvPr/>
          </p:nvSpPr>
          <p:spPr>
            <a:xfrm>
              <a:off x="32695" y="13374"/>
              <a:ext cx="170" cy="17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32917" y="13374"/>
              <a:ext cx="170" cy="17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33139" y="13374"/>
              <a:ext cx="170" cy="17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33361" y="13374"/>
              <a:ext cx="170" cy="17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33583" y="13374"/>
              <a:ext cx="170" cy="17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33805" y="13374"/>
              <a:ext cx="170" cy="17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endParaRPr>
            </a:p>
          </p:txBody>
        </p:sp>
        <p:cxnSp>
          <p:nvCxnSpPr>
            <p:cNvPr id="73" name="肘形连接符 72"/>
            <p:cNvCxnSpPr>
              <a:stCxn id="29" idx="0"/>
              <a:endCxn id="65" idx="1"/>
            </p:cNvCxnSpPr>
            <p:nvPr/>
          </p:nvCxnSpPr>
          <p:spPr>
            <a:xfrm>
              <a:off x="32171" y="12972"/>
              <a:ext cx="524" cy="487"/>
            </a:xfrm>
            <a:prstGeom prst="bentConnector3">
              <a:avLst>
                <a:gd name="adj1" fmla="val 50000"/>
              </a:avLst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arrow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74" name="文本框 73"/>
            <p:cNvSpPr txBox="1"/>
            <p:nvPr/>
          </p:nvSpPr>
          <p:spPr>
            <a:xfrm>
              <a:off x="29652" y="11841"/>
              <a:ext cx="1919" cy="471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5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+mn-cs"/>
                  <a:sym typeface="微软雅黑 Light" panose="020B0502040204020203" charset="-122"/>
                </a:rPr>
                <a:t>RootSignature</a:t>
              </a:r>
              <a:endParaRPr kumimoji="0" lang="en-US" altLang="zh-CN" sz="25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+mn-cs"/>
                <a:sym typeface="微软雅黑 Light" panose="020B0502040204020203" charset="-122"/>
              </a:endParaRPr>
            </a:p>
          </p:txBody>
        </p:sp>
      </p:grp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323975" y="0"/>
            <a:ext cx="9436100" cy="13716000"/>
            <a:chOff x="10467974" y="26142"/>
            <a:chExt cx="14478001" cy="13716000"/>
          </a:xfrm>
        </p:grpSpPr>
        <p:sp>
          <p:nvSpPr>
            <p:cNvPr id="3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4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2318062" y="1756835"/>
            <a:ext cx="9414198" cy="1486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lvl="1" algn="l">
              <a:lnSpc>
                <a:spcPct val="150000"/>
              </a:lnSpc>
              <a:spcBef>
                <a:spcPts val="600"/>
              </a:spcBef>
            </a:pPr>
            <a:r>
              <a:rPr kumimoji="0" lang="en-US" altLang="zh-CN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Yu Gothic Light" panose="020B0300000000000000" charset="-128"/>
              </a:rPr>
              <a:t>Resource Binding</a:t>
            </a:r>
            <a:endParaRPr kumimoji="0" lang="en-US" altLang="zh-CN" sz="6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sym typeface="Yu Gothic Light" panose="020B0300000000000000" charset="-128"/>
            </a:endParaRPr>
          </a:p>
        </p:txBody>
      </p:sp>
      <p:pic>
        <p:nvPicPr>
          <p:cNvPr id="8" name="图片 7" descr="Ic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1155" y="1741170"/>
            <a:ext cx="1440000" cy="1440000"/>
          </a:xfrm>
          <a:prstGeom prst="rect">
            <a:avLst/>
          </a:prstGeom>
        </p:spPr>
      </p:pic>
      <p:sp>
        <p:nvSpPr>
          <p:cNvPr id="66" name="The Picture slide"/>
          <p:cNvSpPr txBox="1"/>
          <p:nvPr/>
        </p:nvSpPr>
        <p:spPr>
          <a:xfrm>
            <a:off x="2426970" y="3954780"/>
            <a:ext cx="7885430" cy="1840230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36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本课</a:t>
            </a:r>
            <a:r>
              <a:rPr lang="zh-CN" altLang="en-US" sz="36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示例</a:t>
            </a:r>
            <a:endParaRPr lang="zh-CN" altLang="en-US" sz="3600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pPr marL="1028700" lvl="1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36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树桩</a:t>
            </a:r>
            <a:r>
              <a:rPr lang="en-US" altLang="zh-CN" sz="36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 + </a:t>
            </a:r>
            <a:r>
              <a:rPr lang="zh-CN" altLang="en-US" sz="36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贴图</a:t>
            </a:r>
            <a:endParaRPr lang="zh-CN" altLang="en-US" sz="3600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9440" y="4375150"/>
            <a:ext cx="13624560" cy="512127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323975" y="0"/>
            <a:ext cx="9436100" cy="13716000"/>
            <a:chOff x="10467974" y="26142"/>
            <a:chExt cx="14478001" cy="13716000"/>
          </a:xfrm>
        </p:grpSpPr>
        <p:sp>
          <p:nvSpPr>
            <p:cNvPr id="3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4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2318062" y="1756835"/>
            <a:ext cx="9414198" cy="1486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lvl="1" algn="l">
              <a:lnSpc>
                <a:spcPct val="150000"/>
              </a:lnSpc>
              <a:spcBef>
                <a:spcPts val="600"/>
              </a:spcBef>
            </a:pPr>
            <a:r>
              <a:rPr kumimoji="0" lang="en-US" altLang="zh-CN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Yu Gothic Light" panose="020B0300000000000000" charset="-128"/>
              </a:rPr>
              <a:t>Resource Binding</a:t>
            </a:r>
            <a:endParaRPr kumimoji="0" lang="en-US" altLang="zh-CN" sz="6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sym typeface="Yu Gothic Light" panose="020B0300000000000000" charset="-128"/>
            </a:endParaRPr>
          </a:p>
        </p:txBody>
      </p:sp>
      <p:pic>
        <p:nvPicPr>
          <p:cNvPr id="8" name="图片 7" descr="Ic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1155" y="1741170"/>
            <a:ext cx="1440000" cy="1440000"/>
          </a:xfrm>
          <a:prstGeom prst="rect">
            <a:avLst/>
          </a:prstGeom>
        </p:spPr>
      </p:pic>
      <p:sp>
        <p:nvSpPr>
          <p:cNvPr id="66" name="The Picture slide"/>
          <p:cNvSpPr txBox="1"/>
          <p:nvPr/>
        </p:nvSpPr>
        <p:spPr>
          <a:xfrm>
            <a:off x="2426970" y="3954780"/>
            <a:ext cx="7885430" cy="2748280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36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本课</a:t>
            </a:r>
            <a:r>
              <a:rPr lang="zh-CN" altLang="en-US" sz="36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示例</a:t>
            </a:r>
            <a:endParaRPr lang="zh-CN" altLang="en-US" sz="3600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pPr marL="1028700" lvl="1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36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Upload Buffer</a:t>
            </a:r>
            <a:r>
              <a:rPr lang="zh-CN" altLang="en-US" sz="36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（</a:t>
            </a:r>
            <a:r>
              <a:rPr lang="en-US" altLang="zh-CN" sz="36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MVP</a:t>
            </a:r>
            <a:r>
              <a:rPr lang="zh-CN" altLang="en-US" sz="36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）</a:t>
            </a:r>
            <a:endParaRPr lang="zh-CN" altLang="en-US" sz="3600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pPr marL="1028700" lvl="1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36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Shader Resource</a:t>
            </a:r>
            <a:r>
              <a:rPr lang="zh-CN" altLang="en-US" sz="36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（贴图）</a:t>
            </a:r>
            <a:endParaRPr lang="zh-CN" altLang="en-US" sz="3600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1540" y="1877695"/>
            <a:ext cx="12726035" cy="323723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51540" y="6523355"/>
            <a:ext cx="12726035" cy="3647440"/>
          </a:xfrm>
          <a:prstGeom prst="rect">
            <a:avLst/>
          </a:prstGeom>
        </p:spPr>
      </p:pic>
      <p:sp>
        <p:nvSpPr>
          <p:cNvPr id="64" name="文本框 63"/>
          <p:cNvSpPr txBox="1"/>
          <p:nvPr/>
        </p:nvSpPr>
        <p:spPr>
          <a:xfrm>
            <a:off x="15402243" y="5283835"/>
            <a:ext cx="3028950" cy="5321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50800" tIns="50800" rIns="50800" bIns="50800" numCol="1" spcCol="38100" rtlCol="0" anchor="ctr" forceAA="0">
            <a:spAutoFit/>
          </a:bodyPr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创建</a:t>
            </a: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Upload </a:t>
            </a: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Buffer</a:t>
            </a:r>
            <a:endParaRPr kumimoji="0" lang="en-US" altLang="zh-CN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Yu Gothic Light" panose="020B0300000000000000" charset="-128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4404658" y="10340975"/>
            <a:ext cx="5279390" cy="5321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50800" tIns="50800" rIns="50800" bIns="50800" numCol="1" spcCol="38100" rtlCol="0" anchor="ctr" forceAA="0">
            <a:spAutoFit/>
          </a:bodyPr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加载贴图并创建</a:t>
            </a: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Shader </a:t>
            </a: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Resource</a:t>
            </a:r>
            <a:endParaRPr kumimoji="0" lang="en-US" altLang="zh-CN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Yu Gothic Light" panose="020B0300000000000000" charset="-128"/>
            </a:endParaRP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You are the face that has changed my whole world. You are the face that I see everywhere I go. You are so beautiful to me that I can’t explain , Just like a green flower porcelain"/>
          <p:cNvSpPr txBox="1"/>
          <p:nvPr/>
        </p:nvSpPr>
        <p:spPr>
          <a:xfrm>
            <a:off x="4366159" y="7444105"/>
            <a:ext cx="15651686" cy="102489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>
              <a:defRPr sz="24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825500" hangingPunct="0"/>
            <a:r>
              <a:rPr lang="en-US" altLang="zh-CN" sz="6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Algerian" panose="04020705040A02060702" charset="0"/>
                <a:sym typeface="Yu Gothic Light" panose="020B0300000000000000" charset="-128"/>
              </a:rPr>
              <a:t>Descriptor Heap</a:t>
            </a:r>
            <a:endParaRPr lang="en-US" altLang="zh-CN" sz="60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Algerian" panose="04020705040A02060702" charset="0"/>
              <a:sym typeface="Yu Gothic Light" panose="020B0300000000000000" charset="-128"/>
            </a:endParaRPr>
          </a:p>
        </p:txBody>
      </p:sp>
      <p:sp>
        <p:nvSpPr>
          <p:cNvPr id="3" name="AEVER"/>
          <p:cNvSpPr txBox="1"/>
          <p:nvPr/>
        </p:nvSpPr>
        <p:spPr>
          <a:xfrm>
            <a:off x="9652017" y="5639437"/>
            <a:ext cx="5080000" cy="133223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12000" b="1" spc="1800">
                <a:solidFill>
                  <a:srgbClr val="FFFC73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825500" hangingPunct="0"/>
            <a:r>
              <a:rPr lang="zh-CN" sz="8000" cap="all" dirty="0">
                <a:solidFill>
                  <a:srgbClr val="FFD966"/>
                </a:solidFill>
                <a:latin typeface="微软雅黑" panose="020B0503020204020204" charset="-122"/>
                <a:ea typeface="微软雅黑" panose="020B0503020204020204" charset="-122"/>
                <a:cs typeface="Algerian" panose="04020705040A02060702" charset="0"/>
                <a:sym typeface="Algerian" panose="04020705040A02060702" charset="0"/>
              </a:rPr>
              <a:t>第二部分</a:t>
            </a:r>
            <a:endParaRPr lang="zh-CN" sz="8000" cap="all" dirty="0">
              <a:solidFill>
                <a:srgbClr val="FFD966"/>
              </a:solidFill>
              <a:latin typeface="微软雅黑" panose="020B0503020204020204" charset="-122"/>
              <a:ea typeface="微软雅黑" panose="020B0503020204020204" charset="-122"/>
              <a:cs typeface="Algerian" panose="04020705040A02060702" charset="0"/>
              <a:sym typeface="Algerian" panose="04020705040A02060702" charset="0"/>
            </a:endParaRP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323975" y="0"/>
            <a:ext cx="13276928" cy="13716000"/>
            <a:chOff x="10467974" y="26142"/>
            <a:chExt cx="14478001" cy="13716000"/>
          </a:xfrm>
        </p:grpSpPr>
        <p:sp>
          <p:nvSpPr>
            <p:cNvPr id="3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4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2405692" y="1645075"/>
            <a:ext cx="9414198" cy="1486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kumimoji="0" lang="zh-CN" altLang="en-US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Yu Gothic Light" panose="020B0300000000000000" charset="-128"/>
              </a:rPr>
              <a:t>本节主要内容</a:t>
            </a:r>
            <a:endParaRPr kumimoji="0" lang="zh-CN" altLang="en-US" sz="6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sym typeface="Yu Gothic Light" panose="020B0300000000000000" charset="-128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34285" y="3761740"/>
            <a:ext cx="10816590" cy="2214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Descriptor</a:t>
            </a:r>
            <a:endParaRPr lang="en-US" altLang="zh-CN" dirty="0"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Algerian" panose="04020705040A02060702" charset="0"/>
            </a:endParaRPr>
          </a:p>
          <a:p>
            <a:pPr marL="571500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Descritor Heap</a:t>
            </a:r>
            <a:endParaRPr lang="en-US" altLang="zh-CN" dirty="0"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Algerian" panose="04020705040A02060702" charset="0"/>
            </a:endParaRPr>
          </a:p>
          <a:p>
            <a:pPr marL="571500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Descriptor Table</a:t>
            </a:r>
            <a:endParaRPr lang="en-US" altLang="zh-CN" dirty="0"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Algerian" panose="04020705040A02060702" charset="0"/>
            </a:endParaRPr>
          </a:p>
        </p:txBody>
      </p:sp>
      <p:pic>
        <p:nvPicPr>
          <p:cNvPr id="8" name="图片 7" descr="Ic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1155" y="1741170"/>
            <a:ext cx="1440000" cy="1440000"/>
          </a:xfrm>
          <a:prstGeom prst="rect">
            <a:avLst/>
          </a:prstGeom>
        </p:spPr>
      </p:pic>
      <p:grpSp>
        <p:nvGrpSpPr>
          <p:cNvPr id="15" name="组合 14"/>
          <p:cNvGrpSpPr/>
          <p:nvPr/>
        </p:nvGrpSpPr>
        <p:grpSpPr>
          <a:xfrm>
            <a:off x="17609820" y="3761740"/>
            <a:ext cx="4013200" cy="3605530"/>
            <a:chOff x="26855" y="4140"/>
            <a:chExt cx="6320" cy="5678"/>
          </a:xfrm>
        </p:grpSpPr>
        <p:sp>
          <p:nvSpPr>
            <p:cNvPr id="16" name="矩形 15"/>
            <p:cNvSpPr/>
            <p:nvPr/>
          </p:nvSpPr>
          <p:spPr>
            <a:xfrm>
              <a:off x="26855" y="5796"/>
              <a:ext cx="6321" cy="741"/>
            </a:xfrm>
            <a:prstGeom prst="rect">
              <a:avLst/>
            </a:prstGeom>
            <a:solidFill>
              <a:srgbClr val="92D050"/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4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Algerian" panose="04020705040A02060702" charset="0"/>
                  <a:sym typeface="Algerian" panose="04020705040A02060702" charset="0"/>
                </a:rPr>
                <a:t>Shader Resoruce View</a:t>
              </a:r>
              <a:endParaRPr kumimoji="0" lang="en-US" altLang="zh-CN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26855" y="6639"/>
              <a:ext cx="6321" cy="74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4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Algerian" panose="04020705040A02060702" charset="0"/>
                  <a:sym typeface="Algerian" panose="04020705040A02060702" charset="0"/>
                </a:rPr>
                <a:t>Constant Buffer View</a:t>
              </a:r>
              <a:endParaRPr kumimoji="0" lang="en-US" altLang="zh-CN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26857" y="4140"/>
              <a:ext cx="6319" cy="74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4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Algerian" panose="04020705040A02060702" charset="0"/>
                  <a:sym typeface="Algerian" panose="04020705040A02060702" charset="0"/>
                </a:rPr>
                <a:t>Unsued Slot</a:t>
              </a:r>
              <a:endParaRPr kumimoji="0" lang="en-US" altLang="zh-CN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26855" y="7452"/>
              <a:ext cx="6321" cy="741"/>
            </a:xfrm>
            <a:prstGeom prst="rect">
              <a:avLst/>
            </a:prstGeom>
            <a:solidFill>
              <a:srgbClr val="92D050"/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en-US" altLang="zh-CN" sz="240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Algerian" panose="04020705040A02060702" charset="0"/>
                  <a:sym typeface="Algerian" panose="04020705040A02060702" charset="0"/>
                </a:rPr>
                <a:t>Shader Resoruce View</a:t>
              </a:r>
              <a:endParaRPr kumimoji="0" lang="en-US" altLang="zh-CN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26857" y="4953"/>
              <a:ext cx="6319" cy="74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altLang="zh-CN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26857" y="8265"/>
              <a:ext cx="6319" cy="74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altLang="zh-CN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26857" y="9078"/>
              <a:ext cx="6319" cy="74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altLang="zh-CN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</p:grpSp>
      <p:sp>
        <p:nvSpPr>
          <p:cNvPr id="24" name="文本框 23"/>
          <p:cNvSpPr txBox="1"/>
          <p:nvPr/>
        </p:nvSpPr>
        <p:spPr>
          <a:xfrm>
            <a:off x="18131155" y="7724775"/>
            <a:ext cx="2972435" cy="5321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Descriptor Heap</a:t>
            </a:r>
            <a:endParaRPr kumimoji="0" lang="zh-CN" alt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Yu Gothic Light" panose="020B0300000000000000" charset="-128"/>
            </a:endParaRP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323975" y="0"/>
            <a:ext cx="13276928" cy="13716000"/>
            <a:chOff x="10467974" y="26142"/>
            <a:chExt cx="14478001" cy="13716000"/>
          </a:xfrm>
        </p:grpSpPr>
        <p:sp>
          <p:nvSpPr>
            <p:cNvPr id="3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4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2405692" y="1645075"/>
            <a:ext cx="9414198" cy="1486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kumimoji="0" lang="en-US" altLang="zh-CN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Yu Gothic Light" panose="020B0300000000000000" charset="-128"/>
              </a:rPr>
              <a:t>Descriptors</a:t>
            </a:r>
            <a:endParaRPr kumimoji="0" lang="en-US" altLang="zh-CN" sz="6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sym typeface="Yu Gothic Light" panose="020B0300000000000000" charset="-128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34285" y="3761740"/>
            <a:ext cx="10816590" cy="4338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理解：</a:t>
            </a:r>
            <a:endParaRPr lang="zh-CN" altLang="en-US" dirty="0" smtClean="0"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Algerian" panose="04020705040A02060702" charset="0"/>
            </a:endParaRPr>
          </a:p>
          <a:p>
            <a:pPr marL="971550" lvl="1" indent="-51435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向</a:t>
            </a:r>
            <a:r>
              <a:rPr lang="en-US" altLang="zh-CN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GPU</a:t>
            </a:r>
            <a:r>
              <a:rPr lang="zh-CN" altLang="en-US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描述，解释</a:t>
            </a:r>
            <a:r>
              <a:rPr lang="en-US" altLang="zh-CN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Shader Resource</a:t>
            </a:r>
            <a:r>
              <a:rPr lang="zh-CN" altLang="en-US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的数据块</a:t>
            </a:r>
            <a:endParaRPr lang="en-US" altLang="zh-CN" dirty="0" smtClean="0"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Algerian" panose="04020705040A02060702" charset="0"/>
            </a:endParaRPr>
          </a:p>
          <a:p>
            <a:pPr marL="971550" lvl="1" indent="-51435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内容包括</a:t>
            </a:r>
            <a:r>
              <a:rPr lang="en-US" altLang="zh-CN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Resource</a:t>
            </a:r>
            <a:r>
              <a:rPr lang="zh-CN" altLang="en-US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的类型，用法，地址，大小等特性</a:t>
            </a:r>
            <a:endParaRPr lang="zh-CN" altLang="en-US" dirty="0" smtClean="0"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Algerian" panose="04020705040A02060702" charset="0"/>
            </a:endParaRPr>
          </a:p>
          <a:p>
            <a:pPr marL="971550" lvl="1" indent="-51435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Descriptor</a:t>
            </a:r>
            <a:r>
              <a:rPr lang="zh-CN" altLang="en-US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是</a:t>
            </a:r>
            <a:r>
              <a:rPr lang="en-US" altLang="zh-CN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Descriptor Heap</a:t>
            </a:r>
            <a:r>
              <a:rPr lang="zh-CN" altLang="en-US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中的一个元素</a:t>
            </a:r>
            <a:endParaRPr lang="en-US" altLang="zh-CN" dirty="0" smtClean="0"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Algerian" panose="04020705040A02060702" charset="0"/>
            </a:endParaRPr>
          </a:p>
          <a:p>
            <a:pPr marL="571500" indent="-571500">
              <a:spcBef>
                <a:spcPts val="1800"/>
              </a:spcBef>
              <a:buAutoNum type="arabicPeriod"/>
            </a:pPr>
            <a:endParaRPr lang="zh-CN" altLang="en-US" dirty="0"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Algerian" panose="04020705040A02060702" charset="0"/>
            </a:endParaRPr>
          </a:p>
        </p:txBody>
      </p:sp>
      <p:pic>
        <p:nvPicPr>
          <p:cNvPr id="8" name="图片 7" descr="Ic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1155" y="1741170"/>
            <a:ext cx="1440000" cy="144000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5598775" y="8352790"/>
            <a:ext cx="7094855" cy="5321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Descriptor</a:t>
            </a: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示意</a:t>
            </a:r>
            <a:endParaRPr kumimoji="0" lang="zh-CN" alt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Yu Gothic Light" panose="020B0300000000000000" charset="-128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8290" y="4776470"/>
            <a:ext cx="7247890" cy="317627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323975" y="0"/>
            <a:ext cx="13276928" cy="13716000"/>
            <a:chOff x="10467974" y="26142"/>
            <a:chExt cx="14478001" cy="13716000"/>
          </a:xfrm>
        </p:grpSpPr>
        <p:sp>
          <p:nvSpPr>
            <p:cNvPr id="3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4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2405692" y="1645075"/>
            <a:ext cx="9414198" cy="1486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kumimoji="0" lang="en-US" altLang="zh-CN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Yu Gothic Light" panose="020B0300000000000000" charset="-128"/>
              </a:rPr>
              <a:t>Descriptors</a:t>
            </a:r>
            <a:endParaRPr kumimoji="0" lang="en-US" altLang="zh-CN" sz="6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sym typeface="Yu Gothic Light" panose="020B0300000000000000" charset="-128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34285" y="3761740"/>
            <a:ext cx="11306175" cy="7477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Descriptor</a:t>
            </a: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具体使用（</a:t>
            </a: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View</a:t>
            </a: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）</a:t>
            </a:r>
            <a:endParaRPr lang="en-US" altLang="zh-CN" dirty="0"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Algerian" panose="04020705040A02060702" charset="0"/>
            </a:endParaRPr>
          </a:p>
          <a:p>
            <a:pPr marL="1028700" lvl="1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Descriptor</a:t>
            </a: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概念与此处的</a:t>
            </a: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View</a:t>
            </a: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是等同的</a:t>
            </a:r>
            <a:endParaRPr lang="zh-CN" altLang="en-US" dirty="0"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Algerian" panose="04020705040A02060702" charset="0"/>
            </a:endParaRPr>
          </a:p>
          <a:p>
            <a:pPr marL="1028700" lvl="1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Shader Resource</a:t>
            </a:r>
            <a:r>
              <a:rPr lang="zh-CN" altLang="en-US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不同的使用目的，会有多个</a:t>
            </a:r>
            <a:r>
              <a:rPr lang="en-US" altLang="zh-CN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View</a:t>
            </a:r>
            <a:r>
              <a:rPr lang="zh-CN" altLang="en-US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对应</a:t>
            </a:r>
            <a:endParaRPr lang="zh-CN" altLang="en-US" dirty="0" smtClean="0"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Algerian" panose="04020705040A02060702" charset="0"/>
            </a:endParaRPr>
          </a:p>
          <a:p>
            <a:pPr marL="571500" indent="-571500" algn="l">
              <a:spcBef>
                <a:spcPts val="18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Descriptor Size</a:t>
            </a:r>
            <a:endParaRPr lang="en-US" altLang="zh-CN" dirty="0" smtClean="0"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Algerian" panose="04020705040A02060702" charset="0"/>
            </a:endParaRPr>
          </a:p>
          <a:p>
            <a:pPr marL="571500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 Descriptor Handle</a:t>
            </a:r>
            <a:endParaRPr lang="en-US" altLang="zh-CN" dirty="0" smtClean="0"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Algerian" panose="04020705040A02060702" charset="0"/>
            </a:endParaRPr>
          </a:p>
          <a:p>
            <a:pPr marL="1028700" lvl="1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记录</a:t>
            </a:r>
            <a:r>
              <a:rPr lang="en-US" altLang="zh-CN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Descriptor</a:t>
            </a:r>
            <a:r>
              <a:rPr lang="zh-CN" altLang="en-US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的地址，类似与指针</a:t>
            </a:r>
            <a:endParaRPr lang="zh-CN" altLang="en-US" dirty="0" smtClean="0"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Algerian" panose="04020705040A02060702" charset="0"/>
            </a:endParaRPr>
          </a:p>
          <a:p>
            <a:pPr marL="1028700" lvl="1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CPU Handle</a:t>
            </a:r>
            <a:endParaRPr lang="en-US" altLang="zh-CN" dirty="0" smtClean="0"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Algerian" panose="04020705040A02060702" charset="0"/>
            </a:endParaRPr>
          </a:p>
          <a:p>
            <a:pPr marL="1028700" lvl="1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GPU Handle</a:t>
            </a:r>
            <a:endParaRPr lang="en-US" altLang="zh-CN" dirty="0" smtClean="0"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Algerian" panose="04020705040A02060702" charset="0"/>
            </a:endParaRPr>
          </a:p>
          <a:p>
            <a:pPr marL="571500" indent="-571500" algn="l">
              <a:spcBef>
                <a:spcPts val="1800"/>
              </a:spcBef>
              <a:buClrTx/>
              <a:buSzTx/>
              <a:buFont typeface="Arial" panose="020B0604020202020204" pitchFamily="34" charset="0"/>
              <a:buChar char="•"/>
            </a:pPr>
            <a:endParaRPr lang="en-US" altLang="zh-CN" dirty="0" smtClean="0"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Algerian" panose="04020705040A02060702" charset="0"/>
            </a:endParaRPr>
          </a:p>
        </p:txBody>
      </p:sp>
      <p:pic>
        <p:nvPicPr>
          <p:cNvPr id="8" name="图片 7" descr="Ic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1155" y="1741170"/>
            <a:ext cx="1440000" cy="14400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323975" y="0"/>
            <a:ext cx="10349230" cy="13716000"/>
            <a:chOff x="10467974" y="26142"/>
            <a:chExt cx="14478001" cy="13716000"/>
          </a:xfrm>
        </p:grpSpPr>
        <p:sp>
          <p:nvSpPr>
            <p:cNvPr id="3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4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2422202" y="1635550"/>
            <a:ext cx="9414198" cy="1486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altLang="zh-CN" sz="600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Yu Gothic Light" panose="020B0300000000000000" charset="-128"/>
              </a:rPr>
              <a:t>Descriptors</a:t>
            </a:r>
            <a:endParaRPr kumimoji="0" lang="en-US" altLang="zh-CN" sz="6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sym typeface="Yu Gothic Light" panose="020B0300000000000000" charset="-128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756485" y="3792069"/>
            <a:ext cx="11578079" cy="6924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Constant buffer view (CBV)</a:t>
            </a:r>
            <a:endParaRPr lang="en-US" altLang="zh-CN" dirty="0"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1028700" lvl="1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BufferLocation</a:t>
            </a:r>
            <a:endParaRPr lang="en-US" altLang="zh-CN" dirty="0">
              <a:latin typeface="微软雅黑 Light" panose="020B0502040204020203" charset="-122"/>
              <a:ea typeface="微软雅黑 Light" panose="020B0502040204020203" charset="-122"/>
            </a:endParaRPr>
          </a:p>
          <a:p>
            <a:pPr marL="1028700" lvl="1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SizeInBytes</a:t>
            </a:r>
            <a:endParaRPr lang="en-US" altLang="zh-CN" dirty="0"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571500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Shader resource view (SRV)</a:t>
            </a:r>
            <a:endParaRPr lang="en-US" altLang="zh-CN" dirty="0">
              <a:latin typeface="微软雅黑 Light" panose="020B0502040204020203" charset="-122"/>
              <a:ea typeface="微软雅黑 Light" panose="020B0502040204020203" charset="-122"/>
            </a:endParaRPr>
          </a:p>
          <a:p>
            <a:pPr lvl="1" indent="-4572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Shader4ComponentMapping</a:t>
            </a:r>
            <a:endParaRPr lang="en-US" altLang="zh-CN" dirty="0">
              <a:latin typeface="微软雅黑 Light" panose="020B0502040204020203" charset="-122"/>
              <a:ea typeface="微软雅黑 Light" panose="020B0502040204020203" charset="-122"/>
            </a:endParaRPr>
          </a:p>
          <a:p>
            <a:pPr lvl="1" indent="-4572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Format</a:t>
            </a:r>
            <a:endParaRPr lang="en-US" altLang="zh-CN" dirty="0">
              <a:latin typeface="微软雅黑 Light" panose="020B0502040204020203" charset="-122"/>
              <a:ea typeface="微软雅黑 Light" panose="020B0502040204020203" charset="-122"/>
            </a:endParaRPr>
          </a:p>
          <a:p>
            <a:pPr lvl="1" indent="-4572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ViewDimension</a:t>
            </a:r>
            <a:endParaRPr lang="en-US" altLang="zh-CN" dirty="0">
              <a:latin typeface="微软雅黑 Light" panose="020B0502040204020203" charset="-122"/>
              <a:ea typeface="微软雅黑 Light" panose="020B0502040204020203" charset="-122"/>
            </a:endParaRPr>
          </a:p>
          <a:p>
            <a:pPr lvl="1" indent="-4572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Texture</a:t>
            </a:r>
            <a:endParaRPr lang="zh-CN" altLang="en-US" dirty="0">
              <a:latin typeface="微软雅黑 Light" panose="020B0502040204020203" charset="-122"/>
              <a:ea typeface="微软雅黑 Light" panose="020B0502040204020203" charset="-122"/>
            </a:endParaRPr>
          </a:p>
          <a:p>
            <a:pPr marL="457200" lvl="1" indent="0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altLang="zh-CN" dirty="0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pic>
        <p:nvPicPr>
          <p:cNvPr id="8" name="图片 7" descr="Ic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1155" y="1741170"/>
            <a:ext cx="1440000" cy="144000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4432280" y="6109970"/>
            <a:ext cx="7094855" cy="5321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Constant Buffer View</a:t>
            </a: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示例</a:t>
            </a:r>
            <a:endParaRPr kumimoji="0" lang="zh-CN" alt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Yu Gothic Light" panose="020B0300000000000000" charset="-128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7350" y="3369945"/>
            <a:ext cx="12305665" cy="2522855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14480540" y="11929110"/>
            <a:ext cx="7094855" cy="5321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Shader Resource View</a:t>
            </a: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示例</a:t>
            </a:r>
            <a:endParaRPr kumimoji="0" lang="zh-CN" alt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Yu Gothic Light" panose="020B0300000000000000" charset="-128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6400" y="7320280"/>
            <a:ext cx="12285980" cy="438975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323975" y="0"/>
            <a:ext cx="10513060" cy="13716000"/>
            <a:chOff x="10467974" y="26142"/>
            <a:chExt cx="14478001" cy="13716000"/>
          </a:xfrm>
        </p:grpSpPr>
        <p:sp>
          <p:nvSpPr>
            <p:cNvPr id="3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4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2422202" y="1635550"/>
            <a:ext cx="9414198" cy="1486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altLang="zh-CN" sz="600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Yu Gothic Light" panose="020B0300000000000000" charset="-128"/>
              </a:rPr>
              <a:t>Descriptors</a:t>
            </a:r>
            <a:endParaRPr kumimoji="0" lang="en-US" altLang="zh-CN" sz="6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sym typeface="Yu Gothic Light" panose="020B0300000000000000" charset="-128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756535" y="3735070"/>
            <a:ext cx="9079865" cy="6924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</a:rPr>
              <a:t>Render Target View (RTV)</a:t>
            </a:r>
            <a:endParaRPr lang="en-US" altLang="zh-CN" dirty="0">
              <a:latin typeface="微软雅黑 Light" panose="020B0502040204020203" charset="-122"/>
              <a:ea typeface="微软雅黑 Light" panose="020B0502040204020203" charset="-122"/>
            </a:endParaRPr>
          </a:p>
          <a:p>
            <a:pPr lvl="1" indent="-4572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Format</a:t>
            </a:r>
            <a:endParaRPr lang="en-US" altLang="zh-CN" dirty="0">
              <a:latin typeface="微软雅黑 Light" panose="020B0502040204020203" charset="-122"/>
              <a:ea typeface="微软雅黑 Light" panose="020B0502040204020203" charset="-122"/>
            </a:endParaRPr>
          </a:p>
          <a:p>
            <a:pPr lvl="1" indent="-4572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ViewDimension</a:t>
            </a:r>
            <a:endParaRPr lang="en-US" altLang="zh-CN" dirty="0"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lvl="1" indent="-4572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Texture</a:t>
            </a:r>
            <a:endParaRPr lang="en-US" altLang="zh-CN" dirty="0">
              <a:latin typeface="微软雅黑 Light" panose="020B0502040204020203" charset="-122"/>
              <a:ea typeface="微软雅黑 Light" panose="020B0502040204020203" charset="-122"/>
            </a:endParaRPr>
          </a:p>
          <a:p>
            <a:pPr marL="571500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</a:rPr>
              <a:t>Depth Stencil View (DSV)</a:t>
            </a:r>
            <a:endParaRPr lang="en-US" altLang="zh-CN" dirty="0">
              <a:latin typeface="微软雅黑 Light" panose="020B0502040204020203" charset="-122"/>
              <a:ea typeface="微软雅黑 Light" panose="020B0502040204020203" charset="-122"/>
            </a:endParaRPr>
          </a:p>
          <a:p>
            <a:pPr lvl="1" indent="-4572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Format</a:t>
            </a:r>
            <a:endParaRPr lang="en-US" altLang="zh-CN" dirty="0">
              <a:latin typeface="微软雅黑 Light" panose="020B0502040204020203" charset="-122"/>
              <a:ea typeface="微软雅黑 Light" panose="020B0502040204020203" charset="-122"/>
            </a:endParaRPr>
          </a:p>
          <a:p>
            <a:pPr lvl="1" indent="-4572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ViewDimension</a:t>
            </a:r>
            <a:endParaRPr lang="en-US" altLang="zh-CN" dirty="0"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lvl="1" indent="-4572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Texture</a:t>
            </a:r>
            <a:endParaRPr lang="en-US" altLang="zh-CN" dirty="0">
              <a:latin typeface="微软雅黑 Light" panose="020B0502040204020203" charset="-122"/>
              <a:ea typeface="微软雅黑 Light" panose="020B0502040204020203" charset="-122"/>
            </a:endParaRPr>
          </a:p>
          <a:p>
            <a:pPr marL="457200" indent="-457200">
              <a:spcBef>
                <a:spcPts val="1800"/>
              </a:spcBef>
              <a:buFont typeface="微软雅黑 Light" panose="020B0502040204020203" charset="-122"/>
              <a:buNone/>
            </a:pPr>
            <a:endParaRPr lang="en-US" altLang="zh-CN" dirty="0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pic>
        <p:nvPicPr>
          <p:cNvPr id="8" name="图片 7" descr="Ic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1155" y="1741170"/>
            <a:ext cx="1440000" cy="14400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4239240" y="6136640"/>
            <a:ext cx="7094855" cy="5321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RenderTarget View</a:t>
            </a: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示例</a:t>
            </a:r>
            <a:endParaRPr kumimoji="0" lang="zh-CN" alt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Yu Gothic Light" panose="020B0300000000000000" charset="-128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4239240" y="9796780"/>
            <a:ext cx="7094855" cy="5321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DepthStencil View</a:t>
            </a: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示例</a:t>
            </a:r>
            <a:endParaRPr kumimoji="0" lang="zh-CN" alt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Yu Gothic Light" panose="020B0300000000000000" charset="-128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5130" y="5073015"/>
            <a:ext cx="12454255" cy="92075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5765" y="7619365"/>
            <a:ext cx="12427585" cy="217741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"/>
          <p:cNvSpPr/>
          <p:nvPr/>
        </p:nvSpPr>
        <p:spPr>
          <a:xfrm>
            <a:off x="1843701" y="0"/>
            <a:ext cx="13055640" cy="13716000"/>
          </a:xfrm>
          <a:prstGeom prst="rect">
            <a:avLst/>
          </a:prstGeom>
          <a:solidFill>
            <a:schemeClr val="bg1">
              <a:alpha val="80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 hangingPunct="0"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3200" kern="0" dirty="0">
              <a:solidFill>
                <a:srgbClr val="FFFFFF"/>
              </a:solidFill>
              <a:latin typeface="Algerian" panose="04020705040A02060702" charset="0"/>
              <a:ea typeface="Algerian" panose="04020705040A02060702" charset="0"/>
              <a:cs typeface="Algerian" panose="04020705040A02060702" charset="0"/>
              <a:sym typeface="Algerian" panose="04020705040A02060702" charset="0"/>
            </a:endParaRPr>
          </a:p>
        </p:txBody>
      </p:sp>
      <p:sp>
        <p:nvSpPr>
          <p:cNvPr id="8" name="The Picture slide"/>
          <p:cNvSpPr txBox="1"/>
          <p:nvPr/>
        </p:nvSpPr>
        <p:spPr>
          <a:xfrm>
            <a:off x="4347464" y="3304155"/>
            <a:ext cx="7104888" cy="1024890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b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/>
            <a:r>
              <a:rPr lang="en-US" altLang="zh-CN" sz="6000" kern="0" cap="all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Algerian" panose="04020705040A02060702" charset="0"/>
                <a:sym typeface="Algerian" panose="04020705040A02060702" charset="0"/>
              </a:rPr>
              <a:t>Objectives</a:t>
            </a:r>
            <a:endParaRPr lang="zh-CN" sz="6000" kern="0" cap="all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Algerian" panose="04020705040A02060702" charset="0"/>
              <a:sym typeface="Algerian" panose="04020705040A02060702" charset="0"/>
            </a:endParaRPr>
          </a:p>
        </p:txBody>
      </p:sp>
      <p:sp>
        <p:nvSpPr>
          <p:cNvPr id="10" name="Rectangle"/>
          <p:cNvSpPr/>
          <p:nvPr/>
        </p:nvSpPr>
        <p:spPr>
          <a:xfrm>
            <a:off x="2724911" y="4572000"/>
            <a:ext cx="10018631" cy="145143"/>
          </a:xfrm>
          <a:prstGeom prst="rect">
            <a:avLst/>
          </a:prstGeom>
          <a:solidFill>
            <a:srgbClr val="FFD96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 hangingPunct="0"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3200" kern="0">
              <a:solidFill>
                <a:srgbClr val="FFFFFF"/>
              </a:solidFill>
              <a:latin typeface="Algerian" panose="04020705040A02060702" charset="0"/>
              <a:ea typeface="Algerian" panose="04020705040A02060702" charset="0"/>
              <a:cs typeface="Algerian" panose="04020705040A02060702" charset="0"/>
              <a:sym typeface="Algerian" panose="04020705040A02060702" charset="0"/>
            </a:endParaRPr>
          </a:p>
        </p:txBody>
      </p:sp>
      <p:sp>
        <p:nvSpPr>
          <p:cNvPr id="15" name="The Picture slide"/>
          <p:cNvSpPr txBox="1"/>
          <p:nvPr/>
        </p:nvSpPr>
        <p:spPr>
          <a:xfrm>
            <a:off x="2888615" y="4942205"/>
            <a:ext cx="11522075" cy="5704126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742950" indent="-74295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理解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Resource Binding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，掌握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Root Signature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，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Descriptor Heap</a:t>
            </a:r>
            <a:r>
              <a:rPr lang="zh-CN" altLang="en-US" b="0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以及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各种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View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的使用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Yu Gothic Light" panose="020B0300000000000000" charset="-128"/>
            </a:endParaRPr>
          </a:p>
          <a:p>
            <a:pPr marL="742950" marR="0" indent="-742950" algn="l" defTabSz="1828800" rtl="0" fontAlgn="auto" latinLnBrk="0">
              <a:lnSpc>
                <a:spcPct val="150000"/>
              </a:lnSpc>
              <a:spcBef>
                <a:spcPts val="12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b="0" dirty="0" err="1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预习内容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：</a:t>
            </a:r>
            <a:endParaRPr kumimoji="0" lang="en-US" altLang="zh-CN" b="0" i="0" u="none" strike="noStrike" cap="none" spc="0" normalizeH="0" baseline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Yu Gothic Light" panose="020B0300000000000000" charset="-128"/>
            </a:endParaRPr>
          </a:p>
          <a:p>
            <a:pPr marL="1200150" lvl="2" indent="-742950" algn="l" defTabSz="1828800">
              <a:lnSpc>
                <a:spcPct val="150000"/>
              </a:lnSpc>
              <a:spcBef>
                <a:spcPts val="12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官方文档 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  <a:hlinkClick r:id="rId1"/>
              </a:rPr>
              <a:t>Resource Binding in Direct3D 12 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Yu Gothic Light" panose="020B0300000000000000" charset="-128"/>
            </a:endParaRPr>
          </a:p>
          <a:p>
            <a:pPr marL="1200150" lvl="2" indent="-742950" algn="l" defTabSz="1828800">
              <a:lnSpc>
                <a:spcPct val="150000"/>
              </a:lnSpc>
              <a:spcBef>
                <a:spcPts val="12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DX12技术白皮书3.3-3.5</a:t>
            </a:r>
            <a:endParaRPr kumimoji="0" lang="en-US" altLang="zh-CN" b="0" i="0" u="none" strike="noStrike" cap="none" spc="0" normalizeH="0" baseline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Yu Gothic Light" panose="020B0300000000000000" charset="-128"/>
            </a:endParaRPr>
          </a:p>
          <a:p>
            <a:pPr marL="742950" indent="-742950">
              <a:lnSpc>
                <a:spcPct val="150000"/>
              </a:lnSpc>
              <a:spcBef>
                <a:spcPts val="1200"/>
              </a:spcBef>
              <a:buAutoNum type="arabicPeriod"/>
            </a:pPr>
            <a:endParaRPr lang="en-US" altLang="zh-CN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Yu Gothic Light" panose="020B0300000000000000" charset="-128"/>
            </a:endParaRPr>
          </a:p>
        </p:txBody>
      </p:sp>
      <p:pic>
        <p:nvPicPr>
          <p:cNvPr id="3" name="图片 2" descr="Icon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800985" y="3085465"/>
            <a:ext cx="1440000" cy="14400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323975" y="0"/>
            <a:ext cx="13276928" cy="13716000"/>
            <a:chOff x="10467974" y="26142"/>
            <a:chExt cx="14478001" cy="13716000"/>
          </a:xfrm>
        </p:grpSpPr>
        <p:sp>
          <p:nvSpPr>
            <p:cNvPr id="3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4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2462480" y="3868269"/>
            <a:ext cx="11578079" cy="45694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简单理解：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pPr marL="1200150" lvl="1" indent="-74295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连续的显存空间，存储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Descriptor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pPr marL="1200150" lvl="1" indent="-74295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Descriptors in DescriptorHeap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pPr marL="1200150" lvl="1" indent="-74295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VB View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，和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IB View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pPr marL="1200150" lvl="1" indent="-74295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如何访问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Descriptor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？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pPr marL="742950" indent="-742950">
              <a:spcBef>
                <a:spcPts val="1800"/>
              </a:spcBef>
              <a:buAutoNum type="arabicPeriod"/>
            </a:pP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405692" y="1645075"/>
            <a:ext cx="9414198" cy="1486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kumimoji="0" lang="en-US" altLang="zh-CN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Yu Gothic Light" panose="020B0300000000000000" charset="-128"/>
              </a:rPr>
              <a:t>Descriptor Heap</a:t>
            </a:r>
            <a:endParaRPr kumimoji="0" lang="en-US" altLang="zh-CN" sz="6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sym typeface="Yu Gothic Light" panose="020B0300000000000000" charset="-128"/>
            </a:endParaRPr>
          </a:p>
        </p:txBody>
      </p:sp>
      <p:pic>
        <p:nvPicPr>
          <p:cNvPr id="9" name="图片 8" descr="Ic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1155" y="1741170"/>
            <a:ext cx="1440000" cy="1440000"/>
          </a:xfrm>
          <a:prstGeom prst="rect">
            <a:avLst/>
          </a:prstGeom>
        </p:spPr>
      </p:pic>
      <p:sp>
        <p:nvSpPr>
          <p:cNvPr id="45" name="文本框 44"/>
          <p:cNvSpPr txBox="1"/>
          <p:nvPr/>
        </p:nvSpPr>
        <p:spPr>
          <a:xfrm>
            <a:off x="15542895" y="8693785"/>
            <a:ext cx="7094855" cy="5321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Descriptor Heap</a:t>
            </a: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示意图</a:t>
            </a:r>
            <a:endParaRPr kumimoji="0" lang="zh-CN" alt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Yu Gothic Light" panose="020B0300000000000000" charset="-128"/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15208885" y="3355975"/>
            <a:ext cx="7911465" cy="4873625"/>
            <a:chOff x="23951" y="5285"/>
            <a:chExt cx="12459" cy="7675"/>
          </a:xfrm>
        </p:grpSpPr>
        <p:sp>
          <p:nvSpPr>
            <p:cNvPr id="12" name="矩形 11"/>
            <p:cNvSpPr/>
            <p:nvPr/>
          </p:nvSpPr>
          <p:spPr>
            <a:xfrm>
              <a:off x="31932" y="8270"/>
              <a:ext cx="4478" cy="838"/>
            </a:xfrm>
            <a:prstGeom prst="rect">
              <a:avLst/>
            </a:prstGeom>
            <a:solidFill>
              <a:srgbClr val="92D050"/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8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Algerian" panose="04020705040A02060702" charset="0"/>
                  <a:sym typeface="Algerian" panose="04020705040A02060702" charset="0"/>
                </a:rPr>
                <a:t>2D Texture</a:t>
              </a:r>
              <a:endPara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31932" y="9233"/>
              <a:ext cx="4478" cy="83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8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Algerian" panose="04020705040A02060702" charset="0"/>
                  <a:sym typeface="Algerian" panose="04020705040A02060702" charset="0"/>
                </a:rPr>
                <a:t>Constant Buffer</a:t>
              </a:r>
              <a:endPara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31932" y="12122"/>
              <a:ext cx="4478" cy="838"/>
            </a:xfrm>
            <a:prstGeom prst="rect">
              <a:avLst/>
            </a:prstGeom>
            <a:solidFill>
              <a:srgbClr val="92D050"/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en-US" altLang="zh-CN" sz="280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Algerian" panose="04020705040A02060702" charset="0"/>
                  <a:sym typeface="Algerian" panose="04020705040A02060702" charset="0"/>
                </a:rPr>
                <a:t>2D Texture</a:t>
              </a:r>
              <a:endPara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31932" y="7307"/>
              <a:ext cx="4478" cy="83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31932" y="6344"/>
              <a:ext cx="4478" cy="83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31932" y="10196"/>
              <a:ext cx="4478" cy="83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31932" y="11159"/>
              <a:ext cx="4478" cy="83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23951" y="8469"/>
              <a:ext cx="6321" cy="741"/>
            </a:xfrm>
            <a:prstGeom prst="rect">
              <a:avLst/>
            </a:prstGeom>
            <a:solidFill>
              <a:srgbClr val="92D050"/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4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Algerian" panose="04020705040A02060702" charset="0"/>
                  <a:sym typeface="Algerian" panose="04020705040A02060702" charset="0"/>
                </a:rPr>
                <a:t>Shader Resoruce View</a:t>
              </a:r>
              <a:endParaRPr kumimoji="0" lang="en-US" altLang="zh-CN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23951" y="9312"/>
              <a:ext cx="6321" cy="74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4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Algerian" panose="04020705040A02060702" charset="0"/>
                  <a:sym typeface="Algerian" panose="04020705040A02060702" charset="0"/>
                </a:rPr>
                <a:t>Constant Buffer View</a:t>
              </a:r>
              <a:endParaRPr kumimoji="0" lang="en-US" altLang="zh-CN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23953" y="6813"/>
              <a:ext cx="6319" cy="74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4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Algerian" panose="04020705040A02060702" charset="0"/>
                  <a:sym typeface="Algerian" panose="04020705040A02060702" charset="0"/>
                </a:rPr>
                <a:t>Unsued Slot</a:t>
              </a:r>
              <a:endParaRPr kumimoji="0" lang="en-US" altLang="zh-CN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23951" y="10125"/>
              <a:ext cx="6321" cy="741"/>
            </a:xfrm>
            <a:prstGeom prst="rect">
              <a:avLst/>
            </a:prstGeom>
            <a:solidFill>
              <a:srgbClr val="92D050"/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en-US" altLang="zh-CN" sz="240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Algerian" panose="04020705040A02060702" charset="0"/>
                  <a:sym typeface="Algerian" panose="04020705040A02060702" charset="0"/>
                </a:rPr>
                <a:t>Shader Resoruce View</a:t>
              </a:r>
              <a:endParaRPr kumimoji="0" lang="en-US" altLang="zh-CN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23953" y="7626"/>
              <a:ext cx="6319" cy="74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altLang="zh-CN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23953" y="10938"/>
              <a:ext cx="6319" cy="74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altLang="zh-CN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23953" y="11751"/>
              <a:ext cx="6319" cy="74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altLang="zh-CN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cxnSp>
          <p:nvCxnSpPr>
            <p:cNvPr id="42" name="肘形连接符 41"/>
            <p:cNvCxnSpPr>
              <a:stCxn id="31" idx="3"/>
              <a:endCxn id="12" idx="1"/>
            </p:cNvCxnSpPr>
            <p:nvPr/>
          </p:nvCxnSpPr>
          <p:spPr>
            <a:xfrm flipV="1">
              <a:off x="30272" y="8689"/>
              <a:ext cx="1660" cy="151"/>
            </a:xfrm>
            <a:prstGeom prst="bentConnector3">
              <a:avLst>
                <a:gd name="adj1" fmla="val 50000"/>
              </a:avLst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arrow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3" name="肘形连接符 42"/>
            <p:cNvCxnSpPr>
              <a:stCxn id="36" idx="3"/>
              <a:endCxn id="18" idx="1"/>
            </p:cNvCxnSpPr>
            <p:nvPr/>
          </p:nvCxnSpPr>
          <p:spPr>
            <a:xfrm>
              <a:off x="30272" y="10495"/>
              <a:ext cx="1660" cy="2046"/>
            </a:xfrm>
            <a:prstGeom prst="bentConnector3">
              <a:avLst>
                <a:gd name="adj1" fmla="val 50000"/>
              </a:avLst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arrow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4" name="直接箭头连接符 43"/>
            <p:cNvCxnSpPr>
              <a:stCxn id="32" idx="3"/>
              <a:endCxn id="13" idx="1"/>
            </p:cNvCxnSpPr>
            <p:nvPr/>
          </p:nvCxnSpPr>
          <p:spPr>
            <a:xfrm flipV="1">
              <a:off x="30272" y="9652"/>
              <a:ext cx="1660" cy="30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arrow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47" name="文本框 46"/>
            <p:cNvSpPr txBox="1"/>
            <p:nvPr/>
          </p:nvSpPr>
          <p:spPr>
            <a:xfrm>
              <a:off x="24476" y="5773"/>
              <a:ext cx="4681" cy="838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Yu Gothic Light" panose="020B0300000000000000" charset="-128"/>
                </a:rPr>
                <a:t>Descriptor Heap</a:t>
              </a:r>
              <a:endPara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32057" y="5285"/>
              <a:ext cx="4177" cy="838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Yu Gothic Light" panose="020B0300000000000000" charset="-128"/>
                </a:rPr>
                <a:t>Default Heap</a:t>
              </a:r>
              <a:endPara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endParaRPr>
            </a:p>
          </p:txBody>
        </p:sp>
      </p:grp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323975" y="0"/>
            <a:ext cx="13276928" cy="13716000"/>
            <a:chOff x="10467974" y="26142"/>
            <a:chExt cx="14478001" cy="13716000"/>
          </a:xfrm>
        </p:grpSpPr>
        <p:sp>
          <p:nvSpPr>
            <p:cNvPr id="3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4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2462480" y="3868269"/>
            <a:ext cx="11578079" cy="45694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Descriptor Heap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的类型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pPr marL="1028700" lvl="1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CBV_SRV_UAV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1028700" lvl="1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RTV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1028700" lvl="1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DSV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1028700" lvl="1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Sample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571500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405692" y="1645075"/>
            <a:ext cx="9414198" cy="1486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kumimoji="0" lang="en-US" altLang="zh-CN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Yu Gothic Light" panose="020B0300000000000000" charset="-128"/>
              </a:rPr>
              <a:t>Descriptor Heap</a:t>
            </a:r>
            <a:r>
              <a:rPr kumimoji="0" lang="zh-CN" altLang="en-US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Yu Gothic Light" panose="020B0300000000000000" charset="-128"/>
              </a:rPr>
              <a:t>类型</a:t>
            </a:r>
            <a:endParaRPr kumimoji="0" lang="zh-CN" altLang="en-US" sz="6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sym typeface="Yu Gothic Light" panose="020B0300000000000000" charset="-128"/>
            </a:endParaRPr>
          </a:p>
        </p:txBody>
      </p:sp>
      <p:pic>
        <p:nvPicPr>
          <p:cNvPr id="9" name="图片 8" descr="Ic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1155" y="1741170"/>
            <a:ext cx="1440000" cy="14400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323975" y="0"/>
            <a:ext cx="10202545" cy="13716000"/>
            <a:chOff x="10467974" y="26142"/>
            <a:chExt cx="14478001" cy="13716000"/>
          </a:xfrm>
        </p:grpSpPr>
        <p:sp>
          <p:nvSpPr>
            <p:cNvPr id="3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4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2462530" y="3868420"/>
            <a:ext cx="9063990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树桩示例创建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 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Heap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405692" y="1645075"/>
            <a:ext cx="9414198" cy="1486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kumimoji="0" lang="en-US" altLang="zh-CN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Yu Gothic Light" panose="020B0300000000000000" charset="-128"/>
              </a:rPr>
              <a:t>Descriptor Heap</a:t>
            </a:r>
            <a:r>
              <a:rPr kumimoji="0" lang="zh-CN" altLang="en-US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Yu Gothic Light" panose="020B0300000000000000" charset="-128"/>
              </a:rPr>
              <a:t>类型</a:t>
            </a:r>
            <a:endParaRPr kumimoji="0" lang="zh-CN" altLang="en-US" sz="6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sym typeface="Yu Gothic Light" panose="020B0300000000000000" charset="-128"/>
            </a:endParaRPr>
          </a:p>
        </p:txBody>
      </p:sp>
      <p:pic>
        <p:nvPicPr>
          <p:cNvPr id="9" name="图片 8" descr="Ic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1155" y="1741170"/>
            <a:ext cx="1440000" cy="1440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6520" y="4079875"/>
            <a:ext cx="12699365" cy="4799965"/>
          </a:xfrm>
          <a:prstGeom prst="rect">
            <a:avLst/>
          </a:prstGeom>
        </p:spPr>
      </p:pic>
      <p:sp>
        <p:nvSpPr>
          <p:cNvPr id="45" name="文本框 44"/>
          <p:cNvSpPr txBox="1"/>
          <p:nvPr/>
        </p:nvSpPr>
        <p:spPr>
          <a:xfrm>
            <a:off x="14328775" y="9060180"/>
            <a:ext cx="7094855" cy="5321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创建</a:t>
            </a: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Descriptor </a:t>
            </a: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Heap</a:t>
            </a:r>
            <a:endParaRPr kumimoji="0" lang="en-US" altLang="zh-CN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Yu Gothic Light" panose="020B0300000000000000" charset="-128"/>
            </a:endParaRP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323975" y="0"/>
            <a:ext cx="13276928" cy="13716000"/>
            <a:chOff x="10467974" y="26142"/>
            <a:chExt cx="14478001" cy="13716000"/>
          </a:xfrm>
        </p:grpSpPr>
        <p:sp>
          <p:nvSpPr>
            <p:cNvPr id="3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4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2462480" y="3868269"/>
            <a:ext cx="11578079" cy="5354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Descriptor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的使用流程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pPr marL="1028700" lvl="1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创建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Descriptor Heap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pPr marL="1028700" lvl="1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创建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Resource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pPr marL="1028700" lvl="1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创建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Descriptor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（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基于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 Heap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）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pPr marL="1028700" lvl="1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指定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Descriptor Heap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pPr marL="1028700" lvl="1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通过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Descriptor Heap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使用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Descriptor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pPr marL="571500" indent="-571500">
              <a:spcBef>
                <a:spcPts val="1800"/>
              </a:spcBef>
              <a:buNone/>
            </a:pP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405692" y="1645075"/>
            <a:ext cx="9414198" cy="1486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altLang="zh-CN" sz="6000" dirty="0" smtClean="0">
                <a:solidFill>
                  <a:srgbClr val="17171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Descriptor</a:t>
            </a:r>
            <a:r>
              <a:rPr lang="zh-CN" altLang="en-US" sz="6000" dirty="0" smtClean="0">
                <a:solidFill>
                  <a:srgbClr val="17171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的使用流程</a:t>
            </a:r>
            <a:endParaRPr kumimoji="0" lang="zh-CN" altLang="en-US" sz="6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Yu Gothic Light" panose="020B0300000000000000" charset="-128"/>
            </a:endParaRPr>
          </a:p>
        </p:txBody>
      </p:sp>
      <p:pic>
        <p:nvPicPr>
          <p:cNvPr id="9" name="图片 8" descr="Ic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1155" y="1741170"/>
            <a:ext cx="1440000" cy="144000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5542895" y="9189085"/>
            <a:ext cx="7094855" cy="5321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Descriptor</a:t>
            </a: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使用流程</a:t>
            </a:r>
            <a:endParaRPr kumimoji="0" lang="zh-CN" alt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Yu Gothic Light" panose="020B0300000000000000" charset="-128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15335885" y="2952750"/>
            <a:ext cx="8244840" cy="5471160"/>
            <a:chOff x="24151" y="4650"/>
            <a:chExt cx="12984" cy="8616"/>
          </a:xfrm>
        </p:grpSpPr>
        <p:cxnSp>
          <p:nvCxnSpPr>
            <p:cNvPr id="18" name="直接箭头连接符 17"/>
            <p:cNvCxnSpPr/>
            <p:nvPr/>
          </p:nvCxnSpPr>
          <p:spPr>
            <a:xfrm>
              <a:off x="32010" y="9915"/>
              <a:ext cx="16" cy="870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ysDash"/>
              <a:miter lim="400000"/>
              <a:tailEnd type="arrow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9" name="直接连接符 18"/>
            <p:cNvCxnSpPr/>
            <p:nvPr/>
          </p:nvCxnSpPr>
          <p:spPr>
            <a:xfrm flipV="1">
              <a:off x="24151" y="9954"/>
              <a:ext cx="12984" cy="30"/>
            </a:xfrm>
            <a:prstGeom prst="line">
              <a:avLst/>
            </a:prstGeom>
            <a:noFill/>
            <a:ln w="34925" cap="flat">
              <a:solidFill>
                <a:schemeClr val="accent6">
                  <a:lumMod val="60000"/>
                  <a:lumOff val="40000"/>
                </a:schemeClr>
              </a:solidFill>
              <a:prstDash val="sysDash"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20" name="文本框 19"/>
            <p:cNvSpPr txBox="1"/>
            <p:nvPr/>
          </p:nvSpPr>
          <p:spPr>
            <a:xfrm>
              <a:off x="24849" y="9863"/>
              <a:ext cx="3219" cy="1517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l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+mn-cs"/>
                  <a:sym typeface="微软雅黑 Light" panose="020B0502040204020203" charset="-122"/>
                </a:rPr>
                <a:t>DrawScene</a:t>
              </a:r>
              <a:r>
                <a:rPr kumimoji="0" lang="zh-CN" altLang="en-US" sz="2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+mn-cs"/>
                  <a:sym typeface="微软雅黑 Light" panose="020B0502040204020203" charset="-122"/>
                </a:rPr>
                <a:t>循环</a:t>
              </a:r>
              <a:endPara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+mn-cs"/>
                <a:sym typeface="微软雅黑 Light" panose="020B0502040204020203" charset="-122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24818" y="8901"/>
              <a:ext cx="1794" cy="838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l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+mn-cs"/>
                  <a:sym typeface="微软雅黑 Light" panose="020B0502040204020203" charset="-122"/>
                </a:rPr>
                <a:t>Init</a:t>
              </a:r>
              <a:endPara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+mn-cs"/>
                <a:sym typeface="微软雅黑 Light" panose="020B0502040204020203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29414" y="10714"/>
              <a:ext cx="5232" cy="935"/>
            </a:xfrm>
            <a:prstGeom prst="rect">
              <a:avLst/>
            </a:prstGeom>
            <a:solidFill>
              <a:srgbClr val="00B050"/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微软雅黑 Light" panose="020B0502040204020203" charset="-122"/>
                </a:rPr>
                <a:t>设置</a:t>
              </a:r>
              <a:r>
                <a:rPr kumimoji="0" lang="en-US" altLang="zh-CN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微软雅黑 Light" panose="020B0502040204020203" charset="-122"/>
                </a:rPr>
                <a:t>Heap</a:t>
              </a:r>
              <a:endParaRPr kumimoji="0" lang="en-US" altLang="zh-CN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29414" y="12331"/>
              <a:ext cx="5232" cy="935"/>
            </a:xfrm>
            <a:prstGeom prst="rect">
              <a:avLst/>
            </a:prstGeom>
            <a:solidFill>
              <a:srgbClr val="00B050"/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微软雅黑 Light" panose="020B0502040204020203" charset="-122"/>
                </a:rPr>
                <a:t>绑定</a:t>
              </a:r>
              <a:r>
                <a:rPr kumimoji="0" lang="en-US" altLang="zh-CN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微软雅黑 Light" panose="020B0502040204020203" charset="-122"/>
                </a:rPr>
                <a:t>Descriptor</a:t>
              </a:r>
              <a:endParaRPr kumimoji="0" lang="en-US" altLang="zh-CN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endParaRPr>
            </a:p>
          </p:txBody>
        </p:sp>
        <p:cxnSp>
          <p:nvCxnSpPr>
            <p:cNvPr id="24" name="直接箭头连接符 23"/>
            <p:cNvCxnSpPr>
              <a:endCxn id="23" idx="0"/>
            </p:cNvCxnSpPr>
            <p:nvPr/>
          </p:nvCxnSpPr>
          <p:spPr>
            <a:xfrm>
              <a:off x="32025" y="11642"/>
              <a:ext cx="5" cy="689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arrow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26" name="矩形 25"/>
            <p:cNvSpPr/>
            <p:nvPr/>
          </p:nvSpPr>
          <p:spPr>
            <a:xfrm>
              <a:off x="24757" y="4650"/>
              <a:ext cx="6773" cy="93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微软雅黑 Light" panose="020B0502040204020203" charset="-122"/>
                </a:rPr>
                <a:t>CreateDescriptorHeap</a:t>
              </a:r>
              <a:endParaRPr kumimoji="0" lang="en-US" altLang="zh-CN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26245" y="6430"/>
              <a:ext cx="5232" cy="935"/>
            </a:xfrm>
            <a:prstGeom prst="rect">
              <a:avLst/>
            </a:prstGeom>
            <a:solidFill>
              <a:srgbClr val="00B050"/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微软雅黑 Light" panose="020B0502040204020203" charset="-122"/>
                </a:rPr>
                <a:t>CreateResource</a:t>
              </a:r>
              <a:endParaRPr kumimoji="0" lang="en-US" altLang="zh-CN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endParaRPr>
            </a:p>
          </p:txBody>
        </p:sp>
        <p:cxnSp>
          <p:nvCxnSpPr>
            <p:cNvPr id="28" name="肘形连接符 27"/>
            <p:cNvCxnSpPr>
              <a:stCxn id="26" idx="1"/>
              <a:endCxn id="29" idx="1"/>
            </p:cNvCxnSpPr>
            <p:nvPr/>
          </p:nvCxnSpPr>
          <p:spPr>
            <a:xfrm rot="10800000" flipH="1" flipV="1">
              <a:off x="24757" y="5118"/>
              <a:ext cx="1488" cy="3403"/>
            </a:xfrm>
            <a:prstGeom prst="bentConnector3">
              <a:avLst>
                <a:gd name="adj1" fmla="val -25202"/>
              </a:avLst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arrow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29" name="矩形 28"/>
            <p:cNvSpPr/>
            <p:nvPr/>
          </p:nvSpPr>
          <p:spPr>
            <a:xfrm>
              <a:off x="26245" y="8053"/>
              <a:ext cx="5232" cy="935"/>
            </a:xfrm>
            <a:prstGeom prst="rect">
              <a:avLst/>
            </a:prstGeom>
            <a:solidFill>
              <a:srgbClr val="00B050"/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微软雅黑 Light" panose="020B0502040204020203" charset="-122"/>
                </a:rPr>
                <a:t>CreateDescriptor</a:t>
              </a:r>
              <a:endParaRPr kumimoji="0" lang="en-US" altLang="zh-CN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endParaRPr>
            </a:p>
          </p:txBody>
        </p:sp>
        <p:cxnSp>
          <p:nvCxnSpPr>
            <p:cNvPr id="30" name="直接箭头连接符 29"/>
            <p:cNvCxnSpPr>
              <a:stCxn id="27" idx="2"/>
              <a:endCxn id="29" idx="0"/>
            </p:cNvCxnSpPr>
            <p:nvPr/>
          </p:nvCxnSpPr>
          <p:spPr>
            <a:xfrm>
              <a:off x="28861" y="7365"/>
              <a:ext cx="0" cy="688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arrow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323975" y="0"/>
            <a:ext cx="13276928" cy="13716000"/>
            <a:chOff x="10467974" y="26142"/>
            <a:chExt cx="14478001" cy="13716000"/>
          </a:xfrm>
        </p:grpSpPr>
        <p:sp>
          <p:nvSpPr>
            <p:cNvPr id="3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4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2462480" y="3868269"/>
            <a:ext cx="11578079" cy="5354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DescriptorTable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理解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1028700" lvl="1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保存的是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 Heap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上的一段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范围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 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1028700" lvl="1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对应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Shader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中的一个参数定义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1028700" lvl="1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一个参数对多个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1028700" lvl="1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绑定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DescriptorTable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在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Heap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中的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Start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位置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1028700" lvl="1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包含多个类型时，使用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 Range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1028700" lvl="1" indent="-571500">
              <a:spcBef>
                <a:spcPts val="1800"/>
              </a:spcBef>
              <a:buFont typeface="Wingdings" panose="05000000000000000000" charset="0"/>
              <a:buChar char="Ø"/>
            </a:pP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405692" y="1645075"/>
            <a:ext cx="9414198" cy="1486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kumimoji="0" lang="en-US" altLang="zh-CN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Yu Gothic Light" panose="020B0300000000000000" charset="-128"/>
              </a:rPr>
              <a:t>Descriptor Table</a:t>
            </a:r>
            <a:endParaRPr kumimoji="0" lang="en-US" altLang="zh-CN" sz="6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sym typeface="Yu Gothic Light" panose="020B0300000000000000" charset="-128"/>
            </a:endParaRPr>
          </a:p>
        </p:txBody>
      </p:sp>
      <p:pic>
        <p:nvPicPr>
          <p:cNvPr id="9" name="图片 8" descr="Ic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1155" y="1741170"/>
            <a:ext cx="1440000" cy="1440000"/>
          </a:xfrm>
          <a:prstGeom prst="rect">
            <a:avLst/>
          </a:prstGeom>
        </p:spPr>
      </p:pic>
      <p:grpSp>
        <p:nvGrpSpPr>
          <p:cNvPr id="20" name="组合 19"/>
          <p:cNvGrpSpPr/>
          <p:nvPr/>
        </p:nvGrpSpPr>
        <p:grpSpPr>
          <a:xfrm>
            <a:off x="15301595" y="3665855"/>
            <a:ext cx="7343775" cy="4266565"/>
            <a:chOff x="24237" y="5773"/>
            <a:chExt cx="11565" cy="6719"/>
          </a:xfrm>
        </p:grpSpPr>
        <p:sp>
          <p:nvSpPr>
            <p:cNvPr id="31" name="矩形 30"/>
            <p:cNvSpPr/>
            <p:nvPr/>
          </p:nvSpPr>
          <p:spPr>
            <a:xfrm>
              <a:off x="29481" y="8469"/>
              <a:ext cx="6321" cy="741"/>
            </a:xfrm>
            <a:prstGeom prst="rect">
              <a:avLst/>
            </a:prstGeom>
            <a:solidFill>
              <a:srgbClr val="92D050"/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4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Algerian" panose="04020705040A02060702" charset="0"/>
                  <a:sym typeface="Algerian" panose="04020705040A02060702" charset="0"/>
                </a:rPr>
                <a:t>Shader Resoruce View</a:t>
              </a:r>
              <a:endParaRPr kumimoji="0" lang="en-US" altLang="zh-CN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29481" y="9312"/>
              <a:ext cx="6321" cy="74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4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Algerian" panose="04020705040A02060702" charset="0"/>
                  <a:sym typeface="Algerian" panose="04020705040A02060702" charset="0"/>
                </a:rPr>
                <a:t>Constant Buffer View</a:t>
              </a:r>
              <a:endParaRPr kumimoji="0" lang="en-US" altLang="zh-CN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29483" y="6813"/>
              <a:ext cx="6319" cy="74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4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Algerian" panose="04020705040A02060702" charset="0"/>
                  <a:sym typeface="Algerian" panose="04020705040A02060702" charset="0"/>
                </a:rPr>
                <a:t>Unsued Slot</a:t>
              </a:r>
              <a:endParaRPr kumimoji="0" lang="en-US" altLang="zh-CN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29481" y="10125"/>
              <a:ext cx="6321" cy="741"/>
            </a:xfrm>
            <a:prstGeom prst="rect">
              <a:avLst/>
            </a:prstGeom>
            <a:solidFill>
              <a:srgbClr val="92D050"/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en-US" altLang="zh-CN" sz="240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Algerian" panose="04020705040A02060702" charset="0"/>
                  <a:sym typeface="Algerian" panose="04020705040A02060702" charset="0"/>
                </a:rPr>
                <a:t>Shader Resoruce View</a:t>
              </a:r>
              <a:endParaRPr kumimoji="0" lang="en-US" altLang="zh-CN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29483" y="7626"/>
              <a:ext cx="6319" cy="74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altLang="zh-CN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29483" y="10938"/>
              <a:ext cx="6319" cy="74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altLang="zh-CN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29483" y="11751"/>
              <a:ext cx="6319" cy="74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altLang="zh-CN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30006" y="5773"/>
              <a:ext cx="4681" cy="838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Yu Gothic Light" panose="020B0300000000000000" charset="-128"/>
                </a:rPr>
                <a:t>Descriptor Heap</a:t>
              </a:r>
              <a:endPara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 flipH="1" flipV="1">
              <a:off x="28888" y="8441"/>
              <a:ext cx="464" cy="7"/>
            </a:xfrm>
            <a:prstGeom prst="line">
              <a:avLst/>
            </a:prstGeom>
            <a:noFill/>
            <a:ln w="2540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28882" y="8429"/>
              <a:ext cx="12" cy="2436"/>
            </a:xfrm>
            <a:prstGeom prst="line">
              <a:avLst/>
            </a:prstGeom>
            <a:noFill/>
            <a:ln w="2540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4" name="直接连接符 13"/>
            <p:cNvCxnSpPr/>
            <p:nvPr/>
          </p:nvCxnSpPr>
          <p:spPr>
            <a:xfrm flipV="1">
              <a:off x="28876" y="10850"/>
              <a:ext cx="576" cy="12"/>
            </a:xfrm>
            <a:prstGeom prst="line">
              <a:avLst/>
            </a:prstGeom>
            <a:noFill/>
            <a:ln w="2540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6" name="直接连接符 15"/>
            <p:cNvCxnSpPr/>
            <p:nvPr/>
          </p:nvCxnSpPr>
          <p:spPr>
            <a:xfrm flipV="1">
              <a:off x="24721" y="8437"/>
              <a:ext cx="4155" cy="15"/>
            </a:xfrm>
            <a:prstGeom prst="line">
              <a:avLst/>
            </a:prstGeom>
            <a:noFill/>
            <a:ln w="2540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7" name="文本框 16"/>
            <p:cNvSpPr txBox="1"/>
            <p:nvPr/>
          </p:nvSpPr>
          <p:spPr>
            <a:xfrm>
              <a:off x="24278" y="7814"/>
              <a:ext cx="4779" cy="741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non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4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+mn-cs"/>
                  <a:sym typeface="Yu Gothic Light" panose="020B0300000000000000" charset="-128"/>
                </a:rPr>
                <a:t>Descriptor Table Start</a:t>
              </a:r>
              <a:endParaRPr kumimoji="0" lang="en-US" altLang="zh-CN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+mn-cs"/>
                <a:sym typeface="Yu Gothic Light" panose="020B0300000000000000" charset="-128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24237" y="9169"/>
              <a:ext cx="4630" cy="741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non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4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+mn-cs"/>
                  <a:sym typeface="Yu Gothic Light" panose="020B0300000000000000" charset="-128"/>
                </a:rPr>
                <a:t>Descriptor Table Size</a:t>
              </a:r>
              <a:endParaRPr kumimoji="0" lang="en-US" altLang="zh-CN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+mn-cs"/>
                <a:sym typeface="Yu Gothic Light" panose="020B0300000000000000" charset="-128"/>
              </a:endParaRPr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15327630" y="8354695"/>
            <a:ext cx="7094855" cy="5321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Descriptor Table</a:t>
            </a: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示意</a:t>
            </a:r>
            <a:endParaRPr kumimoji="0" lang="zh-CN" alt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Yu Gothic Light" panose="020B0300000000000000" charset="-128"/>
            </a:endParaRP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323975" y="0"/>
            <a:ext cx="10495280" cy="13716000"/>
            <a:chOff x="10467974" y="26142"/>
            <a:chExt cx="14478001" cy="13716000"/>
          </a:xfrm>
        </p:grpSpPr>
        <p:sp>
          <p:nvSpPr>
            <p:cNvPr id="3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4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2462530" y="3868420"/>
            <a:ext cx="8357235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树桩示例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Descriptor table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使用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405692" y="1645075"/>
            <a:ext cx="9414198" cy="1486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kumimoji="0" lang="en-US" altLang="zh-CN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Yu Gothic Light" panose="020B0300000000000000" charset="-128"/>
              </a:rPr>
              <a:t>Descriptor Table</a:t>
            </a:r>
            <a:endParaRPr kumimoji="0" lang="en-US" altLang="zh-CN" sz="6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sym typeface="Yu Gothic Light" panose="020B0300000000000000" charset="-128"/>
            </a:endParaRPr>
          </a:p>
        </p:txBody>
      </p:sp>
      <p:pic>
        <p:nvPicPr>
          <p:cNvPr id="9" name="图片 8" descr="Icon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621155" y="1741170"/>
            <a:ext cx="1440000" cy="1440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135735" y="8368665"/>
            <a:ext cx="7094855" cy="5321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设置</a:t>
            </a: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Descriptor Table</a:t>
            </a: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作为</a:t>
            </a: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参数</a:t>
            </a:r>
            <a:endParaRPr kumimoji="0" lang="zh-CN" alt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Yu Gothic Light" panose="020B0300000000000000" charset="-128"/>
            </a:endParaRPr>
          </a:p>
        </p:txBody>
      </p:sp>
      <p:pic>
        <p:nvPicPr>
          <p:cNvPr id="10" name="图片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1819890" y="5914390"/>
            <a:ext cx="12430125" cy="228790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You are the face that has changed my whole world. You are the face that I see everywhere I go. You are so beautiful to me that I can’t explain , Just like a green flower porcelain"/>
          <p:cNvSpPr txBox="1"/>
          <p:nvPr/>
        </p:nvSpPr>
        <p:spPr>
          <a:xfrm>
            <a:off x="4366159" y="7444105"/>
            <a:ext cx="15651686" cy="102489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>
              <a:defRPr sz="24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825500" hangingPunct="0"/>
            <a:r>
              <a:rPr lang="en-US" altLang="zh-CN" sz="6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Algerian" panose="04020705040A02060702" charset="0"/>
                <a:sym typeface="Yu Gothic Light" panose="020B0300000000000000" charset="-128"/>
              </a:rPr>
              <a:t>Root Signature</a:t>
            </a:r>
            <a:endParaRPr lang="en-US" altLang="zh-CN" sz="60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Algerian" panose="04020705040A02060702" charset="0"/>
              <a:sym typeface="Yu Gothic Light" panose="020B0300000000000000" charset="-128"/>
            </a:endParaRPr>
          </a:p>
        </p:txBody>
      </p:sp>
      <p:sp>
        <p:nvSpPr>
          <p:cNvPr id="45" name="AEVER"/>
          <p:cNvSpPr txBox="1"/>
          <p:nvPr/>
        </p:nvSpPr>
        <p:spPr>
          <a:xfrm>
            <a:off x="9652017" y="5639437"/>
            <a:ext cx="5080000" cy="133223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12000" b="1" spc="1800">
                <a:solidFill>
                  <a:srgbClr val="FFFC73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825500" hangingPunct="0"/>
            <a:r>
              <a:rPr lang="zh-CN" sz="8000" cap="all" dirty="0">
                <a:solidFill>
                  <a:srgbClr val="FFD966"/>
                </a:solidFill>
                <a:latin typeface="微软雅黑" panose="020B0503020204020204" charset="-122"/>
                <a:ea typeface="微软雅黑" panose="020B0503020204020204" charset="-122"/>
                <a:cs typeface="Algerian" panose="04020705040A02060702" charset="0"/>
                <a:sym typeface="Algerian" panose="04020705040A02060702" charset="0"/>
              </a:rPr>
              <a:t>第三部分</a:t>
            </a:r>
            <a:endParaRPr lang="zh-CN" sz="8000" cap="all" dirty="0">
              <a:solidFill>
                <a:srgbClr val="FFD966"/>
              </a:solidFill>
              <a:latin typeface="微软雅黑" panose="020B0503020204020204" charset="-122"/>
              <a:ea typeface="微软雅黑" panose="020B0503020204020204" charset="-122"/>
              <a:cs typeface="Algerian" panose="04020705040A02060702" charset="0"/>
              <a:sym typeface="Algerian" panose="04020705040A02060702" charset="0"/>
            </a:endParaRP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323975" y="0"/>
            <a:ext cx="13276928" cy="13716000"/>
            <a:chOff x="10467974" y="26142"/>
            <a:chExt cx="14478001" cy="13716000"/>
          </a:xfrm>
        </p:grpSpPr>
        <p:sp>
          <p:nvSpPr>
            <p:cNvPr id="3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4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2462480" y="3868269"/>
            <a:ext cx="11578079" cy="2214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RootSignature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理解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1028700" lvl="1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有了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就能执行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Binding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了吗？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1028700" lvl="1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定义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Shader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的输入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405692" y="1645075"/>
            <a:ext cx="9414198" cy="1486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kumimoji="0" lang="en-US" altLang="zh-CN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Yu Gothic Light" panose="020B0300000000000000" charset="-128"/>
              </a:rPr>
              <a:t>Root Signature</a:t>
            </a:r>
            <a:endParaRPr kumimoji="0" lang="en-US" altLang="zh-CN" sz="6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sym typeface="Yu Gothic Light" panose="020B0300000000000000" charset="-128"/>
            </a:endParaRPr>
          </a:p>
        </p:txBody>
      </p:sp>
      <p:pic>
        <p:nvPicPr>
          <p:cNvPr id="9" name="图片 8" descr="Icon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621155" y="1741170"/>
            <a:ext cx="1440000" cy="1440000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15542895" y="9189085"/>
            <a:ext cx="7094855" cy="5321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Descriptor Binding</a:t>
            </a: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流程</a:t>
            </a:r>
            <a:endParaRPr kumimoji="0" lang="zh-CN" alt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Yu Gothic Light" panose="020B0300000000000000" charset="-128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5720695" y="2952750"/>
            <a:ext cx="4300855" cy="59372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rPr>
              <a:t>CreateDescriptorHeap</a:t>
            </a:r>
            <a:endParaRPr kumimoji="0" lang="en-US" altLang="zh-C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微软雅黑 Light" panose="020B0502040204020203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6665575" y="4083050"/>
            <a:ext cx="3322320" cy="593725"/>
          </a:xfrm>
          <a:prstGeom prst="rect">
            <a:avLst/>
          </a:prstGeom>
          <a:solidFill>
            <a:srgbClr val="00B050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rPr>
              <a:t>CreateResource</a:t>
            </a:r>
            <a:endParaRPr kumimoji="0" lang="en-US" altLang="zh-C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微软雅黑 Light" panose="020B0502040204020203" charset="-122"/>
            </a:endParaRPr>
          </a:p>
        </p:txBody>
      </p:sp>
      <p:cxnSp>
        <p:nvCxnSpPr>
          <p:cNvPr id="22" name="肘形连接符 21"/>
          <p:cNvCxnSpPr>
            <a:stCxn id="20" idx="1"/>
            <a:endCxn id="23" idx="1"/>
          </p:cNvCxnSpPr>
          <p:nvPr/>
        </p:nvCxnSpPr>
        <p:spPr>
          <a:xfrm rot="10800000" flipH="1" flipV="1">
            <a:off x="15720695" y="3249930"/>
            <a:ext cx="944880" cy="2160905"/>
          </a:xfrm>
          <a:prstGeom prst="bentConnector3">
            <a:avLst>
              <a:gd name="adj1" fmla="val -25202"/>
            </a:avLst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arrow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3" name="矩形 22"/>
          <p:cNvSpPr/>
          <p:nvPr/>
        </p:nvSpPr>
        <p:spPr>
          <a:xfrm>
            <a:off x="16665575" y="5113655"/>
            <a:ext cx="3322320" cy="593725"/>
          </a:xfrm>
          <a:prstGeom prst="rect">
            <a:avLst/>
          </a:prstGeom>
          <a:solidFill>
            <a:srgbClr val="00B050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rPr>
              <a:t>CreateDescriptor</a:t>
            </a:r>
            <a:endParaRPr kumimoji="0" lang="en-US" altLang="zh-C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微软雅黑 Light" panose="020B0502040204020203" charset="-122"/>
            </a:endParaRPr>
          </a:p>
        </p:txBody>
      </p:sp>
      <p:cxnSp>
        <p:nvCxnSpPr>
          <p:cNvPr id="24" name="直接箭头连接符 23"/>
          <p:cNvCxnSpPr>
            <a:stCxn id="21" idx="2"/>
            <a:endCxn id="23" idx="0"/>
          </p:cNvCxnSpPr>
          <p:nvPr/>
        </p:nvCxnSpPr>
        <p:spPr>
          <a:xfrm>
            <a:off x="18326735" y="4676775"/>
            <a:ext cx="0" cy="43688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arrow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6" name="直接箭头连接符 25"/>
          <p:cNvCxnSpPr/>
          <p:nvPr/>
        </p:nvCxnSpPr>
        <p:spPr>
          <a:xfrm>
            <a:off x="20326350" y="6296025"/>
            <a:ext cx="10160" cy="55245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ysDash"/>
            <a:miter lim="400000"/>
            <a:tailEnd type="arrow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7" name="直接连接符 26"/>
          <p:cNvCxnSpPr/>
          <p:nvPr/>
        </p:nvCxnSpPr>
        <p:spPr>
          <a:xfrm flipV="1">
            <a:off x="15335885" y="6320790"/>
            <a:ext cx="8244840" cy="19050"/>
          </a:xfrm>
          <a:prstGeom prst="line">
            <a:avLst/>
          </a:prstGeom>
          <a:noFill/>
          <a:ln w="34925" cap="flat">
            <a:solidFill>
              <a:schemeClr val="accent6">
                <a:lumMod val="60000"/>
                <a:lumOff val="40000"/>
              </a:schemeClr>
            </a:solidFill>
            <a:prstDash val="sysDash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8" name="文本框 27"/>
          <p:cNvSpPr txBox="1"/>
          <p:nvPr/>
        </p:nvSpPr>
        <p:spPr>
          <a:xfrm>
            <a:off x="15569565" y="6262053"/>
            <a:ext cx="2044065" cy="96329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+mn-cs"/>
                <a:sym typeface="微软雅黑 Light" panose="020B0502040204020203" charset="-122"/>
              </a:rPr>
              <a:t>DrawScene</a:t>
            </a: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+mn-cs"/>
                <a:sym typeface="微软雅黑 Light" panose="020B0502040204020203" charset="-122"/>
              </a:rPr>
              <a:t>循环</a:t>
            </a:r>
            <a:endParaRPr kumimoji="0" lang="zh-CN" alt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+mn-cs"/>
              <a:sym typeface="微软雅黑 Light" panose="020B0502040204020203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15549880" y="5652135"/>
            <a:ext cx="1139190" cy="5321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+mn-cs"/>
                <a:sym typeface="微软雅黑 Light" panose="020B0502040204020203" charset="-122"/>
              </a:rPr>
              <a:t>Init</a:t>
            </a:r>
            <a:endParaRPr kumimoji="0" lang="en-US" altLang="zh-CN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+mn-cs"/>
              <a:sym typeface="微软雅黑 Light" panose="020B0502040204020203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8677890" y="6803390"/>
            <a:ext cx="3322320" cy="593725"/>
          </a:xfrm>
          <a:prstGeom prst="rect">
            <a:avLst/>
          </a:prstGeom>
          <a:solidFill>
            <a:srgbClr val="00B050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rPr>
              <a:t>设置</a:t>
            </a:r>
            <a:r>
              <a:rPr kumimoji="0" lang="en-US" altLang="zh-CN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rPr>
              <a:t>Heap</a:t>
            </a:r>
            <a:endParaRPr kumimoji="0" lang="en-US" altLang="zh-C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微软雅黑 Light" panose="020B0502040204020203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8677890" y="7830185"/>
            <a:ext cx="3322320" cy="593725"/>
          </a:xfrm>
          <a:prstGeom prst="rect">
            <a:avLst/>
          </a:prstGeom>
          <a:solidFill>
            <a:srgbClr val="00B050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rPr>
              <a:t>绑定</a:t>
            </a:r>
            <a:r>
              <a:rPr kumimoji="0" lang="en-US" altLang="zh-CN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rPr>
              <a:t>Descriptor</a:t>
            </a:r>
            <a:endParaRPr kumimoji="0" lang="en-US" altLang="zh-C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微软雅黑 Light" panose="020B0502040204020203" charset="-122"/>
            </a:endParaRPr>
          </a:p>
        </p:txBody>
      </p:sp>
      <p:cxnSp>
        <p:nvCxnSpPr>
          <p:cNvPr id="32" name="直接箭头连接符 31"/>
          <p:cNvCxnSpPr>
            <a:endCxn id="31" idx="0"/>
          </p:cNvCxnSpPr>
          <p:nvPr/>
        </p:nvCxnSpPr>
        <p:spPr>
          <a:xfrm>
            <a:off x="20335875" y="7392670"/>
            <a:ext cx="3175" cy="437515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arrow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3" name="矩形 32"/>
          <p:cNvSpPr/>
          <p:nvPr/>
        </p:nvSpPr>
        <p:spPr>
          <a:xfrm>
            <a:off x="20493990" y="4620895"/>
            <a:ext cx="2312035" cy="108648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rPr>
              <a:t>Shader</a:t>
            </a:r>
            <a:r>
              <a: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rPr>
              <a:t>输入定义</a:t>
            </a: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微软雅黑 Light" panose="020B0502040204020203" charset="-122"/>
            </a:endParaRP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323975" y="0"/>
            <a:ext cx="12082780" cy="13716000"/>
            <a:chOff x="10467974" y="26142"/>
            <a:chExt cx="14478001" cy="13716000"/>
          </a:xfrm>
        </p:grpSpPr>
        <p:sp>
          <p:nvSpPr>
            <p:cNvPr id="3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4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2462480" y="3868269"/>
            <a:ext cx="11578079" cy="3784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RootSignature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理解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1028700" lvl="1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定义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Shader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输入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1028700" lvl="1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类似于函数签名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1028700" lvl="1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简称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RS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1028700" lvl="1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如何定义？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405692" y="1645075"/>
            <a:ext cx="9414198" cy="1486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kumimoji="0" lang="en-US" altLang="zh-CN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Yu Gothic Light" panose="020B0300000000000000" charset="-128"/>
              </a:rPr>
              <a:t>Root Signature</a:t>
            </a:r>
            <a:endParaRPr kumimoji="0" lang="en-US" altLang="zh-CN" sz="6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sym typeface="Yu Gothic Light" panose="020B0300000000000000" charset="-128"/>
            </a:endParaRPr>
          </a:p>
        </p:txBody>
      </p:sp>
      <p:pic>
        <p:nvPicPr>
          <p:cNvPr id="9" name="图片 8" descr="Icon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621155" y="1741170"/>
            <a:ext cx="1440000" cy="1440000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16961169" y="11691620"/>
            <a:ext cx="2639695" cy="5321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50800" tIns="50800" rIns="50800" bIns="5080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RS</a:t>
            </a: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类比函数签名</a:t>
            </a:r>
            <a:endParaRPr kumimoji="0" lang="zh-CN" alt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Yu Gothic Light" panose="020B0300000000000000" charset="-128"/>
            </a:endParaRPr>
          </a:p>
        </p:txBody>
      </p:sp>
      <p:pic>
        <p:nvPicPr>
          <p:cNvPr id="20" name="图片 19" descr="Pipelin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10335" y="1034415"/>
            <a:ext cx="2310765" cy="10657205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>
          <a:xfrm>
            <a:off x="16960215" y="7111365"/>
            <a:ext cx="6214745" cy="37947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50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微软雅黑 Light" panose="020B0502040204020203" charset="-122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5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rPr>
              <a:t>Texture2D g_texture : register(t0);</a:t>
            </a:r>
            <a:endParaRPr kumimoji="0" lang="zh-CN" altLang="en-US" sz="250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highlight>
                <a:srgbClr val="FFFF00"/>
              </a:highlight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微软雅黑 Light" panose="020B0502040204020203" charset="-122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5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rPr>
              <a:t>SamplerState g_sampler : register(s0);</a:t>
            </a:r>
            <a:endParaRPr kumimoji="0" lang="zh-CN" altLang="en-US" sz="250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highlight>
                <a:srgbClr val="FFFF00"/>
              </a:highlight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微软雅黑 Light" panose="020B0502040204020203" charset="-122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50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微软雅黑 Light" panose="020B0502040204020203" charset="-122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5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rPr>
              <a:t>float4 PSMain(PSInput input) : SV_TARGET</a:t>
            </a:r>
            <a:endParaRPr kumimoji="0" lang="zh-CN" altLang="en-US" sz="250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微软雅黑 Light" panose="020B0502040204020203" charset="-122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5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rPr>
              <a:t>{</a:t>
            </a:r>
            <a:endParaRPr kumimoji="0" lang="zh-CN" altLang="en-US" sz="250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微软雅黑 Light" panose="020B0502040204020203" charset="-122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5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rPr>
              <a:t>    return g_texture.Sample(g_sampler, </a:t>
            </a:r>
            <a:r>
              <a:rPr kumimoji="0" lang="en-US" altLang="zh-CN" sz="25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rPr>
              <a:t>	</a:t>
            </a:r>
            <a:r>
              <a:rPr kumimoji="0" lang="zh-CN" altLang="en-US" sz="25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rPr>
              <a:t>input.uv);</a:t>
            </a:r>
            <a:endParaRPr kumimoji="0" lang="zh-CN" altLang="en-US" sz="250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微软雅黑 Light" panose="020B0502040204020203" charset="-122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5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rPr>
              <a:t>}</a:t>
            </a:r>
            <a:endParaRPr kumimoji="0" lang="zh-CN" altLang="en-US" sz="250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微软雅黑 Light" panose="020B0502040204020203" charset="-122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50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微软雅黑 Light" panose="020B0502040204020203" charset="-122"/>
            </a:endParaRPr>
          </a:p>
        </p:txBody>
      </p:sp>
      <p:sp>
        <p:nvSpPr>
          <p:cNvPr id="22" name="右箭头 21"/>
          <p:cNvSpPr/>
          <p:nvPr/>
        </p:nvSpPr>
        <p:spPr>
          <a:xfrm>
            <a:off x="16305530" y="9433561"/>
            <a:ext cx="666750" cy="774699"/>
          </a:xfrm>
          <a:prstGeom prst="rightArrow">
            <a:avLst/>
          </a:prstGeom>
          <a:solidFill>
            <a:schemeClr val="accent4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微软雅黑 Light" panose="020B0502040204020203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6960215" y="6576695"/>
            <a:ext cx="1688465" cy="485775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5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rPr>
              <a:t>Input0</a:t>
            </a:r>
            <a:r>
              <a:rPr kumimoji="0" lang="zh-CN" altLang="en-US" sz="25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rPr>
              <a:t>：</a:t>
            </a:r>
            <a:r>
              <a:rPr kumimoji="0" lang="en-US" altLang="zh-CN" sz="25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rPr>
              <a:t>t0</a:t>
            </a:r>
            <a:endParaRPr kumimoji="0" lang="en-US" altLang="zh-CN" sz="25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微软雅黑 Light" panose="020B0502040204020203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8738215" y="6576695"/>
            <a:ext cx="1877060" cy="485775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5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rPr>
              <a:t>Input1</a:t>
            </a:r>
            <a:r>
              <a:rPr kumimoji="0" lang="zh-CN" altLang="en-US" sz="25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rPr>
              <a:t>：</a:t>
            </a:r>
            <a:r>
              <a:rPr kumimoji="0" lang="en-US" altLang="zh-CN" sz="25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rPr>
              <a:t>s0</a:t>
            </a:r>
            <a:endParaRPr kumimoji="0" lang="en-US" altLang="zh-CN" sz="25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微软雅黑 Light" panose="020B0502040204020203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22358668" y="10935970"/>
            <a:ext cx="815975" cy="5321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50800" tIns="50800" rIns="50800" bIns="5080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+mn-cs"/>
                <a:sym typeface="微软雅黑 Light" panose="020B0502040204020203" charset="-122"/>
              </a:rPr>
              <a:t>GPU</a:t>
            </a:r>
            <a:endParaRPr kumimoji="0" lang="en-US" altLang="zh-CN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+mn-cs"/>
              <a:sym typeface="微软雅黑 Light" panose="020B0502040204020203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6953230" y="2658110"/>
            <a:ext cx="6221730" cy="164020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5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rPr>
              <a:t>float Add(</a:t>
            </a:r>
            <a:r>
              <a:rPr kumimoji="0" lang="en-US" altLang="zh-CN" sz="25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rPr>
              <a:t>float a, floatb</a:t>
            </a:r>
            <a:r>
              <a:rPr kumimoji="0" lang="en-US" altLang="zh-CN" sz="25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rPr>
              <a:t>)</a:t>
            </a:r>
            <a:endParaRPr kumimoji="0" lang="en-US" altLang="zh-CN" sz="250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微软雅黑 Light" panose="020B0502040204020203" charset="-122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5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rPr>
              <a:t>{</a:t>
            </a:r>
            <a:endParaRPr kumimoji="0" lang="en-US" altLang="zh-CN" sz="250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微软雅黑 Light" panose="020B0502040204020203" charset="-122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5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rPr>
              <a:t>	return a + b;</a:t>
            </a:r>
            <a:endParaRPr kumimoji="0" lang="en-US" altLang="zh-CN" sz="250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微软雅黑 Light" panose="020B0502040204020203" charset="-122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5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rPr>
              <a:t>}</a:t>
            </a:r>
            <a:endParaRPr kumimoji="0" lang="en-US" altLang="zh-CN" sz="250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微软雅黑 Light" panose="020B0502040204020203" charset="-122"/>
            </a:endParaRPr>
          </a:p>
        </p:txBody>
      </p:sp>
      <p:sp>
        <p:nvSpPr>
          <p:cNvPr id="27" name="下箭头 26"/>
          <p:cNvSpPr/>
          <p:nvPr/>
        </p:nvSpPr>
        <p:spPr>
          <a:xfrm>
            <a:off x="19777075" y="4683125"/>
            <a:ext cx="838200" cy="1447800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微软雅黑 Light" panose="020B0502040204020203" charset="-122"/>
            </a:endParaRP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323975" y="0"/>
            <a:ext cx="10495280" cy="13716000"/>
            <a:chOff x="10467974" y="26142"/>
            <a:chExt cx="14478001" cy="13716000"/>
          </a:xfrm>
        </p:grpSpPr>
        <p:sp>
          <p:nvSpPr>
            <p:cNvPr id="3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4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2462530" y="3868420"/>
            <a:ext cx="7250430" cy="2061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定义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RootSignature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1028700" lvl="1" indent="-5715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RootConstants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1028700" lvl="1" indent="-5715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32-bit 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Values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405692" y="1645075"/>
            <a:ext cx="9414198" cy="1486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altLang="zh-CN" sz="600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Yu Gothic Light" panose="020B0300000000000000" charset="-128"/>
              </a:rPr>
              <a:t>RS</a:t>
            </a:r>
            <a:r>
              <a:rPr lang="zh-CN" altLang="en-US" sz="600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Yu Gothic Light" panose="020B0300000000000000" charset="-128"/>
              </a:rPr>
              <a:t>创建</a:t>
            </a:r>
            <a:endParaRPr kumimoji="0" lang="en-US" altLang="zh-CN" sz="6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sym typeface="Yu Gothic Light" panose="020B0300000000000000" charset="-128"/>
            </a:endParaRPr>
          </a:p>
        </p:txBody>
      </p:sp>
      <p:pic>
        <p:nvPicPr>
          <p:cNvPr id="9" name="图片 8" descr="Icon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621155" y="1741170"/>
            <a:ext cx="1440000" cy="1440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35915" y="4984750"/>
            <a:ext cx="9880600" cy="206756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35915" y="7073900"/>
            <a:ext cx="9880600" cy="320802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35915" y="10303510"/>
            <a:ext cx="9880600" cy="866140"/>
          </a:xfrm>
          <a:prstGeom prst="rect">
            <a:avLst/>
          </a:prstGeom>
        </p:spPr>
      </p:pic>
      <p:grpSp>
        <p:nvGrpSpPr>
          <p:cNvPr id="16" name="组合 15"/>
          <p:cNvGrpSpPr/>
          <p:nvPr/>
        </p:nvGrpSpPr>
        <p:grpSpPr>
          <a:xfrm>
            <a:off x="14817090" y="2056130"/>
            <a:ext cx="5706110" cy="1243330"/>
            <a:chOff x="20964" y="3726"/>
            <a:chExt cx="8986" cy="1958"/>
          </a:xfrm>
        </p:grpSpPr>
        <p:sp>
          <p:nvSpPr>
            <p:cNvPr id="12" name="矩形 11"/>
            <p:cNvSpPr/>
            <p:nvPr/>
          </p:nvSpPr>
          <p:spPr>
            <a:xfrm>
              <a:off x="20964" y="3726"/>
              <a:ext cx="1153" cy="935"/>
            </a:xfrm>
            <a:prstGeom prst="rect">
              <a:avLst/>
            </a:prstGeom>
            <a:solidFill>
              <a:srgbClr val="3F3F3F"/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Helvetica"/>
                  <a:ea typeface="Helvetica"/>
                  <a:cs typeface="Helvetica"/>
                  <a:sym typeface="Helvetica"/>
                </a:rPr>
                <a:t>0</a:t>
              </a:r>
              <a:endParaRPr kumimoji="0" lang="en-US" altLang="zh-CN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20964" y="4750"/>
              <a:ext cx="1153" cy="935"/>
            </a:xfrm>
            <a:prstGeom prst="rect">
              <a:avLst/>
            </a:prstGeom>
            <a:solidFill>
              <a:srgbClr val="3F3F3F"/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Helvetica"/>
                  <a:ea typeface="Helvetica"/>
                  <a:cs typeface="Helvetica"/>
                  <a:sym typeface="Helvetica"/>
                </a:rPr>
                <a:t>1</a:t>
              </a:r>
              <a:endParaRPr kumimoji="0" lang="en-US" altLang="zh-CN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2082" y="4743"/>
              <a:ext cx="5278" cy="935"/>
            </a:xfrm>
            <a:prstGeom prst="rect">
              <a:avLst/>
            </a:prstGeom>
            <a:solidFill>
              <a:srgbClr val="00B050"/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Helvetica"/>
                  <a:ea typeface="Helvetica"/>
                  <a:cs typeface="Helvetica"/>
                  <a:sym typeface="Helvetica"/>
                </a:rPr>
                <a:t>Root </a:t>
              </a:r>
              <a:r>
                <a:rPr kumimoji="0" lang="en-US" altLang="zh-CN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Helvetica"/>
                  <a:ea typeface="Helvetica"/>
                  <a:cs typeface="Helvetica"/>
                  <a:sym typeface="Helvetica"/>
                </a:rPr>
                <a:t>Constant</a:t>
              </a:r>
              <a:endParaRPr kumimoji="0" lang="en-US" altLang="zh-CN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27350" y="4746"/>
              <a:ext cx="2600" cy="9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Helvetica"/>
                  <a:ea typeface="Helvetica"/>
                  <a:cs typeface="Helvetica"/>
                  <a:sym typeface="Helvetica"/>
                </a:rPr>
                <a:t>b0</a:t>
              </a:r>
              <a:endParaRPr kumimoji="0" lang="en-US" altLang="zh-CN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14817090" y="3524250"/>
            <a:ext cx="6012815" cy="5321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Root Constant</a:t>
            </a: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示意</a:t>
            </a:r>
            <a:endParaRPr kumimoji="0" lang="zh-CN" alt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Yu Gothic Light" panose="020B0300000000000000" charset="-128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5144115" y="11426190"/>
            <a:ext cx="6012815" cy="5321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Root Constant</a:t>
            </a: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示例</a:t>
            </a:r>
            <a:endParaRPr kumimoji="0" lang="zh-CN" alt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Yu Gothic Light" panose="020B0300000000000000" charset="-128"/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"/>
          <p:cNvSpPr/>
          <p:nvPr/>
        </p:nvSpPr>
        <p:spPr>
          <a:xfrm>
            <a:off x="1843701" y="0"/>
            <a:ext cx="13055640" cy="13716000"/>
          </a:xfrm>
          <a:prstGeom prst="rect">
            <a:avLst/>
          </a:prstGeom>
          <a:solidFill>
            <a:schemeClr val="bg1">
              <a:alpha val="80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 hangingPunct="0"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3200" kern="0" dirty="0">
              <a:solidFill>
                <a:srgbClr val="FFFFFF"/>
              </a:solidFill>
              <a:latin typeface="Algerian" panose="04020705040A02060702" charset="0"/>
              <a:ea typeface="Algerian" panose="04020705040A02060702" charset="0"/>
              <a:cs typeface="Algerian" panose="04020705040A02060702" charset="0"/>
              <a:sym typeface="Algerian" panose="04020705040A02060702" charset="0"/>
            </a:endParaRPr>
          </a:p>
        </p:txBody>
      </p:sp>
      <p:sp>
        <p:nvSpPr>
          <p:cNvPr id="8" name="The Picture slide"/>
          <p:cNvSpPr txBox="1"/>
          <p:nvPr/>
        </p:nvSpPr>
        <p:spPr>
          <a:xfrm>
            <a:off x="4323334" y="3304155"/>
            <a:ext cx="7104888" cy="1024890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b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/>
            <a:r>
              <a:rPr lang="en-US" altLang="zh-CN" sz="6000" kern="0" cap="all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Algerian" panose="04020705040A02060702" charset="0"/>
                <a:sym typeface="Algerian" panose="04020705040A02060702" charset="0"/>
              </a:rPr>
              <a:t>Contents</a:t>
            </a:r>
            <a:endParaRPr lang="en-US" altLang="zh-CN" sz="6000" kern="0" cap="all" dirty="0" smtClean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Algerian" panose="04020705040A02060702" charset="0"/>
              <a:sym typeface="Algerian" panose="04020705040A02060702" charset="0"/>
            </a:endParaRPr>
          </a:p>
        </p:txBody>
      </p:sp>
      <p:sp>
        <p:nvSpPr>
          <p:cNvPr id="10" name="Rectangle"/>
          <p:cNvSpPr/>
          <p:nvPr/>
        </p:nvSpPr>
        <p:spPr>
          <a:xfrm>
            <a:off x="2724911" y="4572000"/>
            <a:ext cx="10018631" cy="145143"/>
          </a:xfrm>
          <a:prstGeom prst="rect">
            <a:avLst/>
          </a:prstGeom>
          <a:solidFill>
            <a:srgbClr val="FFD96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 hangingPunct="0"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3200" kern="0">
              <a:solidFill>
                <a:srgbClr val="FFFFFF"/>
              </a:solidFill>
              <a:latin typeface="Algerian" panose="04020705040A02060702" charset="0"/>
              <a:ea typeface="Algerian" panose="04020705040A02060702" charset="0"/>
              <a:cs typeface="Algerian" panose="04020705040A02060702" charset="0"/>
              <a:sym typeface="Algerian" panose="04020705040A02060702" charset="0"/>
            </a:endParaRPr>
          </a:p>
        </p:txBody>
      </p:sp>
      <p:sp>
        <p:nvSpPr>
          <p:cNvPr id="15" name="The Picture slide"/>
          <p:cNvSpPr txBox="1"/>
          <p:nvPr/>
        </p:nvSpPr>
        <p:spPr>
          <a:xfrm>
            <a:off x="2724912" y="4942320"/>
            <a:ext cx="10018630" cy="5472430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1200150" lvl="0" indent="-7429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Yu Gothic Light" panose="020B0300000000000000" charset="-128"/>
              </a:rPr>
              <a:t>Shader Resource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Yu Gothic Light" panose="020B0300000000000000" charset="-128"/>
            </a:endParaRPr>
          </a:p>
          <a:p>
            <a:pPr marL="1657350" lvl="1" indent="-7429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Yu Gothic Light" panose="020B0300000000000000" charset="-128"/>
              </a:rPr>
              <a:t>Resource Binding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Yu Gothic Light" panose="020B0300000000000000" charset="-128"/>
              </a:rPr>
              <a:t>概述</a:t>
            </a:r>
            <a:endParaRPr lang="en-US" altLang="zh-CN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Yu Gothic Light" panose="020B0300000000000000" charset="-128"/>
            </a:endParaRPr>
          </a:p>
          <a:p>
            <a:pPr marL="1200150" lvl="0" indent="-7429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Yu Gothic Light" panose="020B0300000000000000" charset="-128"/>
              </a:rPr>
              <a:t>Descriptor Heap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Yu Gothic Light" panose="020B0300000000000000" charset="-128"/>
            </a:endParaRPr>
          </a:p>
          <a:p>
            <a:pPr marL="1200150" lvl="0" indent="-7429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b="0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Root 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Signature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Yu Gothic Light" panose="020B0300000000000000" charset="-128"/>
            </a:endParaRPr>
          </a:p>
          <a:p>
            <a:pPr marL="1657350" lvl="1" indent="-7429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Descriptor Table</a:t>
            </a:r>
            <a:endParaRPr lang="en-US" altLang="zh-CN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None/>
            </a:pPr>
            <a:endParaRPr lang="en-US" altLang="zh-CN" dirty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Yu Gothic Light" panose="020B0300000000000000" charset="-128"/>
            </a:endParaRPr>
          </a:p>
        </p:txBody>
      </p:sp>
      <p:pic>
        <p:nvPicPr>
          <p:cNvPr id="3" name="图片 2" descr="Ic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00985" y="3085465"/>
            <a:ext cx="1440000" cy="14400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323975" y="0"/>
            <a:ext cx="10495280" cy="13716000"/>
            <a:chOff x="10467974" y="26142"/>
            <a:chExt cx="14478001" cy="13716000"/>
          </a:xfrm>
        </p:grpSpPr>
        <p:sp>
          <p:nvSpPr>
            <p:cNvPr id="3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4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2462530" y="3868420"/>
            <a:ext cx="7982585" cy="1430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定义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RootSignature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1028700" lvl="1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RootDescriptor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405692" y="1645075"/>
            <a:ext cx="9414198" cy="1486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altLang="zh-CN" sz="600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Yu Gothic Light" panose="020B0300000000000000" charset="-128"/>
              </a:rPr>
              <a:t>RS</a:t>
            </a:r>
            <a:r>
              <a:rPr lang="zh-CN" altLang="en-US" sz="600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Yu Gothic Light" panose="020B0300000000000000" charset="-128"/>
              </a:rPr>
              <a:t>创建</a:t>
            </a:r>
            <a:endParaRPr kumimoji="0" lang="en-US" altLang="zh-CN" sz="6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sym typeface="Yu Gothic Light" panose="020B0300000000000000" charset="-128"/>
            </a:endParaRPr>
          </a:p>
        </p:txBody>
      </p:sp>
      <p:pic>
        <p:nvPicPr>
          <p:cNvPr id="9" name="图片 8" descr="Icon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621155" y="1741170"/>
            <a:ext cx="1440000" cy="1440000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11819890" y="3622675"/>
            <a:ext cx="5300980" cy="5321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Root Descriptor</a:t>
            </a: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示意</a:t>
            </a:r>
            <a:endParaRPr kumimoji="0" lang="zh-CN" alt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Yu Gothic Light" panose="020B0300000000000000" charset="-128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66980" y="1930400"/>
            <a:ext cx="2971165" cy="622300"/>
          </a:xfrm>
          <a:prstGeom prst="rect">
            <a:avLst/>
          </a:prstGeom>
        </p:spPr>
      </p:pic>
      <p:cxnSp>
        <p:nvCxnSpPr>
          <p:cNvPr id="10" name="直接连接符 9"/>
          <p:cNvCxnSpPr/>
          <p:nvPr/>
        </p:nvCxnSpPr>
        <p:spPr>
          <a:xfrm>
            <a:off x="13259435" y="1065530"/>
            <a:ext cx="0" cy="235204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19255" y="5356860"/>
            <a:ext cx="8168005" cy="213804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19890" y="9925685"/>
            <a:ext cx="12364085" cy="836930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14833600" y="11071225"/>
            <a:ext cx="6012815" cy="5321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Root CBV</a:t>
            </a: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示例</a:t>
            </a:r>
            <a:endParaRPr kumimoji="0" lang="zh-CN" alt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Yu Gothic Light" panose="020B0300000000000000" charset="-128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819890" y="7493000"/>
            <a:ext cx="8136255" cy="243649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323975" y="0"/>
            <a:ext cx="10496550" cy="13716000"/>
            <a:chOff x="10467974" y="26142"/>
            <a:chExt cx="14478001" cy="13716000"/>
          </a:xfrm>
        </p:grpSpPr>
        <p:sp>
          <p:nvSpPr>
            <p:cNvPr id="3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4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2462530" y="3868420"/>
            <a:ext cx="7250430" cy="1430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定义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RootSignature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1028700" lvl="1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 Table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405692" y="1645075"/>
            <a:ext cx="9414198" cy="1486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altLang="zh-CN" sz="600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Yu Gothic Light" panose="020B0300000000000000" charset="-128"/>
              </a:rPr>
              <a:t>RS</a:t>
            </a:r>
            <a:r>
              <a:rPr lang="zh-CN" altLang="en-US" sz="600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Yu Gothic Light" panose="020B0300000000000000" charset="-128"/>
              </a:rPr>
              <a:t>创建</a:t>
            </a:r>
            <a:endParaRPr kumimoji="0" lang="en-US" altLang="zh-CN" sz="6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sym typeface="Yu Gothic Light" panose="020B0300000000000000" charset="-128"/>
            </a:endParaRPr>
          </a:p>
        </p:txBody>
      </p:sp>
      <p:pic>
        <p:nvPicPr>
          <p:cNvPr id="9" name="图片 8" descr="Icon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621155" y="1741170"/>
            <a:ext cx="1440000" cy="1440000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14824075" y="5839460"/>
            <a:ext cx="3481070" cy="5321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Descriptor Table</a:t>
            </a: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示意</a:t>
            </a:r>
            <a:endParaRPr kumimoji="0" lang="zh-CN" alt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Yu Gothic Light" panose="020B0300000000000000" charset="-128"/>
            </a:endParaRPr>
          </a:p>
        </p:txBody>
      </p:sp>
      <p:pic>
        <p:nvPicPr>
          <p:cNvPr id="5" name="图片 4" descr="DescriptorTabl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52070" y="1512570"/>
            <a:ext cx="6705600" cy="432689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25070" y="6725285"/>
            <a:ext cx="8745855" cy="165417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25070" y="11210290"/>
            <a:ext cx="8745855" cy="57594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4507210" y="11914505"/>
            <a:ext cx="3481070" cy="5321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Descriptor Table</a:t>
            </a: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示例</a:t>
            </a:r>
            <a:endParaRPr kumimoji="0" lang="zh-CN" alt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Yu Gothic Light" panose="020B0300000000000000" charset="-128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625070" y="8422005"/>
            <a:ext cx="8745220" cy="278828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323975" y="0"/>
            <a:ext cx="11686540" cy="13716000"/>
            <a:chOff x="10467974" y="26142"/>
            <a:chExt cx="14478001" cy="13716000"/>
          </a:xfrm>
        </p:grpSpPr>
        <p:sp>
          <p:nvSpPr>
            <p:cNvPr id="3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4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2462530" y="3868420"/>
            <a:ext cx="6440805" cy="2214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RS 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描述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pPr marL="571500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Serializetion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pPr marL="571500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Create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405692" y="1645075"/>
            <a:ext cx="9414198" cy="1486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kumimoji="0" lang="en-US" altLang="zh-CN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Yu Gothic Light" panose="020B0300000000000000" charset="-128"/>
              </a:rPr>
              <a:t>RS</a:t>
            </a:r>
            <a:r>
              <a:rPr kumimoji="0" lang="zh-CN" altLang="en-US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Yu Gothic Light" panose="020B0300000000000000" charset="-128"/>
              </a:rPr>
              <a:t>创建</a:t>
            </a:r>
            <a:endParaRPr kumimoji="0" lang="zh-CN" altLang="en-US" sz="6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sym typeface="Yu Gothic Light" panose="020B0300000000000000" charset="-128"/>
            </a:endParaRPr>
          </a:p>
        </p:txBody>
      </p:sp>
      <p:pic>
        <p:nvPicPr>
          <p:cNvPr id="9" name="图片 8" descr="Icon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621155" y="1741170"/>
            <a:ext cx="1440000" cy="1440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3011150" y="2863850"/>
            <a:ext cx="11372850" cy="6266815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15815310" y="9432608"/>
            <a:ext cx="5764530" cy="5321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通过设置</a:t>
            </a: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RS </a:t>
            </a: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Desc</a:t>
            </a: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创建</a:t>
            </a:r>
            <a:endParaRPr kumimoji="0" lang="zh-CN" alt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Yu Gothic Light" panose="020B0300000000000000" charset="-128"/>
            </a:endParaRPr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323975" y="0"/>
            <a:ext cx="11686540" cy="13716000"/>
            <a:chOff x="10467974" y="26142"/>
            <a:chExt cx="14478001" cy="13716000"/>
          </a:xfrm>
        </p:grpSpPr>
        <p:sp>
          <p:nvSpPr>
            <p:cNvPr id="3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4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2462530" y="3868420"/>
            <a:ext cx="10163175" cy="2999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lvl="0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hlsli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中配置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RS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pPr marL="571500" lvl="0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编译，生成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pPr marL="571500" lvl="0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Create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pPr marL="571500" lvl="0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hlinkClick r:id="rId1" action="ppaction://hlinkfile"/>
              </a:rPr>
              <a:t>更多复杂配置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405692" y="1645075"/>
            <a:ext cx="9414198" cy="1486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kumimoji="0" lang="en-US" altLang="zh-CN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Yu Gothic Light" panose="020B0300000000000000" charset="-128"/>
              </a:rPr>
              <a:t>RS</a:t>
            </a:r>
            <a:r>
              <a:rPr kumimoji="0" lang="zh-CN" altLang="en-US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Yu Gothic Light" panose="020B0300000000000000" charset="-128"/>
              </a:rPr>
              <a:t>创建</a:t>
            </a:r>
            <a:endParaRPr kumimoji="0" lang="zh-CN" altLang="en-US" sz="6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sym typeface="Yu Gothic Light" panose="020B0300000000000000" charset="-128"/>
            </a:endParaRPr>
          </a:p>
        </p:txBody>
      </p:sp>
      <p:pic>
        <p:nvPicPr>
          <p:cNvPr id="9" name="图片 8" descr="Icon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621155" y="1741170"/>
            <a:ext cx="1440000" cy="1440000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16393160" y="7805420"/>
            <a:ext cx="3547745" cy="5321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RS</a:t>
            </a: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配置</a:t>
            </a:r>
            <a:endParaRPr kumimoji="0" lang="zh-CN" alt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Yu Gothic Light" panose="020B0300000000000000" charset="-128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31570" y="4476750"/>
            <a:ext cx="9333865" cy="309943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323975" y="0"/>
            <a:ext cx="10495280" cy="13716000"/>
            <a:chOff x="10467974" y="26142"/>
            <a:chExt cx="14478001" cy="13716000"/>
          </a:xfrm>
        </p:grpSpPr>
        <p:sp>
          <p:nvSpPr>
            <p:cNvPr id="3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4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2462530" y="3868420"/>
            <a:ext cx="8848090" cy="2999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设置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 Heaps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571500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For Each Shader Binding Change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1028700" lvl="1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设置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Root Signature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1028700" lvl="1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绑定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Dscriptor Handle/GPU VA </a:t>
            </a:r>
            <a:endParaRPr lang="en-US" altLang="zh-CN" sz="2800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405692" y="1645075"/>
            <a:ext cx="9414198" cy="1486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kumimoji="0" lang="zh-CN" altLang="en-US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Yu Gothic Light" panose="020B0300000000000000" charset="-128"/>
              </a:rPr>
              <a:t>运行时绑定资源</a:t>
            </a:r>
            <a:endParaRPr kumimoji="0" lang="zh-CN" altLang="en-US" sz="6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sym typeface="Yu Gothic Light" panose="020B0300000000000000" charset="-128"/>
            </a:endParaRPr>
          </a:p>
        </p:txBody>
      </p:sp>
      <p:pic>
        <p:nvPicPr>
          <p:cNvPr id="9" name="图片 8" descr="Ic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1155" y="1741170"/>
            <a:ext cx="1440000" cy="1440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4485620" y="10053320"/>
            <a:ext cx="7094855" cy="5321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运行时</a:t>
            </a: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Binding</a:t>
            </a: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资源</a:t>
            </a:r>
            <a:endParaRPr kumimoji="0" lang="zh-CN" alt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Yu Gothic Light" panose="020B0300000000000000" charset="-128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3997305" y="6181090"/>
            <a:ext cx="7094855" cy="5321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设置</a:t>
            </a: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Heap</a:t>
            </a: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和</a:t>
            </a: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RS</a:t>
            </a:r>
            <a:endParaRPr kumimoji="0" lang="en-US" altLang="zh-CN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Yu Gothic Light" panose="020B0300000000000000" charset="-128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11050" y="4351655"/>
            <a:ext cx="12040235" cy="159512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11050" y="7177405"/>
            <a:ext cx="12040235" cy="283273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372235" y="0"/>
            <a:ext cx="9251315" cy="13716000"/>
            <a:chOff x="10467974" y="26142"/>
            <a:chExt cx="14478001" cy="13716000"/>
          </a:xfrm>
        </p:grpSpPr>
        <p:sp>
          <p:nvSpPr>
            <p:cNvPr id="3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4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2462530" y="3868420"/>
            <a:ext cx="6306820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RenderDoc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405692" y="1645075"/>
            <a:ext cx="9414198" cy="1486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kumimoji="0" lang="zh-CN" altLang="en-US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Yu Gothic Light" panose="020B0300000000000000" charset="-128"/>
              </a:rPr>
              <a:t>运行时绑定资源</a:t>
            </a:r>
            <a:endParaRPr kumimoji="0" lang="zh-CN" altLang="en-US" sz="6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sym typeface="Yu Gothic Light" panose="020B0300000000000000" charset="-128"/>
            </a:endParaRPr>
          </a:p>
        </p:txBody>
      </p:sp>
      <p:pic>
        <p:nvPicPr>
          <p:cNvPr id="9" name="图片 8" descr="Ic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1155" y="1741170"/>
            <a:ext cx="1440000" cy="1440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0870" y="3295650"/>
            <a:ext cx="13745845" cy="726503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323975" y="0"/>
            <a:ext cx="10496550" cy="13716000"/>
            <a:chOff x="10467974" y="26142"/>
            <a:chExt cx="14478001" cy="13716000"/>
          </a:xfrm>
        </p:grpSpPr>
        <p:sp>
          <p:nvSpPr>
            <p:cNvPr id="3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4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2462530" y="3868420"/>
            <a:ext cx="9357995" cy="45694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关系梳理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pPr marL="1028700" lvl="1" indent="-571500" algn="l">
              <a:spcBef>
                <a:spcPts val="18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RS相当于函数签名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1485900" lvl="2" indent="-571500" algn="l">
              <a:spcBef>
                <a:spcPts val="18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Root Constant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1485900" lvl="2" indent="-571500" algn="l">
              <a:spcBef>
                <a:spcPts val="18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Root Descriptor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1485900" lvl="2" indent="-571500" algn="l">
              <a:spcBef>
                <a:spcPts val="18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 Table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pPr marL="1028700" lvl="1" indent="-571500" algn="l">
              <a:spcBef>
                <a:spcPts val="18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运行时通过修改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RS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的参数指向修改绑定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405692" y="1645075"/>
            <a:ext cx="9414198" cy="1486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kumimoji="0" lang="zh-CN" altLang="en-US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Yu Gothic Light" panose="020B0300000000000000" charset="-128"/>
              </a:rPr>
              <a:t>关系梳理</a:t>
            </a:r>
            <a:endParaRPr kumimoji="0" lang="zh-CN" altLang="en-US" sz="6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sym typeface="Yu Gothic Light" panose="020B0300000000000000" charset="-128"/>
            </a:endParaRPr>
          </a:p>
        </p:txBody>
      </p:sp>
      <p:pic>
        <p:nvPicPr>
          <p:cNvPr id="9" name="图片 8" descr="Ic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1155" y="1741170"/>
            <a:ext cx="1440000" cy="1440000"/>
          </a:xfrm>
          <a:prstGeom prst="rect">
            <a:avLst/>
          </a:prstGeom>
        </p:spPr>
      </p:pic>
      <p:pic>
        <p:nvPicPr>
          <p:cNvPr id="6" name="图片 5" descr="Relatio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2515" y="2848610"/>
            <a:ext cx="11113135" cy="61214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4330045" y="9165590"/>
            <a:ext cx="7094855" cy="5321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关系图</a:t>
            </a: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理解</a:t>
            </a:r>
            <a:endParaRPr kumimoji="0" lang="zh-CN" alt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Yu Gothic Light" panose="020B0300000000000000" charset="-128"/>
            </a:endParaRPr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323975" y="0"/>
            <a:ext cx="13276928" cy="13716000"/>
            <a:chOff x="10467974" y="26142"/>
            <a:chExt cx="14478001" cy="13716000"/>
          </a:xfrm>
        </p:grpSpPr>
        <p:sp>
          <p:nvSpPr>
            <p:cNvPr id="3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4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2462480" y="3868269"/>
            <a:ext cx="11578079" cy="35534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l">
              <a:spcBef>
                <a:spcPts val="18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Sampler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571500" indent="-571500" algn="l">
              <a:spcBef>
                <a:spcPts val="18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Static Samplers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pPr marL="1028700" lvl="1" indent="-571500" algn="l">
              <a:spcBef>
                <a:spcPts val="18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RS的一部分，但不占空间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pPr marL="1028700" lvl="1" indent="-571500" algn="l">
              <a:spcBef>
                <a:spcPts val="18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没有Performance cost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pPr marL="1200150" lvl="0" indent="-742950">
              <a:buFont typeface="Wingdings" panose="05000000000000000000" pitchFamily="2" charset="2"/>
              <a:buChar char="Ø"/>
            </a:pP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405692" y="1645075"/>
            <a:ext cx="9414198" cy="1486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kumimoji="0" lang="en-US" altLang="zh-CN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Yu Gothic Light" panose="020B0300000000000000" charset="-128"/>
              </a:rPr>
              <a:t>Sampler</a:t>
            </a:r>
            <a:endParaRPr kumimoji="0" lang="en-US" altLang="zh-CN" sz="6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sym typeface="Yu Gothic Light" panose="020B0300000000000000" charset="-128"/>
            </a:endParaRPr>
          </a:p>
        </p:txBody>
      </p:sp>
      <p:pic>
        <p:nvPicPr>
          <p:cNvPr id="9" name="图片 8" descr="Ic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1155" y="1741170"/>
            <a:ext cx="1440000" cy="1440000"/>
          </a:xfrm>
          <a:prstGeom prst="rect">
            <a:avLst/>
          </a:prstGeom>
        </p:spPr>
      </p:pic>
      <p:pic>
        <p:nvPicPr>
          <p:cNvPr id="6" name="图片 5" descr="Sample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1535" y="3295650"/>
            <a:ext cx="6122670" cy="517525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5424150" y="9389110"/>
            <a:ext cx="7094855" cy="5321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Sample</a:t>
            </a: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使用</a:t>
            </a: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示例</a:t>
            </a:r>
            <a:endParaRPr kumimoji="0" lang="zh-CN" alt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Yu Gothic Light" panose="020B0300000000000000" charset="-128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323975" y="0"/>
            <a:ext cx="12138660" cy="13716000"/>
            <a:chOff x="10467974" y="26142"/>
            <a:chExt cx="14478001" cy="13716000"/>
          </a:xfrm>
        </p:grpSpPr>
        <p:sp>
          <p:nvSpPr>
            <p:cNvPr id="3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4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2462530" y="3868420"/>
            <a:ext cx="11000105" cy="64776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l">
              <a:spcBef>
                <a:spcPts val="18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Low Level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，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 Low Overhead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的思想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1028700" lvl="1" indent="-571500" algn="l">
              <a:spcBef>
                <a:spcPts val="18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许多的管理任务从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Driver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层分离，需要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Application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层自己按需控制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1028700" lvl="1" indent="-571500" algn="l">
              <a:spcBef>
                <a:spcPts val="18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App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层的控制更底层，更灵活。同时解放了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Driver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层的消耗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1028700" lvl="1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更加灵活的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Binding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方式</a:t>
            </a:r>
            <a:endParaRPr lang="zh-CN" altLang="en-US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pPr marL="1028700" lvl="1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支持数量更多的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Resource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1028700" lvl="1" indent="-571500" algn="l">
              <a:spcBef>
                <a:spcPts val="18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学习难度更高，使用要求更高</a:t>
            </a:r>
            <a:endParaRPr lang="zh-CN" altLang="en-US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pPr marL="1028700" lvl="0" indent="-571500"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405692" y="1645075"/>
            <a:ext cx="9414198" cy="1486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zh-CN" altLang="en-US" sz="600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Yu Gothic Light" panose="020B0300000000000000" charset="-128"/>
              </a:rPr>
              <a:t>总结</a:t>
            </a:r>
            <a:r>
              <a:rPr lang="en-US" altLang="zh-CN" sz="600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Yu Gothic Light" panose="020B0300000000000000" charset="-128"/>
              </a:rPr>
              <a:t>DX12 Binding</a:t>
            </a:r>
            <a:endParaRPr kumimoji="0" lang="en-US" altLang="zh-CN" sz="6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sym typeface="Yu Gothic Light" panose="020B0300000000000000" charset="-128"/>
            </a:endParaRPr>
          </a:p>
        </p:txBody>
      </p:sp>
      <p:pic>
        <p:nvPicPr>
          <p:cNvPr id="9" name="图片 8" descr="Ic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1155" y="1741170"/>
            <a:ext cx="1440000" cy="1440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635" y="6696075"/>
            <a:ext cx="9615805" cy="590677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71270" y="481965"/>
            <a:ext cx="9615170" cy="558990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4764385" y="6148070"/>
            <a:ext cx="7094855" cy="5321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DX11</a:t>
            </a:r>
            <a:endParaRPr kumimoji="0" lang="zh-CN" alt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Yu Gothic Light" panose="020B0300000000000000" charset="-128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4765655" y="12540615"/>
            <a:ext cx="7094855" cy="5321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80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DX12</a:t>
            </a:r>
            <a:endParaRPr kumimoji="0" lang="zh-CN" alt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Yu Gothic Light" panose="020B0300000000000000" charset="-128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Rectangle"/>
          <p:cNvSpPr/>
          <p:nvPr/>
        </p:nvSpPr>
        <p:spPr>
          <a:xfrm>
            <a:off x="1400175" y="0"/>
            <a:ext cx="7765125" cy="13716000"/>
          </a:xfrm>
          <a:prstGeom prst="rect">
            <a:avLst/>
          </a:prstGeom>
          <a:solidFill>
            <a:srgbClr val="FFD96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 hangingPunct="0"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3200" kern="0">
              <a:solidFill>
                <a:srgbClr val="FFFFFF"/>
              </a:solidFill>
              <a:latin typeface="Algerian" panose="04020705040A02060702" charset="0"/>
              <a:ea typeface="Algerian" panose="04020705040A02060702" charset="0"/>
              <a:cs typeface="Algerian" panose="04020705040A02060702" charset="0"/>
              <a:sym typeface="Algerian" panose="04020705040A02060702" charset="0"/>
            </a:endParaRPr>
          </a:p>
        </p:txBody>
      </p:sp>
      <p:sp>
        <p:nvSpPr>
          <p:cNvPr id="684" name="I see your face on the leaves,telling me how lonely I have been. This is a dream of mine that I have just dreamed. Just see your smiling face everywhere I go. The love I feel for you to shine inside me. But it’s all over now you’re gone. This is a dream of mine that I have just ..."/>
          <p:cNvSpPr txBox="1"/>
          <p:nvPr/>
        </p:nvSpPr>
        <p:spPr>
          <a:xfrm>
            <a:off x="9989292" y="4183930"/>
            <a:ext cx="12700000" cy="670306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t">
            <a:spAutoFit/>
          </a:bodyPr>
          <a:lstStyle>
            <a:lvl1pPr algn="l"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>
              <a:spcBef>
                <a:spcPts val="600"/>
              </a:spcBef>
              <a:spcAft>
                <a:spcPts val="1200"/>
              </a:spcAft>
            </a:pPr>
            <a:r>
              <a:rPr lang="zh-CN" altLang="en-US" sz="3600" kern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Algerian" panose="04020705040A02060702" charset="0"/>
              </a:rPr>
              <a:t>基础作业：</a:t>
            </a:r>
            <a:endParaRPr lang="zh-CN" altLang="en-US" sz="3600" kern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Algerian" panose="04020705040A02060702" charset="0"/>
            </a:endParaRPr>
          </a:p>
          <a:p>
            <a:pPr defTabSz="825500" hangingPunct="0">
              <a:spcBef>
                <a:spcPts val="600"/>
              </a:spcBef>
              <a:spcAft>
                <a:spcPts val="1200"/>
              </a:spcAft>
            </a:pPr>
            <a:r>
              <a:rPr lang="en-US" altLang="zh-CN" sz="3600" kern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Algerian" panose="04020705040A02060702" charset="0"/>
              </a:rPr>
              <a:t>1. </a:t>
            </a:r>
            <a:r>
              <a:rPr lang="zh-CN" altLang="en-US" sz="3600" kern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Algerian" panose="04020705040A02060702" charset="0"/>
              </a:rPr>
              <a:t>之前的作业基础上完成摄像机交互</a:t>
            </a:r>
            <a:endParaRPr lang="zh-CN" altLang="en-US" sz="3600" kern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Algerian" panose="04020705040A02060702" charset="0"/>
            </a:endParaRPr>
          </a:p>
          <a:p>
            <a:pPr defTabSz="825500" hangingPunct="0">
              <a:spcBef>
                <a:spcPts val="600"/>
              </a:spcBef>
              <a:spcAft>
                <a:spcPts val="1200"/>
              </a:spcAft>
            </a:pPr>
            <a:r>
              <a:rPr lang="en-US" altLang="zh-CN" sz="3600" kern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Algerian" panose="04020705040A02060702" charset="0"/>
              </a:rPr>
              <a:t>2.</a:t>
            </a:r>
            <a:r>
              <a:rPr lang="zh-CN" altLang="en-US" sz="3600" kern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Algerian" panose="04020705040A02060702" charset="0"/>
              </a:rPr>
              <a:t>为你的模型添加一张贴图</a:t>
            </a:r>
            <a:endParaRPr lang="zh-CN" altLang="en-US" sz="3600" kern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Algerian" panose="04020705040A02060702" charset="0"/>
            </a:endParaRPr>
          </a:p>
          <a:p>
            <a:pPr defTabSz="825500" hangingPunct="0">
              <a:spcBef>
                <a:spcPts val="600"/>
              </a:spcBef>
              <a:spcAft>
                <a:spcPts val="1200"/>
              </a:spcAft>
            </a:pPr>
            <a:endParaRPr lang="zh-CN" altLang="en-US" sz="3600" kern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Algerian" panose="04020705040A02060702" charset="0"/>
            </a:endParaRPr>
          </a:p>
          <a:p>
            <a:pPr defTabSz="825500" hangingPunct="0">
              <a:spcBef>
                <a:spcPts val="600"/>
              </a:spcBef>
              <a:spcAft>
                <a:spcPts val="1200"/>
              </a:spcAft>
            </a:pPr>
            <a:r>
              <a:rPr lang="zh-CN" altLang="en-US" sz="3600" kern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Algerian" panose="04020705040A02060702" charset="0"/>
              </a:rPr>
              <a:t>进阶作业：</a:t>
            </a:r>
            <a:endParaRPr lang="zh-CN" altLang="en-US" sz="3600" kern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Algerian" panose="04020705040A02060702" charset="0"/>
            </a:endParaRPr>
          </a:p>
          <a:p>
            <a:pPr defTabSz="825500" hangingPunct="0">
              <a:spcBef>
                <a:spcPts val="600"/>
              </a:spcBef>
              <a:spcAft>
                <a:spcPts val="1200"/>
              </a:spcAft>
            </a:pPr>
            <a:r>
              <a:rPr lang="zh-CN" altLang="en-US" sz="3600" kern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Algerian" panose="04020705040A02060702" charset="0"/>
              </a:rPr>
              <a:t>尝试搭建</a:t>
            </a:r>
            <a:r>
              <a:rPr lang="en-US" altLang="zh-CN" sz="3600" kern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Algerian" panose="04020705040A02060702" charset="0"/>
              </a:rPr>
              <a:t>Material</a:t>
            </a:r>
            <a:r>
              <a:rPr lang="zh-CN" altLang="en-US" sz="3600" kern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Algerian" panose="04020705040A02060702" charset="0"/>
              </a:rPr>
              <a:t>系统框架，尝试在</a:t>
            </a:r>
            <a:r>
              <a:rPr lang="en-US" altLang="zh-CN" sz="3600" kern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Algerian" panose="04020705040A02060702" charset="0"/>
              </a:rPr>
              <a:t>Pixel shader</a:t>
            </a:r>
            <a:r>
              <a:rPr lang="zh-CN" altLang="en-US" sz="3600" kern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Algerian" panose="04020705040A02060702" charset="0"/>
              </a:rPr>
              <a:t>中使用</a:t>
            </a:r>
            <a:r>
              <a:rPr lang="en-US" altLang="zh-CN" sz="3600" kern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Algerian" panose="04020705040A02060702" charset="0"/>
              </a:rPr>
              <a:t>Diffuse</a:t>
            </a:r>
            <a:r>
              <a:rPr lang="zh-CN" altLang="en-US" sz="3600" kern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Algerian" panose="04020705040A02060702" charset="0"/>
              </a:rPr>
              <a:t>，</a:t>
            </a:r>
            <a:r>
              <a:rPr lang="en-US" altLang="zh-CN" sz="3600" kern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Algerian" panose="04020705040A02060702" charset="0"/>
              </a:rPr>
              <a:t>Normal</a:t>
            </a:r>
            <a:endParaRPr lang="en-US" altLang="zh-CN" sz="3600" kern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Algerian" panose="04020705040A02060702" charset="0"/>
            </a:endParaRPr>
          </a:p>
          <a:p>
            <a:pPr defTabSz="825500" hangingPunct="0">
              <a:spcBef>
                <a:spcPts val="600"/>
              </a:spcBef>
              <a:spcAft>
                <a:spcPts val="1200"/>
              </a:spcAft>
            </a:pPr>
            <a:endParaRPr lang="en-US" altLang="zh-CN" sz="3600" kern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Algerian" panose="04020705040A02060702" charset="0"/>
            </a:endParaRPr>
          </a:p>
          <a:p>
            <a:pPr defTabSz="825500" hangingPunct="0">
              <a:spcBef>
                <a:spcPts val="600"/>
              </a:spcBef>
              <a:spcAft>
                <a:spcPts val="1200"/>
              </a:spcAft>
            </a:pPr>
            <a:r>
              <a:rPr lang="zh-CN" altLang="en-US" sz="3600" kern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Algerian" panose="04020705040A02060702" charset="0"/>
              </a:rPr>
              <a:t>作业</a:t>
            </a:r>
            <a:r>
              <a:rPr lang="zh-CN" altLang="en-US" sz="3600" kern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Algerian" panose="04020705040A02060702" charset="0"/>
              </a:rPr>
              <a:t>参考：DirectX-Graphics-Samples</a:t>
            </a:r>
            <a:endParaRPr lang="zh-CN" altLang="en-US" sz="3600" kern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Algerian" panose="04020705040A02060702" charset="0"/>
            </a:endParaRPr>
          </a:p>
        </p:txBody>
      </p:sp>
      <p:sp>
        <p:nvSpPr>
          <p:cNvPr id="686" name="Just like flower porcelain  You’re like a moon that  awaken to say hello So beautiful and bright that you make me content to play it  world"/>
          <p:cNvSpPr txBox="1"/>
          <p:nvPr/>
        </p:nvSpPr>
        <p:spPr>
          <a:xfrm>
            <a:off x="1903990" y="4183930"/>
            <a:ext cx="6572119" cy="1640205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t">
            <a:spAutoFit/>
          </a:bodyPr>
          <a:lstStyle>
            <a:lvl1pPr algn="r"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/>
            <a:r>
              <a:rPr lang="zh-CN" altLang="en-US" sz="5000" kern="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lgerian" panose="04020705040A02060702" charset="0"/>
              </a:rPr>
              <a:t>作业</a:t>
            </a:r>
            <a:r>
              <a:rPr lang="en-US" sz="5000" kern="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lgerian" panose="04020705040A02060702" charset="0"/>
              </a:rPr>
              <a:t>：</a:t>
            </a:r>
            <a:br>
              <a:rPr lang="en-US" sz="5000" kern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lgerian" panose="04020705040A02060702" charset="0"/>
              </a:rPr>
            </a:br>
            <a:endParaRPr lang="zh-CN" sz="5000" kern="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lgerian" panose="04020705040A02060702" charset="0"/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"/>
          <p:cNvSpPr/>
          <p:nvPr/>
        </p:nvSpPr>
        <p:spPr>
          <a:xfrm>
            <a:off x="1843701" y="0"/>
            <a:ext cx="13055640" cy="13716000"/>
          </a:xfrm>
          <a:prstGeom prst="rect">
            <a:avLst/>
          </a:prstGeom>
          <a:solidFill>
            <a:schemeClr val="bg1">
              <a:alpha val="80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 hangingPunct="0"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3200" kern="0" dirty="0">
              <a:solidFill>
                <a:srgbClr val="FFFFFF"/>
              </a:solidFill>
              <a:latin typeface="Algerian" panose="04020705040A02060702" charset="0"/>
              <a:ea typeface="Algerian" panose="04020705040A02060702" charset="0"/>
              <a:cs typeface="Algerian" panose="04020705040A02060702" charset="0"/>
              <a:sym typeface="Algerian" panose="04020705040A02060702" charset="0"/>
            </a:endParaRPr>
          </a:p>
        </p:txBody>
      </p:sp>
      <p:sp>
        <p:nvSpPr>
          <p:cNvPr id="8" name="The Picture slide"/>
          <p:cNvSpPr txBox="1"/>
          <p:nvPr/>
        </p:nvSpPr>
        <p:spPr>
          <a:xfrm>
            <a:off x="4323334" y="3304155"/>
            <a:ext cx="7104888" cy="1024890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b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/>
            <a:r>
              <a:rPr lang="zh-CN" altLang="en-US" sz="6000" kern="0" cap="all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Algerian" panose="04020705040A02060702" charset="0"/>
                <a:sym typeface="Algerian" panose="04020705040A02060702" charset="0"/>
              </a:rPr>
              <a:t>前置内容</a:t>
            </a:r>
            <a:endParaRPr lang="zh-CN" altLang="en-US" sz="6000" kern="0" cap="all" dirty="0" smtClean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Algerian" panose="04020705040A02060702" charset="0"/>
              <a:sym typeface="Algerian" panose="04020705040A02060702" charset="0"/>
            </a:endParaRPr>
          </a:p>
        </p:txBody>
      </p:sp>
      <p:sp>
        <p:nvSpPr>
          <p:cNvPr id="10" name="Rectangle"/>
          <p:cNvSpPr/>
          <p:nvPr/>
        </p:nvSpPr>
        <p:spPr>
          <a:xfrm>
            <a:off x="2724911" y="4572000"/>
            <a:ext cx="10018631" cy="145143"/>
          </a:xfrm>
          <a:prstGeom prst="rect">
            <a:avLst/>
          </a:prstGeom>
          <a:solidFill>
            <a:srgbClr val="FFD96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 hangingPunct="0"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3200" kern="0">
              <a:solidFill>
                <a:srgbClr val="FFFFFF"/>
              </a:solidFill>
              <a:latin typeface="Algerian" panose="04020705040A02060702" charset="0"/>
              <a:ea typeface="Algerian" panose="04020705040A02060702" charset="0"/>
              <a:cs typeface="Algerian" panose="04020705040A02060702" charset="0"/>
              <a:sym typeface="Algerian" panose="04020705040A02060702" charset="0"/>
            </a:endParaRPr>
          </a:p>
        </p:txBody>
      </p:sp>
      <p:sp>
        <p:nvSpPr>
          <p:cNvPr id="15" name="The Picture slide"/>
          <p:cNvSpPr txBox="1"/>
          <p:nvPr/>
        </p:nvSpPr>
        <p:spPr>
          <a:xfrm>
            <a:off x="2724912" y="4942320"/>
            <a:ext cx="10018630" cy="4564380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742950" indent="-7429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DX12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的初始化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Yu Gothic Light" panose="020B0300000000000000" charset="-128"/>
            </a:endParaRPr>
          </a:p>
          <a:p>
            <a:pPr marL="742950" indent="-7429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DX12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基本渲染管线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Yu Gothic Light" panose="020B0300000000000000" charset="-128"/>
            </a:endParaRPr>
          </a:p>
          <a:p>
            <a:pPr marL="742950" indent="-7429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PSO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Yu Gothic Light" panose="020B0300000000000000" charset="-128"/>
            </a:endParaRPr>
          </a:p>
          <a:p>
            <a:pPr marL="742950" indent="-7429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DX12 Work Submission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Yu Gothic Light" panose="020B0300000000000000" charset="-128"/>
            </a:endParaRP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None/>
            </a:pPr>
            <a:endParaRPr lang="en-US" altLang="zh-CN" b="0" dirty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Yu Gothic Light" panose="020B0300000000000000" charset="-128"/>
            </a:endParaRPr>
          </a:p>
        </p:txBody>
      </p:sp>
      <p:pic>
        <p:nvPicPr>
          <p:cNvPr id="3" name="图片 2" descr="Ic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00985" y="3085465"/>
            <a:ext cx="1440000" cy="14400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Rectangle"/>
          <p:cNvSpPr/>
          <p:nvPr/>
        </p:nvSpPr>
        <p:spPr>
          <a:xfrm>
            <a:off x="1400175" y="0"/>
            <a:ext cx="7765125" cy="13716000"/>
          </a:xfrm>
          <a:prstGeom prst="rect">
            <a:avLst/>
          </a:prstGeom>
          <a:solidFill>
            <a:srgbClr val="FFD96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 hangingPunct="0"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3200" kern="0">
              <a:solidFill>
                <a:srgbClr val="FFFFFF"/>
              </a:solidFill>
              <a:latin typeface="Algerian" panose="04020705040A02060702" charset="0"/>
              <a:ea typeface="Algerian" panose="04020705040A02060702" charset="0"/>
              <a:cs typeface="Algerian" panose="04020705040A02060702" charset="0"/>
              <a:sym typeface="Algerian" panose="04020705040A02060702" charset="0"/>
            </a:endParaRPr>
          </a:p>
        </p:txBody>
      </p:sp>
      <p:sp>
        <p:nvSpPr>
          <p:cNvPr id="684" name="I see your face on the leaves,telling me how lonely I have been. This is a dream of mine that I have just dreamed. Just see your smiling face everywhere I go. The love I feel for you to shine inside me. But it’s all over now you’re gone. This is a dream of mine that I have just ..."/>
          <p:cNvSpPr txBox="1"/>
          <p:nvPr/>
        </p:nvSpPr>
        <p:spPr>
          <a:xfrm>
            <a:off x="9989292" y="4183930"/>
            <a:ext cx="12700000" cy="222504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t">
            <a:spAutoFit/>
          </a:bodyPr>
          <a:lstStyle>
            <a:lvl1pPr algn="l"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457200" indent="-457200" algn="l">
              <a:spcBef>
                <a:spcPts val="1800"/>
              </a:spcBef>
              <a:buClrTx/>
              <a:buSzTx/>
              <a:buFontTx/>
            </a:pPr>
            <a:r>
              <a:rPr lang="zh-CN" altLang="en-US" sz="3600" dirty="0" smtClean="0">
                <a:solidFill>
                  <a:srgbClr val="17171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lgerian" panose="04020705040A02060702" charset="0"/>
                <a:hlinkClick r:id="rId1"/>
              </a:rPr>
              <a:t>Resource Binding</a:t>
            </a:r>
            <a:r>
              <a:rPr lang="zh-CN" altLang="en-US" sz="3600" dirty="0" smtClean="0">
                <a:solidFill>
                  <a:srgbClr val="17171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lgerian" panose="04020705040A02060702" charset="0"/>
              </a:rPr>
              <a:t>（DX12 Document）</a:t>
            </a:r>
            <a:endParaRPr lang="zh-CN" altLang="en-US" sz="3600" dirty="0" smtClean="0">
              <a:solidFill>
                <a:srgbClr val="17171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lgerian" panose="04020705040A02060702" charset="0"/>
            </a:endParaRPr>
          </a:p>
          <a:p>
            <a:pPr marL="457200" indent="-457200" algn="l">
              <a:spcBef>
                <a:spcPts val="1800"/>
              </a:spcBef>
              <a:buClrTx/>
              <a:buSzTx/>
              <a:buFontTx/>
            </a:pPr>
            <a:r>
              <a:rPr lang="zh-CN" altLang="en-US" sz="3600" dirty="0" smtClean="0">
                <a:solidFill>
                  <a:srgbClr val="17171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lgerian" panose="04020705040A02060702" charset="0"/>
              </a:rPr>
              <a:t>DX12技术白皮书</a:t>
            </a:r>
            <a:endParaRPr lang="zh-CN" altLang="en-US" sz="3600" dirty="0" smtClean="0">
              <a:solidFill>
                <a:srgbClr val="17171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lgerian" panose="04020705040A02060702" charset="0"/>
            </a:endParaRPr>
          </a:p>
          <a:p>
            <a:pPr marL="457200" indent="-457200" algn="l">
              <a:spcBef>
                <a:spcPts val="1800"/>
              </a:spcBef>
              <a:buClrTx/>
              <a:buSzTx/>
              <a:buFontTx/>
            </a:pPr>
            <a:r>
              <a:rPr lang="zh-CN" altLang="en-US" sz="3600" dirty="0" smtClean="0">
                <a:solidFill>
                  <a:srgbClr val="17171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lgerian" panose="04020705040A02060702" charset="0"/>
                <a:hlinkClick r:id="rId2"/>
              </a:rPr>
              <a:t>DirectX 12 | 3D Game Engine Programming (3dgep.com)</a:t>
            </a:r>
            <a:endParaRPr lang="zh-CN" altLang="en-US" sz="3600" dirty="0" smtClean="0">
              <a:solidFill>
                <a:srgbClr val="17171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lgerian" panose="04020705040A02060702" charset="0"/>
            </a:endParaRPr>
          </a:p>
        </p:txBody>
      </p:sp>
      <p:sp>
        <p:nvSpPr>
          <p:cNvPr id="7" name="Just like flower porcelain  You’re like a moon that  awaken to say hello So beautiful and bright that you make me content to play it  world"/>
          <p:cNvSpPr txBox="1"/>
          <p:nvPr/>
        </p:nvSpPr>
        <p:spPr>
          <a:xfrm>
            <a:off x="4471670" y="4184015"/>
            <a:ext cx="4653280" cy="1640205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 algn="r"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/>
            <a:r>
              <a:rPr lang="en-US" altLang="zh-CN" sz="5000" kern="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lgerian" panose="04020705040A02060702" charset="0"/>
              </a:rPr>
              <a:t>Reference</a:t>
            </a:r>
            <a:r>
              <a:rPr lang="en-US" sz="5000" kern="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lgerian" panose="04020705040A02060702" charset="0"/>
              </a:rPr>
              <a:t>：</a:t>
            </a:r>
            <a:br>
              <a:rPr lang="en-US" sz="5000" kern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lgerian" panose="04020705040A02060702" charset="0"/>
              </a:rPr>
            </a:br>
            <a:r>
              <a:rPr lang="zh-CN" altLang="en-US" sz="5000" kern="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lgerian" panose="04020705040A02060702" charset="0"/>
              </a:rPr>
              <a:t>参考</a:t>
            </a:r>
            <a:endParaRPr lang="zh-CN" sz="5000" kern="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lgerian" panose="04020705040A02060702" charset="0"/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图片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03625" y="1512570"/>
            <a:ext cx="18570575" cy="1133856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873052" y="2180698"/>
            <a:ext cx="8480748" cy="10248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Yu Gothic Light" panose="020B0300000000000000" charset="-128"/>
              </a:rPr>
              <a:t>今天的主要内容</a:t>
            </a:r>
            <a:endParaRPr kumimoji="0" lang="zh-CN" altLang="en-US" sz="6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sym typeface="Yu Gothic Light" panose="020B0300000000000000" charset="-128"/>
            </a:endParaRPr>
          </a:p>
        </p:txBody>
      </p:sp>
      <p:sp>
        <p:nvSpPr>
          <p:cNvPr id="5" name="Rectangle"/>
          <p:cNvSpPr/>
          <p:nvPr/>
        </p:nvSpPr>
        <p:spPr>
          <a:xfrm>
            <a:off x="1" y="3219450"/>
            <a:ext cx="9582150" cy="76200"/>
          </a:xfrm>
          <a:prstGeom prst="rect">
            <a:avLst/>
          </a:prstGeom>
          <a:solidFill>
            <a:srgbClr val="FFD96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3200">
              <a:solidFill>
                <a:srgbClr val="FFFFFF"/>
              </a:solidFill>
              <a:latin typeface="方正姚体" panose="02010601030101010101" pitchFamily="2" charset="-122"/>
              <a:ea typeface="方正姚体" panose="02010601030101010101" pitchFamily="2" charset="-122"/>
              <a:cs typeface="Algerian" panose="04020705040A02060702" charset="0"/>
              <a:sym typeface="Algerian" panose="04020705040A02060702" charset="0"/>
            </a:endParaRPr>
          </a:p>
        </p:txBody>
      </p:sp>
      <p:pic>
        <p:nvPicPr>
          <p:cNvPr id="2" name="图片 1" descr="Ico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455" y="1779270"/>
            <a:ext cx="1440000" cy="1440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You are the face that has changed my whole world. You are the face that I see everywhere I go. You are so beautiful to me that I can’t explain , Just like a green flower porcelain"/>
          <p:cNvSpPr txBox="1"/>
          <p:nvPr/>
        </p:nvSpPr>
        <p:spPr>
          <a:xfrm>
            <a:off x="4366159" y="7444105"/>
            <a:ext cx="15651686" cy="102489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>
              <a:defRPr sz="24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825500" hangingPunct="0"/>
            <a:r>
              <a:rPr lang="en-US" altLang="zh-CN" sz="6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Algerian" panose="04020705040A02060702" charset="0"/>
                <a:sym typeface="Yu Gothic Light" panose="020B0300000000000000" charset="-128"/>
              </a:rPr>
              <a:t>Shader Resource</a:t>
            </a:r>
            <a:endParaRPr lang="en-US" altLang="zh-CN" sz="60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Algerian" panose="04020705040A02060702" charset="0"/>
              <a:sym typeface="Yu Gothic Light" panose="020B0300000000000000" charset="-128"/>
            </a:endParaRPr>
          </a:p>
        </p:txBody>
      </p:sp>
      <p:sp>
        <p:nvSpPr>
          <p:cNvPr id="45" name="AEVER"/>
          <p:cNvSpPr txBox="1"/>
          <p:nvPr/>
        </p:nvSpPr>
        <p:spPr>
          <a:xfrm>
            <a:off x="9652017" y="5639437"/>
            <a:ext cx="5080000" cy="133223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12000" b="1" spc="1800">
                <a:solidFill>
                  <a:srgbClr val="FFFC73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825500" hangingPunct="0"/>
            <a:r>
              <a:rPr lang="zh-CN" sz="8000" cap="all" dirty="0">
                <a:solidFill>
                  <a:srgbClr val="FFD966"/>
                </a:solidFill>
                <a:latin typeface="微软雅黑" panose="020B0503020204020204" charset="-122"/>
                <a:ea typeface="微软雅黑" panose="020B0503020204020204" charset="-122"/>
                <a:cs typeface="Algerian" panose="04020705040A02060702" charset="0"/>
                <a:sym typeface="Algerian" panose="04020705040A02060702" charset="0"/>
              </a:rPr>
              <a:t>第一部分</a:t>
            </a:r>
            <a:endParaRPr lang="zh-CN" sz="8000" cap="all" dirty="0">
              <a:solidFill>
                <a:srgbClr val="FFD966"/>
              </a:solidFill>
              <a:latin typeface="微软雅黑" panose="020B0503020204020204" charset="-122"/>
              <a:ea typeface="微软雅黑" panose="020B0503020204020204" charset="-122"/>
              <a:cs typeface="Algerian" panose="04020705040A02060702" charset="0"/>
              <a:sym typeface="Algerian" panose="04020705040A02060702" charset="0"/>
            </a:endParaRP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323975" y="0"/>
            <a:ext cx="8824595" cy="13716000"/>
            <a:chOff x="10467974" y="26142"/>
            <a:chExt cx="11002047" cy="13716000"/>
          </a:xfrm>
        </p:grpSpPr>
        <p:sp>
          <p:nvSpPr>
            <p:cNvPr id="3" name="Rectangle"/>
            <p:cNvSpPr/>
            <p:nvPr/>
          </p:nvSpPr>
          <p:spPr>
            <a:xfrm>
              <a:off x="10467975" y="26142"/>
              <a:ext cx="11002046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4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2318062" y="1756835"/>
            <a:ext cx="9414198" cy="1486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lvl="1" algn="l">
              <a:lnSpc>
                <a:spcPct val="150000"/>
              </a:lnSpc>
              <a:spcBef>
                <a:spcPts val="600"/>
              </a:spcBef>
            </a:pPr>
            <a:r>
              <a:rPr kumimoji="0" lang="en-US" altLang="zh-CN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Yu Gothic Light" panose="020B0300000000000000" charset="-128"/>
              </a:rPr>
              <a:t>Shader Resource</a:t>
            </a:r>
            <a:endParaRPr kumimoji="0" lang="en-US" altLang="zh-CN" sz="6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sym typeface="Yu Gothic Light" panose="020B0300000000000000" charset="-128"/>
            </a:endParaRPr>
          </a:p>
        </p:txBody>
      </p:sp>
      <p:sp>
        <p:nvSpPr>
          <p:cNvPr id="7" name="The Picture slide"/>
          <p:cNvSpPr txBox="1"/>
          <p:nvPr/>
        </p:nvSpPr>
        <p:spPr>
          <a:xfrm>
            <a:off x="2426970" y="3954780"/>
            <a:ext cx="6721475" cy="932180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Yu Gothic Light" panose="020B0300000000000000" charset="-128"/>
              </a:rPr>
              <a:t>树桩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Yu Gothic Light" panose="020B0300000000000000" charset="-128"/>
              </a:rPr>
              <a:t>代替虚幻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Yu Gothic Light" panose="020B0300000000000000" charset="-128"/>
              </a:rPr>
              <a:t>小球</a:t>
            </a:r>
            <a:endParaRPr lang="zh-CN" altLang="en-US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Yu Gothic Light" panose="020B0300000000000000" charset="-128"/>
            </a:endParaRPr>
          </a:p>
        </p:txBody>
      </p:sp>
      <p:pic>
        <p:nvPicPr>
          <p:cNvPr id="8" name="图片 7" descr="Icon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621155" y="1741170"/>
            <a:ext cx="1440000" cy="14400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9205" y="3711575"/>
            <a:ext cx="14234795" cy="629285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323975" y="0"/>
            <a:ext cx="9593012" cy="13716000"/>
            <a:chOff x="10467974" y="26142"/>
            <a:chExt cx="11002047" cy="13716000"/>
          </a:xfrm>
        </p:grpSpPr>
        <p:sp>
          <p:nvSpPr>
            <p:cNvPr id="3" name="Rectangle"/>
            <p:cNvSpPr/>
            <p:nvPr/>
          </p:nvSpPr>
          <p:spPr>
            <a:xfrm>
              <a:off x="10467975" y="26142"/>
              <a:ext cx="11002046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4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2318062" y="1756835"/>
            <a:ext cx="9414198" cy="1486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lvl="1" algn="l">
              <a:lnSpc>
                <a:spcPct val="150000"/>
              </a:lnSpc>
              <a:spcBef>
                <a:spcPts val="600"/>
              </a:spcBef>
            </a:pPr>
            <a:r>
              <a:rPr kumimoji="0" lang="en-US" altLang="zh-CN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Yu Gothic Light" panose="020B0300000000000000" charset="-128"/>
              </a:rPr>
              <a:t>Shader Resource</a:t>
            </a:r>
            <a:endParaRPr kumimoji="0" lang="en-US" altLang="zh-CN" sz="6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sym typeface="Yu Gothic Light" panose="020B0300000000000000" charset="-128"/>
            </a:endParaRPr>
          </a:p>
        </p:txBody>
      </p:sp>
      <p:sp>
        <p:nvSpPr>
          <p:cNvPr id="7" name="The Picture slide"/>
          <p:cNvSpPr txBox="1"/>
          <p:nvPr/>
        </p:nvSpPr>
        <p:spPr>
          <a:xfrm>
            <a:off x="2426713" y="3954550"/>
            <a:ext cx="11521373" cy="5288627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Yu Gothic Light" panose="020B0300000000000000" charset="-128"/>
              </a:rPr>
              <a:t>Pixel Shader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Yu Gothic Light" panose="020B0300000000000000" charset="-128"/>
              </a:rPr>
              <a:t>示例分析</a:t>
            </a:r>
            <a:endParaRPr lang="zh-CN" altLang="en-US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Yu Gothic Light" panose="020B0300000000000000" charset="-128"/>
            </a:endParaRPr>
          </a:p>
          <a:p>
            <a:pPr marL="971550" lvl="1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b="0" dirty="0" err="1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gWorldViewProj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pPr marL="571500" indent="-571500" algn="l">
              <a:lnSpc>
                <a:spcPct val="150000"/>
              </a:lnSpc>
              <a:spcBef>
                <a:spcPts val="6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36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Yu Gothic Light" panose="020B0300000000000000" charset="-128"/>
              </a:rPr>
              <a:t>简单理解</a:t>
            </a:r>
            <a:endParaRPr lang="zh-CN" altLang="en-US" sz="3600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Yu Gothic Light" panose="020B0300000000000000" charset="-128"/>
            </a:endParaRPr>
          </a:p>
          <a:p>
            <a:pPr marL="971550" lvl="1" indent="-514350" algn="l">
              <a:lnSpc>
                <a:spcPct val="150000"/>
              </a:lnSpc>
              <a:spcBef>
                <a:spcPts val="6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3600" dirty="0" err="1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GPU进行计算时使用的数据</a:t>
            </a:r>
            <a:endParaRPr lang="en-US" altLang="zh-CN" sz="3600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pPr marL="971550" lvl="1" indent="-514350" algn="l">
              <a:lnSpc>
                <a:spcPct val="150000"/>
              </a:lnSpc>
              <a:spcBef>
                <a:spcPts val="6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36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Resource</a:t>
            </a:r>
            <a:r>
              <a:rPr lang="zh-CN" altLang="en-US" sz="36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绑定</a:t>
            </a:r>
            <a:endParaRPr lang="en-US" altLang="zh-CN" sz="3600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pPr marL="971550" lvl="1" indent="-51435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Ø"/>
            </a:pPr>
            <a:endParaRPr lang="zh-CN" altLang="en-US" sz="2800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Yu Gothic Light" panose="020B0300000000000000" charset="-128"/>
            </a:endParaRPr>
          </a:p>
        </p:txBody>
      </p:sp>
      <p:pic>
        <p:nvPicPr>
          <p:cNvPr id="8" name="图片 7" descr="Ic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1155" y="1741170"/>
            <a:ext cx="1440000" cy="144000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5651640" y="11798338"/>
            <a:ext cx="5548315" cy="53347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50800" tIns="50800" rIns="50800" bIns="5080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80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虚幻球</a:t>
            </a:r>
            <a:r>
              <a:rPr lang="en-US" altLang="zh-CN" sz="280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V</a:t>
            </a:r>
            <a:r>
              <a:rPr kumimoji="0" lang="en-US" altLang="zh-CN" sz="2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S</a:t>
            </a:r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计算中</a:t>
            </a:r>
            <a:r>
              <a:rPr kumimoji="0" lang="zh-CN" altLang="en-US" sz="2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的</a:t>
            </a:r>
            <a:r>
              <a:rPr kumimoji="0" lang="en-US" altLang="zh-CN" sz="2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Constant Buffer</a:t>
            </a:r>
            <a:endParaRPr kumimoji="0" lang="en-US" altLang="zh-CN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Yu Gothic Light" panose="020B0300000000000000" charset="-128"/>
            </a:endParaRPr>
          </a:p>
        </p:txBody>
      </p:sp>
      <p:pic>
        <p:nvPicPr>
          <p:cNvPr id="5" name="图片 4" descr="Pipelin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9065" y="577215"/>
            <a:ext cx="2310765" cy="10657205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14600165" y="1460241"/>
            <a:ext cx="9128516" cy="675056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defTabSz="825500" hangingPunct="0"/>
            <a:r>
              <a:rPr lang="en-US" altLang="zh-CN" sz="2400" dirty="0" err="1">
                <a:solidFill>
                  <a:srgbClr val="FF0000"/>
                </a:solidFill>
                <a:latin typeface="微软雅黑 Light" panose="020B0502040204020203" charset="-122"/>
                <a:ea typeface="微软雅黑 Light" panose="020B0502040204020203" charset="-122"/>
                <a:sym typeface="微软雅黑 Light" panose="020B0502040204020203" charset="-122"/>
              </a:rPr>
              <a:t>cbuffer</a:t>
            </a:r>
            <a:r>
              <a:rPr lang="en-US" altLang="zh-CN" sz="2400" dirty="0">
                <a:solidFill>
                  <a:srgbClr val="FF0000"/>
                </a:solidFill>
                <a:latin typeface="微软雅黑 Light" panose="020B0502040204020203" charset="-122"/>
                <a:ea typeface="微软雅黑 Light" panose="020B0502040204020203" charset="-122"/>
                <a:sym typeface="微软雅黑 Light" panose="020B0502040204020203" charset="-122"/>
              </a:rPr>
              <a:t> </a:t>
            </a:r>
            <a:r>
              <a:rPr lang="en-US" altLang="zh-CN" sz="2400" dirty="0" err="1">
                <a:solidFill>
                  <a:srgbClr val="FF0000"/>
                </a:solidFill>
                <a:latin typeface="微软雅黑 Light" panose="020B0502040204020203" charset="-122"/>
                <a:ea typeface="微软雅黑 Light" panose="020B0502040204020203" charset="-122"/>
                <a:sym typeface="微软雅黑 Light" panose="020B0502040204020203" charset="-122"/>
              </a:rPr>
              <a:t>cbPerObject</a:t>
            </a:r>
            <a:r>
              <a:rPr lang="en-US" altLang="zh-CN" sz="2400" dirty="0">
                <a:solidFill>
                  <a:srgbClr val="FF0000"/>
                </a:solidFill>
                <a:latin typeface="微软雅黑 Light" panose="020B0502040204020203" charset="-122"/>
                <a:ea typeface="微软雅黑 Light" panose="020B0502040204020203" charset="-122"/>
                <a:sym typeface="微软雅黑 Light" panose="020B0502040204020203" charset="-122"/>
              </a:rPr>
              <a:t> : register(b0)</a:t>
            </a:r>
            <a:endParaRPr lang="en-US" altLang="zh-CN" sz="2400" dirty="0">
              <a:solidFill>
                <a:srgbClr val="FF0000"/>
              </a:solidFill>
              <a:latin typeface="微软雅黑 Light" panose="020B0502040204020203" charset="-122"/>
              <a:ea typeface="微软雅黑 Light" panose="020B0502040204020203" charset="-122"/>
              <a:sym typeface="微软雅黑 Light" panose="020B0502040204020203" charset="-122"/>
            </a:endParaRPr>
          </a:p>
          <a:p>
            <a:pPr defTabSz="825500" hangingPunct="0"/>
            <a:r>
              <a:rPr lang="en-US" altLang="zh-CN" sz="2400" dirty="0">
                <a:solidFill>
                  <a:srgbClr val="FF0000"/>
                </a:solidFill>
                <a:latin typeface="微软雅黑 Light" panose="020B0502040204020203" charset="-122"/>
                <a:ea typeface="微软雅黑 Light" panose="020B0502040204020203" charset="-122"/>
                <a:sym typeface="微软雅黑 Light" panose="020B0502040204020203" charset="-122"/>
              </a:rPr>
              <a:t>{</a:t>
            </a:r>
            <a:endParaRPr lang="en-US" altLang="zh-CN" sz="2400" dirty="0">
              <a:solidFill>
                <a:srgbClr val="FF0000"/>
              </a:solidFill>
              <a:latin typeface="微软雅黑 Light" panose="020B0502040204020203" charset="-122"/>
              <a:ea typeface="微软雅黑 Light" panose="020B0502040204020203" charset="-122"/>
              <a:sym typeface="微软雅黑 Light" panose="020B0502040204020203" charset="-122"/>
            </a:endParaRPr>
          </a:p>
          <a:p>
            <a:pPr defTabSz="825500" hangingPunct="0"/>
            <a:r>
              <a:rPr lang="en-US" altLang="zh-CN" sz="2400" dirty="0">
                <a:solidFill>
                  <a:srgbClr val="FF0000"/>
                </a:solidFill>
                <a:latin typeface="微软雅黑 Light" panose="020B0502040204020203" charset="-122"/>
                <a:ea typeface="微软雅黑 Light" panose="020B0502040204020203" charset="-122"/>
                <a:sym typeface="微软雅黑 Light" panose="020B0502040204020203" charset="-122"/>
              </a:rPr>
              <a:t>	</a:t>
            </a:r>
            <a:r>
              <a:rPr lang="en-US" altLang="zh-CN" sz="2400" dirty="0">
                <a:latin typeface="微软雅黑 Light" panose="020B0502040204020203" charset="-122"/>
                <a:ea typeface="微软雅黑 Light" panose="020B0502040204020203" charset="-122"/>
                <a:sym typeface="微软雅黑 Light" panose="020B0502040204020203" charset="-122"/>
              </a:rPr>
              <a:t>float4x4 </a:t>
            </a:r>
            <a:r>
              <a:rPr lang="en-US" altLang="zh-CN" sz="2400" dirty="0" err="1">
                <a:latin typeface="微软雅黑 Light" panose="020B0502040204020203" charset="-122"/>
                <a:ea typeface="微软雅黑 Light" panose="020B0502040204020203" charset="-122"/>
                <a:sym typeface="微软雅黑 Light" panose="020B0502040204020203" charset="-122"/>
              </a:rPr>
              <a:t>gWorldViewProj</a:t>
            </a:r>
            <a:r>
              <a:rPr lang="en-US" altLang="zh-CN" sz="2400" dirty="0">
                <a:latin typeface="微软雅黑 Light" panose="020B0502040204020203" charset="-122"/>
                <a:ea typeface="微软雅黑 Light" panose="020B0502040204020203" charset="-122"/>
                <a:sym typeface="微软雅黑 Light" panose="020B0502040204020203" charset="-122"/>
              </a:rPr>
              <a:t>; </a:t>
            </a:r>
            <a:endParaRPr lang="en-US" altLang="zh-CN" sz="2400" dirty="0">
              <a:latin typeface="微软雅黑 Light" panose="020B0502040204020203" charset="-122"/>
              <a:ea typeface="微软雅黑 Light" panose="020B0502040204020203" charset="-122"/>
              <a:sym typeface="微软雅黑 Light" panose="020B0502040204020203" charset="-122"/>
            </a:endParaRPr>
          </a:p>
          <a:p>
            <a:pPr defTabSz="825500" hangingPunct="0"/>
            <a:r>
              <a:rPr lang="en-US" altLang="zh-CN" sz="2400" dirty="0">
                <a:solidFill>
                  <a:srgbClr val="FF0000"/>
                </a:solidFill>
                <a:latin typeface="微软雅黑 Light" panose="020B0502040204020203" charset="-122"/>
                <a:ea typeface="微软雅黑 Light" panose="020B0502040204020203" charset="-122"/>
                <a:sym typeface="微软雅黑 Light" panose="020B0502040204020203" charset="-122"/>
              </a:rPr>
              <a:t>};</a:t>
            </a:r>
            <a:endParaRPr lang="en-US" altLang="zh-CN" sz="2400" dirty="0">
              <a:solidFill>
                <a:srgbClr val="FF0000"/>
              </a:solidFill>
              <a:latin typeface="微软雅黑 Light" panose="020B0502040204020203" charset="-122"/>
              <a:ea typeface="微软雅黑 Light" panose="020B0502040204020203" charset="-122"/>
              <a:sym typeface="微软雅黑 Light" panose="020B0502040204020203" charset="-122"/>
            </a:endParaRPr>
          </a:p>
          <a:p>
            <a:pPr defTabSz="825500" hangingPunct="0"/>
            <a:endParaRPr lang="en-US" altLang="zh-CN" sz="2400" dirty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微软雅黑 Light" panose="020B0502040204020203" charset="-122"/>
            </a:endParaRPr>
          </a:p>
          <a:p>
            <a:pPr defTabSz="825500" hangingPunct="0"/>
            <a:r>
              <a:rPr lang="en-US" altLang="zh-CN" sz="2400" dirty="0" err="1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微软雅黑 Light" panose="020B0502040204020203" charset="-122"/>
              </a:rPr>
              <a:t>VertexOut</a:t>
            </a:r>
            <a:r>
              <a:rPr lang="en-US" altLang="zh-CN" sz="2400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微软雅黑 Light" panose="020B0502040204020203" charset="-122"/>
              </a:rPr>
              <a:t> VS(</a:t>
            </a:r>
            <a:r>
              <a:rPr lang="en-US" altLang="zh-CN" sz="2400" dirty="0" err="1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微软雅黑 Light" panose="020B0502040204020203" charset="-122"/>
              </a:rPr>
              <a:t>VertexIn</a:t>
            </a:r>
            <a:r>
              <a:rPr lang="en-US" altLang="zh-CN" sz="2400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微软雅黑 Light" panose="020B0502040204020203" charset="-122"/>
              </a:rPr>
              <a:t> vin)</a:t>
            </a:r>
            <a:endParaRPr lang="en-US" altLang="zh-CN" sz="2400" dirty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微软雅黑 Light" panose="020B0502040204020203" charset="-122"/>
            </a:endParaRPr>
          </a:p>
          <a:p>
            <a:pPr defTabSz="825500" hangingPunct="0"/>
            <a:r>
              <a:rPr lang="en-US" altLang="zh-CN" sz="2400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微软雅黑 Light" panose="020B0502040204020203" charset="-122"/>
              </a:rPr>
              <a:t>{</a:t>
            </a:r>
            <a:endParaRPr lang="en-US" altLang="zh-CN" sz="2400" dirty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微软雅黑 Light" panose="020B0502040204020203" charset="-122"/>
            </a:endParaRPr>
          </a:p>
          <a:p>
            <a:pPr defTabSz="825500" hangingPunct="0"/>
            <a:r>
              <a:rPr lang="en-US" altLang="zh-CN" sz="2400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微软雅黑 Light" panose="020B0502040204020203" charset="-122"/>
              </a:rPr>
              <a:t>	</a:t>
            </a:r>
            <a:r>
              <a:rPr lang="en-US" altLang="zh-CN" sz="2400" dirty="0" err="1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微软雅黑 Light" panose="020B0502040204020203" charset="-122"/>
              </a:rPr>
              <a:t>VertexOut</a:t>
            </a:r>
            <a:r>
              <a:rPr lang="en-US" altLang="zh-CN" sz="2400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微软雅黑 Light" panose="020B0502040204020203" charset="-122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微软雅黑 Light" panose="020B0502040204020203" charset="-122"/>
              </a:rPr>
              <a:t>vout</a:t>
            </a:r>
            <a:r>
              <a:rPr lang="en-US" altLang="zh-CN" sz="2400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微软雅黑 Light" panose="020B0502040204020203" charset="-122"/>
              </a:rPr>
              <a:t>;</a:t>
            </a:r>
            <a:endParaRPr lang="en-US" altLang="zh-CN" sz="2400" dirty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微软雅黑 Light" panose="020B0502040204020203" charset="-122"/>
            </a:endParaRPr>
          </a:p>
          <a:p>
            <a:pPr defTabSz="825500" hangingPunct="0"/>
            <a:r>
              <a:rPr lang="en-US" altLang="zh-CN" sz="2400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微软雅黑 Light" panose="020B0502040204020203" charset="-122"/>
              </a:rPr>
              <a:t>	</a:t>
            </a:r>
            <a:endParaRPr lang="en-US" altLang="zh-CN" sz="2400" dirty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微软雅黑 Light" panose="020B0502040204020203" charset="-122"/>
            </a:endParaRPr>
          </a:p>
          <a:p>
            <a:pPr defTabSz="825500" hangingPunct="0"/>
            <a:r>
              <a:rPr lang="en-US" altLang="zh-CN" sz="2400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微软雅黑 Light" panose="020B0502040204020203" charset="-122"/>
              </a:rPr>
              <a:t>	// Transform to homogeneous clip space.</a:t>
            </a:r>
            <a:endParaRPr lang="en-US" altLang="zh-CN" sz="2400" dirty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微软雅黑 Light" panose="020B0502040204020203" charset="-122"/>
            </a:endParaRPr>
          </a:p>
          <a:p>
            <a:pPr defTabSz="825500" hangingPunct="0"/>
            <a:r>
              <a:rPr lang="en-US" altLang="zh-CN" sz="2400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微软雅黑 Light" panose="020B0502040204020203" charset="-122"/>
              </a:rPr>
              <a:t>	</a:t>
            </a:r>
            <a:r>
              <a:rPr lang="en-US" altLang="zh-CN" sz="2400" dirty="0" err="1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微软雅黑 Light" panose="020B0502040204020203" charset="-122"/>
              </a:rPr>
              <a:t>vout.PosH</a:t>
            </a:r>
            <a:r>
              <a:rPr lang="en-US" altLang="zh-CN" sz="2400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微软雅黑 Light" panose="020B0502040204020203" charset="-122"/>
              </a:rPr>
              <a:t> = </a:t>
            </a:r>
            <a:r>
              <a:rPr lang="en-US" altLang="zh-CN" sz="2400" dirty="0" err="1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微软雅黑 Light" panose="020B0502040204020203" charset="-122"/>
              </a:rPr>
              <a:t>mul</a:t>
            </a:r>
            <a:r>
              <a:rPr lang="en-US" altLang="zh-CN" sz="2400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微软雅黑 Light" panose="020B0502040204020203" charset="-122"/>
              </a:rPr>
              <a:t>(float4(</a:t>
            </a:r>
            <a:r>
              <a:rPr lang="en-US" altLang="zh-CN" sz="2400" dirty="0" err="1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微软雅黑 Light" panose="020B0502040204020203" charset="-122"/>
              </a:rPr>
              <a:t>vin.Pos</a:t>
            </a:r>
            <a:r>
              <a:rPr lang="en-US" altLang="zh-CN" sz="2400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微软雅黑 Light" panose="020B0502040204020203" charset="-122"/>
              </a:rPr>
              <a:t>, 1.0f), </a:t>
            </a:r>
            <a:r>
              <a:rPr lang="en-US" altLang="zh-CN" sz="2400" dirty="0" err="1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微软雅黑 Light" panose="020B0502040204020203" charset="-122"/>
              </a:rPr>
              <a:t>gWorldViewProj</a:t>
            </a:r>
            <a:r>
              <a:rPr lang="en-US" altLang="zh-CN" sz="2400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微软雅黑 Light" panose="020B0502040204020203" charset="-122"/>
              </a:rPr>
              <a:t>);</a:t>
            </a:r>
            <a:endParaRPr lang="en-US" altLang="zh-CN" sz="2400" dirty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微软雅黑 Light" panose="020B0502040204020203" charset="-122"/>
            </a:endParaRPr>
          </a:p>
          <a:p>
            <a:pPr defTabSz="825500" hangingPunct="0"/>
            <a:r>
              <a:rPr lang="en-US" altLang="zh-CN" sz="2400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微软雅黑 Light" panose="020B0502040204020203" charset="-122"/>
              </a:rPr>
              <a:t>	</a:t>
            </a:r>
            <a:endParaRPr lang="en-US" altLang="zh-CN" sz="240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微软雅黑 Light" panose="020B0502040204020203" charset="-122"/>
            </a:endParaRPr>
          </a:p>
          <a:p>
            <a:pPr defTabSz="825500" hangingPunct="0"/>
            <a:r>
              <a:rPr lang="en-US" altLang="zh-CN" sz="240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微软雅黑 Light" panose="020B0502040204020203" charset="-122"/>
              </a:rPr>
              <a:t>	</a:t>
            </a:r>
            <a:r>
              <a:rPr lang="en-US" altLang="zh-CN" sz="2400" dirty="0" err="1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微软雅黑 Light" panose="020B0502040204020203" charset="-122"/>
              </a:rPr>
              <a:t>vout.Color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微软雅黑 Light" panose="020B0502040204020203" charset="-122"/>
              </a:rPr>
              <a:t> = float4(</a:t>
            </a:r>
            <a:r>
              <a:rPr lang="en-US" altLang="zh-CN" sz="2400" dirty="0" err="1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微软雅黑 Light" panose="020B0502040204020203" charset="-122"/>
              </a:rPr>
              <a:t>vin.Color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微软雅黑 Light" panose="020B0502040204020203" charset="-122"/>
              </a:rPr>
              <a:t>, 1.0f);</a:t>
            </a:r>
            <a:endParaRPr lang="en-US" altLang="zh-CN" sz="240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微软雅黑 Light" panose="020B0502040204020203" charset="-122"/>
            </a:endParaRPr>
          </a:p>
          <a:p>
            <a:pPr defTabSz="825500" hangingPunct="0"/>
            <a:r>
              <a:rPr lang="en-US" altLang="zh-CN" sz="2400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微软雅黑 Light" panose="020B0502040204020203" charset="-122"/>
              </a:rPr>
              <a:t>	</a:t>
            </a:r>
            <a:r>
              <a:rPr lang="en-US" altLang="zh-CN" sz="2400" dirty="0" err="1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微软雅黑 Light" panose="020B0502040204020203" charset="-122"/>
              </a:rPr>
              <a:t>vout.Uv</a:t>
            </a:r>
            <a:r>
              <a:rPr lang="en-US" altLang="zh-CN" sz="2400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微软雅黑 Light" panose="020B0502040204020203" charset="-122"/>
              </a:rPr>
              <a:t> = </a:t>
            </a:r>
            <a:r>
              <a:rPr lang="en-US" altLang="zh-CN" sz="2400" dirty="0" err="1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微软雅黑 Light" panose="020B0502040204020203" charset="-122"/>
              </a:rPr>
              <a:t>vin.Uv</a:t>
            </a:r>
            <a:r>
              <a:rPr lang="en-US" altLang="zh-CN" sz="2400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微软雅黑 Light" panose="020B0502040204020203" charset="-122"/>
              </a:rPr>
              <a:t>;</a:t>
            </a:r>
            <a:endParaRPr lang="en-US" altLang="zh-CN" sz="2400" dirty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微软雅黑 Light" panose="020B0502040204020203" charset="-122"/>
            </a:endParaRPr>
          </a:p>
          <a:p>
            <a:pPr defTabSz="825500" hangingPunct="0"/>
            <a:r>
              <a:rPr lang="en-US" altLang="zh-CN" sz="2400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微软雅黑 Light" panose="020B0502040204020203" charset="-122"/>
              </a:rPr>
              <a:t>	</a:t>
            </a:r>
            <a:r>
              <a:rPr lang="en-US" altLang="zh-CN" sz="2400" dirty="0" err="1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微软雅黑 Light" panose="020B0502040204020203" charset="-122"/>
              </a:rPr>
              <a:t>vout.Normal</a:t>
            </a:r>
            <a:r>
              <a:rPr lang="en-US" altLang="zh-CN" sz="2400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微软雅黑 Light" panose="020B0502040204020203" charset="-122"/>
              </a:rPr>
              <a:t> = normalize(</a:t>
            </a:r>
            <a:r>
              <a:rPr lang="en-US" altLang="zh-CN" sz="2400" dirty="0" err="1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微软雅黑 Light" panose="020B0502040204020203" charset="-122"/>
              </a:rPr>
              <a:t>vin.Normal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微软雅黑 Light" panose="020B0502040204020203" charset="-122"/>
              </a:rPr>
              <a:t>);</a:t>
            </a:r>
            <a:endParaRPr lang="en-US" altLang="zh-CN" sz="240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微软雅黑 Light" panose="020B0502040204020203" charset="-122"/>
            </a:endParaRPr>
          </a:p>
          <a:p>
            <a:pPr defTabSz="825500" hangingPunct="0"/>
            <a:endParaRPr lang="en-US" altLang="zh-CN" sz="2400" dirty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微软雅黑 Light" panose="020B0502040204020203" charset="-122"/>
            </a:endParaRPr>
          </a:p>
          <a:p>
            <a:pPr defTabSz="825500" hangingPunct="0"/>
            <a:r>
              <a:rPr lang="en-US" altLang="zh-CN" sz="2400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微软雅黑 Light" panose="020B0502040204020203" charset="-122"/>
              </a:rPr>
              <a:t>    	return </a:t>
            </a:r>
            <a:r>
              <a:rPr lang="en-US" altLang="zh-CN" sz="2400" dirty="0" err="1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微软雅黑 Light" panose="020B0502040204020203" charset="-122"/>
              </a:rPr>
              <a:t>vout</a:t>
            </a:r>
            <a:r>
              <a:rPr lang="en-US" altLang="zh-CN" sz="2400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微软雅黑 Light" panose="020B0502040204020203" charset="-122"/>
              </a:rPr>
              <a:t>;</a:t>
            </a:r>
            <a:endParaRPr lang="en-US" altLang="zh-CN" sz="2400" dirty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微软雅黑 Light" panose="020B0502040204020203" charset="-122"/>
            </a:endParaRPr>
          </a:p>
          <a:p>
            <a:pPr defTabSz="825500" hangingPunct="0"/>
            <a:r>
              <a:rPr lang="en-US" altLang="zh-CN" sz="2400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微软雅黑 Light" panose="020B0502040204020203" charset="-122"/>
              </a:rPr>
              <a:t>}</a:t>
            </a:r>
            <a:endParaRPr lang="zh-CN" altLang="en-US" sz="2400" dirty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微软雅黑 Light" panose="020B0502040204020203" charset="-122"/>
            </a:endParaRPr>
          </a:p>
        </p:txBody>
      </p:sp>
      <p:sp>
        <p:nvSpPr>
          <p:cNvPr id="9" name="右箭头 8"/>
          <p:cNvSpPr/>
          <p:nvPr/>
        </p:nvSpPr>
        <p:spPr>
          <a:xfrm>
            <a:off x="13948086" y="2073820"/>
            <a:ext cx="536575" cy="774699"/>
          </a:xfrm>
          <a:prstGeom prst="rightArrow">
            <a:avLst/>
          </a:prstGeom>
          <a:solidFill>
            <a:schemeClr val="accent4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微软雅黑 Light" panose="020B0502040204020203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4600164" y="1006648"/>
            <a:ext cx="807720" cy="485775"/>
          </a:xfrm>
          <a:prstGeom prst="rect">
            <a:avLst/>
          </a:prstGeom>
          <a:solidFill>
            <a:srgbClr val="92D050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500" dirty="0">
                <a:solidFill>
                  <a:srgbClr val="FFFFFF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rPr>
              <a:t>b</a:t>
            </a:r>
            <a:r>
              <a:rPr kumimoji="0" lang="en-US" altLang="zh-CN" sz="25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rPr>
              <a:t>0</a:t>
            </a:r>
            <a:endParaRPr kumimoji="0" lang="en-US" altLang="zh-CN" sz="25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微软雅黑 Light" panose="020B0502040204020203" charset="-122"/>
            </a:endParaRP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6641445" y="5836920"/>
            <a:ext cx="1930400" cy="319595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323975" y="0"/>
            <a:ext cx="13276928" cy="13716000"/>
            <a:chOff x="10467974" y="26142"/>
            <a:chExt cx="14478001" cy="13716000"/>
          </a:xfrm>
        </p:grpSpPr>
        <p:sp>
          <p:nvSpPr>
            <p:cNvPr id="3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4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2318062" y="1756835"/>
            <a:ext cx="9414198" cy="1486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lvl="1" algn="l">
              <a:lnSpc>
                <a:spcPct val="150000"/>
              </a:lnSpc>
              <a:spcBef>
                <a:spcPts val="600"/>
              </a:spcBef>
            </a:pPr>
            <a:r>
              <a:rPr kumimoji="0" lang="en-US" altLang="zh-CN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Yu Gothic Light" panose="020B0300000000000000" charset="-128"/>
              </a:rPr>
              <a:t>Shader Resource</a:t>
            </a:r>
            <a:endParaRPr kumimoji="0" lang="en-US" altLang="zh-CN" sz="6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sym typeface="Yu Gothic Light" panose="020B0300000000000000" charset="-128"/>
            </a:endParaRPr>
          </a:p>
        </p:txBody>
      </p:sp>
      <p:sp>
        <p:nvSpPr>
          <p:cNvPr id="7" name="The Picture slide"/>
          <p:cNvSpPr txBox="1"/>
          <p:nvPr/>
        </p:nvSpPr>
        <p:spPr>
          <a:xfrm>
            <a:off x="2426713" y="3954550"/>
            <a:ext cx="11521373" cy="3657411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514350" lvl="0" indent="-514350" algn="l">
              <a:lnSpc>
                <a:spcPct val="150000"/>
              </a:lnSpc>
              <a:spcBef>
                <a:spcPts val="6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CPU内存创建，upload到GPU显存上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b="0" dirty="0" err="1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Yu Gothic Light" panose="020B0300000000000000" charset="-128"/>
              </a:rPr>
              <a:t>CreateCommittedResource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Yu Gothic Light" panose="020B0300000000000000" charset="-128"/>
            </a:endParaRP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Yu Gothic Light" panose="020B0300000000000000" charset="-128"/>
              </a:rPr>
              <a:t>Default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Yu Gothic Light" panose="020B0300000000000000" charset="-128"/>
              </a:rPr>
              <a:t>，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Yu Gothic Light" panose="020B0300000000000000" charset="-128"/>
              </a:rPr>
              <a:t>Upload</a:t>
            </a:r>
            <a:endParaRPr lang="zh-CN" altLang="en-US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Yu Gothic Light" panose="020B0300000000000000" charset="-128"/>
            </a:endParaRP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Yu Gothic Light" panose="020B0300000000000000" charset="-128"/>
              </a:rPr>
              <a:t>Resource State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Yu Gothic Light" panose="020B0300000000000000" charset="-128"/>
            </a:endParaRPr>
          </a:p>
        </p:txBody>
      </p:sp>
      <p:pic>
        <p:nvPicPr>
          <p:cNvPr id="8" name="图片 7" descr="Ic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1155" y="1741170"/>
            <a:ext cx="1440000" cy="144000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16291560" y="7611110"/>
            <a:ext cx="5400040" cy="1800225"/>
          </a:xfrm>
          <a:prstGeom prst="rect">
            <a:avLst/>
          </a:prstGeom>
          <a:noFill/>
          <a:ln w="38100" cap="flat" cmpd="sng">
            <a:solidFill>
              <a:srgbClr val="00B050"/>
            </a:solidFill>
            <a:prstDash val="dash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微软雅黑 Light" panose="020B0502040204020203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6291560" y="4959350"/>
            <a:ext cx="5400040" cy="2345055"/>
          </a:xfrm>
          <a:prstGeom prst="rect">
            <a:avLst/>
          </a:prstGeom>
          <a:noFill/>
          <a:ln w="38100" cap="flat" cmpd="sng">
            <a:solidFill>
              <a:schemeClr val="accent5">
                <a:lumMod val="60000"/>
                <a:lumOff val="40000"/>
              </a:schemeClr>
            </a:solidFill>
            <a:prstDash val="dash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微软雅黑 Light" panose="020B0502040204020203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0734655" y="8834120"/>
            <a:ext cx="812800" cy="5321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50800" tIns="50800" rIns="50800" bIns="5080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微软雅黑 Light" panose="020B0502040204020203" charset="-122"/>
              </a:rPr>
              <a:t>内存</a:t>
            </a:r>
            <a:endParaRPr kumimoji="0" lang="zh-CN" alt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微软雅黑 Light" panose="020B0502040204020203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0734655" y="6663055"/>
            <a:ext cx="812800" cy="5321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50800" tIns="50800" rIns="50800" bIns="5080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微软雅黑 Light" panose="020B0502040204020203" charset="-122"/>
              </a:rPr>
              <a:t>显存</a:t>
            </a:r>
            <a:endParaRPr kumimoji="0" lang="zh-CN" alt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微软雅黑 Light" panose="020B0502040204020203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8989040" y="5441315"/>
            <a:ext cx="1456055" cy="252095"/>
          </a:xfrm>
          <a:prstGeom prst="rect">
            <a:avLst/>
          </a:prstGeom>
          <a:noFill/>
          <a:ln w="31750" cap="flat">
            <a:solidFill>
              <a:srgbClr val="0070C0"/>
            </a:solidFill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微软雅黑 Light" panose="020B0502040204020203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8989040" y="5764530"/>
            <a:ext cx="1456055" cy="252095"/>
          </a:xfrm>
          <a:prstGeom prst="rect">
            <a:avLst/>
          </a:prstGeom>
          <a:noFill/>
          <a:ln w="31750" cap="flat">
            <a:solidFill>
              <a:srgbClr val="0070C0"/>
            </a:solidFill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微软雅黑 Light" panose="020B0502040204020203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8989040" y="6087745"/>
            <a:ext cx="1456055" cy="252095"/>
          </a:xfrm>
          <a:prstGeom prst="rect">
            <a:avLst/>
          </a:prstGeom>
          <a:noFill/>
          <a:ln w="31750" cap="flat">
            <a:solidFill>
              <a:srgbClr val="0070C0"/>
            </a:solidFill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微软雅黑 Light" panose="020B0502040204020203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8989040" y="6410960"/>
            <a:ext cx="1456055" cy="252095"/>
          </a:xfrm>
          <a:prstGeom prst="rect">
            <a:avLst/>
          </a:prstGeom>
          <a:noFill/>
          <a:ln w="31750" cap="flat">
            <a:solidFill>
              <a:srgbClr val="0070C0"/>
            </a:solidFill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微软雅黑 Light" panose="020B0502040204020203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6817340" y="6410960"/>
            <a:ext cx="1456055" cy="252095"/>
          </a:xfrm>
          <a:prstGeom prst="rect">
            <a:avLst/>
          </a:prstGeom>
          <a:solidFill>
            <a:schemeClr val="bg1">
              <a:lumMod val="85000"/>
            </a:schemeClr>
          </a:solidFill>
          <a:ln w="31750" cap="flat">
            <a:solidFill>
              <a:srgbClr val="00B050"/>
            </a:solidFill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微软雅黑 Light" panose="020B0502040204020203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6817340" y="8531225"/>
            <a:ext cx="1456055" cy="252095"/>
          </a:xfrm>
          <a:prstGeom prst="rect">
            <a:avLst/>
          </a:prstGeom>
          <a:solidFill>
            <a:schemeClr val="bg1">
              <a:lumMod val="85000"/>
            </a:schemeClr>
          </a:solidFill>
          <a:ln w="31750" cap="flat">
            <a:solidFill>
              <a:srgbClr val="00B050"/>
            </a:solidFill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微软雅黑 Light" panose="020B0502040204020203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8989040" y="8531225"/>
            <a:ext cx="1456055" cy="252095"/>
          </a:xfrm>
          <a:prstGeom prst="rect">
            <a:avLst/>
          </a:prstGeom>
          <a:noFill/>
          <a:ln w="31750" cap="flat">
            <a:solidFill>
              <a:schemeClr val="accent1">
                <a:lumMod val="75000"/>
              </a:schemeClr>
            </a:solidFill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微软雅黑 Light" panose="020B0502040204020203" charset="-122"/>
            </a:endParaRPr>
          </a:p>
        </p:txBody>
      </p:sp>
      <p:cxnSp>
        <p:nvCxnSpPr>
          <p:cNvPr id="38" name="直接箭头连接符 37"/>
          <p:cNvCxnSpPr>
            <a:stCxn id="37" idx="1"/>
            <a:endCxn id="32" idx="3"/>
          </p:cNvCxnSpPr>
          <p:nvPr/>
        </p:nvCxnSpPr>
        <p:spPr>
          <a:xfrm flipH="1">
            <a:off x="18273395" y="8657590"/>
            <a:ext cx="715645" cy="0"/>
          </a:xfrm>
          <a:prstGeom prst="straightConnector1">
            <a:avLst/>
          </a:prstGeom>
          <a:noFill/>
          <a:ln w="25400" cap="flat">
            <a:solidFill>
              <a:srgbClr val="00B050"/>
            </a:solidFill>
            <a:prstDash val="solid"/>
            <a:miter lim="400000"/>
            <a:tailEnd type="arrow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9" name="直接箭头连接符 38"/>
          <p:cNvCxnSpPr/>
          <p:nvPr/>
        </p:nvCxnSpPr>
        <p:spPr>
          <a:xfrm flipV="1">
            <a:off x="17543780" y="6770370"/>
            <a:ext cx="3175" cy="1654175"/>
          </a:xfrm>
          <a:prstGeom prst="straightConnector1">
            <a:avLst/>
          </a:prstGeom>
          <a:noFill/>
          <a:ln w="25400" cap="flat">
            <a:solidFill>
              <a:srgbClr val="00B050"/>
            </a:solidFill>
            <a:prstDash val="solid"/>
            <a:miter lim="400000"/>
            <a:tailEnd type="arrow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0" name="直接箭头连接符 39"/>
          <p:cNvCxnSpPr/>
          <p:nvPr/>
        </p:nvCxnSpPr>
        <p:spPr>
          <a:xfrm flipV="1">
            <a:off x="19715480" y="6770370"/>
            <a:ext cx="3175" cy="1654175"/>
          </a:xfrm>
          <a:prstGeom prst="straightConnector1">
            <a:avLst/>
          </a:prstGeom>
          <a:noFill/>
          <a:ln w="25400" cap="flat" cmpd="sng">
            <a:solidFill>
              <a:schemeClr val="accent6">
                <a:lumMod val="75000"/>
              </a:schemeClr>
            </a:solidFill>
            <a:prstDash val="dash"/>
            <a:miter lim="400000"/>
            <a:tailEnd type="arrow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1" name="直接箭头连接符 40"/>
          <p:cNvCxnSpPr>
            <a:stCxn id="30" idx="3"/>
            <a:endCxn id="27" idx="1"/>
          </p:cNvCxnSpPr>
          <p:nvPr/>
        </p:nvCxnSpPr>
        <p:spPr>
          <a:xfrm>
            <a:off x="18273395" y="6537325"/>
            <a:ext cx="715645" cy="0"/>
          </a:xfrm>
          <a:prstGeom prst="straightConnector1">
            <a:avLst/>
          </a:prstGeom>
          <a:noFill/>
          <a:ln w="25400" cap="flat">
            <a:solidFill>
              <a:srgbClr val="00B050"/>
            </a:solidFill>
            <a:prstDash val="solid"/>
            <a:miter lim="400000"/>
            <a:tailEnd type="arrow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3" name="文本框 42"/>
          <p:cNvSpPr txBox="1"/>
          <p:nvPr/>
        </p:nvSpPr>
        <p:spPr>
          <a:xfrm>
            <a:off x="19092545" y="4301490"/>
            <a:ext cx="1248410" cy="5321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50800" tIns="50800" rIns="50800" bIns="5080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+mn-cs"/>
                <a:sym typeface="微软雅黑 Light" panose="020B0502040204020203" charset="-122"/>
              </a:rPr>
              <a:t>Default</a:t>
            </a:r>
            <a:endParaRPr kumimoji="0" lang="en-US" altLang="zh-CN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+mn-cs"/>
              <a:sym typeface="微软雅黑 Light" panose="020B0502040204020203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16849090" y="4310380"/>
            <a:ext cx="1264920" cy="5321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50800" tIns="50800" rIns="50800" bIns="5080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+mn-cs"/>
                <a:sym typeface="微软雅黑 Light" panose="020B0502040204020203" charset="-122"/>
              </a:rPr>
              <a:t>Upload</a:t>
            </a:r>
            <a:endParaRPr kumimoji="0" lang="en-US" altLang="zh-CN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+mn-cs"/>
              <a:sym typeface="微软雅黑 Light" panose="020B0502040204020203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17543780" y="9718040"/>
            <a:ext cx="3695700" cy="5321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50800" tIns="50800" rIns="50800" bIns="5080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+mn-cs"/>
                <a:sym typeface="微软雅黑 Light" panose="020B0502040204020203" charset="-122"/>
              </a:rPr>
              <a:t>Resource</a:t>
            </a: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+mn-cs"/>
                <a:sym typeface="微软雅黑 Light" panose="020B0502040204020203" charset="-122"/>
              </a:rPr>
              <a:t>上传显存示意</a:t>
            </a:r>
            <a:endParaRPr kumimoji="0" lang="zh-CN" alt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+mn-cs"/>
              <a:sym typeface="微软雅黑 Light" panose="020B0502040204020203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6626840" y="5976620"/>
            <a:ext cx="1875790" cy="3045460"/>
          </a:xfrm>
          <a:prstGeom prst="rect">
            <a:avLst/>
          </a:prstGeom>
          <a:noFill/>
          <a:ln w="28575" cap="flat">
            <a:solidFill>
              <a:srgbClr val="00B050"/>
            </a:solidFill>
            <a:prstDash val="dash"/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rgbClr val="3F3F3F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8807430" y="5308600"/>
            <a:ext cx="1767840" cy="1476000"/>
          </a:xfrm>
          <a:prstGeom prst="rect">
            <a:avLst/>
          </a:prstGeom>
          <a:noFill/>
          <a:ln w="28575" cap="flat">
            <a:solidFill>
              <a:schemeClr val="accent5"/>
            </a:solidFill>
            <a:prstDash val="dash"/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rgbClr val="3F3F3F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</p:spTree>
  </p:cSld>
  <p:clrMapOvr>
    <a:masterClrMapping/>
  </p:clrMapOvr>
  <p:transition spd="med"/>
</p:sld>
</file>

<file path=ppt/tags/tag1.xml><?xml version="1.0" encoding="utf-8"?>
<p:tagLst xmlns:p="http://schemas.openxmlformats.org/presentationml/2006/main">
  <p:tag name="KSO_WM_UNIT_PLACING_PICTURE_USER_VIEWPORT" val="{&quot;height&quot;:2267.716535433071,&quot;width&quot;:2267.716535433071}"/>
</p:tagLst>
</file>

<file path=ppt/tags/tag10.xml><?xml version="1.0" encoding="utf-8"?>
<p:tagLst xmlns:p="http://schemas.openxmlformats.org/presentationml/2006/main">
  <p:tag name="KSO_WM_UNIT_PLACING_PICTURE_USER_VIEWPORT" val="{&quot;height&quot;:2267.716535433071,&quot;width&quot;:2267.716535433071}"/>
</p:tagLst>
</file>

<file path=ppt/tags/tag11.xml><?xml version="1.0" encoding="utf-8"?>
<p:tagLst xmlns:p="http://schemas.openxmlformats.org/presentationml/2006/main">
  <p:tag name="KSO_WM_UNIT_PLACING_PICTURE_USER_VIEWPORT" val="{&quot;height&quot;:7065,&quot;width&quot;:14010}"/>
</p:tagLst>
</file>

<file path=ppt/tags/tag12.xml><?xml version="1.0" encoding="utf-8"?>
<p:tagLst xmlns:p="http://schemas.openxmlformats.org/presentationml/2006/main">
  <p:tag name="KSO_WM_UNIT_PLACING_PICTURE_USER_VIEWPORT" val="{&quot;height&quot;:2267.716535433071,&quot;width&quot;:2267.716535433071}"/>
</p:tagLst>
</file>

<file path=ppt/tags/tag2.xml><?xml version="1.0" encoding="utf-8"?>
<p:tagLst xmlns:p="http://schemas.openxmlformats.org/presentationml/2006/main">
  <p:tag name="KSO_WM_UNIT_PLACING_PICTURE_USER_VIEWPORT" val="{&quot;height&quot;:2267.716535433071,&quot;width&quot;:2267.716535433071}"/>
</p:tagLst>
</file>

<file path=ppt/tags/tag3.xml><?xml version="1.0" encoding="utf-8"?>
<p:tagLst xmlns:p="http://schemas.openxmlformats.org/presentationml/2006/main">
  <p:tag name="KSO_WM_UNIT_PLACING_PICTURE_USER_VIEWPORT" val="{&quot;height&quot;:2267.716535433071,&quot;width&quot;:2267.716535433071}"/>
</p:tagLst>
</file>

<file path=ppt/tags/tag4.xml><?xml version="1.0" encoding="utf-8"?>
<p:tagLst xmlns:p="http://schemas.openxmlformats.org/presentationml/2006/main">
  <p:tag name="KSO_WM_UNIT_PLACING_PICTURE_USER_VIEWPORT" val="{&quot;height&quot;:2055,&quot;width&quot;:11280}"/>
</p:tagLst>
</file>

<file path=ppt/tags/tag5.xml><?xml version="1.0" encoding="utf-8"?>
<p:tagLst xmlns:p="http://schemas.openxmlformats.org/presentationml/2006/main">
  <p:tag name="KSO_WM_UNIT_PLACING_PICTURE_USER_VIEWPORT" val="{&quot;height&quot;:2267.716535433071,&quot;width&quot;:2267.716535433071}"/>
</p:tagLst>
</file>

<file path=ppt/tags/tag6.xml><?xml version="1.0" encoding="utf-8"?>
<p:tagLst xmlns:p="http://schemas.openxmlformats.org/presentationml/2006/main">
  <p:tag name="KSO_WM_UNIT_PLACING_PICTURE_USER_VIEWPORT" val="{&quot;height&quot;:2267.716535433071,&quot;width&quot;:2267.716535433071}"/>
</p:tagLst>
</file>

<file path=ppt/tags/tag7.xml><?xml version="1.0" encoding="utf-8"?>
<p:tagLst xmlns:p="http://schemas.openxmlformats.org/presentationml/2006/main">
  <p:tag name="KSO_WM_UNIT_PLACING_PICTURE_USER_VIEWPORT" val="{&quot;height&quot;:2267.716535433071,&quot;width&quot;:2267.716535433071}"/>
</p:tagLst>
</file>

<file path=ppt/tags/tag8.xml><?xml version="1.0" encoding="utf-8"?>
<p:tagLst xmlns:p="http://schemas.openxmlformats.org/presentationml/2006/main">
  <p:tag name="KSO_WM_UNIT_PLACING_PICTURE_USER_VIEWPORT" val="{&quot;height&quot;:2267.716535433071,&quot;width&quot;:2267.716535433071}"/>
</p:tagLst>
</file>

<file path=ppt/tags/tag9.xml><?xml version="1.0" encoding="utf-8"?>
<p:tagLst xmlns:p="http://schemas.openxmlformats.org/presentationml/2006/main">
  <p:tag name="KSO_WM_UNIT_PLACING_PICTURE_USER_VIEWPORT" val="{&quot;height&quot;:2267.716535433071,&quot;width&quot;:2267.716535433071}"/>
</p:tagLst>
</file>

<file path=ppt/theme/theme1.xml><?xml version="1.0" encoding="utf-8"?>
<a:theme xmlns:a="http://schemas.openxmlformats.org/drawingml/2006/main" name="White">
  <a:themeElements>
    <a:clrScheme name="Epic">
      <a:dk1>
        <a:srgbClr val="27292E"/>
      </a:dk1>
      <a:lt1>
        <a:srgbClr val="FFFFFF"/>
      </a:lt1>
      <a:dk2>
        <a:srgbClr val="323233"/>
      </a:dk2>
      <a:lt2>
        <a:srgbClr val="EDEFF3"/>
      </a:lt2>
      <a:accent1>
        <a:srgbClr val="F7941E"/>
      </a:accent1>
      <a:accent2>
        <a:srgbClr val="D9821D"/>
      </a:accent2>
      <a:accent3>
        <a:srgbClr val="A44724"/>
      </a:accent3>
      <a:accent4>
        <a:srgbClr val="F7941E"/>
      </a:accent4>
      <a:accent5>
        <a:srgbClr val="007EBF"/>
      </a:accent5>
      <a:accent6>
        <a:srgbClr val="00B0F0"/>
      </a:accent6>
      <a:hlink>
        <a:srgbClr val="F7941E"/>
      </a:hlink>
      <a:folHlink>
        <a:srgbClr val="A44724"/>
      </a:folHlink>
    </a:clrScheme>
    <a:fontScheme name="Epic Helvetica">
      <a:majorFont>
        <a:latin typeface="Algerian"/>
        <a:ea typeface="微软雅黑 Light"/>
        <a:cs typeface="微软雅黑 Light"/>
      </a:majorFont>
      <a:minorFont>
        <a:latin typeface="Algerian"/>
        <a:ea typeface="微软雅黑 Light"/>
        <a:cs typeface="微软雅黑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F3F3F"/>
        </a:solidFill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White">
  <a:themeElements>
    <a:clrScheme name="Epic">
      <a:dk1>
        <a:srgbClr val="27292E"/>
      </a:dk1>
      <a:lt1>
        <a:srgbClr val="FFFFFF"/>
      </a:lt1>
      <a:dk2>
        <a:srgbClr val="323233"/>
      </a:dk2>
      <a:lt2>
        <a:srgbClr val="EDEFF3"/>
      </a:lt2>
      <a:accent1>
        <a:srgbClr val="F7941E"/>
      </a:accent1>
      <a:accent2>
        <a:srgbClr val="D9821D"/>
      </a:accent2>
      <a:accent3>
        <a:srgbClr val="A44724"/>
      </a:accent3>
      <a:accent4>
        <a:srgbClr val="F7941E"/>
      </a:accent4>
      <a:accent5>
        <a:srgbClr val="007EBF"/>
      </a:accent5>
      <a:accent6>
        <a:srgbClr val="00B0F0"/>
      </a:accent6>
      <a:hlink>
        <a:srgbClr val="F7941E"/>
      </a:hlink>
      <a:folHlink>
        <a:srgbClr val="A44724"/>
      </a:folHlink>
    </a:clrScheme>
    <a:fontScheme name="Epic Helvetica">
      <a:majorFont>
        <a:latin typeface="Algerian"/>
        <a:ea typeface="微软雅黑 Light"/>
        <a:cs typeface="微软雅黑 Light"/>
      </a:majorFont>
      <a:minorFont>
        <a:latin typeface="Algerian"/>
        <a:ea typeface="微软雅黑 Light"/>
        <a:cs typeface="微软雅黑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F3F3F"/>
        </a:solidFill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微软雅黑 Light"/>
        <a:cs typeface="微软雅黑 Light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微软雅黑 Light"/>
        <a:cs typeface="微软雅黑 Light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微软雅黑 Light"/>
        <a:cs typeface="微软雅黑 Light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微软雅黑 Light"/>
        <a:cs typeface="微软雅黑 Light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4495</Words>
  <Application>WPS 演示</Application>
  <PresentationFormat>自定义</PresentationFormat>
  <Paragraphs>492</Paragraphs>
  <Slides>40</Slides>
  <Notes>33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40</vt:i4>
      </vt:variant>
    </vt:vector>
  </HeadingPairs>
  <TitlesOfParts>
    <vt:vector size="58" baseType="lpstr">
      <vt:lpstr>Arial</vt:lpstr>
      <vt:lpstr>宋体</vt:lpstr>
      <vt:lpstr>Wingdings</vt:lpstr>
      <vt:lpstr>Helvetica</vt:lpstr>
      <vt:lpstr>微软雅黑 Light</vt:lpstr>
      <vt:lpstr>Helvetica Light</vt:lpstr>
      <vt:lpstr>Algerian</vt:lpstr>
      <vt:lpstr>Yu Gothic Light</vt:lpstr>
      <vt:lpstr>Calibri</vt:lpstr>
      <vt:lpstr>Arial</vt:lpstr>
      <vt:lpstr>微软雅黑</vt:lpstr>
      <vt:lpstr>方正姚体</vt:lpstr>
      <vt:lpstr>Wingdings</vt:lpstr>
      <vt:lpstr>Arial Unicode MS</vt:lpstr>
      <vt:lpstr>等线</vt:lpstr>
      <vt:lpstr>Calibri</vt:lpstr>
      <vt:lpstr>White</vt:lpstr>
      <vt:lpstr>1_White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Hour 1</dc:title>
  <dc:creator>Aram Cookson</dc:creator>
  <cp:lastModifiedBy>Yang</cp:lastModifiedBy>
  <cp:revision>1132</cp:revision>
  <dcterms:created xsi:type="dcterms:W3CDTF">2017-07-18T17:55:00Z</dcterms:created>
  <dcterms:modified xsi:type="dcterms:W3CDTF">2022-01-27T07:46:33Z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2052-11.1.0.11294</vt:lpwstr>
  </property>
  <property fmtid="{D5CDD505-2E9C-101B-9397-08002B2CF9AE}" pid="3" name="ICV">
    <vt:lpwstr>2D121AA75FE8472AB6F56B8EF1195BE7</vt:lpwstr>
  </property>
</Properties>
</file>