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4"/>
  </p:notesMasterIdLst>
  <p:sldIdLst>
    <p:sldId id="324" r:id="rId4"/>
    <p:sldId id="327" r:id="rId5"/>
    <p:sldId id="326" r:id="rId6"/>
    <p:sldId id="347" r:id="rId7"/>
    <p:sldId id="351" r:id="rId8"/>
    <p:sldId id="348" r:id="rId9"/>
    <p:sldId id="367" r:id="rId10"/>
    <p:sldId id="350" r:id="rId11"/>
    <p:sldId id="368" r:id="rId12"/>
    <p:sldId id="352" r:id="rId13"/>
    <p:sldId id="349" r:id="rId14"/>
    <p:sldId id="353" r:id="rId15"/>
    <p:sldId id="354" r:id="rId16"/>
    <p:sldId id="355" r:id="rId17"/>
    <p:sldId id="357" r:id="rId18"/>
    <p:sldId id="356" r:id="rId19"/>
    <p:sldId id="369" r:id="rId20"/>
    <p:sldId id="358" r:id="rId21"/>
    <p:sldId id="359" r:id="rId22"/>
    <p:sldId id="360" r:id="rId23"/>
    <p:sldId id="346" r:id="rId24"/>
    <p:sldId id="365" r:id="rId25"/>
    <p:sldId id="370" r:id="rId26"/>
    <p:sldId id="371" r:id="rId27"/>
    <p:sldId id="366" r:id="rId28"/>
    <p:sldId id="372" r:id="rId29"/>
    <p:sldId id="373" r:id="rId30"/>
    <p:sldId id="333" r:id="rId31"/>
    <p:sldId id="363" r:id="rId32"/>
    <p:sldId id="364" r:id="rId33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68592" autoAdjust="0"/>
  </p:normalViewPr>
  <p:slideViewPr>
    <p:cSldViewPr snapToGrid="0">
      <p:cViewPr varScale="1">
        <p:scale>
          <a:sx n="46" d="100"/>
          <a:sy n="46" d="100"/>
        </p:scale>
        <p:origin x="1014" y="54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1/12/2022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7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7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0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8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70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4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11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21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3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08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80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12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81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00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486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3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3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8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8DF56B-8CBC-4293-992F-179621AF3D25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6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0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203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en-US" altLang="zh-CN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Shadow Mapping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39689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 Bound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光源视角构建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View, Project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构建基于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5679124-33FB-4619-AC75-10FE58F1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0465" y="3809077"/>
            <a:ext cx="10083535" cy="4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88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74947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指定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DepthTarget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PSO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DepthStencil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绘制灯光视角内物体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渲染深度图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6901" y="1970645"/>
            <a:ext cx="8540462" cy="74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51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631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作为输入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着色点的变换，获取在灯光空间的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值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着色点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VS 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对应的比较点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常规场景渲染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5EB07A2B-53D5-402C-B693-0A9063466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592104" y="3219450"/>
            <a:ext cx="9465447" cy="46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82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37903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 Resource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构建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出发的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Project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Pass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常规渲染过程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作为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SRV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中获取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SHadowFactor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并使用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光照计算出的结果乘上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ShadowFactor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03725"/>
            <a:ext cx="10563850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map(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DX12)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80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2465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486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Format:DXGI_FORMAT_R24G8_TYPELESS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Flag:D3D12_RESOURCE_FLAG_ALLOW_DEPTH_STENCIL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SDV  SRV</a:t>
            </a: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 </a:t>
            </a: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283990-202A-469D-936C-B73A3FE50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626" y="4301398"/>
            <a:ext cx="11235374" cy="14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93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539969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47109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DS Target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状态转换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关键：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 Stencil View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 Target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相对简单，没必要搞复杂的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基本的变换参数做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不需要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的输出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5" y="1945878"/>
            <a:ext cx="10107459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ShaDowmap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6AB59EA-737E-4C99-A570-6576A98E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944" y="1477011"/>
            <a:ext cx="11487000" cy="5214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356765C-F768-4D87-994C-6DAA55B02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3944" y="7853538"/>
            <a:ext cx="11555769" cy="22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18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823566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174727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Resource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作为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SV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部分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常规渲染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F8AC6A8-DF32-44DC-9E1C-91A0FF91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36" y="3733020"/>
            <a:ext cx="14834702" cy="28755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46ABE59-18AA-42F7-AD45-F1BC58683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636" y="8052187"/>
            <a:ext cx="14834702" cy="15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58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1098808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ShaDow</a:t>
            </a:r>
            <a:r>
              <a:rPr kumimoji="0" lang="en-US" altLang="zh-CN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 Map</a:t>
            </a:r>
            <a:r>
              <a:rPr kumimoji="0" lang="zh-CN" alt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（结合</a:t>
            </a:r>
            <a:r>
              <a:rPr kumimoji="0" lang="en-US" altLang="zh-CN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DX12</a:t>
            </a:r>
            <a:r>
              <a:rPr kumimoji="0" lang="zh-CN" alt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）</a:t>
            </a:r>
          </a:p>
        </p:txBody>
      </p:sp>
      <p:pic>
        <p:nvPicPr>
          <p:cNvPr id="7" name="bandicam 2021-04-19 10-36-44-316">
            <a:hlinkClick r:id="" action="ppaction://media"/>
            <a:extLst>
              <a:ext uri="{FF2B5EF4-FFF2-40B4-BE49-F238E27FC236}">
                <a16:creationId xmlns:a16="http://schemas.microsoft.com/office/drawing/2014/main" xmlns="" id="{56D9D4BB-495D-40F8-87C9-8EE2561C0C61}"/>
              </a:ext>
            </a:extLst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3170" y="2361891"/>
            <a:ext cx="14509230" cy="10166416"/>
          </a:xfrm>
          <a:prstGeom prst="rect">
            <a:avLst/>
          </a:prstGeom>
        </p:spPr>
      </p:pic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982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74947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Z-Buffer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的精度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的分辨率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endParaRPr lang="zh-CN" altLang="en-US" sz="5000" kern="0" cap="all" dirty="0">
              <a:solidFill>
                <a:srgbClr val="000000"/>
              </a:solidFill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>
            <a:extLst>
              <a:ext uri="{FF2B5EF4-FFF2-40B4-BE49-F238E27FC236}">
                <a16:creationId xmlns:a16="http://schemas.microsoft.com/office/drawing/2014/main" xmlns="" id="{7B3009FF-C4E3-469D-BB68-7A90553D27F9}"/>
              </a:ext>
            </a:extLst>
          </p:cNvPr>
          <p:cNvSpPr txBox="1"/>
          <p:nvPr/>
        </p:nvSpPr>
        <p:spPr>
          <a:xfrm>
            <a:off x="2800789" y="1970645"/>
            <a:ext cx="10686611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 map Artifacts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E634CFE-DF9B-4536-A2B2-FD77E777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898" y="1034467"/>
            <a:ext cx="5343903" cy="51751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9C4A114-9F2B-4C5E-AECF-2BFE34379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7747" y="6525491"/>
            <a:ext cx="5058203" cy="64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42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21003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数值精度，或者硬件支持的精度影响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在渲染遮挡物自身的时候出现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Bias</a:t>
            </a: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左：无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Bias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，蓝，橙点处阴影内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中：给一个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Bias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常量，蓝点依然在阴影内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右：斜坡的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Polygon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沿光照方向平移一个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bias,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都正常。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7B4BF4E-9EE8-42B9-ACAB-C373E25E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418" y="4146595"/>
            <a:ext cx="9644174" cy="33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37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91784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207236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实时阴影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Map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Map 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98139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Perspective aliasing: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相同的物体，离灯光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点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越近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物体在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上占的比例越大（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Pixel to Pixel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摄像机视角内越靠前的位置有可能占据更少的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Perspective Shadow map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核心：变换到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Perspective 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空间，构造正交视角的灯光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76111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分辨率问题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C260710-49F4-4D4F-892B-D8A11199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170" y="2206025"/>
            <a:ext cx="11209904" cy="38422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ED304BC-C9D4-448D-96FC-CD509A065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699" y="6048289"/>
            <a:ext cx="9212845" cy="59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29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ShadowMap</a:t>
            </a:r>
            <a:r>
              <a:rPr lang="en-US" altLang="zh-CN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进阶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4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6541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22929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1330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在阴影边缘形成类似的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SoftShadow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解决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分辨率导致的阴影边缘锯齿现象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采样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时，采周围的多个点，比较结果取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或者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然后算百分比。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比较混合结果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PCF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53EDB33-E228-459A-A570-DC0F2A345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007" y="3504784"/>
            <a:ext cx="10452957" cy="38783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6930BD4-9743-4B41-9D11-C9BCC7812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6971" y="8107480"/>
            <a:ext cx="10767029" cy="21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52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554913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PCF</a:t>
            </a:r>
            <a:endParaRPr kumimoji="0" lang="zh-CN" altLang="en-US" sz="6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2BE7F3-1831-41A5-BAC8-0D83FFD2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20" y="3789920"/>
            <a:ext cx="8260303" cy="613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4588793-B7FA-4449-A097-B5FA0D6D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395" y="3789919"/>
            <a:ext cx="8085685" cy="6136158"/>
          </a:xfrm>
          <a:prstGeom prst="rect">
            <a:avLst/>
          </a:prstGeom>
        </p:spPr>
      </p:pic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91919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554913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PCF</a:t>
            </a:r>
            <a:endParaRPr kumimoji="0" lang="zh-CN" altLang="en-US" sz="6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8C186CA-C430-4339-8984-F2DD08B3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13" y="2719173"/>
            <a:ext cx="12765165" cy="8770472"/>
          </a:xfrm>
          <a:prstGeom prst="rect">
            <a:avLst/>
          </a:prstGeom>
        </p:spPr>
      </p:pic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93057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706225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486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Percentage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Closer Soft Shadow(PCSS)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可以理解为动态的计算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PCF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采样的范围，距离灯光远的地方采样的范围就大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R="0" lvl="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PCF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C34F8C5-2F76-4FA0-81B6-C20D1ED9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423" y="2509475"/>
            <a:ext cx="11456907" cy="70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00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55607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486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Ray Tracing Pipeline VS Rasterize Pipeline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计算半影很方便（所以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Soft shadow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使用得天独厚）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Raytrace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Shadow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CB8237F-4B0B-44F6-9AF4-1DB14113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927" y="1159680"/>
            <a:ext cx="8797828" cy="59003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F4C707D-7922-453B-AA9F-32BE9F61B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2038" y="7060020"/>
            <a:ext cx="5773605" cy="56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19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14511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173887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marR="0" lvl="0" indent="-45720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着色点出立体角范围内发出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ShadowRay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all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Raytrace</a:t>
            </a:r>
            <a:r>
              <a:rPr kumimoji="0" lang="en-US" altLang="zh-CN" sz="6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 Shadow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5E4796A-A5FF-4052-9F9B-97E440C4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091" y="3129648"/>
            <a:ext cx="11942218" cy="54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790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34881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map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并应用到场景渲染中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尝试采用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PCF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改善阴影边缘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042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划分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 Frustum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成几个小块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每个小块根据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视角渲染出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控制划分时距离摄像机近的小块可使用的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精度高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划分的范围越大，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精度越低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保证距离摄像机近的分块精度最高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D0C3E0F-EB9C-494A-93CD-6DA089F4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269" y="3555114"/>
            <a:ext cx="8973592" cy="5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0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实时阴影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631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Z-partitioning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Logarithmic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partitioning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:near 1, Far 1000,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分三级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 = 10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1~10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10~100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100~1000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CSM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603DB99-9AB4-4B78-91A3-AD3E43D2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59" y="5514372"/>
            <a:ext cx="2243455" cy="1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7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0824483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02811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预先烘焙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UE4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烘焙静态光照，全场景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场景里的静态物体，静态光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实时计算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场景里的动态物体，动态光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常见的实时阴影技术：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Planar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Shadow: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可能为某些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低端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优化使用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Volume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：接近淘汰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Map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主流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实时阴影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静态阴影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8" y="3715616"/>
            <a:ext cx="12062172" cy="62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65521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将物体顶点透射到一个平面上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投影矩阵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绘制投射出来的物体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Planar </a:t>
            </a: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A7E8EF7-0025-42B2-B4AF-59985B869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9941" y="1160812"/>
            <a:ext cx="10064059" cy="4019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53674E9-BAFA-4D27-B112-78D869565C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381607" y="8476767"/>
            <a:ext cx="5422161" cy="52392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A01272F-BE92-4AA6-8BF7-998086F7D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1607" y="5282157"/>
            <a:ext cx="5311972" cy="1136803"/>
          </a:xfrm>
          <a:prstGeom prst="rect">
            <a:avLst/>
          </a:prstGeom>
        </p:spPr>
      </p:pic>
      <p:pic>
        <p:nvPicPr>
          <p:cNvPr id="14" name="内容占位符 4">
            <a:extLst>
              <a:ext uri="{FF2B5EF4-FFF2-40B4-BE49-F238E27FC236}">
                <a16:creationId xmlns:a16="http://schemas.microsoft.com/office/drawing/2014/main" xmlns="" id="{DC32DCC8-8B7C-4303-BB67-9C8FEE067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81607" y="6464670"/>
            <a:ext cx="9392940" cy="20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7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631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重绘问题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Stencil Test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PLANAR Shadow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1D12FA1-2A1E-40F0-BB2C-9BE9A1DE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952" y="2272328"/>
            <a:ext cx="7726377" cy="7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80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Shadow Map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4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all" spc="180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第</a:t>
            </a:r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8000" b="1" i="0" u="none" strike="noStrike" kern="1200" cap="all" spc="180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6043371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7030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从光源视角渲染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图里的是光源在该射线方向上距离光源最近的点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不在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上的位置肯定在阴影区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正常视角渲染物体时，可将渲染点坐标转换到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空间，计算出该点的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与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对比，如果更大，肯定在阴影区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383848E-56AE-45A8-9AAF-943929079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975" y="8306062"/>
            <a:ext cx="9985025" cy="50532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900" y="1041632"/>
            <a:ext cx="5614554" cy="70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16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5948744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en-US" altLang="zh-CN" sz="6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</a:t>
            </a:r>
            <a:endParaRPr kumimoji="0" lang="zh-CN" altLang="en-US" sz="6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9AB9814-E45F-4C10-89B0-B5671F5D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28" y="5372574"/>
            <a:ext cx="3973761" cy="3281238"/>
          </a:xfrm>
          <a:prstGeom prst="rect">
            <a:avLst/>
          </a:prstGeom>
        </p:spPr>
      </p:pic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8622DEB-E925-4A34-A09F-9EE301055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943" y="1826703"/>
            <a:ext cx="13571392" cy="105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7424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10,&quot;width&quot;:48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10,&quot;width&quot;:6540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705</Words>
  <Application>Microsoft Office PowerPoint</Application>
  <PresentationFormat>自定义</PresentationFormat>
  <Paragraphs>141</Paragraphs>
  <Slides>30</Slides>
  <Notes>30</Notes>
  <HiddenSlides>2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524</cp:revision>
  <dcterms:created xsi:type="dcterms:W3CDTF">2017-07-18T17:55:00Z</dcterms:created>
  <dcterms:modified xsi:type="dcterms:W3CDTF">2022-01-12T05:45:36Z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