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3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ppt/tags/tag7.xml" ContentType="application/vnd.openxmlformats-officedocument.presentationml.tags+xml"/>
  <Override PartName="/ppt/notesSlides/notesSlide31.xml" ContentType="application/vnd.openxmlformats-officedocument.presentationml.notesSlide+xml"/>
  <Override PartName="/ppt/tags/tag8.xml" ContentType="application/vnd.openxmlformats-officedocument.presentationml.tags+xml"/>
  <Override PartName="/ppt/notesSlides/notesSlide32.xml" ContentType="application/vnd.openxmlformats-officedocument.presentationml.notesSlide+xml"/>
  <Override PartName="/ppt/tags/tag9.xml" ContentType="application/vnd.openxmlformats-officedocument.presentationml.tags+xml"/>
  <Override PartName="/ppt/notesSlides/notesSlide33.xml" ContentType="application/vnd.openxmlformats-officedocument.presentationml.notesSlide+xml"/>
  <Override PartName="/ppt/tags/tag10.xml" ContentType="application/vnd.openxmlformats-officedocument.presentationml.tags+xml"/>
  <Override PartName="/ppt/notesSlides/notesSlide34.xml" ContentType="application/vnd.openxmlformats-officedocument.presentationml.notesSlide+xml"/>
  <Override PartName="/ppt/tags/tag11.xml" ContentType="application/vnd.openxmlformats-officedocument.presentationml.tags+xml"/>
  <Override PartName="/ppt/notesSlides/notesSlide35.xml" ContentType="application/vnd.openxmlformats-officedocument.presentationml.notesSlide+xml"/>
  <Override PartName="/ppt/tags/tag1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2"/>
  </p:sldMasterIdLst>
  <p:notesMasterIdLst>
    <p:notesMasterId r:id="rId46"/>
  </p:notesMasterIdLst>
  <p:handoutMasterIdLst>
    <p:handoutMasterId r:id="rId47"/>
  </p:handoutMasterIdLst>
  <p:sldIdLst>
    <p:sldId id="324" r:id="rId3"/>
    <p:sldId id="327" r:id="rId4"/>
    <p:sldId id="344" r:id="rId5"/>
    <p:sldId id="408" r:id="rId6"/>
    <p:sldId id="378" r:id="rId7"/>
    <p:sldId id="326" r:id="rId8"/>
    <p:sldId id="347" r:id="rId9"/>
    <p:sldId id="514" r:id="rId10"/>
    <p:sldId id="410" r:id="rId11"/>
    <p:sldId id="440" r:id="rId12"/>
    <p:sldId id="525" r:id="rId13"/>
    <p:sldId id="441" r:id="rId14"/>
    <p:sldId id="515" r:id="rId15"/>
    <p:sldId id="519" r:id="rId16"/>
    <p:sldId id="365" r:id="rId17"/>
    <p:sldId id="470" r:id="rId18"/>
    <p:sldId id="493" r:id="rId19"/>
    <p:sldId id="416" r:id="rId20"/>
    <p:sldId id="355" r:id="rId21"/>
    <p:sldId id="417" r:id="rId22"/>
    <p:sldId id="356" r:id="rId23"/>
    <p:sldId id="421" r:id="rId24"/>
    <p:sldId id="520" r:id="rId25"/>
    <p:sldId id="419" r:id="rId26"/>
    <p:sldId id="426" r:id="rId27"/>
    <p:sldId id="521" r:id="rId28"/>
    <p:sldId id="412" r:id="rId29"/>
    <p:sldId id="425" r:id="rId30"/>
    <p:sldId id="466" r:id="rId31"/>
    <p:sldId id="527" r:id="rId32"/>
    <p:sldId id="468" r:id="rId33"/>
    <p:sldId id="494" r:id="rId34"/>
    <p:sldId id="526" r:id="rId35"/>
    <p:sldId id="429" r:id="rId36"/>
    <p:sldId id="523" r:id="rId37"/>
    <p:sldId id="524" r:id="rId38"/>
    <p:sldId id="431" r:id="rId39"/>
    <p:sldId id="522" r:id="rId40"/>
    <p:sldId id="430" r:id="rId41"/>
    <p:sldId id="433" r:id="rId42"/>
    <p:sldId id="472" r:id="rId43"/>
    <p:sldId id="379" r:id="rId44"/>
    <p:sldId id="333" r:id="rId45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6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61538" autoAdjust="0"/>
  </p:normalViewPr>
  <p:slideViewPr>
    <p:cSldViewPr snapToGrid="0">
      <p:cViewPr varScale="1">
        <p:scale>
          <a:sx n="60" d="100"/>
          <a:sy n="60" d="100"/>
        </p:scale>
        <p:origin x="96" y="396"/>
      </p:cViewPr>
      <p:guideLst>
        <p:guide orient="horz" pos="4326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15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2/9/2022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4096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resource-bind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464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刚才说了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Shader 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，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下面我们就先从宏观介绍一下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binding</a:t>
            </a: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大家先看下右边的图，这个是基于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的，这个我们可以参照上面树桩模型；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计算需要输入一个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MVP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的数据，给到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寄存区，</a:t>
            </a: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蓝色区域表示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GPU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的运算单元，绿色区域表示显存</a:t>
            </a: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指的就是我们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这个寄存器，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里面的比较好理解：创建一个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直接给到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这个寄存器就行了，所以说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直接指向显存里的某一个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</a:t>
            </a: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具体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实现通过一个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Effect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api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里面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ID3D10EffectVariable</a:t>
            </a: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Yu Gothic Light" panose="020B0300000000000000" charset="-128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在这个基础上我们先简单的理解一下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Shader Resource 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Bindig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是做什么的？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计算绑定对应数据；确定箭头线指向哪一块显存数据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更泛化一点：不仅是树桩这个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；下一个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过来执行时，这个寄存器又指向另一块显存数据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这样就产生了我们对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的简单理解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的理解：特定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绘制中，为特定的寄存器；指定资源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44874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当然了刚才我们说的是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时代的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binding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到了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是怎样的呢？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我们看图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左边是刚才看的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机制，右边是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的机制；区别挺大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第一左边的管线去掉了；右边多了一堆东西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先看最左边：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去掉了按管线阶段传数据的机制：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时代的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VSSetConstantBuffer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这种做法不再使用；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的使用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Visibility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）代替了这种机制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我们还看到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的右边多了一堆东西；也没有显示寄存器的号：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我们先看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显存的内容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左边一列，右边一列；右边一列就是显存里的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数据；左边一列（竖向排列的白块）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就是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，里面存储的就是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可以理解为显存上的一个全局数组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然后再看蓝色块，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b0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的寄存器；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计算也不再是简单的寄存器，我们这边替换了颜色块，黄色替换成了绿色，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加了一个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RootSignature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的东西来定义计算所需要的参数类型，这儿涉及到更灵活的定义；比如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在这种机制的改动下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能支持数量更多的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的寄存器数量上限：D3D11_COMMONSHADER_CONSTANT_BUFFER_API_SLOT_COUNT（简称SLOT_COUNT）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当然也有更高的使用要求：存储管理，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生命周期，状态管理等管理任务都需要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去处理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5001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这是我们总结的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关于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的新机制，一些点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包括，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Visibility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 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Rootsignature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；这是东西都大大提升了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的灵活性；而且面向下一代未来可能更高级的渲染管线。。 一会儿我们还会详细介绍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另外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刚才说过的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中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都叫做。。。。。；统一的接口创建；不再有区分</a:t>
            </a: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95877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下面我们就通过树桩的示例一步步的给大家解释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这节课为了配合我们的课程内容：在上节课示例的基础上我们；加入了两张贴图；还有一个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int2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类型的参数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最后绘制的结果如图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下面我们使用两条线起头并进为大家讲述：一个介绍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的机制；一个就是通过我们的树桩示例的一步步实现，帮助大家理解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35838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我们刚才提到了两种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和两张贴图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先看看 树桩示例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相关的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两个种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hader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Resource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创建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数据就是我们刚才提到的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的上传方式；创建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 Property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；关于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 Property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我们这里不做深入说明，感兴趣的课下自己找资料看哈；然后通过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的方式从内存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到显存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贴图我们使用了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封装的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Texture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类，然后通过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DirectX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封的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CreateDDSTextureFromFile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接口实现。。。内部机制不细说了；也是感兴趣的同学课下自己研究下。。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这样我们就完成了两种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的创建；一个是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矩阵使用的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；两张贴图使用的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_C</a:t>
            </a:r>
            <a:r>
              <a:rPr lang="en-US" altLang="zh-CN" baseline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;_N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2446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我们先从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Descriptor Heap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相关的内容开始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15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40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主要内容囊括了：。。。。。。</a:t>
            </a:r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图中鼠标指一下</a:t>
            </a:r>
            <a:endParaRPr lang="en-US" altLang="zh-CN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大家看一下右面的图示，这是一个描述</a:t>
            </a:r>
            <a:r>
              <a:rPr lang="en-US" altLang="zh-CN" dirty="0" smtClean="0"/>
              <a:t>descriptor heap </a:t>
            </a:r>
            <a:r>
              <a:rPr lang="zh-CN" altLang="en-US" dirty="0" smtClean="0"/>
              <a:t>构成的示例；里面的各种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en-US" altLang="zh-CN" dirty="0" smtClean="0"/>
              <a:t>Descriptor Table</a:t>
            </a:r>
            <a:r>
              <a:rPr lang="zh-CN" altLang="en-US" dirty="0" smtClean="0"/>
              <a:t>是指向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中的一段区间</a:t>
            </a:r>
            <a:endParaRPr lang="en-US" altLang="zh-CN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下面我们先从</a:t>
            </a:r>
            <a:r>
              <a:rPr lang="en-US" altLang="zh-CN" dirty="0" smtClean="0"/>
              <a:t>Descriptor </a:t>
            </a:r>
            <a:r>
              <a:rPr lang="zh-CN" altLang="en-US" dirty="0" smtClean="0"/>
              <a:t>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6065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上面讲了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我们可以看作是显存上的一块数据，但是这块数据是怎样构成的？他在显存中的位置，大小等等信息；是需要有一个描述的？来干这个事的就是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：</a:t>
            </a:r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比如我们去图书馆去借书，保存书的地方我们可以理解为显存？我们借书的时候是不是得需要知道一些书的描述（保存的位置，哪个书架，那个藏书室。书的类型。。），这些描述其实就可以理解为这里的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，而且从字面看很一致：叫</a:t>
            </a:r>
            <a:r>
              <a:rPr lang="en-US" altLang="zh-CN" dirty="0" smtClean="0"/>
              <a:t>Descriptor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参考右图：红色，显存里面一个</a:t>
            </a:r>
            <a:r>
              <a:rPr lang="en-US" altLang="zh-CN" dirty="0" smtClean="0"/>
              <a:t>Texture </a:t>
            </a:r>
            <a:r>
              <a:rPr lang="zh-CN" altLang="en-US" dirty="0" smtClean="0"/>
              <a:t>资源绿色块是一个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指向他</a:t>
            </a:r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其实，</a:t>
            </a:r>
            <a:r>
              <a:rPr lang="en-US" altLang="zh-CN" dirty="0" smtClean="0"/>
              <a:t>dx11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SRV</a:t>
            </a:r>
            <a:r>
              <a:rPr lang="zh-CN" altLang="en-US" dirty="0" smtClean="0"/>
              <a:t>；</a:t>
            </a:r>
            <a:r>
              <a:rPr lang="en-US" altLang="zh-CN" dirty="0" smtClean="0"/>
              <a:t>UAV</a:t>
            </a:r>
            <a:r>
              <a:rPr lang="zh-CN" altLang="en-US" dirty="0" smtClean="0"/>
              <a:t>；而且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的操作是封在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层的；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彻底的把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解放出来给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层，开发者可以自己灵活使用</a:t>
            </a:r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31781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下面我们说一下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的具体使用：</a:t>
            </a:r>
          </a:p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我们在之前的作业中可能已经解除到很多的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，比如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DSV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等；其实此处的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指的就是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；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如何理解呢（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能看懂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的窗户）；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DX12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目前有八九个不同类型的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</a:p>
          <a:p>
            <a:pPr lvl="0" indent="0" algn="l">
              <a:spcBef>
                <a:spcPts val="1800"/>
              </a:spcBef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第二点同一个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，可能有多个不同目的的描述，因为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State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状态是可以转换的，导致描述需要多个，比如一个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；既可以当做贴图来使用（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SRV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），也可以当作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来使用（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</a:p>
          <a:p>
            <a:pPr indent="0">
              <a:buNone/>
            </a:pPr>
            <a:endParaRPr lang="zh-CN" altLang="en-US" dirty="0" smtClean="0"/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尺寸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可能不同，取决于硬件。表示在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中占用的空间；可以通过硬件接口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查询，GetDescriptorHandleIncrementSize</a:t>
            </a:r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创建的时候不会产生空间分配，在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的空间的基础上创建</a:t>
            </a:r>
          </a:p>
          <a:p>
            <a:pPr indent="0">
              <a:spcBef>
                <a:spcPts val="1800"/>
              </a:spcBef>
              <a:buNone/>
            </a:pP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r>
              <a:rPr lang="zh-CN" dirty="0" smtClean="0">
                <a:sym typeface="+mn-ea"/>
              </a:rPr>
              <a:t>另外我们说一下</a:t>
            </a:r>
            <a:r>
              <a:rPr lang="en-US" altLang="zh-CN" dirty="0" smtClean="0">
                <a:sym typeface="+mn-ea"/>
              </a:rPr>
              <a:t>Descriptor Handle</a:t>
            </a:r>
            <a:r>
              <a:rPr lang="zh-CN" dirty="0" smtClean="0">
                <a:sym typeface="+mn-ea"/>
              </a:rPr>
              <a:t>：主要是记录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的地址，作用类似与指针；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Handle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又分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和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</a:p>
          <a:p>
            <a:pPr indent="0">
              <a:buNone/>
            </a:pPr>
            <a:endParaRPr lang="zh-CN" dirty="0" smtClean="0"/>
          </a:p>
          <a:p>
            <a:pPr indent="0">
              <a:buNone/>
            </a:pPr>
            <a:r>
              <a:rPr dirty="0" smtClean="0">
                <a:sym typeface="+mn-ea"/>
              </a:rPr>
              <a:t>CPU Handles可以被用作立即使用</a:t>
            </a:r>
            <a:r>
              <a:rPr lang="zh-CN" dirty="0" smtClean="0">
                <a:sym typeface="+mn-ea"/>
              </a:rPr>
              <a:t>（官方文档）</a:t>
            </a:r>
            <a:r>
              <a:rPr dirty="0" smtClean="0">
                <a:sym typeface="+mn-ea"/>
              </a:rPr>
              <a:t>，比如</a:t>
            </a:r>
            <a:r>
              <a:rPr lang="zh-CN" dirty="0" smtClean="0">
                <a:sym typeface="+mn-ea"/>
              </a:rPr>
              <a:t>通过</a:t>
            </a:r>
            <a:r>
              <a:rPr lang="en-US" altLang="zh-CN" dirty="0" smtClean="0">
                <a:sym typeface="+mn-ea"/>
              </a:rPr>
              <a:t>Descriptor Heap </a:t>
            </a:r>
            <a:r>
              <a:rPr lang="zh-CN" altLang="en-US" dirty="0" smtClean="0">
                <a:sym typeface="+mn-ea"/>
              </a:rPr>
              <a:t>创建</a:t>
            </a:r>
            <a:r>
              <a:rPr lang="en-US" altLang="zh-CN" dirty="0" smtClean="0">
                <a:sym typeface="+mn-ea"/>
              </a:rPr>
              <a:t>View</a:t>
            </a:r>
            <a:r>
              <a:rPr lang="zh-CN" altLang="en-US" dirty="0" smtClean="0">
                <a:sym typeface="+mn-ea"/>
              </a:rPr>
              <a:t>的时候使用的是</a:t>
            </a:r>
            <a:r>
              <a:rPr lang="en-US" altLang="zh-CN" dirty="0" smtClean="0">
                <a:sym typeface="+mn-ea"/>
              </a:rPr>
              <a:t>CPU Handle</a:t>
            </a:r>
            <a:endParaRPr dirty="0" smtClean="0">
              <a:sym typeface="+mn-ea"/>
            </a:endParaRPr>
          </a:p>
          <a:p>
            <a:pPr indent="0">
              <a:buNone/>
            </a:pPr>
            <a:r>
              <a:rPr dirty="0" smtClean="0">
                <a:sym typeface="+mn-ea"/>
              </a:rPr>
              <a:t>GPU Handles无法用于立即使用</a:t>
            </a:r>
            <a:r>
              <a:rPr lang="zh-CN" dirty="0" smtClean="0">
                <a:sym typeface="+mn-ea"/>
              </a:rPr>
              <a:t>（官方文档）</a:t>
            </a:r>
            <a:r>
              <a:rPr dirty="0" smtClean="0">
                <a:sym typeface="+mn-ea"/>
              </a:rPr>
              <a:t>，而在GPU执行时使用，因而需要保留直至一切引用自身的命令已经被完全执行。</a:t>
            </a:r>
            <a:r>
              <a:rPr lang="zh-CN" dirty="0" smtClean="0">
                <a:sym typeface="+mn-ea"/>
              </a:rPr>
              <a:t>比如：在</a:t>
            </a:r>
            <a:r>
              <a:rPr lang="en-US" altLang="zh-CN" dirty="0" smtClean="0">
                <a:sym typeface="+mn-ea"/>
              </a:rPr>
              <a:t>Draw</a:t>
            </a:r>
            <a:r>
              <a:rPr lang="zh-CN" altLang="en-US" dirty="0" smtClean="0">
                <a:sym typeface="+mn-ea"/>
              </a:rPr>
              <a:t>的每帧循环中</a:t>
            </a:r>
            <a:r>
              <a:rPr lang="zh-CN" dirty="0" smtClean="0">
                <a:sym typeface="+mn-ea"/>
              </a:rPr>
              <a:t>DrawIndexedInstanced前执行绑定</a:t>
            </a:r>
            <a:r>
              <a:rPr lang="en-US" altLang="zh-CN" dirty="0" smtClean="0">
                <a:sym typeface="+mn-ea"/>
              </a:rPr>
              <a:t>view</a:t>
            </a:r>
            <a:r>
              <a:rPr lang="zh-CN" altLang="en-US" dirty="0" smtClean="0">
                <a:sym typeface="+mn-ea"/>
              </a:rPr>
              <a:t>的时候传的</a:t>
            </a:r>
            <a:r>
              <a:rPr lang="en-US" altLang="zh-CN" dirty="0" smtClean="0">
                <a:sym typeface="+mn-ea"/>
              </a:rPr>
              <a:t>gpu handle</a:t>
            </a:r>
            <a:r>
              <a:rPr lang="zh-CN" altLang="en-US" dirty="0" smtClean="0">
                <a:sym typeface="+mn-ea"/>
              </a:rPr>
              <a:t>（SetGraphicsRootDescriptorTable）</a:t>
            </a:r>
            <a:endParaRPr lang="zh-CN" dirty="0" smtClean="0">
              <a:sym typeface="+mn-ea"/>
            </a:endParaRPr>
          </a:p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7796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下面我们介绍几种常见的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，这几个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都是树桩的示例中使用的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Constant buffer view </a:t>
            </a:r>
            <a:r>
              <a:rPr lang="zh-CN" altLang="en-US" dirty="0" smtClean="0"/>
              <a:t>是啥？前面我们已经通过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Constant buffer</a:t>
            </a:r>
            <a:r>
              <a:rPr lang="zh-CN" altLang="en-US" dirty="0" smtClean="0"/>
              <a:t>了；</a:t>
            </a:r>
            <a:r>
              <a:rPr lang="en-US" altLang="zh-CN" dirty="0" smtClean="0"/>
              <a:t>Constant buffer view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解释这个数据</a:t>
            </a:r>
          </a:p>
          <a:p>
            <a:endParaRPr lang="zh-CN" altLang="en-US" dirty="0"/>
          </a:p>
          <a:p>
            <a:r>
              <a:rPr lang="zh-CN" altLang="en-US" dirty="0"/>
              <a:t>红框代码解释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的概念；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resource </a:t>
            </a:r>
            <a:r>
              <a:rPr lang="zh-CN" altLang="en-US" dirty="0" smtClean="0"/>
              <a:t>目前我们如果使用贴图就会用到了；我们先简单的当做</a:t>
            </a:r>
            <a:r>
              <a:rPr lang="en-US" altLang="zh-CN" dirty="0" err="1" smtClean="0"/>
              <a:t>texutre</a:t>
            </a:r>
            <a:r>
              <a:rPr lang="zh-CN" altLang="en-US" dirty="0" smtClean="0"/>
              <a:t>理解；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就是向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解释贴图数据的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！！！注意一个事，创建的时候是借助</a:t>
            </a:r>
            <a:r>
              <a:rPr lang="en-US" altLang="zh-CN" dirty="0"/>
              <a:t>Descriptor Heap</a:t>
            </a:r>
            <a:r>
              <a:rPr lang="zh-CN" altLang="en-US" dirty="0"/>
              <a:t>创建的，也就是说，在</a:t>
            </a:r>
            <a:r>
              <a:rPr lang="en-US" altLang="zh-CN" dirty="0"/>
              <a:t>Descriptor Heap</a:t>
            </a:r>
            <a:r>
              <a:rPr lang="zh-CN" altLang="en-US" dirty="0"/>
              <a:t>上分配</a:t>
            </a:r>
            <a:r>
              <a:rPr lang="en-US" altLang="zh-CN" dirty="0"/>
              <a:t>Descriptor</a:t>
            </a:r>
            <a:r>
              <a:rPr lang="zh-CN" altLang="en-US" dirty="0"/>
              <a:t>的空间，一般情况绑定设计的</a:t>
            </a:r>
            <a:r>
              <a:rPr lang="en-US" altLang="zh-CN" dirty="0"/>
              <a:t>Descriptor</a:t>
            </a:r>
            <a:r>
              <a:rPr lang="zh-CN" altLang="en-US" dirty="0"/>
              <a:t>是必须要在一个</a:t>
            </a:r>
            <a:r>
              <a:rPr lang="en-US" altLang="zh-CN" dirty="0"/>
              <a:t>Descriptor Heap</a:t>
            </a:r>
            <a:r>
              <a:rPr lang="zh-CN" altLang="en-US" dirty="0"/>
              <a:t>中的（非绑定除外）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9659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下面我们开始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本节课的目标是绑大家理解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机制；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是啥呢就是，我们要把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中使用的资源或者数据传给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然后带大家熟悉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以及各种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的使用；这是都是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中需要使用到的内容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本课结束能，同学能够在自己的作业中更好的使用</a:t>
            </a:r>
            <a:r>
              <a:rPr lang="en-US" altLang="zh-CN" dirty="0" smtClean="0"/>
              <a:t>Shader Resource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预习内容如下：</a:t>
            </a:r>
            <a:endParaRPr lang="en-US" altLang="zh-CN" dirty="0" smtClean="0"/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3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DX12技术白皮书3.3-3.5</a:t>
            </a:r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7800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RenderTarget</a:t>
            </a:r>
            <a:r>
              <a:rPr lang="zh-CN" altLang="en-US" dirty="0" smtClean="0"/>
              <a:t>：绘制目标；渲染管线最终把像素绘制到这个目标上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RTV</a:t>
            </a:r>
            <a:r>
              <a:rPr lang="zh-CN" altLang="en-US" dirty="0"/>
              <a:t>这个示例是直接使用</a:t>
            </a:r>
            <a:r>
              <a:rPr lang="en-US" altLang="zh-CN" dirty="0"/>
              <a:t>swap chain</a:t>
            </a:r>
            <a:r>
              <a:rPr lang="zh-CN" altLang="en-US" dirty="0"/>
              <a:t>中的</a:t>
            </a:r>
            <a:r>
              <a:rPr lang="en-US" altLang="zh-CN" dirty="0"/>
              <a:t>back buffer</a:t>
            </a:r>
            <a:r>
              <a:rPr lang="zh-CN" altLang="en-US" dirty="0"/>
              <a:t>作为</a:t>
            </a:r>
            <a:r>
              <a:rPr lang="en-US" altLang="zh-CN" dirty="0"/>
              <a:t>shader resource</a:t>
            </a:r>
            <a:r>
              <a:rPr lang="zh-CN" altLang="en-US" dirty="0"/>
              <a:t>的这个特殊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DSV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depth Stencil</a:t>
            </a:r>
            <a:r>
              <a:rPr lang="zh-CN" altLang="en-US" dirty="0" smtClean="0"/>
              <a:t>我们上节课讲过了，全屏的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；保存物体的前后深度信息和模板信息的；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dsv</a:t>
            </a:r>
            <a:r>
              <a:rPr lang="zh-CN" altLang="en-US" dirty="0"/>
              <a:t>走的是正常的流程先</a:t>
            </a:r>
            <a:r>
              <a:rPr lang="en-US" altLang="zh-CN" dirty="0"/>
              <a:t>CreateCommitedResource</a:t>
            </a:r>
            <a:r>
              <a:rPr lang="zh-CN" altLang="en-US" dirty="0"/>
              <a:t>，然后创建</a:t>
            </a:r>
            <a:r>
              <a:rPr lang="en-US" altLang="zh-CN" dirty="0"/>
              <a:t>View</a:t>
            </a:r>
            <a:r>
              <a:rPr lang="zh-CN" altLang="en-US" dirty="0"/>
              <a:t>；注意一下描述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4729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，继续刚才的借书的示例；图书馆的藏书室，我们看成显存，书代表我们的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Descritpor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作为书的描述信息；还有就是图书馆的图书管理系统，可以堪称我们的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，保存管理，图书的描述；需要借图书先经过我这，我把书的位置，描述等信息给你，你再去拿；</a:t>
            </a: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这是我们理解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具体来看呢？右图所示：左边是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 H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；右边是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；都在显存内；指向关系</a:t>
            </a: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首先，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连续的显存空间，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大部分类型的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都不能脱离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SRV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等）</a:t>
            </a: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阶段传参的，不在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类型限制，容纳特定类型的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；CBV_SRV_UAV，SAMPLE，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的时候通过从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进行访问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5456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的类型，刚才我们介绍了基础的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的类型，那么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作为管理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的东西，也是有类型的</a:t>
            </a: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目前有：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的还有一个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Flag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类型（不是太主要的内容知道就行）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NON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SHADER_VISIBLE：不需要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DSV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3343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个数：</a:t>
            </a:r>
            <a:r>
              <a:rPr lang="en-US" altLang="zh-CN" dirty="0"/>
              <a:t>upload buffer</a:t>
            </a:r>
            <a:r>
              <a:rPr lang="zh-CN" altLang="en-US" dirty="0"/>
              <a:t>；贴图</a:t>
            </a:r>
          </a:p>
          <a:p>
            <a:r>
              <a:rPr lang="zh-CN" altLang="en-US" dirty="0"/>
              <a:t>类型：</a:t>
            </a:r>
          </a:p>
          <a:p>
            <a:r>
              <a:rPr lang="en-US" altLang="zh-CN" dirty="0"/>
              <a:t>flag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38494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的使用流程；先看右图，上面是应用的初始化过程发生，下面是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drawscene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循环；就是上节课我们提到的绘制命令提交的那个循环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初始化：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）（提一下，目前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中是这样的，实际的引擎中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Create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的情况很复杂，不仅在初始化的时候创建）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DrawScene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向渲染管线传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（可以理解为具体的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73161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理解了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；我们现在看下一个概念：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Desctiptor table</a:t>
            </a:r>
          </a:p>
          <a:p>
            <a:pPr marL="0"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继续我们借书的示例：这次我们说的是分一次或者分多次借的问题！！！！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如果我们借书的时候正好我们需要借的两本书放在一块，挨着；这时候我们是分一次借还是两次去借？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显而易见！</a:t>
            </a: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我现在问大家一个问题：我们目前在这木桩的示例中使用到了两张贴图呢？我们能不能使用我们这种借书的思路来解决这个问题呢？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其实这就是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的作用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里面；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effect 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varible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 一个寄存器一个 显存数据；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一个参数指向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上的一个范围；从而产生一个参数为多个寄存器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数据的效果。</a:t>
            </a: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我们看右面的图：</a:t>
            </a: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其实对应的是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范围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，这个范围通过一个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的参数定义完成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Start + Size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来确定这个范围</a:t>
            </a: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然后需要说明一下；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时没有这种机制的；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就是固定的一对一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1756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当然在我们的树桩示例中使用了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4810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下面我们开始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的部分，其实在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Descriptor Table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的时候就已经设计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了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DT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就是为了创建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准备的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27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02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是什么呢？我们还是先来理解一下为啥需要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右图：在上面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流程的基础上，只有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这一系列的东西还不能完成绑定！！！！；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具体哪个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绘制的时候需要哪个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尚未指定；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Create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为所有使用的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；此时管线并不知道树桩的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需要个什么样的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还需要定义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的输入！！！</a:t>
            </a: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72973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就是用来定义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输入的；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我们理解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类似于函数签名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我们用一个函数来类比：</a:t>
            </a: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如右图</a:t>
            </a: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上面是一个简单的函数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执行加法；下面时我们木桩示例的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执行逻辑</a:t>
            </a: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函数，函数名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；有两个输入都是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float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型，</a:t>
            </a: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代码计算也需要两个输入数据一个是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Texture2D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，一个时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SamplerState</a:t>
            </a: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用一个一个普通的函数执行来类比：定义函数输入的叫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Function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；我们这里的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就是用来定义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的输入的</a:t>
            </a: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那具体我们如何定义呢？</a:t>
            </a: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1737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我们下面从三个方面安排今天的课程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首先先说大家介绍一下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；介绍必须了解的概念；和使用方法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然后我们在了解了如何使用的基础上；再去理解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smtClean="0"/>
              <a:t>机制。包括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Descriptor Heap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Descriptor 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Root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3839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下面我们就使用树桩的示例进行说明，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左图是我们最后达到的效果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右图是我们的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的执行逻辑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我们看到这里面涉及到。。。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那我们如何给这几个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需要的数据传值呢？？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下面我们就直接上主题，看看我们这个示例的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是如何创建的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680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下面我们看一下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的创建过程；目前有两种创建方式，一种就是这种代码中创建的方式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（带过，少讲）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大家看一下右面的图，非常的繁琐！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我们在初始化的时候先设置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的描述；右边的代码，然后序列化这个描述，使用序列化的结果进行创建；过程比较不友好；而且不直观；我们主要介绍下面这一种</a:t>
            </a: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185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这种方法通过配置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去实现参数类型的定义，然后通过编译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的方式编译成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byte code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，然后通过创建</a:t>
            </a: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以树桩模型为例；右侧的代码，我们定义了一个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Test Root Sig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我们这个示例中能看到使用了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下面我们就详细的说明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的内容参考：https://blog.csdn.net/u014038143/article/details/78725100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b="1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08842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这里我们详细的介绍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配置中使用到的几种参数的传递方式：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54585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的定义其实就是参数的定义；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定义了三种参数的传递方式（不是参数类型，参数类型就是我们刚才讲的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，这个是参数类型）；这么这里讲的是传递方式（或者称为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方式）</a:t>
            </a: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最简单的一种就是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之所以说简单，简单到啥地步呢？不需要创建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；直接传数据进去；当然肯定只能是最简单的数据。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要求这个数据是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位的；所以通过接口SetGraphicsRoot32BitConstant进行操作</a:t>
            </a:r>
          </a:p>
          <a:p>
            <a:pPr lvl="0" indent="0">
              <a:spcBef>
                <a:spcPts val="12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我们看一下右边的图，这个图解释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的使用方式；上面地图帮助我们理解，左边黑色的块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表示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里的参数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号参数或者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号参数我们使用了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；下面是实现的对应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中定义了一个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的参数，每个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这里是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位额整数；可以使用一个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值，下面是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的定义（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num32bitconst=2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）数量；给值的时候最下面，后面还有一个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index</a:t>
            </a:r>
          </a:p>
          <a:p>
            <a:pPr lvl="0" indent="0">
              <a:spcBef>
                <a:spcPts val="12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三步走：</a:t>
            </a:r>
          </a:p>
          <a:p>
            <a:pPr lvl="0" indent="0">
              <a:spcBef>
                <a:spcPts val="12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95261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相比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更复杂一些，但是应用场景肯定更多一些；我们用示意图表示；右图，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号黑块还是表示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中的一个参数；绿色块是一个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；灰色块是这个参数对应的寄存器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的特点是这个参数直接和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对应，注意是一一对应的；我们使用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做示例；树桩的模型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MVP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我们使用这种方式绑定</a:t>
            </a: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三步走：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代码定义；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的配置；通过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注意虽然文档上说的是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接口的名字也叫设置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，但其实传的是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GVA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；目前的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，单个资源传的都是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GVA</a:t>
            </a: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使用情景：使用的多，参数输入变化少；占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的空间大，省着点用：比如绘制时很多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使用公用参数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5034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；刚才我们以一次借阅多本书的类比来描述的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的作用；现在我们看一下具体的使用；我们先看一下右上图片的示意，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一块连续的存储</a:t>
            </a: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号参数对应了一个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，指向了右侧的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我们继续用树桩这个示例；我们把贴图放进一个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中进行绑定；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三个步骤解释：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中代码定义；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配置，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传参绑定过程</a:t>
            </a: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使用情景比较广泛；相对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来说占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的空间也比较小</a:t>
            </a: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7906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下面我们说说运行时绑定，就是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 scene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循环中；如何绑定；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首先我们设置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，上卖弄的图调用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SetDescriptor Heaps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Set Graphics 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这个地方也是要区分一下目前我们学习的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，和正式的引擎框架里面的差别；我们现在的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没有复杂的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的变化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到此为止我们这个树桩的模型就可以绘制出来了；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render doc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里看一下结果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66967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04469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今天的概念性的东西比较多； 新名词也比较多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我们梳理一下这几个重要的概念之间的关系：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右面的图：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我们先从图的左边看起；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输入；输入了一个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里有三个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 3ge SRV 4ge UAV2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Descripotr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中的连续存储空间，这些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又指向显存中的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指向关系很明了了；当我们实时绘制的时候调整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起始指向。。。就是又重新绑定了这么多的另一份数据；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比如说这些数据都是我们一个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的绘制所需要的，那我们在绘制下一个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的时候直接偏移对应的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的起始位置这些定义的参数类型都直接对应上；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所以大大提升了灵活性；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一个参数对应一个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的参数定义方式变成了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1318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本课的前置内容；就是我们上节课的内容；包括：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3181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下面我们简要的说一下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大家知道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是干什么的嘛？简单的说我们需要使用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做采样；我们这不深入说明采样的原理，不懂采样的课下学习哈</a:t>
            </a: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我们这说的是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中怎么使用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；有两种方式，我们看一下右面的图；上面是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的示意</a:t>
            </a: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一种是非静态的，通过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sampler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类型的的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另外一种简单的直接通过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传静态的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我们的树桩示例使用的就是这种静态的方式；下面的代码就是树桩示例中使用到的静态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定义；目前静态的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能够满足我们现阶段的要求；如果大家以后有更复杂的使用场景，那就再深入了解；我们这就不过多介绍了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40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451074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右面两幅图；总结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机制方面的变动：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Effect 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Varible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，关联寄存器直接找显存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添加了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，；这些内容去做，整个图一下就复杂了是不是？？，但是使用更灵活，而且面向下一代的渲染管线，</a:t>
            </a: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绑定方式的改进</a:t>
            </a: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D3D11的资源绑定是固化的，运行时给每一个Shader安排一定数量的资源Slot，应用程序只需要调用对应的接口就能够把资源绑定到Shader上。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（橙色的点可以看做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ID3D10EffectVariable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在D3D12中，资源绑定流程很灵活，没有限定资源以何种方式或何种数量进行绑定，你可以自行组织资源的绑定风格</a:t>
            </a: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的使用，增加绑定的上限，提高切换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的效率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41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4952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zh-CN" altLang="en-US" dirty="0"/>
              <a:t>官方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42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74931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https://docs.microsoft.com/en-us/windows/win32/direct3d12/resource-binding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43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0419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这个还是之前我们讲的</a:t>
            </a:r>
            <a:r>
              <a:rPr lang="en-US" altLang="zh-CN" dirty="0" smtClean="0"/>
              <a:t>dx12 </a:t>
            </a:r>
            <a:r>
              <a:rPr lang="zh-CN" altLang="en-US" dirty="0" smtClean="0"/>
              <a:t>管线流程图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今天的主要内容在上的体现主要在（鼠标移动一下指示一下）管线左侧</a:t>
            </a:r>
            <a:r>
              <a:rPr lang="en-US" altLang="zh-CN" dirty="0" smtClean="0"/>
              <a:t>Descriptor Heap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Descriptor Table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Root Signature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下面我们正式开始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7729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概念上好好设置一下；一句话能先把概念解释清楚</a:t>
            </a:r>
          </a:p>
          <a:p>
            <a:pPr lvl="0">
              <a:buSzPct val="25000"/>
            </a:pP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示例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+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示意图</a:t>
            </a: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sample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下载地址</a:t>
            </a: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https://docs.microsoft.com/en-us/samples/microsoft/windows-universal-samples/simple3dgamedx/</a:t>
            </a: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D3D11_COMMONSHADER_CONSTANT_BUFFER_API_SLOT_COUNT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6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0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还记得上次课的虚幻小球吗？我们首先来回顾一下上节课的示例</a:t>
            </a: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这次我们换一个模型做演示，我们这次要上贴图</a:t>
            </a: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虚幻材质球默认没贴图，随便搞个贴图贴上去，不好看；所以我们在原来的逻辑的基础上渲染了另外一个模型就是这个树桩</a:t>
            </a: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59538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Render resource</a:t>
            </a: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大家可以看一下右边的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逻辑；就是树桩（虚幻小球）的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执行代码；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这里有一个 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声明，是我们上节课没细讲的；大家上次的作业涉及到这个的地方，有没有疑问？（学生互动）</a:t>
            </a: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先解释一下：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前面 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cbuffer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。。。先不管，知道这是一个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的数据定义就行；后面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register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指的是该数据对应的寄存器；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表示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类型的第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号寄存器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数据的内容就是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里面存的数据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这个数据是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GPU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进行计算时使用；我们需要在真正的渲染开始前通过一种机制把数据上传给显存，并绑定给这个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使用；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强调一下刚才这句话的关键词：显存数据（这种数据就是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 Resource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），绑定：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计算对应的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Resource</a:t>
            </a:r>
          </a:p>
          <a:p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下面我们详细的拆分一下这两个事情：我们先说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1501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上传方式？？？？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Type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？？？？好好想想怎么说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关于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shader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resource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刚才也有了一个大概的概念，下面有几个点要说一下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第一个就是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我们刚才说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是通过一种机制</a:t>
            </a:r>
            <a:r>
              <a:rPr lang="zh-CN" altLang="en-US" sz="2400" b="1" dirty="0" smtClean="0">
                <a:solidFill>
                  <a:srgbClr val="000000"/>
                </a:solidFill>
                <a:sym typeface="Helvetica Light"/>
              </a:rPr>
              <a:t>上传给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显存的！！（可以理解为过程是先在显存上分配一个空的显存空间；然后，把内存里的数据 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upload到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这块显存空间里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）；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然后就是我们说的第二个问题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CreateCommittedResource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接口，这个接口创建了一个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上可以使用的资源，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DX11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中有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和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 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的区分；在接口使用时有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 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；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 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；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dx12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里在创建的时候不再有这种区分；都使用统一的这个接口；都叫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ID3D12Resource</a:t>
            </a: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这个接口我们可以理解这个接口在显存分配了一段空间；后面我们就讲上传方式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我们这里主要讲两种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的上传方式：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Upload</a:t>
            </a:r>
          </a:p>
          <a:p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方式创建的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：只有显存权限；读取效率块；适用于不会变化的数据使用；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上传到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的过程慢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方式创建的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，同时具有方位显存和内存的权限；效率慢，经常变化的数据（例如需要每帧都更新的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constant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我们使用右边的图形象的说明以下这两种方式，最右下角的橙色框是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内存中的一段源数据，比如一个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Vertex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顶点数组，绿色框表示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，内存和显存同时可以访问，蓝框是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Rersource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，只能访问显存</a:t>
            </a: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当然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也有一些其他的属性描述比如：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Dimension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Format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Layout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Size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这里不细说了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我们要说的一个重要的事情是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State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的状态问题；刚才我们讲向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 resource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上传数据的时候，就会先改一下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Resrouce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的状态</a:t>
            </a: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D3D12_RESOURCE_STATE_COMMON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to D3D12_RESOURCE_STATE_COPY_DEST</a:t>
            </a: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的时候，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driver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自动处理；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开放供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按需处理（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Level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Overhead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当然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State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；也在其他很多方面使用；后面我们会碰到，这里不详述</a:t>
            </a: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193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hyperlink" Target="https://www.intel.com/content/www/us/en/developer/articles/technical/introduction-to-resource-binding-in-microsoft-directx-12.html" TargetMode="External"/><Relationship Id="rId4" Type="http://schemas.openxmlformats.org/officeDocument/2006/relationships/hyperlink" Target="https://docs.microsoft.com/en-us/windows/win32/direct3d12/resource-bind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en-us/windows/win32/direct3d12/specifying-root-signatures-in-hls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resource-binding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3dgep.com/category/graphics-programming/directx/directx-12/" TargetMode="External"/><Relationship Id="rId4" Type="http://schemas.openxmlformats.org/officeDocument/2006/relationships/hyperlink" Target="chrome-extension://efaidnbmnnnibpcajpcglclefindmkaj/viewer.html?pdfurl=https://www.intel.com/content/dam/develop/external/us/en/documents/dx12-whitepaper-v2.pdf&amp;clen=120577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杨璟昭</a:t>
            </a:r>
          </a:p>
        </p:txBody>
      </p:sp>
      <p:sp>
        <p:nvSpPr>
          <p:cNvPr id="5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绘制二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33868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035" y="682625"/>
            <a:ext cx="2310765" cy="1065720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16633190" y="2152015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8134267" y="6535551"/>
            <a:ext cx="39636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</a:p>
        </p:txBody>
      </p:sp>
      <p:sp>
        <p:nvSpPr>
          <p:cNvPr id="66" name="The Picture slide"/>
          <p:cNvSpPr txBox="1"/>
          <p:nvPr/>
        </p:nvSpPr>
        <p:spPr>
          <a:xfrm>
            <a:off x="2426970" y="3954780"/>
            <a:ext cx="10876280" cy="53949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Vertex Shader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b0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计算绑定对应数据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的理解：特定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绘制中的特定寄存器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给特定的资源</a:t>
            </a:r>
            <a:endParaRPr lang="zh-CN" altLang="en-US" sz="36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278350" y="1673860"/>
            <a:ext cx="6113145" cy="4616450"/>
            <a:chOff x="17278350" y="5464810"/>
            <a:chExt cx="6113145" cy="4616450"/>
          </a:xfrm>
        </p:grpSpPr>
        <p:sp>
          <p:nvSpPr>
            <p:cNvPr id="10" name="矩形 9"/>
            <p:cNvSpPr/>
            <p:nvPr/>
          </p:nvSpPr>
          <p:spPr>
            <a:xfrm>
              <a:off x="17278350" y="5464810"/>
              <a:ext cx="2249301" cy="4616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068414" y="6149895"/>
              <a:ext cx="204373" cy="1845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744045" y="5464810"/>
              <a:ext cx="3647450" cy="461645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176387" y="9442861"/>
              <a:ext cx="1351264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881542" y="9442861"/>
              <a:ext cx="1346455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0826018" y="5863267"/>
              <a:ext cx="1538805" cy="184571"/>
              <a:chOff x="31359" y="13142"/>
              <a:chExt cx="1280" cy="17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0826018" y="6225895"/>
              <a:ext cx="1538805" cy="184571"/>
              <a:chOff x="31359" y="13142"/>
              <a:chExt cx="1280" cy="1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8509394" y="6035895"/>
              <a:ext cx="554210" cy="4853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500" dirty="0">
                  <a:solidFill>
                    <a:srgbClr val="000000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 Light" panose="020B0502040204020203" charset="-122"/>
                </a:rPr>
                <a:t>b</a:t>
              </a:r>
              <a:r>
                <a:rPr kumimoji="0" lang="en-US" altLang="zh-CN" sz="25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0</a:t>
              </a:r>
              <a:endPara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cxnSp>
          <p:nvCxnSpPr>
            <p:cNvPr id="9" name="肘形连接符 8"/>
            <p:cNvCxnSpPr>
              <a:stCxn id="17" idx="3"/>
              <a:endCxn id="49" idx="1"/>
            </p:cNvCxnSpPr>
            <p:nvPr/>
          </p:nvCxnSpPr>
          <p:spPr>
            <a:xfrm>
              <a:off x="19272787" y="6242181"/>
              <a:ext cx="1553231" cy="76000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6244" y="7375997"/>
            <a:ext cx="9843629" cy="25188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7035" y="9928625"/>
            <a:ext cx="9872838" cy="5564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6" y="0"/>
            <a:ext cx="22283914" cy="13716000"/>
            <a:chOff x="10467974" y="26142"/>
            <a:chExt cx="2705823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2705823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2195724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57150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555835"/>
            <a:ext cx="1440000" cy="1440000"/>
          </a:xfrm>
          <a:prstGeom prst="rect">
            <a:avLst/>
          </a:prstGeom>
        </p:spPr>
      </p:pic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808" y="2458504"/>
            <a:ext cx="2310765" cy="1065720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949963" y="3927894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466203" y="9180179"/>
            <a:ext cx="4366260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）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95123" y="3449739"/>
            <a:ext cx="6113145" cy="5187314"/>
            <a:chOff x="17278350" y="5464810"/>
            <a:chExt cx="6113145" cy="4616450"/>
          </a:xfrm>
        </p:grpSpPr>
        <p:sp>
          <p:nvSpPr>
            <p:cNvPr id="10" name="矩形 9"/>
            <p:cNvSpPr/>
            <p:nvPr/>
          </p:nvSpPr>
          <p:spPr>
            <a:xfrm>
              <a:off x="17278350" y="5464810"/>
              <a:ext cx="2249301" cy="4616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068414" y="6149895"/>
              <a:ext cx="204373" cy="1845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744045" y="5464810"/>
              <a:ext cx="3647450" cy="461645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176387" y="9442861"/>
              <a:ext cx="1351264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881542" y="9442861"/>
              <a:ext cx="1346455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0826018" y="5863267"/>
              <a:ext cx="1538805" cy="184571"/>
              <a:chOff x="31359" y="13142"/>
              <a:chExt cx="1280" cy="17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0826018" y="6225895"/>
              <a:ext cx="1538805" cy="184571"/>
              <a:chOff x="31359" y="13142"/>
              <a:chExt cx="1280" cy="1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8509394" y="6035895"/>
              <a:ext cx="554210" cy="4853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500" dirty="0">
                  <a:solidFill>
                    <a:srgbClr val="000000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 Light" panose="020B0502040204020203" charset="-122"/>
                </a:rPr>
                <a:t>b</a:t>
              </a:r>
              <a:r>
                <a:rPr kumimoji="0" lang="en-US" altLang="zh-CN" sz="25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0</a:t>
              </a:r>
              <a:endPara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cxnSp>
          <p:nvCxnSpPr>
            <p:cNvPr id="9" name="肘形连接符 8"/>
            <p:cNvCxnSpPr>
              <a:stCxn id="17" idx="3"/>
              <a:endCxn id="49" idx="1"/>
            </p:cNvCxnSpPr>
            <p:nvPr/>
          </p:nvCxnSpPr>
          <p:spPr>
            <a:xfrm>
              <a:off x="19272787" y="6242181"/>
              <a:ext cx="1553231" cy="76000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4" name="组合 33"/>
          <p:cNvGrpSpPr/>
          <p:nvPr/>
        </p:nvGrpSpPr>
        <p:grpSpPr>
          <a:xfrm>
            <a:off x="14519430" y="3456709"/>
            <a:ext cx="6816570" cy="5180344"/>
            <a:chOff x="29652" y="11624"/>
            <a:chExt cx="5133" cy="4252"/>
          </a:xfrm>
        </p:grpSpPr>
        <p:sp>
          <p:nvSpPr>
            <p:cNvPr id="37" name="矩形 36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189" y="12495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1189" y="13310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0447" y="15277"/>
              <a:ext cx="1124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3529" y="15277"/>
              <a:ext cx="1120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2001" y="12443"/>
              <a:ext cx="170" cy="614"/>
              <a:chOff x="32001" y="12443"/>
              <a:chExt cx="170" cy="614"/>
            </a:xfrm>
          </p:grpSpPr>
          <p:sp>
            <p:nvSpPr>
              <p:cNvPr id="78" name="矩形 77"/>
              <p:cNvSpPr/>
              <p:nvPr/>
            </p:nvSpPr>
            <p:spPr>
              <a:xfrm rot="5400000">
                <a:off x="32001" y="1244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5400000">
                <a:off x="32001" y="12665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 rot="5400000">
                <a:off x="32001" y="12887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2001" y="14109"/>
              <a:ext cx="170" cy="614"/>
              <a:chOff x="32001" y="13479"/>
              <a:chExt cx="170" cy="614"/>
            </a:xfrm>
          </p:grpSpPr>
          <p:sp>
            <p:nvSpPr>
              <p:cNvPr id="75" name="矩形 74"/>
              <p:cNvSpPr/>
              <p:nvPr/>
            </p:nvSpPr>
            <p:spPr>
              <a:xfrm rot="5400000">
                <a:off x="32001" y="13479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 rot="5400000">
                <a:off x="32001" y="13701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 rot="5400000">
                <a:off x="32001" y="1392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45" name="平行四边形 44"/>
            <p:cNvSpPr/>
            <p:nvPr/>
          </p:nvSpPr>
          <p:spPr>
            <a:xfrm>
              <a:off x="33037" y="12307"/>
              <a:ext cx="397" cy="397"/>
            </a:xfrm>
            <a:prstGeom prst="parallelogram">
              <a:avLst/>
            </a:prstGeom>
            <a:blipFill>
              <a:blip r:embed="rId5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3037" y="13978"/>
              <a:ext cx="397" cy="397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5" name="肘形连接符 54"/>
            <p:cNvCxnSpPr>
              <a:stCxn id="38" idx="3"/>
              <a:endCxn id="78" idx="2"/>
            </p:cNvCxnSpPr>
            <p:nvPr/>
          </p:nvCxnSpPr>
          <p:spPr>
            <a:xfrm flipV="1">
              <a:off x="31359" y="12528"/>
              <a:ext cx="642" cy="5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肘形连接符 55"/>
            <p:cNvCxnSpPr>
              <a:stCxn id="39" idx="3"/>
              <a:endCxn id="75" idx="2"/>
            </p:cNvCxnSpPr>
            <p:nvPr/>
          </p:nvCxnSpPr>
          <p:spPr>
            <a:xfrm>
              <a:off x="31359" y="13395"/>
              <a:ext cx="642" cy="79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直接箭头连接符 56"/>
            <p:cNvCxnSpPr>
              <a:stCxn id="78" idx="0"/>
              <a:endCxn id="45" idx="5"/>
            </p:cNvCxnSpPr>
            <p:nvPr/>
          </p:nvCxnSpPr>
          <p:spPr>
            <a:xfrm flipV="1">
              <a:off x="32171" y="12506"/>
              <a:ext cx="916" cy="2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直接箭头连接符 57"/>
            <p:cNvCxnSpPr>
              <a:stCxn id="75" idx="0"/>
              <a:endCxn id="46" idx="5"/>
            </p:cNvCxnSpPr>
            <p:nvPr/>
          </p:nvCxnSpPr>
          <p:spPr>
            <a:xfrm flipV="1">
              <a:off x="32171" y="14177"/>
              <a:ext cx="916" cy="1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9" name="文本框 58"/>
            <p:cNvSpPr txBox="1"/>
            <p:nvPr/>
          </p:nvSpPr>
          <p:spPr>
            <a:xfrm>
              <a:off x="31750" y="14719"/>
              <a:ext cx="2424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Descriptor Heap</a:t>
              </a: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33037" y="12740"/>
              <a:ext cx="397" cy="397"/>
            </a:xfrm>
            <a:prstGeom prst="parallelogram">
              <a:avLst/>
            </a:prstGeom>
            <a:blipFill>
              <a:blip r:embed="rId5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62" name="肘形连接符 61"/>
            <p:cNvCxnSpPr>
              <a:stCxn id="38" idx="3"/>
              <a:endCxn id="79" idx="2"/>
            </p:cNvCxnSpPr>
            <p:nvPr/>
          </p:nvCxnSpPr>
          <p:spPr>
            <a:xfrm>
              <a:off x="31359" y="12580"/>
              <a:ext cx="642" cy="17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肘形连接符 62"/>
            <p:cNvCxnSpPr>
              <a:stCxn id="38" idx="3"/>
              <a:endCxn id="80" idx="2"/>
            </p:cNvCxnSpPr>
            <p:nvPr/>
          </p:nvCxnSpPr>
          <p:spPr>
            <a:xfrm>
              <a:off x="31359" y="12580"/>
              <a:ext cx="642" cy="39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肘形连接符 64"/>
            <p:cNvCxnSpPr>
              <a:stCxn id="79" idx="0"/>
              <a:endCxn id="60" idx="5"/>
            </p:cNvCxnSpPr>
            <p:nvPr/>
          </p:nvCxnSpPr>
          <p:spPr>
            <a:xfrm>
              <a:off x="32171" y="12750"/>
              <a:ext cx="916" cy="189"/>
            </a:xfrm>
            <a:prstGeom prst="bentConnector3">
              <a:avLst>
                <a:gd name="adj1" fmla="val 47271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7" name="矩形 66"/>
            <p:cNvSpPr/>
            <p:nvPr/>
          </p:nvSpPr>
          <p:spPr>
            <a:xfrm>
              <a:off x="3269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2917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3139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361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583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80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73" name="肘形连接符 72"/>
            <p:cNvCxnSpPr>
              <a:stCxn id="80" idx="0"/>
              <a:endCxn id="67" idx="1"/>
            </p:cNvCxnSpPr>
            <p:nvPr/>
          </p:nvCxnSpPr>
          <p:spPr>
            <a:xfrm>
              <a:off x="32171" y="12972"/>
              <a:ext cx="524" cy="48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文本框 73"/>
            <p:cNvSpPr txBox="1"/>
            <p:nvPr/>
          </p:nvSpPr>
          <p:spPr>
            <a:xfrm>
              <a:off x="29652" y="11841"/>
              <a:ext cx="1919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RootSignature</a:t>
              </a: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16067405" y="9163245"/>
            <a:ext cx="4428776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）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8149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2834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713" y="3954550"/>
            <a:ext cx="11521373" cy="56425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介绍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Visibility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（可见性）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抽象</a:t>
            </a: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描述（</a:t>
            </a: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更灵活的参数定义（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参数一对多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都叫做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ID3D12Resource</a:t>
            </a:r>
            <a:endParaRPr lang="zh-CN" altLang="en-US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940848" y="8046720"/>
            <a:ext cx="40246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16039797" y="3216275"/>
            <a:ext cx="6143928" cy="4388485"/>
            <a:chOff x="29652" y="11624"/>
            <a:chExt cx="5133" cy="4252"/>
          </a:xfrm>
        </p:grpSpPr>
        <p:sp>
          <p:nvSpPr>
            <p:cNvPr id="11" name="矩形 10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189" y="12495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189" y="13310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447" y="15277"/>
              <a:ext cx="1124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GPU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529" y="15277"/>
              <a:ext cx="1120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2001" y="12443"/>
              <a:ext cx="170" cy="614"/>
              <a:chOff x="32001" y="12443"/>
              <a:chExt cx="170" cy="614"/>
            </a:xfrm>
          </p:grpSpPr>
          <p:sp>
            <p:nvSpPr>
              <p:cNvPr id="22" name="矩形 21"/>
              <p:cNvSpPr/>
              <p:nvPr/>
            </p:nvSpPr>
            <p:spPr>
              <a:xfrm rot="5400000">
                <a:off x="32001" y="1244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rot="5400000">
                <a:off x="32001" y="12665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rot="5400000">
                <a:off x="32001" y="12887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2001" y="14109"/>
              <a:ext cx="170" cy="614"/>
              <a:chOff x="32001" y="13479"/>
              <a:chExt cx="170" cy="614"/>
            </a:xfrm>
          </p:grpSpPr>
          <p:sp>
            <p:nvSpPr>
              <p:cNvPr id="33" name="矩形 32"/>
              <p:cNvSpPr/>
              <p:nvPr/>
            </p:nvSpPr>
            <p:spPr>
              <a:xfrm rot="5400000">
                <a:off x="32001" y="13479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rot="5400000">
                <a:off x="32001" y="13701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rot="5400000">
                <a:off x="32001" y="1392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38" name="平行四边形 37"/>
            <p:cNvSpPr/>
            <p:nvPr/>
          </p:nvSpPr>
          <p:spPr>
            <a:xfrm>
              <a:off x="33037" y="12307"/>
              <a:ext cx="397" cy="397"/>
            </a:xfrm>
            <a:prstGeom prst="parallelogram">
              <a:avLst/>
            </a:prstGeom>
            <a:blipFill>
              <a:blip r:embed="rId4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33037" y="13978"/>
              <a:ext cx="397" cy="397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40" name="肘形连接符 39"/>
            <p:cNvCxnSpPr>
              <a:stCxn id="12" idx="3"/>
              <a:endCxn id="22" idx="2"/>
            </p:cNvCxnSpPr>
            <p:nvPr/>
          </p:nvCxnSpPr>
          <p:spPr>
            <a:xfrm flipV="1">
              <a:off x="31359" y="12528"/>
              <a:ext cx="642" cy="5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肘形连接符 40"/>
            <p:cNvCxnSpPr>
              <a:stCxn id="13" idx="3"/>
              <a:endCxn id="33" idx="2"/>
            </p:cNvCxnSpPr>
            <p:nvPr/>
          </p:nvCxnSpPr>
          <p:spPr>
            <a:xfrm>
              <a:off x="31359" y="13395"/>
              <a:ext cx="642" cy="79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接箭头连接符 41"/>
            <p:cNvCxnSpPr>
              <a:stCxn id="22" idx="0"/>
              <a:endCxn id="38" idx="5"/>
            </p:cNvCxnSpPr>
            <p:nvPr/>
          </p:nvCxnSpPr>
          <p:spPr>
            <a:xfrm flipV="1">
              <a:off x="32171" y="12506"/>
              <a:ext cx="916" cy="2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接箭头连接符 42"/>
            <p:cNvCxnSpPr>
              <a:stCxn id="33" idx="0"/>
              <a:endCxn id="39" idx="5"/>
            </p:cNvCxnSpPr>
            <p:nvPr/>
          </p:nvCxnSpPr>
          <p:spPr>
            <a:xfrm flipV="1">
              <a:off x="32171" y="14177"/>
              <a:ext cx="916" cy="1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文本框 43"/>
            <p:cNvSpPr txBox="1"/>
            <p:nvPr/>
          </p:nvSpPr>
          <p:spPr>
            <a:xfrm>
              <a:off x="31750" y="14719"/>
              <a:ext cx="2424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Descriptor Heap</a:t>
              </a:r>
            </a:p>
          </p:txBody>
        </p:sp>
        <p:sp>
          <p:nvSpPr>
            <p:cNvPr id="45" name="平行四边形 44"/>
            <p:cNvSpPr/>
            <p:nvPr/>
          </p:nvSpPr>
          <p:spPr>
            <a:xfrm>
              <a:off x="33037" y="12740"/>
              <a:ext cx="397" cy="397"/>
            </a:xfrm>
            <a:prstGeom prst="parallelogram">
              <a:avLst/>
            </a:prstGeom>
            <a:blipFill>
              <a:blip r:embed="rId4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7" name="肘形连接符 56"/>
            <p:cNvCxnSpPr>
              <a:stCxn id="12" idx="3"/>
              <a:endCxn id="28" idx="2"/>
            </p:cNvCxnSpPr>
            <p:nvPr/>
          </p:nvCxnSpPr>
          <p:spPr>
            <a:xfrm>
              <a:off x="31359" y="12580"/>
              <a:ext cx="642" cy="17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肘形连接符 59"/>
            <p:cNvCxnSpPr>
              <a:stCxn id="12" idx="3"/>
              <a:endCxn id="29" idx="2"/>
            </p:cNvCxnSpPr>
            <p:nvPr/>
          </p:nvCxnSpPr>
          <p:spPr>
            <a:xfrm>
              <a:off x="31359" y="12580"/>
              <a:ext cx="642" cy="39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肘形连接符 62"/>
            <p:cNvCxnSpPr>
              <a:stCxn id="28" idx="0"/>
              <a:endCxn id="45" idx="5"/>
            </p:cNvCxnSpPr>
            <p:nvPr/>
          </p:nvCxnSpPr>
          <p:spPr>
            <a:xfrm>
              <a:off x="32171" y="12750"/>
              <a:ext cx="916" cy="189"/>
            </a:xfrm>
            <a:prstGeom prst="bentConnector3">
              <a:avLst>
                <a:gd name="adj1" fmla="val 47271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矩形 64"/>
            <p:cNvSpPr/>
            <p:nvPr/>
          </p:nvSpPr>
          <p:spPr>
            <a:xfrm>
              <a:off x="3269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917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3139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361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583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80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73" name="肘形连接符 72"/>
            <p:cNvCxnSpPr>
              <a:stCxn id="29" idx="0"/>
              <a:endCxn id="65" idx="1"/>
            </p:cNvCxnSpPr>
            <p:nvPr/>
          </p:nvCxnSpPr>
          <p:spPr>
            <a:xfrm>
              <a:off x="32171" y="12972"/>
              <a:ext cx="524" cy="48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文本框 73"/>
            <p:cNvSpPr txBox="1"/>
            <p:nvPr/>
          </p:nvSpPr>
          <p:spPr>
            <a:xfrm>
              <a:off x="29652" y="11841"/>
              <a:ext cx="1919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RootSignature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43610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970" y="3954780"/>
            <a:ext cx="7885430" cy="18402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本课示例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树桩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+ 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贴图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074" y="4397374"/>
            <a:ext cx="13613115" cy="50107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43610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970" y="3954780"/>
            <a:ext cx="7885430" cy="2748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本课示例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Buffer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（贴图）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540" y="1877695"/>
            <a:ext cx="12726035" cy="3237230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5402243" y="5283835"/>
            <a:ext cx="302895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Upload Buffer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404658" y="9914255"/>
            <a:ext cx="527939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加载贴图并创建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540" y="7473911"/>
            <a:ext cx="12726035" cy="215586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</a:p>
        </p:txBody>
      </p:sp>
      <p:sp>
        <p:nvSpPr>
          <p:cNvPr id="3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第二部分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本节主要内容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Descritor Heap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Table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7609820" y="3761740"/>
            <a:ext cx="4013835" cy="3606165"/>
            <a:chOff x="26855" y="4140"/>
            <a:chExt cx="6321" cy="5679"/>
          </a:xfrm>
        </p:grpSpPr>
        <p:sp>
          <p:nvSpPr>
            <p:cNvPr id="16" name="矩形 15"/>
            <p:cNvSpPr/>
            <p:nvPr/>
          </p:nvSpPr>
          <p:spPr>
            <a:xfrm>
              <a:off x="26855" y="5796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6855" y="7503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6857" y="4140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55" y="6620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lang="en-US" altLang="zh-CN" sz="240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857" y="495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857" y="8265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7" y="907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8131155" y="7724775"/>
            <a:ext cx="297243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433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理解：</a:t>
            </a: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向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描述，解释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的数据块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内容包括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的类型，用法，地址，大小等特性</a:t>
            </a: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中的一个元素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AutoNum type="arabicPeriod"/>
            </a:pP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598775" y="83527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8290" y="4776470"/>
            <a:ext cx="7247890" cy="31762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具体使用（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概念与此处的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是等同的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不同的使用目的，会有多个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对应</a:t>
            </a: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Size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 Descriptor Handle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记录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的地址，类似与指针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34923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92069"/>
            <a:ext cx="11578079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 view (CBV)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BufferLocation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SizeInBytes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 view (SRV)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Shader4ComponentMapping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432280" y="61099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7350" y="3369945"/>
            <a:ext cx="12305665" cy="25228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480540" y="1192911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6400" y="7320280"/>
            <a:ext cx="12285980" cy="43897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4746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Objectives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888615" y="4942205"/>
            <a:ext cx="11522075" cy="65351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理解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以及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的使用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marR="0" indent="-742950" algn="l" defTabSz="1828800" rtl="0" fontAlgn="auto" latinLnBrk="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预习内容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：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4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hlinkClick r:id="rId5"/>
              </a:rPr>
              <a:t>Introduction to Resource Binding in Microsoft DirectX* </a:t>
            </a:r>
            <a:r>
              <a:rPr lang="en-US" altLang="zh-CN" dirty="0" smtClean="0">
                <a:latin typeface="+mn-ea"/>
                <a:hlinkClick r:id="rId5"/>
              </a:rPr>
              <a:t>12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+mn-ea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51306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535" y="3735070"/>
            <a:ext cx="9079865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Render Target View (RTV)</a:t>
            </a: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Depth Stencil View (DSV)</a:t>
            </a: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>
              <a:spcBef>
                <a:spcPts val="1800"/>
              </a:spcBef>
              <a:buFont typeface="微软雅黑 Light" panose="020B0502040204020203" charset="-122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239240" y="61366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RenderTarget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239240" y="979678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DepthStencil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130" y="5073015"/>
            <a:ext cx="12454255" cy="920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765" y="7619365"/>
            <a:ext cx="12427585" cy="21774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简单理解：</a:t>
            </a: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连续的显存空间，存储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Descriptors in DescriptorHeap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IB View</a:t>
            </a: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如何访问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？</a:t>
            </a:r>
          </a:p>
          <a:p>
            <a:pPr marL="742950" indent="-742950">
              <a:spcBef>
                <a:spcPts val="1800"/>
              </a:spcBef>
              <a:buAutoNum type="arabicPeriod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542895" y="86937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示意图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208885" y="3355975"/>
            <a:ext cx="7911465" cy="4873625"/>
            <a:chOff x="15208885" y="3355975"/>
            <a:chExt cx="7911465" cy="4873625"/>
          </a:xfrm>
        </p:grpSpPr>
        <p:sp>
          <p:nvSpPr>
            <p:cNvPr id="12" name="矩形 11"/>
            <p:cNvSpPr/>
            <p:nvPr/>
          </p:nvSpPr>
          <p:spPr>
            <a:xfrm>
              <a:off x="20276820" y="5251450"/>
              <a:ext cx="2843530" cy="53213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0276820" y="5862955"/>
              <a:ext cx="2843530" cy="5321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0276820" y="7697470"/>
              <a:ext cx="2843530" cy="53213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276820" y="4639945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276820" y="4028440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276820" y="6474460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276820" y="7085965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208885" y="5377815"/>
              <a:ext cx="4013835" cy="470535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5208885" y="6421120"/>
              <a:ext cx="4013835" cy="470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5210155" y="4326255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5208885" y="5901055"/>
              <a:ext cx="4013835" cy="470535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lang="en-US" altLang="zh-CN" sz="240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5210155" y="4842510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210155" y="6945630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5210155" y="7461885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cxnSp>
          <p:nvCxnSpPr>
            <p:cNvPr id="42" name="肘形连接符 41"/>
            <p:cNvCxnSpPr>
              <a:stCxn id="31" idx="3"/>
              <a:endCxn id="12" idx="1"/>
            </p:cNvCxnSpPr>
            <p:nvPr/>
          </p:nvCxnSpPr>
          <p:spPr>
            <a:xfrm flipV="1">
              <a:off x="19222720" y="5517515"/>
              <a:ext cx="1054100" cy="95885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肘形连接符 42"/>
            <p:cNvCxnSpPr>
              <a:stCxn id="36" idx="3"/>
              <a:endCxn id="18" idx="1"/>
            </p:cNvCxnSpPr>
            <p:nvPr/>
          </p:nvCxnSpPr>
          <p:spPr>
            <a:xfrm>
              <a:off x="19222720" y="6136640"/>
              <a:ext cx="1054100" cy="1826895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文本框 46"/>
            <p:cNvSpPr txBox="1"/>
            <p:nvPr/>
          </p:nvSpPr>
          <p:spPr>
            <a:xfrm>
              <a:off x="15542260" y="3665855"/>
              <a:ext cx="2972435" cy="5321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0356195" y="3355975"/>
              <a:ext cx="2652395" cy="5321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Resources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cxnSp>
          <p:nvCxnSpPr>
            <p:cNvPr id="6" name="肘形连接符 5"/>
            <p:cNvCxnSpPr>
              <a:stCxn id="32" idx="3"/>
              <a:endCxn id="13" idx="1"/>
            </p:cNvCxnSpPr>
            <p:nvPr/>
          </p:nvCxnSpPr>
          <p:spPr>
            <a:xfrm flipV="1">
              <a:off x="19222720" y="6129020"/>
              <a:ext cx="1054100" cy="527368"/>
            </a:xfrm>
            <a:prstGeom prst="bentConnector3">
              <a:avLst>
                <a:gd name="adj1" fmla="val 7313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的类型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类型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20254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906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树桩示例创建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类型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4328775" y="906018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3127" y="5669281"/>
            <a:ext cx="11254956" cy="295370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的使用流程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Resource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（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指定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Descriptor</a:t>
            </a:r>
            <a:r>
              <a:rPr lang="zh-CN" altLang="en-US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的使用流程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使用流程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5335885" y="2952750"/>
            <a:ext cx="8244840" cy="5471160"/>
            <a:chOff x="24151" y="4650"/>
            <a:chExt cx="12984" cy="861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2010" y="9915"/>
              <a:ext cx="16" cy="87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4151" y="9954"/>
              <a:ext cx="12984" cy="30"/>
            </a:xfrm>
            <a:prstGeom prst="line">
              <a:avLst/>
            </a:prstGeom>
            <a:noFill/>
            <a:ln w="34925" cap="flat">
              <a:solidFill>
                <a:schemeClr val="accent6">
                  <a:lumMod val="60000"/>
                  <a:lumOff val="40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文本框 19"/>
            <p:cNvSpPr txBox="1"/>
            <p:nvPr/>
          </p:nvSpPr>
          <p:spPr>
            <a:xfrm>
              <a:off x="24849" y="9863"/>
              <a:ext cx="3219" cy="151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DrawScene</a:t>
              </a:r>
              <a:r>
                <a:rPr kumimoji="0" lang="zh-CN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循环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818" y="8901"/>
              <a:ext cx="1794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Init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414" y="10714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设置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Heap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414" y="12331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绑定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Descriptor</a:t>
              </a:r>
            </a:p>
          </p:txBody>
        </p:sp>
        <p:cxnSp>
          <p:nvCxnSpPr>
            <p:cNvPr id="24" name="直接箭头连接符 23"/>
            <p:cNvCxnSpPr>
              <a:endCxn id="23" idx="0"/>
            </p:cNvCxnSpPr>
            <p:nvPr/>
          </p:nvCxnSpPr>
          <p:spPr>
            <a:xfrm>
              <a:off x="32025" y="11642"/>
              <a:ext cx="5" cy="68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矩形 25"/>
            <p:cNvSpPr/>
            <p:nvPr/>
          </p:nvSpPr>
          <p:spPr>
            <a:xfrm>
              <a:off x="24757" y="4650"/>
              <a:ext cx="6773" cy="9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CreateDescriptorHeap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6245" y="6430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CreateResource</a:t>
              </a:r>
            </a:p>
          </p:txBody>
        </p:sp>
        <p:cxnSp>
          <p:nvCxnSpPr>
            <p:cNvPr id="28" name="肘形连接符 27"/>
            <p:cNvCxnSpPr>
              <a:stCxn id="26" idx="1"/>
              <a:endCxn id="29" idx="1"/>
            </p:cNvCxnSpPr>
            <p:nvPr/>
          </p:nvCxnSpPr>
          <p:spPr>
            <a:xfrm rot="10800000" flipH="1" flipV="1">
              <a:off x="24757" y="5118"/>
              <a:ext cx="1488" cy="3403"/>
            </a:xfrm>
            <a:prstGeom prst="bentConnector3">
              <a:avLst>
                <a:gd name="adj1" fmla="val -25202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矩形 28"/>
            <p:cNvSpPr/>
            <p:nvPr/>
          </p:nvSpPr>
          <p:spPr>
            <a:xfrm>
              <a:off x="26245" y="8053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</a:t>
              </a:r>
            </a:p>
          </p:txBody>
        </p:sp>
        <p:cxnSp>
          <p:nvCxnSpPr>
            <p:cNvPr id="30" name="直接箭头连接符 29"/>
            <p:cNvCxnSpPr>
              <a:stCxn id="27" idx="2"/>
              <a:endCxn id="29" idx="0"/>
            </p:cNvCxnSpPr>
            <p:nvPr/>
          </p:nvCxnSpPr>
          <p:spPr>
            <a:xfrm>
              <a:off x="28861" y="7365"/>
              <a:ext cx="0" cy="68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范围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Start + Size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标定范围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301595" y="3665855"/>
            <a:ext cx="7343775" cy="4266565"/>
            <a:chOff x="24237" y="5773"/>
            <a:chExt cx="11565" cy="6719"/>
          </a:xfrm>
        </p:grpSpPr>
        <p:sp>
          <p:nvSpPr>
            <p:cNvPr id="31" name="矩形 30"/>
            <p:cNvSpPr/>
            <p:nvPr/>
          </p:nvSpPr>
          <p:spPr>
            <a:xfrm>
              <a:off x="2948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9481" y="10176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948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9481" y="93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lang="en-US" altLang="zh-CN" sz="240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48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48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48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00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 flipV="1">
              <a:off x="28888" y="8441"/>
              <a:ext cx="464" cy="7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8867" y="8429"/>
              <a:ext cx="15" cy="1481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8876" y="9890"/>
              <a:ext cx="576" cy="12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4721" y="8437"/>
              <a:ext cx="4155" cy="15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文本框 16"/>
            <p:cNvSpPr txBox="1"/>
            <p:nvPr/>
          </p:nvSpPr>
          <p:spPr>
            <a:xfrm>
              <a:off x="24278" y="7814"/>
              <a:ext cx="4779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Start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37" y="9169"/>
              <a:ext cx="4630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Size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327630" y="835469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3572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树桩示例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35735" y="836866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作为参数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7222" y="4718174"/>
            <a:ext cx="8323898" cy="34482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Root Signature</a:t>
            </a: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第三部分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有了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就能执行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了吗？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流程</a:t>
            </a:r>
          </a:p>
        </p:txBody>
      </p:sp>
      <p:sp>
        <p:nvSpPr>
          <p:cNvPr id="20" name="矩形 19"/>
          <p:cNvSpPr/>
          <p:nvPr/>
        </p:nvSpPr>
        <p:spPr>
          <a:xfrm>
            <a:off x="15720695" y="2952750"/>
            <a:ext cx="4300855" cy="593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CreateDescriptorHeap</a:t>
            </a:r>
          </a:p>
        </p:txBody>
      </p:sp>
      <p:sp>
        <p:nvSpPr>
          <p:cNvPr id="21" name="矩形 20"/>
          <p:cNvSpPr/>
          <p:nvPr/>
        </p:nvSpPr>
        <p:spPr>
          <a:xfrm>
            <a:off x="16665575" y="408305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CreateResource</a:t>
            </a:r>
          </a:p>
        </p:txBody>
      </p:sp>
      <p:cxnSp>
        <p:nvCxnSpPr>
          <p:cNvPr id="22" name="肘形连接符 21"/>
          <p:cNvCxnSpPr>
            <a:stCxn id="20" idx="1"/>
            <a:endCxn id="23" idx="1"/>
          </p:cNvCxnSpPr>
          <p:nvPr/>
        </p:nvCxnSpPr>
        <p:spPr>
          <a:xfrm rot="10800000" flipH="1" flipV="1">
            <a:off x="15720695" y="3249930"/>
            <a:ext cx="944880" cy="2160905"/>
          </a:xfrm>
          <a:prstGeom prst="bentConnector3">
            <a:avLst>
              <a:gd name="adj1" fmla="val -25202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16665575" y="511365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</a:t>
            </a:r>
          </a:p>
        </p:txBody>
      </p:sp>
      <p:cxnSp>
        <p:nvCxnSpPr>
          <p:cNvPr id="24" name="直接箭头连接符 23"/>
          <p:cNvCxnSpPr>
            <a:stCxn id="21" idx="2"/>
            <a:endCxn id="23" idx="0"/>
          </p:cNvCxnSpPr>
          <p:nvPr/>
        </p:nvCxnSpPr>
        <p:spPr>
          <a:xfrm>
            <a:off x="18326735" y="4676775"/>
            <a:ext cx="0" cy="4368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>
            <a:off x="20326350" y="6296025"/>
            <a:ext cx="10160" cy="5524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连接符 26"/>
          <p:cNvCxnSpPr/>
          <p:nvPr/>
        </p:nvCxnSpPr>
        <p:spPr>
          <a:xfrm flipV="1">
            <a:off x="15335885" y="6320790"/>
            <a:ext cx="8244840" cy="19050"/>
          </a:xfrm>
          <a:prstGeom prst="line">
            <a:avLst/>
          </a:prstGeom>
          <a:noFill/>
          <a:ln w="34925" cap="flat">
            <a:solidFill>
              <a:schemeClr val="accent6">
                <a:lumMod val="60000"/>
                <a:lumOff val="40000"/>
              </a:schemeClr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15569565" y="6262053"/>
            <a:ext cx="2044065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DrawScene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循环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5549880" y="5652135"/>
            <a:ext cx="113919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Init</a:t>
            </a:r>
          </a:p>
        </p:txBody>
      </p:sp>
      <p:sp>
        <p:nvSpPr>
          <p:cNvPr id="30" name="矩形 29"/>
          <p:cNvSpPr/>
          <p:nvPr/>
        </p:nvSpPr>
        <p:spPr>
          <a:xfrm>
            <a:off x="18677890" y="680339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设置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Heap</a:t>
            </a:r>
          </a:p>
        </p:txBody>
      </p:sp>
      <p:sp>
        <p:nvSpPr>
          <p:cNvPr id="31" name="矩形 30"/>
          <p:cNvSpPr/>
          <p:nvPr/>
        </p:nvSpPr>
        <p:spPr>
          <a:xfrm>
            <a:off x="18677890" y="783018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绑定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Descriptor</a:t>
            </a: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20335875" y="7392670"/>
            <a:ext cx="3175" cy="43751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20493990" y="4620895"/>
            <a:ext cx="2312035" cy="1086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Shader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输入定义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0827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类似于函数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简称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如何定义？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961169" y="11691620"/>
            <a:ext cx="26396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类比函数签名</a:t>
            </a:r>
          </a:p>
        </p:txBody>
      </p:sp>
      <p:pic>
        <p:nvPicPr>
          <p:cNvPr id="20" name="图片 19" descr="Pipelin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0335" y="1034415"/>
            <a:ext cx="2310765" cy="1065720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6960215" y="7111365"/>
            <a:ext cx="6214745" cy="3794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Texture2D g_texture : register(t0);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SamplerState g_sampler : register(s0);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float4 PSMain(PSInput input) : SV_TARGET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    return g_texture.Sample(g_sampler, 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input.uv);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6305530" y="9433561"/>
            <a:ext cx="666750" cy="774699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60215" y="6576695"/>
            <a:ext cx="1688465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Input0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t0</a:t>
            </a:r>
          </a:p>
        </p:txBody>
      </p:sp>
      <p:sp>
        <p:nvSpPr>
          <p:cNvPr id="24" name="矩形 23"/>
          <p:cNvSpPr/>
          <p:nvPr/>
        </p:nvSpPr>
        <p:spPr>
          <a:xfrm>
            <a:off x="18738215" y="6576695"/>
            <a:ext cx="1877060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Input1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358668" y="10935970"/>
            <a:ext cx="81597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GPU</a:t>
            </a:r>
          </a:p>
        </p:txBody>
      </p:sp>
      <p:sp>
        <p:nvSpPr>
          <p:cNvPr id="26" name="矩形 25"/>
          <p:cNvSpPr/>
          <p:nvPr/>
        </p:nvSpPr>
        <p:spPr>
          <a:xfrm>
            <a:off x="16953230" y="2658110"/>
            <a:ext cx="6221730" cy="1640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 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Add(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 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a, </a:t>
            </a:r>
            <a:r>
              <a:rPr kumimoji="0" lang="en-US" altLang="zh-CN" sz="25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floatb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return a + b;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</a:p>
        </p:txBody>
      </p:sp>
      <p:sp>
        <p:nvSpPr>
          <p:cNvPr id="27" name="下箭头 26"/>
          <p:cNvSpPr/>
          <p:nvPr/>
        </p:nvSpPr>
        <p:spPr>
          <a:xfrm>
            <a:off x="19777075" y="4683125"/>
            <a:ext cx="838200" cy="14478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Contents</a:t>
            </a: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54724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 Resource</a:t>
            </a: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概述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Signature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4" y="0"/>
            <a:ext cx="10962037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74" y="6120547"/>
            <a:ext cx="10962037" cy="4034963"/>
          </a:xfrm>
          <a:prstGeom prst="rect">
            <a:avLst/>
          </a:prstGeom>
        </p:spPr>
      </p:pic>
      <p:sp>
        <p:nvSpPr>
          <p:cNvPr id="18" name="The Picture slide"/>
          <p:cNvSpPr txBox="1"/>
          <p:nvPr/>
        </p:nvSpPr>
        <p:spPr>
          <a:xfrm>
            <a:off x="2426970" y="3954780"/>
            <a:ext cx="7885430" cy="83933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本课示例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6010" y="423496"/>
            <a:ext cx="12097989" cy="128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96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6440805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描述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Serializetion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Create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815310" y="10550208"/>
            <a:ext cx="57645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通过设置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 Desc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7694" y="2208530"/>
            <a:ext cx="10832466" cy="82863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16317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hlsli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</a:t>
            </a: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编译，生成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Create</a:t>
            </a: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hlinkClick r:id="rId4" action="ppaction://hlinkfile"/>
              </a:rPr>
              <a:t>更多复杂配置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393160" y="5956300"/>
            <a:ext cx="354774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配置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6185" y="8453120"/>
            <a:ext cx="8507095" cy="19707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472091" y="10802620"/>
            <a:ext cx="5389881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49069" y="2215414"/>
            <a:ext cx="8284211" cy="34897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26184" y="7376160"/>
            <a:ext cx="8507095" cy="96015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16317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Constants</a:t>
            </a: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58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25043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endParaRPr lang="en-US" altLang="zh-CN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32-bit Values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2947650" y="2701925"/>
            <a:ext cx="5706110" cy="598170"/>
            <a:chOff x="20964" y="4743"/>
            <a:chExt cx="8986" cy="942"/>
          </a:xfrm>
        </p:grpSpPr>
        <p:sp>
          <p:nvSpPr>
            <p:cNvPr id="13" name="矩形 12"/>
            <p:cNvSpPr/>
            <p:nvPr/>
          </p:nvSpPr>
          <p:spPr>
            <a:xfrm>
              <a:off x="20964" y="4750"/>
              <a:ext cx="1153" cy="935"/>
            </a:xfrm>
            <a:prstGeom prst="rect">
              <a:avLst/>
            </a:prstGeom>
            <a:solidFill>
              <a:srgbClr val="3F3F3F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0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082" y="4743"/>
              <a:ext cx="5278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Root Constant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7350" y="4746"/>
              <a:ext cx="2600" cy="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b0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2947650" y="3524250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Constant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144115" y="11426190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Constant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915" y="4700016"/>
            <a:ext cx="9880600" cy="23713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5915" y="7103428"/>
            <a:ext cx="9880600" cy="327323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5915" y="10404856"/>
            <a:ext cx="9880600" cy="8117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982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endParaRPr lang="en-US" altLang="zh-CN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19890" y="3622675"/>
            <a:ext cx="530098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833600" y="11071225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CBV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9255" y="4947941"/>
            <a:ext cx="9027160" cy="19668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9255" y="6965668"/>
            <a:ext cx="9027160" cy="287983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2155170" y="2701925"/>
            <a:ext cx="6844030" cy="598170"/>
            <a:chOff x="20964" y="4743"/>
            <a:chExt cx="10778" cy="942"/>
          </a:xfrm>
        </p:grpSpPr>
        <p:sp>
          <p:nvSpPr>
            <p:cNvPr id="21" name="矩形 20"/>
            <p:cNvSpPr/>
            <p:nvPr/>
          </p:nvSpPr>
          <p:spPr>
            <a:xfrm>
              <a:off x="20964" y="4750"/>
              <a:ext cx="1153" cy="935"/>
            </a:xfrm>
            <a:prstGeom prst="rect">
              <a:avLst/>
            </a:prstGeom>
            <a:solidFill>
              <a:srgbClr val="3F3F3F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2082" y="4743"/>
              <a:ext cx="5278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Root CBV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7350" y="4745"/>
              <a:ext cx="4392" cy="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r>
                <a:rPr lang="zh-CN" altLang="en-US" sz="3200" dirty="0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，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space0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9254" y="9892260"/>
            <a:ext cx="12539597" cy="8163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655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250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Table</a:t>
            </a:r>
            <a:endParaRPr lang="en-US" altLang="zh-CN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535275" y="5161497"/>
            <a:ext cx="34810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07210" y="10817225"/>
            <a:ext cx="34810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706351" y="2920365"/>
            <a:ext cx="9848850" cy="1594386"/>
            <a:chOff x="12625070" y="2920365"/>
            <a:chExt cx="10310495" cy="157030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625070" y="3892500"/>
              <a:ext cx="4061460" cy="598170"/>
              <a:chOff x="20964" y="4743"/>
              <a:chExt cx="6396" cy="94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0964" y="4750"/>
                <a:ext cx="1153" cy="935"/>
              </a:xfrm>
              <a:prstGeom prst="rect">
                <a:avLst/>
              </a:prstGeom>
              <a:solidFill>
                <a:srgbClr val="3F3F3F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3200" dirty="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2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2082" y="4743"/>
                <a:ext cx="5278" cy="935"/>
              </a:xfrm>
              <a:prstGeom prst="rect">
                <a:avLst/>
              </a:prstGeom>
              <a:solidFill>
                <a:srgbClr val="00B050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32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Descriptor Table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8851880" y="2920365"/>
              <a:ext cx="4083685" cy="593725"/>
              <a:chOff x="22082" y="4743"/>
              <a:chExt cx="6431" cy="93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360" y="4743"/>
                <a:ext cx="1153" cy="9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3200" dirty="0" smtClean="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t0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082" y="4743"/>
                <a:ext cx="5278" cy="93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32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SRV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22203410" y="3595637"/>
              <a:ext cx="732155" cy="593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t1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851880" y="3595637"/>
              <a:ext cx="3351530" cy="5937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SRV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11" name="肘形连接符 10"/>
            <p:cNvCxnSpPr>
              <a:stCxn id="18" idx="3"/>
              <a:endCxn id="23" idx="1"/>
            </p:cNvCxnSpPr>
            <p:nvPr/>
          </p:nvCxnSpPr>
          <p:spPr>
            <a:xfrm flipV="1">
              <a:off x="16686530" y="3217228"/>
              <a:ext cx="2165350" cy="972135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7315" y="6663617"/>
            <a:ext cx="8733610" cy="99205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7315" y="7674111"/>
            <a:ext cx="8733610" cy="273970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7316" y="10432256"/>
            <a:ext cx="8733610" cy="42128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84809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 Each Shader Binding Change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Dscriptor Handle/GPU VA 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运行时绑定资源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85620" y="1005332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运行时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资源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997305" y="61810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和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1050" y="4351655"/>
            <a:ext cx="12040235" cy="1595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1050" y="7177405"/>
            <a:ext cx="12040235" cy="28327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2235" y="0"/>
            <a:ext cx="925131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63068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RenderDoc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运行时绑定资源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551" y="2388343"/>
            <a:ext cx="13708438" cy="85031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655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9357995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关系梳理</a:t>
            </a: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RS相当于函数签名</a:t>
            </a: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运行时通过修改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的参数指向修改绑定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关系梳理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6" name="图片 5" descr="Rel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2515" y="2848610"/>
            <a:ext cx="11113135" cy="612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330045" y="91655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关系图理解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前置内容</a:t>
            </a: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45643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的初始化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基本渲染管线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PSO</a:t>
            </a: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 Work Submission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Static Samplers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RS的一部分，但不占空间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没有Performance cost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Sampler</a:t>
            </a: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179063" y="63004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Sampler</a:t>
            </a:r>
            <a:r>
              <a:rPr lang="zh-CN" altLang="en-US" sz="28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50" y="2266828"/>
            <a:ext cx="7199978" cy="35179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4162" y="8321731"/>
            <a:ext cx="7671948" cy="32039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4162" y="7892414"/>
            <a:ext cx="7671948" cy="3981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24150" y="1171575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静态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Sampler</a:t>
            </a:r>
            <a:r>
              <a:rPr lang="zh-CN" altLang="en-US" sz="28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13866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1000105" cy="6477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Low Level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Low Overhead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的思想</a:t>
            </a: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许多的管理任务从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层分离，需要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Application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层自己按需控制</a:t>
            </a: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层的控制更底层，更灵活。同时解放了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层的消耗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更加灵活的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学习难度更高，使用要求更高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0" indent="-5715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总结</a:t>
            </a: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DX12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635" y="6696075"/>
            <a:ext cx="9615805" cy="5906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1270" y="481965"/>
            <a:ext cx="9615170" cy="5589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764385" y="61480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 Render Context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65655" y="12539941"/>
            <a:ext cx="7094855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ctr" defTabSz="825500" hangingPunct="0"/>
            <a:r>
              <a:rPr lang="en-US" altLang="zh-CN" sz="28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 </a:t>
            </a:r>
            <a:r>
              <a:rPr lang="en-US" altLang="zh-CN" sz="28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Render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Context</a:t>
            </a:r>
            <a:endParaRPr lang="zh-CN" altLang="en-US" sz="28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45807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A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：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571500" indent="-571500" defTabSz="82550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使用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Diffuse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贴图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S:</a:t>
            </a:r>
            <a:endParaRPr lang="zh-CN" altLang="en-US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571500" indent="-571500" defTabSz="82550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搭建出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Material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（材质）系统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框架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作业参考：DirectX-Graphics-Samples</a:t>
            </a: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02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作业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pic>
        <p:nvPicPr>
          <p:cNvPr id="5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22250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3"/>
              </a:rPr>
              <a:t>Resource Binding</a:t>
            </a: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（DX12 Document）</a:t>
            </a: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4"/>
              </a:rPr>
              <a:t>DX12技术白皮书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5"/>
              </a:rPr>
              <a:t>DirectX 12 | 3D Game Engine Programming (3dgep.com)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sp>
        <p:nvSpPr>
          <p:cNvPr id="7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4471670" y="4184015"/>
            <a:ext cx="4653280" cy="16402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Reference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参考</a:t>
            </a: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25" y="1512570"/>
            <a:ext cx="18570575" cy="11338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今天的主要内容</a:t>
            </a: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55" y="1779270"/>
            <a:ext cx="1440000" cy="144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195800" y="1512570"/>
            <a:ext cx="2565400" cy="1095883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86700" y="4247303"/>
            <a:ext cx="2196000" cy="3564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5125" y="9368726"/>
            <a:ext cx="6087026" cy="3564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55109" y="9361795"/>
            <a:ext cx="2916000" cy="3132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99424" y="933270"/>
            <a:ext cx="2916000" cy="3132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Shader Resource</a:t>
            </a: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第一部分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8824595" cy="13716000"/>
            <a:chOff x="10467974" y="26142"/>
            <a:chExt cx="1100204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100204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Resource</a:t>
            </a:r>
          </a:p>
        </p:txBody>
      </p:sp>
      <p:sp>
        <p:nvSpPr>
          <p:cNvPr id="7" name="The Picture slide"/>
          <p:cNvSpPr txBox="1"/>
          <p:nvPr/>
        </p:nvSpPr>
        <p:spPr>
          <a:xfrm>
            <a:off x="2426970" y="3954780"/>
            <a:ext cx="6721475" cy="932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树桩代替虚幻小球</a:t>
            </a:r>
          </a:p>
        </p:txBody>
      </p:sp>
      <p:pic>
        <p:nvPicPr>
          <p:cNvPr id="8" name="图片 7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9205" y="3711575"/>
            <a:ext cx="14234795" cy="6292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593012" cy="13716000"/>
            <a:chOff x="10467974" y="26142"/>
            <a:chExt cx="1100204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100204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Resource</a:t>
            </a: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528862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Pixel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GPU进行计算时使用的数据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绑定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651640" y="11798338"/>
            <a:ext cx="5548315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虚幻球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计算中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065" y="577215"/>
            <a:ext cx="2310765" cy="106572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600165" y="1460241"/>
            <a:ext cx="9128516" cy="6750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defTabSz="825500" hangingPunct="0"/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cbuffer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cbPerObject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: register(b0)</a:t>
            </a: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{</a:t>
            </a: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float4x4 </a:t>
            </a:r>
            <a:r>
              <a:rPr lang="en-US" altLang="zh-CN" sz="2400" dirty="0" err="1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gWorldViewProj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 </a:t>
            </a: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};</a:t>
            </a:r>
          </a:p>
          <a:p>
            <a:pPr defTabSz="825500" hangingPunct="0"/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VS(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VertexIn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vin)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{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// Transform to homogeneous clip space.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vout.PosH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mul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(float4(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vin.Pos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, 1.0f),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gWorldViewProj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);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endParaRPr lang="en-US" altLang="zh-CN" sz="24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vout.Color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float4(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vin.Color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, 1.0f);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vout.Uv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vin.Uv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vout.Normal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normalize(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vin.Normal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);</a:t>
            </a:r>
          </a:p>
          <a:p>
            <a:pPr defTabSz="825500" hangingPunct="0"/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   	return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}</a:t>
            </a:r>
            <a:endParaRPr lang="zh-CN" altLang="en-US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3948086" y="2073820"/>
            <a:ext cx="536575" cy="774699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641445" y="5836920"/>
            <a:ext cx="1930400" cy="31959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17837"/>
            <a:ext cx="9414198" cy="15645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Shader Resource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lvl="0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CPU内存创建，upload到GPU显存上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CreateCommittedResource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Default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Upload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State</a:t>
            </a: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291560" y="7611110"/>
            <a:ext cx="5400040" cy="1800225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291560" y="4959350"/>
            <a:ext cx="5400040" cy="2345055"/>
          </a:xfrm>
          <a:prstGeom prst="rect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34655" y="8834120"/>
            <a:ext cx="8128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rPr>
              <a:t>内存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734655" y="6663055"/>
            <a:ext cx="8128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rPr>
              <a:t>显存</a:t>
            </a:r>
          </a:p>
        </p:txBody>
      </p:sp>
      <p:sp>
        <p:nvSpPr>
          <p:cNvPr id="17" name="矩形 16"/>
          <p:cNvSpPr/>
          <p:nvPr/>
        </p:nvSpPr>
        <p:spPr>
          <a:xfrm>
            <a:off x="18989040" y="5441315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89040" y="5764530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989040" y="6087745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989040" y="6410960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817340" y="6410960"/>
            <a:ext cx="1456055" cy="2520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>
            <a:solidFill>
              <a:srgbClr val="00B05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817340" y="8531225"/>
            <a:ext cx="1456055" cy="2520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>
            <a:solidFill>
              <a:srgbClr val="00B05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989040" y="8531225"/>
            <a:ext cx="1456055" cy="252095"/>
          </a:xfrm>
          <a:prstGeom prst="rect">
            <a:avLst/>
          </a:prstGeom>
          <a:noFill/>
          <a:ln w="31750" cap="flat">
            <a:solidFill>
              <a:schemeClr val="accent1">
                <a:lumMod val="75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38" name="直接箭头连接符 37"/>
          <p:cNvCxnSpPr>
            <a:stCxn id="37" idx="1"/>
            <a:endCxn id="32" idx="3"/>
          </p:cNvCxnSpPr>
          <p:nvPr/>
        </p:nvCxnSpPr>
        <p:spPr>
          <a:xfrm flipH="1">
            <a:off x="18273395" y="8657590"/>
            <a:ext cx="715645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箭头连接符 38"/>
          <p:cNvCxnSpPr/>
          <p:nvPr/>
        </p:nvCxnSpPr>
        <p:spPr>
          <a:xfrm flipV="1">
            <a:off x="17543780" y="6770370"/>
            <a:ext cx="3175" cy="1654175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30" idx="3"/>
            <a:endCxn id="27" idx="1"/>
          </p:cNvCxnSpPr>
          <p:nvPr/>
        </p:nvCxnSpPr>
        <p:spPr>
          <a:xfrm>
            <a:off x="18273395" y="6537325"/>
            <a:ext cx="715645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文本框 42"/>
          <p:cNvSpPr txBox="1"/>
          <p:nvPr/>
        </p:nvSpPr>
        <p:spPr>
          <a:xfrm>
            <a:off x="19092545" y="4301490"/>
            <a:ext cx="124841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Default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6849090" y="4310380"/>
            <a:ext cx="126492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Upload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543780" y="9718040"/>
            <a:ext cx="36957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Resource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上传显存示意</a:t>
            </a:r>
          </a:p>
        </p:txBody>
      </p:sp>
      <p:sp>
        <p:nvSpPr>
          <p:cNvPr id="5" name="矩形 4"/>
          <p:cNvSpPr/>
          <p:nvPr/>
        </p:nvSpPr>
        <p:spPr>
          <a:xfrm>
            <a:off x="16626840" y="5976620"/>
            <a:ext cx="1875790" cy="304546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07430" y="5308600"/>
            <a:ext cx="1767840" cy="1476000"/>
          </a:xfrm>
          <a:prstGeom prst="rect">
            <a:avLst/>
          </a:prstGeom>
          <a:noFill/>
          <a:ln w="28575" cap="flat">
            <a:solidFill>
              <a:schemeClr val="accent5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7.716535433071,&quot;width&quot;:2267.716535433071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5749</Words>
  <Application>Microsoft Office PowerPoint</Application>
  <PresentationFormat>自定义</PresentationFormat>
  <Paragraphs>718</Paragraphs>
  <Slides>43</Slides>
  <Notes>43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Helvetica Light</vt:lpstr>
      <vt:lpstr>Yu Gothic Light</vt:lpstr>
      <vt:lpstr>等线</vt:lpstr>
      <vt:lpstr>方正姚体</vt:lpstr>
      <vt:lpstr>宋体</vt:lpstr>
      <vt:lpstr>微软雅黑</vt:lpstr>
      <vt:lpstr>微软雅黑 Light</vt:lpstr>
      <vt:lpstr>Algerian</vt:lpstr>
      <vt:lpstr>Arial</vt:lpstr>
      <vt:lpstr>Calibri</vt:lpstr>
      <vt:lpstr>Helvetica</vt:lpstr>
      <vt:lpstr>Wingdings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test</cp:lastModifiedBy>
  <cp:revision>1329</cp:revision>
  <dcterms:created xsi:type="dcterms:W3CDTF">2017-07-18T17:55:00Z</dcterms:created>
  <dcterms:modified xsi:type="dcterms:W3CDTF">2022-02-10T01:12:02Z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2D121AA75FE8472AB6F56B8EF1195BE7</vt:lpwstr>
  </property>
</Properties>
</file>