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4"/>
  </p:notesMasterIdLst>
  <p:sldIdLst>
    <p:sldId id="324" r:id="rId4"/>
    <p:sldId id="327" r:id="rId5"/>
    <p:sldId id="326" r:id="rId6"/>
    <p:sldId id="347" r:id="rId7"/>
    <p:sldId id="351" r:id="rId8"/>
    <p:sldId id="348" r:id="rId9"/>
    <p:sldId id="367" r:id="rId10"/>
    <p:sldId id="368" r:id="rId11"/>
    <p:sldId id="350" r:id="rId12"/>
    <p:sldId id="369" r:id="rId13"/>
    <p:sldId id="352" r:id="rId14"/>
    <p:sldId id="349" r:id="rId15"/>
    <p:sldId id="370" r:id="rId16"/>
    <p:sldId id="353" r:id="rId17"/>
    <p:sldId id="354" r:id="rId18"/>
    <p:sldId id="355" r:id="rId19"/>
    <p:sldId id="357" r:id="rId20"/>
    <p:sldId id="356" r:id="rId21"/>
    <p:sldId id="358" r:id="rId22"/>
    <p:sldId id="359" r:id="rId23"/>
    <p:sldId id="360" r:id="rId24"/>
    <p:sldId id="362" r:id="rId25"/>
    <p:sldId id="361" r:id="rId26"/>
    <p:sldId id="346" r:id="rId27"/>
    <p:sldId id="344" r:id="rId28"/>
    <p:sldId id="363" r:id="rId29"/>
    <p:sldId id="364" r:id="rId30"/>
    <p:sldId id="365" r:id="rId31"/>
    <p:sldId id="366" r:id="rId32"/>
    <p:sldId id="333" r:id="rId3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68592" autoAdjust="0"/>
  </p:normalViewPr>
  <p:slideViewPr>
    <p:cSldViewPr snapToGrid="0">
      <p:cViewPr varScale="1">
        <p:scale>
          <a:sx n="46" d="100"/>
          <a:sy n="46" d="100"/>
        </p:scale>
        <p:origin x="1014" y="54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12/30/2021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虚幻的垃圾回头 会追踪所有 </a:t>
            </a:r>
            <a:r>
              <a:rPr lang="en-US" altLang="zh-CN" baseline="0" dirty="0" err="1" smtClean="0"/>
              <a:t>UObject</a:t>
            </a:r>
            <a:r>
              <a:rPr lang="zh-CN" altLang="en-US" baseline="0" dirty="0" smtClean="0"/>
              <a:t>的子类， 包括 </a:t>
            </a:r>
            <a:r>
              <a:rPr lang="en-US" altLang="zh-CN" baseline="0" dirty="0" err="1" smtClean="0"/>
              <a:t>AActor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UActorComponent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当我们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了一个 </a:t>
            </a:r>
            <a:r>
              <a:rPr lang="en-US" altLang="zh-CN" baseline="0" dirty="0" err="1" smtClean="0"/>
              <a:t>UOBject</a:t>
            </a:r>
            <a:r>
              <a:rPr lang="en-US" altLang="zh-CN" baseline="0" dirty="0" smtClean="0"/>
              <a:t>, UE4</a:t>
            </a:r>
            <a:r>
              <a:rPr lang="zh-CN" altLang="en-US" baseline="0" dirty="0" smtClean="0"/>
              <a:t>会自动把他们加到 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的便利对象 列表当中。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 </a:t>
            </a:r>
            <a:r>
              <a:rPr lang="en-US" altLang="zh-CN" baseline="0" dirty="0" err="1" smtClean="0"/>
              <a:t>UOBject</a:t>
            </a:r>
            <a:r>
              <a:rPr lang="zh-CN" altLang="en-US" baseline="0" dirty="0" smtClean="0"/>
              <a:t>不能用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关键字来创建， 值能用 默认的创建函数：</a:t>
            </a:r>
            <a:r>
              <a:rPr lang="en-US" altLang="zh-CN" baseline="0" dirty="0" err="1" smtClean="0"/>
              <a:t>NewObject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SpawnActor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CreateDefaultSubObject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需要注意</a:t>
            </a:r>
            <a:r>
              <a:rPr lang="en-US" altLang="zh-CN" baseline="0" dirty="0" smtClean="0"/>
              <a:t>Root Set(</a:t>
            </a:r>
            <a:r>
              <a:rPr lang="zh-CN" altLang="en-US" baseline="0" dirty="0" smtClean="0"/>
              <a:t>根集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， 根集的对象列表是回收程序知道不会被垃圾回收的对象，只要根集的某个对象到一个对象存在引用路径，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就不会对所涉及的对象进行垃圾回收。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保持引用的方法， 使用 </a:t>
            </a:r>
            <a:r>
              <a:rPr lang="en-US" altLang="zh-CN" baseline="0" dirty="0" err="1" smtClean="0"/>
              <a:t>Uproperty</a:t>
            </a:r>
            <a:r>
              <a:rPr lang="zh-CN" altLang="en-US" baseline="0" dirty="0" smtClean="0"/>
              <a:t>去保持应用， 或者使用 </a:t>
            </a:r>
            <a:r>
              <a:rPr lang="en-US" altLang="zh-CN" baseline="0" dirty="0" err="1" smtClean="0"/>
              <a:t>AddToRoot</a:t>
            </a:r>
            <a:r>
              <a:rPr lang="zh-CN" altLang="en-US" baseline="0" dirty="0" smtClean="0"/>
              <a:t>去手动添加到</a:t>
            </a:r>
            <a:r>
              <a:rPr lang="en-US" altLang="zh-CN" baseline="0" dirty="0" smtClean="0"/>
              <a:t>Root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图中示例 </a:t>
            </a:r>
            <a:r>
              <a:rPr lang="en-US" altLang="zh-CN" baseline="0" dirty="0" err="1" smtClean="0"/>
              <a:t>SafeObject</a:t>
            </a:r>
            <a:r>
              <a:rPr lang="zh-CN" altLang="en-US" baseline="0" dirty="0" smtClean="0"/>
              <a:t>不会被垃圾回收，因为添加了一个</a:t>
            </a:r>
            <a:r>
              <a:rPr lang="en-US" altLang="zh-CN" baseline="0" dirty="0" smtClean="0"/>
              <a:t>UPROPERTY</a:t>
            </a:r>
            <a:r>
              <a:rPr lang="zh-CN" altLang="en-US" baseline="0" dirty="0" smtClean="0"/>
              <a:t>标签，会自动称为根集的一部分， </a:t>
            </a:r>
            <a:r>
              <a:rPr lang="en-US" altLang="zh-CN" baseline="0" dirty="0" err="1" smtClean="0"/>
              <a:t>DoomedObject</a:t>
            </a:r>
            <a:r>
              <a:rPr lang="zh-CN" altLang="en-US" baseline="0" dirty="0" smtClean="0"/>
              <a:t>会被垃圾回收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7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理解常见容器的优缺点</a:t>
            </a:r>
            <a:endParaRPr lang="en-US" altLang="zh-CN" dirty="0" smtClean="0"/>
          </a:p>
          <a:p>
            <a:r>
              <a:rPr lang="zh-CN" altLang="en-US" dirty="0" smtClean="0"/>
              <a:t>为应用场合选取适合的容器，需要考虑容器的效能和内存特性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7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图形模块配置： 画面质量，屏幕分辨率等，通过配置可以找出更加适应当前设备硬件的 优化参数组合</a:t>
            </a:r>
            <a:endParaRPr lang="en-US" altLang="zh-CN" dirty="0"/>
          </a:p>
          <a:p>
            <a:r>
              <a:rPr lang="zh-CN" altLang="en-US" dirty="0"/>
              <a:t>当前玩家的速度，音乐大小，控制转向等参数 显然不能写入硬编码的值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7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2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0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8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7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动画子系统 通常需要至少 </a:t>
            </a:r>
            <a:r>
              <a:rPr lang="en-US" altLang="zh-CN" dirty="0"/>
              <a:t>30Hz</a:t>
            </a:r>
            <a:r>
              <a:rPr lang="zh-CN" altLang="en-US" dirty="0"/>
              <a:t>或</a:t>
            </a:r>
            <a:r>
              <a:rPr lang="en-US" altLang="zh-CN" dirty="0"/>
              <a:t>60Hz</a:t>
            </a:r>
            <a:r>
              <a:rPr lang="zh-CN" altLang="en-US" dirty="0"/>
              <a:t>的更新频率， 同时会跟渲染系统进行同步</a:t>
            </a:r>
            <a:r>
              <a:rPr lang="en-US" altLang="zh-CN" dirty="0"/>
              <a:t>;</a:t>
            </a:r>
            <a:r>
              <a:rPr lang="zh-CN" altLang="en-US" dirty="0"/>
              <a:t>动力学模拟需要更频繁的更新 </a:t>
            </a:r>
            <a:r>
              <a:rPr lang="en-US" altLang="zh-CN" dirty="0"/>
              <a:t>120Hz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0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定义游戏时间 还有利于调试游戏， 比如追查不正常的渲染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11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63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7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39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69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3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081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1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3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8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游戏的开发需要很多相互合作的子系统，各个子系统之间会有依赖关系，因此启动需要按照一定顺序， 子系统的终止往往采用反向</a:t>
            </a:r>
            <a:r>
              <a:rPr lang="zh-CN" altLang="en-US" dirty="0" smtClean="0"/>
              <a:t>次序。</a:t>
            </a:r>
            <a:endParaRPr lang="en-US" altLang="zh-CN" dirty="0" smtClean="0"/>
          </a:p>
          <a:p>
            <a:r>
              <a:rPr lang="zh-CN" altLang="en-US" dirty="0" smtClean="0"/>
              <a:t>比如  如果引擎有自己的内存分配系统，需要先启动内存分配模块；接着再启动资源管理模块，引擎初始化依赖一些初始化资源，资源的加载依赖 资源管理模块；</a:t>
            </a:r>
            <a:endParaRPr lang="en-US" altLang="zh-CN" dirty="0" smtClean="0"/>
          </a:p>
          <a:p>
            <a:r>
              <a:rPr lang="zh-CN" altLang="en-US" dirty="0" smtClean="0"/>
              <a:t>有了资源 就可以启动渲染模块；再启动其他系统。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c++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之前， 全局和静态对象已被构建，我们完全不可预知这些构造函数的 调用次序</a:t>
            </a:r>
            <a:endParaRPr lang="en-US" altLang="zh-CN" dirty="0" smtClean="0"/>
          </a:p>
          <a:p>
            <a:r>
              <a:rPr lang="en-US" altLang="zh-CN" dirty="0" smtClean="0"/>
              <a:t>Main </a:t>
            </a:r>
            <a:r>
              <a:rPr lang="zh-CN" altLang="en-US" dirty="0" smtClean="0"/>
              <a:t>结束返回之后， 会帝爱用全局和静态对象的析构，这些函数的调用次序也是无法预知的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思考还有没有更好的方式？ 比如</a:t>
            </a:r>
            <a:r>
              <a:rPr lang="zh-CN" altLang="en-US" baseline="0" dirty="0" smtClean="0"/>
              <a:t> 可以按照在每个系统内部定义一个 依赖图，然后按照依赖关系 计算最优的启动次序；或者简单一点可以在每个系统创建的时候吧自己登记在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一个全局的堆栈中，结束时候再按照堆栈弹出并调用终止函数。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8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59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Malloc</a:t>
            </a:r>
            <a:r>
              <a:rPr lang="zh-CN" altLang="en-US" dirty="0"/>
              <a:t>或</a:t>
            </a:r>
            <a:r>
              <a:rPr lang="en-US" altLang="zh-CN" dirty="0"/>
              <a:t>new </a:t>
            </a:r>
            <a:r>
              <a:rPr lang="zh-CN" altLang="en-US" dirty="0"/>
              <a:t>进行动态内存分配是非常慢的操作</a:t>
            </a:r>
            <a:endParaRPr lang="en-US" altLang="zh-CN" dirty="0"/>
          </a:p>
          <a:p>
            <a:r>
              <a:rPr lang="zh-CN" altLang="en-US" dirty="0"/>
              <a:t>游戏引擎内存分配器：</a:t>
            </a:r>
            <a:r>
              <a:rPr lang="en-US" altLang="zh-CN" dirty="0"/>
              <a:t>1.</a:t>
            </a:r>
            <a:r>
              <a:rPr lang="zh-CN" altLang="en-US" dirty="0"/>
              <a:t>从预分配内存中完成分配请求，分配过程是在用户模式下执行，避免了进入操作系统的上下文切换。</a:t>
            </a:r>
            <a:endParaRPr lang="en-US" altLang="zh-CN" dirty="0"/>
          </a:p>
          <a:p>
            <a:r>
              <a:rPr lang="en-US" altLang="zh-CN" dirty="0"/>
              <a:t>                                  2.</a:t>
            </a:r>
            <a:r>
              <a:rPr lang="zh-CN" altLang="en-US" dirty="0"/>
              <a:t>通过自定义的分配器使用模式做出多个假设，会比通用分配器高效</a:t>
            </a:r>
            <a:r>
              <a:rPr lang="zh-CN" altLang="en-US" dirty="0" smtClean="0"/>
              <a:t>很多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使用堆分配时</a:t>
            </a:r>
            <a:r>
              <a:rPr lang="zh-CN" altLang="en-US" baseline="0" dirty="0" smtClean="0"/>
              <a:t>， 注意释放内存次序；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内存池：比如</a:t>
            </a:r>
            <a:r>
              <a:rPr lang="en-US" altLang="zh-CN" baseline="0" dirty="0" smtClean="0"/>
              <a:t>4x4</a:t>
            </a:r>
            <a:r>
              <a:rPr lang="zh-CN" altLang="en-US" baseline="0" dirty="0" smtClean="0"/>
              <a:t>矩阵池的大小设为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字节的倍数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203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zhuanlan.zhihu.com/p/184936852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unrealcommunity.wiki/memory-management-6rlf3v4i" TargetMode="External"/><Relationship Id="rId4" Type="http://schemas.openxmlformats.org/officeDocument/2006/relationships/hyperlink" Target="https://docs.unrealengine.com/4.27/en-US/ProgrammingAndScripting/ProgrammingWithCPP/UnrealArchitecture/SmartPointerLibra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zh-CN/ProductionPipelines/ConfigurationFiles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uanlan.zhihu.com/p/69710088" TargetMode="External"/><Relationship Id="rId5" Type="http://schemas.openxmlformats.org/officeDocument/2006/relationships/hyperlink" Target="https://docs.unrealengine.com/4.26/zh-CN/SharingAndReleasing/DeviceProfiles/" TargetMode="External"/><Relationship Id="rId4" Type="http://schemas.openxmlformats.org/officeDocument/2006/relationships/hyperlink" Target="https://docs.unrealengine.com/4.26/zh-CN/TestingAndOptimization/PerformanceAndProfiling/Scalability/ScalabilityReference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ocs.microsoft.com/en-us/windows/win32/dxmath/pg-xnamath-migratio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developers.com/unreal-engine-4-game-flow-actor-lifecycle-overvi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卢铮</a:t>
            </a:r>
            <a:r>
              <a:rPr lang="en-US" altLang="zh-CN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luzheng2@kingsoft.com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引擎基础概念与底层实用系统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0333322" cy="95821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内存分配管理器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垃圾回收机制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追踪所有的 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Uobject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不能使用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new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关键字，需要使用提供的默认创建函数（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NewObject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SpawnActor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理解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RootSet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，当不用 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Uproperty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标签保持引用时候，可以使用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AddToRoot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RemoveFromRoot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，注意需要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成对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使用。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Unreal Smart Pointer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hlinkClick r:id="rId5"/>
              </a:rPr>
              <a:t>虚幻内存管理</a:t>
            </a:r>
            <a:endParaRPr lang="zh-CN" altLang="en-US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564" y="2124533"/>
            <a:ext cx="8776898" cy="6801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5564" y="9673502"/>
            <a:ext cx="8776898" cy="16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37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196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常见容器：数组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en-US" altLang="zh-CN" sz="3200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arrray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、链表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(linked list)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、堆栈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(stack)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、队列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(queue)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、树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(tree)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、字典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(dictionary)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、集合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(set)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容器操作：插入、删除、遍历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迭代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、随机访问、查找、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排序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算法复杂度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按需求建立自定义的容器类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718" y="3295650"/>
            <a:ext cx="8911936" cy="7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8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9192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引擎模块的调试需要配置各种选项参数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玩家的输入和表现需要通过配置可控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常见的配置格式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简单的键值配置组合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经过压缩的二进制文件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Excel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表格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引擎配置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171" y="7448117"/>
            <a:ext cx="10967322" cy="2319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8171" y="2996567"/>
            <a:ext cx="8756749" cy="40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5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2880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UE4 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Config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 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配置文件用法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UE4 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可延展性配置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硬件设备描述配置参考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6"/>
              </a:rPr>
              <a:t>Json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6"/>
              </a:rPr>
              <a:t>对象使用总结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 smtClean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延申阅读</a:t>
            </a:r>
            <a:endParaRPr lang="zh-CN" altLang="en-US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99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84344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基本数据类型：点（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point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）、向量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(vector2d, vector3d, vector4d)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、四元数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(quaternion,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其实是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vector4d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、颜色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(color, vector3d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、矩阵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基本运算规则：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向量：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加减、点乘、叉乘、缩放、归一化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矩阵：加法、转置、矩阵乘法、求逆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线性变换：需要将三维的点对其到齐次坐标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平移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旋转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缩放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常见数学库：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en-US" altLang="zh-CN" sz="3200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</a:t>
            </a:r>
            <a:r>
              <a:rPr lang="en-US" altLang="zh-CN" sz="3200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0909" y="1072554"/>
            <a:ext cx="6981824" cy="3682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30908" y="4754588"/>
            <a:ext cx="6981825" cy="2838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0909" y="7593038"/>
            <a:ext cx="69818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82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165686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文件系统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游戏资产管理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资源以及文件系统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80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2880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操作文件名和路径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文件开、关、读、写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文件目录扫描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处理异步文件的 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I/O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请求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93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76540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创建常见资产类型：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material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animation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sound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physics asset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static mesh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skeleton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支持离线载入、执行期加载至内存，并在不需要的时候释放内存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保存资源之间的依赖和引用关系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18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47247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1.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2.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游戏时间线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游戏循环相关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58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10368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2D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 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GUI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界面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基于输入来更新相机位置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更新场景中静态、动态元素的位置和视觉状态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更新帧缓冲，交换帧缓冲渲染到屏幕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819" y="3439205"/>
            <a:ext cx="7793619" cy="21052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19" y="5544458"/>
            <a:ext cx="7793619" cy="19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42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3F3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1118255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引擎基础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引擎进阶</a:t>
            </a:r>
            <a:endParaRPr 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9192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游戏子系统需要周期性的提供服务数据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不同子系统所需的频率各不相同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更新方法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单一主循环更新所有系统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平台消息泵机制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基于事件的更新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3658" y="3954550"/>
            <a:ext cx="48482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37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76540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真实时间：基于</a:t>
            </a:r>
            <a:r>
              <a:rPr lang="en-US" altLang="zh-CN" sz="3200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系统时钟度量时间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游戏时间：独立于真实时间，比如可以通过调整游戏时钟慢于实时实现慢动作效果。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局部时间线：基于局部空间的时间调节，比如人物动画的局部时间，减慢播放，反向播放等。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帧率和时间增量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游戏时间线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78929" y="65656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sym typeface="Helvetica Light"/>
              </a:rPr>
              <a:t>真实时间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7329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65905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摇杆，手柄，键盘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玩家通过人体学接口设备 将互动的操作输入到游戏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输入获取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轮询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输入类型：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数字、鼠标：按下、释放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模拟轴输入：输出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y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数值范围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(0~1)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多用于模拟轴的方向角度。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加速传感器：返回某个轴方向的加速值，比如手机的陀螺仪。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人体学接口设备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9787" y="3954550"/>
            <a:ext cx="3705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87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84235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日志和跟踪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利用格式化输出关键信息，定位问题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捕获崩溃日志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调用绘图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API: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通过绘制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实时绘制一些关键信息，可视化调试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引擎提供的调试和性能分析工具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游戏内置的内存统计和泄露检测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调试工具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178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引擎进阶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3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6541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引擎进阶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287806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物理引擎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动画系统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网络模块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606" y="4037695"/>
            <a:ext cx="58007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01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2880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刚体动力学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碰撞检测系统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布料模拟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悬挂式载具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0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2880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变形动画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、蒙皮动画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骨骼和关节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动画混合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动作状态机和控制器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动画系统</a:t>
            </a:r>
            <a:endParaRPr kumimoji="0" lang="zh-CN" altLang="en-US" sz="5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72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0124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客户端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服务器模型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 Replicate/ 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变量 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Replicate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Local Role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Remote Role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RPC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网络模块</a:t>
            </a:r>
            <a:endParaRPr kumimoji="0" lang="zh-CN" altLang="en-US" sz="5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26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19683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渲染线程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、游戏线程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任务队列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多线程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00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引擎基础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课后练习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4852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基础练习</a:t>
            </a:r>
            <a:r>
              <a:rPr 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进阶练习：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</a:t>
            </a:r>
            <a:endParaRPr lang="en-US" alt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</a:t>
            </a:r>
            <a:endParaRPr lang="zh-CN" sz="28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73490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基础支持系统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资源以及文件系统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游戏循环相关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人体学接口设备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调试工具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10368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子系统的初始化和终止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内存管理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容器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配置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数学库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基础支持系统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7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196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不建议使用</a:t>
            </a:r>
            <a:r>
              <a:rPr lang="en-US" altLang="zh-CN" sz="3200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c++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构造和析构作为初始化和终止子系统。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按需构建，可把全局单例改为静态变量</a:t>
            </a:r>
            <a:r>
              <a:rPr lang="en-US" altLang="zh-CN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并在函数内调用，但此方法不适合析构。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明确子系统启动和终止函数，构造和析构不做任何事情， 在初始化和终止位置按顺序调用。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子系统的初始化和终止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690" y="1494448"/>
            <a:ext cx="5460856" cy="11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80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3949799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lang="zh-CN" altLang="en-US" sz="5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zh-CN" altLang="en-US" sz="500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启动流程</a:t>
            </a:r>
            <a:endParaRPr lang="zh-CN" altLang="en-US" sz="500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609" y="768485"/>
            <a:ext cx="6157136" cy="123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4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4916667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lang="en-US" altLang="zh-CN" sz="500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Actor</a:t>
            </a:r>
            <a:r>
              <a:rPr lang="zh-CN" altLang="en-US" sz="500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生命周期</a:t>
            </a:r>
            <a:endParaRPr lang="zh-CN" altLang="en-US" sz="500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48" y="1042220"/>
            <a:ext cx="7570643" cy="12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1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65905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优化动态内存分配， 尽量使用内存分配器来降低分配成本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尽量将数据放到连续的内存块，这样比分散的内存寻址高效得多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简单堆栈分配器举例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提前分配一大块连续内存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通过指针标记当前内存的使用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情况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内存池：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预分配内存大小需匹配元素的倍数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池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内元素通过链表管理</a:t>
            </a:r>
            <a:endParaRPr lang="en-US" altLang="zh-CN" sz="3200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946" y="8204902"/>
            <a:ext cx="6594763" cy="49982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946" y="1235020"/>
            <a:ext cx="6594763" cy="68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16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1540</Words>
  <Application>Microsoft Office PowerPoint</Application>
  <PresentationFormat>自定义</PresentationFormat>
  <Paragraphs>213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491</cp:revision>
  <dcterms:created xsi:type="dcterms:W3CDTF">2017-07-18T17:55:00Z</dcterms:created>
  <dcterms:modified xsi:type="dcterms:W3CDTF">2021-12-30T06:34:33Z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