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23"/>
  </p:notesMasterIdLst>
  <p:sldIdLst>
    <p:sldId id="324" r:id="rId3"/>
    <p:sldId id="327" r:id="rId4"/>
    <p:sldId id="326" r:id="rId5"/>
    <p:sldId id="328" r:id="rId6"/>
    <p:sldId id="345" r:id="rId7"/>
    <p:sldId id="32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44" r:id="rId21"/>
    <p:sldId id="333" r:id="rId2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58" d="100"/>
          <a:sy n="58" d="100"/>
        </p:scale>
        <p:origin x="54" y="444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11/4/2021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10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0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108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431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2824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611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956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16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0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706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053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2284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3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738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090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811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631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C3%A9zier_surfa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Non-uniform_rational_B-spli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baidu_38621657/article/details/88540385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宋体" panose="02010600030101010101" pitchFamily="2" charset="-122"/>
              </a:rPr>
              <a:t>刘</a:t>
            </a:r>
            <a:r>
              <a:rPr lang="zh-CN" altLang="en-US" sz="80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军 </a:t>
            </a:r>
            <a:r>
              <a:rPr lang="en-US" altLang="zh-CN" sz="80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liujun8@kingsoft.com</a:t>
            </a:r>
            <a:endParaRPr lang="zh-CN" sz="8000" dirty="0">
              <a:solidFill>
                <a:srgbClr val="FFFFFF"/>
              </a:solidFill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线性变换与表面几何体表示</a:t>
            </a:r>
            <a:endParaRPr lang="zh-CN" sz="12000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宋体" panose="02010600030101010101" pitchFamily="2" charset="-122"/>
              </a:rPr>
              <a:t>表面的几何表示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9627213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8000" cap="all" dirty="0">
                <a:solidFill>
                  <a:srgbClr val="FFD966"/>
                </a:solidFill>
                <a:latin typeface="宋体" panose="02010600030101010101" pitchFamily="2" charset="-122"/>
              </a:rPr>
              <a:t>二</a:t>
            </a:r>
            <a:r>
              <a:rPr lang="zh-CN" altLang="en-US" sz="8000" cap="all" dirty="0" smtClean="0">
                <a:solidFill>
                  <a:srgbClr val="FFD966"/>
                </a:solidFill>
                <a:latin typeface="宋体" panose="02010600030101010101" pitchFamily="2" charset="-122"/>
              </a:rPr>
              <a:t>部分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27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表面常见</a:t>
            </a:r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表示法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1885"/>
            <a:ext cx="9743207" cy="4011355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隐式表示（</a:t>
            </a:r>
            <a:r>
              <a:rPr lang="en-US" altLang="zh-CN" sz="2800" dirty="0" smtClean="0">
                <a:latin typeface="宋体" panose="02010600030101010101" pitchFamily="2" charset="-122"/>
              </a:rPr>
              <a:t>Implicit Surface Equation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宋体" panose="02010600030101010101" pitchFamily="2" charset="-122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</a:rPr>
              <a:t>比如一个远点的球体表面，可用</a:t>
            </a:r>
            <a:r>
              <a:rPr lang="en-US" altLang="zh-CN" sz="2800" dirty="0" smtClean="0">
                <a:latin typeface="宋体" panose="02010600030101010101" pitchFamily="2" charset="-122"/>
              </a:rPr>
              <a:t>x^2 + y^2 + z^2 = r^2</a:t>
            </a:r>
            <a:r>
              <a:rPr lang="zh-CN" altLang="en-US" sz="2800" dirty="0" smtClean="0">
                <a:latin typeface="宋体" panose="02010600030101010101" pitchFamily="2" charset="-122"/>
              </a:rPr>
              <a:t>表示。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</a:rPr>
              <a:t>Implicit</a:t>
            </a:r>
            <a:r>
              <a:rPr lang="zh-CN" altLang="en-US" sz="2800" dirty="0" smtClean="0">
                <a:latin typeface="宋体" panose="02010600030101010101" pitchFamily="2" charset="-122"/>
              </a:rPr>
              <a:t>意味着等式未解决</a:t>
            </a:r>
            <a:r>
              <a:rPr lang="en-US" altLang="zh-CN" sz="2800" dirty="0" smtClean="0">
                <a:latin typeface="宋体" panose="02010600030101010101" pitchFamily="2" charset="-122"/>
              </a:rPr>
              <a:t>x, y , z.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显式表示（</a:t>
            </a:r>
            <a:r>
              <a:rPr lang="en-US" altLang="zh-CN" sz="2800" dirty="0" smtClean="0">
                <a:latin typeface="宋体" panose="02010600030101010101" pitchFamily="2" charset="-122"/>
              </a:rPr>
              <a:t>Parametric Surface Equation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宋体" panose="02010600030101010101" pitchFamily="2" charset="-122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</a:rPr>
              <a:t>表面上的每个点的坐标被单独表示为独立参数的显示功能，比如一个单位圆的 </a:t>
            </a:r>
            <a:r>
              <a:rPr lang="en-US" altLang="zh-CN" sz="2800" dirty="0" smtClean="0">
                <a:latin typeface="宋体" panose="02010600030101010101" pitchFamily="2" charset="-122"/>
              </a:rPr>
              <a:t>x = 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cos</a:t>
            </a:r>
            <a:r>
              <a:rPr lang="en-US" altLang="zh-CN" sz="2800" dirty="0" smtClean="0">
                <a:latin typeface="宋体" panose="02010600030101010101" pitchFamily="2" charset="-122"/>
              </a:rPr>
              <a:t>(t), y = sin(t)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常见曲面样条：</a:t>
            </a:r>
            <a:r>
              <a:rPr lang="zh-CN" altLang="en-US" sz="2800" dirty="0" smtClean="0">
                <a:latin typeface="宋体" panose="02010600030101010101" pitchFamily="2" charset="-122"/>
                <a:hlinkClick r:id="rId3"/>
              </a:rPr>
              <a:t>贝塞尔曲面</a:t>
            </a:r>
            <a:r>
              <a:rPr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hlinkClick r:id="rId4"/>
              </a:rPr>
              <a:t>非均匀有理</a:t>
            </a:r>
            <a:r>
              <a:rPr lang="en-US" altLang="zh-CN" sz="2800" dirty="0">
                <a:hlinkClick r:id="rId4"/>
              </a:rPr>
              <a:t>B</a:t>
            </a:r>
            <a:r>
              <a:rPr lang="zh-CN" altLang="en-US" sz="2800" dirty="0" smtClean="0">
                <a:hlinkClick r:id="rId4"/>
              </a:rPr>
              <a:t>样条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90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三角形网格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49808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选取三角形构造表面的优点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三角形是最简单的多边形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三角形必然是平坦的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三角形多次转换之后仍然维持三角形，对于仿射转换和透视转换也成立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几乎所有的商用图形加速硬件都是为三角形光栅化而设计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5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三角形网格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75969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选取三角形的优点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三角形是最简单的多边形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三角形必然是平坦的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三角形多次转换之后仍然维持三角形，对于仿射转换和透视转换也成立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几乎所有的商用图形加速硬件都是为三角形光栅化而设计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三角形镶嵌（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Tessellation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把表面分割为一组离散多边形（三角形或四边形）的过程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层次细节（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LOD 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设计不同版本的三角形网格链去逼近。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327" y="6040869"/>
            <a:ext cx="10058400" cy="42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0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构造三角形网格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358046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三角形由三个顶点的位置矢量定义。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相邻顶点的位置矢量相减得到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条棱的矢量，任意两棱矢量的叉积，归一化后就能得到单位面法线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N</a:t>
            </a:r>
            <a:endParaRPr lang="zh-CN" sz="2800" b="1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依照法线方向定义三角形正面和背面。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三角形网络就是</a:t>
            </a:r>
            <a:r>
              <a:rPr lang="zh-CN" altLang="en-US" sz="2800" dirty="0">
                <a:solidFill>
                  <a:srgbClr val="000000"/>
                </a:solidFill>
              </a:rPr>
              <a:t>一</a:t>
            </a:r>
            <a:r>
              <a:rPr lang="zh-CN" altLang="en-US" sz="2800" dirty="0" smtClean="0">
                <a:solidFill>
                  <a:srgbClr val="000000"/>
                </a:solidFill>
              </a:rPr>
              <a:t>个三角形表，表中每个三角形对应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个顶点。为更高效，通常会索引化三角形表，组成索引缓冲（</a:t>
            </a:r>
            <a:r>
              <a:rPr lang="en-US" altLang="zh-CN" sz="2800" dirty="0" smtClean="0">
                <a:solidFill>
                  <a:srgbClr val="000000"/>
                </a:solidFill>
              </a:rPr>
              <a:t>Index Buffer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endParaRPr lang="zh-CN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41" y="3382458"/>
            <a:ext cx="30956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41" y="4192083"/>
            <a:ext cx="309562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41" y="6297108"/>
            <a:ext cx="309562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253" y="7621083"/>
            <a:ext cx="10058400" cy="46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5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网格操作简介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228780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细分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简化</a:t>
            </a:r>
            <a:endParaRPr lang="zh-CN" sz="2800" b="1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正规化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</a:rPr>
              <a:t>Geometry3Sharp</a:t>
            </a:r>
            <a:endParaRPr 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84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宋体" panose="02010600030101010101" pitchFamily="2" charset="-122"/>
              </a:rPr>
              <a:t>贴图技术概述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9627213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8000" cap="all" dirty="0">
                <a:solidFill>
                  <a:srgbClr val="FFD966"/>
                </a:solidFill>
                <a:latin typeface="宋体" panose="02010600030101010101" pitchFamily="2" charset="-122"/>
              </a:rPr>
              <a:t>二</a:t>
            </a:r>
            <a:r>
              <a:rPr lang="zh-CN" altLang="en-US" sz="8000" cap="all" dirty="0" smtClean="0">
                <a:solidFill>
                  <a:srgbClr val="FFD966"/>
                </a:solidFill>
                <a:latin typeface="宋体" panose="02010600030101010101" pitchFamily="2" charset="-122"/>
              </a:rPr>
              <a:t>部分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30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纹理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416524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纹理通常含有颜色信息，并且一般会投射在网格的三角形上。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常见纹理：漫反射贴图（</a:t>
            </a:r>
            <a:r>
              <a:rPr lang="en-US" altLang="zh-CN" sz="2800" dirty="0" smtClean="0">
                <a:solidFill>
                  <a:srgbClr val="000000"/>
                </a:solidFill>
              </a:rPr>
              <a:t>diffuse 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）、法线贴图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normal 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</a:rPr>
              <a:t>、环境贴图（</a:t>
            </a:r>
            <a:r>
              <a:rPr lang="en-US" altLang="zh-CN" sz="2800" dirty="0" smtClean="0">
                <a:solidFill>
                  <a:srgbClr val="000000"/>
                </a:solidFill>
              </a:rPr>
              <a:t>environment 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纹理坐标：使用</a:t>
            </a:r>
            <a:r>
              <a:rPr lang="en-US" altLang="zh-CN" sz="2800" dirty="0" smtClean="0">
                <a:solidFill>
                  <a:srgbClr val="000000"/>
                </a:solidFill>
              </a:rPr>
              <a:t>u, v</a:t>
            </a:r>
            <a:r>
              <a:rPr lang="zh-CN" altLang="en-US" sz="2800" dirty="0" smtClean="0">
                <a:solidFill>
                  <a:srgbClr val="000000"/>
                </a:solidFill>
              </a:rPr>
              <a:t>两个归一化的数值来表示</a:t>
            </a:r>
            <a:r>
              <a:rPr lang="zh-CN" altLang="en-US" sz="2800" dirty="0" smtClean="0">
                <a:solidFill>
                  <a:srgbClr val="000000"/>
                </a:solidFill>
              </a:rPr>
              <a:t>坐标，</a:t>
            </a:r>
            <a:r>
              <a:rPr lang="zh-CN" altLang="en-US" sz="2800" dirty="0" smtClean="0">
                <a:solidFill>
                  <a:srgbClr val="000000"/>
                </a:solidFill>
              </a:rPr>
              <a:t> 坐标范围从纹理左下角（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</a:rPr>
              <a:t>）至右上角（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多级渐远纹</a:t>
            </a:r>
            <a:r>
              <a:rPr lang="zh-CN" altLang="en-US" sz="2800" dirty="0" smtClean="0">
                <a:solidFill>
                  <a:srgbClr val="000000"/>
                </a:solidFill>
              </a:rPr>
              <a:t>理（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mipmapping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:</a:t>
            </a:r>
            <a:r>
              <a:rPr lang="zh-CN" altLang="en-US" sz="2800" dirty="0" smtClean="0">
                <a:solidFill>
                  <a:srgbClr val="000000"/>
                </a:solidFill>
              </a:rPr>
              <a:t>为每张纹理建立低分辨率位图序列，每张位图宽高为前一张一半。</a:t>
            </a:r>
            <a:endParaRPr lang="zh-CN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66" y="5586815"/>
            <a:ext cx="9458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纹理过滤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0869"/>
            <a:ext cx="8509002" cy="47500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图形硬件计算像素中心落入纹理空间的位置时候，会对纹理贴图进行采样，采样通常需要多于</a:t>
            </a:r>
            <a:r>
              <a:rPr lang="zh-CN" altLang="en-US" sz="2800" dirty="0">
                <a:solidFill>
                  <a:srgbClr val="000000"/>
                </a:solidFill>
              </a:rPr>
              <a:t>一</a:t>
            </a:r>
            <a:r>
              <a:rPr lang="zh-CN" altLang="en-US" sz="2800" dirty="0" smtClean="0">
                <a:solidFill>
                  <a:srgbClr val="000000"/>
                </a:solidFill>
              </a:rPr>
              <a:t>个采样点，把采样结果混合以得到实际颜色的过程叫纹理过滤。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采样种类：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14287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</a:rPr>
              <a:t>最近邻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14287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双</a:t>
            </a:r>
            <a:r>
              <a:rPr lang="zh-CN" altLang="en-US" sz="2800" dirty="0" smtClean="0">
                <a:solidFill>
                  <a:srgbClr val="000000"/>
                </a:solidFill>
              </a:rPr>
              <a:t>线性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14287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三</a:t>
            </a:r>
            <a:r>
              <a:rPr lang="zh-CN" altLang="en-US" sz="2800" dirty="0" smtClean="0">
                <a:solidFill>
                  <a:srgbClr val="000000"/>
                </a:solidFill>
              </a:rPr>
              <a:t>线性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14287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</a:rPr>
              <a:t>各向异性</a:t>
            </a:r>
            <a:endParaRPr 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49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3849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5000" cap="all" dirty="0">
                <a:solidFill>
                  <a:srgbClr val="000000"/>
                </a:solidFill>
                <a:latin typeface="宋体" panose="02010600030101010101" pitchFamily="2" charset="-122"/>
              </a:rPr>
              <a:t>应用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38882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用于描述视觉特性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包括纹理设置，着色器输入参数等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网格和材质结合后包含所有需要渲染物体的信息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模型可以使用多个材质，例如人体会有多个材质供头发，皮肤，眼睛，牙齿等。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128514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</a:rPr>
              <a:t>光照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84741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直接光照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间接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光照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Phong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氏光照模型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环境光（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ambient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漫反射（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diffuse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镜面反射（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specular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光照模型</a:t>
            </a:r>
            <a:endParaRPr lang="en-US" altLang="zh-CN" sz="2800" dirty="0" smtClean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静态光照</a:t>
            </a:r>
            <a:endParaRPr lang="en-US" altLang="zh-CN" sz="2800" dirty="0" smtClean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环境光</a:t>
            </a:r>
            <a:endParaRPr lang="en-US" altLang="zh-CN" sz="2800" dirty="0" smtClean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平行</a:t>
            </a:r>
            <a:r>
              <a:rPr lang="zh-CN" altLang="en-US" sz="2800" dirty="0" smtClean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光</a:t>
            </a:r>
            <a:endParaRPr lang="en-US" altLang="zh-CN" sz="2800" dirty="0" smtClean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点光</a:t>
            </a:r>
            <a:endParaRPr lang="en-US" altLang="zh-CN" sz="2800" dirty="0" smtClean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Helvetica (正文)"/>
                <a:cs typeface="宋体" panose="02010600030101010101" pitchFamily="2" charset="-122"/>
              </a:rPr>
              <a:t>聚光</a:t>
            </a:r>
            <a:endParaRPr lang="en-US" altLang="zh-CN" sz="2800" dirty="0">
              <a:solidFill>
                <a:srgbClr val="000000"/>
              </a:solidFill>
              <a:latin typeface="Helvetica (正文)"/>
              <a:cs typeface="宋体" panose="02010600030101010101" pitchFamily="2" charset="-122"/>
            </a:endParaRPr>
          </a:p>
          <a:p>
            <a:pPr marL="1428750" lvl="1" indent="-5143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128514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</a:rPr>
              <a:t>材质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22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170303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线</a:t>
            </a:r>
            <a:r>
              <a:rPr lang="zh-CN" altLang="en-US" sz="2800" dirty="0">
                <a:latin typeface="宋体" panose="02010600030101010101" pitchFamily="2" charset="-122"/>
              </a:rPr>
              <a:t>代</a:t>
            </a:r>
            <a:r>
              <a:rPr lang="zh-CN" altLang="en-US" sz="2800" dirty="0" smtClean="0">
                <a:latin typeface="宋体" panose="02010600030101010101" pitchFamily="2" charset="-122"/>
              </a:rPr>
              <a:t>基础</a:t>
            </a:r>
            <a:r>
              <a:rPr lang="zh-CN" altLang="en-US" sz="2800" dirty="0" smtClean="0">
                <a:latin typeface="宋体" panose="02010600030101010101" pitchFamily="2" charset="-122"/>
              </a:rPr>
              <a:t>与变换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表面的几何表示</a:t>
            </a:r>
            <a:endParaRPr lang="en-US" altLang="zh-CN" sz="2800" kern="0" dirty="0" smtClean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贴图技术概述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</a:rPr>
              <a:t>课程内容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442172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基础练习</a:t>
            </a:r>
            <a:r>
              <a:rPr 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在屏幕中间绘制一个三角面</a:t>
            </a:r>
            <a:endParaRPr lang="en-US" altLang="zh-CN" sz="2800" kern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要求初始化，更新，结束流程结构合理，注意模块设计，不要写在一个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Main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函数当中</a:t>
            </a:r>
            <a:endParaRPr lang="en-US" altLang="zh-CN" sz="2800" kern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进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阶练习：</a:t>
            </a:r>
            <a:endParaRPr lang="en-US" altLang="zh-CN" sz="2800" kern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MVP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变换使画面呈现出一定透视效果</a:t>
            </a:r>
            <a:endParaRPr lang="en-US" altLang="zh-CN" sz="2800" kern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针对入口、窗口、循环、固定宽度整数类型等特性实现平台无关层封装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课后练习</a:t>
            </a:r>
            <a:r>
              <a:rPr 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宋体" panose="02010600030101010101" pitchFamily="2" charset="-122"/>
              </a:rPr>
              <a:t>线代基础与变换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8000" cap="all" dirty="0" smtClean="0">
                <a:solidFill>
                  <a:srgbClr val="FFD966"/>
                </a:solidFill>
                <a:latin typeface="宋体" panose="02010600030101010101" pitchFamily="2" charset="-122"/>
              </a:rPr>
              <a:t>一部分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点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3734356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物体几乎都是由三角形组成的，三角形顶点（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Vertex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）则以点（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Point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）表示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位置（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Position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）、方向（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Orientation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）、缩放（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Scale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笛卡尔坐标系、球坐标系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左手坐标系（</a:t>
            </a:r>
            <a:r>
              <a:rPr lang="en-US" altLang="zh-CN" sz="2800" dirty="0">
                <a:solidFill>
                  <a:srgbClr val="000000"/>
                </a:solidFill>
              </a:rPr>
              <a:t>LH</a:t>
            </a:r>
            <a:r>
              <a:rPr lang="zh-CN" altLang="en-US" sz="2800" dirty="0">
                <a:solidFill>
                  <a:srgbClr val="000000"/>
                </a:solidFill>
              </a:rPr>
              <a:t>）、右手坐标系（</a:t>
            </a:r>
            <a:r>
              <a:rPr lang="en-US" altLang="zh-CN" sz="2800" dirty="0">
                <a:solidFill>
                  <a:srgbClr val="000000"/>
                </a:solidFill>
              </a:rPr>
              <a:t>RH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565" y="3086708"/>
            <a:ext cx="40767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265" y="3086708"/>
            <a:ext cx="4076700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509" y="7383698"/>
            <a:ext cx="8153400" cy="4181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矢量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4319131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模和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方向、标量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基矢量（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Basis Vector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）：三个正交单位矢量（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Orthogonal Unit Vector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矢量与标量乘法、矢量加减法、单位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矢量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法矢量：垂直于某表面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点积（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Dot Product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）：点积结果是一个标量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叉积（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Cross Product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）：叉积结果是一个矢量，垂直于两个相乘向量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4519309"/>
            <a:ext cx="497205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5128909"/>
            <a:ext cx="497205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5714180"/>
            <a:ext cx="497205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6323780"/>
            <a:ext cx="497205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6943446"/>
            <a:ext cx="4972050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982" y="8734146"/>
            <a:ext cx="546735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2" y="7686396"/>
            <a:ext cx="497205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32" y="10201537"/>
            <a:ext cx="7658100" cy="1009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846" y="9573641"/>
            <a:ext cx="49720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4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3" cy="31495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图形学意义：若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为单位矢量，则点积（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800" dirty="0" err="1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）表示在由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方向定义的无线长度直线上，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的投影（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Projection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）长度。</a:t>
            </a:r>
            <a:endParaRPr lang="en-US" sz="28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应用：可用于判定共线或反向。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128514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</a:rPr>
              <a:t>叉积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1182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图形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学意义：产生新的向量，向量垂直两相乘矢量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叉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积方向：右手法则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128514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</a:rPr>
              <a:t>点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</a:rPr>
              <a:t>积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56" y="7916118"/>
            <a:ext cx="6124575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39" y="7411293"/>
            <a:ext cx="6124575" cy="37623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矩阵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1885"/>
            <a:ext cx="9743207" cy="314958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利用矩阵描述几何体线性变换，如平移（</a:t>
            </a:r>
            <a:r>
              <a:rPr lang="en-US" altLang="zh-CN" sz="2800" dirty="0" smtClean="0">
                <a:latin typeface="宋体" panose="02010600030101010101" pitchFamily="2" charset="-122"/>
              </a:rPr>
              <a:t>Translation</a:t>
            </a:r>
            <a:r>
              <a:rPr lang="zh-CN" altLang="en-US" sz="2800" dirty="0" smtClean="0">
                <a:latin typeface="宋体" panose="02010600030101010101" pitchFamily="2" charset="-122"/>
              </a:rPr>
              <a:t>）、旋转（</a:t>
            </a:r>
            <a:r>
              <a:rPr lang="en-US" altLang="zh-CN" sz="2800" dirty="0" smtClean="0">
                <a:latin typeface="宋体" panose="02010600030101010101" pitchFamily="2" charset="-122"/>
              </a:rPr>
              <a:t>Rotation</a:t>
            </a:r>
            <a:r>
              <a:rPr lang="zh-CN" altLang="en-US" sz="2800" dirty="0" smtClean="0">
                <a:latin typeface="宋体" panose="02010600030101010101" pitchFamily="2" charset="-122"/>
              </a:rPr>
              <a:t>）、缩放（</a:t>
            </a:r>
            <a:r>
              <a:rPr lang="en-US" altLang="zh-CN" sz="2800" dirty="0" smtClean="0">
                <a:latin typeface="宋体" panose="02010600030101010101" pitchFamily="2" charset="-122"/>
              </a:rPr>
              <a:t>Scaling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将表示为线性变换的矩阵利用矩阵乘法施于点或矢量，可以实现三维变换。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单位矩阵、逆矩阵、转置矩阵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55" y="5145672"/>
            <a:ext cx="848677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55" y="6728732"/>
            <a:ext cx="8486775" cy="1238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54" y="8403903"/>
            <a:ext cx="84867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43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齐次坐标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1885"/>
            <a:ext cx="9743207" cy="490390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旋转矩阵举例：右图为三维中绕</a:t>
            </a:r>
            <a:r>
              <a:rPr lang="en-US" altLang="zh-CN" sz="2800" dirty="0" smtClean="0">
                <a:latin typeface="宋体" panose="02010600030101010101" pitchFamily="2" charset="-122"/>
              </a:rPr>
              <a:t>z</a:t>
            </a:r>
            <a:r>
              <a:rPr lang="zh-CN" altLang="en-US" sz="2800" dirty="0" smtClean="0">
                <a:latin typeface="宋体" panose="02010600030101010101" pitchFamily="2" charset="-122"/>
              </a:rPr>
              <a:t>轴旋转（默认为行向量）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hlinkClick r:id="rId3"/>
              </a:rPr>
              <a:t>旋转矩阵二维推导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平移矩阵举例：假设不需要旋转缩放，左上</a:t>
            </a:r>
            <a:r>
              <a:rPr lang="en-US" altLang="zh-CN" sz="2800" dirty="0" smtClean="0">
                <a:latin typeface="宋体" panose="02010600030101010101" pitchFamily="2" charset="-122"/>
              </a:rPr>
              <a:t>3x3</a:t>
            </a:r>
            <a:r>
              <a:rPr lang="zh-CN" altLang="en-US" sz="2800" dirty="0" smtClean="0">
                <a:latin typeface="宋体" panose="02010600030101010101" pitchFamily="2" charset="-122"/>
              </a:rPr>
              <a:t>为单位矩阵，将平移向量置于末行，可得到</a:t>
            </a:r>
            <a:r>
              <a:rPr lang="en-US" altLang="zh-CN" sz="2800" dirty="0" smtClean="0">
                <a:latin typeface="宋体" panose="02010600030101010101" pitchFamily="2" charset="-122"/>
              </a:rPr>
              <a:t>4x4</a:t>
            </a:r>
            <a:r>
              <a:rPr lang="zh-CN" altLang="en-US" sz="2800" dirty="0" smtClean="0">
                <a:latin typeface="宋体" panose="02010600030101010101" pitchFamily="2" charset="-122"/>
              </a:rPr>
              <a:t>的平移矩阵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我们把矢量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r</a:t>
            </a:r>
            <a:r>
              <a:rPr lang="zh-CN" altLang="en-US" sz="2800" dirty="0" smtClean="0">
                <a:latin typeface="宋体" panose="02010600030101010101" pitchFamily="2" charset="-122"/>
              </a:rPr>
              <a:t>的第四个元素称为</a:t>
            </a:r>
            <a:r>
              <a:rPr lang="en-US" altLang="zh-CN" sz="2800" dirty="0" smtClean="0">
                <a:latin typeface="宋体" panose="02010600030101010101" pitchFamily="2" charset="-122"/>
              </a:rPr>
              <a:t>w,</a:t>
            </a:r>
            <a:r>
              <a:rPr lang="zh-CN" altLang="en-US" sz="2800" dirty="0" smtClean="0">
                <a:latin typeface="宋体" panose="02010600030101010101" pitchFamily="2" charset="-122"/>
              </a:rPr>
              <a:t>当点或矢量从三维延伸至</a:t>
            </a:r>
            <a:r>
              <a:rPr lang="en-US" altLang="zh-CN" sz="2800" dirty="0" smtClean="0">
                <a:latin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</a:rPr>
              <a:t>维，便称为齐次坐标。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缩放矩阵：为矩阵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r</a:t>
            </a:r>
            <a:r>
              <a:rPr lang="zh-CN" altLang="en-US" sz="2800" dirty="0" smtClean="0">
                <a:latin typeface="宋体" panose="02010600030101010101" pitchFamily="2" charset="-122"/>
              </a:rPr>
              <a:t>施加缩放因子</a:t>
            </a:r>
            <a:r>
              <a:rPr lang="en-US" altLang="zh-CN" sz="2800" dirty="0" smtClean="0">
                <a:latin typeface="宋体" panose="02010600030101010101" pitchFamily="2" charset="-122"/>
              </a:rPr>
              <a:t>S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940" y="4677177"/>
            <a:ext cx="7972425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940" y="6496452"/>
            <a:ext cx="7972425" cy="2733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939" y="9230127"/>
            <a:ext cx="7972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6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坐标空间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6" y="6041885"/>
            <a:ext cx="9743207" cy="2872581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模型空间和世界空间（</a:t>
            </a:r>
            <a:r>
              <a:rPr lang="en-US" altLang="zh-CN" sz="2800" dirty="0" smtClean="0">
                <a:latin typeface="宋体" panose="02010600030101010101" pitchFamily="2" charset="-122"/>
              </a:rPr>
              <a:t>World Space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观察空间（</a:t>
            </a:r>
            <a:r>
              <a:rPr lang="en-US" altLang="zh-CN" sz="2800" dirty="0" smtClean="0">
                <a:latin typeface="宋体" panose="02010600030101010101" pitchFamily="2" charset="-122"/>
              </a:rPr>
              <a:t>View Space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</a:rPr>
              <a:t>投影和齐次裁剪空间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5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1213</Words>
  <Application>Microsoft Office PowerPoint</Application>
  <PresentationFormat>自定义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(正文)</vt:lpstr>
      <vt:lpstr>Helvetica Light</vt:lpstr>
      <vt:lpstr>宋体</vt:lpstr>
      <vt:lpstr>等线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334</cp:revision>
  <dcterms:created xsi:type="dcterms:W3CDTF">2017-07-18T17:55:00Z</dcterms:created>
  <dcterms:modified xsi:type="dcterms:W3CDTF">2021-11-04T10:58:14Z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