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Lst>
  <p:notesMasterIdLst>
    <p:notesMasterId r:id="rId37"/>
  </p:notesMasterIdLst>
  <p:sldIdLst>
    <p:sldId id="324" r:id="rId3"/>
    <p:sldId id="327" r:id="rId4"/>
    <p:sldId id="344" r:id="rId5"/>
    <p:sldId id="377" r:id="rId6"/>
    <p:sldId id="378" r:id="rId7"/>
    <p:sldId id="326" r:id="rId8"/>
    <p:sldId id="347" r:id="rId9"/>
    <p:sldId id="376" r:id="rId10"/>
    <p:sldId id="352" r:id="rId11"/>
    <p:sldId id="370" r:id="rId12"/>
    <p:sldId id="371" r:id="rId13"/>
    <p:sldId id="365" r:id="rId14"/>
    <p:sldId id="353" r:id="rId15"/>
    <p:sldId id="372" r:id="rId16"/>
    <p:sldId id="355" r:id="rId17"/>
    <p:sldId id="356" r:id="rId18"/>
    <p:sldId id="374" r:id="rId19"/>
    <p:sldId id="359" r:id="rId20"/>
    <p:sldId id="375" r:id="rId21"/>
    <p:sldId id="354" r:id="rId22"/>
    <p:sldId id="360" r:id="rId23"/>
    <p:sldId id="366" r:id="rId24"/>
    <p:sldId id="357" r:id="rId25"/>
    <p:sldId id="361" r:id="rId26"/>
    <p:sldId id="362" r:id="rId27"/>
    <p:sldId id="364" r:id="rId28"/>
    <p:sldId id="373" r:id="rId29"/>
    <p:sldId id="350" r:id="rId30"/>
    <p:sldId id="345" r:id="rId31"/>
    <p:sldId id="367" r:id="rId32"/>
    <p:sldId id="368" r:id="rId33"/>
    <p:sldId id="369" r:id="rId34"/>
    <p:sldId id="333" r:id="rId35"/>
    <p:sldId id="379" r:id="rId36"/>
  </p:sldIdLst>
  <p:sldSz cx="24384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40">
          <p15:clr>
            <a:srgbClr val="A4A3A4"/>
          </p15:clr>
        </p15:guide>
      </p15:sldGuideLst>
    </p:ext>
    <p:ext uri="{2D200454-40CA-4A62-9FC3-DE9A4176ACB9}">
      <p15:notesGuideLst xmlns:p15="http://schemas.microsoft.com/office/powerpoint/2012/main">
        <p15:guide id="1" orient="horz" pos="2880">
          <p15:clr>
            <a:srgbClr val="A4A3A4"/>
          </p15:clr>
        </p15:guide>
        <p15:guide id="2" pos="21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BH" initials="K" lastIdx="15" clrIdx="0"/>
  <p:cmAuthor id="1" name="Tom Shannon" initials="TS"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0819" autoAdjust="0"/>
  </p:normalViewPr>
  <p:slideViewPr>
    <p:cSldViewPr snapToGrid="0">
      <p:cViewPr varScale="1">
        <p:scale>
          <a:sx n="41" d="100"/>
          <a:sy n="41" d="100"/>
        </p:scale>
        <p:origin x="1422" y="90"/>
      </p:cViewPr>
      <p:guideLst>
        <p:guide orient="horz" pos="4320"/>
        <p:guide pos="7640"/>
      </p:guideLst>
    </p:cSldViewPr>
  </p:slideViewPr>
  <p:notesTextViewPr>
    <p:cViewPr>
      <p:scale>
        <a:sx n="1" d="1"/>
        <a:sy n="1" d="1"/>
      </p:scale>
      <p:origin x="0" y="0"/>
    </p:cViewPr>
  </p:notesTextViewPr>
  <p:notesViewPr>
    <p:cSldViewPr snapToGrid="0">
      <p:cViewPr varScale="1">
        <p:scale>
          <a:sx n="67" d="100"/>
          <a:sy n="67" d="100"/>
        </p:scale>
        <p:origin x="-3120" y="-86"/>
      </p:cViewPr>
      <p:guideLst>
        <p:guide orient="horz" pos="2880"/>
        <p:guide pos="214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E42BC-8A47-448F-A68A-F4ACF20E9984}" type="datetimeFigureOut">
              <a:rPr lang="en-US" smtClean="0"/>
              <a:t>1/6/2022</a:t>
            </a:fld>
            <a:endParaRPr 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17BB9-9CDD-491A-BF82-5D6AFE00870E}" type="slidenum">
              <a:rPr lang="en-US" smtClean="0"/>
              <a:t>‹#›</a:t>
            </a:fld>
            <a:endParaRPr lang="zh-CN"/>
          </a:p>
        </p:txBody>
      </p:sp>
    </p:spTree>
    <p:extLst>
      <p:ext uri="{BB962C8B-B14F-4D97-AF65-F5344CB8AC3E}">
        <p14:creationId xmlns:p14="http://schemas.microsoft.com/office/powerpoint/2010/main" val="1921931656"/>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windows/win32/api/d3d12/nf-d3d12-id3d12device-getdescriptorhandleincrementsiz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windows/win32/api/d3d12/nf-d3d12-id3d12graphicscommandlist-omsetrendertarget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windows/desktop/api/d3d12/ns-d3d12-d3d12_gpu_descriptor_handl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windows/desktop/api/d3d12/ns-d3d12-d3d12_cpu_descriptor_handle"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windows/desktop/direct3dhlsl/shader-model-5-1"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ocs.microsoft.com/en-us/windows/desktop/api/d3d12/ne-d3d12-d3d12_shader_visibility"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windows/win32/direct3d12/specifying-root-signatures-in-hls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3dgep.com/learning-directx-12-2/#Placed_Resourc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729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en-US" altLang="zh-CN" baseline="0" dirty="0" smtClean="0"/>
              <a:t> </a:t>
            </a:r>
            <a:r>
              <a:rPr lang="zh-CN" altLang="en-US" baseline="0" dirty="0" smtClean="0"/>
              <a:t>下一章讲</a:t>
            </a:r>
            <a:r>
              <a:rPr lang="en-US" altLang="zh-CN" baseline="0" dirty="0" smtClean="0"/>
              <a:t>descriptor</a:t>
            </a:r>
            <a:r>
              <a:rPr lang="zh-CN" altLang="en-US" baseline="0" dirty="0" smtClean="0"/>
              <a:t>，及绑定的时候细说</a:t>
            </a:r>
            <a:endParaRPr lang="en-US" altLang="zh-CN" dirty="0" smtClean="0"/>
          </a:p>
          <a:p>
            <a:r>
              <a:rPr lang="en-US" altLang="zh-CN" sz="2400" b="0" dirty="0" smtClean="0">
                <a:solidFill>
                  <a:srgbClr val="000000"/>
                </a:solidFill>
                <a:sym typeface="Helvetica Light"/>
              </a:rPr>
              <a:t>2.</a:t>
            </a:r>
            <a:r>
              <a:rPr lang="en-US" altLang="zh-CN" sz="2400" b="0" baseline="0" dirty="0" smtClean="0">
                <a:solidFill>
                  <a:srgbClr val="000000"/>
                </a:solidFill>
                <a:sym typeface="Helvetica Light"/>
              </a:rPr>
              <a:t> </a:t>
            </a:r>
            <a:r>
              <a:rPr lang="en-US" altLang="zh-CN" sz="2400" b="0" baseline="0" dirty="0" err="1" smtClean="0">
                <a:solidFill>
                  <a:srgbClr val="000000"/>
                </a:solidFill>
                <a:sym typeface="Helvetica Light"/>
              </a:rPr>
              <a:t>Residnecy</a:t>
            </a:r>
            <a:r>
              <a:rPr lang="en-US" altLang="zh-CN" sz="2400" b="0" baseline="0" dirty="0" smtClean="0">
                <a:solidFill>
                  <a:srgbClr val="000000"/>
                </a:solidFill>
                <a:sym typeface="Helvetica Light"/>
              </a:rPr>
              <a:t> manager</a:t>
            </a:r>
            <a:r>
              <a:rPr lang="zh-CN" altLang="en-US" sz="2400" b="0" baseline="0" dirty="0" smtClean="0">
                <a:solidFill>
                  <a:srgbClr val="000000"/>
                </a:solidFill>
                <a:sym typeface="Helvetica Light"/>
              </a:rPr>
              <a:t>属于比较高阶的内容，我们的课程暂时不考虑介绍，感兴趣的去看</a:t>
            </a:r>
            <a:r>
              <a:rPr lang="en-US" altLang="zh-CN" sz="2400" b="0" baseline="0" dirty="0" smtClean="0">
                <a:solidFill>
                  <a:srgbClr val="000000"/>
                </a:solidFill>
                <a:sym typeface="Helvetica Light"/>
              </a:rPr>
              <a:t>dx12</a:t>
            </a:r>
            <a:r>
              <a:rPr lang="zh-CN" altLang="en-US" sz="2400" b="0" baseline="0" dirty="0" smtClean="0">
                <a:solidFill>
                  <a:srgbClr val="000000"/>
                </a:solidFill>
                <a:sym typeface="Helvetica Light"/>
              </a:rPr>
              <a:t>的官方</a:t>
            </a:r>
            <a:r>
              <a:rPr lang="en-US" altLang="zh-CN" sz="2400" b="0" baseline="0" dirty="0" smtClean="0">
                <a:solidFill>
                  <a:srgbClr val="000000"/>
                </a:solidFill>
                <a:sym typeface="Helvetica Light"/>
              </a:rPr>
              <a:t>example</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10</a:t>
            </a:fld>
            <a:endParaRPr lang="zh-CN"/>
          </a:p>
        </p:txBody>
      </p:sp>
    </p:spTree>
    <p:extLst>
      <p:ext uri="{BB962C8B-B14F-4D97-AF65-F5344CB8AC3E}">
        <p14:creationId xmlns:p14="http://schemas.microsoft.com/office/powerpoint/2010/main" val="3722063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startAt="3"/>
            </a:pPr>
            <a:r>
              <a:rPr lang="zh-CN" altLang="en-US" sz="2400" b="0" dirty="0" smtClean="0">
                <a:solidFill>
                  <a:srgbClr val="000000"/>
                </a:solidFill>
                <a:sym typeface="Helvetica Light"/>
              </a:rPr>
              <a:t>因为</a:t>
            </a:r>
            <a:r>
              <a:rPr lang="en-US" altLang="zh-CN" sz="2400" b="0" dirty="0" err="1" smtClean="0">
                <a:solidFill>
                  <a:srgbClr val="000000"/>
                </a:solidFill>
                <a:sym typeface="Helvetica Light"/>
              </a:rPr>
              <a:t>gpu</a:t>
            </a:r>
            <a:r>
              <a:rPr lang="en-US" altLang="zh-CN" sz="2400" b="0" dirty="0" smtClean="0">
                <a:solidFill>
                  <a:srgbClr val="000000"/>
                </a:solidFill>
                <a:sym typeface="Helvetica Light"/>
              </a:rPr>
              <a:t> work</a:t>
            </a:r>
            <a:r>
              <a:rPr lang="zh-CN" altLang="en-US" sz="2400" b="0" dirty="0" smtClean="0">
                <a:solidFill>
                  <a:srgbClr val="000000"/>
                </a:solidFill>
                <a:sym typeface="Helvetica Light"/>
              </a:rPr>
              <a:t>未完成，</a:t>
            </a:r>
            <a:r>
              <a:rPr lang="en-US" altLang="zh-CN" sz="2400" b="0" dirty="0" smtClean="0">
                <a:solidFill>
                  <a:srgbClr val="000000"/>
                </a:solidFill>
                <a:sym typeface="Helvetica Light"/>
              </a:rPr>
              <a:t>application </a:t>
            </a:r>
            <a:r>
              <a:rPr lang="zh-CN" altLang="en-US" sz="2400" b="0" dirty="0" smtClean="0">
                <a:solidFill>
                  <a:srgbClr val="000000"/>
                </a:solidFill>
                <a:sym typeface="Helvetica Light"/>
              </a:rPr>
              <a:t>不知道；使用同步</a:t>
            </a:r>
            <a:endParaRPr lang="en-US" altLang="zh-CN" sz="2400" b="0" dirty="0" smtClean="0">
              <a:solidFill>
                <a:srgbClr val="000000"/>
              </a:solidFill>
              <a:sym typeface="Helvetica Light"/>
            </a:endParaRPr>
          </a:p>
          <a:p>
            <a:pPr marL="457200" indent="-457200">
              <a:buAutoNum type="arabicPeriod" startAt="3"/>
            </a:pPr>
            <a:r>
              <a:rPr lang="zh-CN" altLang="en-US" sz="2400" b="0" dirty="0" smtClean="0">
                <a:solidFill>
                  <a:srgbClr val="000000"/>
                </a:solidFill>
                <a:sym typeface="Helvetica Light"/>
              </a:rPr>
              <a:t>状态转换目前阶段应用在</a:t>
            </a:r>
            <a:r>
              <a:rPr lang="en-US" altLang="zh-CN" sz="2400" b="0" dirty="0" smtClean="0">
                <a:solidFill>
                  <a:srgbClr val="000000"/>
                </a:solidFill>
                <a:sym typeface="Helvetica Light"/>
              </a:rPr>
              <a:t>back buffer</a:t>
            </a:r>
            <a:r>
              <a:rPr lang="zh-CN" altLang="en-US" sz="2400" b="0" dirty="0" smtClean="0">
                <a:solidFill>
                  <a:srgbClr val="000000"/>
                </a:solidFill>
                <a:sym typeface="Helvetica Light"/>
              </a:rPr>
              <a:t>的状态转换，</a:t>
            </a:r>
            <a:r>
              <a:rPr lang="en-US" altLang="zh-CN" sz="2400" b="0" dirty="0" smtClean="0">
                <a:solidFill>
                  <a:srgbClr val="000000"/>
                </a:solidFill>
                <a:sym typeface="Helvetica Light"/>
              </a:rPr>
              <a:t>render target </a:t>
            </a:r>
            <a:r>
              <a:rPr lang="zh-CN" altLang="en-US" sz="2400" b="0" dirty="0" smtClean="0">
                <a:solidFill>
                  <a:srgbClr val="000000"/>
                </a:solidFill>
                <a:sym typeface="Helvetica Light"/>
              </a:rPr>
              <a:t>；</a:t>
            </a:r>
            <a:r>
              <a:rPr lang="en-US" altLang="zh-CN" sz="2400" b="0" dirty="0" smtClean="0">
                <a:solidFill>
                  <a:srgbClr val="000000"/>
                </a:solidFill>
                <a:sym typeface="Helvetica Light"/>
              </a:rPr>
              <a:t>present</a:t>
            </a:r>
          </a:p>
          <a:p>
            <a:pPr marL="457200" indent="-457200">
              <a:buAutoNum type="arabicPeriod" startAt="3"/>
            </a:pPr>
            <a:r>
              <a:rPr lang="zh-CN" altLang="en-US" sz="2400" b="0" dirty="0" smtClean="0">
                <a:solidFill>
                  <a:srgbClr val="000000"/>
                </a:solidFill>
                <a:sym typeface="Helvetica Light"/>
              </a:rPr>
              <a:t>这个主要使用在回读</a:t>
            </a:r>
            <a:r>
              <a:rPr lang="en-US" altLang="zh-CN" sz="2400" b="0" dirty="0" smtClean="0">
                <a:solidFill>
                  <a:srgbClr val="000000"/>
                </a:solidFill>
                <a:sym typeface="Helvetica Light"/>
              </a:rPr>
              <a:t>GPU</a:t>
            </a:r>
            <a:r>
              <a:rPr lang="zh-CN" altLang="en-US" sz="2400" b="0" dirty="0" smtClean="0">
                <a:solidFill>
                  <a:srgbClr val="000000"/>
                </a:solidFill>
                <a:sym typeface="Helvetica Light"/>
              </a:rPr>
              <a:t>数据的过程，从</a:t>
            </a:r>
            <a:r>
              <a:rPr lang="en-US" altLang="zh-CN" sz="2400" b="0" dirty="0" smtClean="0">
                <a:solidFill>
                  <a:srgbClr val="000000"/>
                </a:solidFill>
                <a:sym typeface="Helvetica Light"/>
              </a:rPr>
              <a:t>GPU</a:t>
            </a:r>
            <a:r>
              <a:rPr lang="zh-CN" altLang="en-US" sz="2400" b="0" dirty="0" smtClean="0">
                <a:solidFill>
                  <a:srgbClr val="000000"/>
                </a:solidFill>
                <a:sym typeface="Helvetica Light"/>
              </a:rPr>
              <a:t>回读一个资源到</a:t>
            </a:r>
            <a:r>
              <a:rPr lang="en-US" altLang="zh-CN" sz="2400" b="0" dirty="0" smtClean="0">
                <a:solidFill>
                  <a:srgbClr val="000000"/>
                </a:solidFill>
                <a:sym typeface="Helvetica Light"/>
              </a:rPr>
              <a:t>CPU</a:t>
            </a:r>
            <a:r>
              <a:rPr lang="zh-CN" altLang="en-US" sz="2400" b="0" dirty="0" smtClean="0">
                <a:solidFill>
                  <a:srgbClr val="000000"/>
                </a:solidFill>
                <a:sym typeface="Helvetica Light"/>
              </a:rPr>
              <a:t>（</a:t>
            </a:r>
            <a:r>
              <a:rPr lang="en-US" altLang="zh-CN" sz="2400" b="0" dirty="0" smtClean="0">
                <a:solidFill>
                  <a:srgbClr val="000000"/>
                </a:solidFill>
                <a:sym typeface="Helvetica Light"/>
              </a:rPr>
              <a:t>Stage</a:t>
            </a:r>
            <a:r>
              <a:rPr lang="zh-CN" altLang="en-US" sz="2400" b="0" dirty="0" smtClean="0">
                <a:solidFill>
                  <a:srgbClr val="000000"/>
                </a:solidFill>
                <a:sym typeface="Helvetica Light"/>
              </a:rPr>
              <a:t>，</a:t>
            </a:r>
            <a:r>
              <a:rPr lang="en-US" altLang="zh-CN" sz="2400" b="0" dirty="0" smtClean="0">
                <a:solidFill>
                  <a:srgbClr val="000000"/>
                </a:solidFill>
                <a:sym typeface="Helvetica Light"/>
              </a:rPr>
              <a:t>Map</a:t>
            </a:r>
            <a:r>
              <a:rPr lang="zh-CN" altLang="en-US" sz="2400" b="0" dirty="0" smtClean="0">
                <a:solidFill>
                  <a:srgbClr val="000000"/>
                </a:solidFill>
                <a:sym typeface="Helvetica Light"/>
              </a:rPr>
              <a:t>，</a:t>
            </a:r>
            <a:r>
              <a:rPr lang="en-US" altLang="zh-CN" sz="2400" b="0" dirty="0" err="1" smtClean="0">
                <a:solidFill>
                  <a:srgbClr val="000000"/>
                </a:solidFill>
                <a:sym typeface="Helvetica Light"/>
              </a:rPr>
              <a:t>UnMap</a:t>
            </a:r>
            <a:r>
              <a:rPr lang="zh-CN" altLang="en-US" sz="2400" b="0" dirty="0" smtClean="0">
                <a:solidFill>
                  <a:srgbClr val="000000"/>
                </a:solidFill>
                <a:sym typeface="Helvetica Light"/>
              </a:rPr>
              <a:t>）</a:t>
            </a:r>
            <a:endParaRPr lang="en-US" altLang="zh-CN" sz="2400" b="0" dirty="0" smtClean="0">
              <a:solidFill>
                <a:srgbClr val="000000"/>
              </a:solidFill>
              <a:sym typeface="Helvetica Light"/>
            </a:endParaRPr>
          </a:p>
          <a:p>
            <a:pPr marL="457200" indent="-457200">
              <a:buAutoNum type="arabicPeriod" startAt="3"/>
            </a:pPr>
            <a:endParaRPr lang="en-US" altLang="zh-CN" sz="2400" b="0" dirty="0" smtClean="0">
              <a:solidFill>
                <a:srgbClr val="000000"/>
              </a:solidFill>
              <a:sym typeface="Helvetica Light"/>
            </a:endParaRPr>
          </a:p>
          <a:p>
            <a:pPr marL="457200" indent="-457200">
              <a:buAutoNum type="arabicPeriod" startAt="3"/>
            </a:pPr>
            <a:r>
              <a:rPr lang="zh-CN" altLang="en-US" sz="2400" b="0" dirty="0" smtClean="0">
                <a:solidFill>
                  <a:srgbClr val="000000"/>
                </a:solidFill>
                <a:sym typeface="Helvetica Light"/>
              </a:rPr>
              <a:t>参考</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技术白皮书</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11</a:t>
            </a:fld>
            <a:endParaRPr lang="zh-CN"/>
          </a:p>
        </p:txBody>
      </p:sp>
    </p:spTree>
    <p:extLst>
      <p:ext uri="{BB962C8B-B14F-4D97-AF65-F5344CB8AC3E}">
        <p14:creationId xmlns:p14="http://schemas.microsoft.com/office/powerpoint/2010/main" val="2693582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12</a:t>
            </a:fld>
            <a:endParaRPr lang="zh-CN">
              <a:solidFill>
                <a:prstClr val="black"/>
              </a:solidFill>
            </a:endParaRPr>
          </a:p>
        </p:txBody>
      </p:sp>
    </p:spTree>
    <p:extLst>
      <p:ext uri="{BB962C8B-B14F-4D97-AF65-F5344CB8AC3E}">
        <p14:creationId xmlns:p14="http://schemas.microsoft.com/office/powerpoint/2010/main" val="268925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zh-CN" altLang="en-US" dirty="0" smtClean="0"/>
              <a:t>详细介绍</a:t>
            </a:r>
            <a:r>
              <a:rPr lang="en-US" altLang="zh-CN" dirty="0" smtClean="0"/>
              <a:t>descriptor</a:t>
            </a:r>
            <a:r>
              <a:rPr lang="zh-CN" altLang="en-US" dirty="0" smtClean="0"/>
              <a:t>是啥？</a:t>
            </a:r>
            <a:r>
              <a:rPr lang="en-US" altLang="zh-CN" sz="2400" b="0" i="0" kern="1200" dirty="0" smtClean="0">
                <a:solidFill>
                  <a:schemeClr val="tx1"/>
                </a:solidFill>
                <a:effectLst/>
                <a:latin typeface="+mn-lt"/>
                <a:ea typeface="+mn-ea"/>
                <a:cs typeface="+mn-cs"/>
              </a:rPr>
              <a:t>A descriptor is a relatively small block of data that fully describes an object to the GPU, in a GPU-specific opaque format. </a:t>
            </a:r>
            <a:r>
              <a:rPr lang="zh-CN" altLang="en-US" sz="2400" b="0" i="0" kern="1200" dirty="0" smtClean="0">
                <a:solidFill>
                  <a:schemeClr val="tx1"/>
                </a:solidFill>
                <a:effectLst/>
                <a:latin typeface="+mn-lt"/>
                <a:ea typeface="+mn-ea"/>
                <a:cs typeface="+mn-cs"/>
              </a:rPr>
              <a:t>从此来看，</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是传给</a:t>
            </a:r>
            <a:r>
              <a:rPr lang="en-US" altLang="zh-CN" sz="2400" b="0" i="0" kern="1200" dirty="0" smtClean="0">
                <a:solidFill>
                  <a:schemeClr val="tx1"/>
                </a:solidFill>
                <a:effectLst/>
                <a:latin typeface="+mn-lt"/>
                <a:ea typeface="+mn-ea"/>
                <a:cs typeface="+mn-cs"/>
              </a:rPr>
              <a:t>shader</a:t>
            </a:r>
            <a:r>
              <a:rPr lang="zh-CN" altLang="en-US" sz="2400" b="0" i="0" kern="1200" dirty="0" smtClean="0">
                <a:solidFill>
                  <a:schemeClr val="tx1"/>
                </a:solidFill>
                <a:effectLst/>
                <a:latin typeface="+mn-lt"/>
                <a:ea typeface="+mn-ea"/>
                <a:cs typeface="+mn-cs"/>
              </a:rPr>
              <a:t>计算使用的</a:t>
            </a:r>
            <a:endParaRPr lang="en-US" altLang="zh-CN" dirty="0" smtClean="0"/>
          </a:p>
          <a:p>
            <a:pPr marL="457200" indent="-457200">
              <a:buAutoNum type="arabicPeriod"/>
            </a:pPr>
            <a:r>
              <a:rPr lang="en-US" altLang="zh-CN" sz="2400" b="1" dirty="0" smtClean="0">
                <a:hlinkClick r:id="rId3"/>
              </a:rPr>
              <a:t>ID3D12Device::</a:t>
            </a:r>
            <a:r>
              <a:rPr lang="en-US" altLang="zh-CN" sz="2400" b="1" dirty="0" err="1" smtClean="0">
                <a:hlinkClick r:id="rId3"/>
              </a:rPr>
              <a:t>GetDescriptorHandleIncrementSize</a:t>
            </a:r>
            <a:endParaRPr lang="en-US" altLang="zh-CN" sz="2400" b="1" dirty="0" smtClean="0"/>
          </a:p>
          <a:p>
            <a:pPr marL="457200" indent="-457200">
              <a:buAutoNum type="arabicPeriod"/>
            </a:pPr>
            <a:endParaRPr lang="en-US" altLang="zh-CN" dirty="0" smtClean="0"/>
          </a:p>
          <a:p>
            <a:r>
              <a:rPr lang="en-US" altLang="zh-CN" sz="2400" b="0" i="0" kern="1200" dirty="0" smtClean="0">
                <a:solidFill>
                  <a:schemeClr val="tx1"/>
                </a:solidFill>
                <a:effectLst/>
                <a:latin typeface="+mn-lt"/>
                <a:ea typeface="+mn-ea"/>
                <a:cs typeface="+mn-cs"/>
              </a:rPr>
              <a:t>3. CPU handles are for immediate use, such as copying where both the source and destination need to be identified. Immediately after use (for example, a call to </a:t>
            </a:r>
            <a:r>
              <a:rPr lang="en-US" altLang="zh-CN" sz="2400" b="1" i="0" u="none" strike="noStrike" kern="1200" dirty="0" smtClean="0">
                <a:solidFill>
                  <a:schemeClr val="tx1"/>
                </a:solidFill>
                <a:effectLst/>
                <a:latin typeface="+mn-lt"/>
                <a:ea typeface="+mn-ea"/>
                <a:cs typeface="+mn-cs"/>
                <a:hlinkClick r:id="rId4"/>
              </a:rPr>
              <a:t>ID3D12GraphicsCommandList::</a:t>
            </a:r>
            <a:r>
              <a:rPr lang="en-US" altLang="zh-CN" sz="2400" b="1" i="0" u="none" strike="noStrike" kern="1200" dirty="0" err="1" smtClean="0">
                <a:solidFill>
                  <a:schemeClr val="tx1"/>
                </a:solidFill>
                <a:effectLst/>
                <a:latin typeface="+mn-lt"/>
                <a:ea typeface="+mn-ea"/>
                <a:cs typeface="+mn-cs"/>
                <a:hlinkClick r:id="rId4"/>
              </a:rPr>
              <a:t>OMSetRenderTargets</a:t>
            </a:r>
            <a:r>
              <a:rPr lang="en-US" altLang="zh-CN" sz="2400" b="0" i="0" kern="1200" dirty="0" smtClean="0">
                <a:solidFill>
                  <a:schemeClr val="tx1"/>
                </a:solidFill>
                <a:effectLst/>
                <a:latin typeface="+mn-lt"/>
                <a:ea typeface="+mn-ea"/>
                <a:cs typeface="+mn-cs"/>
              </a:rPr>
              <a:t>), they can be reused, or their underlying heap can be disposed.</a:t>
            </a:r>
          </a:p>
          <a:p>
            <a:r>
              <a:rPr lang="en-US" altLang="zh-CN" sz="2400" b="0" i="0" kern="1200" dirty="0" smtClean="0">
                <a:solidFill>
                  <a:schemeClr val="tx1"/>
                </a:solidFill>
                <a:effectLst/>
                <a:latin typeface="+mn-lt"/>
                <a:ea typeface="+mn-ea"/>
                <a:cs typeface="+mn-cs"/>
              </a:rPr>
              <a:t>GPU handles are not for immediate use—they identify locations from a command list, for use at GPU execution time. They must be preserved until any command lists referencing them have executed entirely.</a:t>
            </a:r>
          </a:p>
          <a:p>
            <a:pPr marL="457200" indent="-457200">
              <a:buAutoNum type="arabicPeriod"/>
            </a:pPr>
            <a:endParaRPr lang="en-US" altLang="zh-CN" dirty="0" smtClean="0"/>
          </a:p>
          <a:p>
            <a:pPr marL="457200" indent="-457200">
              <a:buAutoNum type="arabicPeriod"/>
            </a:pPr>
            <a:endParaRPr lang="en-US" altLang="zh-CN" dirty="0" smtClean="0"/>
          </a:p>
          <a:p>
            <a:pPr marL="0" indent="0">
              <a:buNone/>
            </a:pPr>
            <a:r>
              <a:rPr lang="en-US" altLang="zh-CN" sz="2400" b="0" i="0" kern="1200" dirty="0" smtClean="0">
                <a:solidFill>
                  <a:schemeClr val="tx1"/>
                </a:solidFill>
                <a:effectLst/>
                <a:latin typeface="+mn-lt"/>
                <a:ea typeface="+mn-ea"/>
                <a:cs typeface="+mn-cs"/>
              </a:rPr>
              <a:t>Descriptor tables are stored in a </a:t>
            </a:r>
            <a:r>
              <a:rPr lang="en-US" altLang="zh-CN" sz="2400" b="0" i="1" kern="1200" dirty="0" smtClean="0">
                <a:solidFill>
                  <a:schemeClr val="tx1"/>
                </a:solidFill>
                <a:effectLst/>
                <a:latin typeface="+mn-lt"/>
                <a:ea typeface="+mn-ea"/>
                <a:cs typeface="+mn-cs"/>
              </a:rPr>
              <a:t>descriptor heap</a:t>
            </a:r>
            <a:r>
              <a:rPr lang="en-US" altLang="zh-CN" sz="2400" b="0" i="0" kern="1200" dirty="0" smtClean="0">
                <a:solidFill>
                  <a:schemeClr val="tx1"/>
                </a:solidFill>
                <a:effectLst/>
                <a:latin typeface="+mn-lt"/>
                <a:ea typeface="+mn-ea"/>
                <a:cs typeface="+mn-cs"/>
              </a:rPr>
              <a:t>. Descriptor heaps will ideally contain all the descriptors (in descriptor tables) for one or more frames to be rendered. All the resources will be stored in user mode heaps.</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13</a:t>
            </a:fld>
            <a:endParaRPr lang="zh-CN"/>
          </a:p>
        </p:txBody>
      </p:sp>
    </p:spTree>
    <p:extLst>
      <p:ext uri="{BB962C8B-B14F-4D97-AF65-F5344CB8AC3E}">
        <p14:creationId xmlns:p14="http://schemas.microsoft.com/office/powerpoint/2010/main" val="325004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AutoNum type="arabicPeriod"/>
            </a:pPr>
            <a:r>
              <a:rPr lang="en-US" altLang="zh-CN" dirty="0" smtClean="0"/>
              <a:t>Descriptor handle </a:t>
            </a:r>
            <a:r>
              <a:rPr lang="zh-CN" altLang="en-US" dirty="0" smtClean="0"/>
              <a:t>类似一个</a:t>
            </a:r>
            <a:r>
              <a:rPr lang="en-US" altLang="zh-CN" dirty="0" smtClean="0"/>
              <a:t>pointer;</a:t>
            </a:r>
            <a:r>
              <a:rPr lang="zh-CN" altLang="en-US" dirty="0" smtClean="0"/>
              <a:t>何时使用</a:t>
            </a:r>
            <a:r>
              <a:rPr lang="en-US" altLang="zh-CN" dirty="0" err="1" smtClean="0"/>
              <a:t>Cpu</a:t>
            </a:r>
            <a:r>
              <a:rPr lang="en-US" altLang="zh-CN" dirty="0" smtClean="0"/>
              <a:t> Handle</a:t>
            </a:r>
            <a:r>
              <a:rPr lang="zh-CN" altLang="en-US" dirty="0" smtClean="0"/>
              <a:t>，何时使用</a:t>
            </a:r>
            <a:r>
              <a:rPr lang="en-US" altLang="zh-CN" dirty="0" smtClean="0"/>
              <a:t>GPU handle</a:t>
            </a:r>
          </a:p>
          <a:p>
            <a:pPr marL="0" indent="0">
              <a:buNone/>
            </a:pPr>
            <a:r>
              <a:rPr lang="en-US" altLang="zh-CN" dirty="0" smtClean="0"/>
              <a:t>Immediate</a:t>
            </a:r>
            <a:r>
              <a:rPr lang="zh-CN" altLang="en-US" dirty="0" smtClean="0"/>
              <a:t>， 立即执行</a:t>
            </a:r>
            <a:r>
              <a:rPr lang="en-US" altLang="zh-CN" dirty="0" smtClean="0"/>
              <a:t> </a:t>
            </a:r>
            <a:r>
              <a:rPr lang="zh-CN" altLang="en-US" dirty="0" smtClean="0"/>
              <a:t>和</a:t>
            </a:r>
            <a:r>
              <a:rPr lang="en-US" altLang="zh-CN" dirty="0" smtClean="0"/>
              <a:t>not immediate </a:t>
            </a:r>
            <a:r>
              <a:rPr lang="zh-CN" altLang="en-US" dirty="0" smtClean="0"/>
              <a:t>非立即执行； 关于哪些操作时立即执行哪些是非立即执行的；目前没有明确的说明；有几个例子</a:t>
            </a:r>
            <a:r>
              <a:rPr lang="en-US" altLang="zh-CN" dirty="0" smtClean="0"/>
              <a:t>copy descriptor</a:t>
            </a:r>
            <a:r>
              <a:rPr lang="zh-CN" altLang="en-US" dirty="0" smtClean="0"/>
              <a:t>，</a:t>
            </a:r>
            <a:r>
              <a:rPr lang="en-US" altLang="zh-CN" dirty="0" err="1" smtClean="0"/>
              <a:t>OMSetrender</a:t>
            </a:r>
            <a:r>
              <a:rPr lang="en-US" altLang="zh-CN" dirty="0" smtClean="0"/>
              <a:t> target</a:t>
            </a:r>
            <a:r>
              <a:rPr lang="zh-CN" altLang="en-US" dirty="0" smtClean="0"/>
              <a:t>的操作；不需要</a:t>
            </a:r>
            <a:r>
              <a:rPr lang="en-US" altLang="zh-CN" dirty="0" err="1" smtClean="0"/>
              <a:t>gpu</a:t>
            </a:r>
            <a:r>
              <a:rPr lang="zh-CN" altLang="en-US" dirty="0" smtClean="0"/>
              <a:t>做计算立即执行的使用</a:t>
            </a:r>
            <a:r>
              <a:rPr lang="en-US" altLang="zh-CN" dirty="0" err="1" smtClean="0"/>
              <a:t>cpu</a:t>
            </a:r>
            <a:r>
              <a:rPr lang="en-US" altLang="zh-CN" baseline="0" dirty="0" smtClean="0"/>
              <a:t> handle</a:t>
            </a:r>
            <a:r>
              <a:rPr lang="zh-CN" altLang="en-US" baseline="0" dirty="0" smtClean="0"/>
              <a:t>；如果向</a:t>
            </a:r>
            <a:r>
              <a:rPr lang="en-US" altLang="zh-CN" baseline="0" dirty="0" smtClean="0"/>
              <a:t>pipeline</a:t>
            </a:r>
            <a:r>
              <a:rPr lang="zh-CN" altLang="en-US" baseline="0" dirty="0" smtClean="0"/>
              <a:t>的</a:t>
            </a:r>
            <a:r>
              <a:rPr lang="en-US" altLang="zh-CN" baseline="0" dirty="0" smtClean="0"/>
              <a:t>shader</a:t>
            </a:r>
            <a:r>
              <a:rPr lang="zh-CN" altLang="en-US" baseline="0" dirty="0" smtClean="0"/>
              <a:t>中</a:t>
            </a:r>
            <a:r>
              <a:rPr lang="en-US" altLang="zh-CN" baseline="0" dirty="0" smtClean="0"/>
              <a:t> binding </a:t>
            </a:r>
            <a:r>
              <a:rPr lang="zh-CN" altLang="en-US" baseline="0" dirty="0" smtClean="0"/>
              <a:t>一个</a:t>
            </a:r>
            <a:r>
              <a:rPr lang="en-US" altLang="zh-CN" baseline="0" dirty="0" smtClean="0"/>
              <a:t>descriptor</a:t>
            </a:r>
            <a:r>
              <a:rPr lang="zh-CN" altLang="en-US" baseline="0" dirty="0" smtClean="0"/>
              <a:t>做计算；设置</a:t>
            </a:r>
            <a:r>
              <a:rPr lang="en-US" altLang="zh-CN" baseline="0" dirty="0" smtClean="0"/>
              <a:t>root descriptor</a:t>
            </a:r>
            <a:r>
              <a:rPr lang="zh-CN" altLang="en-US" baseline="0" dirty="0" smtClean="0"/>
              <a:t>或者设置</a:t>
            </a:r>
            <a:r>
              <a:rPr lang="en-US" altLang="zh-CN" baseline="0" dirty="0" smtClean="0"/>
              <a:t>descriptor table</a:t>
            </a:r>
            <a:r>
              <a:rPr lang="zh-CN" altLang="en-US" baseline="0" dirty="0" smtClean="0"/>
              <a:t>；这时候是 非立即执行的；需要</a:t>
            </a:r>
            <a:r>
              <a:rPr lang="en-US" altLang="zh-CN" baseline="0" dirty="0" err="1" smtClean="0"/>
              <a:t>gpu</a:t>
            </a:r>
            <a:r>
              <a:rPr lang="en-US" altLang="zh-CN" baseline="0" dirty="0" smtClean="0"/>
              <a:t> handle</a:t>
            </a:r>
          </a:p>
          <a:p>
            <a:pPr marL="0" indent="0">
              <a:buNone/>
            </a:pPr>
            <a:r>
              <a:rPr lang="en-US" altLang="zh-CN" baseline="0" dirty="0" smtClean="0"/>
              <a:t>2. </a:t>
            </a:r>
          </a:p>
        </p:txBody>
      </p:sp>
      <p:sp>
        <p:nvSpPr>
          <p:cNvPr id="4" name="灯片编号占位符 3"/>
          <p:cNvSpPr>
            <a:spLocks noGrp="1"/>
          </p:cNvSpPr>
          <p:nvPr>
            <p:ph type="sldNum" sz="quarter" idx="10"/>
          </p:nvPr>
        </p:nvSpPr>
        <p:spPr/>
        <p:txBody>
          <a:bodyPr/>
          <a:lstStyle/>
          <a:p>
            <a:fld id="{E9F17BB9-9CDD-491A-BF82-5D6AFE00870E}" type="slidenum">
              <a:rPr lang="en-US" smtClean="0"/>
              <a:t>14</a:t>
            </a:fld>
            <a:endParaRPr lang="zh-CN"/>
          </a:p>
        </p:txBody>
      </p:sp>
    </p:spTree>
    <p:extLst>
      <p:ext uri="{BB962C8B-B14F-4D97-AF65-F5344CB8AC3E}">
        <p14:creationId xmlns:p14="http://schemas.microsoft.com/office/powerpoint/2010/main" val="84061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介绍各种</a:t>
            </a:r>
            <a:r>
              <a:rPr lang="en-US" altLang="zh-CN" dirty="0" smtClean="0"/>
              <a:t>resource view</a:t>
            </a:r>
            <a:r>
              <a:rPr lang="zh-CN" altLang="en-US" dirty="0" smtClean="0"/>
              <a:t>，的用途</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Constant buffer view (CBV)</a:t>
            </a:r>
          </a:p>
          <a:p>
            <a:r>
              <a:rPr lang="en-US" altLang="zh-CN" sz="2400" b="0" i="0" kern="1200" dirty="0" smtClean="0">
                <a:solidFill>
                  <a:schemeClr val="tx1"/>
                </a:solidFill>
                <a:effectLst/>
                <a:latin typeface="+mn-lt"/>
                <a:ea typeface="+mn-ea"/>
                <a:cs typeface="+mn-cs"/>
              </a:rPr>
              <a:t>Unordered access view (UAV)</a:t>
            </a:r>
          </a:p>
          <a:p>
            <a:r>
              <a:rPr lang="en-US" altLang="zh-CN" sz="2400" b="0" i="0" kern="1200" dirty="0" smtClean="0">
                <a:solidFill>
                  <a:schemeClr val="tx1"/>
                </a:solidFill>
                <a:effectLst/>
                <a:latin typeface="+mn-lt"/>
                <a:ea typeface="+mn-ea"/>
                <a:cs typeface="+mn-cs"/>
              </a:rPr>
              <a:t>Shader resource view (SRV)</a:t>
            </a:r>
          </a:p>
          <a:p>
            <a:r>
              <a:rPr lang="en-US" altLang="zh-CN" sz="2400" b="0" i="0" kern="1200" dirty="0" smtClean="0">
                <a:solidFill>
                  <a:schemeClr val="tx1"/>
                </a:solidFill>
                <a:effectLst/>
                <a:latin typeface="+mn-lt"/>
                <a:ea typeface="+mn-ea"/>
                <a:cs typeface="+mn-cs"/>
              </a:rPr>
              <a:t>Samplers</a:t>
            </a:r>
          </a:p>
          <a:p>
            <a:r>
              <a:rPr lang="en-US" altLang="zh-CN" sz="2400" b="0" i="0" kern="1200" dirty="0" smtClean="0">
                <a:solidFill>
                  <a:schemeClr val="tx1"/>
                </a:solidFill>
                <a:effectLst/>
                <a:latin typeface="+mn-lt"/>
                <a:ea typeface="+mn-ea"/>
                <a:cs typeface="+mn-cs"/>
              </a:rPr>
              <a:t>Render Target View (RTV)</a:t>
            </a:r>
          </a:p>
          <a:p>
            <a:r>
              <a:rPr lang="en-US" altLang="zh-CN" sz="2400" b="0" i="0" kern="1200" dirty="0" smtClean="0">
                <a:solidFill>
                  <a:schemeClr val="tx1"/>
                </a:solidFill>
                <a:effectLst/>
                <a:latin typeface="+mn-lt"/>
                <a:ea typeface="+mn-ea"/>
                <a:cs typeface="+mn-cs"/>
              </a:rPr>
              <a:t>Depth Stencil View (DSV)</a:t>
            </a:r>
          </a:p>
          <a:p>
            <a:r>
              <a:rPr lang="en-US" altLang="zh-CN" sz="2400" b="0" i="0" kern="1200" dirty="0" smtClean="0">
                <a:solidFill>
                  <a:schemeClr val="tx1"/>
                </a:solidFill>
                <a:effectLst/>
                <a:latin typeface="+mn-lt"/>
                <a:ea typeface="+mn-ea"/>
                <a:cs typeface="+mn-cs"/>
              </a:rPr>
              <a:t>Index Buffer View (IBV)</a:t>
            </a:r>
          </a:p>
          <a:p>
            <a:r>
              <a:rPr lang="en-US" altLang="zh-CN" sz="2400" b="0" i="0" kern="1200" dirty="0" smtClean="0">
                <a:solidFill>
                  <a:schemeClr val="tx1"/>
                </a:solidFill>
                <a:effectLst/>
                <a:latin typeface="+mn-lt"/>
                <a:ea typeface="+mn-ea"/>
                <a:cs typeface="+mn-cs"/>
              </a:rPr>
              <a:t>Vertex Buffer View (VBV)</a:t>
            </a:r>
          </a:p>
          <a:p>
            <a:r>
              <a:rPr lang="en-US" altLang="zh-CN" sz="2400" b="0" i="0" kern="1200" dirty="0" smtClean="0">
                <a:solidFill>
                  <a:schemeClr val="tx1"/>
                </a:solidFill>
                <a:effectLst/>
                <a:latin typeface="+mn-lt"/>
                <a:ea typeface="+mn-ea"/>
                <a:cs typeface="+mn-cs"/>
              </a:rPr>
              <a:t>Stream Output View (SOV)</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15</a:t>
            </a:fld>
            <a:endParaRPr lang="zh-CN"/>
          </a:p>
        </p:txBody>
      </p:sp>
    </p:spTree>
    <p:extLst>
      <p:ext uri="{BB962C8B-B14F-4D97-AF65-F5344CB8AC3E}">
        <p14:creationId xmlns:p14="http://schemas.microsoft.com/office/powerpoint/2010/main" val="1750275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r>
              <a:rPr lang="zh-CN" altLang="en-US" sz="2400" b="0" i="0" kern="1200" dirty="0" smtClean="0">
                <a:solidFill>
                  <a:schemeClr val="tx1"/>
                </a:solidFill>
                <a:effectLst/>
                <a:latin typeface="+mn-lt"/>
                <a:ea typeface="+mn-ea"/>
                <a:cs typeface="+mn-cs"/>
              </a:rPr>
              <a:t>回到上面关于</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的描述，（</a:t>
            </a:r>
            <a:r>
              <a:rPr lang="en-US" altLang="zh-CN" sz="2400" b="0" i="0" kern="1200" dirty="0" smtClean="0">
                <a:solidFill>
                  <a:schemeClr val="tx1"/>
                </a:solidFill>
                <a:effectLst/>
                <a:latin typeface="+mn-lt"/>
                <a:ea typeface="+mn-ea"/>
                <a:cs typeface="+mn-cs"/>
              </a:rPr>
              <a:t>descriptor</a:t>
            </a:r>
            <a:r>
              <a:rPr lang="zh-CN" altLang="en-US" b="1" dirty="0" smtClean="0"/>
              <a:t>与驱动层分离，需要</a:t>
            </a:r>
            <a:r>
              <a:rPr lang="en-US" altLang="zh-CN" b="1" dirty="0" smtClean="0"/>
              <a:t>application</a:t>
            </a:r>
            <a:r>
              <a:rPr lang="zh-CN" altLang="en-US" b="1" dirty="0" smtClean="0"/>
              <a:t>层面去管理</a:t>
            </a:r>
            <a:r>
              <a:rPr lang="zh-CN" altLang="en-US" sz="2400" b="0" i="0" kern="1200" dirty="0" smtClean="0">
                <a:solidFill>
                  <a:schemeClr val="tx1"/>
                </a:solidFill>
                <a:effectLst/>
                <a:latin typeface="+mn-lt"/>
                <a:ea typeface="+mn-ea"/>
                <a:cs typeface="+mn-cs"/>
              </a:rPr>
              <a:t>），阐述</a:t>
            </a:r>
            <a:r>
              <a:rPr lang="en-US" altLang="zh-CN" sz="2400" b="0" i="0" kern="1200" dirty="0" smtClean="0">
                <a:solidFill>
                  <a:schemeClr val="tx1"/>
                </a:solidFill>
                <a:effectLst/>
                <a:latin typeface="+mn-lt"/>
                <a:ea typeface="+mn-ea"/>
                <a:cs typeface="+mn-cs"/>
              </a:rPr>
              <a:t>descriptor heap</a:t>
            </a:r>
            <a:r>
              <a:rPr lang="zh-CN" altLang="en-US" sz="2400" b="0" i="0" kern="1200" dirty="0" smtClean="0">
                <a:solidFill>
                  <a:schemeClr val="tx1"/>
                </a:solidFill>
                <a:effectLst/>
                <a:latin typeface="+mn-lt"/>
                <a:ea typeface="+mn-ea"/>
                <a:cs typeface="+mn-cs"/>
              </a:rPr>
              <a:t>就是</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用来管理</a:t>
            </a:r>
            <a:r>
              <a:rPr lang="en-US" altLang="zh-CN" sz="2400" b="0" i="0" kern="1200" dirty="0" smtClean="0">
                <a:solidFill>
                  <a:schemeClr val="tx1"/>
                </a:solidFill>
                <a:effectLst/>
                <a:latin typeface="+mn-lt"/>
                <a:ea typeface="+mn-ea"/>
                <a:cs typeface="+mn-cs"/>
              </a:rPr>
              <a:t>descriptor</a:t>
            </a:r>
            <a:r>
              <a:rPr lang="zh-CN" altLang="en-US" sz="2400" b="0" i="0" kern="1200" dirty="0" smtClean="0">
                <a:solidFill>
                  <a:schemeClr val="tx1"/>
                </a:solidFill>
                <a:effectLst/>
                <a:latin typeface="+mn-lt"/>
                <a:ea typeface="+mn-ea"/>
                <a:cs typeface="+mn-cs"/>
              </a:rPr>
              <a:t>的工具：</a:t>
            </a:r>
            <a:endParaRPr lang="en-US" altLang="zh-CN" sz="2400" b="0" i="0" kern="1200" dirty="0" smtClean="0">
              <a:solidFill>
                <a:schemeClr val="tx1"/>
              </a:solidFill>
              <a:effectLst/>
              <a:latin typeface="+mn-lt"/>
              <a:ea typeface="+mn-ea"/>
              <a:cs typeface="+mn-cs"/>
            </a:endParaRPr>
          </a:p>
          <a:p>
            <a:pPr marL="457200" marR="0" lvl="0" indent="-457200" algn="l" defTabSz="1828800" rtl="0" eaLnBrk="1" fontAlgn="auto" latinLnBrk="0" hangingPunct="1">
              <a:lnSpc>
                <a:spcPct val="100000"/>
              </a:lnSpc>
              <a:spcBef>
                <a:spcPts val="0"/>
              </a:spcBef>
              <a:spcAft>
                <a:spcPts val="0"/>
              </a:spcAft>
              <a:buClrTx/>
              <a:buSzTx/>
              <a:buFontTx/>
              <a:buAutoNum type="arabicPeriod"/>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4. </a:t>
            </a:r>
            <a:r>
              <a:rPr lang="en-US" altLang="zh-CN" sz="2400" b="0" i="0" kern="1200" dirty="0" err="1" smtClean="0">
                <a:solidFill>
                  <a:schemeClr val="tx1"/>
                </a:solidFill>
                <a:effectLst/>
                <a:latin typeface="+mn-lt"/>
                <a:ea typeface="+mn-ea"/>
                <a:cs typeface="+mn-cs"/>
              </a:rPr>
              <a:t>Gpu</a:t>
            </a:r>
            <a:r>
              <a:rPr lang="zh-CN" altLang="en-US" sz="2400" b="0" i="0" kern="1200" baseline="0" dirty="0" smtClean="0">
                <a:solidFill>
                  <a:schemeClr val="tx1"/>
                </a:solidFill>
                <a:effectLst/>
                <a:latin typeface="+mn-lt"/>
                <a:ea typeface="+mn-ea"/>
                <a:cs typeface="+mn-cs"/>
              </a:rPr>
              <a:t> </a:t>
            </a:r>
            <a:r>
              <a:rPr lang="en-US" altLang="zh-CN" sz="2400" b="0" i="0" kern="1200" baseline="0" dirty="0" smtClean="0">
                <a:solidFill>
                  <a:schemeClr val="tx1"/>
                </a:solidFill>
                <a:effectLst/>
                <a:latin typeface="+mn-lt"/>
                <a:ea typeface="+mn-ea"/>
                <a:cs typeface="+mn-cs"/>
              </a:rPr>
              <a:t>address </a:t>
            </a:r>
            <a:r>
              <a:rPr lang="zh-CN" altLang="en-US" sz="2400" b="0" i="0" kern="1200" baseline="0" dirty="0" smtClean="0">
                <a:solidFill>
                  <a:schemeClr val="tx1"/>
                </a:solidFill>
                <a:effectLst/>
                <a:latin typeface="+mn-lt"/>
                <a:ea typeface="+mn-ea"/>
                <a:cs typeface="+mn-cs"/>
              </a:rPr>
              <a:t>在绘制的时候设置</a:t>
            </a:r>
            <a:r>
              <a:rPr lang="en-US" altLang="zh-CN" sz="2400" b="0" i="0" kern="1200" baseline="0" dirty="0" smtClean="0">
                <a:solidFill>
                  <a:schemeClr val="tx1"/>
                </a:solidFill>
                <a:effectLst/>
                <a:latin typeface="+mn-lt"/>
                <a:ea typeface="+mn-ea"/>
                <a:cs typeface="+mn-cs"/>
              </a:rPr>
              <a:t>view</a:t>
            </a:r>
            <a:r>
              <a:rPr lang="zh-CN" altLang="en-US" sz="2400" b="0" i="0" kern="1200" baseline="0" dirty="0" smtClean="0">
                <a:solidFill>
                  <a:schemeClr val="tx1"/>
                </a:solidFill>
                <a:effectLst/>
                <a:latin typeface="+mn-lt"/>
                <a:ea typeface="+mn-ea"/>
                <a:cs typeface="+mn-cs"/>
              </a:rPr>
              <a:t>使用</a:t>
            </a:r>
            <a:r>
              <a:rPr lang="en-US" altLang="zh-CN" sz="2400" b="1" i="0" u="none" strike="noStrike" kern="1200" dirty="0" smtClean="0">
                <a:solidFill>
                  <a:schemeClr val="tx1"/>
                </a:solidFill>
                <a:effectLst/>
                <a:latin typeface="+mn-lt"/>
                <a:ea typeface="+mn-ea"/>
                <a:cs typeface="+mn-cs"/>
                <a:hlinkClick r:id="rId3"/>
              </a:rPr>
              <a:t>D3D12_GPU_DESCRIPTOR_HANDLE</a:t>
            </a:r>
            <a:r>
              <a:rPr lang="en-US" altLang="zh-CN" sz="2400" b="0" i="0" kern="1200" dirty="0" smtClean="0">
                <a:solidFill>
                  <a:schemeClr val="tx1"/>
                </a:solidFill>
                <a:effectLst/>
                <a:latin typeface="+mn-lt"/>
                <a:ea typeface="+mn-ea"/>
                <a:cs typeface="+mn-cs"/>
              </a:rPr>
              <a:t> </a:t>
            </a:r>
            <a:r>
              <a:rPr lang="zh-CN" altLang="en-US" sz="2400" b="0" i="0" kern="1200" baseline="0" dirty="0" smtClean="0">
                <a:solidFill>
                  <a:schemeClr val="tx1"/>
                </a:solidFill>
                <a:effectLst/>
                <a:latin typeface="+mn-lt"/>
                <a:ea typeface="+mn-ea"/>
                <a:cs typeface="+mn-cs"/>
              </a:rPr>
              <a:t>；</a:t>
            </a:r>
            <a:r>
              <a:rPr lang="en-US" altLang="zh-CN" sz="2400" b="1" i="0" u="none" strike="noStrike" kern="1200" dirty="0" smtClean="0">
                <a:solidFill>
                  <a:schemeClr val="tx1"/>
                </a:solidFill>
                <a:effectLst/>
                <a:latin typeface="+mn-lt"/>
                <a:ea typeface="+mn-ea"/>
                <a:cs typeface="+mn-cs"/>
                <a:hlinkClick r:id="rId4"/>
              </a:rPr>
              <a:t>D3D12_CPU_DESCRIPTOR_HANDLE</a:t>
            </a:r>
            <a:r>
              <a:rPr lang="en-US" altLang="zh-CN" sz="2400" b="0" i="0" kern="1200" dirty="0" smtClean="0">
                <a:solidFill>
                  <a:schemeClr val="tx1"/>
                </a:solidFill>
                <a:effectLst/>
                <a:latin typeface="+mn-lt"/>
                <a:ea typeface="+mn-ea"/>
                <a:cs typeface="+mn-cs"/>
              </a:rPr>
              <a:t> </a:t>
            </a:r>
            <a:r>
              <a:rPr lang="en-US" altLang="zh-CN" sz="2400" b="0" i="0" kern="1200" baseline="0" dirty="0" err="1" smtClean="0">
                <a:solidFill>
                  <a:schemeClr val="tx1"/>
                </a:solidFill>
                <a:effectLst/>
                <a:latin typeface="+mn-lt"/>
                <a:ea typeface="+mn-ea"/>
                <a:cs typeface="+mn-cs"/>
              </a:rPr>
              <a:t>cpu</a:t>
            </a:r>
            <a:r>
              <a:rPr lang="en-US" altLang="zh-CN" sz="2400" b="0" i="0" kern="1200" baseline="0" dirty="0" smtClean="0">
                <a:solidFill>
                  <a:schemeClr val="tx1"/>
                </a:solidFill>
                <a:effectLst/>
                <a:latin typeface="+mn-lt"/>
                <a:ea typeface="+mn-ea"/>
                <a:cs typeface="+mn-cs"/>
              </a:rPr>
              <a:t> address</a:t>
            </a:r>
            <a:r>
              <a:rPr lang="zh-CN" altLang="en-US" sz="2400" b="0" i="0" kern="1200" baseline="0" dirty="0" smtClean="0">
                <a:solidFill>
                  <a:schemeClr val="tx1"/>
                </a:solidFill>
                <a:effectLst/>
                <a:latin typeface="+mn-lt"/>
                <a:ea typeface="+mn-ea"/>
                <a:cs typeface="+mn-cs"/>
              </a:rPr>
              <a:t>，管理</a:t>
            </a:r>
            <a:r>
              <a:rPr lang="en-US" altLang="zh-CN" sz="2400" b="0" i="0" kern="1200" baseline="0" dirty="0" smtClean="0">
                <a:solidFill>
                  <a:schemeClr val="tx1"/>
                </a:solidFill>
                <a:effectLst/>
                <a:latin typeface="+mn-lt"/>
                <a:ea typeface="+mn-ea"/>
                <a:cs typeface="+mn-cs"/>
              </a:rPr>
              <a:t>descriptor</a:t>
            </a:r>
            <a:r>
              <a:rPr lang="zh-CN" altLang="en-US" sz="2400" b="0" i="0" kern="1200" baseline="0" dirty="0" smtClean="0">
                <a:solidFill>
                  <a:schemeClr val="tx1"/>
                </a:solidFill>
                <a:effectLst/>
                <a:latin typeface="+mn-lt"/>
                <a:ea typeface="+mn-ea"/>
                <a:cs typeface="+mn-cs"/>
              </a:rPr>
              <a:t>使用</a:t>
            </a: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kern="1200" dirty="0" smtClean="0">
                <a:solidFill>
                  <a:schemeClr val="tx1"/>
                </a:solidFill>
                <a:effectLst/>
                <a:latin typeface="+mn-lt"/>
                <a:ea typeface="+mn-ea"/>
                <a:cs typeface="+mn-cs"/>
              </a:rPr>
              <a:t>优势在于</a:t>
            </a:r>
            <a:r>
              <a:rPr lang="en-US" altLang="zh-CN" sz="2400" b="0" i="0" kern="1200" dirty="0" smtClean="0">
                <a:solidFill>
                  <a:schemeClr val="tx1"/>
                </a:solidFill>
                <a:effectLst/>
                <a:latin typeface="+mn-lt"/>
                <a:ea typeface="+mn-ea"/>
                <a:cs typeface="+mn-cs"/>
              </a:rPr>
              <a:t>application</a:t>
            </a:r>
            <a:r>
              <a:rPr lang="zh-CN" altLang="en-US" sz="2400" b="0" i="0" kern="1200" dirty="0" smtClean="0">
                <a:solidFill>
                  <a:schemeClr val="tx1"/>
                </a:solidFill>
                <a:effectLst/>
                <a:latin typeface="+mn-lt"/>
                <a:ea typeface="+mn-ea"/>
                <a:cs typeface="+mn-cs"/>
              </a:rPr>
              <a:t>能够在没有大量</a:t>
            </a:r>
            <a:r>
              <a:rPr lang="en-US" altLang="zh-CN" sz="2400" b="0" i="0" kern="1200" dirty="0" err="1" smtClean="0">
                <a:solidFill>
                  <a:schemeClr val="tx1"/>
                </a:solidFill>
                <a:effectLst/>
                <a:latin typeface="+mn-lt"/>
                <a:ea typeface="+mn-ea"/>
                <a:cs typeface="+mn-cs"/>
              </a:rPr>
              <a:t>cpu</a:t>
            </a:r>
            <a:r>
              <a:rPr lang="en-US" altLang="zh-CN" sz="2400" b="0" i="0" kern="1200" dirty="0" smtClean="0">
                <a:solidFill>
                  <a:schemeClr val="tx1"/>
                </a:solidFill>
                <a:effectLst/>
                <a:latin typeface="+mn-lt"/>
                <a:ea typeface="+mn-ea"/>
                <a:cs typeface="+mn-cs"/>
              </a:rPr>
              <a:t> </a:t>
            </a:r>
            <a:r>
              <a:rPr lang="zh-CN" altLang="en-US" sz="2400" b="0" i="0" kern="1200" dirty="0" smtClean="0">
                <a:solidFill>
                  <a:schemeClr val="tx1"/>
                </a:solidFill>
                <a:effectLst/>
                <a:latin typeface="+mn-lt"/>
                <a:ea typeface="+mn-ea"/>
                <a:cs typeface="+mn-cs"/>
              </a:rPr>
              <a:t>消耗的情况下替换贴图</a:t>
            </a:r>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；同时</a:t>
            </a:r>
            <a:r>
              <a:rPr lang="en-US" altLang="zh-CN" sz="2400" b="0" i="0" kern="1200" dirty="0" err="1" smtClean="0">
                <a:solidFill>
                  <a:schemeClr val="tx1"/>
                </a:solidFill>
                <a:effectLst/>
                <a:latin typeface="+mn-lt"/>
                <a:ea typeface="+mn-ea"/>
                <a:cs typeface="+mn-cs"/>
              </a:rPr>
              <a:t>shaders</a:t>
            </a:r>
            <a:r>
              <a:rPr lang="zh-CN" altLang="en-US" sz="2400" b="0" i="0" kern="1200" dirty="0" smtClean="0">
                <a:solidFill>
                  <a:schemeClr val="tx1"/>
                </a:solidFill>
                <a:effectLst/>
                <a:latin typeface="+mn-lt"/>
                <a:ea typeface="+mn-ea"/>
                <a:cs typeface="+mn-cs"/>
              </a:rPr>
              <a:t>计算能够使用大量</a:t>
            </a:r>
            <a:r>
              <a:rPr lang="en-US" altLang="zh-CN" sz="2400" b="0" i="0" kern="1200" dirty="0" smtClean="0">
                <a:solidFill>
                  <a:schemeClr val="tx1"/>
                </a:solidFill>
                <a:effectLst/>
                <a:latin typeface="+mn-lt"/>
                <a:ea typeface="+mn-ea"/>
                <a:cs typeface="+mn-cs"/>
              </a:rPr>
              <a:t>resource</a:t>
            </a:r>
            <a:r>
              <a:rPr lang="zh-CN" altLang="en-US" sz="2400" b="0" i="0" kern="1200" dirty="0" smtClean="0">
                <a:solidFill>
                  <a:schemeClr val="tx1"/>
                </a:solidFill>
                <a:effectLst/>
                <a:latin typeface="+mn-lt"/>
                <a:ea typeface="+mn-ea"/>
                <a:cs typeface="+mn-cs"/>
              </a:rPr>
              <a:t>；一个统一的</a:t>
            </a:r>
            <a:r>
              <a:rPr lang="en-US" altLang="zh-CN" sz="2400" b="0" i="0" kern="1200" dirty="0" smtClean="0">
                <a:solidFill>
                  <a:schemeClr val="tx1"/>
                </a:solidFill>
                <a:effectLst/>
                <a:latin typeface="+mn-lt"/>
                <a:ea typeface="+mn-ea"/>
                <a:cs typeface="+mn-cs"/>
              </a:rPr>
              <a:t>resource binding</a:t>
            </a:r>
            <a:r>
              <a:rPr lang="zh-CN" altLang="en-US" sz="2400" b="0" i="0" kern="1200" dirty="0" smtClean="0">
                <a:solidFill>
                  <a:schemeClr val="tx1"/>
                </a:solidFill>
                <a:effectLst/>
                <a:latin typeface="+mn-lt"/>
                <a:ea typeface="+mn-ea"/>
                <a:cs typeface="+mn-cs"/>
              </a:rPr>
              <a:t>模型能够在不同的硬件平台和应用内容流上使用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heaps contain many object types that are not part of a Pipeline State Object (PSO), such as Shader Resource Views (SRVs), Unordered Access Views (UAVs), Constant Buffer Views (CBVs), and Samplers.</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连续的存储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16</a:t>
            </a:fld>
            <a:endParaRPr lang="zh-CN"/>
          </a:p>
        </p:txBody>
      </p:sp>
    </p:spTree>
    <p:extLst>
      <p:ext uri="{BB962C8B-B14F-4D97-AF65-F5344CB8AC3E}">
        <p14:creationId xmlns:p14="http://schemas.microsoft.com/office/powerpoint/2010/main" val="3592530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Applications can create any number of descriptor heaps , and non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visible descriptor heaps are not constrained in size. If a </a:t>
            </a:r>
            <a:r>
              <a:rPr lang="en-US" altLang="zh-CN" sz="2400" b="0" i="0" kern="1200" dirty="0" err="1" smtClean="0">
                <a:solidFill>
                  <a:schemeClr val="tx1"/>
                </a:solidFill>
                <a:effectLst/>
                <a:latin typeface="+mn-lt"/>
                <a:ea typeface="+mn-ea"/>
                <a:cs typeface="+mn-cs"/>
              </a:rPr>
              <a:t>shader</a:t>
            </a:r>
            <a:r>
              <a:rPr lang="en-US" altLang="zh-CN" sz="2400" b="0" i="0" kern="1200" dirty="0" smtClean="0">
                <a:solidFill>
                  <a:schemeClr val="tx1"/>
                </a:solidFill>
                <a:effectLst/>
                <a:latin typeface="+mn-lt"/>
                <a:ea typeface="+mn-ea"/>
                <a:cs typeface="+mn-cs"/>
              </a:rPr>
              <a:t> visible descriptor heap that is created by the application is smaller than the hardware size limit, the driver may choose to sub-allocate the descriptor heap out of a larger underlying descriptor heap so that multiple API descriptor heaps fit within one hardware descriptor heap. The reason this may happen is that for some hardware, switching between hardware descriptor heaps during execution requires a GPU wait for idle (to ensure that GPU references to the previously descriptor heap are finished). If all of the descriptor heaps that an application creates fit into the applicable hardware heap's maximum capacities, then no such waits will occur when switching API descriptor heaps during rendering. Applications must allow for the possibility, however, that switching the current descriptor heap may incur a wait for idle.</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17</a:t>
            </a:fld>
            <a:endParaRPr lang="zh-CN"/>
          </a:p>
        </p:txBody>
      </p:sp>
    </p:spTree>
    <p:extLst>
      <p:ext uri="{BB962C8B-B14F-4D97-AF65-F5344CB8AC3E}">
        <p14:creationId xmlns:p14="http://schemas.microsoft.com/office/powerpoint/2010/main" val="3829208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r>
              <a:rPr lang="zh-CN" altLang="en-US" dirty="0" smtClean="0"/>
              <a:t>为啥在这地方说</a:t>
            </a:r>
            <a:r>
              <a:rPr lang="en-US" altLang="zh-CN" dirty="0" smtClean="0"/>
              <a:t>descriptor heap</a:t>
            </a:r>
            <a:r>
              <a:rPr lang="zh-CN" altLang="en-US" dirty="0" smtClean="0"/>
              <a:t>的</a:t>
            </a:r>
            <a:r>
              <a:rPr lang="en-US" altLang="zh-CN" dirty="0" smtClean="0"/>
              <a:t>sub allocation</a:t>
            </a:r>
            <a:r>
              <a:rPr lang="zh-CN" altLang="en-US" dirty="0" smtClean="0"/>
              <a:t>？</a:t>
            </a:r>
            <a:r>
              <a:rPr lang="en-US" altLang="zh-CN" dirty="0" smtClean="0"/>
              <a:t>Shader visible </a:t>
            </a:r>
            <a:r>
              <a:rPr lang="zh-CN" altLang="en-US" dirty="0" smtClean="0"/>
              <a:t>的</a:t>
            </a:r>
            <a:r>
              <a:rPr lang="en-US" altLang="zh-CN" dirty="0" smtClean="0"/>
              <a:t>dh</a:t>
            </a:r>
            <a:r>
              <a:rPr lang="zh-CN" altLang="en-US" dirty="0" smtClean="0"/>
              <a:t>，会引发这个操作</a:t>
            </a:r>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In Direct3D 12, you create one buffer to accommodate different types of resource data for uploading, and you copy resource data to the same buffer in a similar way for different resource data. Individual views are then created to bind those resource data to the graphics pipeline in the Direct3D 12 resource binding model.</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Direct3D 11, you create separate buffers for different types of resource data (note the different </a:t>
            </a:r>
            <a:r>
              <a:rPr lang="en-US" altLang="zh-CN" sz="2400" b="0" i="0" kern="1200" dirty="0" err="1" smtClean="0">
                <a:solidFill>
                  <a:schemeClr val="tx1"/>
                </a:solidFill>
                <a:effectLst/>
                <a:latin typeface="+mn-lt"/>
                <a:ea typeface="+mn-ea"/>
                <a:cs typeface="+mn-cs"/>
              </a:rPr>
              <a:t>BindFlags</a:t>
            </a:r>
            <a:r>
              <a:rPr lang="en-US" altLang="zh-CN" sz="2400" b="0" i="0" kern="1200" dirty="0" smtClean="0">
                <a:solidFill>
                  <a:schemeClr val="tx1"/>
                </a:solidFill>
                <a:effectLst/>
                <a:latin typeface="+mn-lt"/>
                <a:ea typeface="+mn-ea"/>
                <a:cs typeface="+mn-cs"/>
              </a:rPr>
              <a:t> used in the Direct3D 11 sample code below), explicitly binding each resource buffer to the graphics pipeline, and update the resource data with different methods based on different resource types.</a:t>
            </a:r>
          </a:p>
          <a:p>
            <a:endParaRPr lang="en-US" altLang="zh-CN" dirty="0" smtClean="0"/>
          </a:p>
          <a:p>
            <a:endParaRPr lang="en-US" altLang="zh-CN" dirty="0" smtClean="0"/>
          </a:p>
          <a:p>
            <a:r>
              <a:rPr lang="en-US" altLang="zh-CN" dirty="0" smtClean="0"/>
              <a:t>https://docs.microsoft.com/en-us/windows/win32/direct3d12/uploading-resources</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18</a:t>
            </a:fld>
            <a:endParaRPr lang="zh-CN"/>
          </a:p>
        </p:txBody>
      </p:sp>
    </p:spTree>
    <p:extLst>
      <p:ext uri="{BB962C8B-B14F-4D97-AF65-F5344CB8AC3E}">
        <p14:creationId xmlns:p14="http://schemas.microsoft.com/office/powerpoint/2010/main" val="925024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19</a:t>
            </a:fld>
            <a:endParaRPr lang="zh-CN"/>
          </a:p>
        </p:txBody>
      </p:sp>
    </p:spTree>
    <p:extLst>
      <p:ext uri="{BB962C8B-B14F-4D97-AF65-F5344CB8AC3E}">
        <p14:creationId xmlns:p14="http://schemas.microsoft.com/office/powerpoint/2010/main" val="185877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zh-CN" altLang="en-US" dirty="0" smtClean="0"/>
              <a:t>本课结束能，同学能够使用贴图，自定义</a:t>
            </a:r>
            <a:r>
              <a:rPr lang="en-US" altLang="zh-CN" dirty="0" smtClean="0"/>
              <a:t>buffer</a:t>
            </a:r>
            <a:r>
              <a:rPr lang="zh-CN" altLang="en-US" dirty="0" smtClean="0"/>
              <a:t>给</a:t>
            </a:r>
            <a:r>
              <a:rPr lang="en-US" altLang="zh-CN" dirty="0" err="1" smtClean="0"/>
              <a:t>gpu</a:t>
            </a:r>
            <a:r>
              <a:rPr lang="zh-CN" altLang="en-US" dirty="0" smtClean="0"/>
              <a:t>侧使用；</a:t>
            </a:r>
            <a:endParaRPr lang="en-US" altLang="zh-CN" dirty="0" smtClean="0"/>
          </a:p>
          <a:p>
            <a:pPr marL="457200" indent="-457200">
              <a:buAutoNum type="arabicPeriod"/>
            </a:pPr>
            <a:r>
              <a:rPr lang="zh-CN" altLang="en-US" dirty="0" smtClean="0"/>
              <a:t>相关渲染数据的封装是针对</a:t>
            </a:r>
            <a:r>
              <a:rPr lang="en-US" altLang="zh-CN" dirty="0" err="1" smtClean="0"/>
              <a:t>rhi</a:t>
            </a:r>
            <a:r>
              <a:rPr lang="zh-CN" altLang="en-US" dirty="0" smtClean="0"/>
              <a:t>封装这部分加入的；本课程的要求，涉及到工业使用中基础的渲染对象封装；</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2</a:t>
            </a:fld>
            <a:endParaRPr lang="zh-CN"/>
          </a:p>
        </p:txBody>
      </p:sp>
    </p:spTree>
    <p:extLst>
      <p:ext uri="{BB962C8B-B14F-4D97-AF65-F5344CB8AC3E}">
        <p14:creationId xmlns:p14="http://schemas.microsoft.com/office/powerpoint/2010/main" val="2948717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Root Signature references the descriptor table entry with a reference to the heap, the start location of the table (an offset from the start of the heap), and the length (in entries) of the table. The image below shows these concepts: the descriptor table pointers from the Root Signature and the descriptors within the descriptor heap referencing the full texture or buffer data in a heap (in the case of a texture, the default heap).</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20</a:t>
            </a:fld>
            <a:endParaRPr lang="zh-CN"/>
          </a:p>
        </p:txBody>
      </p:sp>
    </p:spTree>
    <p:extLst>
      <p:ext uri="{BB962C8B-B14F-4D97-AF65-F5344CB8AC3E}">
        <p14:creationId xmlns:p14="http://schemas.microsoft.com/office/powerpoint/2010/main" val="70393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dirty="0" smtClean="0"/>
              <a:t>介绍</a:t>
            </a:r>
            <a:r>
              <a:rPr lang="en-US" altLang="zh-CN" dirty="0" err="1" smtClean="0"/>
              <a:t>descriptortable</a:t>
            </a:r>
            <a:r>
              <a:rPr lang="zh-CN" altLang="en-US" dirty="0" smtClean="0"/>
              <a:t>的作用，结构和具体使用，</a:t>
            </a:r>
            <a:endParaRPr lang="en-US" altLang="zh-CN" dirty="0" smtClean="0"/>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A descriptor table is actually just a sub-range of a descriptor heap. Descriptor heaps represent the underlying memory allocation for a collection of descriptors.</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defining a descriptor table out of one is guaranteed to be as cheap as identifying a region in the heap to the hardware.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21</a:t>
            </a:fld>
            <a:endParaRPr lang="zh-CN"/>
          </a:p>
        </p:txBody>
      </p:sp>
    </p:spTree>
    <p:extLst>
      <p:ext uri="{BB962C8B-B14F-4D97-AF65-F5344CB8AC3E}">
        <p14:creationId xmlns:p14="http://schemas.microsoft.com/office/powerpoint/2010/main" val="2436520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r>
              <a:rPr lang="en-AU" sz="2800" kern="1200" dirty="0">
                <a:solidFill>
                  <a:schemeClr val="tx1"/>
                </a:solidFill>
                <a:effectLst/>
                <a:latin typeface="宋体" panose="02010600030101010101" pitchFamily="2" charset="-122"/>
                <a:cs typeface="宋体" panose="02010600030101010101" pitchFamily="2" charset="-122"/>
              </a:rPr>
              <a:t>虚拟现实（VR）的呈现需要同时用到硬件和软件。创建VR内容时，应了解各种设备和软件解决方案</a:t>
            </a:r>
            <a:r>
              <a:rPr dirty="0">
                <a:latin typeface="宋体" panose="02010600030101010101" pitchFamily="2" charset="-122"/>
                <a:cs typeface="宋体" panose="02010600030101010101" pitchFamily="2" charset="-122"/>
              </a:rPr>
              <a:t>。</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22</a:t>
            </a:fld>
            <a:endParaRPr lang="zh-CN">
              <a:solidFill>
                <a:prstClr val="black"/>
              </a:solidFill>
            </a:endParaRPr>
          </a:p>
        </p:txBody>
      </p:sp>
    </p:spTree>
    <p:extLst>
      <p:ext uri="{BB962C8B-B14F-4D97-AF65-F5344CB8AC3E}">
        <p14:creationId xmlns:p14="http://schemas.microsoft.com/office/powerpoint/2010/main" val="1263560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主要讲，</a:t>
            </a:r>
            <a:r>
              <a:rPr lang="en-US" altLang="zh-CN" dirty="0" smtClean="0"/>
              <a:t>RS</a:t>
            </a:r>
            <a:r>
              <a:rPr lang="zh-CN" altLang="en-US" dirty="0" smtClean="0"/>
              <a:t>在</a:t>
            </a:r>
            <a:r>
              <a:rPr lang="en-US" altLang="zh-CN" dirty="0" smtClean="0"/>
              <a:t>pipeline </a:t>
            </a:r>
            <a:r>
              <a:rPr lang="zh-CN" altLang="en-US" dirty="0" smtClean="0"/>
              <a:t>中的作用；</a:t>
            </a:r>
            <a:endParaRPr lang="en-US" altLang="zh-CN" dirty="0" smtClean="0"/>
          </a:p>
          <a:p>
            <a:r>
              <a:rPr lang="en-US" altLang="zh-CN" sz="2400" b="0" i="0" kern="1200" dirty="0" smtClean="0">
                <a:solidFill>
                  <a:schemeClr val="tx1"/>
                </a:solidFill>
                <a:effectLst/>
                <a:latin typeface="+mn-lt"/>
                <a:ea typeface="+mn-ea"/>
                <a:cs typeface="+mn-cs"/>
              </a:rPr>
              <a:t>Another concept is that of a </a:t>
            </a:r>
            <a:r>
              <a:rPr lang="en-US" altLang="zh-CN" sz="2400" b="0" i="1" kern="1200" dirty="0" smtClean="0">
                <a:solidFill>
                  <a:schemeClr val="tx1"/>
                </a:solidFill>
                <a:effectLst/>
                <a:latin typeface="+mn-lt"/>
                <a:ea typeface="+mn-ea"/>
                <a:cs typeface="+mn-cs"/>
              </a:rPr>
              <a:t>root signature</a:t>
            </a:r>
            <a:r>
              <a:rPr lang="en-US" altLang="zh-CN" sz="2400" b="0" i="0" kern="1200" dirty="0" smtClean="0">
                <a:solidFill>
                  <a:schemeClr val="tx1"/>
                </a:solidFill>
                <a:effectLst/>
                <a:latin typeface="+mn-lt"/>
                <a:ea typeface="+mn-ea"/>
                <a:cs typeface="+mn-cs"/>
              </a:rPr>
              <a:t>. The root signature is a binding convention, defined by the application, that is used by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to locate the resources that they need access to. The root signature can store: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Indexes to descriptor tables in a descriptor heap, where the layout of the descriptor table has been pre-defined.</a:t>
            </a:r>
          </a:p>
          <a:p>
            <a:r>
              <a:rPr lang="en-US" altLang="zh-CN" sz="2400" b="0" i="0" kern="1200" dirty="0" smtClean="0">
                <a:solidFill>
                  <a:schemeClr val="tx1"/>
                </a:solidFill>
                <a:effectLst/>
                <a:latin typeface="+mn-lt"/>
                <a:ea typeface="+mn-ea"/>
                <a:cs typeface="+mn-cs"/>
              </a:rPr>
              <a:t>Constants, so apps can bind user-defined constants (known as </a:t>
            </a:r>
            <a:r>
              <a:rPr lang="en-US" altLang="zh-CN" sz="2400" b="0" i="1" kern="1200" dirty="0" smtClean="0">
                <a:solidFill>
                  <a:schemeClr val="tx1"/>
                </a:solidFill>
                <a:effectLst/>
                <a:latin typeface="+mn-lt"/>
                <a:ea typeface="+mn-ea"/>
                <a:cs typeface="+mn-cs"/>
              </a:rPr>
              <a:t>root constants</a:t>
            </a:r>
            <a:r>
              <a:rPr lang="en-US" altLang="zh-CN" sz="2400" b="0" i="0" kern="1200" dirty="0" smtClean="0">
                <a:solidFill>
                  <a:schemeClr val="tx1"/>
                </a:solidFill>
                <a:effectLst/>
                <a:latin typeface="+mn-lt"/>
                <a:ea typeface="+mn-ea"/>
                <a:cs typeface="+mn-cs"/>
              </a:rPr>
              <a:t>) directly to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without having to go through descriptors and descriptor tables.</a:t>
            </a:r>
          </a:p>
          <a:p>
            <a:r>
              <a:rPr lang="en-US" altLang="zh-CN" sz="2400" b="0" i="0" kern="1200" dirty="0" smtClean="0">
                <a:solidFill>
                  <a:schemeClr val="tx1"/>
                </a:solidFill>
                <a:effectLst/>
                <a:latin typeface="+mn-lt"/>
                <a:ea typeface="+mn-ea"/>
                <a:cs typeface="+mn-cs"/>
              </a:rPr>
              <a:t>A very small number of descriptors directly inside the root signature, such as a constant buffer view (CBV) that changes per draw, thereby saving the application from needing to put those descriptors in a descriptor heap.</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In other words, the root signature provides performance optimizations suitable for small amounts of data that change per draw.</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23</a:t>
            </a:fld>
            <a:endParaRPr lang="zh-CN"/>
          </a:p>
        </p:txBody>
      </p:sp>
    </p:spTree>
    <p:extLst>
      <p:ext uri="{BB962C8B-B14F-4D97-AF65-F5344CB8AC3E}">
        <p14:creationId xmlns:p14="http://schemas.microsoft.com/office/powerpoint/2010/main" val="3249740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0" i="0" kern="1200" dirty="0" smtClean="0">
                <a:solidFill>
                  <a:schemeClr val="tx1"/>
                </a:solidFill>
                <a:effectLst/>
                <a:latin typeface="+mn-lt"/>
                <a:ea typeface="+mn-ea"/>
                <a:cs typeface="+mn-cs"/>
              </a:rPr>
              <a:t>The root constants are inline 32-bit values that show up in the shader as a constant buffer.</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a:t>
            </a:r>
            <a:r>
              <a:rPr lang="en-US" altLang="zh-CN" sz="2400" b="0" i="0" kern="1200" dirty="0" err="1" smtClean="0">
                <a:solidFill>
                  <a:schemeClr val="tx1"/>
                </a:solidFill>
                <a:effectLst/>
                <a:latin typeface="+mn-lt"/>
                <a:ea typeface="+mn-ea"/>
                <a:cs typeface="+mn-cs"/>
              </a:rPr>
              <a:t>inlined</a:t>
            </a:r>
            <a:r>
              <a:rPr lang="en-US" altLang="zh-CN" sz="2400" b="0" i="0" kern="1200" dirty="0" smtClean="0">
                <a:solidFill>
                  <a:schemeClr val="tx1"/>
                </a:solidFill>
                <a:effectLst/>
                <a:latin typeface="+mn-lt"/>
                <a:ea typeface="+mn-ea"/>
                <a:cs typeface="+mn-cs"/>
              </a:rPr>
              <a:t> root descriptors should contain descriptors that are accessed most often, though is limited to CBVs, and raw or structured UAV or SRV buffers. A more complex type, such as a 2D texture SRV, cannot be used as a root descriptor. Root descriptors do not include a size limit, so there can be no out-of-bounds checking, unlike descriptors in descriptor heaps, which do include a size.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Descriptor table entries within root signatures contain the descriptor, HLSL shader bind name and visibility flag. Refer to </a:t>
            </a:r>
            <a:r>
              <a:rPr lang="en-US" altLang="zh-CN" sz="2400" b="0" i="0" u="none" strike="noStrike" kern="1200" dirty="0" smtClean="0">
                <a:solidFill>
                  <a:schemeClr val="tx1"/>
                </a:solidFill>
                <a:effectLst/>
                <a:latin typeface="+mn-lt"/>
                <a:ea typeface="+mn-ea"/>
                <a:cs typeface="+mn-cs"/>
                <a:hlinkClick r:id="rId3"/>
              </a:rPr>
              <a:t>Shader Model 5.1</a:t>
            </a:r>
            <a:r>
              <a:rPr lang="en-US" altLang="zh-CN" sz="2400" b="0" i="0" kern="1200" dirty="0" smtClean="0">
                <a:solidFill>
                  <a:schemeClr val="tx1"/>
                </a:solidFill>
                <a:effectLst/>
                <a:latin typeface="+mn-lt"/>
                <a:ea typeface="+mn-ea"/>
                <a:cs typeface="+mn-cs"/>
              </a:rPr>
              <a:t> for details of shader names. On some hardware, there can be a performance gain from only making descriptors visible to the shader stages that require them (refer to </a:t>
            </a:r>
            <a:r>
              <a:rPr lang="en-US" altLang="zh-CN" sz="2400" b="1" i="0" u="none" strike="noStrike" kern="1200" dirty="0" smtClean="0">
                <a:solidFill>
                  <a:schemeClr val="tx1"/>
                </a:solidFill>
                <a:effectLst/>
                <a:latin typeface="+mn-lt"/>
                <a:ea typeface="+mn-ea"/>
                <a:cs typeface="+mn-cs"/>
                <a:hlinkClick r:id="rId4"/>
              </a:rPr>
              <a:t>D3D12_SHADER_VISIBILITY</a:t>
            </a:r>
            <a:r>
              <a:rPr lang="en-US" altLang="zh-CN" sz="24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24</a:t>
            </a:fld>
            <a:endParaRPr lang="zh-CN"/>
          </a:p>
        </p:txBody>
      </p:sp>
    </p:spTree>
    <p:extLst>
      <p:ext uri="{BB962C8B-B14F-4D97-AF65-F5344CB8AC3E}">
        <p14:creationId xmlns:p14="http://schemas.microsoft.com/office/powerpoint/2010/main" val="3592425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0" i="0" kern="1200" dirty="0" smtClean="0">
                <a:solidFill>
                  <a:schemeClr val="tx1"/>
                </a:solidFill>
                <a:effectLst/>
                <a:latin typeface="+mn-lt"/>
                <a:ea typeface="+mn-ea"/>
                <a:cs typeface="+mn-cs"/>
              </a:rPr>
              <a:t>The layout of the root signature is quite flexible, with some constraints imposed on less capable hardware. Regardless of the level of hardware, applications should always try to make the root signature as small as needed for maximum efficiency. Applications can trade off having more descriptor tables in the root signature but less room for root constants, or vice versa.</a:t>
            </a:r>
          </a:p>
          <a:p>
            <a:pPr marL="0" marR="0" lvl="0" indent="0" algn="l" defTabSz="1828800" rtl="0" eaLnBrk="1" fontAlgn="auto" latinLnBrk="0" hangingPunct="1">
              <a:lnSpc>
                <a:spcPct val="100000"/>
              </a:lnSpc>
              <a:spcBef>
                <a:spcPts val="0"/>
              </a:spcBef>
              <a:spcAft>
                <a:spcPts val="0"/>
              </a:spcAft>
              <a:buClrTx/>
              <a:buSzTx/>
              <a:buFontTx/>
              <a:buNone/>
              <a:tabLst/>
              <a:defRPr/>
            </a:pPr>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The contents of the root signature (the descriptor tables, root constants and root descriptors) that the application has bound automatically get versioned by the D3D12 driver whenever any part of the contents change between draw (graphics)/dispatch (compute) calls. So each draw/dispatch gets a unique full set of root signature state.</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Ideally, there are groups of Pipeline State Objects (PSOs) that share the same root signature. After a root signature is set on the pipeline, all the bindings that it defines (descriptor tables, descriptors, constants) can each be individually set or changed, including inheritance into bundles.</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An app can make its own tradeoff between how many descriptor tables it wants verses inline descriptors (which take more space but remove an indirection) verses inline constants (which have no indirection) they want in the root signature. Applications should use the root signature as sparingly as possible, relying on application controlled memory such as heaps and descriptor heaps pointing into them to represent bulk data.</a:t>
            </a: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25</a:t>
            </a:fld>
            <a:endParaRPr lang="zh-CN"/>
          </a:p>
        </p:txBody>
      </p:sp>
    </p:spTree>
    <p:extLst>
      <p:ext uri="{BB962C8B-B14F-4D97-AF65-F5344CB8AC3E}">
        <p14:creationId xmlns:p14="http://schemas.microsoft.com/office/powerpoint/2010/main" val="2548635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1" i="0" kern="1200" dirty="0" smtClean="0">
                <a:solidFill>
                  <a:schemeClr val="tx1"/>
                </a:solidFill>
                <a:effectLst/>
                <a:latin typeface="+mn-lt"/>
                <a:ea typeface="+mn-ea"/>
                <a:cs typeface="+mn-cs"/>
              </a:rPr>
              <a:t>Memory limits and costs</a:t>
            </a:r>
          </a:p>
          <a:p>
            <a:r>
              <a:rPr lang="en-US" altLang="zh-CN" sz="2400" b="0" i="0" kern="1200" dirty="0" smtClean="0">
                <a:solidFill>
                  <a:schemeClr val="tx1"/>
                </a:solidFill>
                <a:effectLst/>
                <a:latin typeface="+mn-lt"/>
                <a:ea typeface="+mn-ea"/>
                <a:cs typeface="+mn-cs"/>
              </a:rPr>
              <a:t>The maximum size of a root signature is 64 DWORDs.</a:t>
            </a:r>
          </a:p>
          <a:p>
            <a:r>
              <a:rPr lang="en-US" altLang="zh-CN" sz="2400" b="0" i="0" kern="1200" dirty="0" smtClean="0">
                <a:solidFill>
                  <a:schemeClr val="tx1"/>
                </a:solidFill>
                <a:effectLst/>
                <a:latin typeface="+mn-lt"/>
                <a:ea typeface="+mn-ea"/>
                <a:cs typeface="+mn-cs"/>
              </a:rPr>
              <a:t>This maximum size is chosen to prevent abuse of the root signature as a way of storing bulk data. Each entry in the root signature has a cost towards this 64 DWORD limit:</a:t>
            </a:r>
          </a:p>
          <a:p>
            <a:r>
              <a:rPr lang="en-US" altLang="zh-CN" sz="2400" b="0" i="0" kern="1200" dirty="0" smtClean="0">
                <a:solidFill>
                  <a:schemeClr val="tx1"/>
                </a:solidFill>
                <a:effectLst/>
                <a:latin typeface="+mn-lt"/>
                <a:ea typeface="+mn-ea"/>
                <a:cs typeface="+mn-cs"/>
              </a:rPr>
              <a:t>Descriptor tables cost 1 DWORD each.</a:t>
            </a:r>
          </a:p>
          <a:p>
            <a:r>
              <a:rPr lang="en-US" altLang="zh-CN" sz="2400" b="0" i="0" kern="1200" dirty="0" smtClean="0">
                <a:solidFill>
                  <a:schemeClr val="tx1"/>
                </a:solidFill>
                <a:effectLst/>
                <a:latin typeface="+mn-lt"/>
                <a:ea typeface="+mn-ea"/>
                <a:cs typeface="+mn-cs"/>
              </a:rPr>
              <a:t>Root constants cost 1 DWORD each, since they are 32-bit values.</a:t>
            </a:r>
          </a:p>
          <a:p>
            <a:r>
              <a:rPr lang="en-US" altLang="zh-CN" sz="2400" b="0" i="0" kern="1200" dirty="0" smtClean="0">
                <a:solidFill>
                  <a:schemeClr val="tx1"/>
                </a:solidFill>
                <a:effectLst/>
                <a:latin typeface="+mn-lt"/>
                <a:ea typeface="+mn-ea"/>
                <a:cs typeface="+mn-cs"/>
              </a:rPr>
              <a:t>Root descriptors (64-bit GPU virtual addresses) cost 2 DWORDs each.</a:t>
            </a:r>
          </a:p>
          <a:p>
            <a:r>
              <a:rPr lang="en-US" altLang="zh-CN" sz="2400" b="0" i="0" kern="1200" dirty="0" smtClean="0">
                <a:solidFill>
                  <a:schemeClr val="tx1"/>
                </a:solidFill>
                <a:effectLst/>
                <a:latin typeface="+mn-lt"/>
                <a:ea typeface="+mn-ea"/>
                <a:cs typeface="+mn-cs"/>
              </a:rPr>
              <a:t>Static samplers do not have any cost in the size of the root signature.</a:t>
            </a:r>
          </a:p>
          <a:p>
            <a:r>
              <a:rPr lang="en-US" altLang="zh-CN" sz="2400" b="1" i="0" kern="1200" dirty="0" smtClean="0">
                <a:solidFill>
                  <a:schemeClr val="tx1"/>
                </a:solidFill>
                <a:effectLst/>
                <a:latin typeface="+mn-lt"/>
                <a:ea typeface="+mn-ea"/>
                <a:cs typeface="+mn-cs"/>
              </a:rPr>
              <a:t>Performance costs</a:t>
            </a:r>
          </a:p>
          <a:p>
            <a:r>
              <a:rPr lang="en-US" altLang="zh-CN" sz="2400" b="0" i="0" kern="1200" dirty="0" smtClean="0">
                <a:solidFill>
                  <a:schemeClr val="tx1"/>
                </a:solidFill>
                <a:effectLst/>
                <a:latin typeface="+mn-lt"/>
                <a:ea typeface="+mn-ea"/>
                <a:cs typeface="+mn-cs"/>
              </a:rPr>
              <a:t>The performance cost (in terms of levels of indirection) are zero for a root constant, 1 for a root descriptor, and 2 for a descriptor table. If a root signature is large and overflows out of the fastest memory into slightly slower memory (which can happen on some hardware), then add 1 to the performance cost for the overflowing items at the end of the root signature.</a:t>
            </a:r>
          </a:p>
          <a:p>
            <a:r>
              <a:rPr lang="en-US" altLang="zh-CN" sz="2400" b="0" i="0" kern="1200" dirty="0" smtClean="0">
                <a:solidFill>
                  <a:schemeClr val="tx1"/>
                </a:solidFill>
                <a:effectLst/>
                <a:latin typeface="+mn-lt"/>
                <a:ea typeface="+mn-ea"/>
                <a:cs typeface="+mn-cs"/>
              </a:rPr>
              <a:t>An overflow can occur on hardware that might have, for example, a fixed size of 16 DWORDs for root argument space. This limit might be further reduced by one if the Input Assembler is used. In this case there is overflow into slightly slower memory if the root signature is too large for the 15 or 16 DWORD native memory. In other hardware there is no fixed native root argument memory (so the overflow situation never occurs).</a:t>
            </a:r>
          </a:p>
          <a:p>
            <a:r>
              <a:rPr lang="en-US" altLang="zh-CN" sz="2400" b="0" i="0" kern="1200" dirty="0" smtClean="0">
                <a:solidFill>
                  <a:schemeClr val="tx1"/>
                </a:solidFill>
                <a:effectLst/>
                <a:latin typeface="+mn-lt"/>
                <a:ea typeface="+mn-ea"/>
                <a:cs typeface="+mn-cs"/>
              </a:rPr>
              <a:t>For all hardware, if any root argument changes, the driver must maintain a version of all the root arguments (unlike other storage such as descriptor heaps and buffer resources, which are not versioned by the driver). In hardware that an overflow situation occurs, only the native or overflow area needs to be versioned, depending on where the change occurred. The amount of versioning should obviously be kept to the necessary minimum.</a:t>
            </a:r>
          </a:p>
          <a:p>
            <a:r>
              <a:rPr lang="en-US" altLang="zh-CN" sz="2400" b="0" i="0" kern="1200" dirty="0" smtClean="0">
                <a:solidFill>
                  <a:schemeClr val="tx1"/>
                </a:solidFill>
                <a:effectLst/>
                <a:latin typeface="+mn-lt"/>
                <a:ea typeface="+mn-ea"/>
                <a:cs typeface="+mn-cs"/>
              </a:rPr>
              <a:t>Generally, consider the following guidelines:</a:t>
            </a:r>
          </a:p>
          <a:p>
            <a:r>
              <a:rPr lang="en-US" altLang="zh-CN" sz="2400" b="0" i="0" kern="1200" dirty="0" smtClean="0">
                <a:solidFill>
                  <a:schemeClr val="tx1"/>
                </a:solidFill>
                <a:effectLst/>
                <a:latin typeface="+mn-lt"/>
                <a:ea typeface="+mn-ea"/>
                <a:cs typeface="+mn-cs"/>
              </a:rPr>
              <a:t>Use a small a root signature as necessary, though balance this with the flexibility of a larger root signature.</a:t>
            </a:r>
          </a:p>
          <a:p>
            <a:r>
              <a:rPr lang="en-US" altLang="zh-CN" sz="2400" b="0" i="0" kern="1200" dirty="0" smtClean="0">
                <a:solidFill>
                  <a:schemeClr val="tx1"/>
                </a:solidFill>
                <a:effectLst/>
                <a:latin typeface="+mn-lt"/>
                <a:ea typeface="+mn-ea"/>
                <a:cs typeface="+mn-cs"/>
              </a:rPr>
              <a:t>Arrange parameters in a large root signature so that the parameters most likely to change often, or if low access latency for a given parameter is important, occur first.</a:t>
            </a:r>
          </a:p>
          <a:p>
            <a:r>
              <a:rPr lang="en-US" altLang="zh-CN" sz="2400" b="0" i="0" kern="1200" dirty="0" smtClean="0">
                <a:solidFill>
                  <a:schemeClr val="tx1"/>
                </a:solidFill>
                <a:effectLst/>
                <a:latin typeface="+mn-lt"/>
                <a:ea typeface="+mn-ea"/>
                <a:cs typeface="+mn-cs"/>
              </a:rPr>
              <a:t>If convenient, use root constants or root constant buffer views over putting constant buffer views in a descriptor heap.</a:t>
            </a:r>
          </a:p>
          <a:p>
            <a:r>
              <a:rPr lang="en-US" altLang="zh-CN" sz="2400" b="1" i="0" kern="1200" dirty="0" smtClean="0">
                <a:solidFill>
                  <a:schemeClr val="tx1"/>
                </a:solidFill>
                <a:effectLst/>
                <a:latin typeface="+mn-lt"/>
                <a:ea typeface="+mn-ea"/>
                <a:cs typeface="+mn-cs"/>
              </a:rPr>
              <a:t>Static samplers</a:t>
            </a:r>
          </a:p>
          <a:p>
            <a:r>
              <a:rPr lang="en-US" altLang="zh-CN" sz="2400" b="0" i="0" kern="1200" dirty="0" smtClean="0">
                <a:solidFill>
                  <a:schemeClr val="tx1"/>
                </a:solidFill>
                <a:effectLst/>
                <a:latin typeface="+mn-lt"/>
                <a:ea typeface="+mn-ea"/>
                <a:cs typeface="+mn-cs"/>
              </a:rPr>
              <a:t>Static samplers (samplers where the state is fully defined and immutable) are part of root signatures, but do not count towards the 64 DWORD limit. If a sampler can be defined as static, there is no need for the sampler to be part of a descriptor heap.</a:t>
            </a:r>
          </a:p>
          <a:p>
            <a:r>
              <a:rPr lang="en-US" altLang="zh-CN" sz="2400" b="0" i="0" kern="1200" dirty="0" smtClean="0">
                <a:solidFill>
                  <a:schemeClr val="tx1"/>
                </a:solidFill>
                <a:effectLst/>
                <a:latin typeface="+mn-lt"/>
                <a:ea typeface="+mn-ea"/>
                <a:cs typeface="+mn-cs"/>
              </a:rPr>
              <a:t>There is no performance cost to using static samplers, and a root signature can contain a mix of static samplers (stored in the root signature, or in reserved space on some hardware) and dynamic samplers (stored in a sampler descriptor heap). Samplers in a descriptor heap can be dynamically assigned and indexed, which static samplers cannot.</a:t>
            </a:r>
          </a:p>
          <a:p>
            <a:r>
              <a:rPr lang="en-US" altLang="zh-CN" sz="2400" b="0" i="0" kern="1200" dirty="0" smtClean="0">
                <a:solidFill>
                  <a:schemeClr val="tx1"/>
                </a:solidFill>
                <a:effectLst/>
                <a:latin typeface="+mn-lt"/>
                <a:ea typeface="+mn-ea"/>
                <a:cs typeface="+mn-cs"/>
              </a:rPr>
              <a:t>Static samplers can be written as part of the root signature in HLSL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(refer to </a:t>
            </a:r>
            <a:r>
              <a:rPr lang="en-US" altLang="zh-CN" sz="2400" b="0" i="0" u="none" strike="noStrike" kern="1200" dirty="0" smtClean="0">
                <a:solidFill>
                  <a:schemeClr val="tx1"/>
                </a:solidFill>
                <a:effectLst/>
                <a:latin typeface="+mn-lt"/>
                <a:ea typeface="+mn-ea"/>
                <a:cs typeface="+mn-cs"/>
                <a:hlinkClick r:id="rId3"/>
              </a:rPr>
              <a:t>Specifying Root Signatures in HLSL</a:t>
            </a:r>
            <a:r>
              <a:rPr lang="en-US" altLang="zh-CN" sz="2400" b="0" i="0" kern="1200" dirty="0" smtClean="0">
                <a:solidFill>
                  <a:schemeClr val="tx1"/>
                </a:solidFill>
                <a:effectLst/>
                <a:latin typeface="+mn-lt"/>
                <a:ea typeface="+mn-ea"/>
                <a:cs typeface="+mn-cs"/>
              </a:rPr>
              <a:t>)</a:t>
            </a:r>
          </a:p>
          <a:p>
            <a:endParaRPr lang="en-US" altLang="zh-CN" sz="2400" b="0" i="0" kern="1200" dirty="0" smtClean="0">
              <a:solidFill>
                <a:schemeClr val="tx1"/>
              </a:solidFill>
              <a:effectLst/>
              <a:latin typeface="+mn-lt"/>
              <a:ea typeface="+mn-ea"/>
              <a:cs typeface="+mn-cs"/>
            </a:endParaRPr>
          </a:p>
          <a:p>
            <a:pPr marL="0" marR="0" lvl="0" indent="0" algn="l" defTabSz="1828800" rtl="0" eaLnBrk="1" fontAlgn="auto" latinLnBrk="0" hangingPunct="1">
              <a:lnSpc>
                <a:spcPct val="100000"/>
              </a:lnSpc>
              <a:spcBef>
                <a:spcPts val="0"/>
              </a:spcBef>
              <a:spcAft>
                <a:spcPts val="0"/>
              </a:spcAft>
              <a:buClrTx/>
              <a:buSzTx/>
              <a:buFontTx/>
              <a:buNone/>
              <a:tabLst/>
              <a:defRPr/>
            </a:pPr>
            <a:r>
              <a:rPr lang="en-US" altLang="zh-CN" sz="2400" b="1" i="0" kern="1200" dirty="0" smtClean="0">
                <a:solidFill>
                  <a:schemeClr val="tx1"/>
                </a:solidFill>
                <a:effectLst/>
                <a:latin typeface="+mn-lt"/>
                <a:ea typeface="+mn-ea"/>
                <a:cs typeface="+mn-cs"/>
              </a:rPr>
              <a:t>Hardware Tiers</a:t>
            </a:r>
            <a:endParaRPr lang="en-US" altLang="zh-CN" sz="24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26</a:t>
            </a:fld>
            <a:endParaRPr lang="zh-CN"/>
          </a:p>
        </p:txBody>
      </p:sp>
    </p:spTree>
    <p:extLst>
      <p:ext uri="{BB962C8B-B14F-4D97-AF65-F5344CB8AC3E}">
        <p14:creationId xmlns:p14="http://schemas.microsoft.com/office/powerpoint/2010/main" val="3434692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a:t>
            </a:r>
            <a:r>
              <a:rPr lang="en-US" altLang="zh-CN" dirty="0" smtClean="0"/>
              <a:t>VS</a:t>
            </a:r>
          </a:p>
          <a:p>
            <a:r>
              <a:rPr lang="en-US" altLang="zh-CN" dirty="0" smtClean="0"/>
              <a:t>d3dxbook\Chapter 9 Texturing\Crate </a:t>
            </a:r>
            <a:r>
              <a:rPr lang="zh-CN" altLang="en-US" dirty="0" smtClean="0"/>
              <a:t>示例；梳理过程</a:t>
            </a:r>
          </a:p>
        </p:txBody>
      </p:sp>
      <p:sp>
        <p:nvSpPr>
          <p:cNvPr id="4" name="灯片编号占位符 3"/>
          <p:cNvSpPr>
            <a:spLocks noGrp="1"/>
          </p:cNvSpPr>
          <p:nvPr>
            <p:ph type="sldNum" sz="quarter" idx="10"/>
          </p:nvPr>
        </p:nvSpPr>
        <p:spPr/>
        <p:txBody>
          <a:bodyPr/>
          <a:lstStyle/>
          <a:p>
            <a:fld id="{E9F17BB9-9CDD-491A-BF82-5D6AFE00870E}" type="slidenum">
              <a:rPr lang="en-US" smtClean="0"/>
              <a:t>27</a:t>
            </a:fld>
            <a:endParaRPr lang="zh-CN"/>
          </a:p>
        </p:txBody>
      </p:sp>
    </p:spTree>
    <p:extLst>
      <p:ext uri="{BB962C8B-B14F-4D97-AF65-F5344CB8AC3E}">
        <p14:creationId xmlns:p14="http://schemas.microsoft.com/office/powerpoint/2010/main" val="2743825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下面两章介绍</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封装相关的内容；帮助大家建立一个直观的框架想象！最起码知道游戏引擎的框架大概啥样</a:t>
            </a:r>
            <a:endPar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a:p>
            <a:pPr marL="514350" lvl="0" indent="-514350">
              <a:buSzPct val="25000"/>
              <a:buAutoNum type="arabicPeriod"/>
            </a:pP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在此基础上做</a:t>
            </a:r>
            <a:r>
              <a:rPr lang="en-US" altLang="zh-CN" sz="2800" kern="0" dirty="0" err="1"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rhi</a:t>
            </a:r>
            <a:r>
              <a:rPr lang="en-US" altLang="zh-CN"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 </a:t>
            </a:r>
            <a:r>
              <a:rPr lang="zh-CN" altLang="en-US" sz="2800" kern="0" dirty="0" smtClean="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封装</a:t>
            </a: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28</a:t>
            </a:fld>
            <a:endParaRPr lang="zh-CN">
              <a:solidFill>
                <a:prstClr val="black"/>
              </a:solidFill>
            </a:endParaRPr>
          </a:p>
        </p:txBody>
      </p:sp>
    </p:spTree>
    <p:extLst>
      <p:ext uri="{BB962C8B-B14F-4D97-AF65-F5344CB8AC3E}">
        <p14:creationId xmlns:p14="http://schemas.microsoft.com/office/powerpoint/2010/main" val="3458990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29</a:t>
            </a:fld>
            <a:endParaRPr lang="zh-CN"/>
          </a:p>
        </p:txBody>
      </p:sp>
    </p:spTree>
    <p:extLst>
      <p:ext uri="{BB962C8B-B14F-4D97-AF65-F5344CB8AC3E}">
        <p14:creationId xmlns:p14="http://schemas.microsoft.com/office/powerpoint/2010/main" val="57347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AutoNum type="arabicPeriod"/>
            </a:pPr>
            <a:r>
              <a:rPr lang="en-US" altLang="zh-CN" dirty="0" err="1" smtClean="0"/>
              <a:t>Gpu</a:t>
            </a:r>
            <a:r>
              <a:rPr lang="zh-CN" altLang="en-US" dirty="0" smtClean="0"/>
              <a:t>的</a:t>
            </a:r>
            <a:r>
              <a:rPr lang="en-US" altLang="zh-CN" dirty="0" smtClean="0"/>
              <a:t>memory</a:t>
            </a:r>
            <a:r>
              <a:rPr lang="zh-CN" altLang="en-US" dirty="0" smtClean="0"/>
              <a:t>相关内容</a:t>
            </a:r>
            <a:endParaRPr lang="en-US" altLang="zh-CN" dirty="0" smtClean="0"/>
          </a:p>
          <a:p>
            <a:pPr marL="457200" indent="-457200">
              <a:buAutoNum type="arabicPeriod"/>
            </a:pPr>
            <a:r>
              <a:rPr lang="en-US" dirty="0" smtClean="0"/>
              <a:t>https://blog.csdn.net/ZJU_fish1996/article/details/109269448</a:t>
            </a:r>
          </a:p>
          <a:p>
            <a:pPr marL="457200" indent="-457200">
              <a:buAutoNum type="arabicPeriod"/>
            </a:pPr>
            <a:r>
              <a:rPr lang="en-US" altLang="zh-CN" dirty="0" err="1" smtClean="0"/>
              <a:t>Gpu</a:t>
            </a:r>
            <a:r>
              <a:rPr lang="zh-CN" altLang="en-US" dirty="0" smtClean="0"/>
              <a:t>编程和</a:t>
            </a:r>
            <a:r>
              <a:rPr lang="en-US" altLang="zh-CN" dirty="0" err="1" smtClean="0"/>
              <a:t>cpu</a:t>
            </a:r>
            <a:r>
              <a:rPr lang="zh-CN" altLang="en-US" dirty="0" smtClean="0"/>
              <a:t>编程</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a:t>
            </a:fld>
            <a:endParaRPr lang="zh-CN"/>
          </a:p>
        </p:txBody>
      </p:sp>
    </p:spTree>
    <p:extLst>
      <p:ext uri="{BB962C8B-B14F-4D97-AF65-F5344CB8AC3E}">
        <p14:creationId xmlns:p14="http://schemas.microsoft.com/office/powerpoint/2010/main" val="506731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结合右图说明</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30</a:t>
            </a:fld>
            <a:endParaRPr lang="zh-CN"/>
          </a:p>
        </p:txBody>
      </p:sp>
    </p:spTree>
    <p:extLst>
      <p:ext uri="{BB962C8B-B14F-4D97-AF65-F5344CB8AC3E}">
        <p14:creationId xmlns:p14="http://schemas.microsoft.com/office/powerpoint/2010/main" val="1039239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右图；简单表示；实际很复杂；但是从最核心过程来说，这是一个非常简单的框架流程表示</a:t>
            </a:r>
            <a:endParaRPr lang="en-US" altLang="zh-CN" dirty="0" smtClean="0"/>
          </a:p>
          <a:p>
            <a:r>
              <a:rPr lang="zh-CN" altLang="en-US" dirty="0" smtClean="0"/>
              <a:t>上面是</a:t>
            </a:r>
            <a:r>
              <a:rPr lang="en-US" altLang="zh-CN" dirty="0" smtClean="0"/>
              <a:t>Game Thread</a:t>
            </a:r>
          </a:p>
          <a:p>
            <a:r>
              <a:rPr lang="zh-CN" altLang="en-US" dirty="0" smtClean="0"/>
              <a:t>下面是</a:t>
            </a:r>
            <a:r>
              <a:rPr lang="en-US" altLang="zh-CN" dirty="0" smtClean="0"/>
              <a:t>Render Thread</a:t>
            </a:r>
          </a:p>
          <a:p>
            <a:endParaRPr lang="en-US" altLang="zh-CN" dirty="0" smtClean="0"/>
          </a:p>
          <a:p>
            <a:r>
              <a:rPr lang="zh-CN" altLang="en-US" dirty="0" smtClean="0"/>
              <a:t>看作数据由上至下传递</a:t>
            </a:r>
            <a:endParaRPr lang="en-US" altLang="zh-CN" dirty="0" smtClean="0"/>
          </a:p>
          <a:p>
            <a:r>
              <a:rPr lang="en-US" altLang="zh-CN" dirty="0" smtClean="0"/>
              <a:t>Render </a:t>
            </a:r>
            <a:r>
              <a:rPr lang="zh-CN" altLang="en-US" dirty="0" smtClean="0"/>
              <a:t>调用</a:t>
            </a:r>
            <a:r>
              <a:rPr lang="en-US" altLang="zh-CN" dirty="0" err="1" smtClean="0"/>
              <a:t>rhi</a:t>
            </a:r>
            <a:r>
              <a:rPr lang="zh-CN" altLang="en-US" dirty="0" smtClean="0"/>
              <a:t>向 硬件发送渲染命令</a:t>
            </a:r>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31</a:t>
            </a:fld>
            <a:endParaRPr lang="zh-CN"/>
          </a:p>
        </p:txBody>
      </p:sp>
    </p:spTree>
    <p:extLst>
      <p:ext uri="{BB962C8B-B14F-4D97-AF65-F5344CB8AC3E}">
        <p14:creationId xmlns:p14="http://schemas.microsoft.com/office/powerpoint/2010/main" val="13037269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F17BB9-9CDD-491A-BF82-5D6AFE00870E}" type="slidenum">
              <a:rPr lang="en-US" smtClean="0"/>
              <a:t>32</a:t>
            </a:fld>
            <a:endParaRPr lang="zh-CN"/>
          </a:p>
        </p:txBody>
      </p:sp>
    </p:spTree>
    <p:extLst>
      <p:ext uri="{BB962C8B-B14F-4D97-AF65-F5344CB8AC3E}">
        <p14:creationId xmlns:p14="http://schemas.microsoft.com/office/powerpoint/2010/main" val="146496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参考：</a:t>
            </a:r>
            <a:r>
              <a:rPr lang="en-US" altLang="zh-CN" dirty="0" smtClean="0"/>
              <a:t>https://docs.microsoft.com/en-us/windows/win32/direct3d12/resource-binding</a:t>
            </a:r>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33</a:t>
            </a:fld>
            <a:endParaRPr lang="zh-CN"/>
          </a:p>
        </p:txBody>
      </p:sp>
    </p:spTree>
    <p:extLst>
      <p:ext uri="{BB962C8B-B14F-4D97-AF65-F5344CB8AC3E}">
        <p14:creationId xmlns:p14="http://schemas.microsoft.com/office/powerpoint/2010/main" val="1066375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17BB9-9CDD-491A-BF82-5D6AFE00870E}" type="slidenum">
              <a:rPr lang="en-US" smtClean="0"/>
              <a:t>34</a:t>
            </a:fld>
            <a:endParaRPr lang="zh-CN"/>
          </a:p>
        </p:txBody>
      </p:sp>
    </p:spTree>
    <p:extLst>
      <p:ext uri="{BB962C8B-B14F-4D97-AF65-F5344CB8AC3E}">
        <p14:creationId xmlns:p14="http://schemas.microsoft.com/office/powerpoint/2010/main" val="199143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今天的主要内容：</a:t>
            </a:r>
            <a:endParaRPr lang="en-US" altLang="zh-CN" dirty="0" smtClean="0"/>
          </a:p>
          <a:p>
            <a:pPr marL="457200" indent="-457200">
              <a:buAutoNum type="arabicPeriod"/>
            </a:pPr>
            <a:r>
              <a:rPr lang="en-US" altLang="zh-CN" dirty="0" smtClean="0"/>
              <a:t>Vertex /Index</a:t>
            </a:r>
            <a:r>
              <a:rPr lang="en-US" altLang="zh-CN" baseline="0" dirty="0" smtClean="0"/>
              <a:t> Buffer View</a:t>
            </a:r>
          </a:p>
          <a:p>
            <a:pPr marL="457200" indent="-457200">
              <a:buAutoNum type="arabicPeriod"/>
            </a:pPr>
            <a:r>
              <a:rPr lang="en-US" altLang="zh-CN" baseline="0" dirty="0" smtClean="0"/>
              <a:t>Vertex Shader</a:t>
            </a:r>
          </a:p>
          <a:p>
            <a:pPr marL="457200" indent="-457200">
              <a:buAutoNum type="arabicPeriod"/>
            </a:pPr>
            <a:r>
              <a:rPr lang="en-US" altLang="zh-CN" baseline="0" dirty="0" smtClean="0"/>
              <a:t>Pixel Shader</a:t>
            </a:r>
          </a:p>
          <a:p>
            <a:pPr marL="457200" indent="-457200">
              <a:buAutoNum type="arabicPeriod"/>
            </a:pPr>
            <a:r>
              <a:rPr lang="zh-CN" altLang="en-US" baseline="0" dirty="0" smtClean="0"/>
              <a:t>非可编程</a:t>
            </a:r>
            <a:r>
              <a:rPr lang="en-US" altLang="zh-CN" baseline="0" dirty="0" smtClean="0"/>
              <a:t>stage</a:t>
            </a:r>
            <a:r>
              <a:rPr lang="zh-CN" altLang="en-US" baseline="0" dirty="0" smtClean="0"/>
              <a:t>简略提一下</a:t>
            </a:r>
            <a:endParaRPr lang="en-US" altLang="zh-CN" baseline="0" dirty="0" smtClean="0"/>
          </a:p>
          <a:p>
            <a:pPr marL="457200" indent="-457200">
              <a:buAutoNum type="arabicPeriod"/>
            </a:pPr>
            <a:r>
              <a:rPr lang="en-US" altLang="zh-CN" baseline="0" dirty="0" smtClean="0"/>
              <a:t>PSO</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4</a:t>
            </a:fld>
            <a:endParaRPr lang="zh-CN"/>
          </a:p>
        </p:txBody>
      </p:sp>
    </p:spTree>
    <p:extLst>
      <p:ext uri="{BB962C8B-B14F-4D97-AF65-F5344CB8AC3E}">
        <p14:creationId xmlns:p14="http://schemas.microsoft.com/office/powerpoint/2010/main" val="87131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今天的主要内容：</a:t>
            </a:r>
            <a:endParaRPr lang="en-US" altLang="zh-CN" dirty="0" smtClean="0"/>
          </a:p>
          <a:p>
            <a:pPr marL="457200" indent="-457200">
              <a:buAutoNum type="arabicPeriod"/>
            </a:pPr>
            <a:r>
              <a:rPr lang="en-US" altLang="zh-CN" dirty="0" smtClean="0"/>
              <a:t>Vertex /Index</a:t>
            </a:r>
            <a:r>
              <a:rPr lang="en-US" altLang="zh-CN" baseline="0" dirty="0" smtClean="0"/>
              <a:t> Buffer View</a:t>
            </a:r>
          </a:p>
          <a:p>
            <a:pPr marL="457200" indent="-457200">
              <a:buAutoNum type="arabicPeriod"/>
            </a:pPr>
            <a:r>
              <a:rPr lang="en-US" altLang="zh-CN" baseline="0" dirty="0" smtClean="0"/>
              <a:t>Vertex Shader</a:t>
            </a:r>
          </a:p>
          <a:p>
            <a:pPr marL="457200" indent="-457200">
              <a:buAutoNum type="arabicPeriod"/>
            </a:pPr>
            <a:r>
              <a:rPr lang="en-US" altLang="zh-CN" baseline="0" dirty="0" smtClean="0"/>
              <a:t>Pixel Shader</a:t>
            </a:r>
          </a:p>
          <a:p>
            <a:pPr marL="457200" indent="-457200">
              <a:buAutoNum type="arabicPeriod"/>
            </a:pPr>
            <a:r>
              <a:rPr lang="zh-CN" altLang="en-US" baseline="0" dirty="0" smtClean="0"/>
              <a:t>非可编程</a:t>
            </a:r>
            <a:r>
              <a:rPr lang="en-US" altLang="zh-CN" baseline="0" dirty="0" smtClean="0"/>
              <a:t>stage</a:t>
            </a:r>
            <a:r>
              <a:rPr lang="zh-CN" altLang="en-US" baseline="0" dirty="0" smtClean="0"/>
              <a:t>简略提一下</a:t>
            </a:r>
            <a:endParaRPr lang="en-US" altLang="zh-CN" baseline="0" dirty="0" smtClean="0"/>
          </a:p>
          <a:p>
            <a:pPr marL="457200" indent="-457200">
              <a:buAutoNum type="arabicPeriod"/>
            </a:pPr>
            <a:r>
              <a:rPr lang="en-US" altLang="zh-CN" baseline="0" dirty="0" smtClean="0"/>
              <a:t>PSO</a:t>
            </a:r>
            <a:endParaRPr lang="en-US" altLang="zh-CN" dirty="0" smtClean="0"/>
          </a:p>
        </p:txBody>
      </p:sp>
      <p:sp>
        <p:nvSpPr>
          <p:cNvPr id="4" name="灯片编号占位符 3"/>
          <p:cNvSpPr>
            <a:spLocks noGrp="1"/>
          </p:cNvSpPr>
          <p:nvPr>
            <p:ph type="sldNum" sz="quarter" idx="10"/>
          </p:nvPr>
        </p:nvSpPr>
        <p:spPr/>
        <p:txBody>
          <a:bodyPr/>
          <a:lstStyle/>
          <a:p>
            <a:fld id="{E9F17BB9-9CDD-491A-BF82-5D6AFE00870E}" type="slidenum">
              <a:rPr lang="en-US" smtClean="0"/>
              <a:t>5</a:t>
            </a:fld>
            <a:endParaRPr lang="zh-CN"/>
          </a:p>
        </p:txBody>
      </p:sp>
    </p:spTree>
    <p:extLst>
      <p:ext uri="{BB962C8B-B14F-4D97-AF65-F5344CB8AC3E}">
        <p14:creationId xmlns:p14="http://schemas.microsoft.com/office/powerpoint/2010/main" val="390928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SzPct val="25000"/>
            </a:pPr>
            <a:endParaRPr lang="zh-CN" sz="2800" kern="0" dirty="0">
              <a:solidFill>
                <a:srgbClr val="434343"/>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
        <p:nvSpPr>
          <p:cNvPr id="4" name="Slide Number Placeholder 3"/>
          <p:cNvSpPr>
            <a:spLocks noGrp="1"/>
          </p:cNvSpPr>
          <p:nvPr>
            <p:ph type="sldNum" sz="quarter" idx="10"/>
          </p:nvPr>
        </p:nvSpPr>
        <p:spPr/>
        <p:txBody>
          <a:bodyPr/>
          <a:lstStyle/>
          <a:p>
            <a:fld id="{438DF56B-8CBC-4293-992F-179621AF3D25}" type="slidenum">
              <a:rPr lang="en-AU" smtClean="0">
                <a:solidFill>
                  <a:prstClr val="black"/>
                </a:solidFill>
              </a:rPr>
              <a:t>6</a:t>
            </a:fld>
            <a:endParaRPr lang="zh-CN">
              <a:solidFill>
                <a:prstClr val="black"/>
              </a:solidFill>
            </a:endParaRPr>
          </a:p>
        </p:txBody>
      </p:sp>
    </p:spTree>
    <p:extLst>
      <p:ext uri="{BB962C8B-B14F-4D97-AF65-F5344CB8AC3E}">
        <p14:creationId xmlns:p14="http://schemas.microsoft.com/office/powerpoint/2010/main" val="259471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0" dirty="0" smtClean="0">
              <a:solidFill>
                <a:srgbClr val="000000"/>
              </a:solidFill>
              <a:sym typeface="Helvetica Light"/>
            </a:endParaRPr>
          </a:p>
          <a:p>
            <a:r>
              <a:rPr lang="zh-CN" altLang="en-US" sz="2400" b="0" dirty="0" smtClean="0">
                <a:solidFill>
                  <a:srgbClr val="000000"/>
                </a:solidFill>
                <a:sym typeface="Helvetica Light"/>
              </a:rPr>
              <a:t>着重介绍</a:t>
            </a:r>
            <a:r>
              <a:rPr lang="en-US" altLang="zh-CN" sz="2400" b="0" dirty="0" err="1" smtClean="0">
                <a:solidFill>
                  <a:srgbClr val="000000"/>
                </a:solidFill>
                <a:sym typeface="Helvetica Light"/>
              </a:rPr>
              <a:t>Commited</a:t>
            </a:r>
            <a:r>
              <a:rPr lang="en-US" altLang="zh-CN" sz="2400" b="0" dirty="0" smtClean="0">
                <a:solidFill>
                  <a:srgbClr val="000000"/>
                </a:solidFill>
                <a:sym typeface="Helvetica Light"/>
              </a:rPr>
              <a:t> Resource</a:t>
            </a:r>
            <a:r>
              <a:rPr lang="zh-CN" altLang="en-US" sz="2400" b="0" dirty="0" smtClean="0">
                <a:solidFill>
                  <a:srgbClr val="000000"/>
                </a:solidFill>
                <a:sym typeface="Helvetica Light"/>
              </a:rPr>
              <a:t>和</a:t>
            </a:r>
            <a:r>
              <a:rPr lang="en-US" altLang="zh-CN" sz="2400" b="0" dirty="0" smtClean="0">
                <a:solidFill>
                  <a:srgbClr val="000000"/>
                </a:solidFill>
                <a:sym typeface="Helvetica Light"/>
              </a:rPr>
              <a:t>Placed Resource</a:t>
            </a:r>
            <a:r>
              <a:rPr lang="zh-CN" altLang="en-US" sz="2400" b="0" dirty="0" smtClean="0">
                <a:solidFill>
                  <a:srgbClr val="000000"/>
                </a:solidFill>
                <a:sym typeface="Helvetica Light"/>
              </a:rPr>
              <a:t>的差别；现阶段主要是用</a:t>
            </a:r>
            <a:r>
              <a:rPr lang="en-US" altLang="zh-CN" sz="2400" b="0" dirty="0" err="1" smtClean="0">
                <a:solidFill>
                  <a:srgbClr val="000000"/>
                </a:solidFill>
                <a:sym typeface="Helvetica Light"/>
              </a:rPr>
              <a:t>commited</a:t>
            </a:r>
            <a:r>
              <a:rPr lang="en-US" altLang="zh-CN" sz="2400" b="0" dirty="0" smtClean="0">
                <a:solidFill>
                  <a:srgbClr val="000000"/>
                </a:solidFill>
                <a:sym typeface="Helvetica Light"/>
              </a:rPr>
              <a:t> resource</a:t>
            </a:r>
          </a:p>
          <a:p>
            <a:endParaRPr lang="en-US" altLang="zh-CN" sz="2400" b="0" dirty="0" smtClean="0">
              <a:solidFill>
                <a:srgbClr val="000000"/>
              </a:solidFill>
              <a:sym typeface="Helvetica Light"/>
            </a:endParaRPr>
          </a:p>
          <a:p>
            <a:r>
              <a:rPr lang="zh-CN" altLang="en-US" sz="2400" b="0" dirty="0" smtClean="0">
                <a:solidFill>
                  <a:srgbClr val="000000"/>
                </a:solidFill>
                <a:sym typeface="Helvetica Light"/>
              </a:rPr>
              <a:t>参考：</a:t>
            </a:r>
            <a:endParaRPr lang="en-US" altLang="zh-CN" sz="2400" b="0" dirty="0" smtClean="0">
              <a:solidFill>
                <a:srgbClr val="000000"/>
              </a:solidFill>
              <a:sym typeface="Helvetica Light"/>
            </a:endParaRPr>
          </a:p>
          <a:p>
            <a:r>
              <a:rPr lang="en-US" altLang="zh-CN" dirty="0" smtClean="0">
                <a:hlinkClick r:id="rId3"/>
              </a:rPr>
              <a:t>Learning DirectX 12 – Lesson 2 – Rendering | 3D Game Engine Programming (3dgep.com)</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7</a:t>
            </a:fld>
            <a:endParaRPr lang="zh-CN"/>
          </a:p>
        </p:txBody>
      </p:sp>
    </p:spTree>
    <p:extLst>
      <p:ext uri="{BB962C8B-B14F-4D97-AF65-F5344CB8AC3E}">
        <p14:creationId xmlns:p14="http://schemas.microsoft.com/office/powerpoint/2010/main" val="3209946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说一下啥是</a:t>
            </a:r>
            <a:r>
              <a:rPr lang="en-US" altLang="zh-CN" dirty="0" smtClean="0"/>
              <a:t>shader resource</a:t>
            </a:r>
            <a:r>
              <a:rPr lang="zh-CN" altLang="en-US" dirty="0" smtClean="0"/>
              <a:t>；都有哪些：</a:t>
            </a:r>
            <a:r>
              <a:rPr lang="en-US" altLang="zh-CN" sz="2400" b="0" i="0" kern="1200" dirty="0" smtClean="0">
                <a:solidFill>
                  <a:schemeClr val="tx1"/>
                </a:solidFill>
                <a:effectLst/>
                <a:latin typeface="+mn-lt"/>
                <a:ea typeface="+mn-ea"/>
                <a:cs typeface="+mn-cs"/>
              </a:rPr>
              <a:t>Shader resources (such as textures, constant tables, images, buffers and so on) </a:t>
            </a:r>
          </a:p>
          <a:p>
            <a:endParaRPr lang="en-US" altLang="zh-CN" sz="2400" b="0" i="0" kern="1200" dirty="0" smtClean="0">
              <a:solidFill>
                <a:schemeClr val="tx1"/>
              </a:solidFill>
              <a:effectLst/>
              <a:latin typeface="+mn-lt"/>
              <a:ea typeface="+mn-ea"/>
              <a:cs typeface="+mn-cs"/>
            </a:endParaRPr>
          </a:p>
          <a:p>
            <a:r>
              <a:rPr lang="zh-CN" altLang="en-US" sz="2400" b="0" i="0" kern="1200" dirty="0" smtClean="0">
                <a:solidFill>
                  <a:schemeClr val="tx1"/>
                </a:solidFill>
                <a:effectLst/>
                <a:latin typeface="+mn-lt"/>
                <a:ea typeface="+mn-ea"/>
                <a:cs typeface="+mn-cs"/>
              </a:rPr>
              <a:t>这些</a:t>
            </a:r>
            <a:r>
              <a:rPr lang="en-US" altLang="zh-CN" sz="2400" b="0" i="0" kern="1200" dirty="0" smtClean="0">
                <a:solidFill>
                  <a:schemeClr val="tx1"/>
                </a:solidFill>
                <a:effectLst/>
                <a:latin typeface="+mn-lt"/>
                <a:ea typeface="+mn-ea"/>
                <a:cs typeface="+mn-cs"/>
              </a:rPr>
              <a:t>Resource </a:t>
            </a:r>
            <a:r>
              <a:rPr lang="zh-CN" altLang="en-US" sz="2400" b="0" i="0" kern="1200" dirty="0" smtClean="0">
                <a:solidFill>
                  <a:schemeClr val="tx1"/>
                </a:solidFill>
                <a:effectLst/>
                <a:latin typeface="+mn-lt"/>
                <a:ea typeface="+mn-ea"/>
                <a:cs typeface="+mn-cs"/>
              </a:rPr>
              <a:t>不能直接被</a:t>
            </a:r>
            <a:r>
              <a:rPr lang="en-US" altLang="zh-CN" sz="2400" b="0" i="0" kern="1200" dirty="0" err="1"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拿来使用</a:t>
            </a:r>
            <a:endParaRPr lang="en-US" altLang="zh-CN" sz="2400" b="0" i="0" kern="1200" dirty="0" smtClean="0">
              <a:solidFill>
                <a:schemeClr val="tx1"/>
              </a:solidFill>
              <a:effectLst/>
              <a:latin typeface="+mn-lt"/>
              <a:ea typeface="+mn-ea"/>
              <a:cs typeface="+mn-cs"/>
            </a:endParaRP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Binding</a:t>
            </a:r>
            <a:r>
              <a:rPr lang="zh-CN" altLang="en-US" sz="2400" b="0" i="0" kern="1200" dirty="0" smtClean="0">
                <a:solidFill>
                  <a:schemeClr val="tx1"/>
                </a:solidFill>
                <a:effectLst/>
                <a:latin typeface="+mn-lt"/>
                <a:ea typeface="+mn-ea"/>
                <a:cs typeface="+mn-cs"/>
              </a:rPr>
              <a:t>：根据</a:t>
            </a:r>
            <a:r>
              <a:rPr lang="en-US" altLang="zh-CN" sz="2400" b="0" i="0" kern="1200" dirty="0" smtClean="0">
                <a:solidFill>
                  <a:schemeClr val="tx1"/>
                </a:solidFill>
                <a:effectLst/>
                <a:latin typeface="+mn-lt"/>
                <a:ea typeface="+mn-ea"/>
                <a:cs typeface="+mn-cs"/>
              </a:rPr>
              <a:t>pipeline</a:t>
            </a:r>
            <a:r>
              <a:rPr lang="zh-CN" altLang="en-US" sz="2400" b="0" i="0" kern="1200" dirty="0" smtClean="0">
                <a:solidFill>
                  <a:schemeClr val="tx1"/>
                </a:solidFill>
                <a:effectLst/>
                <a:latin typeface="+mn-lt"/>
                <a:ea typeface="+mn-ea"/>
                <a:cs typeface="+mn-cs"/>
              </a:rPr>
              <a:t>的要求，为</a:t>
            </a:r>
            <a:r>
              <a:rPr lang="en-US" altLang="zh-CN" sz="2400" b="0" i="0" kern="1200" dirty="0" smtClean="0">
                <a:solidFill>
                  <a:schemeClr val="tx1"/>
                </a:solidFill>
                <a:effectLst/>
                <a:latin typeface="+mn-lt"/>
                <a:ea typeface="+mn-ea"/>
                <a:cs typeface="+mn-cs"/>
              </a:rPr>
              <a:t>GPU</a:t>
            </a:r>
            <a:r>
              <a:rPr lang="zh-CN" altLang="en-US" sz="2400" b="0" i="0" kern="1200" dirty="0" smtClean="0">
                <a:solidFill>
                  <a:schemeClr val="tx1"/>
                </a:solidFill>
                <a:effectLst/>
                <a:latin typeface="+mn-lt"/>
                <a:ea typeface="+mn-ea"/>
                <a:cs typeface="+mn-cs"/>
              </a:rPr>
              <a:t>计算提供数据；不同的绘制目的，不同的管线阶段；需要不同的数据类型</a:t>
            </a:r>
            <a:endParaRPr lang="en-US" altLang="zh-CN" sz="2400" b="0" i="0" kern="1200" dirty="0" smtClean="0">
              <a:solidFill>
                <a:schemeClr val="tx1"/>
              </a:solidFill>
              <a:effectLst/>
              <a:latin typeface="+mn-lt"/>
              <a:ea typeface="+mn-ea"/>
              <a:cs typeface="+mn-cs"/>
            </a:endParaRPr>
          </a:p>
          <a:p>
            <a:endParaRPr lang="en-US" altLang="zh-CN" sz="2400" b="0" dirty="0" smtClean="0">
              <a:solidFill>
                <a:srgbClr val="000000"/>
              </a:solidFill>
              <a:sym typeface="Helvetica Light"/>
            </a:endParaRPr>
          </a:p>
          <a:p>
            <a:pPr marL="0" indent="0">
              <a:lnSpc>
                <a:spcPct val="150000"/>
              </a:lnSpc>
              <a:spcBef>
                <a:spcPts val="600"/>
              </a:spcBef>
              <a:buNone/>
            </a:pPr>
            <a:r>
              <a:rPr lang="en-US" altLang="zh-CN" sz="2400" b="0" dirty="0" smtClean="0">
                <a:solidFill>
                  <a:srgbClr val="000000"/>
                </a:solidFill>
                <a:sym typeface="Helvetica Light"/>
              </a:rPr>
              <a:t>2.</a:t>
            </a:r>
            <a:r>
              <a:rPr lang="zh-CN" altLang="en-US" sz="2400" b="0" dirty="0" smtClean="0">
                <a:solidFill>
                  <a:srgbClr val="000000"/>
                </a:solidFill>
                <a:sym typeface="Helvetica Light"/>
              </a:rPr>
              <a:t>提一下</a:t>
            </a:r>
            <a:r>
              <a:rPr lang="en-US" altLang="zh-CN" sz="2400" b="0" dirty="0" smtClean="0">
                <a:solidFill>
                  <a:srgbClr val="000000"/>
                </a:solidFill>
                <a:sym typeface="Helvetica Light"/>
              </a:rPr>
              <a:t>Descriptor Heap</a:t>
            </a:r>
            <a:r>
              <a:rPr lang="zh-CN" altLang="en-US" sz="2400" b="0" dirty="0" smtClean="0">
                <a:solidFill>
                  <a:srgbClr val="000000"/>
                </a:solidFill>
                <a:sym typeface="Helvetica Light"/>
              </a:rPr>
              <a:t>；</a:t>
            </a:r>
            <a:r>
              <a:rPr lang="en-US" altLang="zh-CN" sz="2400" b="0" dirty="0" smtClean="0">
                <a:solidFill>
                  <a:srgbClr val="000000"/>
                </a:solidFill>
                <a:sym typeface="Helvetica Light"/>
              </a:rPr>
              <a:t>Descriptor Table</a:t>
            </a:r>
            <a:r>
              <a:rPr lang="zh-CN" altLang="en-US" sz="2400" b="0" dirty="0" smtClean="0">
                <a:solidFill>
                  <a:srgbClr val="000000"/>
                </a:solidFill>
                <a:sym typeface="Helvetica Light"/>
              </a:rPr>
              <a:t>； </a:t>
            </a:r>
            <a:r>
              <a:rPr lang="en-US" altLang="zh-CN" sz="2400" b="0" dirty="0" smtClean="0">
                <a:solidFill>
                  <a:srgbClr val="000000"/>
                </a:solidFill>
                <a:sym typeface="Helvetica Light"/>
              </a:rPr>
              <a:t>Dx11</a:t>
            </a:r>
            <a:r>
              <a:rPr lang="zh-CN" altLang="en-US" sz="2400" b="0" dirty="0" smtClean="0">
                <a:solidFill>
                  <a:srgbClr val="000000"/>
                </a:solidFill>
                <a:sym typeface="Helvetica Light"/>
              </a:rPr>
              <a:t>中没有这么复杂的系统；很多东西都是固化的，驱动底层自动处理的；当然已经不适应现在的硬件发展</a:t>
            </a:r>
            <a:endParaRPr lang="en-US" altLang="zh-CN" sz="2400" b="0" dirty="0" smtClean="0">
              <a:solidFill>
                <a:srgbClr val="000000"/>
              </a:solidFill>
              <a:sym typeface="Helvetica Light"/>
            </a:endParaRPr>
          </a:p>
        </p:txBody>
      </p:sp>
      <p:sp>
        <p:nvSpPr>
          <p:cNvPr id="4" name="灯片编号占位符 3"/>
          <p:cNvSpPr>
            <a:spLocks noGrp="1"/>
          </p:cNvSpPr>
          <p:nvPr>
            <p:ph type="sldNum" sz="quarter" idx="10"/>
          </p:nvPr>
        </p:nvSpPr>
        <p:spPr/>
        <p:txBody>
          <a:bodyPr/>
          <a:lstStyle/>
          <a:p>
            <a:fld id="{E9F17BB9-9CDD-491A-BF82-5D6AFE00870E}" type="slidenum">
              <a:rPr lang="en-US" smtClean="0"/>
              <a:t>8</a:t>
            </a:fld>
            <a:endParaRPr lang="zh-CN"/>
          </a:p>
        </p:txBody>
      </p:sp>
    </p:spTree>
    <p:extLst>
      <p:ext uri="{BB962C8B-B14F-4D97-AF65-F5344CB8AC3E}">
        <p14:creationId xmlns:p14="http://schemas.microsoft.com/office/powerpoint/2010/main" val="84677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dirty="0" smtClean="0">
                <a:solidFill>
                  <a:srgbClr val="000000"/>
                </a:solidFill>
                <a:sym typeface="Helvetica Light"/>
              </a:rPr>
              <a:t>明确右侧两个层：</a:t>
            </a:r>
            <a:r>
              <a:rPr lang="en-US" altLang="zh-CN" sz="2400" b="0" dirty="0" smtClean="0">
                <a:solidFill>
                  <a:srgbClr val="000000"/>
                </a:solidFill>
                <a:sym typeface="Helvetica Light"/>
              </a:rPr>
              <a:t>application</a:t>
            </a:r>
            <a:r>
              <a:rPr lang="zh-CN" altLang="en-US" sz="2400" b="0" dirty="0" smtClean="0">
                <a:solidFill>
                  <a:srgbClr val="000000"/>
                </a:solidFill>
                <a:sym typeface="Helvetica Light"/>
              </a:rPr>
              <a:t>指的是应用层，我们在</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的基础上写的工程；</a:t>
            </a:r>
            <a:r>
              <a:rPr lang="en-US" altLang="zh-CN" sz="2400" b="0" dirty="0" smtClean="0">
                <a:solidFill>
                  <a:srgbClr val="000000"/>
                </a:solidFill>
                <a:sym typeface="Helvetica Light"/>
              </a:rPr>
              <a:t>Driver</a:t>
            </a:r>
            <a:r>
              <a:rPr lang="zh-CN" altLang="en-US" sz="2400" b="0" dirty="0" smtClean="0">
                <a:solidFill>
                  <a:srgbClr val="000000"/>
                </a:solidFill>
                <a:sym typeface="Helvetica Light"/>
              </a:rPr>
              <a:t>层指的是</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这一层；后面会用到；因为</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大量的管理现在需要</a:t>
            </a:r>
            <a:r>
              <a:rPr lang="en-US" altLang="zh-CN" sz="2400" b="0" dirty="0" smtClean="0">
                <a:solidFill>
                  <a:srgbClr val="000000"/>
                </a:solidFill>
                <a:sym typeface="Helvetica Light"/>
              </a:rPr>
              <a:t>application</a:t>
            </a:r>
            <a:r>
              <a:rPr lang="zh-CN" altLang="en-US" sz="2400" b="0" dirty="0" smtClean="0">
                <a:solidFill>
                  <a:srgbClr val="000000"/>
                </a:solidFill>
                <a:sym typeface="Helvetica Light"/>
              </a:rPr>
              <a:t>层去处理了；这两个概念在此区分是从</a:t>
            </a:r>
            <a:r>
              <a:rPr lang="en-US" altLang="zh-CN" sz="2400" b="0" dirty="0" smtClean="0">
                <a:solidFill>
                  <a:srgbClr val="000000"/>
                </a:solidFill>
                <a:sym typeface="Helvetica Light"/>
              </a:rPr>
              <a:t>dx12</a:t>
            </a:r>
            <a:r>
              <a:rPr lang="zh-CN" altLang="en-US" sz="2400" b="0" dirty="0" smtClean="0">
                <a:solidFill>
                  <a:srgbClr val="000000"/>
                </a:solidFill>
                <a:sym typeface="Helvetica Light"/>
              </a:rPr>
              <a:t>的官方文档中整理出来的</a:t>
            </a:r>
            <a:endParaRPr lang="en-US" altLang="zh-CN" sz="2400" b="0" dirty="0" smtClean="0">
              <a:solidFill>
                <a:srgbClr val="000000"/>
              </a:solidFill>
              <a:sym typeface="Helvetica Light"/>
            </a:endParaRPr>
          </a:p>
          <a:p>
            <a:endParaRPr lang="en-US" altLang="zh-CN" dirty="0" smtClean="0"/>
          </a:p>
          <a:p>
            <a:endParaRPr lang="en-US" altLang="zh-CN" dirty="0" smtClean="0"/>
          </a:p>
          <a:p>
            <a:r>
              <a:rPr lang="en-US" altLang="zh-CN" sz="2400" b="0" i="0" kern="1200" dirty="0" smtClean="0">
                <a:solidFill>
                  <a:schemeClr val="tx1"/>
                </a:solidFill>
                <a:effectLst/>
                <a:latin typeface="+mn-lt"/>
                <a:ea typeface="+mn-ea"/>
                <a:cs typeface="+mn-cs"/>
              </a:rPr>
              <a:t>The main advantage of the D3D12 Binding Model is that it enables apps to change texture bindings frequently, without a huge CPU performance cost. Other benefits are that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have access to a very large number of resources, </a:t>
            </a:r>
            <a:r>
              <a:rPr lang="en-US" altLang="zh-CN" sz="2400" b="0" i="0" kern="1200" dirty="0" err="1" smtClean="0">
                <a:solidFill>
                  <a:schemeClr val="tx1"/>
                </a:solidFill>
                <a:effectLst/>
                <a:latin typeface="+mn-lt"/>
                <a:ea typeface="+mn-ea"/>
                <a:cs typeface="+mn-cs"/>
              </a:rPr>
              <a:t>shaders</a:t>
            </a:r>
            <a:r>
              <a:rPr lang="en-US" altLang="zh-CN" sz="2400" b="0" i="0" kern="1200" dirty="0" smtClean="0">
                <a:solidFill>
                  <a:schemeClr val="tx1"/>
                </a:solidFill>
                <a:effectLst/>
                <a:latin typeface="+mn-lt"/>
                <a:ea typeface="+mn-ea"/>
                <a:cs typeface="+mn-cs"/>
              </a:rPr>
              <a:t> need not know in advance how many resources will be bound, and that a unified resource binding model can be used regardless of hardware or the apps content flow.</a:t>
            </a:r>
          </a:p>
          <a:p>
            <a:endParaRPr lang="en-US" altLang="zh-CN" sz="2400" b="0" i="0" kern="1200" dirty="0" smtClean="0">
              <a:solidFill>
                <a:schemeClr val="tx1"/>
              </a:solidFill>
              <a:effectLst/>
              <a:latin typeface="+mn-lt"/>
              <a:ea typeface="+mn-ea"/>
              <a:cs typeface="+mn-cs"/>
            </a:endParaRPr>
          </a:p>
          <a:p>
            <a:r>
              <a:rPr lang="en-US" altLang="zh-CN" sz="2400" b="0" i="0" kern="1200" dirty="0" smtClean="0">
                <a:solidFill>
                  <a:schemeClr val="tx1"/>
                </a:solidFill>
                <a:effectLst/>
                <a:latin typeface="+mn-lt"/>
                <a:ea typeface="+mn-ea"/>
                <a:cs typeface="+mn-cs"/>
              </a:rPr>
              <a:t>To improve performance, the binding model does not require the system to keep track of what bindings an app has requested the GPU to use, and there is a clean integration between binding and multi-threaded command lists.</a:t>
            </a:r>
          </a:p>
          <a:p>
            <a:endParaRPr lang="en-US" altLang="zh-CN" sz="24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F17BB9-9CDD-491A-BF82-5D6AFE00870E}" type="slidenum">
              <a:rPr lang="en-US" smtClean="0"/>
              <a:t>9</a:t>
            </a:fld>
            <a:endParaRPr lang="zh-CN"/>
          </a:p>
        </p:txBody>
      </p:sp>
    </p:spTree>
    <p:extLst>
      <p:ext uri="{BB962C8B-B14F-4D97-AF65-F5344CB8AC3E}">
        <p14:creationId xmlns:p14="http://schemas.microsoft.com/office/powerpoint/2010/main" val="428195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48000" y="2244724"/>
            <a:ext cx="18288000" cy="47752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panose="020F0502020204030204"/>
              <a:buNone/>
              <a:defRPr sz="12000" b="0" i="0" u="none" strike="noStrike" cap="none">
                <a:solidFill>
                  <a:schemeClr val="dk1"/>
                </a:solidFill>
                <a:latin typeface="+mj-lt"/>
                <a:ea typeface="Calibri" panose="020F0502020204030204"/>
                <a:cs typeface="Calibri" panose="020F0502020204030204"/>
                <a:sym typeface="Calibri" panose="020F0502020204030204"/>
              </a:defRPr>
            </a:lvl1pPr>
            <a:lvl2pPr lvl="1" indent="0">
              <a:spcBef>
                <a:spcPts val="0"/>
              </a:spcBef>
              <a:buNone/>
              <a:defRPr sz="3600"/>
            </a:lvl2pPr>
            <a:lvl3pPr lvl="2" indent="0">
              <a:spcBef>
                <a:spcPts val="0"/>
              </a:spcBef>
              <a:buNone/>
              <a:defRPr sz="3600"/>
            </a:lvl3pPr>
            <a:lvl4pPr lvl="3" indent="0">
              <a:spcBef>
                <a:spcPts val="0"/>
              </a:spcBef>
              <a:buNone/>
              <a:defRPr sz="3600"/>
            </a:lvl4pPr>
            <a:lvl5pPr lvl="4" indent="0">
              <a:spcBef>
                <a:spcPts val="0"/>
              </a:spcBef>
              <a:buNone/>
              <a:defRPr sz="3600"/>
            </a:lvl5pPr>
            <a:lvl6pPr lvl="5" indent="0">
              <a:spcBef>
                <a:spcPts val="0"/>
              </a:spcBef>
              <a:buNone/>
              <a:defRPr sz="3600"/>
            </a:lvl6pPr>
            <a:lvl7pPr lvl="6" indent="0">
              <a:spcBef>
                <a:spcPts val="0"/>
              </a:spcBef>
              <a:buNone/>
              <a:defRPr sz="3600"/>
            </a:lvl7pPr>
            <a:lvl8pPr lvl="7" indent="0">
              <a:spcBef>
                <a:spcPts val="0"/>
              </a:spcBef>
              <a:buNone/>
              <a:defRPr sz="3600"/>
            </a:lvl8pPr>
            <a:lvl9pPr lvl="8" indent="0">
              <a:spcBef>
                <a:spcPts val="0"/>
              </a:spcBef>
              <a:buNone/>
              <a:defRPr sz="3600"/>
            </a:lvl9pPr>
          </a:lstStyle>
          <a:p>
            <a:r>
              <a:rPr lang="en-US" dirty="0"/>
              <a:t>Click to edit Master title style</a:t>
            </a:r>
            <a:endParaRPr dirty="0"/>
          </a:p>
        </p:txBody>
      </p:sp>
      <p:sp>
        <p:nvSpPr>
          <p:cNvPr id="13" name="Shape 13"/>
          <p:cNvSpPr txBox="1">
            <a:spLocks noGrp="1"/>
          </p:cNvSpPr>
          <p:nvPr>
            <p:ph type="subTitle" idx="1"/>
          </p:nvPr>
        </p:nvSpPr>
        <p:spPr>
          <a:xfrm>
            <a:off x="3048000" y="7204077"/>
            <a:ext cx="18288000" cy="3311522"/>
          </a:xfrm>
          <a:prstGeom prst="rect">
            <a:avLst/>
          </a:prstGeom>
          <a:noFill/>
          <a:ln>
            <a:noFill/>
          </a:ln>
        </p:spPr>
        <p:txBody>
          <a:bodyPr lIns="91425" tIns="91425" rIns="91425" bIns="91425" anchor="t" anchorCtr="0"/>
          <a:lstStyle>
            <a:lvl1pPr marL="0" marR="0" lvl="0" indent="0" algn="ctr" rtl="0">
              <a:lnSpc>
                <a:spcPct val="90000"/>
              </a:lnSpc>
              <a:spcBef>
                <a:spcPts val="2000"/>
              </a:spcBef>
              <a:buClr>
                <a:schemeClr val="dk1"/>
              </a:buClr>
              <a:buFont typeface="Arial" panose="020B0604020202020204"/>
              <a:buNone/>
              <a:defRPr sz="4800" b="0" i="0" u="none" strike="noStrike" cap="none">
                <a:solidFill>
                  <a:schemeClr val="dk1"/>
                </a:solidFill>
                <a:latin typeface="+mn-lt"/>
                <a:ea typeface="Calibri" panose="020F0502020204030204"/>
                <a:cs typeface="Calibri" panose="020F0502020204030204"/>
                <a:sym typeface="Calibri" panose="020F0502020204030204"/>
              </a:defRPr>
            </a:lvl1pPr>
            <a:lvl2pPr marL="914400" marR="0" lvl="1" indent="0" algn="ctr" rtl="0">
              <a:lnSpc>
                <a:spcPct val="90000"/>
              </a:lnSpc>
              <a:spcBef>
                <a:spcPts val="1000"/>
              </a:spcBef>
              <a:buClr>
                <a:schemeClr val="dk1"/>
              </a:buClr>
              <a:buFont typeface="Arial" panose="020B0604020202020204"/>
              <a:buNone/>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ctr" rtl="0">
              <a:lnSpc>
                <a:spcPct val="90000"/>
              </a:lnSpc>
              <a:spcBef>
                <a:spcPts val="1000"/>
              </a:spcBef>
              <a:buClr>
                <a:schemeClr val="dk1"/>
              </a:buClr>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ctr" rtl="0">
              <a:lnSpc>
                <a:spcPct val="90000"/>
              </a:lnSpc>
              <a:spcBef>
                <a:spcPts val="1000"/>
              </a:spcBef>
              <a:buClr>
                <a:schemeClr val="dk1"/>
              </a:buClr>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US" dirty="0"/>
              <a:t>Click to edit Master subtitle style</a:t>
            </a:r>
            <a:endParaRPr dirty="0"/>
          </a:p>
        </p:txBody>
      </p:sp>
      <p:sp>
        <p:nvSpPr>
          <p:cNvPr id="14" name="Shape 14"/>
          <p:cNvSpPr txBox="1">
            <a:spLocks noGrp="1"/>
          </p:cNvSpPr>
          <p:nvPr>
            <p:ph type="dt" idx="10"/>
          </p:nvPr>
        </p:nvSpPr>
        <p:spPr>
          <a:xfrm>
            <a:off x="1676403" y="12712703"/>
            <a:ext cx="5486398" cy="730250"/>
          </a:xfrm>
          <a:prstGeom prst="rect">
            <a:avLst/>
          </a:prstGeom>
          <a:noFill/>
          <a:ln>
            <a:noFill/>
          </a:ln>
        </p:spPr>
        <p:txBody>
          <a:bodyPr lIns="91425" tIns="91425" rIns="91425" bIns="91425" anchor="ctr" anchorCtr="0"/>
          <a:lstStyle>
            <a:lvl1pPr marL="0" marR="0" lvl="0" indent="0" algn="l"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5" name="Shape 15"/>
          <p:cNvSpPr txBox="1">
            <a:spLocks noGrp="1"/>
          </p:cNvSpPr>
          <p:nvPr>
            <p:ph type="ftr" idx="11"/>
          </p:nvPr>
        </p:nvSpPr>
        <p:spPr>
          <a:xfrm>
            <a:off x="8077200" y="12712703"/>
            <a:ext cx="8229600" cy="730250"/>
          </a:xfrm>
          <a:prstGeom prst="rect">
            <a:avLst/>
          </a:prstGeom>
          <a:noFill/>
          <a:ln>
            <a:noFill/>
          </a:ln>
        </p:spPr>
        <p:txBody>
          <a:bodyPr lIns="91425" tIns="91425" rIns="91425" bIns="91425" anchor="ctr" anchorCtr="0"/>
          <a:lstStyle>
            <a:lvl1pPr marL="0" marR="0" lvl="0" indent="0" algn="ctr" rtl="0">
              <a:spcBef>
                <a:spcPts val="0"/>
              </a:spcBef>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828800" marR="0" lvl="2"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2743200" marR="0" lvl="3"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3657600" marR="0" lvl="4"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4572000" marR="0" lvl="5"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5486400" marR="0" lvl="6"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6400800" marR="0" lvl="7"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7315200" marR="0" lvl="8" indent="0" algn="l" rtl="0">
              <a:spcBef>
                <a:spcPts val="0"/>
              </a:spcBef>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lang="en-US"/>
          </a:p>
        </p:txBody>
      </p:sp>
      <p:sp>
        <p:nvSpPr>
          <p:cNvPr id="16" name="Shape 16"/>
          <p:cNvSpPr txBox="1">
            <a:spLocks noGrp="1"/>
          </p:cNvSpPr>
          <p:nvPr>
            <p:ph type="sldNum" idx="12"/>
          </p:nvPr>
        </p:nvSpPr>
        <p:spPr>
          <a:xfrm>
            <a:off x="17221203" y="12712703"/>
            <a:ext cx="5486398" cy="730250"/>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2400" smtClean="0">
                <a:solidFill>
                  <a:srgbClr val="888888"/>
                </a:solidFill>
                <a:latin typeface="Calibri" panose="020F0502020204030204"/>
                <a:ea typeface="Calibri" panose="020F0502020204030204"/>
                <a:cs typeface="Calibri" panose="020F0502020204030204"/>
                <a:sym typeface="Calibri" panose="020F0502020204030204"/>
              </a:rPr>
              <a:t>‹#›</a:t>
            </a:fld>
            <a:endParaRPr lang="en-US" sz="2400">
              <a:solidFill>
                <a:srgbClr val="888888"/>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page 2">
    <p:spTree>
      <p:nvGrpSpPr>
        <p:cNvPr id="1" name=""/>
        <p:cNvGrpSpPr/>
        <p:nvPr/>
      </p:nvGrpSpPr>
      <p:grpSpPr>
        <a:xfrm>
          <a:off x="0" y="0"/>
          <a:ext cx="0" cy="0"/>
          <a:chOff x="0" y="0"/>
          <a:chExt cx="0" cy="0"/>
        </a:xfrm>
      </p:grpSpPr>
      <p:sp>
        <p:nvSpPr>
          <p:cNvPr id="26"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
        <p:nvSpPr>
          <p:cNvPr id="27" name="Rectangle"/>
          <p:cNvSpPr/>
          <p:nvPr/>
        </p:nvSpPr>
        <p:spPr>
          <a:xfrm>
            <a:off x="-20535" y="843427"/>
            <a:ext cx="477378" cy="1311938"/>
          </a:xfrm>
          <a:prstGeom prst="rect">
            <a:avLst/>
          </a:prstGeom>
          <a:solidFill>
            <a:srgbClr val="FFFC73"/>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age">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3646937" y="13030200"/>
            <a:ext cx="479297" cy="471924"/>
          </a:xfrm>
          <a:prstGeom prst="rect">
            <a:avLst/>
          </a:prstGeom>
        </p:spPr>
        <p:txBody>
          <a:bodyPr/>
          <a:lstStyle>
            <a:lvl1pPr>
              <a:defRPr sz="2400">
                <a:latin typeface="+mn-lt"/>
                <a:ea typeface="+mn-ea"/>
                <a:cs typeface="+mn-cs"/>
                <a:sym typeface="Helvetica Light"/>
              </a:defRPr>
            </a:lvl1pPr>
          </a:lstStyle>
          <a:p>
            <a:fld id="{86CB4B4D-7CA3-9044-876B-883B54F8677D}" type="slidenum">
              <a:rPr>
                <a:solidFill>
                  <a:srgbClr val="000000"/>
                </a:solidFill>
              </a:rPr>
              <a:t>‹#›</a:t>
            </a:fld>
            <a:endParaRPr>
              <a:solidFill>
                <a:srgbClr val="000000"/>
              </a:solidFill>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rPr dirty="0"/>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j-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3729797" y="13131800"/>
            <a:ext cx="415178" cy="410369"/>
          </a:xfrm>
          <a:prstGeom prst="rect">
            <a:avLst/>
          </a:prstGeom>
          <a:ln w="12700">
            <a:miter lim="400000"/>
          </a:ln>
        </p:spPr>
        <p:txBody>
          <a:bodyPr wrap="none" lIns="50800" tIns="50800" rIns="50800" bIns="50800">
            <a:spAutoFit/>
          </a:bodyPr>
          <a:lstStyle>
            <a:lvl1pPr>
              <a:defRPr sz="2000">
                <a:latin typeface="Helvetica"/>
                <a:ea typeface="Helvetica"/>
                <a:cs typeface="Helvetica"/>
                <a:sym typeface="Helvetica"/>
              </a:defRPr>
            </a:lvl1pPr>
          </a:lstStyle>
          <a:p>
            <a:pPr algn="ctr" defTabSz="825500" hangingPunct="0"/>
            <a:fld id="{86CB4B4D-7CA3-9044-876B-883B54F8677D}" type="slidenum">
              <a:rPr kern="0">
                <a:solidFill>
                  <a:srgbClr val="000000"/>
                </a:solidFill>
              </a:rPr>
              <a:t>‹#›</a:t>
            </a:fld>
            <a:endParaRPr kern="0">
              <a:solidFill>
                <a:srgbClr val="000000"/>
              </a:solidFill>
            </a:endParaRPr>
          </a:p>
        </p:txBody>
      </p:sp>
      <p:sp>
        <p:nvSpPr>
          <p:cNvPr id="3" name="Title Text"/>
          <p:cNvSpPr txBox="1">
            <a:spLocks noGrp="1"/>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52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defRPr sz="20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windows/win32/direct3d12/resource-binding"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s://www.3dgep.com/category/graphics-programming/directx/directx-12/"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3"/>
        <p:cNvGrpSpPr/>
        <p:nvPr/>
      </p:nvGrpSpPr>
      <p:grpSpPr>
        <a:xfrm>
          <a:off x="0" y="0"/>
          <a:ext cx="0" cy="0"/>
          <a:chOff x="0" y="0"/>
          <a:chExt cx="0" cy="0"/>
        </a:xfrm>
      </p:grpSpPr>
      <p:sp>
        <p:nvSpPr>
          <p:cNvPr id="4" name="Shape 89"/>
          <p:cNvSpPr txBox="1"/>
          <p:nvPr/>
        </p:nvSpPr>
        <p:spPr>
          <a:xfrm>
            <a:off x="1910700" y="10678769"/>
            <a:ext cx="20562600" cy="1452398"/>
          </a:xfrm>
          <a:prstGeom prst="rect">
            <a:avLst/>
          </a:prstGeom>
          <a:noFill/>
          <a:ln>
            <a:noFill/>
          </a:ln>
        </p:spPr>
        <p:txBody>
          <a:bodyPr lIns="182850" tIns="91400" rIns="182850" bIns="91400" anchor="t" anchorCtr="0">
            <a:noAutofit/>
          </a:bodyPr>
          <a:lstStyle/>
          <a:p>
            <a:pPr algn="ctr"/>
            <a:r>
              <a:rPr lang="zh-CN" altLang="en-US" sz="5400" dirty="0">
                <a:solidFill>
                  <a:srgbClr val="FFFFFF"/>
                </a:solidFill>
                <a:latin typeface="宋体" panose="02010600030101010101" pitchFamily="2" charset="-122"/>
              </a:rPr>
              <a:t>杨璟</a:t>
            </a:r>
            <a:r>
              <a:rPr lang="zh-CN" altLang="en-US" sz="5400" dirty="0" smtClean="0">
                <a:solidFill>
                  <a:srgbClr val="FFFFFF"/>
                </a:solidFill>
                <a:latin typeface="宋体" panose="02010600030101010101" pitchFamily="2" charset="-122"/>
              </a:rPr>
              <a:t>昭 </a:t>
            </a:r>
            <a:r>
              <a:rPr lang="en-US" altLang="zh-CN" sz="5400" dirty="0" smtClean="0">
                <a:solidFill>
                  <a:srgbClr val="FFFFFF"/>
                </a:solidFill>
                <a:latin typeface="宋体" panose="02010600030101010101" pitchFamily="2" charset="-122"/>
              </a:rPr>
              <a:t>yangjingzhao@kingsoft.com</a:t>
            </a:r>
            <a:endParaRPr lang="zh-CN" sz="5400" dirty="0">
              <a:solidFill>
                <a:srgbClr val="FFFFFF"/>
              </a:solidFill>
            </a:endParaRPr>
          </a:p>
        </p:txBody>
      </p:sp>
      <p:sp>
        <p:nvSpPr>
          <p:cNvPr id="5" name="Shape 89"/>
          <p:cNvSpPr txBox="1"/>
          <p:nvPr/>
        </p:nvSpPr>
        <p:spPr>
          <a:xfrm>
            <a:off x="2202873" y="8793235"/>
            <a:ext cx="19978254" cy="1452398"/>
          </a:xfrm>
          <a:prstGeom prst="rect">
            <a:avLst/>
          </a:prstGeom>
          <a:noFill/>
          <a:ln>
            <a:noFill/>
          </a:ln>
        </p:spPr>
        <p:txBody>
          <a:bodyPr lIns="182850" tIns="91400" rIns="182850" bIns="91400" anchor="ctr" anchorCtr="0">
            <a:noAutofit/>
          </a:bodyPr>
          <a:lstStyle/>
          <a:p>
            <a:pPr algn="ctr">
              <a:buSzPct val="25000"/>
            </a:pP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深入</a:t>
            </a:r>
            <a:r>
              <a:rPr lang="en-US" altLang="zh-CN"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Dx12</a:t>
            </a:r>
            <a:r>
              <a:rPr lang="zh-CN" altLang="en-US" sz="12000" kern="0" cap="all" dirty="0" smtClean="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rPr>
              <a:t>绘制二</a:t>
            </a:r>
            <a:endParaRPr lang="zh-CN" sz="12000" kern="0" cap="all" dirty="0">
              <a:solidFill>
                <a:srgbClr val="FFD966"/>
              </a:solidFill>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7" name="The Picture slide"/>
          <p:cNvSpPr txBox="1"/>
          <p:nvPr/>
        </p:nvSpPr>
        <p:spPr>
          <a:xfrm>
            <a:off x="2426713" y="3954550"/>
            <a:ext cx="11289287" cy="5380960"/>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spcBef>
                <a:spcPts val="1800"/>
              </a:spcBef>
              <a:buAutoNum type="arabicPeriod"/>
            </a:pPr>
            <a:r>
              <a:rPr lang="zh-CN" altLang="en-US" sz="3200" b="0" dirty="0" smtClean="0"/>
              <a:t>绑定方式的改进</a:t>
            </a:r>
            <a:endParaRPr lang="en-US" altLang="zh-CN" sz="3200" b="0" dirty="0" smtClean="0"/>
          </a:p>
          <a:p>
            <a:pPr marL="1371600" lvl="1" indent="-457200">
              <a:spcBef>
                <a:spcPts val="1800"/>
              </a:spcBef>
              <a:buFont typeface="Wingdings" panose="05000000000000000000" pitchFamily="2" charset="2"/>
              <a:buChar char="ü"/>
            </a:pPr>
            <a:r>
              <a:rPr lang="en-US" altLang="zh-CN" sz="2800" dirty="0" smtClean="0"/>
              <a:t>D3D11</a:t>
            </a:r>
            <a:r>
              <a:rPr lang="zh-CN" altLang="en-US" sz="2800" dirty="0"/>
              <a:t>的资源绑定是固化的，运行时给每一个</a:t>
            </a:r>
            <a:r>
              <a:rPr lang="en-US" altLang="zh-CN" sz="2800" dirty="0"/>
              <a:t>Shader</a:t>
            </a:r>
            <a:r>
              <a:rPr lang="zh-CN" altLang="en-US" sz="2800" dirty="0"/>
              <a:t>安排一定数量的资源</a:t>
            </a:r>
            <a:r>
              <a:rPr lang="en-US" altLang="zh-CN" sz="2800" dirty="0"/>
              <a:t>Slot</a:t>
            </a:r>
            <a:r>
              <a:rPr lang="zh-CN" altLang="en-US" sz="2800" dirty="0"/>
              <a:t>，应用程序只需要调用对应的接口就能够把资源绑定到</a:t>
            </a:r>
            <a:r>
              <a:rPr lang="en-US" altLang="zh-CN" sz="2800" dirty="0"/>
              <a:t>Shader</a:t>
            </a:r>
            <a:r>
              <a:rPr lang="zh-CN" altLang="en-US" sz="2800" dirty="0"/>
              <a:t>上</a:t>
            </a:r>
            <a:r>
              <a:rPr lang="zh-CN" altLang="en-US" sz="2800" dirty="0" smtClean="0"/>
              <a:t>。</a:t>
            </a:r>
            <a:endParaRPr lang="en-US" altLang="zh-CN" sz="2800" dirty="0" smtClean="0"/>
          </a:p>
          <a:p>
            <a:pPr marL="1371600" lvl="1" indent="-457200">
              <a:spcBef>
                <a:spcPts val="1800"/>
              </a:spcBef>
              <a:buFont typeface="Wingdings" panose="05000000000000000000" pitchFamily="2" charset="2"/>
              <a:buChar char="ü"/>
            </a:pPr>
            <a:r>
              <a:rPr lang="zh-CN" altLang="en-US" sz="2800" dirty="0" smtClean="0"/>
              <a:t>在</a:t>
            </a:r>
            <a:r>
              <a:rPr lang="en-US" altLang="zh-CN" sz="2800" dirty="0"/>
              <a:t>D3D12</a:t>
            </a:r>
            <a:r>
              <a:rPr lang="zh-CN" altLang="en-US" sz="2800" dirty="0"/>
              <a:t>中，资源绑定流程很灵活，没有限定资源以何种方式或何种数量进行绑定，你可以自行组织资源的绑定</a:t>
            </a:r>
            <a:r>
              <a:rPr lang="zh-CN" altLang="en-US" sz="2800" dirty="0" smtClean="0"/>
              <a:t>风格</a:t>
            </a:r>
            <a:endParaRPr lang="en-US" altLang="zh-CN" sz="2800" b="0" dirty="0" smtClean="0"/>
          </a:p>
          <a:p>
            <a:pPr marL="514350" indent="-514350">
              <a:spcBef>
                <a:spcPts val="1800"/>
              </a:spcBef>
              <a:buAutoNum type="arabicPeriod"/>
            </a:pPr>
            <a:r>
              <a:rPr lang="zh-CN" altLang="en-US" sz="3200" b="0" dirty="0" smtClean="0"/>
              <a:t>常驻</a:t>
            </a:r>
            <a:r>
              <a:rPr lang="en-US" altLang="zh-CN" sz="3200" b="0" dirty="0" smtClean="0"/>
              <a:t>memory</a:t>
            </a:r>
            <a:r>
              <a:rPr lang="zh-CN" altLang="en-US" sz="3200" b="0" dirty="0" smtClean="0"/>
              <a:t>管理与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smtClean="0"/>
              <a:t>Application</a:t>
            </a:r>
            <a:r>
              <a:rPr lang="zh-CN" altLang="en-US" sz="2800" dirty="0" smtClean="0"/>
              <a:t>层需要管理那些</a:t>
            </a:r>
            <a:r>
              <a:rPr lang="en-US" altLang="zh-CN" sz="2800" dirty="0" smtClean="0"/>
              <a:t>resource</a:t>
            </a:r>
            <a:r>
              <a:rPr lang="zh-CN" altLang="en-US" sz="2800" dirty="0" smtClean="0"/>
              <a:t>是常驻</a:t>
            </a:r>
            <a:r>
              <a:rPr lang="en-US" altLang="zh-CN" sz="2800" dirty="0" smtClean="0"/>
              <a:t>memory</a:t>
            </a:r>
          </a:p>
          <a:p>
            <a:pPr marL="1428750" lvl="1" indent="-514350">
              <a:spcBef>
                <a:spcPts val="1800"/>
              </a:spcBef>
              <a:buFont typeface="Wingdings" panose="05000000000000000000" pitchFamily="2" charset="2"/>
              <a:buChar char="ü"/>
            </a:pPr>
            <a:r>
              <a:rPr lang="en-US" altLang="zh-CN" sz="2800" dirty="0"/>
              <a:t>D3DX12Residency::ResidencyManager</a:t>
            </a:r>
            <a:endParaRPr lang="en-US" altLang="zh-CN" sz="2800" b="0" dirty="0"/>
          </a:p>
        </p:txBody>
      </p:sp>
      <p:sp>
        <p:nvSpPr>
          <p:cNvPr id="9" name="文本框 8"/>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Tree>
    <p:extLst>
      <p:ext uri="{BB962C8B-B14F-4D97-AF65-F5344CB8AC3E}">
        <p14:creationId xmlns:p14="http://schemas.microsoft.com/office/powerpoint/2010/main" val="41349256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7" name="The Picture slide"/>
          <p:cNvSpPr txBox="1"/>
          <p:nvPr/>
        </p:nvSpPr>
        <p:spPr>
          <a:xfrm>
            <a:off x="2426713" y="3954550"/>
            <a:ext cx="11289287" cy="730456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spcBef>
                <a:spcPts val="1800"/>
              </a:spcBef>
              <a:buFont typeface="+mj-lt"/>
              <a:buAutoNum type="arabicPeriod" startAt="3"/>
            </a:pPr>
            <a:r>
              <a:rPr lang="en-US" altLang="zh-CN" sz="3200" b="0" dirty="0" smtClean="0"/>
              <a:t>Object</a:t>
            </a:r>
            <a:r>
              <a:rPr lang="zh-CN" altLang="en-US" sz="3200" b="0" dirty="0" smtClean="0"/>
              <a:t>生命周期管理从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zh-CN" altLang="en-US" sz="2800" b="0" dirty="0" smtClean="0"/>
              <a:t>不再追踪</a:t>
            </a:r>
            <a:r>
              <a:rPr lang="en-US" altLang="zh-CN" sz="2800" b="0" dirty="0" smtClean="0"/>
              <a:t>Resource</a:t>
            </a:r>
            <a:r>
              <a:rPr lang="zh-CN" altLang="en-US" sz="2800" b="0" dirty="0" smtClean="0"/>
              <a:t>的</a:t>
            </a:r>
            <a:r>
              <a:rPr lang="en-US" altLang="zh-CN" sz="2800" b="0" dirty="0" smtClean="0"/>
              <a:t>binding</a:t>
            </a:r>
            <a:r>
              <a:rPr lang="zh-CN" altLang="en-US" sz="2800" b="0" dirty="0" smtClean="0"/>
              <a:t>，</a:t>
            </a:r>
            <a:r>
              <a:rPr lang="en-US" altLang="zh-CN" sz="2800" b="0" dirty="0" smtClean="0"/>
              <a:t>dx12</a:t>
            </a:r>
            <a:r>
              <a:rPr lang="zh-CN" altLang="en-US" sz="2800" b="0" dirty="0" smtClean="0"/>
              <a:t>之前常出现</a:t>
            </a:r>
            <a:r>
              <a:rPr lang="en-US" altLang="zh-CN" sz="2800" b="0" dirty="0" smtClean="0"/>
              <a:t>application</a:t>
            </a:r>
            <a:r>
              <a:rPr lang="zh-CN" altLang="en-US" sz="2800" b="0" dirty="0" smtClean="0"/>
              <a:t>层</a:t>
            </a:r>
            <a:r>
              <a:rPr lang="en-US" altLang="zh-CN" sz="2800" b="0" dirty="0" smtClean="0"/>
              <a:t>release</a:t>
            </a:r>
            <a:r>
              <a:rPr lang="zh-CN" altLang="en-US" sz="2800" dirty="0" smtClean="0"/>
              <a:t>，但是</a:t>
            </a:r>
            <a:r>
              <a:rPr lang="en-US" altLang="zh-CN" sz="2800" dirty="0" smtClean="0"/>
              <a:t>driver</a:t>
            </a:r>
            <a:r>
              <a:rPr lang="zh-CN" altLang="en-US" sz="2800" dirty="0" smtClean="0"/>
              <a:t>层不能</a:t>
            </a:r>
            <a:r>
              <a:rPr lang="en-US" altLang="zh-CN" sz="2800" dirty="0" smtClean="0"/>
              <a:t>release</a:t>
            </a:r>
            <a:r>
              <a:rPr lang="zh-CN" altLang="en-US" sz="2800" dirty="0" smtClean="0"/>
              <a:t>的情况</a:t>
            </a:r>
            <a:r>
              <a:rPr lang="en-US" altLang="zh-CN" sz="2800" b="0" dirty="0" smtClean="0"/>
              <a:t>Resource State</a:t>
            </a:r>
            <a:r>
              <a:rPr lang="zh-CN" altLang="en-US" sz="2800" b="0" dirty="0" smtClean="0"/>
              <a:t>跟踪管理从</a:t>
            </a:r>
            <a:r>
              <a:rPr lang="en-US" altLang="zh-CN" sz="2800" b="0" dirty="0" smtClean="0"/>
              <a:t>Binding</a:t>
            </a:r>
            <a:r>
              <a:rPr lang="zh-CN" altLang="en-US" sz="2800" b="0" dirty="0" smtClean="0"/>
              <a:t>分离</a:t>
            </a:r>
            <a:endParaRPr lang="en-US" altLang="zh-CN" sz="2800" b="0" dirty="0" smtClean="0"/>
          </a:p>
          <a:p>
            <a:pPr marL="1428750" lvl="1" indent="-514350">
              <a:spcBef>
                <a:spcPts val="1800"/>
              </a:spcBef>
              <a:buFont typeface="Wingdings" panose="05000000000000000000" pitchFamily="2" charset="2"/>
              <a:buChar char="ü"/>
            </a:pPr>
            <a:r>
              <a:rPr lang="en-US" altLang="zh-CN" sz="2800" b="0" dirty="0" smtClean="0"/>
              <a:t>DX12</a:t>
            </a:r>
            <a:r>
              <a:rPr lang="zh-CN" altLang="en-US" sz="2800" b="0" dirty="0" smtClean="0"/>
              <a:t>中</a:t>
            </a:r>
            <a:r>
              <a:rPr lang="en-US" altLang="zh-CN" sz="2800" b="0" dirty="0" smtClean="0"/>
              <a:t>application</a:t>
            </a:r>
            <a:r>
              <a:rPr lang="zh-CN" altLang="en-US" sz="2800" b="0" dirty="0" smtClean="0"/>
              <a:t>如要</a:t>
            </a:r>
            <a:r>
              <a:rPr lang="en-US" altLang="zh-CN" sz="2800" b="0" dirty="0" smtClean="0"/>
              <a:t>release </a:t>
            </a:r>
            <a:r>
              <a:rPr lang="zh-CN" altLang="en-US" sz="2800" b="0" dirty="0" smtClean="0"/>
              <a:t>一个资源必须确保使用该资源的</a:t>
            </a:r>
            <a:r>
              <a:rPr lang="en-US" altLang="zh-CN" sz="2800" b="0" dirty="0" smtClean="0"/>
              <a:t>GPU work</a:t>
            </a:r>
            <a:r>
              <a:rPr lang="zh-CN" altLang="en-US" sz="2800" b="0" dirty="0" smtClean="0"/>
              <a:t>完成</a:t>
            </a:r>
            <a:endParaRPr lang="en-US" altLang="zh-CN" sz="2800" b="0" dirty="0"/>
          </a:p>
          <a:p>
            <a:pPr marL="514350" indent="-514350">
              <a:spcBef>
                <a:spcPts val="1800"/>
              </a:spcBef>
              <a:buFontTx/>
              <a:buAutoNum type="arabicPeriod" startAt="3"/>
            </a:pPr>
            <a:r>
              <a:rPr lang="en-US" altLang="zh-CN" sz="3200" b="0" dirty="0"/>
              <a:t>Resource State </a:t>
            </a:r>
            <a:r>
              <a:rPr lang="zh-CN" altLang="en-US" sz="3200" b="0" dirty="0"/>
              <a:t>状态跟踪从</a:t>
            </a:r>
            <a:r>
              <a:rPr lang="en-US" altLang="zh-CN" sz="3200" b="0" dirty="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smtClean="0"/>
              <a:t>Application</a:t>
            </a:r>
            <a:r>
              <a:rPr lang="zh-CN" altLang="en-US" sz="2800" dirty="0" smtClean="0"/>
              <a:t>层需要明确资源</a:t>
            </a:r>
            <a:r>
              <a:rPr lang="zh-CN" altLang="en-US" sz="2800" dirty="0"/>
              <a:t>状态</a:t>
            </a:r>
            <a:r>
              <a:rPr lang="zh-CN" altLang="en-US" sz="2800" dirty="0" smtClean="0"/>
              <a:t>转换的时机</a:t>
            </a:r>
            <a:endParaRPr lang="en-US" altLang="zh-CN" sz="2800" dirty="0" smtClean="0"/>
          </a:p>
          <a:p>
            <a:pPr marL="1428750" lvl="1" indent="-514350">
              <a:spcBef>
                <a:spcPts val="1800"/>
              </a:spcBef>
              <a:buFont typeface="Wingdings" panose="05000000000000000000" pitchFamily="2" charset="2"/>
              <a:buChar char="ü"/>
            </a:pPr>
            <a:r>
              <a:rPr lang="en-US" altLang="zh-CN" sz="2800" dirty="0" smtClean="0"/>
              <a:t>Resource Barrier</a:t>
            </a:r>
            <a:r>
              <a:rPr lang="zh-CN" altLang="en-US" sz="2800" dirty="0" smtClean="0"/>
              <a:t>， </a:t>
            </a:r>
            <a:r>
              <a:rPr lang="en-US" altLang="zh-CN" sz="2800" dirty="0" smtClean="0"/>
              <a:t>Transition</a:t>
            </a:r>
            <a:endParaRPr lang="en-US" altLang="zh-CN" sz="2800" b="0" dirty="0"/>
          </a:p>
          <a:p>
            <a:pPr marL="514350" indent="-514350">
              <a:spcBef>
                <a:spcPts val="1800"/>
              </a:spcBef>
              <a:buAutoNum type="arabicPeriod" startAt="3"/>
            </a:pPr>
            <a:r>
              <a:rPr lang="en-US" altLang="zh-CN" sz="3200" b="0" dirty="0" smtClean="0"/>
              <a:t>CPU </a:t>
            </a:r>
            <a:r>
              <a:rPr lang="en-US" altLang="zh-CN" sz="3200" b="0" dirty="0"/>
              <a:t>GPU </a:t>
            </a:r>
            <a:r>
              <a:rPr lang="zh-CN" altLang="en-US" sz="3200" b="0" dirty="0" smtClean="0"/>
              <a:t>映射</a:t>
            </a:r>
            <a:r>
              <a:rPr lang="en-US" altLang="zh-CN" sz="3200" b="0" dirty="0" smtClean="0"/>
              <a:t>memory </a:t>
            </a:r>
            <a:r>
              <a:rPr lang="zh-CN" altLang="en-US" sz="3200" b="0" dirty="0" smtClean="0"/>
              <a:t>同步从</a:t>
            </a:r>
            <a:r>
              <a:rPr lang="en-US" altLang="zh-CN" sz="3200" b="0" dirty="0" smtClean="0"/>
              <a:t>binding</a:t>
            </a:r>
            <a:r>
              <a:rPr lang="zh-CN" altLang="en-US" sz="3200" b="0" dirty="0" smtClean="0"/>
              <a:t>分离</a:t>
            </a:r>
            <a:endParaRPr lang="en-US" altLang="zh-CN" sz="3200" b="0" dirty="0" smtClean="0"/>
          </a:p>
          <a:p>
            <a:pPr marL="1428750" lvl="1" indent="-514350">
              <a:spcBef>
                <a:spcPts val="1800"/>
              </a:spcBef>
              <a:buFont typeface="Wingdings" panose="05000000000000000000" pitchFamily="2" charset="2"/>
              <a:buChar char="ü"/>
            </a:pPr>
            <a:r>
              <a:rPr lang="en-US" altLang="zh-CN" sz="2800" dirty="0"/>
              <a:t>Application</a:t>
            </a:r>
            <a:r>
              <a:rPr lang="zh-CN" altLang="en-US" sz="2800" dirty="0"/>
              <a:t>需要负责同步</a:t>
            </a:r>
            <a:r>
              <a:rPr lang="en-US" altLang="zh-CN" sz="2800" dirty="0"/>
              <a:t>CPU</a:t>
            </a:r>
            <a:r>
              <a:rPr lang="zh-CN" altLang="en-US" sz="2800" dirty="0"/>
              <a:t>和</a:t>
            </a:r>
            <a:r>
              <a:rPr lang="en-US" altLang="zh-CN" sz="2800" dirty="0"/>
              <a:t>GPU</a:t>
            </a:r>
            <a:r>
              <a:rPr lang="zh-CN" altLang="en-US" sz="2800" dirty="0"/>
              <a:t>的</a:t>
            </a:r>
            <a:r>
              <a:rPr lang="en-US" altLang="zh-CN" sz="2800" dirty="0"/>
              <a:t>memory</a:t>
            </a:r>
            <a:r>
              <a:rPr lang="zh-CN" altLang="en-US" sz="2800" dirty="0" smtClean="0"/>
              <a:t>访问</a:t>
            </a:r>
            <a:endParaRPr lang="en-US" altLang="zh-CN" sz="2800" dirty="0" smtClean="0"/>
          </a:p>
          <a:p>
            <a:pPr marL="1428750" lvl="1" indent="-514350">
              <a:spcBef>
                <a:spcPts val="1800"/>
              </a:spcBef>
              <a:buFont typeface="Wingdings" panose="05000000000000000000" pitchFamily="2" charset="2"/>
              <a:buChar char="ü"/>
            </a:pPr>
            <a:r>
              <a:rPr lang="en-US" altLang="zh-CN" sz="2800" dirty="0" smtClean="0"/>
              <a:t>DX12</a:t>
            </a:r>
            <a:r>
              <a:rPr lang="zh-CN" altLang="en-US" sz="2800" dirty="0" smtClean="0"/>
              <a:t>为</a:t>
            </a:r>
            <a:r>
              <a:rPr lang="en-US" altLang="zh-CN" sz="2800" dirty="0"/>
              <a:t>Application</a:t>
            </a:r>
            <a:r>
              <a:rPr lang="zh-CN" altLang="en-US" sz="2800" dirty="0" smtClean="0"/>
              <a:t>提供了可以请求</a:t>
            </a:r>
            <a:r>
              <a:rPr lang="en-US" altLang="zh-CN" sz="2800" dirty="0"/>
              <a:t>CPU</a:t>
            </a:r>
            <a:r>
              <a:rPr lang="zh-CN" altLang="en-US" sz="2800" dirty="0" smtClean="0"/>
              <a:t>休眠的机制</a:t>
            </a:r>
            <a:endParaRPr lang="en-US" altLang="zh-CN" sz="2800" dirty="0"/>
          </a:p>
        </p:txBody>
      </p:sp>
      <p:sp>
        <p:nvSpPr>
          <p:cNvPr id="9" name="文本框 8"/>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Tree>
    <p:extLst>
      <p:ext uri="{BB962C8B-B14F-4D97-AF65-F5344CB8AC3E}">
        <p14:creationId xmlns:p14="http://schemas.microsoft.com/office/powerpoint/2010/main" val="4260107755"/>
      </p:ext>
    </p:extLst>
  </p:cSld>
  <p:clrMapOvr>
    <a:overrideClrMapping bg1="lt1" tx1="dk1" bg2="lt2" tx2="dk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Descriptor</a:t>
            </a:r>
            <a:r>
              <a:rPr lang="zh-CN" altLang="en-US" sz="6000" dirty="0" smtClean="0">
                <a:solidFill>
                  <a:schemeClr val="bg1"/>
                </a:solidFill>
                <a:sym typeface="Helvetica Light"/>
              </a:rPr>
              <a:t>及绑定</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ch2</a:t>
            </a:r>
            <a:endParaRPr lang="zh-CN" sz="8000" cap="all" dirty="0">
              <a:solidFill>
                <a:srgbClr val="FFD966"/>
              </a:solidFill>
            </a:endParaRPr>
          </a:p>
        </p:txBody>
      </p:sp>
    </p:spTree>
    <p:extLst>
      <p:ext uri="{BB962C8B-B14F-4D97-AF65-F5344CB8AC3E}">
        <p14:creationId xmlns:p14="http://schemas.microsoft.com/office/powerpoint/2010/main" val="12520854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6" y="4232124"/>
            <a:ext cx="10855998" cy="6201698"/>
          </a:xfrm>
          <a:prstGeom prst="rect">
            <a:avLst/>
          </a:prstGeom>
        </p:spPr>
        <p:txBody>
          <a:bodyPr wrap="square">
            <a:spAutoFit/>
          </a:bodyPr>
          <a:lstStyle/>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a:latin typeface="微软雅黑 Light" panose="020B0502040204020203" pitchFamily="34" charset="-122"/>
                <a:ea typeface="微软雅黑 Light" panose="020B0502040204020203" pitchFamily="34" charset="-122"/>
                <a:cs typeface="Helvetica"/>
                <a:sym typeface="Helvetica"/>
              </a:rPr>
              <a:t>可以看作向</a:t>
            </a:r>
            <a:r>
              <a:rPr lang="en-US" altLang="zh-CN" sz="3200" dirty="0">
                <a:latin typeface="微软雅黑 Light" panose="020B0502040204020203" pitchFamily="34" charset="-122"/>
                <a:ea typeface="微软雅黑 Light" panose="020B0502040204020203" pitchFamily="34" charset="-122"/>
                <a:cs typeface="Helvetica"/>
                <a:sym typeface="Helvetica"/>
              </a:rPr>
              <a:t>GPU</a:t>
            </a:r>
            <a:r>
              <a:rPr lang="zh-CN" altLang="en-US" sz="3200" dirty="0">
                <a:latin typeface="微软雅黑 Light" panose="020B0502040204020203" pitchFamily="34" charset="-122"/>
                <a:ea typeface="微软雅黑 Light" panose="020B0502040204020203" pitchFamily="34" charset="-122"/>
                <a:cs typeface="Helvetica"/>
                <a:sym typeface="Helvetica"/>
              </a:rPr>
              <a:t>解析资源数据的小数据块，包含资源的解释信息</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。比如：</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RTV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DSV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UAV</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CBV</a:t>
            </a:r>
          </a:p>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zh-CN" altLang="en-US" sz="3200" dirty="0">
                <a:latin typeface="微软雅黑 Light" panose="020B0502040204020203" pitchFamily="34" charset="-122"/>
                <a:ea typeface="微软雅黑 Light" panose="020B0502040204020203" pitchFamily="34" charset="-122"/>
                <a:cs typeface="Helvetica"/>
                <a:sym typeface="Helvetica"/>
              </a:rPr>
              <a:t>尺寸</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可能不同，取决于硬件。可以通过硬件接口</a:t>
            </a:r>
            <a:r>
              <a:rPr lang="zh-CN" altLang="en-US" sz="3200" dirty="0" smtClean="0">
                <a:latin typeface="微软雅黑 Light" panose="020B0502040204020203" pitchFamily="34" charset="-122"/>
                <a:ea typeface="微软雅黑 Light" panose="020B0502040204020203" pitchFamily="34" charset="-122"/>
              </a:rPr>
              <a:t>查询，</a:t>
            </a:r>
            <a:r>
              <a:rPr lang="en-US" altLang="zh-CN" sz="3200" dirty="0" smtClean="0">
                <a:latin typeface="微软雅黑 Light" panose="020B0502040204020203" pitchFamily="34" charset="-122"/>
                <a:ea typeface="微软雅黑 Light" panose="020B0502040204020203" pitchFamily="34" charset="-122"/>
              </a:rPr>
              <a:t>descriptor</a:t>
            </a:r>
            <a:r>
              <a:rPr lang="zh-CN" altLang="en-US" sz="3200" dirty="0" smtClean="0">
                <a:latin typeface="微软雅黑 Light" panose="020B0502040204020203" pitchFamily="34" charset="-122"/>
                <a:ea typeface="微软雅黑 Light" panose="020B0502040204020203" pitchFamily="34" charset="-122"/>
              </a:rPr>
              <a:t>是一块不可再分的单元</a:t>
            </a:r>
            <a:endParaRPr lang="en-US" altLang="zh-CN" sz="3200" dirty="0">
              <a:latin typeface="微软雅黑 Light" panose="020B0502040204020203" pitchFamily="34" charset="-122"/>
              <a:ea typeface="微软雅黑 Light" panose="020B0502040204020203" pitchFamily="34" charset="-122"/>
              <a:cs typeface="Helvetica"/>
              <a:sym typeface="Helvetica"/>
            </a:endParaRPr>
          </a:p>
          <a:p>
            <a:pPr marL="514350" indent="-514350">
              <a:spcBef>
                <a:spcPts val="1800"/>
              </a:spcBef>
              <a:buAutoNum type="arabicPeriod"/>
            </a:pPr>
            <a:r>
              <a:rPr lang="zh-CN" altLang="en-US" sz="3200" dirty="0" smtClean="0">
                <a:latin typeface="微软雅黑 Light" panose="020B0502040204020203" pitchFamily="34" charset="-122"/>
                <a:ea typeface="微软雅黑 Light" panose="020B0502040204020203" pitchFamily="34" charset="-122"/>
                <a:cs typeface="Helvetica"/>
                <a:sym typeface="Helvetica"/>
              </a:rPr>
              <a:t>与</a:t>
            </a:r>
            <a:r>
              <a:rPr lang="zh-CN" altLang="en-US" sz="3200" dirty="0">
                <a:latin typeface="微软雅黑 Light" panose="020B0502040204020203" pitchFamily="34" charset="-122"/>
                <a:ea typeface="微软雅黑 Light" panose="020B0502040204020203" pitchFamily="34" charset="-122"/>
                <a:cs typeface="Helvetica"/>
                <a:sym typeface="Helvetica"/>
              </a:rPr>
              <a:t>驱动层分离</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，驱动层不跟踪或者持有</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的引用；需要</a:t>
            </a:r>
            <a:r>
              <a:rPr lang="en-US" altLang="zh-CN" sz="3200" dirty="0">
                <a:latin typeface="微软雅黑 Light" panose="020B0502040204020203" pitchFamily="34" charset="-122"/>
                <a:ea typeface="微软雅黑 Light" panose="020B0502040204020203" pitchFamily="34" charset="-122"/>
                <a:cs typeface="Helvetica"/>
                <a:sym typeface="Helvetica"/>
              </a:rPr>
              <a:t>application</a:t>
            </a:r>
            <a:r>
              <a:rPr lang="zh-CN" altLang="en-US" sz="3200" dirty="0">
                <a:latin typeface="微软雅黑 Light" panose="020B0502040204020203" pitchFamily="34" charset="-122"/>
                <a:ea typeface="微软雅黑 Light" panose="020B0502040204020203" pitchFamily="34" charset="-122"/>
                <a:cs typeface="Helvetica"/>
                <a:sym typeface="Helvetica"/>
              </a:rPr>
              <a:t>层面去</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管理，确保正确的</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类型被正确的使用</a:t>
            </a:r>
            <a:endParaRPr lang="en-US" altLang="zh-CN" sz="3200" dirty="0" smtClean="0">
              <a:latin typeface="微软雅黑 Light" panose="020B0502040204020203" pitchFamily="34" charset="-122"/>
              <a:ea typeface="微软雅黑 Light" panose="020B0502040204020203" pitchFamily="34" charset="-122"/>
              <a:cs typeface="Helvetica"/>
              <a:sym typeface="Helvetica"/>
            </a:endParaRPr>
          </a:p>
          <a:p>
            <a:pPr marL="514350" indent="-514350">
              <a:spcBef>
                <a:spcPts val="1800"/>
              </a:spcBef>
              <a:buAutoNum type="arabicPeriod"/>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创建的时候不会被分配</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memory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，但是会引用其他分配的</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Memory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buffer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或者</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application</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需要确定</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不会引用一个已经被</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Destroy</a:t>
            </a:r>
            <a:r>
              <a:rPr lang="zh-CN" altLang="en-US" sz="3200" dirty="0" smtClean="0">
                <a:latin typeface="微软雅黑 Light" panose="020B0502040204020203" pitchFamily="34" charset="-122"/>
                <a:ea typeface="微软雅黑 Light" panose="020B0502040204020203" pitchFamily="34" charset="-122"/>
                <a:cs typeface="Helvetica"/>
                <a:sym typeface="Helvetica"/>
              </a:rPr>
              <a:t>的资源</a:t>
            </a:r>
            <a:endParaRPr lang="en-US" altLang="zh-CN" sz="3200" dirty="0">
              <a:latin typeface="微软雅黑 Light" panose="020B0502040204020203" pitchFamily="34" charset="-122"/>
              <a:ea typeface="微软雅黑 Light" panose="020B0502040204020203" pitchFamily="34" charset="-122"/>
              <a:cs typeface="Helvetica"/>
              <a:sym typeface="Helvetica"/>
            </a:endParaRPr>
          </a:p>
        </p:txBody>
      </p:sp>
    </p:spTree>
    <p:extLst>
      <p:ext uri="{BB962C8B-B14F-4D97-AF65-F5344CB8AC3E}">
        <p14:creationId xmlns:p14="http://schemas.microsoft.com/office/powerpoint/2010/main" val="165932095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a:t>
            </a:r>
            <a:endParaRPr lang="en-US" altLang="zh-CN" sz="3200" dirty="0" smtClean="0">
              <a:solidFill>
                <a:srgbClr val="000000"/>
              </a:solidFill>
              <a:sym typeface="Helvetica Light"/>
            </a:endParaRPr>
          </a:p>
        </p:txBody>
      </p:sp>
      <p:sp>
        <p:nvSpPr>
          <p:cNvPr id="7" name="矩形 6"/>
          <p:cNvSpPr/>
          <p:nvPr/>
        </p:nvSpPr>
        <p:spPr>
          <a:xfrm>
            <a:off x="2756485" y="3973329"/>
            <a:ext cx="11578079" cy="8448467"/>
          </a:xfrm>
          <a:prstGeom prst="rect">
            <a:avLst/>
          </a:prstGeom>
        </p:spPr>
        <p:txBody>
          <a:bodyPr wrap="square">
            <a:spAutoFit/>
          </a:bodyPr>
          <a:lstStyle/>
          <a:p>
            <a:pPr marL="514350" indent="-514350">
              <a:spcBef>
                <a:spcPts val="1800"/>
              </a:spcBef>
              <a:buFont typeface="+mj-lt"/>
              <a:buAutoNum type="arabicPeriod" startAt="5"/>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 </a:t>
            </a:r>
            <a:r>
              <a:rPr lang="en-US" altLang="zh-CN" sz="3200" dirty="0">
                <a:latin typeface="微软雅黑 Light" panose="020B0502040204020203" pitchFamily="34" charset="-122"/>
                <a:ea typeface="微软雅黑 Light" panose="020B0502040204020203" pitchFamily="34" charset="-122"/>
                <a:cs typeface="Helvetica"/>
                <a:sym typeface="Helvetica"/>
              </a:rPr>
              <a:t>Handle</a:t>
            </a:r>
            <a:r>
              <a:rPr lang="zh-CN" altLang="en-US" sz="3200" dirty="0">
                <a:latin typeface="微软雅黑 Light" panose="020B0502040204020203" pitchFamily="34" charset="-122"/>
                <a:ea typeface="微软雅黑 Light" panose="020B0502040204020203" pitchFamily="34" charset="-122"/>
                <a:cs typeface="Helvetica"/>
                <a:sym typeface="Helvetica"/>
              </a:rPr>
              <a:t>：</a:t>
            </a:r>
            <a:r>
              <a:rPr lang="en-US" altLang="zh-CN" sz="3200" dirty="0">
                <a:latin typeface="微软雅黑 Light" panose="020B0502040204020203" pitchFamily="34" charset="-122"/>
                <a:ea typeface="微软雅黑 Light" panose="020B0502040204020203" pitchFamily="34" charset="-122"/>
                <a:cs typeface="Helvetica"/>
                <a:sym typeface="Helvetica"/>
              </a:rPr>
              <a:t>the unique address of the </a:t>
            </a:r>
            <a:r>
              <a:rPr lang="en-US" altLang="zh-CN" sz="3200" dirty="0" smtClean="0">
                <a:latin typeface="微软雅黑 Light" panose="020B0502040204020203" pitchFamily="34" charset="-122"/>
                <a:ea typeface="微软雅黑 Light" panose="020B0502040204020203" pitchFamily="34" charset="-122"/>
                <a:cs typeface="Helvetica"/>
                <a:sym typeface="Helvetica"/>
              </a:rPr>
              <a:t>descriptor</a:t>
            </a: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CPU Handles</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Immediate Use </a:t>
            </a: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GPU Handles: Not Immediate Use</a:t>
            </a:r>
            <a:endParaRPr lang="en-US" altLang="zh-CN" sz="2800" dirty="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6. Null </a:t>
            </a:r>
            <a:r>
              <a:rPr lang="en-US" altLang="zh-CN" sz="3200" dirty="0">
                <a:latin typeface="微软雅黑 Light" panose="020B0502040204020203" pitchFamily="34" charset="-122"/>
                <a:ea typeface="微软雅黑 Light" panose="020B0502040204020203" pitchFamily="34" charset="-122"/>
                <a:cs typeface="Helvetica"/>
                <a:sym typeface="Helvetica"/>
              </a:rPr>
              <a:t>descriptors </a:t>
            </a:r>
            <a:endParaRPr lang="en-US" altLang="zh-CN" sz="32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把</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的</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指针置成</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Null</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，实现无</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绑定到</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shader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中的效果</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出</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外其他的描述应尽量完善，比如资源类型；确保</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shader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中需要的</a:t>
            </a:r>
            <a:r>
              <a:rPr lang="zh-CN" altLang="en-US" sz="2800" dirty="0">
                <a:latin typeface="微软雅黑 Light" panose="020B0502040204020203" pitchFamily="34" charset="-122"/>
                <a:ea typeface="微软雅黑 Light" panose="020B0502040204020203" pitchFamily="34" charset="-122"/>
                <a:cs typeface="Helvetica"/>
                <a:sym typeface="Helvetica"/>
              </a:rPr>
              <a:t>资源</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类型与</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的类型对应。</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Root Descriptor</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不能为</a:t>
            </a:r>
            <a:r>
              <a:rPr lang="en-US" altLang="zh-CN" sz="2800" dirty="0" smtClean="0">
                <a:latin typeface="微软雅黑 Light" panose="020B0502040204020203" pitchFamily="34" charset="-122"/>
                <a:ea typeface="微软雅黑 Light" panose="020B0502040204020203" pitchFamily="34" charset="-122"/>
                <a:cs typeface="Helvetica"/>
                <a:sym typeface="Helvetica"/>
              </a:rPr>
              <a:t>null</a:t>
            </a:r>
          </a:p>
          <a:p>
            <a:pPr>
              <a:spcBef>
                <a:spcPts val="1800"/>
              </a:spcBef>
            </a:pPr>
            <a:r>
              <a:rPr lang="en-US" altLang="zh-CN" sz="3200" dirty="0" smtClean="0">
                <a:latin typeface="微软雅黑 Light" panose="020B0502040204020203" pitchFamily="34" charset="-122"/>
                <a:ea typeface="微软雅黑 Light" panose="020B0502040204020203" pitchFamily="34" charset="-122"/>
                <a:cs typeface="Helvetica"/>
                <a:sym typeface="Helvetica"/>
              </a:rPr>
              <a:t>7. Default descriptors</a:t>
            </a:r>
          </a:p>
          <a:p>
            <a:pPr>
              <a:spcBef>
                <a:spcPts val="1800"/>
              </a:spcBef>
            </a:pPr>
            <a:r>
              <a:rPr lang="en-US" altLang="zh-CN" sz="2800" dirty="0">
                <a:latin typeface="微软雅黑 Light" panose="020B0502040204020203" pitchFamily="34" charset="-122"/>
                <a:ea typeface="微软雅黑 Light" panose="020B0502040204020203" pitchFamily="34" charset="-122"/>
                <a:cs typeface="Helvetica"/>
                <a:sym typeface="Helvetica"/>
              </a:rPr>
              <a:t>	</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设置</a:t>
            </a:r>
            <a:r>
              <a:rPr lang="en-US" altLang="zh-CN" sz="2800" dirty="0" err="1" smtClean="0">
                <a:latin typeface="微软雅黑 Light" panose="020B0502040204020203" pitchFamily="34" charset="-122"/>
                <a:ea typeface="微软雅黑 Light" panose="020B0502040204020203" pitchFamily="34" charset="-122"/>
                <a:cs typeface="Helvetica"/>
                <a:sym typeface="Helvetica"/>
              </a:rPr>
              <a:t>pResource</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，不设置</a:t>
            </a:r>
            <a:r>
              <a:rPr lang="en-US" altLang="zh-CN" sz="2800" dirty="0" err="1" smtClean="0">
                <a:latin typeface="微软雅黑 Light" panose="020B0502040204020203" pitchFamily="34" charset="-122"/>
                <a:ea typeface="微软雅黑 Light" panose="020B0502040204020203" pitchFamily="34" charset="-122"/>
                <a:cs typeface="Helvetica"/>
                <a:sym typeface="Helvetica"/>
              </a:rPr>
              <a:t>pDesc</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参数；（</a:t>
            </a:r>
            <a:r>
              <a:rPr lang="en-US" altLang="zh-CN" sz="2800" dirty="0">
                <a:latin typeface="微软雅黑 Light" panose="020B0502040204020203" pitchFamily="34" charset="-122"/>
                <a:ea typeface="微软雅黑 Light" panose="020B0502040204020203" pitchFamily="34" charset="-122"/>
              </a:rPr>
              <a:t>covers the most obvious mapping of a resource to a view</a:t>
            </a:r>
            <a:r>
              <a:rPr lang="zh-CN" altLang="en-US" sz="2800" dirty="0" smtClean="0">
                <a:latin typeface="微软雅黑 Light" panose="020B0502040204020203" pitchFamily="34" charset="-122"/>
                <a:ea typeface="微软雅黑 Light" panose="020B0502040204020203" pitchFamily="34" charset="-122"/>
                <a:cs typeface="Helvetica"/>
                <a:sym typeface="Helvetica"/>
              </a:rPr>
              <a:t>）</a:t>
            </a:r>
            <a:endParaRPr lang="en-US" altLang="zh-CN" sz="2800" dirty="0" smtClean="0">
              <a:latin typeface="微软雅黑 Light" panose="020B0502040204020203" pitchFamily="34" charset="-122"/>
              <a:ea typeface="微软雅黑 Light" panose="020B0502040204020203" pitchFamily="34" charset="-122"/>
              <a:cs typeface="Helvetica"/>
              <a:sym typeface="Helvetica"/>
            </a:endParaRPr>
          </a:p>
          <a:p>
            <a:pPr>
              <a:spcBef>
                <a:spcPts val="1800"/>
              </a:spcBef>
            </a:pPr>
            <a:r>
              <a:rPr lang="en-US" altLang="zh-CN" sz="2800" dirty="0" smtClean="0">
                <a:latin typeface="微软雅黑 Light" panose="020B0502040204020203" pitchFamily="34" charset="-122"/>
                <a:ea typeface="微软雅黑 Light" panose="020B0502040204020203" pitchFamily="34" charset="-122"/>
              </a:rPr>
              <a:t>	</a:t>
            </a:r>
            <a:r>
              <a:rPr lang="zh-CN" altLang="en-US" sz="2800" dirty="0" smtClean="0">
                <a:latin typeface="微软雅黑 Light" panose="020B0502040204020203" pitchFamily="34" charset="-122"/>
                <a:ea typeface="微软雅黑 Light" panose="020B0502040204020203" pitchFamily="34" charset="-122"/>
              </a:rPr>
              <a:t>资源分配空间时使用完全限定格式（</a:t>
            </a:r>
            <a:r>
              <a:rPr lang="en-US" altLang="zh-CN" sz="2800" dirty="0">
                <a:latin typeface="微软雅黑 Light" panose="020B0502040204020203" pitchFamily="34" charset="-122"/>
                <a:ea typeface="微软雅黑 Light" panose="020B0502040204020203" pitchFamily="34" charset="-122"/>
              </a:rPr>
              <a:t> fully qualified format name</a:t>
            </a:r>
            <a:r>
              <a:rPr lang="zh-CN" altLang="en-US" sz="2800" dirty="0" smtClean="0">
                <a:latin typeface="微软雅黑 Light" panose="020B0502040204020203" pitchFamily="34" charset="-122"/>
                <a:ea typeface="微软雅黑 Light" panose="020B0502040204020203" pitchFamily="34" charset="-122"/>
              </a:rPr>
              <a:t>）</a:t>
            </a:r>
            <a:endParaRPr lang="en-US" altLang="zh-CN" sz="2800" dirty="0">
              <a:latin typeface="微软雅黑 Light" panose="020B0502040204020203" pitchFamily="34" charset="-122"/>
              <a:ea typeface="微软雅黑 Light" panose="020B0502040204020203" pitchFamily="34" charset="-122"/>
              <a:cs typeface="Helvetica"/>
              <a:sym typeface="Helvetica"/>
            </a:endParaRPr>
          </a:p>
        </p:txBody>
      </p:sp>
    </p:spTree>
    <p:extLst>
      <p:ext uri="{BB962C8B-B14F-4D97-AF65-F5344CB8AC3E}">
        <p14:creationId xmlns:p14="http://schemas.microsoft.com/office/powerpoint/2010/main" val="231155445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Views</a:t>
            </a:r>
          </a:p>
        </p:txBody>
      </p:sp>
      <p:sp>
        <p:nvSpPr>
          <p:cNvPr id="7" name="矩形 6"/>
          <p:cNvSpPr/>
          <p:nvPr/>
        </p:nvSpPr>
        <p:spPr>
          <a:xfrm>
            <a:off x="2756485" y="4232124"/>
            <a:ext cx="11578079" cy="6370975"/>
          </a:xfrm>
          <a:prstGeom prst="rect">
            <a:avLst/>
          </a:prstGeom>
        </p:spPr>
        <p:txBody>
          <a:bodyPr wrap="square">
            <a:spAutoFit/>
          </a:bodyPr>
          <a:lstStyle/>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Constant buffer view (CBV)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Unordered access view (UAV)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Shader resource view (SRV)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Samplers</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Render Target View (RTV)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Depth Stencil View (DSV)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Index Buffer View (IBV)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Vertex Buffer View (VBV)</a:t>
            </a:r>
          </a:p>
          <a:p>
            <a:pPr marL="514350" indent="-514350">
              <a:spcBef>
                <a:spcPts val="1800"/>
              </a:spcBef>
              <a:buFont typeface="+mj-lt"/>
              <a:buAutoNum type="arabicPeriod"/>
            </a:pPr>
            <a:r>
              <a:rPr lang="en-US" altLang="zh-CN" sz="3200" dirty="0">
                <a:latin typeface="微软雅黑 Light" panose="020B0502040204020203" pitchFamily="34" charset="-122"/>
                <a:ea typeface="微软雅黑 Light" panose="020B0502040204020203" pitchFamily="34" charset="-122"/>
              </a:rPr>
              <a:t>Stream Output View (SOV)</a:t>
            </a:r>
          </a:p>
        </p:txBody>
      </p:sp>
    </p:spTree>
    <p:extLst>
      <p:ext uri="{BB962C8B-B14F-4D97-AF65-F5344CB8AC3E}">
        <p14:creationId xmlns:p14="http://schemas.microsoft.com/office/powerpoint/2010/main" val="41581273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4231928"/>
          </a:xfrm>
          <a:prstGeom prst="rect">
            <a:avLst/>
          </a:prstGeom>
        </p:spPr>
        <p:txBody>
          <a:bodyPr wrap="square">
            <a:spAutoFit/>
          </a:bodyPr>
          <a:lstStyle/>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连续的显存空间，存储的内容是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地址</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的主要目的是尽可能多的包含窗口绘制所需要的所有类型的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endParaRPr lang="en-US" altLang="zh-CN" sz="3200" b="1" dirty="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搭配</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实现快速切换</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访问</a:t>
            </a:r>
            <a:r>
              <a:rPr lang="en-US" altLang="zh-CN" sz="3200" b="1" dirty="0">
                <a:solidFill>
                  <a:srgbClr val="171717"/>
                </a:solidFill>
                <a:latin typeface="微软雅黑 Light" panose="020B0502040204020203" pitchFamily="34" charset="-122"/>
                <a:ea typeface="微软雅黑 Light" panose="020B0502040204020203" pitchFamily="34" charset="-122"/>
              </a:rPr>
              <a:t>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exture 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的目的</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8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管理目的：对</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cpu</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可见；两个</a:t>
            </a:r>
            <a:r>
              <a:rPr lang="en-US" altLang="zh-CN" sz="3200" b="1" dirty="0" smtClean="0">
                <a:solidFill>
                  <a:srgbClr val="171717"/>
                </a:solidFill>
                <a:latin typeface="微软雅黑 Light" panose="020B0502040204020203" pitchFamily="34" charset="-122"/>
                <a:ea typeface="微软雅黑 Light" panose="020B0502040204020203" pitchFamily="34" charset="-122"/>
              </a:rPr>
              <a:t>address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cpu</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address, </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gpu</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address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53351257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3662541"/>
          </a:xfrm>
          <a:prstGeom prst="rect">
            <a:avLst/>
          </a:prstGeom>
        </p:spPr>
        <p:txBody>
          <a:bodyPr wrap="square">
            <a:spAutoFit/>
          </a:bodyPr>
          <a:lstStyle/>
          <a:p>
            <a:pPr marL="742950" indent="-742950">
              <a:spcBef>
                <a:spcPts val="1800"/>
              </a:spcBef>
              <a:buFont typeface="+mj-lt"/>
              <a:buAutoNum type="arabicPeriod" startAt="5"/>
            </a:pP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 Visible Descriptor Heaps</a:t>
            </a:r>
          </a:p>
          <a:p>
            <a:pPr marL="1657350" lvl="1" indent="-742950">
              <a:spcBef>
                <a:spcPts val="1800"/>
              </a:spcBef>
              <a:buFont typeface="Wingdings" panose="05000000000000000000" pitchFamily="2" charset="2"/>
              <a:buChar char="ü"/>
            </a:pPr>
            <a:r>
              <a:rPr lang="zh-CN" altLang="en-US" sz="2800" b="1" dirty="0" smtClean="0">
                <a:solidFill>
                  <a:srgbClr val="171717"/>
                </a:solidFill>
                <a:latin typeface="微软雅黑 Light" panose="020B0502040204020203" pitchFamily="34" charset="-122"/>
                <a:ea typeface="微软雅黑 Light" panose="020B0502040204020203" pitchFamily="34" charset="-122"/>
              </a:rPr>
              <a:t>被</a:t>
            </a:r>
            <a:r>
              <a:rPr lang="en-US" altLang="zh-CN" sz="28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2800" b="1" dirty="0" smtClean="0">
                <a:solidFill>
                  <a:srgbClr val="171717"/>
                </a:solidFill>
                <a:latin typeface="微软雅黑 Light" panose="020B0502040204020203" pitchFamily="34" charset="-122"/>
                <a:ea typeface="微软雅黑 Light" panose="020B0502040204020203" pitchFamily="34" charset="-122"/>
              </a:rPr>
              <a:t>计算通过</a:t>
            </a:r>
            <a:r>
              <a:rPr lang="en-US" altLang="zh-CN" sz="2800" b="1" dirty="0" smtClean="0">
                <a:solidFill>
                  <a:srgbClr val="171717"/>
                </a:solidFill>
                <a:latin typeface="微软雅黑 Light" panose="020B0502040204020203" pitchFamily="34" charset="-122"/>
                <a:ea typeface="微软雅黑 Light" panose="020B0502040204020203" pitchFamily="34" charset="-122"/>
              </a:rPr>
              <a:t>Descriptor Table</a:t>
            </a:r>
            <a:r>
              <a:rPr lang="zh-CN" altLang="en-US" sz="2800" b="1" dirty="0" smtClean="0">
                <a:solidFill>
                  <a:srgbClr val="171717"/>
                </a:solidFill>
                <a:latin typeface="微软雅黑 Light" panose="020B0502040204020203" pitchFamily="34" charset="-122"/>
                <a:ea typeface="微软雅黑 Light" panose="020B0502040204020203" pitchFamily="34" charset="-122"/>
              </a:rPr>
              <a:t>引用的</a:t>
            </a:r>
            <a:r>
              <a:rPr lang="en-US" altLang="zh-CN" sz="28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2800" b="1" dirty="0" smtClean="0">
                <a:solidFill>
                  <a:srgbClr val="171717"/>
                </a:solidFill>
                <a:latin typeface="微软雅黑 Light" panose="020B0502040204020203" pitchFamily="34" charset="-122"/>
                <a:ea typeface="微软雅黑 Light" panose="020B0502040204020203" pitchFamily="34" charset="-122"/>
              </a:rPr>
              <a:t>；设定</a:t>
            </a:r>
            <a:r>
              <a:rPr lang="en-US" altLang="zh-CN" sz="2800" b="1" dirty="0" smtClean="0">
                <a:solidFill>
                  <a:srgbClr val="171717"/>
                </a:solidFill>
                <a:latin typeface="微软雅黑 Light" panose="020B0502040204020203" pitchFamily="34" charset="-122"/>
                <a:ea typeface="微软雅黑 Light" panose="020B0502040204020203" pitchFamily="34" charset="-122"/>
              </a:rPr>
              <a:t>Shader Visible</a:t>
            </a:r>
          </a:p>
          <a:p>
            <a:pPr marL="1657350" lvl="1" indent="-742950">
              <a:spcBef>
                <a:spcPts val="1800"/>
              </a:spcBef>
              <a:buFont typeface="Wingdings" panose="05000000000000000000" pitchFamily="2" charset="2"/>
              <a:buChar char="ü"/>
            </a:pPr>
            <a:r>
              <a:rPr lang="en-US" altLang="zh-CN" sz="2800" dirty="0" smtClean="0"/>
              <a:t>D3D12_SRV_UAV_CBV_DESCRIPTOR_HEAP</a:t>
            </a:r>
          </a:p>
          <a:p>
            <a:pPr marL="1657350" lvl="1" indent="-742950">
              <a:spcBef>
                <a:spcPts val="1800"/>
              </a:spcBef>
              <a:buFont typeface="Wingdings" panose="05000000000000000000" pitchFamily="2" charset="2"/>
              <a:buChar char="ü"/>
            </a:pPr>
            <a:r>
              <a:rPr lang="en-US" altLang="zh-CN" sz="2800" dirty="0" smtClean="0"/>
              <a:t>D3D12_DESCRIPTOR_HEAP_TYPE_SAMPLER</a:t>
            </a:r>
          </a:p>
          <a:p>
            <a:pPr marL="1657350" lvl="1" indent="-742950">
              <a:spcBef>
                <a:spcPts val="1800"/>
              </a:spcBef>
              <a:buFont typeface="Wingdings" panose="05000000000000000000" pitchFamily="2" charset="2"/>
              <a:buChar char="ü"/>
            </a:pPr>
            <a:r>
              <a:rPr lang="en-US" altLang="zh-CN" sz="2800" b="1" dirty="0" smtClean="0">
                <a:solidFill>
                  <a:srgbClr val="171717"/>
                </a:solidFill>
                <a:latin typeface="微软雅黑 Light" panose="020B0502040204020203" pitchFamily="34" charset="-122"/>
                <a:ea typeface="微软雅黑 Light" panose="020B0502040204020203" pitchFamily="34" charset="-122"/>
              </a:rPr>
              <a:t>Hardware Size Limit</a:t>
            </a:r>
          </a:p>
        </p:txBody>
      </p:sp>
      <p:pic>
        <p:nvPicPr>
          <p:cNvPr id="8" name="图片 7"/>
          <p:cNvPicPr>
            <a:picLocks noChangeAspect="1"/>
          </p:cNvPicPr>
          <p:nvPr/>
        </p:nvPicPr>
        <p:blipFill>
          <a:blip r:embed="rId4"/>
          <a:stretch>
            <a:fillRect/>
          </a:stretch>
        </p:blipFill>
        <p:spPr>
          <a:xfrm>
            <a:off x="15214982" y="3295650"/>
            <a:ext cx="7294549" cy="7038795"/>
          </a:xfrm>
          <a:prstGeom prst="rect">
            <a:avLst/>
          </a:prstGeom>
        </p:spPr>
      </p:pic>
    </p:spTree>
    <p:extLst>
      <p:ext uri="{BB962C8B-B14F-4D97-AF65-F5344CB8AC3E}">
        <p14:creationId xmlns:p14="http://schemas.microsoft.com/office/powerpoint/2010/main" val="163954022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1908215"/>
          </a:xfrm>
          <a:prstGeom prst="rect">
            <a:avLst/>
          </a:prstGeom>
        </p:spPr>
        <p:txBody>
          <a:bodyPr wrap="square">
            <a:spAutoFit/>
          </a:bodyPr>
          <a:lstStyle/>
          <a:p>
            <a:pPr marL="742950" indent="-742950">
              <a:spcBef>
                <a:spcPts val="1800"/>
              </a:spcBef>
              <a:buFont typeface="+mj-lt"/>
              <a:buAutoNum type="arabicPeriod" startAt="6"/>
            </a:pPr>
            <a:r>
              <a:rPr lang="en-US" altLang="zh-CN" sz="3200" b="1" dirty="0" smtClean="0">
                <a:latin typeface="微软雅黑 Light" panose="020B0502040204020203" pitchFamily="34" charset="-122"/>
                <a:ea typeface="微软雅黑 Light" panose="020B0502040204020203" pitchFamily="34" charset="-122"/>
              </a:rPr>
              <a:t>Descriptor Heap Sub Allocation</a:t>
            </a:r>
          </a:p>
          <a:p>
            <a:pPr lvl="1">
              <a:spcBef>
                <a:spcPts val="1800"/>
              </a:spcBef>
            </a:pPr>
            <a:r>
              <a:rPr lang="en-US" altLang="zh-CN" sz="2800" b="1" dirty="0" smtClean="0">
                <a:latin typeface="微软雅黑 Light" panose="020B0502040204020203" pitchFamily="34" charset="-122"/>
                <a:ea typeface="微软雅黑 Light" panose="020B0502040204020203" pitchFamily="34" charset="-122"/>
              </a:rPr>
              <a:t>DX11 Separate Buffers for Different Resource Types</a:t>
            </a:r>
          </a:p>
          <a:p>
            <a:pPr lvl="1">
              <a:spcBef>
                <a:spcPts val="1800"/>
              </a:spcBef>
            </a:pPr>
            <a:r>
              <a:rPr lang="en-US" altLang="zh-CN" sz="2800" b="1" dirty="0" smtClean="0">
                <a:latin typeface="微软雅黑 Light" panose="020B0502040204020203" pitchFamily="34" charset="-122"/>
                <a:ea typeface="微软雅黑 Light" panose="020B0502040204020203" pitchFamily="34" charset="-122"/>
              </a:rPr>
              <a:t>DX12 One Buffer to Accommodate Different Resource Types</a:t>
            </a:r>
            <a:endParaRPr lang="en-US" altLang="zh-CN" sz="28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2473733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2.3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Heap</a:t>
            </a:r>
            <a:endParaRPr lang="en-US" altLang="zh-CN" sz="3200" dirty="0" smtClean="0">
              <a:solidFill>
                <a:srgbClr val="000000"/>
              </a:solidFill>
              <a:sym typeface="Helvetica Light"/>
            </a:endParaRPr>
          </a:p>
        </p:txBody>
      </p:sp>
      <p:sp>
        <p:nvSpPr>
          <p:cNvPr id="7" name="矩形 6"/>
          <p:cNvSpPr/>
          <p:nvPr/>
        </p:nvSpPr>
        <p:spPr>
          <a:xfrm>
            <a:off x="2756485" y="4232124"/>
            <a:ext cx="11578079" cy="3970318"/>
          </a:xfrm>
          <a:prstGeom prst="rect">
            <a:avLst/>
          </a:prstGeom>
        </p:spPr>
        <p:txBody>
          <a:bodyPr wrap="square">
            <a:spAutoFit/>
          </a:bodyPr>
          <a:lstStyle/>
          <a:p>
            <a:pPr marL="742950" indent="-742950">
              <a:spcBef>
                <a:spcPts val="1800"/>
              </a:spcBef>
              <a:buFont typeface="+mj-lt"/>
              <a:buAutoNum type="arabicPeriod" startAt="7"/>
            </a:pPr>
            <a:r>
              <a:rPr lang="en-US" altLang="zh-CN" sz="3200" b="1" dirty="0">
                <a:solidFill>
                  <a:srgbClr val="171717"/>
                </a:solidFill>
                <a:latin typeface="微软雅黑 Light" panose="020B0502040204020203" pitchFamily="34" charset="-122"/>
                <a:ea typeface="微软雅黑 Light" panose="020B0502040204020203" pitchFamily="34" charset="-122"/>
              </a:rPr>
              <a:t>Non Shader Visible Descriptor Heaps</a:t>
            </a:r>
          </a:p>
          <a:p>
            <a:pPr marL="1657350" lvl="1" indent="-742950">
              <a:spcBef>
                <a:spcPts val="1800"/>
              </a:spcBef>
              <a:buFont typeface="Wingdings" panose="05000000000000000000" pitchFamily="2" charset="2"/>
              <a:buChar char="ü"/>
            </a:pPr>
            <a:r>
              <a:rPr lang="zh-CN" altLang="en-US" sz="3200" dirty="0" smtClean="0"/>
              <a:t>直接传进</a:t>
            </a:r>
            <a:r>
              <a:rPr lang="en-US" altLang="zh-CN" sz="3200" dirty="0" smtClean="0"/>
              <a:t>Pipeline</a:t>
            </a:r>
            <a:r>
              <a:rPr lang="zh-CN" altLang="en-US" sz="3200" dirty="0" smtClean="0"/>
              <a:t>的</a:t>
            </a:r>
            <a:r>
              <a:rPr lang="en-US" altLang="zh-CN" sz="3200" dirty="0" smtClean="0"/>
              <a:t>Descriptor</a:t>
            </a:r>
            <a:r>
              <a:rPr lang="zh-CN" altLang="en-US" sz="3200" dirty="0" smtClean="0"/>
              <a:t>，未绑定给</a:t>
            </a:r>
            <a:r>
              <a:rPr lang="en-US" altLang="zh-CN" sz="3200" dirty="0" err="1" smtClean="0"/>
              <a:t>shaders</a:t>
            </a:r>
            <a:r>
              <a:rPr lang="zh-CN" altLang="en-US" sz="3200" dirty="0" smtClean="0"/>
              <a:t>；</a:t>
            </a:r>
            <a:r>
              <a:rPr lang="en-US" altLang="zh-CN" sz="3200" dirty="0" smtClean="0"/>
              <a:t>Recording </a:t>
            </a:r>
            <a:r>
              <a:rPr lang="en-US" altLang="zh-CN" sz="3200" dirty="0" err="1" smtClean="0"/>
              <a:t>CommandList</a:t>
            </a:r>
            <a:r>
              <a:rPr lang="zh-CN" altLang="en-US" sz="3200" dirty="0" smtClean="0"/>
              <a:t>的过程解析数据。</a:t>
            </a:r>
            <a:endParaRPr lang="en-US" altLang="zh-CN" sz="3200" dirty="0" smtClean="0"/>
          </a:p>
          <a:p>
            <a:pPr marL="1657350" lvl="1" indent="-742950">
              <a:spcBef>
                <a:spcPts val="1800"/>
              </a:spcBef>
              <a:buFont typeface="Wingdings" panose="05000000000000000000" pitchFamily="2" charset="2"/>
              <a:buChar char="ü"/>
            </a:pPr>
            <a:r>
              <a:rPr lang="en-US" altLang="zh-CN" sz="3200" dirty="0" smtClean="0"/>
              <a:t>RTV</a:t>
            </a:r>
            <a:r>
              <a:rPr lang="zh-CN" altLang="en-US" sz="3200" dirty="0" smtClean="0"/>
              <a:t>，</a:t>
            </a:r>
            <a:r>
              <a:rPr lang="en-US" altLang="zh-CN" sz="3200" dirty="0" smtClean="0"/>
              <a:t>DSV</a:t>
            </a:r>
            <a:r>
              <a:rPr lang="zh-CN" altLang="en-US" sz="3200" dirty="0" smtClean="0"/>
              <a:t>， </a:t>
            </a:r>
            <a:r>
              <a:rPr lang="en-US" altLang="zh-CN" sz="3200" dirty="0" smtClean="0"/>
              <a:t>IVB, VBVs, SOVs</a:t>
            </a:r>
          </a:p>
          <a:p>
            <a:pPr marL="1657350" lvl="1" indent="-742950">
              <a:spcBef>
                <a:spcPts val="1800"/>
              </a:spcBef>
              <a:buFont typeface="Wingdings" panose="05000000000000000000" pitchFamily="2" charset="2"/>
              <a:buChar char="ü"/>
            </a:pPr>
            <a:r>
              <a:rPr lang="en-US" altLang="zh-CN" sz="3200" dirty="0" smtClean="0"/>
              <a:t>Recoding</a:t>
            </a:r>
            <a:r>
              <a:rPr lang="zh-CN" altLang="en-US" sz="3200" dirty="0" smtClean="0"/>
              <a:t>进</a:t>
            </a:r>
            <a:r>
              <a:rPr lang="en-US" altLang="zh-CN" sz="3200" dirty="0" smtClean="0"/>
              <a:t>Command List</a:t>
            </a:r>
            <a:r>
              <a:rPr lang="zh-CN" altLang="en-US" sz="3200" dirty="0" smtClean="0"/>
              <a:t>后</a:t>
            </a:r>
            <a:r>
              <a:rPr lang="en-US" altLang="zh-CN" sz="3200" dirty="0" smtClean="0"/>
              <a:t>Memory</a:t>
            </a:r>
            <a:r>
              <a:rPr lang="zh-CN" altLang="en-US" sz="3200" dirty="0" smtClean="0"/>
              <a:t>就可以复用了</a:t>
            </a:r>
            <a:endParaRPr lang="en-US" altLang="zh-CN" sz="3200" dirty="0" smtClean="0"/>
          </a:p>
          <a:p>
            <a:pPr marL="1657350" lvl="1" indent="-742950">
              <a:spcBef>
                <a:spcPts val="1800"/>
              </a:spcBef>
              <a:buFont typeface="Wingdings" panose="05000000000000000000" pitchFamily="2" charset="2"/>
              <a:buChar char="ü"/>
            </a:pPr>
            <a:r>
              <a:rPr lang="en-US" altLang="zh-CN" sz="3200" dirty="0"/>
              <a:t>N</a:t>
            </a:r>
            <a:r>
              <a:rPr lang="en-US" altLang="zh-CN" sz="3200" dirty="0" smtClean="0"/>
              <a:t>ot Constrained </a:t>
            </a:r>
            <a:r>
              <a:rPr lang="en-US" altLang="zh-CN" sz="3200" dirty="0"/>
              <a:t>in size</a:t>
            </a:r>
            <a:endParaRPr lang="en-US" altLang="zh-CN" sz="32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196561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a:solidFill>
                  <a:srgbClr val="000000"/>
                </a:solidFill>
              </a:rPr>
              <a:t>Objectives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888670" y="4942320"/>
            <a:ext cx="9040091" cy="3365024"/>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1200"/>
              </a:spcBef>
              <a:buAutoNum type="arabicPeriod"/>
            </a:pPr>
            <a:r>
              <a:rPr lang="en-US" altLang="zh-CN" sz="3200" b="0" dirty="0" smtClean="0">
                <a:solidFill>
                  <a:srgbClr val="000000"/>
                </a:solidFill>
                <a:sym typeface="Helvetica Light"/>
              </a:rPr>
              <a:t>Resource Binding in DX12</a:t>
            </a:r>
            <a:r>
              <a:rPr lang="zh-CN" altLang="en-US" sz="3200" b="0" dirty="0" smtClean="0">
                <a:solidFill>
                  <a:srgbClr val="000000"/>
                </a:solidFill>
                <a:sym typeface="Helvetica Light"/>
              </a:rPr>
              <a:t>了解</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深入</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，掌握</a:t>
            </a:r>
            <a:r>
              <a:rPr lang="en-US" altLang="zh-CN" sz="3200" b="0" dirty="0" smtClean="0">
                <a:solidFill>
                  <a:srgbClr val="000000"/>
                </a:solidFill>
                <a:sym typeface="Helvetica Light"/>
              </a:rPr>
              <a:t>Root Signature</a:t>
            </a:r>
            <a:r>
              <a:rPr lang="zh-CN" altLang="en-US" sz="3200" b="0" dirty="0" smtClean="0">
                <a:solidFill>
                  <a:srgbClr val="000000"/>
                </a:solidFill>
                <a:sym typeface="Helvetica Light"/>
              </a:rPr>
              <a:t>，</a:t>
            </a:r>
            <a:r>
              <a:rPr lang="en-US" altLang="zh-CN" sz="3200" b="0" dirty="0" smtClean="0">
                <a:solidFill>
                  <a:srgbClr val="000000"/>
                </a:solidFill>
                <a:sym typeface="Helvetica Light"/>
              </a:rPr>
              <a:t>Descriptor Heap</a:t>
            </a:r>
            <a:r>
              <a:rPr lang="zh-CN" altLang="en-US" sz="3200" b="0" dirty="0">
                <a:solidFill>
                  <a:srgbClr val="000000"/>
                </a:solidFill>
                <a:sym typeface="Helvetica Light"/>
              </a:rPr>
              <a:t>以及</a:t>
            </a:r>
            <a:r>
              <a:rPr lang="zh-CN" altLang="en-US" sz="3200" b="0" dirty="0" smtClean="0">
                <a:solidFill>
                  <a:srgbClr val="000000"/>
                </a:solidFill>
                <a:sym typeface="Helvetica Light"/>
              </a:rPr>
              <a:t>各种</a:t>
            </a:r>
            <a:r>
              <a:rPr lang="en-US" altLang="zh-CN" sz="3200" b="0" dirty="0" smtClean="0">
                <a:solidFill>
                  <a:srgbClr val="000000"/>
                </a:solidFill>
                <a:sym typeface="Helvetica Light"/>
              </a:rPr>
              <a:t>View</a:t>
            </a:r>
            <a:r>
              <a:rPr lang="zh-CN" altLang="en-US" sz="3200" b="0" dirty="0" smtClean="0">
                <a:solidFill>
                  <a:srgbClr val="000000"/>
                </a:solidFill>
                <a:sym typeface="Helvetica Light"/>
              </a:rPr>
              <a:t>的使用。</a:t>
            </a:r>
            <a:endParaRPr lang="en-US" altLang="zh-CN" sz="3200" b="0" dirty="0" smtClean="0">
              <a:solidFill>
                <a:srgbClr val="000000"/>
              </a:solidFill>
              <a:sym typeface="Helvetica Light"/>
            </a:endParaRPr>
          </a:p>
          <a:p>
            <a:pPr marL="742950" indent="-742950">
              <a:lnSpc>
                <a:spcPct val="150000"/>
              </a:lnSpc>
              <a:spcBef>
                <a:spcPts val="1200"/>
              </a:spcBef>
              <a:buAutoNum type="arabicPeriod"/>
            </a:pPr>
            <a:r>
              <a:rPr lang="zh-CN" altLang="en-US" sz="3200" b="0" dirty="0" smtClean="0">
                <a:solidFill>
                  <a:srgbClr val="000000"/>
                </a:solidFill>
                <a:sym typeface="Helvetica Light"/>
              </a:rPr>
              <a:t>掌握相关数据的封装。</a:t>
            </a:r>
            <a:endParaRPr lang="en-US" altLang="zh-CN" sz="3200" b="0" dirty="0" smtClean="0">
              <a:solidFill>
                <a:srgbClr val="000000"/>
              </a:solidFill>
              <a:sym typeface="Helvetica Light"/>
            </a:endParaRPr>
          </a:p>
        </p:txBody>
      </p:sp>
      <p:sp>
        <p:nvSpPr>
          <p:cNvPr id="2" name="文本框 1"/>
          <p:cNvSpPr txBox="1"/>
          <p:nvPr/>
        </p:nvSpPr>
        <p:spPr>
          <a:xfrm>
            <a:off x="15721886" y="5968014"/>
            <a:ext cx="7476406" cy="13952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dirty="0" smtClean="0">
                <a:ln>
                  <a:noFill/>
                </a:ln>
                <a:solidFill>
                  <a:srgbClr val="000000"/>
                </a:solidFill>
                <a:effectLst/>
                <a:uFillTx/>
                <a:latin typeface="+mn-lt"/>
                <a:ea typeface="+mn-ea"/>
                <a:cs typeface="+mn-cs"/>
                <a:sym typeface="Helvetica Light"/>
              </a:rPr>
              <a:t>预习内容：</a:t>
            </a:r>
            <a:endParaRPr kumimoji="0" lang="en-US" altLang="zh-CN" sz="2800" b="0" i="0" u="none" strike="noStrike" cap="none" spc="0" normalizeH="0" baseline="0" dirty="0" smtClean="0">
              <a:ln>
                <a:noFill/>
              </a:ln>
              <a:solidFill>
                <a:srgbClr val="000000"/>
              </a:solidFill>
              <a:effectLst/>
              <a:uFillTx/>
              <a:latin typeface="+mn-lt"/>
              <a:ea typeface="+mn-ea"/>
              <a:cs typeface="+mn-cs"/>
              <a:sym typeface="Helvetica Light"/>
            </a:endParaRPr>
          </a:p>
          <a:p>
            <a:pPr marL="514350" indent="-514350" defTabSz="825500" hangingPunct="0">
              <a:buFontTx/>
              <a:buAutoNum type="arabicPeriod"/>
            </a:pPr>
            <a:r>
              <a:rPr lang="zh-CN" altLang="en-US" sz="2800" dirty="0">
                <a:solidFill>
                  <a:srgbClr val="000000"/>
                </a:solidFill>
                <a:sym typeface="Helvetica Light"/>
              </a:rPr>
              <a:t>官方文档 </a:t>
            </a:r>
            <a:r>
              <a:rPr lang="en-US" altLang="zh-CN" sz="2800" dirty="0">
                <a:solidFill>
                  <a:srgbClr val="000000"/>
                </a:solidFill>
                <a:sym typeface="Helvetica Light"/>
                <a:hlinkClick r:id="rId3"/>
              </a:rPr>
              <a:t>Resource Binding in Direct3D 12 </a:t>
            </a:r>
            <a:endParaRPr lang="en-US" altLang="zh-CN" sz="2800" dirty="0" smtClean="0">
              <a:solidFill>
                <a:srgbClr val="000000"/>
              </a:solidFill>
              <a:sym typeface="Helvetica Light"/>
            </a:endParaRPr>
          </a:p>
          <a:p>
            <a:pPr marL="514350" indent="-514350" defTabSz="825500" hangingPunct="0">
              <a:buFontTx/>
              <a:buAutoNum type="arabicPeriod"/>
            </a:pPr>
            <a:r>
              <a:rPr lang="en-US" altLang="zh-CN" sz="2800" dirty="0" smtClean="0">
                <a:solidFill>
                  <a:srgbClr val="000000"/>
                </a:solidFill>
                <a:sym typeface="Helvetica Light"/>
              </a:rPr>
              <a:t>DX12</a:t>
            </a:r>
            <a:r>
              <a:rPr lang="zh-CN" altLang="en-US" sz="2800" dirty="0">
                <a:solidFill>
                  <a:srgbClr val="000000"/>
                </a:solidFill>
                <a:sym typeface="Helvetica Light"/>
              </a:rPr>
              <a:t>技术白皮书</a:t>
            </a:r>
            <a:r>
              <a:rPr lang="en-US" altLang="zh-CN" sz="2800" dirty="0" smtClean="0">
                <a:solidFill>
                  <a:srgbClr val="000000"/>
                </a:solidFill>
                <a:sym typeface="Helvetica Light"/>
              </a:rPr>
              <a:t>3.3-3.5</a:t>
            </a:r>
            <a:endParaRPr kumimoji="0" lang="en-US" altLang="zh-CN" sz="2800" b="0" i="0" u="none" strike="noStrike" cap="none" spc="0" normalizeH="0" baseline="0" dirty="0" smtClean="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2.4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a:t>
            </a:r>
            <a:endParaRPr lang="en-US" altLang="zh-CN" sz="3200" dirty="0" smtClean="0">
              <a:solidFill>
                <a:srgbClr val="000000"/>
              </a:solidFill>
              <a:sym typeface="Helvetica Light"/>
            </a:endParaRPr>
          </a:p>
        </p:txBody>
      </p:sp>
      <p:pic>
        <p:nvPicPr>
          <p:cNvPr id="7" name="图片 6"/>
          <p:cNvPicPr>
            <a:picLocks noChangeAspect="1"/>
          </p:cNvPicPr>
          <p:nvPr/>
        </p:nvPicPr>
        <p:blipFill>
          <a:blip r:embed="rId4"/>
          <a:stretch>
            <a:fillRect/>
          </a:stretch>
        </p:blipFill>
        <p:spPr>
          <a:xfrm>
            <a:off x="15014038" y="4232124"/>
            <a:ext cx="7454726" cy="4140035"/>
          </a:xfrm>
          <a:prstGeom prst="rect">
            <a:avLst/>
          </a:prstGeom>
        </p:spPr>
      </p:pic>
      <p:sp>
        <p:nvSpPr>
          <p:cNvPr id="8" name="矩形 7"/>
          <p:cNvSpPr/>
          <p:nvPr/>
        </p:nvSpPr>
        <p:spPr>
          <a:xfrm>
            <a:off x="2756485" y="4232124"/>
            <a:ext cx="11076247" cy="3354765"/>
          </a:xfrm>
          <a:prstGeom prst="rect">
            <a:avLst/>
          </a:prstGeom>
        </p:spPr>
        <p:txBody>
          <a:bodyPr wrap="square">
            <a:spAutoFit/>
          </a:bodyPr>
          <a:lstStyle/>
          <a:p>
            <a:pPr marL="742950" indent="-742950">
              <a:spcBef>
                <a:spcPts val="1200"/>
              </a:spcBef>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保存的是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上的一段</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Descriptors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索引（</a:t>
            </a:r>
            <a:r>
              <a:rPr lang="en-US" altLang="zh-CN" sz="3200" b="1" dirty="0" smtClean="0">
                <a:solidFill>
                  <a:srgbClr val="171717"/>
                </a:solidFill>
                <a:latin typeface="微软雅黑 Light" panose="020B0502040204020203" pitchFamily="34" charset="-122"/>
                <a:ea typeface="微软雅黑 Light" panose="020B0502040204020203" pitchFamily="34" charset="-122"/>
              </a:rPr>
              <a:t>Offset + Length</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图形管线使用</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的索引访问</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所以，与</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和</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关联性；</a:t>
            </a:r>
            <a:r>
              <a:rPr lang="en-US" altLang="zh-CN" sz="3200" b="1" dirty="0" smtClean="0">
                <a:solidFill>
                  <a:srgbClr val="171717"/>
                </a:solidFill>
                <a:latin typeface="微软雅黑 Light" panose="020B0502040204020203" pitchFamily="34" charset="-122"/>
                <a:ea typeface="微软雅黑 Light" panose="020B0502040204020203" pitchFamily="34" charset="-122"/>
              </a:rPr>
              <a:t>graphics pipeline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通过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使用</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，给管线访问</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的权限</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6806899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2.5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Descriptor Table VS Descriptor Heap</a:t>
            </a:r>
            <a:endParaRPr lang="en-US" altLang="zh-CN" sz="3200" dirty="0" smtClean="0">
              <a:solidFill>
                <a:srgbClr val="000000"/>
              </a:solidFill>
              <a:sym typeface="Helvetica Light"/>
            </a:endParaRPr>
          </a:p>
        </p:txBody>
      </p:sp>
      <p:sp>
        <p:nvSpPr>
          <p:cNvPr id="8" name="矩形 7"/>
          <p:cNvSpPr/>
          <p:nvPr/>
        </p:nvSpPr>
        <p:spPr>
          <a:xfrm>
            <a:off x="2756486" y="4141781"/>
            <a:ext cx="11578079" cy="1231106"/>
          </a:xfrm>
          <a:prstGeom prst="rect">
            <a:avLst/>
          </a:prstGeom>
        </p:spPr>
        <p:txBody>
          <a:bodyPr wrap="square">
            <a:spAutoFit/>
          </a:bodyPr>
          <a:lstStyle/>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是否是</a:t>
            </a:r>
            <a:r>
              <a:rPr lang="en-US" altLang="zh-CN" sz="3200" b="1" dirty="0" smtClean="0">
                <a:solidFill>
                  <a:srgbClr val="171717"/>
                </a:solidFill>
                <a:latin typeface="微软雅黑 Light" panose="020B0502040204020203" pitchFamily="34" charset="-122"/>
                <a:ea typeface="微软雅黑 Light" panose="020B0502040204020203" pitchFamily="34" charset="-122"/>
              </a:rPr>
              <a:t>Memory Allocation</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与</a:t>
            </a:r>
            <a:r>
              <a:rPr lang="en-US" altLang="zh-CN" sz="3200" b="1" dirty="0" smtClean="0">
                <a:solidFill>
                  <a:srgbClr val="171717"/>
                </a:solidFill>
                <a:latin typeface="微软雅黑 Light" panose="020B0502040204020203" pitchFamily="34" charset="-122"/>
                <a:ea typeface="微软雅黑 Light" panose="020B0502040204020203" pitchFamily="34" charset="-122"/>
              </a:rPr>
              <a:t>Graphics pipeline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的关联性</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5644157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Root Signature</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ch3</a:t>
            </a:r>
            <a:endParaRPr lang="zh-CN" sz="8000" cap="all" dirty="0">
              <a:solidFill>
                <a:srgbClr val="FFD966"/>
              </a:solidFill>
            </a:endParaRPr>
          </a:p>
        </p:txBody>
      </p:sp>
    </p:spTree>
    <p:extLst>
      <p:ext uri="{BB962C8B-B14F-4D97-AF65-F5344CB8AC3E}">
        <p14:creationId xmlns:p14="http://schemas.microsoft.com/office/powerpoint/2010/main" val="34527209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3.1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2369880"/>
          </a:xfrm>
          <a:prstGeom prst="rect">
            <a:avLst/>
          </a:prstGeom>
        </p:spPr>
        <p:txBody>
          <a:bodyPr wrap="square">
            <a:spAutoFit/>
          </a:bodyPr>
          <a:lstStyle/>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App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层配置</a:t>
            </a:r>
            <a:r>
              <a:rPr lang="en-US" altLang="zh-CN" sz="3200" b="1" dirty="0" smtClean="0">
                <a:solidFill>
                  <a:srgbClr val="171717"/>
                </a:solidFill>
                <a:latin typeface="微软雅黑 Light" panose="020B0502040204020203" pitchFamily="34" charset="-122"/>
                <a:ea typeface="微软雅黑 Light" panose="020B0502040204020203" pitchFamily="34" charset="-122"/>
              </a:rPr>
              <a:t>;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定义</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计算时需要的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类型</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类似接口的定义，定义</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希望的数据类型，但不定义具体的数据</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通过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Parameter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指定</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078757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3.2 </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5109091"/>
          </a:xfrm>
          <a:prstGeom prst="rect">
            <a:avLst/>
          </a:prstGeom>
        </p:spPr>
        <p:txBody>
          <a:bodyPr wrap="square">
            <a:spAutoFit/>
          </a:bodyPr>
          <a:lstStyle/>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Constants</a:t>
            </a:r>
          </a:p>
          <a:p>
            <a:pPr marL="1657350" lvl="1"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32 bit</a:t>
            </a:r>
          </a:p>
          <a:p>
            <a:pPr marL="1657350" lvl="1"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Constant buffer</a:t>
            </a:r>
          </a:p>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inline 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r>
              <a:rPr lang="en-US" altLang="zh-CN" sz="3200" b="1" dirty="0" smtClean="0">
                <a:solidFill>
                  <a:srgbClr val="171717"/>
                </a:solidFill>
                <a:latin typeface="微软雅黑 Light" panose="020B0502040204020203" pitchFamily="34" charset="-122"/>
                <a:ea typeface="微软雅黑 Light" panose="020B0502040204020203" pitchFamily="34" charset="-122"/>
              </a:rPr>
              <a:t>used many times</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尽量是最尝试用到的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p>
          <a:p>
            <a:pPr marL="1657350" lvl="1"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无</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size limit</a:t>
            </a:r>
          </a:p>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a:t>
            </a:r>
            <a:r>
              <a:rPr lang="en-US" altLang="zh-CN" sz="3200" b="1" dirty="0">
                <a:solidFill>
                  <a:srgbClr val="171717"/>
                </a:solidFill>
                <a:latin typeface="微软雅黑 Light" panose="020B0502040204020203" pitchFamily="34" charset="-122"/>
                <a:ea typeface="微软雅黑 Light" panose="020B0502040204020203" pitchFamily="34" charset="-122"/>
              </a:rPr>
              <a:t> </a:t>
            </a:r>
            <a:r>
              <a:rPr lang="en-US" altLang="zh-CN" sz="3200" b="1" dirty="0" smtClean="0">
                <a:solidFill>
                  <a:srgbClr val="171717"/>
                </a:solidFill>
                <a:latin typeface="微软雅黑 Light" panose="020B0502040204020203" pitchFamily="34" charset="-122"/>
                <a:ea typeface="微软雅黑 Light" panose="020B0502040204020203" pitchFamily="34" charset="-122"/>
              </a:rPr>
              <a:t>Tables</a:t>
            </a:r>
          </a:p>
          <a:p>
            <a:pPr marL="1657350" lvl="1"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切换</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Draw call</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时提升效率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 binding</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效率</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pic>
        <p:nvPicPr>
          <p:cNvPr id="9" name="图片 8"/>
          <p:cNvPicPr>
            <a:picLocks noChangeAspect="1"/>
          </p:cNvPicPr>
          <p:nvPr/>
        </p:nvPicPr>
        <p:blipFill>
          <a:blip r:embed="rId4"/>
          <a:stretch>
            <a:fillRect/>
          </a:stretch>
        </p:blipFill>
        <p:spPr>
          <a:xfrm>
            <a:off x="15847739" y="4687207"/>
            <a:ext cx="7242505" cy="4094484"/>
          </a:xfrm>
          <a:prstGeom prst="rect">
            <a:avLst/>
          </a:prstGeom>
        </p:spPr>
      </p:pic>
    </p:spTree>
    <p:extLst>
      <p:ext uri="{BB962C8B-B14F-4D97-AF65-F5344CB8AC3E}">
        <p14:creationId xmlns:p14="http://schemas.microsoft.com/office/powerpoint/2010/main" val="79435883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.3 Root</a:t>
            </a:r>
            <a:r>
              <a:rPr kumimoji="0" lang="en-US" altLang="zh-CN" sz="4000" b="0" i="0" u="none" strike="noStrike" cap="none" spc="0" normalizeH="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Signature</a:t>
            </a:r>
            <a:endParaRPr lang="en-US" altLang="zh-CN" sz="3200" dirty="0" smtClean="0">
              <a:solidFill>
                <a:srgbClr val="000000"/>
              </a:solidFill>
              <a:sym typeface="Helvetica Light"/>
            </a:endParaRPr>
          </a:p>
        </p:txBody>
      </p:sp>
      <p:sp>
        <p:nvSpPr>
          <p:cNvPr id="7" name="矩形 6"/>
          <p:cNvSpPr/>
          <p:nvPr/>
        </p:nvSpPr>
        <p:spPr>
          <a:xfrm>
            <a:off x="2379968" y="4278140"/>
            <a:ext cx="11578079" cy="5478423"/>
          </a:xfrm>
          <a:prstGeom prst="rect">
            <a:avLst/>
          </a:prstGeom>
        </p:spPr>
        <p:txBody>
          <a:bodyPr wrap="square">
            <a:spAutoFit/>
          </a:bodyPr>
          <a:lstStyle/>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的布局灵活，但</a:t>
            </a:r>
            <a:r>
              <a:rPr lang="en-US" altLang="zh-CN" sz="3200" b="1" dirty="0" smtClean="0">
                <a:solidFill>
                  <a:srgbClr val="171717"/>
                </a:solidFill>
                <a:latin typeface="微软雅黑 Light" panose="020B0502040204020203" pitchFamily="34" charset="-122"/>
                <a:ea typeface="微软雅黑 Light" panose="020B0502040204020203" pitchFamily="34" charset="-122"/>
              </a:rPr>
              <a:t>app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层应当控制</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越小越好</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smtClean="0">
                <a:solidFill>
                  <a:srgbClr val="171717"/>
                </a:solidFill>
                <a:latin typeface="微软雅黑 Light" panose="020B0502040204020203" pitchFamily="34" charset="-122"/>
                <a:ea typeface="微软雅黑 Light" panose="020B0502040204020203" pitchFamily="34" charset="-122"/>
              </a:rPr>
              <a:t>绘制时通过</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传给</a:t>
            </a:r>
            <a:r>
              <a:rPr lang="en-US" altLang="zh-CN" sz="3200" b="1" dirty="0" smtClean="0">
                <a:solidFill>
                  <a:srgbClr val="171717"/>
                </a:solidFill>
                <a:latin typeface="微软雅黑 Light" panose="020B0502040204020203" pitchFamily="34" charset="-122"/>
                <a:ea typeface="微软雅黑 Light" panose="020B0502040204020203" pitchFamily="34" charset="-122"/>
              </a:rPr>
              <a:t>shader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计算的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会根据</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drawcall</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变化，所以，在绘制时每个</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Drawcall</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可能有一套独一无二的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状态；这就是所说的，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定义时只定义数据类型（</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Data Type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），不定义数据内容（</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Data Content</a:t>
            </a:r>
            <a:r>
              <a:rPr lang="zh-CN" altLang="en-US" sz="3200" b="1" dirty="0" smtClean="0">
                <a:solidFill>
                  <a:srgbClr val="171717"/>
                </a:solidFill>
                <a:latin typeface="微软雅黑 Light" panose="020B0502040204020203" pitchFamily="34" charset="-122"/>
                <a:ea typeface="微软雅黑 Light" panose="020B0502040204020203" pitchFamily="34" charset="-122"/>
              </a:rPr>
              <a:t>）</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zh-CN" altLang="en-US" sz="3200" b="1" dirty="0">
                <a:solidFill>
                  <a:srgbClr val="171717"/>
                </a:solidFill>
                <a:latin typeface="微软雅黑 Light" panose="020B0502040204020203" pitchFamily="34" charset="-122"/>
                <a:ea typeface="微软雅黑 Light" panose="020B0502040204020203" pitchFamily="34" charset="-122"/>
              </a:rPr>
              <a:t>理想情况</a:t>
            </a:r>
            <a:r>
              <a:rPr lang="zh-CN" altLang="en-US" sz="3200" b="1" dirty="0" smtClean="0">
                <a:solidFill>
                  <a:srgbClr val="171717"/>
                </a:solidFill>
                <a:latin typeface="微软雅黑 Light" panose="020B0502040204020203" pitchFamily="34" charset="-122"/>
                <a:ea typeface="微软雅黑 Light" panose="020B0502040204020203" pitchFamily="34" charset="-122"/>
              </a:rPr>
              <a:t>下，会有一组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PSO</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对应一个相同的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，每个</a:t>
            </a:r>
            <a:r>
              <a:rPr lang="en-US" altLang="zh-CN" sz="3200" b="1" dirty="0" err="1" smtClean="0">
                <a:solidFill>
                  <a:srgbClr val="171717"/>
                </a:solidFill>
                <a:latin typeface="微软雅黑 Light" panose="020B0502040204020203" pitchFamily="34" charset="-122"/>
                <a:ea typeface="微软雅黑 Light" panose="020B0502040204020203" pitchFamily="34" charset="-122"/>
              </a:rPr>
              <a:t>pso</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执行时可以单个设置自己的</a:t>
            </a:r>
            <a:r>
              <a:rPr lang="en-US" altLang="zh-CN" sz="3200" b="1" dirty="0" smtClean="0">
                <a:solidFill>
                  <a:srgbClr val="171717"/>
                </a:solidFill>
                <a:latin typeface="微软雅黑 Light" panose="020B0502040204020203" pitchFamily="34" charset="-122"/>
                <a:ea typeface="微软雅黑 Light" panose="020B0502040204020203" pitchFamily="34" charset="-122"/>
              </a:rPr>
              <a:t>binding</a:t>
            </a:r>
            <a:r>
              <a:rPr lang="zh-CN" altLang="en-US" sz="3200" b="1" dirty="0" smtClean="0">
                <a:solidFill>
                  <a:srgbClr val="171717"/>
                </a:solidFill>
                <a:latin typeface="微软雅黑 Light" panose="020B0502040204020203" pitchFamily="34" charset="-122"/>
                <a:ea typeface="微软雅黑 Light" panose="020B0502040204020203" pitchFamily="34" charset="-122"/>
              </a:rPr>
              <a:t>数据</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a:p>
            <a:pPr marL="742950" indent="-742950">
              <a:spcBef>
                <a:spcPts val="1200"/>
              </a:spcBef>
              <a:buFontTx/>
              <a:buAutoNum type="arabicPeriod"/>
            </a:pPr>
            <a:r>
              <a:rPr lang="en-US" altLang="zh-CN" sz="3200" b="1" dirty="0" smtClean="0">
                <a:solidFill>
                  <a:srgbClr val="171717"/>
                </a:solidFill>
                <a:latin typeface="微软雅黑 Light" panose="020B0502040204020203" pitchFamily="34" charset="-122"/>
                <a:ea typeface="微软雅黑 Light" panose="020B0502040204020203" pitchFamily="34" charset="-122"/>
              </a:rPr>
              <a:t>App</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层可以控制</a:t>
            </a:r>
            <a:r>
              <a:rPr lang="en-US" altLang="zh-CN" sz="3200" b="1" dirty="0" smtClean="0">
                <a:solidFill>
                  <a:srgbClr val="171717"/>
                </a:solidFill>
                <a:latin typeface="微软雅黑 Light" panose="020B0502040204020203" pitchFamily="34" charset="-122"/>
                <a:ea typeface="微软雅黑 Light" panose="020B0502040204020203" pitchFamily="34" charset="-122"/>
              </a:rPr>
              <a:t>descriptor table </a:t>
            </a:r>
            <a:r>
              <a:rPr lang="zh-CN" altLang="en-US" sz="3200" b="1" dirty="0" smtClean="0">
                <a:solidFill>
                  <a:srgbClr val="171717"/>
                </a:solidFill>
                <a:latin typeface="微软雅黑 Light" panose="020B0502040204020203" pitchFamily="34" charset="-122"/>
                <a:ea typeface="微软雅黑 Light" panose="020B0502040204020203" pitchFamily="34" charset="-122"/>
              </a:rPr>
              <a:t>和</a:t>
            </a:r>
            <a:r>
              <a:rPr lang="en-US" altLang="zh-CN" sz="3200" b="1" dirty="0" smtClean="0">
                <a:solidFill>
                  <a:srgbClr val="171717"/>
                </a:solidFill>
                <a:latin typeface="微软雅黑 Light" panose="020B0502040204020203" pitchFamily="34" charset="-122"/>
                <a:ea typeface="微软雅黑 Light" panose="020B0502040204020203" pitchFamily="34" charset="-122"/>
              </a:rPr>
              <a:t>inline descriptor</a:t>
            </a:r>
            <a:r>
              <a:rPr lang="zh-CN" altLang="en-US" sz="3200" b="1" dirty="0" smtClean="0">
                <a:solidFill>
                  <a:srgbClr val="171717"/>
                </a:solidFill>
                <a:latin typeface="微软雅黑 Light" panose="020B0502040204020203" pitchFamily="34" charset="-122"/>
                <a:ea typeface="微软雅黑 Light" panose="020B0502040204020203" pitchFamily="34" charset="-122"/>
              </a:rPr>
              <a:t>的数量</a:t>
            </a:r>
            <a:endParaRPr lang="en-US" altLang="zh-CN" sz="3200" b="1" dirty="0" smtClean="0">
              <a:solidFill>
                <a:srgbClr val="171717"/>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9130466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3.4</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Limits</a:t>
            </a:r>
            <a:endParaRPr lang="en-US" altLang="zh-CN" sz="3200" dirty="0" smtClean="0">
              <a:solidFill>
                <a:srgbClr val="000000"/>
              </a:solidFill>
              <a:sym typeface="Helvetica Light"/>
            </a:endParaRPr>
          </a:p>
        </p:txBody>
      </p:sp>
      <p:sp>
        <p:nvSpPr>
          <p:cNvPr id="7" name="矩形 6"/>
          <p:cNvSpPr/>
          <p:nvPr/>
        </p:nvSpPr>
        <p:spPr>
          <a:xfrm>
            <a:off x="2379968" y="4278140"/>
            <a:ext cx="11578079" cy="7294305"/>
          </a:xfrm>
          <a:prstGeom prst="rect">
            <a:avLst/>
          </a:prstGeom>
        </p:spPr>
        <p:txBody>
          <a:bodyPr wrap="square">
            <a:spAutoFit/>
          </a:bodyPr>
          <a:lstStyle/>
          <a:p>
            <a:pPr marL="742950" indent="-742950">
              <a:buFontTx/>
              <a:buAutoNum type="arabicPeriod"/>
            </a:pPr>
            <a:r>
              <a:rPr lang="en-US" altLang="zh-CN" b="1" dirty="0">
                <a:latin typeface="微软雅黑 Light" panose="020B0502040204020203" pitchFamily="34" charset="-122"/>
                <a:ea typeface="微软雅黑 Light" panose="020B0502040204020203" pitchFamily="34" charset="-122"/>
              </a:rPr>
              <a:t>Memory limits and </a:t>
            </a:r>
            <a:r>
              <a:rPr lang="en-US" altLang="zh-CN" b="1" dirty="0" smtClean="0">
                <a:latin typeface="微软雅黑 Light" panose="020B0502040204020203" pitchFamily="34" charset="-122"/>
                <a:ea typeface="微软雅黑 Light" panose="020B0502040204020203" pitchFamily="34" charset="-122"/>
              </a:rPr>
              <a:t>costs</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RS</a:t>
            </a:r>
            <a:r>
              <a:rPr lang="zh-CN" altLang="en-US" b="1" dirty="0" smtClean="0">
                <a:latin typeface="微软雅黑 Light" panose="020B0502040204020203" pitchFamily="34" charset="-122"/>
                <a:ea typeface="微软雅黑 Light" panose="020B0502040204020203" pitchFamily="34" charset="-122"/>
              </a:rPr>
              <a:t>最大占</a:t>
            </a:r>
            <a:r>
              <a:rPr lang="en-US" altLang="zh-CN" b="1" dirty="0" smtClean="0">
                <a:latin typeface="微软雅黑 Light" panose="020B0502040204020203" pitchFamily="34" charset="-122"/>
                <a:ea typeface="微软雅黑 Light" panose="020B0502040204020203" pitchFamily="34" charset="-122"/>
              </a:rPr>
              <a:t>64 DWORD</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Descriptor Table 1</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Root </a:t>
            </a:r>
            <a:r>
              <a:rPr lang="en-US" altLang="zh-CN" b="1" dirty="0" err="1" smtClean="0">
                <a:latin typeface="微软雅黑 Light" panose="020B0502040204020203" pitchFamily="34" charset="-122"/>
                <a:ea typeface="微软雅黑 Light" panose="020B0502040204020203" pitchFamily="34" charset="-122"/>
              </a:rPr>
              <a:t>Contant</a:t>
            </a:r>
            <a:r>
              <a:rPr lang="en-US" altLang="zh-CN" b="1" dirty="0" smtClean="0">
                <a:latin typeface="微软雅黑 Light" panose="020B0502040204020203" pitchFamily="34" charset="-122"/>
                <a:ea typeface="微软雅黑 Light" panose="020B0502040204020203" pitchFamily="34" charset="-122"/>
              </a:rPr>
              <a:t>  1</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Root Descriptor 2</a:t>
            </a: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Performance </a:t>
            </a:r>
            <a:r>
              <a:rPr lang="en-US" altLang="zh-CN" b="1" dirty="0">
                <a:latin typeface="微软雅黑 Light" panose="020B0502040204020203" pitchFamily="34" charset="-122"/>
                <a:ea typeface="微软雅黑 Light" panose="020B0502040204020203" pitchFamily="34" charset="-122"/>
              </a:rPr>
              <a:t>costs(Levels </a:t>
            </a:r>
            <a:r>
              <a:rPr lang="en-US" altLang="zh-CN" b="1" dirty="0" smtClean="0">
                <a:latin typeface="微软雅黑 Light" panose="020B0502040204020203" pitchFamily="34" charset="-122"/>
                <a:ea typeface="微软雅黑 Light" panose="020B0502040204020203" pitchFamily="34" charset="-122"/>
              </a:rPr>
              <a:t>of Indirection)</a:t>
            </a:r>
          </a:p>
          <a:p>
            <a:pPr marL="1657350" lvl="1" indent="-742950">
              <a:buFont typeface="Wingdings" panose="05000000000000000000" pitchFamily="2" charset="2"/>
              <a:buChar char="Ø"/>
            </a:pPr>
            <a:r>
              <a:rPr lang="en-US" altLang="zh-CN" b="1" dirty="0">
                <a:latin typeface="微软雅黑 Light" panose="020B0502040204020203" pitchFamily="34" charset="-122"/>
                <a:ea typeface="微软雅黑 Light" panose="020B0502040204020203" pitchFamily="34" charset="-122"/>
              </a:rPr>
              <a:t>Descriptor Table </a:t>
            </a:r>
            <a:r>
              <a:rPr lang="en-US" altLang="zh-CN" b="1" dirty="0" smtClean="0">
                <a:latin typeface="微软雅黑 Light" panose="020B0502040204020203" pitchFamily="34" charset="-122"/>
                <a:ea typeface="微软雅黑 Light" panose="020B0502040204020203" pitchFamily="34" charset="-122"/>
              </a:rPr>
              <a:t>2</a:t>
            </a:r>
            <a:endParaRPr lang="en-US" altLang="zh-CN" b="1" dirty="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a:latin typeface="微软雅黑 Light" panose="020B0502040204020203" pitchFamily="34" charset="-122"/>
                <a:ea typeface="微软雅黑 Light" panose="020B0502040204020203" pitchFamily="34" charset="-122"/>
              </a:rPr>
              <a:t>Root </a:t>
            </a:r>
            <a:r>
              <a:rPr lang="en-US" altLang="zh-CN" b="1" dirty="0" err="1">
                <a:latin typeface="微软雅黑 Light" panose="020B0502040204020203" pitchFamily="34" charset="-122"/>
                <a:ea typeface="微软雅黑 Light" panose="020B0502040204020203" pitchFamily="34" charset="-122"/>
              </a:rPr>
              <a:t>Contant</a:t>
            </a:r>
            <a:r>
              <a:rPr lang="en-US" altLang="zh-CN" b="1" dirty="0">
                <a:latin typeface="微软雅黑 Light" panose="020B0502040204020203" pitchFamily="34" charset="-122"/>
                <a:ea typeface="微软雅黑 Light" panose="020B0502040204020203" pitchFamily="34" charset="-122"/>
              </a:rPr>
              <a:t>  1</a:t>
            </a:r>
          </a:p>
          <a:p>
            <a:pPr marL="1657350" lvl="1" indent="-742950">
              <a:buFont typeface="Wingdings" panose="05000000000000000000" pitchFamily="2" charset="2"/>
              <a:buChar char="Ø"/>
            </a:pPr>
            <a:r>
              <a:rPr lang="en-US" altLang="zh-CN" b="1" dirty="0">
                <a:latin typeface="微软雅黑 Light" panose="020B0502040204020203" pitchFamily="34" charset="-122"/>
                <a:ea typeface="微软雅黑 Light" panose="020B0502040204020203" pitchFamily="34" charset="-122"/>
              </a:rPr>
              <a:t>Root Descriptor </a:t>
            </a:r>
            <a:r>
              <a:rPr lang="en-US" altLang="zh-CN" b="1" dirty="0" smtClean="0">
                <a:latin typeface="微软雅黑 Light" panose="020B0502040204020203" pitchFamily="34" charset="-122"/>
                <a:ea typeface="微软雅黑 Light" panose="020B0502040204020203" pitchFamily="34" charset="-122"/>
              </a:rPr>
              <a:t>2</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Static Sample 0</a:t>
            </a: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Static samplers</a:t>
            </a: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RS</a:t>
            </a:r>
            <a:r>
              <a:rPr lang="zh-CN" altLang="en-US" b="1" dirty="0" smtClean="0">
                <a:latin typeface="微软雅黑 Light" panose="020B0502040204020203" pitchFamily="34" charset="-122"/>
                <a:ea typeface="微软雅黑 Light" panose="020B0502040204020203" pitchFamily="34" charset="-122"/>
              </a:rPr>
              <a:t>的一部分，但不占空间</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没有</a:t>
            </a:r>
            <a:r>
              <a:rPr lang="en-US" altLang="zh-CN" b="1" dirty="0" smtClean="0">
                <a:latin typeface="微软雅黑 Light" panose="020B0502040204020203" pitchFamily="34" charset="-122"/>
                <a:ea typeface="微软雅黑 Light" panose="020B0502040204020203" pitchFamily="34" charset="-122"/>
              </a:rPr>
              <a:t>Performance cost</a:t>
            </a:r>
            <a:endParaRPr lang="en-US" altLang="zh-CN" b="1" dirty="0">
              <a:latin typeface="微软雅黑 Light" panose="020B0502040204020203" pitchFamily="34" charset="-122"/>
              <a:ea typeface="微软雅黑 Light" panose="020B0502040204020203" pitchFamily="34" charset="-122"/>
            </a:endParaRPr>
          </a:p>
        </p:txBody>
      </p:sp>
      <p:pic>
        <p:nvPicPr>
          <p:cNvPr id="8" name="图片 7"/>
          <p:cNvPicPr>
            <a:picLocks noChangeAspect="1"/>
          </p:cNvPicPr>
          <p:nvPr/>
        </p:nvPicPr>
        <p:blipFill>
          <a:blip r:embed="rId4"/>
          <a:stretch>
            <a:fillRect/>
          </a:stretch>
        </p:blipFill>
        <p:spPr>
          <a:xfrm>
            <a:off x="15656895" y="2141710"/>
            <a:ext cx="7384122" cy="8371021"/>
          </a:xfrm>
          <a:prstGeom prst="rect">
            <a:avLst/>
          </a:prstGeom>
        </p:spPr>
      </p:pic>
    </p:spTree>
    <p:extLst>
      <p:ext uri="{BB962C8B-B14F-4D97-AF65-F5344CB8AC3E}">
        <p14:creationId xmlns:p14="http://schemas.microsoft.com/office/powerpoint/2010/main" val="316999154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微软雅黑" panose="020B0503020204020204" pitchFamily="34" charset="-122"/>
                <a:ea typeface="微软雅黑" panose="020B0503020204020204" pitchFamily="34" charset="-122"/>
                <a:sym typeface="Helvetica Light"/>
              </a:rPr>
              <a:t>3.5 </a:t>
            </a:r>
            <a:r>
              <a:rPr lang="zh-CN" altLang="en-US" sz="4000" dirty="0" smtClean="0">
                <a:solidFill>
                  <a:srgbClr val="000000"/>
                </a:solidFill>
                <a:latin typeface="微软雅黑" panose="020B0503020204020204" pitchFamily="34" charset="-122"/>
                <a:ea typeface="微软雅黑" panose="020B0503020204020204" pitchFamily="34" charset="-122"/>
                <a:sym typeface="Helvetica Light"/>
              </a:rPr>
              <a:t>关系总结</a:t>
            </a:r>
            <a:endParaRPr lang="en-US" altLang="zh-CN" sz="3200" dirty="0" smtClean="0">
              <a:solidFill>
                <a:srgbClr val="000000"/>
              </a:solidFill>
              <a:latin typeface="微软雅黑" panose="020B0503020204020204" pitchFamily="34" charset="-122"/>
              <a:ea typeface="微软雅黑" panose="020B0503020204020204" pitchFamily="34" charset="-122"/>
              <a:sym typeface="Helvetica Light"/>
            </a:endParaRPr>
          </a:p>
        </p:txBody>
      </p:sp>
      <p:sp>
        <p:nvSpPr>
          <p:cNvPr id="7" name="矩形 6"/>
          <p:cNvSpPr/>
          <p:nvPr/>
        </p:nvSpPr>
        <p:spPr>
          <a:xfrm>
            <a:off x="2379968" y="4278140"/>
            <a:ext cx="11578079" cy="3970318"/>
          </a:xfrm>
          <a:prstGeom prst="rect">
            <a:avLst/>
          </a:prstGeom>
        </p:spPr>
        <p:txBody>
          <a:bodyPr wrap="square">
            <a:spAutoFit/>
          </a:bodyPr>
          <a:lstStyle/>
          <a:p>
            <a:r>
              <a:rPr lang="en-US" altLang="zh-CN" b="1" dirty="0" smtClean="0">
                <a:solidFill>
                  <a:srgbClr val="171717"/>
                </a:solidFill>
                <a:latin typeface="微软雅黑 Light" panose="020B0502040204020203" pitchFamily="34" charset="-122"/>
                <a:ea typeface="微软雅黑 Light" panose="020B0502040204020203" pitchFamily="34" charset="-122"/>
              </a:rPr>
              <a:t>1. </a:t>
            </a:r>
            <a:r>
              <a:rPr lang="zh-CN" altLang="en-US" b="1" dirty="0" smtClean="0">
                <a:solidFill>
                  <a:srgbClr val="171717"/>
                </a:solidFill>
                <a:latin typeface="微软雅黑 Light" panose="020B0502040204020203" pitchFamily="34" charset="-122"/>
                <a:ea typeface="微软雅黑 Light" panose="020B0502040204020203" pitchFamily="34" charset="-122"/>
              </a:rPr>
              <a:t>关系总结</a:t>
            </a: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solidFill>
                  <a:srgbClr val="171717"/>
                </a:solidFill>
                <a:latin typeface="微软雅黑 Light" panose="020B0502040204020203" pitchFamily="34" charset="-122"/>
                <a:ea typeface="微软雅黑 Light" panose="020B0502040204020203" pitchFamily="34" charset="-122"/>
              </a:rPr>
              <a:t>Root Signature</a:t>
            </a:r>
            <a:r>
              <a:rPr lang="zh-CN" altLang="en-US" b="1" dirty="0" smtClean="0">
                <a:solidFill>
                  <a:srgbClr val="171717"/>
                </a:solidFill>
                <a:latin typeface="微软雅黑 Light" panose="020B0502040204020203" pitchFamily="34" charset="-122"/>
                <a:ea typeface="微软雅黑 Light" panose="020B0502040204020203" pitchFamily="34" charset="-122"/>
              </a:rPr>
              <a:t>相当于函数签名</a:t>
            </a: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b="1" dirty="0" smtClean="0">
                <a:solidFill>
                  <a:srgbClr val="171717"/>
                </a:solidFill>
                <a:latin typeface="微软雅黑 Light" panose="020B0502040204020203" pitchFamily="34" charset="-122"/>
                <a:ea typeface="微软雅黑 Light" panose="020B0502040204020203" pitchFamily="34" charset="-122"/>
              </a:rPr>
              <a:t>是存储</a:t>
            </a:r>
            <a:r>
              <a:rPr lang="en-US" altLang="zh-CN" b="1" dirty="0" smtClean="0">
                <a:solidFill>
                  <a:srgbClr val="171717"/>
                </a:solidFill>
                <a:latin typeface="微软雅黑 Light" panose="020B0502040204020203" pitchFamily="34" charset="-122"/>
                <a:ea typeface="微软雅黑 Light" panose="020B0502040204020203" pitchFamily="34" charset="-122"/>
              </a:rPr>
              <a:t>Resource</a:t>
            </a:r>
            <a:r>
              <a:rPr lang="zh-CN" altLang="en-US" b="1" dirty="0" smtClean="0">
                <a:solidFill>
                  <a:srgbClr val="171717"/>
                </a:solidFill>
                <a:latin typeface="微软雅黑 Light" panose="020B0502040204020203" pitchFamily="34" charset="-122"/>
                <a:ea typeface="微软雅黑 Light" panose="020B0502040204020203" pitchFamily="34" charset="-122"/>
              </a:rPr>
              <a:t>地址的连续内存块</a:t>
            </a: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solidFill>
                  <a:srgbClr val="171717"/>
                </a:solidFill>
                <a:latin typeface="微软雅黑 Light" panose="020B0502040204020203" pitchFamily="34" charset="-122"/>
                <a:ea typeface="微软雅黑 Light" panose="020B0502040204020203" pitchFamily="34" charset="-122"/>
              </a:rPr>
              <a:t>Descriptor Table</a:t>
            </a:r>
            <a:r>
              <a:rPr lang="zh-CN" altLang="en-US" b="1" dirty="0" smtClean="0">
                <a:solidFill>
                  <a:srgbClr val="171717"/>
                </a:solidFill>
                <a:latin typeface="微软雅黑 Light" panose="020B0502040204020203" pitchFamily="34" charset="-122"/>
                <a:ea typeface="微软雅黑 Light" panose="020B0502040204020203" pitchFamily="34" charset="-122"/>
              </a:rPr>
              <a:t>是</a:t>
            </a:r>
            <a:r>
              <a:rPr lang="en-US" altLang="zh-CN" b="1" dirty="0" smtClean="0">
                <a:solidFill>
                  <a:srgbClr val="171717"/>
                </a:solidFill>
                <a:latin typeface="微软雅黑 Light" panose="020B0502040204020203" pitchFamily="34" charset="-122"/>
                <a:ea typeface="微软雅黑 Light" panose="020B0502040204020203" pitchFamily="34" charset="-122"/>
              </a:rPr>
              <a:t>Descriptor Heap</a:t>
            </a:r>
            <a:r>
              <a:rPr lang="zh-CN" altLang="en-US" b="1" dirty="0" smtClean="0">
                <a:solidFill>
                  <a:srgbClr val="171717"/>
                </a:solidFill>
                <a:latin typeface="微软雅黑 Light" panose="020B0502040204020203" pitchFamily="34" charset="-122"/>
                <a:ea typeface="微软雅黑 Light" panose="020B0502040204020203" pitchFamily="34" charset="-122"/>
              </a:rPr>
              <a:t>上的一段索引，可以根据不同的</a:t>
            </a:r>
            <a:r>
              <a:rPr lang="en-US" altLang="zh-CN" b="1" dirty="0" smtClean="0">
                <a:solidFill>
                  <a:srgbClr val="171717"/>
                </a:solidFill>
                <a:latin typeface="微软雅黑 Light" panose="020B0502040204020203" pitchFamily="34" charset="-122"/>
                <a:ea typeface="微软雅黑 Light" panose="020B0502040204020203" pitchFamily="34" charset="-122"/>
              </a:rPr>
              <a:t>draw call</a:t>
            </a:r>
            <a:r>
              <a:rPr lang="zh-CN" altLang="en-US" b="1" dirty="0" smtClean="0">
                <a:solidFill>
                  <a:srgbClr val="171717"/>
                </a:solidFill>
                <a:latin typeface="微软雅黑 Light" panose="020B0502040204020203" pitchFamily="34" charset="-122"/>
                <a:ea typeface="微软雅黑 Light" panose="020B0502040204020203" pitchFamily="34" charset="-122"/>
              </a:rPr>
              <a:t>需求更改</a:t>
            </a: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endParaRPr lang="en-US" altLang="zh-CN" b="1" dirty="0" smtClean="0">
              <a:solidFill>
                <a:srgbClr val="171717"/>
              </a:solidFill>
              <a:latin typeface="微软雅黑 Light" panose="020B0502040204020203" pitchFamily="34" charset="-122"/>
              <a:ea typeface="微软雅黑 Light" panose="020B0502040204020203" pitchFamily="34" charset="-122"/>
            </a:endParaRPr>
          </a:p>
        </p:txBody>
      </p:sp>
      <p:pic>
        <p:nvPicPr>
          <p:cNvPr id="8" name="图片 7"/>
          <p:cNvPicPr>
            <a:picLocks noChangeAspect="1"/>
          </p:cNvPicPr>
          <p:nvPr/>
        </p:nvPicPr>
        <p:blipFill>
          <a:blip r:embed="rId4"/>
          <a:stretch>
            <a:fillRect/>
          </a:stretch>
        </p:blipFill>
        <p:spPr>
          <a:xfrm>
            <a:off x="14772499" y="3295650"/>
            <a:ext cx="8830266" cy="6607475"/>
          </a:xfrm>
          <a:prstGeom prst="rect">
            <a:avLst/>
          </a:prstGeom>
        </p:spPr>
      </p:pic>
    </p:spTree>
    <p:extLst>
      <p:ext uri="{BB962C8B-B14F-4D97-AF65-F5344CB8AC3E}">
        <p14:creationId xmlns:p14="http://schemas.microsoft.com/office/powerpoint/2010/main" val="52200914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295087"/>
            <a:ext cx="15651686" cy="1322926"/>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lvl="1" algn="ctr">
              <a:lnSpc>
                <a:spcPct val="150000"/>
              </a:lnSpc>
              <a:spcBef>
                <a:spcPts val="600"/>
              </a:spcBef>
            </a:pPr>
            <a:r>
              <a:rPr lang="zh-CN" altLang="en-US" sz="6000" dirty="0">
                <a:solidFill>
                  <a:schemeClr val="bg1"/>
                </a:solidFill>
                <a:sym typeface="Helvetica Light"/>
              </a:rPr>
              <a:t>引擎关键对象封装</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smtClean="0">
                <a:solidFill>
                  <a:srgbClr val="FFD966"/>
                </a:solidFill>
                <a:latin typeface="宋体" panose="02010600030101010101" pitchFamily="2" charset="-122"/>
                <a:cs typeface="宋体" panose="02010600030101010101" pitchFamily="2" charset="-122"/>
              </a:rPr>
              <a:t>ch4</a:t>
            </a:r>
            <a:endParaRPr lang="zh-CN" sz="8000" cap="all" dirty="0">
              <a:solidFill>
                <a:srgbClr val="FFD966"/>
              </a:solidFill>
            </a:endParaRPr>
          </a:p>
        </p:txBody>
      </p:sp>
    </p:spTree>
    <p:extLst>
      <p:ext uri="{BB962C8B-B14F-4D97-AF65-F5344CB8AC3E}">
        <p14:creationId xmlns:p14="http://schemas.microsoft.com/office/powerpoint/2010/main" val="329043244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a:t>
            </a:r>
            <a:r>
              <a:rPr lang="en-US" altLang="zh-CN" sz="4000" dirty="0">
                <a:solidFill>
                  <a:srgbClr val="000000"/>
                </a:solidFill>
                <a:sym typeface="Helvetica Light"/>
              </a:rPr>
              <a:t>Game Thread VS Render Thread</a:t>
            </a:r>
          </a:p>
        </p:txBody>
      </p:sp>
      <p:sp>
        <p:nvSpPr>
          <p:cNvPr id="7" name="矩形 6"/>
          <p:cNvSpPr/>
          <p:nvPr/>
        </p:nvSpPr>
        <p:spPr>
          <a:xfrm>
            <a:off x="2379968" y="4278140"/>
            <a:ext cx="11578079" cy="7294305"/>
          </a:xfrm>
          <a:prstGeom prst="rect">
            <a:avLst/>
          </a:prstGeom>
        </p:spPr>
        <p:txBody>
          <a:bodyPr wrap="square">
            <a:spAutoFit/>
          </a:bodyPr>
          <a:lstStyle/>
          <a:p>
            <a:pPr marL="742950" indent="-742950">
              <a:buFontTx/>
              <a:buAutoNum type="arabicPeriod"/>
            </a:pPr>
            <a:r>
              <a:rPr lang="zh-CN" altLang="en-US" b="1" dirty="0" smtClean="0">
                <a:latin typeface="微软雅黑 Light" panose="020B0502040204020203" pitchFamily="34" charset="-122"/>
                <a:ea typeface="微软雅黑 Light" panose="020B0502040204020203" pitchFamily="34" charset="-122"/>
              </a:rPr>
              <a:t>为什么要分游戏线程，渲染线程？</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工作的复杂性</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zh-CN" altLang="en-US" b="1" dirty="0" smtClean="0">
                <a:latin typeface="微软雅黑 Light" panose="020B0502040204020203" pitchFamily="34" charset="-122"/>
                <a:ea typeface="微软雅黑 Light" panose="020B0502040204020203" pitchFamily="34" charset="-122"/>
              </a:rPr>
              <a:t>游戏线程的工作</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加载资源，</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构造世界，</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其他工作（事件处理，对象生命管理，游戏逻辑，等）</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zh-CN" altLang="en-US" b="1" dirty="0">
                <a:latin typeface="微软雅黑 Light" panose="020B0502040204020203" pitchFamily="34" charset="-122"/>
                <a:ea typeface="微软雅黑 Light" panose="020B0502040204020203" pitchFamily="34" charset="-122"/>
              </a:rPr>
              <a:t>渲染线程具体负责哪方面的工作？</a:t>
            </a:r>
            <a:endParaRPr lang="en-US" altLang="zh-CN" b="1" dirty="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a:latin typeface="微软雅黑 Light" panose="020B0502040204020203" pitchFamily="34" charset="-122"/>
                <a:ea typeface="微软雅黑 Light" panose="020B0502040204020203" pitchFamily="34" charset="-122"/>
              </a:rPr>
              <a:t>收集渲染对象</a:t>
            </a:r>
            <a:endParaRPr lang="en-US" altLang="zh-CN" b="1" dirty="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a:latin typeface="微软雅黑 Light" panose="020B0502040204020203" pitchFamily="34" charset="-122"/>
                <a:ea typeface="微软雅黑 Light" panose="020B0502040204020203" pitchFamily="34" charset="-122"/>
              </a:rPr>
              <a:t>渲染器工作</a:t>
            </a:r>
            <a:endParaRPr lang="en-US" altLang="zh-CN" b="1" dirty="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a:latin typeface="微软雅黑 Light" panose="020B0502040204020203" pitchFamily="34" charset="-122"/>
                <a:ea typeface="微软雅黑 Light" panose="020B0502040204020203" pitchFamily="34" charset="-122"/>
              </a:rPr>
              <a:t>RHI</a:t>
            </a:r>
            <a:r>
              <a:rPr lang="zh-CN" altLang="en-US" b="1" dirty="0">
                <a:latin typeface="微软雅黑 Light" panose="020B0502040204020203" pitchFamily="34" charset="-122"/>
                <a:ea typeface="微软雅黑 Light" panose="020B0502040204020203" pitchFamily="34" charset="-122"/>
              </a:rPr>
              <a:t>命令提交</a:t>
            </a:r>
            <a:endParaRPr lang="en-US" altLang="zh-CN" b="1" dirty="0">
              <a:latin typeface="微软雅黑 Light" panose="020B0502040204020203" pitchFamily="34" charset="-122"/>
              <a:ea typeface="微软雅黑 Light" panose="020B0502040204020203" pitchFamily="34" charset="-122"/>
            </a:endParaRPr>
          </a:p>
          <a:p>
            <a:pPr marL="742950" indent="-742950">
              <a:buFontTx/>
              <a:buAutoNum type="arabicPeriod"/>
            </a:pP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zh-CN" altLang="en-US" b="1" dirty="0" smtClean="0">
                <a:latin typeface="微软雅黑 Light" panose="020B0502040204020203" pitchFamily="34" charset="-122"/>
                <a:ea typeface="微软雅黑 Light" panose="020B0502040204020203" pitchFamily="34" charset="-122"/>
              </a:rPr>
              <a:t>如何分？</a:t>
            </a:r>
            <a:endParaRPr lang="en-US" altLang="zh-CN"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937354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7" name="Rectangle"/>
          <p:cNvSpPr/>
          <p:nvPr/>
        </p:nvSpPr>
        <p:spPr>
          <a:xfrm>
            <a:off x="1843701" y="0"/>
            <a:ext cx="1305564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8" name="The Picture slide"/>
          <p:cNvSpPr txBox="1"/>
          <p:nvPr/>
        </p:nvSpPr>
        <p:spPr>
          <a:xfrm>
            <a:off x="2706624" y="3457011"/>
            <a:ext cx="7104888" cy="872034"/>
          </a:xfrm>
          <a:prstGeom prst="rect">
            <a:avLst/>
          </a:prstGeom>
          <a:ln w="12700">
            <a:miter lim="400000"/>
          </a:ln>
        </p:spPr>
        <p:txBody>
          <a:bodyPr wrap="square" lIns="54864" tIns="50800" rIns="50800" bIns="50800" anchor="b">
            <a:spAutoFit/>
          </a:bodyPr>
          <a:lstStyle>
            <a:lvl1pPr>
              <a:defRPr b="1">
                <a:latin typeface="Helvetica"/>
                <a:ea typeface="Helvetica"/>
                <a:cs typeface="Helvetica"/>
                <a:sym typeface="Helvetica"/>
              </a:defRPr>
            </a:lvl1pPr>
          </a:lstStyle>
          <a:p>
            <a:pPr defTabSz="825500" hangingPunct="0"/>
            <a:r>
              <a:rPr lang="en-US" altLang="zh-CN" sz="5000" kern="0" cap="all" dirty="0" smtClean="0">
                <a:solidFill>
                  <a:srgbClr val="000000"/>
                </a:solidFill>
              </a:rPr>
              <a:t>Contents</a:t>
            </a:r>
            <a:endParaRPr lang="zh-CN" sz="5000" kern="0" cap="all" dirty="0">
              <a:solidFill>
                <a:srgbClr val="000000"/>
              </a:solidFill>
            </a:endParaRPr>
          </a:p>
        </p:txBody>
      </p:sp>
      <p:sp>
        <p:nvSpPr>
          <p:cNvPr id="10" name="Rectangle"/>
          <p:cNvSpPr/>
          <p:nvPr/>
        </p:nvSpPr>
        <p:spPr>
          <a:xfrm>
            <a:off x="2724911" y="4572000"/>
            <a:ext cx="10018631" cy="145143"/>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15" name="The Picture slide"/>
          <p:cNvSpPr txBox="1"/>
          <p:nvPr/>
        </p:nvSpPr>
        <p:spPr>
          <a:xfrm>
            <a:off x="2724912" y="4942320"/>
            <a:ext cx="10018630" cy="547329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zh-CN" altLang="en-US" sz="4000" b="0" dirty="0" smtClean="0">
                <a:solidFill>
                  <a:srgbClr val="000000"/>
                </a:solidFill>
                <a:sym typeface="Helvetica Light"/>
              </a:rPr>
              <a:t>深入</a:t>
            </a:r>
            <a:r>
              <a:rPr lang="en-US" altLang="zh-CN" sz="40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Resource Binding</a:t>
            </a:r>
          </a:p>
          <a:p>
            <a:pPr marL="1657350" lvl="1" indent="-742950">
              <a:lnSpc>
                <a:spcPct val="150000"/>
              </a:lnSpc>
              <a:spcBef>
                <a:spcPts val="600"/>
              </a:spcBef>
              <a:buAutoNum type="arabicPeriod"/>
            </a:pPr>
            <a:r>
              <a:rPr lang="en-US" altLang="zh-CN" sz="3200" b="0" dirty="0" smtClean="0">
                <a:solidFill>
                  <a:srgbClr val="000000"/>
                </a:solidFill>
                <a:sym typeface="Helvetica Light"/>
              </a:rPr>
              <a:t>Descriptor </a:t>
            </a:r>
            <a:r>
              <a:rPr lang="zh-CN" altLang="en-US" sz="3200" b="0" dirty="0" smtClean="0">
                <a:solidFill>
                  <a:srgbClr val="000000"/>
                </a:solidFill>
                <a:sym typeface="Helvetica Light"/>
              </a:rPr>
              <a:t>及绑定</a:t>
            </a:r>
            <a:endParaRPr lang="en-US" altLang="zh-CN" sz="3200" b="0" dirty="0" smtClean="0">
              <a:solidFill>
                <a:srgbClr val="000000"/>
              </a:solidFill>
              <a:sym typeface="Helvetica Light"/>
            </a:endParaRPr>
          </a:p>
          <a:p>
            <a:pPr marL="1657350" lvl="1" indent="-742950">
              <a:lnSpc>
                <a:spcPct val="150000"/>
              </a:lnSpc>
              <a:spcBef>
                <a:spcPts val="600"/>
              </a:spcBef>
              <a:buFontTx/>
              <a:buAutoNum type="arabicPeriod"/>
            </a:pPr>
            <a:r>
              <a:rPr lang="en-US" altLang="zh-CN" sz="3200" dirty="0">
                <a:solidFill>
                  <a:srgbClr val="000000"/>
                </a:solidFill>
                <a:sym typeface="Helvetica Light"/>
              </a:rPr>
              <a:t>Root </a:t>
            </a:r>
            <a:r>
              <a:rPr lang="en-US" altLang="zh-CN" sz="3200" dirty="0" smtClean="0">
                <a:solidFill>
                  <a:srgbClr val="000000"/>
                </a:solidFill>
                <a:sym typeface="Helvetica Light"/>
              </a:rPr>
              <a:t>Signature</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zh-CN" altLang="en-US" sz="4000" b="0" dirty="0" smtClean="0">
                <a:solidFill>
                  <a:srgbClr val="000000"/>
                </a:solidFill>
                <a:sym typeface="Helvetica Light"/>
              </a:rPr>
              <a:t>引擎关键对象封装</a:t>
            </a:r>
            <a:endParaRPr lang="en-US" altLang="zh-CN" sz="4000" b="0" dirty="0" smtClean="0">
              <a:solidFill>
                <a:srgbClr val="000000"/>
              </a:solidFill>
              <a:sym typeface="Helvetica Light"/>
            </a:endParaRPr>
          </a:p>
          <a:p>
            <a:pPr lvl="1">
              <a:lnSpc>
                <a:spcPct val="150000"/>
              </a:lnSpc>
              <a:spcBef>
                <a:spcPts val="600"/>
              </a:spcBef>
            </a:pPr>
            <a:r>
              <a:rPr lang="en-US" altLang="zh-CN" sz="3200" b="0" dirty="0" smtClean="0">
                <a:solidFill>
                  <a:srgbClr val="000000"/>
                </a:solidFill>
                <a:sym typeface="Helvetica Light"/>
              </a:rPr>
              <a:t>4. </a:t>
            </a:r>
            <a:r>
              <a:rPr lang="zh-CN" altLang="en-US" sz="3200" b="0" dirty="0" smtClean="0">
                <a:solidFill>
                  <a:srgbClr val="000000"/>
                </a:solidFill>
                <a:sym typeface="Helvetica Light"/>
              </a:rPr>
              <a:t>引擎</a:t>
            </a:r>
            <a:r>
              <a:rPr lang="zh-CN" altLang="en-US" sz="3200" b="0" dirty="0">
                <a:solidFill>
                  <a:srgbClr val="000000"/>
                </a:solidFill>
                <a:sym typeface="Helvetica Light"/>
              </a:rPr>
              <a:t>关键对象封装</a:t>
            </a:r>
            <a:endParaRPr lang="en-US" altLang="zh-CN" sz="3200" b="0" dirty="0">
              <a:solidFill>
                <a:srgbClr val="000000"/>
              </a:solidFill>
              <a:sym typeface="Helvetica Light"/>
            </a:endParaRPr>
          </a:p>
        </p:txBody>
      </p:sp>
    </p:spTree>
    <p:extLst>
      <p:ext uri="{BB962C8B-B14F-4D97-AF65-F5344CB8AC3E}">
        <p14:creationId xmlns:p14="http://schemas.microsoft.com/office/powerpoint/2010/main" val="126967816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smtClean="0">
                <a:solidFill>
                  <a:srgbClr val="000000"/>
                </a:solidFill>
                <a:sym typeface="Helvetica Light"/>
              </a:rPr>
              <a:t>Game Thread Objects</a:t>
            </a:r>
            <a:endParaRPr lang="en-US" altLang="zh-CN" sz="4000" dirty="0">
              <a:solidFill>
                <a:srgbClr val="000000"/>
              </a:solidFill>
              <a:sym typeface="Helvetica Light"/>
            </a:endParaRPr>
          </a:p>
        </p:txBody>
      </p:sp>
      <p:sp>
        <p:nvSpPr>
          <p:cNvPr id="7" name="矩形 6"/>
          <p:cNvSpPr/>
          <p:nvPr/>
        </p:nvSpPr>
        <p:spPr>
          <a:xfrm>
            <a:off x="2379968" y="4278140"/>
            <a:ext cx="11578079" cy="3416320"/>
          </a:xfrm>
          <a:prstGeom prst="rect">
            <a:avLst/>
          </a:prstGeom>
        </p:spPr>
        <p:txBody>
          <a:bodyPr wrap="square">
            <a:spAutoFit/>
          </a:bodyPr>
          <a:lstStyle/>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World</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容纳场景</a:t>
            </a:r>
            <a:r>
              <a:rPr lang="en-US" altLang="zh-CN" b="1" dirty="0" smtClean="0">
                <a:latin typeface="微软雅黑 Light" panose="020B0502040204020203" pitchFamily="34" charset="-122"/>
                <a:ea typeface="微软雅黑 Light" panose="020B0502040204020203" pitchFamily="34" charset="-122"/>
              </a:rPr>
              <a:t>actor</a:t>
            </a: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Actor</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容纳物体逻辑</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Mesh</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物体绘制资源</a:t>
            </a:r>
            <a:endParaRPr lang="en-US" altLang="zh-CN" b="1" dirty="0">
              <a:latin typeface="微软雅黑 Light" panose="020B0502040204020203" pitchFamily="34" charset="-122"/>
              <a:ea typeface="微软雅黑 Light" panose="020B0502040204020203" pitchFamily="34" charset="-122"/>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00903" y="3200400"/>
            <a:ext cx="9831755" cy="5530362"/>
          </a:xfrm>
          <a:prstGeom prst="rect">
            <a:avLst/>
          </a:prstGeom>
        </p:spPr>
      </p:pic>
    </p:spTree>
    <p:extLst>
      <p:ext uri="{BB962C8B-B14F-4D97-AF65-F5344CB8AC3E}">
        <p14:creationId xmlns:p14="http://schemas.microsoft.com/office/powerpoint/2010/main" val="384325863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4.2 </a:t>
            </a:r>
            <a:r>
              <a:rPr lang="en-US" altLang="zh-CN" sz="4000" dirty="0">
                <a:solidFill>
                  <a:srgbClr val="000000"/>
                </a:solidFill>
                <a:sym typeface="Helvetica Light"/>
              </a:rPr>
              <a:t>Render</a:t>
            </a:r>
            <a:r>
              <a:rPr lang="en-US" altLang="zh-CN" sz="4000" dirty="0" smtClean="0">
                <a:solidFill>
                  <a:srgbClr val="000000"/>
                </a:solidFill>
                <a:sym typeface="Helvetica Light"/>
              </a:rPr>
              <a:t> Thread Objects</a:t>
            </a:r>
            <a:endParaRPr lang="en-US" altLang="zh-CN" sz="4000" dirty="0">
              <a:solidFill>
                <a:srgbClr val="000000"/>
              </a:solidFill>
              <a:sym typeface="Helvetica Light"/>
            </a:endParaRPr>
          </a:p>
        </p:txBody>
      </p:sp>
      <p:sp>
        <p:nvSpPr>
          <p:cNvPr id="7" name="矩形 6"/>
          <p:cNvSpPr/>
          <p:nvPr/>
        </p:nvSpPr>
        <p:spPr>
          <a:xfrm>
            <a:off x="2379968" y="4278140"/>
            <a:ext cx="11578079" cy="6186309"/>
          </a:xfrm>
          <a:prstGeom prst="rect">
            <a:avLst/>
          </a:prstGeom>
        </p:spPr>
        <p:txBody>
          <a:bodyPr wrap="square">
            <a:spAutoFit/>
          </a:bodyPr>
          <a:lstStyle/>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Render Proxy</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渲染对象对应</a:t>
            </a:r>
            <a:r>
              <a:rPr lang="en-US" altLang="zh-CN" b="1" dirty="0" smtClean="0">
                <a:latin typeface="微软雅黑 Light" panose="020B0502040204020203" pitchFamily="34" charset="-122"/>
                <a:ea typeface="微软雅黑 Light" panose="020B0502040204020203" pitchFamily="34" charset="-122"/>
              </a:rPr>
              <a:t>Actor</a:t>
            </a: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Material</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物体外观</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Scene</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对应</a:t>
            </a:r>
            <a:r>
              <a:rPr lang="en-US" altLang="zh-CN" b="1" dirty="0" smtClean="0">
                <a:latin typeface="微软雅黑 Light" panose="020B0502040204020203" pitchFamily="34" charset="-122"/>
                <a:ea typeface="微软雅黑 Light" panose="020B0502040204020203" pitchFamily="34" charset="-122"/>
              </a:rPr>
              <a:t>World</a:t>
            </a:r>
          </a:p>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Renderer</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渲染过程</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根据不同的渲染技术实现不同的渲染流程（前向，延迟）</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Tx/>
              <a:buAutoNum type="arabicPeriod"/>
            </a:pPr>
            <a:endParaRPr lang="en-US" altLang="zh-CN" b="1" dirty="0">
              <a:latin typeface="微软雅黑 Light" panose="020B0502040204020203" pitchFamily="34" charset="-122"/>
              <a:ea typeface="微软雅黑 Light" panose="020B0502040204020203" pitchFamily="34" charset="-122"/>
            </a:endParaRPr>
          </a:p>
        </p:txBody>
      </p:sp>
      <p:grpSp>
        <p:nvGrpSpPr>
          <p:cNvPr id="48" name="组合 47"/>
          <p:cNvGrpSpPr/>
          <p:nvPr/>
        </p:nvGrpSpPr>
        <p:grpSpPr>
          <a:xfrm>
            <a:off x="15060706" y="1242002"/>
            <a:ext cx="8854371" cy="11231996"/>
            <a:chOff x="15060706" y="1432260"/>
            <a:chExt cx="8854371" cy="11231996"/>
          </a:xfrm>
        </p:grpSpPr>
        <p:sp>
          <p:nvSpPr>
            <p:cNvPr id="15" name="矩形 14"/>
            <p:cNvSpPr/>
            <p:nvPr/>
          </p:nvSpPr>
          <p:spPr>
            <a:xfrm>
              <a:off x="15211418" y="2668426"/>
              <a:ext cx="8487508" cy="1969477"/>
            </a:xfrm>
            <a:prstGeom prst="rect">
              <a:avLst/>
            </a:prstGeom>
            <a:solidFill>
              <a:schemeClr val="bg2">
                <a:lumMod val="75000"/>
                <a:alpha val="42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8" name="矩形 7"/>
            <p:cNvSpPr/>
            <p:nvPr/>
          </p:nvSpPr>
          <p:spPr>
            <a:xfrm>
              <a:off x="15656895" y="3355650"/>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Actor</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9" name="矩形 8"/>
            <p:cNvSpPr/>
            <p:nvPr/>
          </p:nvSpPr>
          <p:spPr>
            <a:xfrm>
              <a:off x="18271141" y="3355649"/>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Actor</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10" name="矩形 9"/>
            <p:cNvSpPr/>
            <p:nvPr/>
          </p:nvSpPr>
          <p:spPr>
            <a:xfrm>
              <a:off x="20885387" y="3355648"/>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Actor</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16" name="矩形 15"/>
            <p:cNvSpPr/>
            <p:nvPr/>
          </p:nvSpPr>
          <p:spPr>
            <a:xfrm>
              <a:off x="15656895" y="1432262"/>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Mesh</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17" name="矩形 16"/>
            <p:cNvSpPr/>
            <p:nvPr/>
          </p:nvSpPr>
          <p:spPr>
            <a:xfrm>
              <a:off x="18271141" y="1432261"/>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Mesh</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18" name="矩形 17"/>
            <p:cNvSpPr/>
            <p:nvPr/>
          </p:nvSpPr>
          <p:spPr>
            <a:xfrm>
              <a:off x="20885387" y="1432260"/>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Mesh</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cxnSp>
          <p:nvCxnSpPr>
            <p:cNvPr id="20" name="直接箭头连接符 19"/>
            <p:cNvCxnSpPr>
              <a:stCxn id="16" idx="2"/>
              <a:endCxn id="8" idx="0"/>
            </p:cNvCxnSpPr>
            <p:nvPr/>
          </p:nvCxnSpPr>
          <p:spPr>
            <a:xfrm>
              <a:off x="16840927" y="2027297"/>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21" name="直接箭头连接符 20"/>
            <p:cNvCxnSpPr/>
            <p:nvPr/>
          </p:nvCxnSpPr>
          <p:spPr>
            <a:xfrm>
              <a:off x="19431727" y="2004249"/>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22" name="直接箭头连接符 21"/>
            <p:cNvCxnSpPr/>
            <p:nvPr/>
          </p:nvCxnSpPr>
          <p:spPr>
            <a:xfrm>
              <a:off x="22010804" y="2027295"/>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24" name="直接连接符 23"/>
            <p:cNvCxnSpPr/>
            <p:nvPr/>
          </p:nvCxnSpPr>
          <p:spPr>
            <a:xfrm>
              <a:off x="15060706" y="5486408"/>
              <a:ext cx="8854371" cy="0"/>
            </a:xfrm>
            <a:prstGeom prst="line">
              <a:avLst/>
            </a:prstGeom>
            <a:noFill/>
            <a:ln w="53975" cap="flat">
              <a:solidFill>
                <a:schemeClr val="accent5">
                  <a:lumMod val="60000"/>
                  <a:lumOff val="40000"/>
                </a:schemeClr>
              </a:solidFill>
              <a:prstDash val="dashDot"/>
              <a:miter lim="400000"/>
            </a:ln>
          </p:spPr>
          <p:style>
            <a:lnRef idx="0">
              <a:scrgbClr r="0" g="0" b="0"/>
            </a:lnRef>
            <a:fillRef idx="0">
              <a:scrgbClr r="0" g="0" b="0"/>
            </a:fillRef>
            <a:effectRef idx="0">
              <a:scrgbClr r="0" g="0" b="0"/>
            </a:effectRef>
            <a:fontRef idx="none"/>
          </p:style>
        </p:cxnSp>
        <p:cxnSp>
          <p:nvCxnSpPr>
            <p:cNvPr id="25" name="直接箭头连接符 24"/>
            <p:cNvCxnSpPr/>
            <p:nvPr/>
          </p:nvCxnSpPr>
          <p:spPr>
            <a:xfrm>
              <a:off x="16840927" y="4355748"/>
              <a:ext cx="0" cy="1328353"/>
            </a:xfrm>
            <a:prstGeom prst="straightConnector1">
              <a:avLst/>
            </a:prstGeom>
            <a:noFill/>
            <a:ln w="25400" cap="flat">
              <a:solidFill>
                <a:srgbClr val="000000"/>
              </a:solidFill>
              <a:prstDash val="dashDot"/>
              <a:miter lim="400000"/>
              <a:tailEnd type="triangle"/>
            </a:ln>
          </p:spPr>
          <p:style>
            <a:lnRef idx="0">
              <a:scrgbClr r="0" g="0" b="0"/>
            </a:lnRef>
            <a:fillRef idx="0">
              <a:scrgbClr r="0" g="0" b="0"/>
            </a:fillRef>
            <a:effectRef idx="0">
              <a:scrgbClr r="0" g="0" b="0"/>
            </a:effectRef>
            <a:fontRef idx="none"/>
          </p:style>
        </p:cxnSp>
        <p:cxnSp>
          <p:nvCxnSpPr>
            <p:cNvPr id="26" name="直接箭头连接符 25"/>
            <p:cNvCxnSpPr/>
            <p:nvPr/>
          </p:nvCxnSpPr>
          <p:spPr>
            <a:xfrm>
              <a:off x="19431727" y="4332700"/>
              <a:ext cx="0" cy="1328353"/>
            </a:xfrm>
            <a:prstGeom prst="straightConnector1">
              <a:avLst/>
            </a:prstGeom>
            <a:noFill/>
            <a:ln w="25400" cap="flat">
              <a:solidFill>
                <a:srgbClr val="000000"/>
              </a:solidFill>
              <a:prstDash val="dashDot"/>
              <a:miter lim="400000"/>
              <a:tailEnd type="triangle"/>
            </a:ln>
          </p:spPr>
          <p:style>
            <a:lnRef idx="0">
              <a:scrgbClr r="0" g="0" b="0"/>
            </a:lnRef>
            <a:fillRef idx="0">
              <a:scrgbClr r="0" g="0" b="0"/>
            </a:fillRef>
            <a:effectRef idx="0">
              <a:scrgbClr r="0" g="0" b="0"/>
            </a:effectRef>
            <a:fontRef idx="none"/>
          </p:style>
        </p:cxnSp>
        <p:cxnSp>
          <p:nvCxnSpPr>
            <p:cNvPr id="27" name="直接箭头连接符 26"/>
            <p:cNvCxnSpPr/>
            <p:nvPr/>
          </p:nvCxnSpPr>
          <p:spPr>
            <a:xfrm>
              <a:off x="22010804" y="4355746"/>
              <a:ext cx="0" cy="1328353"/>
            </a:xfrm>
            <a:prstGeom prst="straightConnector1">
              <a:avLst/>
            </a:prstGeom>
            <a:noFill/>
            <a:ln w="25400" cap="flat">
              <a:solidFill>
                <a:srgbClr val="000000"/>
              </a:solidFill>
              <a:prstDash val="dashDot"/>
              <a:miter lim="400000"/>
              <a:tailEnd type="triangle"/>
            </a:ln>
          </p:spPr>
          <p:style>
            <a:lnRef idx="0">
              <a:scrgbClr r="0" g="0" b="0"/>
            </a:lnRef>
            <a:fillRef idx="0">
              <a:scrgbClr r="0" g="0" b="0"/>
            </a:fillRef>
            <a:effectRef idx="0">
              <a:scrgbClr r="0" g="0" b="0"/>
            </a:effectRef>
            <a:fontRef idx="none"/>
          </p:style>
        </p:cxnSp>
        <p:sp>
          <p:nvSpPr>
            <p:cNvPr id="28" name="矩形 27"/>
            <p:cNvSpPr/>
            <p:nvPr/>
          </p:nvSpPr>
          <p:spPr>
            <a:xfrm>
              <a:off x="15211418" y="6084720"/>
              <a:ext cx="8487508" cy="1969477"/>
            </a:xfrm>
            <a:prstGeom prst="rect">
              <a:avLst/>
            </a:prstGeom>
            <a:solidFill>
              <a:schemeClr val="bg2">
                <a:lumMod val="75000"/>
                <a:alpha val="42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Helvetica"/>
                <a:ea typeface="Helvetica"/>
                <a:cs typeface="Helvetica"/>
                <a:sym typeface="Helvetica"/>
              </a:endParaRPr>
            </a:p>
          </p:txBody>
        </p:sp>
        <p:sp>
          <p:nvSpPr>
            <p:cNvPr id="29" name="矩形 28"/>
            <p:cNvSpPr/>
            <p:nvPr/>
          </p:nvSpPr>
          <p:spPr>
            <a:xfrm>
              <a:off x="15656895" y="6725051"/>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Proxy</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30" name="矩形 29"/>
            <p:cNvSpPr/>
            <p:nvPr/>
          </p:nvSpPr>
          <p:spPr>
            <a:xfrm>
              <a:off x="18271141" y="6725050"/>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Proxy</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31" name="矩形 30"/>
            <p:cNvSpPr/>
            <p:nvPr/>
          </p:nvSpPr>
          <p:spPr>
            <a:xfrm>
              <a:off x="20885387" y="6725049"/>
              <a:ext cx="2368063" cy="595035"/>
            </a:xfrm>
            <a:prstGeom prst="rect">
              <a:avLst/>
            </a:prstGeom>
            <a:solidFill>
              <a:schemeClr val="bg1"/>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chemeClr val="tx2"/>
                  </a:solidFill>
                  <a:effectLst/>
                  <a:uFillTx/>
                  <a:latin typeface="Helvetica"/>
                  <a:ea typeface="Helvetica"/>
                  <a:cs typeface="Helvetica"/>
                  <a:sym typeface="Helvetica"/>
                </a:rPr>
                <a:t>Proxy</a:t>
              </a:r>
              <a:endParaRPr kumimoji="0" lang="zh-CN" altLang="en-US" sz="3200" b="0" i="0" u="none" strike="noStrike" cap="none" spc="0" normalizeH="0" baseline="0" dirty="0">
                <a:ln>
                  <a:noFill/>
                </a:ln>
                <a:solidFill>
                  <a:schemeClr val="tx2"/>
                </a:solidFill>
                <a:effectLst/>
                <a:uFillTx/>
                <a:latin typeface="Helvetica"/>
                <a:ea typeface="Helvetica"/>
                <a:cs typeface="Helvetica"/>
                <a:sym typeface="Helvetica"/>
              </a:endParaRPr>
            </a:p>
          </p:txBody>
        </p:sp>
        <p:sp>
          <p:nvSpPr>
            <p:cNvPr id="34" name="矩形 33"/>
            <p:cNvSpPr/>
            <p:nvPr/>
          </p:nvSpPr>
          <p:spPr>
            <a:xfrm>
              <a:off x="15211418" y="8936011"/>
              <a:ext cx="8487508" cy="595035"/>
            </a:xfrm>
            <a:prstGeom prst="rect">
              <a:avLst/>
            </a:prstGeom>
            <a:solidFill>
              <a:schemeClr val="bg2">
                <a:lumMod val="50000"/>
                <a:alpha val="54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FFFFFF"/>
                  </a:solidFill>
                  <a:effectLst/>
                  <a:uFillTx/>
                  <a:latin typeface="Helvetica"/>
                  <a:ea typeface="Helvetica"/>
                  <a:cs typeface="Helvetica"/>
                  <a:sym typeface="Helvetica"/>
                </a:rPr>
                <a:t>Render</a:t>
              </a:r>
              <a:endParaRPr kumimoji="0" lang="zh-CN" alt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sp>
          <p:nvSpPr>
            <p:cNvPr id="35" name="矩形 34"/>
            <p:cNvSpPr/>
            <p:nvPr/>
          </p:nvSpPr>
          <p:spPr>
            <a:xfrm>
              <a:off x="15271720" y="10484445"/>
              <a:ext cx="8487508" cy="595035"/>
            </a:xfrm>
            <a:prstGeom prst="rect">
              <a:avLst/>
            </a:prstGeom>
            <a:solidFill>
              <a:schemeClr val="bg2">
                <a:lumMod val="50000"/>
                <a:alpha val="63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FFFFFF"/>
                  </a:solidFill>
                  <a:effectLst/>
                  <a:uFillTx/>
                  <a:latin typeface="Helvetica"/>
                  <a:ea typeface="Helvetica"/>
                  <a:cs typeface="Helvetica"/>
                  <a:sym typeface="Helvetica"/>
                </a:rPr>
                <a:t>RHI</a:t>
              </a:r>
              <a:endParaRPr kumimoji="0" lang="zh-CN" alt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36" name="直接箭头连接符 35"/>
            <p:cNvCxnSpPr/>
            <p:nvPr/>
          </p:nvCxnSpPr>
          <p:spPr>
            <a:xfrm>
              <a:off x="16897091" y="7413068"/>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37" name="直接箭头连接符 36"/>
            <p:cNvCxnSpPr/>
            <p:nvPr/>
          </p:nvCxnSpPr>
          <p:spPr>
            <a:xfrm>
              <a:off x="19487891" y="7390020"/>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38" name="直接箭头连接符 37"/>
            <p:cNvCxnSpPr/>
            <p:nvPr/>
          </p:nvCxnSpPr>
          <p:spPr>
            <a:xfrm>
              <a:off x="22066968" y="7413066"/>
              <a:ext cx="0" cy="1328353"/>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cxnSp>
          <p:nvCxnSpPr>
            <p:cNvPr id="39" name="直接箭头连接符 38"/>
            <p:cNvCxnSpPr/>
            <p:nvPr/>
          </p:nvCxnSpPr>
          <p:spPr>
            <a:xfrm>
              <a:off x="19515474" y="9531046"/>
              <a:ext cx="0" cy="879049"/>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sp>
          <p:nvSpPr>
            <p:cNvPr id="42" name="文本框 41"/>
            <p:cNvSpPr txBox="1"/>
            <p:nvPr/>
          </p:nvSpPr>
          <p:spPr>
            <a:xfrm>
              <a:off x="15367837" y="4105753"/>
              <a:ext cx="1165960" cy="5950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000000"/>
                  </a:solidFill>
                  <a:effectLst/>
                  <a:uFillTx/>
                  <a:latin typeface="+mn-lt"/>
                  <a:ea typeface="+mn-ea"/>
                  <a:cs typeface="+mn-cs"/>
                  <a:sym typeface="Helvetica Light"/>
                </a:rPr>
                <a:t>World</a:t>
              </a:r>
              <a:endParaRPr kumimoji="0" lang="zh-CN" altLang="en-US" sz="3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3" name="文本框 42"/>
            <p:cNvSpPr txBox="1"/>
            <p:nvPr/>
          </p:nvSpPr>
          <p:spPr>
            <a:xfrm>
              <a:off x="15355553" y="7446840"/>
              <a:ext cx="1264770" cy="5950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000000"/>
                  </a:solidFill>
                  <a:effectLst/>
                  <a:uFillTx/>
                  <a:latin typeface="+mn-lt"/>
                  <a:ea typeface="+mn-ea"/>
                  <a:cs typeface="+mn-cs"/>
                  <a:sym typeface="Helvetica Light"/>
                </a:rPr>
                <a:t>Scene</a:t>
              </a:r>
              <a:endParaRPr kumimoji="0" lang="zh-CN" altLang="en-US" sz="32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46" name="矩形 45"/>
            <p:cNvSpPr/>
            <p:nvPr/>
          </p:nvSpPr>
          <p:spPr>
            <a:xfrm>
              <a:off x="15271720" y="12069221"/>
              <a:ext cx="8487508" cy="595035"/>
            </a:xfrm>
            <a:prstGeom prst="rect">
              <a:avLst/>
            </a:prstGeom>
            <a:solidFill>
              <a:schemeClr val="bg2">
                <a:lumMod val="50000"/>
                <a:alpha val="63000"/>
              </a:schemeClr>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dirty="0" smtClean="0">
                  <a:ln>
                    <a:noFill/>
                  </a:ln>
                  <a:solidFill>
                    <a:srgbClr val="FFFFFF"/>
                  </a:solidFill>
                  <a:effectLst/>
                  <a:uFillTx/>
                  <a:latin typeface="Helvetica"/>
                  <a:ea typeface="Helvetica"/>
                  <a:cs typeface="Helvetica"/>
                  <a:sym typeface="Helvetica"/>
                </a:rPr>
                <a:t>Driver(DX, OpenGL, Metal)</a:t>
              </a:r>
              <a:endParaRPr kumimoji="0" lang="zh-CN" altLang="en-US" sz="3200" b="0" i="0" u="none" strike="noStrike" cap="none" spc="0" normalizeH="0" baseline="0" dirty="0">
                <a:ln>
                  <a:noFill/>
                </a:ln>
                <a:solidFill>
                  <a:srgbClr val="FFFFFF"/>
                </a:solidFill>
                <a:effectLst/>
                <a:uFillTx/>
                <a:latin typeface="Helvetica"/>
                <a:ea typeface="Helvetica"/>
                <a:cs typeface="Helvetica"/>
                <a:sym typeface="Helvetica"/>
              </a:endParaRPr>
            </a:p>
          </p:txBody>
        </p:sp>
        <p:cxnSp>
          <p:nvCxnSpPr>
            <p:cNvPr id="47" name="直接箭头连接符 46"/>
            <p:cNvCxnSpPr/>
            <p:nvPr/>
          </p:nvCxnSpPr>
          <p:spPr>
            <a:xfrm>
              <a:off x="19515474" y="11115822"/>
              <a:ext cx="0" cy="879049"/>
            </a:xfrm>
            <a:prstGeom prst="straightConnector1">
              <a:avLst/>
            </a:prstGeom>
            <a:noFill/>
            <a:ln w="25400" cap="flat">
              <a:solidFill>
                <a:srgbClr val="000000"/>
              </a:solidFill>
              <a:prstDash val="solid"/>
              <a:miter lim="400000"/>
              <a:tailEnd type="triangle"/>
            </a:ln>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22770751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12187654"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4.4 RHI</a:t>
            </a:r>
            <a:endParaRPr lang="en-US" altLang="zh-CN" sz="4000" dirty="0">
              <a:solidFill>
                <a:srgbClr val="000000"/>
              </a:solidFill>
              <a:sym typeface="Helvetica Light"/>
            </a:endParaRPr>
          </a:p>
        </p:txBody>
      </p:sp>
      <p:sp>
        <p:nvSpPr>
          <p:cNvPr id="7" name="矩形 6"/>
          <p:cNvSpPr/>
          <p:nvPr/>
        </p:nvSpPr>
        <p:spPr>
          <a:xfrm>
            <a:off x="2379968" y="4278140"/>
            <a:ext cx="11578079" cy="3416320"/>
          </a:xfrm>
          <a:prstGeom prst="rect">
            <a:avLst/>
          </a:prstGeom>
        </p:spPr>
        <p:txBody>
          <a:bodyPr wrap="square">
            <a:spAutoFit/>
          </a:bodyPr>
          <a:lstStyle/>
          <a:p>
            <a:pPr marL="742950" indent="-742950">
              <a:buFontTx/>
              <a:buAutoNum type="arabicPeriod"/>
            </a:pPr>
            <a:r>
              <a:rPr lang="en-US" altLang="zh-CN" b="1" dirty="0" smtClean="0">
                <a:latin typeface="微软雅黑 Light" panose="020B0502040204020203" pitchFamily="34" charset="-122"/>
                <a:ea typeface="微软雅黑 Light" panose="020B0502040204020203" pitchFamily="34" charset="-122"/>
              </a:rPr>
              <a:t>What</a:t>
            </a:r>
            <a:r>
              <a:rPr lang="zh-CN" altLang="en-US" b="1" dirty="0" smtClean="0">
                <a:latin typeface="微软雅黑 Light" panose="020B0502040204020203" pitchFamily="34" charset="-122"/>
                <a:ea typeface="微软雅黑 Light" panose="020B0502040204020203" pitchFamily="34" charset="-122"/>
              </a:rPr>
              <a:t>‘</a:t>
            </a:r>
            <a:r>
              <a:rPr lang="en-US" altLang="zh-CN" b="1" dirty="0" smtClean="0">
                <a:latin typeface="微软雅黑 Light" panose="020B0502040204020203" pitchFamily="34" charset="-122"/>
                <a:ea typeface="微软雅黑 Light" panose="020B0502040204020203" pitchFamily="34" charset="-122"/>
              </a:rPr>
              <a:t>s RHI</a:t>
            </a:r>
            <a:r>
              <a:rPr lang="zh-CN" altLang="en-US" b="1" dirty="0" smtClean="0">
                <a:latin typeface="微软雅黑 Light" panose="020B0502040204020203" pitchFamily="34" charset="-122"/>
                <a:ea typeface="微软雅黑 Light" panose="020B0502040204020203" pitchFamily="34" charset="-122"/>
              </a:rPr>
              <a:t>？</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Render hardware interface</a:t>
            </a: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对接</a:t>
            </a:r>
            <a:r>
              <a:rPr lang="en-US" altLang="zh-CN" b="1" dirty="0" smtClean="0">
                <a:latin typeface="微软雅黑 Light" panose="020B0502040204020203" pitchFamily="34" charset="-122"/>
                <a:ea typeface="微软雅黑 Light" panose="020B0502040204020203" pitchFamily="34" charset="-122"/>
              </a:rPr>
              <a:t>driver</a:t>
            </a:r>
            <a:r>
              <a:rPr lang="zh-CN" altLang="en-US" b="1" dirty="0" smtClean="0">
                <a:latin typeface="微软雅黑 Light" panose="020B0502040204020203" pitchFamily="34" charset="-122"/>
                <a:ea typeface="微软雅黑 Light" panose="020B0502040204020203" pitchFamily="34" charset="-122"/>
              </a:rPr>
              <a:t>级别的硬件命令</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Render</a:t>
            </a:r>
            <a:r>
              <a:rPr lang="zh-CN" altLang="en-US" b="1" dirty="0" smtClean="0">
                <a:latin typeface="微软雅黑 Light" panose="020B0502040204020203" pitchFamily="34" charset="-122"/>
                <a:ea typeface="微软雅黑 Light" panose="020B0502040204020203" pitchFamily="34" charset="-122"/>
              </a:rPr>
              <a:t>的下一层</a:t>
            </a:r>
            <a:endParaRPr lang="en-US" altLang="zh-CN" b="1" dirty="0" smtClean="0">
              <a:latin typeface="微软雅黑 Light" panose="020B0502040204020203" pitchFamily="34" charset="-122"/>
              <a:ea typeface="微软雅黑 Light" panose="020B0502040204020203" pitchFamily="34" charset="-122"/>
            </a:endParaRPr>
          </a:p>
          <a:p>
            <a:pPr marL="742950" indent="-742950">
              <a:buFontTx/>
              <a:buAutoNum type="arabicPeriod"/>
            </a:pPr>
            <a:r>
              <a:rPr lang="zh-CN" altLang="en-US" b="1" dirty="0" smtClean="0">
                <a:latin typeface="微软雅黑 Light" panose="020B0502040204020203" pitchFamily="34" charset="-122"/>
                <a:ea typeface="微软雅黑 Light" panose="020B0502040204020203" pitchFamily="34" charset="-122"/>
              </a:rPr>
              <a:t>平台无关性</a:t>
            </a:r>
            <a:endParaRPr lang="en-US" altLang="zh-CN" b="1" dirty="0" smtClean="0">
              <a:latin typeface="微软雅黑 Light" panose="020B0502040204020203" pitchFamily="34" charset="-122"/>
              <a:ea typeface="微软雅黑 Light" panose="020B0502040204020203" pitchFamily="34" charset="-122"/>
            </a:endParaRPr>
          </a:p>
          <a:p>
            <a:pPr marL="1657350" lvl="1" indent="-742950">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考虑跨平台需求</a:t>
            </a:r>
            <a:endParaRPr lang="en-US" altLang="zh-CN" b="1" dirty="0" smtClean="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9204881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1764586"/>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marL="457200" indent="-457200">
              <a:buFont typeface="Wingdings" panose="05000000000000000000" pitchFamily="2" charset="2"/>
              <a:buChar char="ü"/>
            </a:pPr>
            <a:r>
              <a:rPr lang="en-US" altLang="zh-CN" sz="3600" b="1" dirty="0">
                <a:hlinkClick r:id="rId3"/>
              </a:rPr>
              <a:t>Resource </a:t>
            </a:r>
            <a:r>
              <a:rPr lang="en-US" altLang="zh-CN" sz="3600" b="1" dirty="0" smtClean="0">
                <a:hlinkClick r:id="rId3"/>
              </a:rPr>
              <a:t>Binding</a:t>
            </a:r>
            <a:r>
              <a:rPr lang="zh-CN" altLang="en-US" sz="3600" b="1" dirty="0" smtClean="0"/>
              <a:t>（</a:t>
            </a:r>
            <a:r>
              <a:rPr lang="en-US" altLang="zh-CN" sz="3600" b="1" dirty="0" smtClean="0"/>
              <a:t>DX12 Document</a:t>
            </a:r>
            <a:r>
              <a:rPr lang="zh-CN" altLang="en-US" sz="3600" b="1" dirty="0" smtClean="0"/>
              <a:t>）</a:t>
            </a:r>
            <a:endParaRPr lang="en-US" altLang="zh-CN" sz="3600" b="1" dirty="0" smtClean="0"/>
          </a:p>
          <a:p>
            <a:pPr marL="457200" indent="-457200">
              <a:buFont typeface="Wingdings" panose="05000000000000000000" pitchFamily="2" charset="2"/>
              <a:buChar char="ü"/>
            </a:pPr>
            <a:r>
              <a:rPr lang="en-US" altLang="zh-CN" sz="3600" b="1" dirty="0" smtClean="0"/>
              <a:t>DX12</a:t>
            </a:r>
            <a:r>
              <a:rPr lang="zh-CN" altLang="en-US" sz="3600" b="1" dirty="0" smtClean="0"/>
              <a:t>技术白皮书</a:t>
            </a:r>
            <a:endParaRPr lang="en-US" altLang="zh-CN" sz="3600" b="1" dirty="0" smtClean="0"/>
          </a:p>
          <a:p>
            <a:pPr marL="457200" indent="-457200">
              <a:buFont typeface="Wingdings" panose="05000000000000000000" pitchFamily="2" charset="2"/>
              <a:buChar char="ü"/>
            </a:pPr>
            <a:r>
              <a:rPr lang="en-US" altLang="zh-CN" sz="3600" dirty="0">
                <a:hlinkClick r:id="rId4"/>
              </a:rPr>
              <a:t>DirectX 12 | 3D Game Engine Programming (3dgep.com)</a:t>
            </a:r>
            <a:endParaRPr lang="en-US" altLang="zh-CN" sz="3600" b="1"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6436" t="8536" r="16029" b="30822"/>
          <a:stretch>
            <a:fillRect/>
          </a:stretch>
        </p:blipFill>
        <p:spPr>
          <a:xfrm>
            <a:off x="2656007" y="3662854"/>
            <a:ext cx="2626729" cy="2683625"/>
          </a:xfrm>
          <a:prstGeom prst="rect">
            <a:avLst/>
          </a:prstGeom>
        </p:spPr>
      </p:pic>
      <p:sp>
        <p:nvSpPr>
          <p:cNvPr id="7" name="Just like flower porcelain  You’re like a moon that  awaken to say hello So beautiful and bright that you make me content to play it  world"/>
          <p:cNvSpPr txBox="1"/>
          <p:nvPr/>
        </p:nvSpPr>
        <p:spPr>
          <a:xfrm>
            <a:off x="5282736" y="4183930"/>
            <a:ext cx="3575513" cy="1641475"/>
          </a:xfrm>
          <a:prstGeom prst="rect">
            <a:avLst/>
          </a:prstGeom>
          <a:ln w="12700">
            <a:miter lim="400000"/>
          </a:ln>
        </p:spPr>
        <p:txBody>
          <a:bodyPr wrap="square" lIns="50800" tIns="50800" rIns="50800" bIns="50800" anchor="t">
            <a:spAutoFit/>
          </a:bodyPr>
          <a:lstStyle>
            <a:lvl1pPr algn="r">
              <a:defRPr b="1">
                <a:latin typeface="Helvetica"/>
                <a:ea typeface="Helvetica"/>
                <a:cs typeface="Helvetica"/>
                <a:sym typeface="Helvetica"/>
              </a:defRPr>
            </a:lvl1pPr>
          </a:lstStyle>
          <a:p>
            <a:pPr defTabSz="825500" hangingPunct="0"/>
            <a:r>
              <a:rPr lang="en-US" altLang="zh-CN"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Reference</a:t>
            </a:r>
            <a:r>
              <a:rPr 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a:t>
            </a:r>
            <a: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t/>
            </a:r>
            <a:br>
              <a:rPr lang="en-US" sz="5000" kern="0" dirty="0">
                <a:solidFill>
                  <a:srgbClr val="000000"/>
                </a:solidFill>
                <a:latin typeface="方正姚体" panose="02010601030101010101" pitchFamily="2" charset="-122"/>
                <a:ea typeface="方正姚体" panose="02010601030101010101" pitchFamily="2" charset="-122"/>
                <a:cs typeface="宋体" panose="02010600030101010101" pitchFamily="2" charset="-122"/>
              </a:rPr>
            </a:br>
            <a:r>
              <a:rPr lang="zh-CN" altLang="en-US" sz="5000" kern="0" dirty="0" smtClean="0">
                <a:solidFill>
                  <a:srgbClr val="000000"/>
                </a:solidFill>
                <a:latin typeface="方正姚体" panose="02010601030101010101" pitchFamily="2" charset="-122"/>
                <a:ea typeface="方正姚体" panose="02010601030101010101" pitchFamily="2" charset="-122"/>
                <a:cs typeface="宋体" panose="02010600030101010101" pitchFamily="2" charset="-122"/>
              </a:rPr>
              <a:t>参考</a:t>
            </a:r>
            <a:endParaRPr lang="zh-CN" sz="5000" kern="0" dirty="0">
              <a:solidFill>
                <a:srgbClr val="000000"/>
              </a:solidFill>
              <a:latin typeface="方正姚体" panose="02010601030101010101" pitchFamily="2" charset="-122"/>
              <a:ea typeface="方正姚体" panose="02010601030101010101" pitchFamily="2"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2" name="Rectangle"/>
          <p:cNvSpPr/>
          <p:nvPr/>
        </p:nvSpPr>
        <p:spPr>
          <a:xfrm>
            <a:off x="1400175" y="0"/>
            <a:ext cx="7765125" cy="13716000"/>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sp>
        <p:nvSpPr>
          <p:cNvPr id="684" name="I see your face on the leaves,telling me how lonely I have been. This is a dream of mine that I have just dreamed. Just see your smiling face everywhere I go. The love I feel for you to shine inside me. But it’s all over now you’re gone. This is a dream of mine that I have just ..."/>
          <p:cNvSpPr txBox="1"/>
          <p:nvPr/>
        </p:nvSpPr>
        <p:spPr>
          <a:xfrm>
            <a:off x="9989292" y="4183930"/>
            <a:ext cx="12700000" cy="2518638"/>
          </a:xfrm>
          <a:prstGeom prst="rect">
            <a:avLst/>
          </a:prstGeom>
          <a:ln w="12700">
            <a:miter lim="400000"/>
          </a:ln>
        </p:spPr>
        <p:txBody>
          <a:bodyPr lIns="50800" tIns="50800" rIns="50800" bIns="50800" anchor="t">
            <a:spAutoFit/>
          </a:bodyPr>
          <a:lstStyle>
            <a:lvl1pPr algn="l">
              <a:defRPr sz="2400">
                <a:latin typeface="Helvetica"/>
                <a:ea typeface="Helvetica"/>
                <a:cs typeface="Helvetica"/>
                <a:sym typeface="Helvetica"/>
              </a:defRPr>
            </a:lvl1pPr>
          </a:lstStyle>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cs typeface="宋体" panose="02010600030101010101" pitchFamily="2" charset="-122"/>
              </a:rPr>
              <a:t>基础作业</a:t>
            </a:r>
            <a:r>
              <a:rPr lang="en-US" sz="2800" kern="0" dirty="0" smtClean="0">
                <a:solidFill>
                  <a:srgbClr val="000000"/>
                </a:solidFill>
                <a:latin typeface="宋体" panose="02010600030101010101" pitchFamily="2" charset="-122"/>
                <a:cs typeface="宋体" panose="02010600030101010101" pitchFamily="2" charset="-122"/>
              </a:rPr>
              <a:t>：</a:t>
            </a:r>
          </a:p>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rPr>
              <a:t>实现对本课中对象的封装</a:t>
            </a:r>
            <a:endParaRPr lang="en-US" altLang="zh-CN" sz="2800" kern="0" dirty="0" smtClean="0">
              <a:solidFill>
                <a:srgbClr val="000000"/>
              </a:solidFill>
              <a:latin typeface="宋体" panose="02010600030101010101" pitchFamily="2" charset="-122"/>
            </a:endParaRPr>
          </a:p>
          <a:p>
            <a:pPr defTabSz="825500" hangingPunct="0">
              <a:spcBef>
                <a:spcPts val="600"/>
              </a:spcBef>
              <a:spcAft>
                <a:spcPts val="1200"/>
              </a:spcAft>
            </a:pPr>
            <a:r>
              <a:rPr lang="zh-CN" altLang="en-US" sz="2800" kern="0" dirty="0" smtClean="0">
                <a:solidFill>
                  <a:srgbClr val="000000"/>
                </a:solidFill>
                <a:latin typeface="宋体" panose="02010600030101010101" pitchFamily="2" charset="-122"/>
              </a:rPr>
              <a:t>进阶作业：</a:t>
            </a:r>
            <a:endParaRPr lang="en-US" altLang="zh-CN" sz="2800" kern="0" dirty="0" smtClean="0">
              <a:solidFill>
                <a:srgbClr val="000000"/>
              </a:solidFill>
              <a:latin typeface="宋体" panose="02010600030101010101" pitchFamily="2" charset="-122"/>
            </a:endParaRPr>
          </a:p>
          <a:p>
            <a:pPr defTabSz="825500" hangingPunct="0">
              <a:spcBef>
                <a:spcPts val="600"/>
              </a:spcBef>
              <a:spcAft>
                <a:spcPts val="1200"/>
              </a:spcAft>
            </a:pPr>
            <a:r>
              <a:rPr lang="zh-CN" altLang="en-US" sz="2800" kern="0" dirty="0" smtClean="0">
                <a:solidFill>
                  <a:srgbClr val="000000"/>
                </a:solidFill>
              </a:rPr>
              <a:t>实现</a:t>
            </a:r>
            <a:r>
              <a:rPr lang="en-US" altLang="zh-CN" sz="2800" kern="0" dirty="0" smtClean="0">
                <a:solidFill>
                  <a:srgbClr val="000000"/>
                </a:solidFill>
              </a:rPr>
              <a:t>RHI</a:t>
            </a:r>
            <a:r>
              <a:rPr lang="zh-CN" altLang="en-US" sz="2800" kern="0" dirty="0" smtClean="0">
                <a:solidFill>
                  <a:srgbClr val="000000"/>
                </a:solidFill>
              </a:rPr>
              <a:t>跨平台化</a:t>
            </a:r>
            <a:endParaRPr lang="en-US" altLang="zh-CN" sz="2800" kern="0" dirty="0" smtClean="0">
              <a:solidFill>
                <a:srgbClr val="000000"/>
              </a:solidFill>
            </a:endParaRPr>
          </a:p>
        </p:txBody>
      </p:sp>
      <p:sp>
        <p:nvSpPr>
          <p:cNvPr id="686" name="Just like flower porcelain  You’re like a moon that  awaken to say hello So beautiful and bright that you make me content to play it  world"/>
          <p:cNvSpPr txBox="1"/>
          <p:nvPr/>
        </p:nvSpPr>
        <p:spPr>
          <a:xfrm>
            <a:off x="1903990" y="4183930"/>
            <a:ext cx="6572119" cy="1641475"/>
          </a:xfrm>
          <a:prstGeom prst="rect">
            <a:avLst/>
          </a:prstGeom>
          <a:ln w="12700">
            <a:miter lim="400000"/>
          </a:ln>
        </p:spPr>
        <p:txBody>
          <a:bodyPr lIns="50800" tIns="50800" rIns="50800" bIns="50800" anchor="t">
            <a:spAutoFit/>
          </a:bodyPr>
          <a:lstStyle>
            <a:lvl1pPr algn="r">
              <a:defRPr b="1">
                <a:latin typeface="Helvetica"/>
                <a:ea typeface="Helvetica"/>
                <a:cs typeface="Helvetica"/>
                <a:sym typeface="Helvetica"/>
              </a:defRPr>
            </a:lvl1pPr>
          </a:lstStyle>
          <a:p>
            <a:pPr defTabSz="825500" hangingPunct="0"/>
            <a:r>
              <a:rPr lang="zh-CN" altLang="en-US" sz="5000" kern="0" dirty="0" smtClean="0">
                <a:solidFill>
                  <a:srgbClr val="000000"/>
                </a:solidFill>
                <a:latin typeface="宋体" panose="02010600030101010101" pitchFamily="2" charset="-122"/>
                <a:cs typeface="宋体" panose="02010600030101010101" pitchFamily="2" charset="-122"/>
              </a:rPr>
              <a:t>作业</a:t>
            </a:r>
            <a:r>
              <a:rPr lang="en-US" sz="5000" kern="0" dirty="0" smtClean="0">
                <a:solidFill>
                  <a:srgbClr val="000000"/>
                </a:solidFill>
                <a:latin typeface="宋体" panose="02010600030101010101" pitchFamily="2" charset="-122"/>
                <a:cs typeface="宋体" panose="02010600030101010101" pitchFamily="2" charset="-122"/>
              </a:rPr>
              <a:t>：</a:t>
            </a:r>
            <a:r>
              <a:rPr lang="en-US" sz="5000" kern="0" dirty="0">
                <a:solidFill>
                  <a:srgbClr val="000000"/>
                </a:solidFill>
                <a:latin typeface="宋体" panose="02010600030101010101" pitchFamily="2" charset="-122"/>
                <a:cs typeface="宋体" panose="02010600030101010101" pitchFamily="2" charset="-122"/>
              </a:rPr>
              <a:t/>
            </a:r>
            <a:br>
              <a:rPr lang="en-US" sz="5000" kern="0" dirty="0">
                <a:solidFill>
                  <a:srgbClr val="000000"/>
                </a:solidFill>
                <a:latin typeface="宋体" panose="02010600030101010101" pitchFamily="2" charset="-122"/>
                <a:cs typeface="宋体" panose="02010600030101010101" pitchFamily="2" charset="-122"/>
              </a:rPr>
            </a:br>
            <a:endParaRPr lang="zh-CN" sz="5000" kern="0" dirty="0">
              <a:solidFill>
                <a:srgbClr val="000000"/>
              </a:solidFill>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3969372" y="386276"/>
            <a:ext cx="2626729" cy="2683625"/>
          </a:xfrm>
          <a:prstGeom prst="rect">
            <a:avLst/>
          </a:prstGeom>
        </p:spPr>
      </p:pic>
    </p:spTree>
    <p:extLst>
      <p:ext uri="{BB962C8B-B14F-4D97-AF65-F5344CB8AC3E}">
        <p14:creationId xmlns:p14="http://schemas.microsoft.com/office/powerpoint/2010/main" val="5102986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前置内容</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
        <p:nvSpPr>
          <p:cNvPr id="7" name="The Picture slide"/>
          <p:cNvSpPr txBox="1"/>
          <p:nvPr/>
        </p:nvSpPr>
        <p:spPr>
          <a:xfrm>
            <a:off x="2686050" y="3910689"/>
            <a:ext cx="10018630" cy="3288080"/>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742950" indent="-7429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的初始化</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3200" b="0" dirty="0" smtClean="0">
                <a:solidFill>
                  <a:srgbClr val="000000"/>
                </a:solidFill>
                <a:sym typeface="Helvetica Light"/>
              </a:rPr>
              <a:t>DX12</a:t>
            </a:r>
            <a:r>
              <a:rPr lang="zh-CN" altLang="en-US" sz="3200" b="0" dirty="0" smtClean="0">
                <a:solidFill>
                  <a:srgbClr val="000000"/>
                </a:solidFill>
                <a:sym typeface="Helvetica Light"/>
              </a:rPr>
              <a:t>基本渲染管线</a:t>
            </a:r>
            <a:endParaRPr lang="en-US" altLang="zh-CN" sz="3200" b="0" dirty="0" smtClean="0">
              <a:solidFill>
                <a:srgbClr val="000000"/>
              </a:solidFill>
              <a:sym typeface="Helvetica Light"/>
            </a:endParaRPr>
          </a:p>
          <a:p>
            <a:pPr marL="742950" indent="-742950">
              <a:lnSpc>
                <a:spcPct val="150000"/>
              </a:lnSpc>
              <a:spcBef>
                <a:spcPts val="600"/>
              </a:spcBef>
              <a:buAutoNum type="arabicPeriod"/>
            </a:pPr>
            <a:r>
              <a:rPr lang="en-US" altLang="zh-CN" sz="3200" b="0" dirty="0" smtClean="0">
                <a:solidFill>
                  <a:srgbClr val="000000"/>
                </a:solidFill>
                <a:sym typeface="Helvetica Light"/>
              </a:rPr>
              <a:t>PSO</a:t>
            </a:r>
          </a:p>
          <a:p>
            <a:pPr marL="742950" indent="-742950">
              <a:lnSpc>
                <a:spcPct val="150000"/>
              </a:lnSpc>
              <a:spcBef>
                <a:spcPts val="600"/>
              </a:spcBef>
              <a:buAutoNum type="arabicPeriod"/>
            </a:pPr>
            <a:r>
              <a:rPr lang="en-US" altLang="zh-CN" sz="3200" b="0" dirty="0" smtClean="0">
                <a:solidFill>
                  <a:srgbClr val="000000"/>
                </a:solidFill>
                <a:sym typeface="Helvetica Light"/>
              </a:rPr>
              <a:t>DX12 Work Submission</a:t>
            </a:r>
            <a:endParaRPr lang="en-US" altLang="zh-CN" sz="3200" b="0" dirty="0">
              <a:solidFill>
                <a:srgbClr val="000000"/>
              </a:solidFill>
              <a:sym typeface="Helvetica Light"/>
            </a:endParaRPr>
          </a:p>
        </p:txBody>
      </p:sp>
    </p:spTree>
    <p:extLst>
      <p:ext uri="{BB962C8B-B14F-4D97-AF65-F5344CB8AC3E}">
        <p14:creationId xmlns:p14="http://schemas.microsoft.com/office/powerpoint/2010/main" val="405245085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595" y="1562931"/>
            <a:ext cx="18573672" cy="11340415"/>
          </a:xfrm>
          <a:prstGeom prst="rect">
            <a:avLst/>
          </a:prstGeom>
        </p:spPr>
      </p:pic>
      <p:sp>
        <p:nvSpPr>
          <p:cNvPr id="3" name="文本框 2"/>
          <p:cNvSpPr txBox="1"/>
          <p:nvPr/>
        </p:nvSpPr>
        <p:spPr>
          <a:xfrm>
            <a:off x="2873052" y="2334070"/>
            <a:ext cx="8480748" cy="7181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今天的主要内容</a:t>
            </a:r>
            <a:endParaRPr kumimoji="0" lang="zh-CN" altLang="en-US" sz="4000" b="0" i="0" u="none" strike="noStrike" cap="none" spc="0" normalizeH="0" baseline="0" dirty="0">
              <a:ln>
                <a:noFill/>
              </a:ln>
              <a:solidFill>
                <a:srgbClr val="000000"/>
              </a:solidFill>
              <a:effectLst/>
              <a:uFillTx/>
              <a:latin typeface="方正姚体" panose="02010601030101010101" pitchFamily="2" charset="-122"/>
              <a:ea typeface="方正姚体" panose="02010601030101010101" pitchFamily="2" charset="-122"/>
              <a:sym typeface="Helvetica Light"/>
            </a:endParaRPr>
          </a:p>
        </p:txBody>
      </p:sp>
      <p:sp>
        <p:nvSpPr>
          <p:cNvPr id="5" name="Rectangle"/>
          <p:cNvSpPr/>
          <p:nvPr/>
        </p:nvSpPr>
        <p:spPr>
          <a:xfrm>
            <a:off x="1" y="3219450"/>
            <a:ext cx="9582150"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6436" t="8536" r="16029" b="30822"/>
          <a:stretch>
            <a:fillRect/>
          </a:stretch>
        </p:blipFill>
        <p:spPr>
          <a:xfrm>
            <a:off x="1333499" y="1913802"/>
            <a:ext cx="1352551" cy="1381848"/>
          </a:xfrm>
          <a:prstGeom prst="rect">
            <a:avLst/>
          </a:prstGeom>
        </p:spPr>
      </p:pic>
    </p:spTree>
    <p:extLst>
      <p:ext uri="{BB962C8B-B14F-4D97-AF65-F5344CB8AC3E}">
        <p14:creationId xmlns:p14="http://schemas.microsoft.com/office/powerpoint/2010/main" val="235158779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44" name="You are the face that has changed my whole world. You are the face that I see everywhere I go. You are so beautiful to me that I can’t explain , Just like a green flower porcelain"/>
          <p:cNvSpPr txBox="1"/>
          <p:nvPr/>
        </p:nvSpPr>
        <p:spPr>
          <a:xfrm>
            <a:off x="4366159" y="7443589"/>
            <a:ext cx="15651686" cy="1025922"/>
          </a:xfrm>
          <a:prstGeom prst="rect">
            <a:avLst/>
          </a:prstGeom>
          <a:ln w="12700">
            <a:miter lim="400000"/>
          </a:ln>
        </p:spPr>
        <p:txBody>
          <a:bodyPr lIns="50800" tIns="50800" rIns="50800" bIns="50800" anchor="ctr">
            <a:spAutoFit/>
          </a:bodyPr>
          <a:lstStyle>
            <a:lvl1pPr>
              <a:defRPr sz="2400">
                <a:solidFill>
                  <a:srgbClr val="FFFFFF"/>
                </a:solidFill>
                <a:latin typeface="Helvetica"/>
                <a:ea typeface="Helvetica"/>
                <a:cs typeface="Helvetica"/>
                <a:sym typeface="Helvetica"/>
              </a:defRPr>
            </a:lvl1pPr>
          </a:lstStyle>
          <a:p>
            <a:pPr algn="ctr" defTabSz="825500" hangingPunct="0"/>
            <a:r>
              <a:rPr lang="en-US" altLang="zh-CN" sz="6000" dirty="0" smtClean="0">
                <a:solidFill>
                  <a:schemeClr val="bg1"/>
                </a:solidFill>
                <a:sym typeface="Helvetica Light"/>
              </a:rPr>
              <a:t>Resource Binding</a:t>
            </a:r>
            <a:endParaRPr lang="en-US" altLang="zh-CN" sz="6000" dirty="0">
              <a:solidFill>
                <a:schemeClr val="bg1"/>
              </a:solidFill>
              <a:sym typeface="Helvetica Light"/>
            </a:endParaRPr>
          </a:p>
        </p:txBody>
      </p:sp>
      <p:sp>
        <p:nvSpPr>
          <p:cNvPr id="45" name="AEVER"/>
          <p:cNvSpPr txBox="1"/>
          <p:nvPr/>
        </p:nvSpPr>
        <p:spPr>
          <a:xfrm>
            <a:off x="11017817" y="5638703"/>
            <a:ext cx="2348400" cy="1333698"/>
          </a:xfrm>
          <a:prstGeom prst="rect">
            <a:avLst/>
          </a:prstGeom>
          <a:ln w="12700">
            <a:miter lim="400000"/>
          </a:ln>
        </p:spPr>
        <p:txBody>
          <a:bodyPr wrap="none" lIns="50800" tIns="50800" rIns="50800" bIns="50800" anchor="ctr">
            <a:spAutoFit/>
          </a:bodyPr>
          <a:lstStyle>
            <a:lvl1pPr>
              <a:defRPr sz="12000" b="1" spc="1800">
                <a:solidFill>
                  <a:srgbClr val="FFFC73"/>
                </a:solidFill>
                <a:latin typeface="Helvetica"/>
                <a:ea typeface="Helvetica"/>
                <a:cs typeface="Helvetica"/>
                <a:sym typeface="Helvetica"/>
              </a:defRPr>
            </a:lvl1pPr>
          </a:lstStyle>
          <a:p>
            <a:pPr algn="ctr" defTabSz="825500" hangingPunct="0"/>
            <a:r>
              <a:rPr lang="en-US" sz="8000" cap="all" dirty="0">
                <a:solidFill>
                  <a:srgbClr val="FFD966"/>
                </a:solidFill>
                <a:latin typeface="宋体" panose="02010600030101010101" pitchFamily="2" charset="-122"/>
                <a:cs typeface="宋体" panose="02010600030101010101" pitchFamily="2" charset="-122"/>
              </a:rPr>
              <a:t>ch1</a:t>
            </a:r>
            <a:endParaRPr lang="zh-CN" sz="8000" cap="all" dirty="0">
              <a:solidFill>
                <a:srgbClr val="FFD966"/>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1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8104783"/>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渲染管线的数据（</a:t>
            </a:r>
            <a:r>
              <a:rPr lang="en-US" altLang="zh-CN" sz="3200" b="0" dirty="0">
                <a:solidFill>
                  <a:srgbClr val="000000"/>
                </a:solidFill>
                <a:sym typeface="Helvetica Light"/>
              </a:rPr>
              <a:t> Shader Resource </a:t>
            </a:r>
            <a:r>
              <a:rPr lang="zh-CN" altLang="en-US" sz="3200" b="0" dirty="0" smtClean="0">
                <a:solidFill>
                  <a:srgbClr val="000000"/>
                </a:solidFill>
                <a:sym typeface="Helvetica Light"/>
              </a:rPr>
              <a:t>）不能直接给</a:t>
            </a:r>
            <a:r>
              <a:rPr lang="en-US" altLang="zh-CN" sz="3200" b="0" dirty="0" smtClean="0">
                <a:solidFill>
                  <a:srgbClr val="000000"/>
                </a:solidFill>
                <a:sym typeface="Helvetica Light"/>
              </a:rPr>
              <a:t>GPU</a:t>
            </a:r>
            <a:r>
              <a:rPr lang="zh-CN" altLang="en-US" sz="3200" b="0" dirty="0" smtClean="0">
                <a:solidFill>
                  <a:srgbClr val="000000"/>
                </a:solidFill>
                <a:sym typeface="Helvetica Light"/>
              </a:rPr>
              <a:t>的计算使用</a:t>
            </a:r>
            <a:r>
              <a:rPr lang="zh-CN" altLang="en-US" sz="3200" b="0" dirty="0">
                <a:solidFill>
                  <a:srgbClr val="000000"/>
                </a:solidFill>
                <a:sym typeface="Helvetica Light"/>
              </a:rPr>
              <a:t>；</a:t>
            </a:r>
            <a:r>
              <a:rPr lang="zh-CN" altLang="en-US" sz="3200" b="0" dirty="0" smtClean="0">
                <a:solidFill>
                  <a:srgbClr val="000000"/>
                </a:solidFill>
                <a:sym typeface="Helvetica Light"/>
              </a:rPr>
              <a:t>需要解释，</a:t>
            </a:r>
            <a:r>
              <a:rPr lang="en-US" altLang="zh-CN" sz="3200" b="0" dirty="0" smtClean="0">
                <a:solidFill>
                  <a:srgbClr val="000000"/>
                </a:solidFill>
                <a:sym typeface="Helvetica Light"/>
              </a:rPr>
              <a:t>Descriptor</a:t>
            </a:r>
          </a:p>
          <a:p>
            <a:pPr marL="514350" indent="-514350">
              <a:lnSpc>
                <a:spcPct val="150000"/>
              </a:lnSpc>
              <a:spcBef>
                <a:spcPts val="600"/>
              </a:spcBef>
              <a:buAutoNum type="arabicPeriod"/>
            </a:pPr>
            <a:r>
              <a:rPr lang="en-US" altLang="zh-CN" sz="3200" b="0" dirty="0" smtClean="0">
                <a:solidFill>
                  <a:srgbClr val="000000"/>
                </a:solidFill>
                <a:sym typeface="Helvetica Light"/>
              </a:rPr>
              <a:t>Committed Resources</a:t>
            </a:r>
          </a:p>
          <a:p>
            <a:pPr marL="1428750" lvl="1" indent="-514350">
              <a:lnSpc>
                <a:spcPct val="150000"/>
              </a:lnSpc>
              <a:spcBef>
                <a:spcPts val="600"/>
              </a:spcBef>
              <a:buAutoNum type="arabicPeriod"/>
            </a:pPr>
            <a:r>
              <a:rPr lang="zh-CN" altLang="en-US" sz="3200" dirty="0">
                <a:solidFill>
                  <a:srgbClr val="000000"/>
                </a:solidFill>
                <a:sym typeface="Helvetica Light"/>
              </a:rPr>
              <a:t>隐</a:t>
            </a:r>
            <a:r>
              <a:rPr lang="zh-CN" altLang="en-US" sz="3200" dirty="0" smtClean="0">
                <a:solidFill>
                  <a:srgbClr val="000000"/>
                </a:solidFill>
                <a:sym typeface="Helvetica Light"/>
              </a:rPr>
              <a:t>式分配</a:t>
            </a:r>
            <a:r>
              <a:rPr lang="en-US" altLang="zh-CN" sz="3200" dirty="0" smtClean="0">
                <a:solidFill>
                  <a:srgbClr val="000000"/>
                </a:solidFill>
                <a:sym typeface="Helvetica Light"/>
              </a:rPr>
              <a:t>Heap</a:t>
            </a:r>
            <a:r>
              <a:rPr lang="zh-CN" altLang="en-US" sz="3200" dirty="0" smtClean="0">
                <a:solidFill>
                  <a:srgbClr val="000000"/>
                </a:solidFill>
                <a:sym typeface="Helvetica Light"/>
              </a:rPr>
              <a:t>，自动分配</a:t>
            </a:r>
            <a:endParaRPr lang="en-US" altLang="zh-CN" sz="3200" dirty="0" smtClean="0">
              <a:solidFill>
                <a:srgbClr val="000000"/>
              </a:solidFill>
              <a:sym typeface="Helvetica Light"/>
            </a:endParaRPr>
          </a:p>
          <a:p>
            <a:pPr marL="1428750" lvl="1" indent="-514350">
              <a:lnSpc>
                <a:spcPct val="150000"/>
              </a:lnSpc>
              <a:spcBef>
                <a:spcPts val="600"/>
              </a:spcBef>
              <a:buAutoNum type="arabicPeriod"/>
            </a:pPr>
            <a:r>
              <a:rPr lang="zh-CN" altLang="en-US" sz="3200" b="0" dirty="0" smtClean="0">
                <a:solidFill>
                  <a:srgbClr val="000000"/>
                </a:solidFill>
                <a:sym typeface="Helvetica Light"/>
              </a:rPr>
              <a:t>自动分配大小，大于实际使用量</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Placed Resources</a:t>
            </a:r>
          </a:p>
          <a:p>
            <a:pPr marL="1428750" lvl="1" indent="-514350">
              <a:lnSpc>
                <a:spcPct val="150000"/>
              </a:lnSpc>
              <a:spcBef>
                <a:spcPts val="600"/>
              </a:spcBef>
              <a:buAutoNum type="arabicPeriod"/>
            </a:pPr>
            <a:r>
              <a:rPr lang="zh-CN" altLang="en-US" sz="3200" dirty="0" smtClean="0">
                <a:solidFill>
                  <a:srgbClr val="000000"/>
                </a:solidFill>
                <a:sym typeface="Helvetica Light"/>
              </a:rPr>
              <a:t>需要显式创建</a:t>
            </a:r>
            <a:r>
              <a:rPr lang="en-US" altLang="zh-CN" sz="3200" dirty="0" smtClean="0">
                <a:solidFill>
                  <a:srgbClr val="000000"/>
                </a:solidFill>
                <a:sym typeface="Helvetica Light"/>
              </a:rPr>
              <a:t>heap</a:t>
            </a:r>
            <a:r>
              <a:rPr lang="zh-CN" altLang="en-US" sz="3200" dirty="0" smtClean="0">
                <a:solidFill>
                  <a:srgbClr val="000000"/>
                </a:solidFill>
                <a:sym typeface="Helvetica Light"/>
              </a:rPr>
              <a:t>并分配</a:t>
            </a:r>
            <a:endParaRPr lang="en-US" altLang="zh-CN" sz="3200" dirty="0" smtClean="0">
              <a:solidFill>
                <a:srgbClr val="000000"/>
              </a:solidFill>
              <a:sym typeface="Helvetica Light"/>
            </a:endParaRPr>
          </a:p>
          <a:p>
            <a:pPr marL="1428750" lvl="1" indent="-514350">
              <a:lnSpc>
                <a:spcPct val="150000"/>
              </a:lnSpc>
              <a:spcBef>
                <a:spcPts val="600"/>
              </a:spcBef>
              <a:buAutoNum type="arabicPeriod"/>
            </a:pPr>
            <a:r>
              <a:rPr lang="zh-CN" altLang="en-US" sz="3200" b="0" dirty="0" smtClean="0">
                <a:solidFill>
                  <a:srgbClr val="000000"/>
                </a:solidFill>
                <a:sym typeface="Helvetica Light"/>
              </a:rPr>
              <a:t>预先规划好占用的大小</a:t>
            </a:r>
            <a:endParaRPr lang="en-US" altLang="zh-CN" sz="3200" b="0" dirty="0" smtClean="0">
              <a:solidFill>
                <a:srgbClr val="000000"/>
              </a:solidFill>
              <a:sym typeface="Helvetica Light"/>
            </a:endParaRPr>
          </a:p>
          <a:p>
            <a:pPr marL="1428750" lvl="1" indent="-514350">
              <a:lnSpc>
                <a:spcPct val="150000"/>
              </a:lnSpc>
              <a:spcBef>
                <a:spcPts val="600"/>
              </a:spcBef>
              <a:buAutoNum type="arabicPeriod"/>
            </a:pPr>
            <a:r>
              <a:rPr lang="zh-CN" altLang="en-US" sz="3200" dirty="0" smtClean="0">
                <a:solidFill>
                  <a:srgbClr val="000000"/>
                </a:solidFill>
                <a:sym typeface="Helvetica Light"/>
              </a:rPr>
              <a:t>对齐，。。等等都需要显示指定</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en-US" altLang="zh-CN" sz="3200" b="0" dirty="0" smtClean="0">
                <a:solidFill>
                  <a:srgbClr val="000000"/>
                </a:solidFill>
                <a:sym typeface="Helvetica Light"/>
              </a:rPr>
              <a:t>Reserved Resources</a:t>
            </a:r>
          </a:p>
        </p:txBody>
      </p:sp>
      <p:pic>
        <p:nvPicPr>
          <p:cNvPr id="9" name="图片 8"/>
          <p:cNvPicPr>
            <a:picLocks noChangeAspect="1"/>
          </p:cNvPicPr>
          <p:nvPr/>
        </p:nvPicPr>
        <p:blipFill>
          <a:blip r:embed="rId4"/>
          <a:stretch>
            <a:fillRect/>
          </a:stretch>
        </p:blipFill>
        <p:spPr>
          <a:xfrm>
            <a:off x="15703640" y="3541102"/>
            <a:ext cx="6715125" cy="3257550"/>
          </a:xfrm>
          <a:prstGeom prst="rect">
            <a:avLst/>
          </a:prstGeom>
        </p:spPr>
      </p:pic>
      <p:pic>
        <p:nvPicPr>
          <p:cNvPr id="10" name="图片 9"/>
          <p:cNvPicPr>
            <a:picLocks noChangeAspect="1"/>
          </p:cNvPicPr>
          <p:nvPr/>
        </p:nvPicPr>
        <p:blipFill>
          <a:blip r:embed="rId5"/>
          <a:stretch>
            <a:fillRect/>
          </a:stretch>
        </p:blipFill>
        <p:spPr>
          <a:xfrm>
            <a:off x="15703640" y="7122135"/>
            <a:ext cx="6858000" cy="4067175"/>
          </a:xfrm>
          <a:prstGeom prst="rect">
            <a:avLst/>
          </a:prstGeom>
        </p:spPr>
      </p:pic>
    </p:spTree>
    <p:extLst>
      <p:ext uri="{BB962C8B-B14F-4D97-AF65-F5344CB8AC3E}">
        <p14:creationId xmlns:p14="http://schemas.microsoft.com/office/powerpoint/2010/main" val="6288678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1">
              <a:lnSpc>
                <a:spcPct val="150000"/>
              </a:lnSpc>
              <a:spcBef>
                <a:spcPts val="600"/>
              </a:spcBef>
            </a:pPr>
            <a:r>
              <a:rPr lang="en-US" altLang="zh-CN" sz="4000" dirty="0">
                <a:solidFill>
                  <a:srgbClr val="000000"/>
                </a:solidFill>
                <a:latin typeface="方正姚体" panose="02010601030101010101" pitchFamily="2" charset="-122"/>
                <a:ea typeface="方正姚体" panose="02010601030101010101" pitchFamily="2" charset="-122"/>
                <a:sym typeface="Helvetica Light"/>
              </a:rPr>
              <a:t>1</a:t>
            </a:r>
            <a:r>
              <a:rPr kumimoji="0" lang="en-US" altLang="zh-CN" sz="4000" b="0" i="0" u="none" strike="noStrike" cap="none" spc="0" normalizeH="0" baseline="0" dirty="0" smtClean="0">
                <a:ln>
                  <a:noFill/>
                </a:ln>
                <a:solidFill>
                  <a:srgbClr val="000000"/>
                </a:solidFill>
                <a:effectLst/>
                <a:uFillTx/>
                <a:latin typeface="方正姚体" panose="02010601030101010101" pitchFamily="2" charset="-122"/>
                <a:ea typeface="方正姚体" panose="02010601030101010101" pitchFamily="2" charset="-122"/>
                <a:sym typeface="Helvetica Light"/>
              </a:rPr>
              <a:t>. 1 </a:t>
            </a:r>
            <a:r>
              <a:rPr lang="en-US" altLang="zh-CN" sz="3200" dirty="0" smtClean="0">
                <a:solidFill>
                  <a:srgbClr val="000000"/>
                </a:solidFill>
                <a:sym typeface="Helvetica Light"/>
              </a:rPr>
              <a:t>Resource Binding</a:t>
            </a:r>
          </a:p>
        </p:txBody>
      </p:sp>
      <p:sp>
        <p:nvSpPr>
          <p:cNvPr id="7" name="The Picture slide"/>
          <p:cNvSpPr txBox="1"/>
          <p:nvPr/>
        </p:nvSpPr>
        <p:spPr>
          <a:xfrm>
            <a:off x="2426713" y="3954550"/>
            <a:ext cx="11521373" cy="3134191"/>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不同的</a:t>
            </a:r>
            <a:r>
              <a:rPr lang="zh-CN" altLang="en-US" sz="3200" b="0" dirty="0">
                <a:solidFill>
                  <a:srgbClr val="000000"/>
                </a:solidFill>
                <a:sym typeface="Helvetica Light"/>
              </a:rPr>
              <a:t>绘制目的</a:t>
            </a:r>
            <a:r>
              <a:rPr lang="zh-CN" altLang="en-US" sz="3200" b="0" dirty="0" smtClean="0">
                <a:solidFill>
                  <a:srgbClr val="000000"/>
                </a:solidFill>
                <a:sym typeface="Helvetica Light"/>
              </a:rPr>
              <a:t>，不同的管线阶段，等需求都一套比较科学的系统，称之为</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的机制</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smtClean="0">
                <a:solidFill>
                  <a:srgbClr val="000000"/>
                </a:solidFill>
                <a:sym typeface="Helvetica Light"/>
              </a:rPr>
              <a:t>包括</a:t>
            </a:r>
            <a:r>
              <a:rPr lang="en-US" altLang="zh-CN" sz="3200" b="0" dirty="0" smtClean="0">
                <a:solidFill>
                  <a:srgbClr val="000000"/>
                </a:solidFill>
                <a:sym typeface="Helvetica Light"/>
              </a:rPr>
              <a:t>Heap</a:t>
            </a:r>
            <a:r>
              <a:rPr lang="zh-CN" altLang="en-US" sz="3200" b="0" dirty="0" smtClean="0">
                <a:solidFill>
                  <a:srgbClr val="000000"/>
                </a:solidFill>
                <a:sym typeface="Helvetica Light"/>
              </a:rPr>
              <a:t>的绑定，管理和使用，资源的生命周期，存储的管理，状态的转换等；</a:t>
            </a:r>
            <a:endParaRPr lang="en-US" altLang="zh-CN" sz="3200" b="0" dirty="0" smtClean="0">
              <a:solidFill>
                <a:srgbClr val="000000"/>
              </a:solidFill>
              <a:sym typeface="Helvetica Light"/>
            </a:endParaRPr>
          </a:p>
        </p:txBody>
      </p:sp>
    </p:spTree>
    <p:extLst>
      <p:ext uri="{BB962C8B-B14F-4D97-AF65-F5344CB8AC3E}">
        <p14:creationId xmlns:p14="http://schemas.microsoft.com/office/powerpoint/2010/main" val="6912391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1323975" y="0"/>
            <a:ext cx="13276928" cy="13716000"/>
            <a:chOff x="10467974" y="26142"/>
            <a:chExt cx="14478001" cy="13716000"/>
          </a:xfrm>
        </p:grpSpPr>
        <p:sp>
          <p:nvSpPr>
            <p:cNvPr id="3" name="Rectangle"/>
            <p:cNvSpPr/>
            <p:nvPr/>
          </p:nvSpPr>
          <p:spPr>
            <a:xfrm>
              <a:off x="10467975" y="26142"/>
              <a:ext cx="14478000" cy="13716000"/>
            </a:xfrm>
            <a:prstGeom prst="rect">
              <a:avLst/>
            </a:prstGeom>
            <a:solidFill>
              <a:schemeClr val="bg1">
                <a:alpha val="80000"/>
              </a:schemeClr>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dirty="0">
                <a:solidFill>
                  <a:srgbClr val="FFFFFF"/>
                </a:solidFill>
                <a:latin typeface="Helvetica"/>
                <a:ea typeface="Helvetica"/>
                <a:cs typeface="Helvetica"/>
                <a:sym typeface="Helvetica"/>
              </a:endParaRPr>
            </a:p>
          </p:txBody>
        </p:sp>
        <p:sp>
          <p:nvSpPr>
            <p:cNvPr id="4" name="Rectangle"/>
            <p:cNvSpPr/>
            <p:nvPr/>
          </p:nvSpPr>
          <p:spPr>
            <a:xfrm>
              <a:off x="10467974" y="3245592"/>
              <a:ext cx="8458201" cy="76200"/>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solidFill>
                  <a:srgbClr val="FFFFFF"/>
                </a:solidFill>
                <a:latin typeface="方正姚体" panose="02010601030101010101" pitchFamily="2" charset="-122"/>
                <a:ea typeface="方正姚体" panose="02010601030101010101" pitchFamily="2" charset="-122"/>
                <a:cs typeface="Helvetica"/>
                <a:sym typeface="Helvetica"/>
              </a:endParaRPr>
            </a:p>
          </p:txBody>
        </p:sp>
        <p:pic>
          <p:nvPicPr>
            <p:cNvPr id="5"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436" t="8536" r="16029" b="30822"/>
            <a:stretch>
              <a:fillRect/>
            </a:stretch>
          </p:blipFill>
          <p:spPr>
            <a:xfrm>
              <a:off x="10677524" y="1844694"/>
              <a:ext cx="1352551" cy="1381848"/>
            </a:xfrm>
            <a:prstGeom prst="rect">
              <a:avLst/>
            </a:prstGeom>
          </p:spPr>
        </p:pic>
      </p:grpSp>
      <p:sp>
        <p:nvSpPr>
          <p:cNvPr id="6" name="文本框 5"/>
          <p:cNvSpPr txBox="1"/>
          <p:nvPr/>
        </p:nvSpPr>
        <p:spPr>
          <a:xfrm>
            <a:off x="2873052" y="2141710"/>
            <a:ext cx="9414198" cy="110286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lvl="1">
              <a:lnSpc>
                <a:spcPct val="150000"/>
              </a:lnSpc>
              <a:spcBef>
                <a:spcPts val="600"/>
              </a:spcBef>
            </a:pPr>
            <a:r>
              <a:rPr lang="en-US" altLang="zh-CN" sz="4000" dirty="0" smtClean="0">
                <a:solidFill>
                  <a:srgbClr val="000000"/>
                </a:solidFill>
                <a:latin typeface="方正姚体" panose="02010601030101010101" pitchFamily="2" charset="-122"/>
                <a:ea typeface="方正姚体" panose="02010601030101010101" pitchFamily="2" charset="-122"/>
                <a:sym typeface="Helvetica Light"/>
              </a:rPr>
              <a:t>1.2 </a:t>
            </a:r>
            <a:r>
              <a:rPr lang="en-US" altLang="zh-CN" sz="3200" dirty="0" smtClean="0">
                <a:solidFill>
                  <a:srgbClr val="000000"/>
                </a:solidFill>
                <a:sym typeface="Helvetica Light"/>
              </a:rPr>
              <a:t>Resource Binding Model In Dx12</a:t>
            </a:r>
          </a:p>
        </p:txBody>
      </p:sp>
      <p:sp>
        <p:nvSpPr>
          <p:cNvPr id="8" name="The Picture slide"/>
          <p:cNvSpPr txBox="1"/>
          <p:nvPr/>
        </p:nvSpPr>
        <p:spPr>
          <a:xfrm>
            <a:off x="2426713" y="3954550"/>
            <a:ext cx="11521373" cy="5427127"/>
          </a:xfrm>
          <a:prstGeom prst="rect">
            <a:avLst/>
          </a:prstGeom>
          <a:ln w="12700">
            <a:miter lim="400000"/>
          </a:ln>
        </p:spPr>
        <p:txBody>
          <a:bodyPr wrap="square" lIns="50800" tIns="50800" rIns="50800" bIns="50800" anchor="t">
            <a:spAutoFit/>
          </a:bodyPr>
          <a:lstStyle>
            <a:lvl1pPr>
              <a:defRPr b="1">
                <a:latin typeface="Helvetica"/>
                <a:ea typeface="Helvetica"/>
                <a:cs typeface="Helvetica"/>
                <a:sym typeface="Helvetica"/>
              </a:defRPr>
            </a:lvl1pPr>
          </a:lstStyle>
          <a:p>
            <a:pPr marL="514350" indent="-514350">
              <a:lnSpc>
                <a:spcPct val="150000"/>
              </a:lnSpc>
              <a:spcBef>
                <a:spcPts val="600"/>
              </a:spcBef>
              <a:buAutoNum type="arabicPeriod"/>
            </a:pPr>
            <a:r>
              <a:rPr lang="zh-CN" altLang="en-US" sz="3200" b="0" dirty="0" smtClean="0">
                <a:solidFill>
                  <a:srgbClr val="000000"/>
                </a:solidFill>
                <a:sym typeface="Helvetica Light"/>
              </a:rPr>
              <a:t>主要的思想是</a:t>
            </a:r>
            <a:r>
              <a:rPr lang="en-US" altLang="zh-CN" sz="3200" b="0" dirty="0" smtClean="0">
                <a:solidFill>
                  <a:srgbClr val="000000"/>
                </a:solidFill>
                <a:sym typeface="Helvetica Light"/>
              </a:rPr>
              <a:t>Resource Binding</a:t>
            </a:r>
            <a:r>
              <a:rPr lang="zh-CN" altLang="en-US" sz="3200" b="0" dirty="0" smtClean="0">
                <a:solidFill>
                  <a:srgbClr val="000000"/>
                </a:solidFill>
                <a:sym typeface="Helvetica Light"/>
              </a:rPr>
              <a:t>与其他的管理任务分离</a:t>
            </a:r>
            <a:endParaRPr lang="en-US" altLang="zh-CN" sz="3200" b="0" dirty="0" smtClean="0">
              <a:solidFill>
                <a:srgbClr val="000000"/>
              </a:solidFill>
              <a:sym typeface="Helvetica Light"/>
            </a:endParaRPr>
          </a:p>
          <a:p>
            <a:pPr marL="514350" indent="-514350">
              <a:lnSpc>
                <a:spcPct val="150000"/>
              </a:lnSpc>
              <a:spcBef>
                <a:spcPts val="600"/>
              </a:spcBef>
              <a:buAutoNum type="arabicPeriod"/>
            </a:pPr>
            <a:r>
              <a:rPr lang="zh-CN" altLang="en-US" sz="3200" b="0" dirty="0"/>
              <a:t>优势在于</a:t>
            </a:r>
            <a:r>
              <a:rPr lang="en-US" altLang="zh-CN" sz="3200" b="0" dirty="0"/>
              <a:t>application</a:t>
            </a:r>
            <a:r>
              <a:rPr lang="zh-CN" altLang="en-US" sz="3200" b="0" dirty="0"/>
              <a:t>能够在没有大量</a:t>
            </a:r>
            <a:r>
              <a:rPr lang="en-US" altLang="zh-CN" sz="3200" b="0" dirty="0" err="1"/>
              <a:t>cpu</a:t>
            </a:r>
            <a:r>
              <a:rPr lang="en-US" altLang="zh-CN" sz="3200" b="0" dirty="0"/>
              <a:t> </a:t>
            </a:r>
            <a:r>
              <a:rPr lang="zh-CN" altLang="en-US" sz="3200" b="0" dirty="0"/>
              <a:t>消耗的情况下替换贴图</a:t>
            </a:r>
            <a:r>
              <a:rPr lang="en-US" altLang="zh-CN" sz="3200" b="0" dirty="0"/>
              <a:t>binding</a:t>
            </a:r>
            <a:r>
              <a:rPr lang="zh-CN" altLang="en-US" sz="3200" b="0" dirty="0"/>
              <a:t>；同时</a:t>
            </a:r>
            <a:r>
              <a:rPr lang="en-US" altLang="zh-CN" sz="3200" b="0" dirty="0" err="1"/>
              <a:t>shaders</a:t>
            </a:r>
            <a:r>
              <a:rPr lang="zh-CN" altLang="en-US" sz="3200" b="0" dirty="0"/>
              <a:t>计算能够使用大量</a:t>
            </a:r>
            <a:r>
              <a:rPr lang="en-US" altLang="zh-CN" sz="3200" b="0" dirty="0"/>
              <a:t>resource</a:t>
            </a:r>
            <a:r>
              <a:rPr lang="zh-CN" altLang="en-US" sz="3200" b="0" dirty="0"/>
              <a:t>，</a:t>
            </a:r>
            <a:r>
              <a:rPr lang="en-US" altLang="zh-CN" sz="3200" b="0" dirty="0"/>
              <a:t>shader</a:t>
            </a:r>
            <a:r>
              <a:rPr lang="zh-CN" altLang="en-US" sz="3200" b="0" dirty="0" smtClean="0"/>
              <a:t>不用知道绑定</a:t>
            </a:r>
            <a:r>
              <a:rPr lang="zh-CN" altLang="en-US" sz="3200" b="0" dirty="0"/>
              <a:t>的数量</a:t>
            </a:r>
            <a:r>
              <a:rPr lang="zh-CN" altLang="en-US" sz="3200" b="0" dirty="0" smtClean="0"/>
              <a:t>；</a:t>
            </a:r>
            <a:endParaRPr lang="en-US" altLang="zh-CN" sz="3200" b="0" dirty="0" smtClean="0"/>
          </a:p>
          <a:p>
            <a:pPr marL="514350" indent="-514350">
              <a:lnSpc>
                <a:spcPct val="150000"/>
              </a:lnSpc>
              <a:spcBef>
                <a:spcPts val="600"/>
              </a:spcBef>
              <a:buAutoNum type="arabicPeriod"/>
            </a:pPr>
            <a:r>
              <a:rPr lang="zh-CN" altLang="en-US" sz="3200" b="0" dirty="0"/>
              <a:t>为了提升性能，</a:t>
            </a:r>
            <a:r>
              <a:rPr lang="en-US" altLang="zh-CN" sz="3200" b="0" dirty="0"/>
              <a:t>binding model</a:t>
            </a:r>
            <a:r>
              <a:rPr lang="zh-CN" altLang="en-US" sz="3200" b="0" dirty="0"/>
              <a:t>不再要求系统追踪</a:t>
            </a:r>
            <a:r>
              <a:rPr lang="en-US" altLang="zh-CN" sz="3200" b="0" dirty="0" err="1"/>
              <a:t>appliction</a:t>
            </a:r>
            <a:r>
              <a:rPr lang="zh-CN" altLang="en-US" sz="3200" b="0" dirty="0"/>
              <a:t> 请求的</a:t>
            </a:r>
            <a:r>
              <a:rPr lang="en-US" altLang="zh-CN" sz="3200" b="0" dirty="0"/>
              <a:t>binding</a:t>
            </a:r>
            <a:r>
              <a:rPr lang="zh-CN" altLang="en-US" sz="3200" b="0" dirty="0"/>
              <a:t>内容，在</a:t>
            </a:r>
            <a:r>
              <a:rPr lang="en-US" altLang="zh-CN" sz="3200" b="0" dirty="0"/>
              <a:t>binding </a:t>
            </a:r>
            <a:r>
              <a:rPr lang="zh-CN" altLang="en-US" sz="3200" b="0" dirty="0"/>
              <a:t>和多线程的</a:t>
            </a:r>
            <a:r>
              <a:rPr lang="en-US" altLang="zh-CN" sz="3200" b="0" dirty="0"/>
              <a:t>command list</a:t>
            </a:r>
            <a:r>
              <a:rPr lang="zh-CN" altLang="en-US" sz="3200" b="0" dirty="0"/>
              <a:t>之前也有清晰的整合</a:t>
            </a:r>
            <a:endParaRPr lang="en-US" altLang="zh-CN" sz="3200" b="0" dirty="0" smtClean="0">
              <a:solidFill>
                <a:srgbClr val="000000"/>
              </a:solidFill>
              <a:sym typeface="Helvetica Light"/>
            </a:endParaRPr>
          </a:p>
        </p:txBody>
      </p:sp>
      <p:sp>
        <p:nvSpPr>
          <p:cNvPr id="9" name="矩形 8"/>
          <p:cNvSpPr/>
          <p:nvPr/>
        </p:nvSpPr>
        <p:spPr>
          <a:xfrm>
            <a:off x="15906100" y="3712462"/>
            <a:ext cx="5320715" cy="1200329"/>
          </a:xfrm>
          <a:prstGeom prst="rect">
            <a:avLst/>
          </a:prstGeom>
        </p:spPr>
        <p:txBody>
          <a:bodyPr wrap="square">
            <a:spAutoFit/>
          </a:bodyPr>
          <a:lstStyle/>
          <a:p>
            <a:pPr marL="742950" indent="-742950">
              <a:buFontTx/>
              <a:buAutoNum type="arabicPeriod"/>
            </a:pPr>
            <a:r>
              <a:rPr lang="en-US" altLang="zh-CN" b="1" dirty="0" smtClean="0">
                <a:solidFill>
                  <a:srgbClr val="171717"/>
                </a:solidFill>
                <a:latin typeface="Segoe UI" panose="020B0502040204020203" pitchFamily="34" charset="0"/>
              </a:rPr>
              <a:t>Application</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a:p>
            <a:pPr marL="742950" indent="-742950">
              <a:buFontTx/>
              <a:buAutoNum type="arabicPeriod"/>
            </a:pPr>
            <a:r>
              <a:rPr lang="en-US" altLang="zh-CN" b="1" dirty="0" smtClean="0">
                <a:solidFill>
                  <a:srgbClr val="171717"/>
                </a:solidFill>
                <a:latin typeface="Segoe UI" panose="020B0502040204020203" pitchFamily="34" charset="0"/>
              </a:rPr>
              <a:t>Driver</a:t>
            </a:r>
            <a:r>
              <a:rPr lang="zh-CN" altLang="en-US" b="1" dirty="0" smtClean="0">
                <a:solidFill>
                  <a:srgbClr val="171717"/>
                </a:solidFill>
                <a:latin typeface="Segoe UI" panose="020B0502040204020203" pitchFamily="34" charset="0"/>
              </a:rPr>
              <a:t>层</a:t>
            </a:r>
            <a:endParaRPr lang="en-US" altLang="zh-CN" b="1" dirty="0" smtClean="0">
              <a:solidFill>
                <a:srgbClr val="171717"/>
              </a:solidFill>
              <a:latin typeface="Segoe UI" panose="020B0502040204020203" pitchFamily="34" charset="0"/>
            </a:endParaRPr>
          </a:p>
        </p:txBody>
      </p:sp>
    </p:spTree>
    <p:extLst>
      <p:ext uri="{BB962C8B-B14F-4D97-AF65-F5344CB8AC3E}">
        <p14:creationId xmlns:p14="http://schemas.microsoft.com/office/powerpoint/2010/main" val="854565335"/>
      </p:ext>
    </p:extLst>
  </p:cSld>
  <p:clrMapOvr>
    <a:masterClrMapping/>
  </p:clrMapOvr>
  <p:transition spd="med"/>
</p:sld>
</file>

<file path=ppt/theme/theme1.xml><?xml version="1.0" encoding="utf-8"?>
<a:theme xmlns:a="http://schemas.openxmlformats.org/drawingml/2006/main" name="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themeOverride>
</file>

<file path=docProps/app.xml><?xml version="1.0" encoding="utf-8"?>
<Properties xmlns="http://schemas.openxmlformats.org/officeDocument/2006/extended-properties" xmlns:vt="http://schemas.openxmlformats.org/officeDocument/2006/docPropsVTypes">
  <TotalTime>7794</TotalTime>
  <Words>3704</Words>
  <Application>Microsoft Office PowerPoint</Application>
  <PresentationFormat>自定义</PresentationFormat>
  <Paragraphs>398</Paragraphs>
  <Slides>34</Slides>
  <Notes>34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34</vt:i4>
      </vt:variant>
    </vt:vector>
  </HeadingPairs>
  <TitlesOfParts>
    <vt:vector size="47" baseType="lpstr">
      <vt:lpstr>Helvetica Light</vt:lpstr>
      <vt:lpstr>等线</vt:lpstr>
      <vt:lpstr>方正姚体</vt:lpstr>
      <vt:lpstr>宋体</vt:lpstr>
      <vt:lpstr>微软雅黑</vt:lpstr>
      <vt:lpstr>微软雅黑 Light</vt:lpstr>
      <vt:lpstr>Arial</vt:lpstr>
      <vt:lpstr>Calibri</vt:lpstr>
      <vt:lpstr>Helvetica</vt:lpstr>
      <vt:lpstr>Segoe UI</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 1</dc:title>
  <dc:creator>Aram Cookson</dc:creator>
  <cp:lastModifiedBy>test</cp:lastModifiedBy>
  <cp:revision>438</cp:revision>
  <dcterms:created xsi:type="dcterms:W3CDTF">2017-07-18T17:55:00Z</dcterms:created>
  <dcterms:modified xsi:type="dcterms:W3CDTF">2022-01-06T07:10:27Z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