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96" r:id="rId14"/>
    <p:sldId id="397" r:id="rId15"/>
    <p:sldId id="387" r:id="rId16"/>
    <p:sldId id="398" r:id="rId17"/>
    <p:sldId id="388" r:id="rId18"/>
    <p:sldId id="399" r:id="rId19"/>
    <p:sldId id="389" r:id="rId20"/>
    <p:sldId id="400" r:id="rId21"/>
    <p:sldId id="390" r:id="rId22"/>
    <p:sldId id="401" r:id="rId23"/>
    <p:sldId id="402" r:id="rId24"/>
    <p:sldId id="403" r:id="rId25"/>
    <p:sldId id="404" r:id="rId26"/>
    <p:sldId id="406" r:id="rId27"/>
    <p:sldId id="391" r:id="rId28"/>
    <p:sldId id="379" r:id="rId29"/>
    <p:sldId id="382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7305" autoAdjust="0"/>
  </p:normalViewPr>
  <p:slideViewPr>
    <p:cSldViewPr snapToGrid="0">
      <p:cViewPr varScale="1">
        <p:scale>
          <a:sx n="52" d="100"/>
          <a:sy n="52" d="100"/>
        </p:scale>
        <p:origin x="534" y="42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1/11/2022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r>
              <a:rPr lang="zh-CN" altLang="en-US" b="0" dirty="0"/>
              <a:t>我们在写插件或模块的时候，还可以在插件中定义加载阶段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8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虚幻流程：</a:t>
            </a:r>
            <a:r>
              <a:rPr lang="en-US" altLang="zh-CN" dirty="0"/>
              <a:t>1.</a:t>
            </a:r>
            <a:r>
              <a:rPr lang="zh-CN" altLang="en-US" dirty="0"/>
              <a:t>注册</a:t>
            </a:r>
            <a:r>
              <a:rPr lang="en-US" altLang="zh-CN" dirty="0"/>
              <a:t>Tick</a:t>
            </a:r>
            <a:r>
              <a:rPr lang="zh-CN" altLang="en-US" dirty="0"/>
              <a:t>回调或对象 </a:t>
            </a:r>
            <a:r>
              <a:rPr lang="en-US" altLang="zh-CN" dirty="0"/>
              <a:t>2. </a:t>
            </a:r>
            <a:r>
              <a:rPr lang="en-US" altLang="zh-CN" dirty="0" err="1"/>
              <a:t>Uworld</a:t>
            </a:r>
            <a:r>
              <a:rPr lang="en-US" altLang="zh-CN" dirty="0"/>
              <a:t>::Tick</a:t>
            </a:r>
            <a:r>
              <a:rPr lang="en-US" altLang="zh-CN" baseline="0" dirty="0"/>
              <a:t> </a:t>
            </a:r>
            <a:r>
              <a:rPr lang="zh-CN" altLang="en-US" baseline="0" dirty="0"/>
              <a:t>中 按分组顺序依次跑</a:t>
            </a:r>
            <a:r>
              <a:rPr lang="en-US" altLang="zh-CN" baseline="0" dirty="0"/>
              <a:t>Tick</a:t>
            </a:r>
            <a:endParaRPr lang="en-US" altLang="zh-CN" dirty="0"/>
          </a:p>
          <a:p>
            <a:r>
              <a:rPr lang="en-US" altLang="zh-CN" dirty="0"/>
              <a:t>https://zhuanlan.zhihu.com/p/263564514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9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00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93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  如果引擎有自己的内存分配系统，需要先启动内存分配模块；接着再启动资源管理模块，引擎初始化依赖一些初始化资源，资源的加载依赖 资源管理模块；</a:t>
            </a:r>
            <a:endParaRPr lang="en-US" altLang="zh-CN" dirty="0"/>
          </a:p>
          <a:p>
            <a:r>
              <a:rPr lang="zh-CN" altLang="en-US" dirty="0"/>
              <a:t>有了资源 就可以启动渲染模块；再启动其他系统。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c++</a:t>
            </a:r>
            <a:r>
              <a:rPr lang="zh-CN" altLang="en-US" dirty="0"/>
              <a:t>在 </a:t>
            </a:r>
            <a:r>
              <a:rPr lang="en-US" altLang="zh-CN" dirty="0"/>
              <a:t>main</a:t>
            </a:r>
            <a:r>
              <a:rPr lang="zh-CN" altLang="en-US" dirty="0"/>
              <a:t>之前， 全局和静态对象已被构建，我们完全不可预知这些构造函数的 调用次序，依赖具体的编译器实现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思考还有没有更好的方式？ 比如</a:t>
            </a:r>
            <a:r>
              <a:rPr lang="zh-CN" altLang="en-US" baseline="0" dirty="0"/>
              <a:t> 可以按照在每个系统内部定义一个 依赖图，然后按照依赖关系 计算最优的启动次序；或者简单一点可以在每个系统创建的时候吧自己登记在</a:t>
            </a:r>
            <a:endParaRPr lang="en-US" altLang="zh-CN" baseline="0" dirty="0"/>
          </a:p>
          <a:p>
            <a:r>
              <a:rPr lang="zh-CN" altLang="en-US" baseline="0" dirty="0"/>
              <a:t>一个全局的堆栈中，结束时候再按照堆栈弹出并调用终止函数。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130844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067620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787" y="1324381"/>
            <a:ext cx="7846567" cy="6047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486" y="8308789"/>
            <a:ext cx="19567868" cy="52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478079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启动日志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启动线程池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加载预初始相关模块（插件和项目）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RHI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Slate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应用程序创建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97142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404213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实例化引擎类全局对象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再通过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完成绝大部分游戏初始化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Init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创建 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GameInstance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对象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CreateWorldContext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LoadMap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LoadActors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InitializeComponents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182171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虚幻初始化了些什么？</a:t>
            </a:r>
          </a:p>
        </p:txBody>
      </p:sp>
    </p:spTree>
    <p:extLst>
      <p:ext uri="{BB962C8B-B14F-4D97-AF65-F5344CB8AC3E}">
        <p14:creationId xmlns:p14="http://schemas.microsoft.com/office/powerpoint/2010/main" val="4705946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e Picture slide"/>
          <p:cNvSpPr txBox="1"/>
          <p:nvPr/>
        </p:nvSpPr>
        <p:spPr>
          <a:xfrm>
            <a:off x="13454824" y="3524152"/>
            <a:ext cx="97142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182171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虚幻初始化了些什么？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275" y="4913444"/>
            <a:ext cx="11465782" cy="7792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29" y="4913444"/>
            <a:ext cx="11595746" cy="77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901" y="2206006"/>
            <a:ext cx="8460262" cy="73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47329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238" y="0"/>
            <a:ext cx="7884989" cy="6721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880" y="9478015"/>
            <a:ext cx="11805101" cy="16118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4238" y="6721878"/>
            <a:ext cx="7884989" cy="69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含有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存放一个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FTickTaskLevel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存放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数组和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TaskSequence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，所有的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由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FTickTaskManager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进行管理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为例，初始化会把自己的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添加到对应的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数组里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注意虚幻中的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是分组的，它涉及到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的执行顺序。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参考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981124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执行梳理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AF7F1446-D260-4A97-B494-5D2757CB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38" y="2509837"/>
            <a:ext cx="10499362" cy="48815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9C80CB06-A6E8-40AE-9720-E7462E00A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0762" y="2509837"/>
            <a:ext cx="10600375" cy="80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010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07DEC68-EDD6-4A32-A7C8-B2AAC0A2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771" y="3543300"/>
            <a:ext cx="8629684" cy="63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6893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811300" cy="12198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应用阶段：一般在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主要是准备场景数据（物体，光源，相机）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几何阶段：主要是针对三角形和顶点操作，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变换，视椎体裁剪，屏幕坐标转换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光栅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化阶段：生成边和其他三角形相关数据，将三角形转为像素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	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像素处理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进行着色，比如根据输入纹理输出每个像素颜色。像素颜色存在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ColorBuffer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中，新计算出来的颜色会跟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ColorBuffer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混合输出。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654" y="1880262"/>
            <a:ext cx="13308346" cy="33344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07" y="7094955"/>
            <a:ext cx="7429500" cy="1171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81035" y="5631635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渲染流程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81035" y="8526676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几何阶段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07" y="9628414"/>
            <a:ext cx="7286625" cy="1676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81035" y="11749962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像素处理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渲染数据的预处理，对渲染数据进行剔除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筛选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可见性判断等操作。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InitViews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详细过程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Z-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为场景中的物体写入一遍深度，主要是为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BaseBass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初始化一次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层级结构以降低着色开销。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05" y="8417333"/>
            <a:ext cx="9397087" cy="50494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7169" y="1658030"/>
            <a:ext cx="5152345" cy="113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9180576" cy="7027565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引擎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游戏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为什么要用多线程？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多线程同步方法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子系统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547329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渲染不透明的物体和材质，输出到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G-Buffer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Lighting/Shadows: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渲染各种动态光和阴影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Reflections: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处理各种类型的反射和着色工作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1500" y="255134"/>
            <a:ext cx="9078234" cy="133302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86" y="7346497"/>
            <a:ext cx="96012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302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Additional: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各种雾效果和半透明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PoseProgress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应用各种后处理，如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泛光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SSAO(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物体身上在环境光下产生的轮廓阴影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虚幻渲染循环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12" y="875257"/>
            <a:ext cx="9020175" cy="5162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12" y="6315393"/>
            <a:ext cx="9020175" cy="7078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86" y="7250201"/>
            <a:ext cx="10322700" cy="61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77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为了减少主线程的卡顿和资源浪费，可以将渲染线程抽离出来放到其他线程。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线程渲染背景介绍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52" y="8420732"/>
            <a:ext cx="8387443" cy="48174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9" y="1070471"/>
            <a:ext cx="11018451" cy="70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80424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8257328" cy="8797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游戏线程和渲染线程同步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游戏线程向渲染线程更新数据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DoDefferedRenderUpdates_Concurrent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判断渲染状态是否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Dirty</a:t>
            </a: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如果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那么重建渲染状态，并创建新的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FPrimitiveSceneProxy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向渲染线程发送指令，将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Primitive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Transform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信息和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SceneInfo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添加到渲染线程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614" y="1889303"/>
            <a:ext cx="12588860" cy="105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80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40729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USceneComponent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41960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FPrimitiveSceneProxy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FPrimitiveSceneInfo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FSceneView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  <a:endParaRPr lang="en-US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按线程所有权划分类型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2954" y="10218241"/>
            <a:ext cx="266739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推荐阅读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456535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按照子系统依赖关系反向终止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仿照初始化，注意使用终止函数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虚幻退出流程示例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</a:t>
            </a: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319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按引擎通用功能划分：声音，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，渲染，动画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按逻辑划分：资源管理，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管理，事件分发系统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子系统拆分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46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离线读取资源数据，转成相应的引擎资源格式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实时载入，卸载或操作资源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便于查看资产引用关系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846" y="3882134"/>
            <a:ext cx="7448871" cy="8649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236" y="3882134"/>
            <a:ext cx="823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="" xmlns:a16="http://schemas.microsoft.com/office/drawing/2014/main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8742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380" y="1889303"/>
            <a:ext cx="8985269" cy="89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79662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不建议使用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c++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构造或全局对象进行子系统初始化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缺点：调用次序无法预知，初始化顺序不可控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正确方式：使用启动函数取代构造函数，构造不做事情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253" y="-24030"/>
            <a:ext cx="9038067" cy="13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1311</Words>
  <Application>Microsoft Office PowerPoint</Application>
  <PresentationFormat>自定义</PresentationFormat>
  <Paragraphs>231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863</cp:revision>
  <dcterms:created xsi:type="dcterms:W3CDTF">2017-07-18T17:55:00Z</dcterms:created>
  <dcterms:modified xsi:type="dcterms:W3CDTF">2022-01-11T11:35:21Z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