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3"/>
  </p:notesMasterIdLst>
  <p:sldIdLst>
    <p:sldId id="324" r:id="rId3"/>
    <p:sldId id="327" r:id="rId4"/>
    <p:sldId id="345" r:id="rId5"/>
    <p:sldId id="326" r:id="rId6"/>
    <p:sldId id="344" r:id="rId7"/>
    <p:sldId id="349" r:id="rId8"/>
    <p:sldId id="346" r:id="rId9"/>
    <p:sldId id="352" r:id="rId10"/>
    <p:sldId id="353" r:id="rId11"/>
    <p:sldId id="363" r:id="rId12"/>
    <p:sldId id="364" r:id="rId13"/>
    <p:sldId id="354" r:id="rId14"/>
    <p:sldId id="365" r:id="rId15"/>
    <p:sldId id="348" r:id="rId16"/>
    <p:sldId id="366" r:id="rId17"/>
    <p:sldId id="368" r:id="rId18"/>
    <p:sldId id="367" r:id="rId19"/>
    <p:sldId id="355" r:id="rId20"/>
    <p:sldId id="370" r:id="rId21"/>
    <p:sldId id="372" r:id="rId22"/>
    <p:sldId id="376" r:id="rId23"/>
    <p:sldId id="371" r:id="rId24"/>
    <p:sldId id="358" r:id="rId25"/>
    <p:sldId id="375" r:id="rId26"/>
    <p:sldId id="359" r:id="rId27"/>
    <p:sldId id="374" r:id="rId28"/>
    <p:sldId id="360" r:id="rId29"/>
    <p:sldId id="373" r:id="rId30"/>
    <p:sldId id="333" r:id="rId31"/>
    <p:sldId id="362" r:id="rId32"/>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 id="2" name="test" initials="t" lastIdx="1" clrIdx="2">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75583" autoAdjust="0"/>
  </p:normalViewPr>
  <p:slideViewPr>
    <p:cSldViewPr snapToGrid="0">
      <p:cViewPr varScale="1">
        <p:scale>
          <a:sx n="50" d="100"/>
          <a:sy n="50" d="100"/>
        </p:scale>
        <p:origin x="288" y="78"/>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12/20/2021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windows/win32/direct3d12/recording-command-lists-and-bundl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涉及到前置知识；空间变换的部分； </a:t>
            </a:r>
            <a:endParaRPr lang="en-US" altLang="zh-CN" dirty="0" smtClean="0"/>
          </a:p>
          <a:p>
            <a:r>
              <a:rPr lang="en-US" altLang="zh-CN" dirty="0" smtClean="0"/>
              <a:t>2.</a:t>
            </a:r>
            <a:r>
              <a:rPr lang="en-US" altLang="zh-CN" baseline="0" dirty="0" smtClean="0"/>
              <a:t> World Space</a:t>
            </a:r>
            <a:r>
              <a:rPr lang="zh-CN" altLang="en-US" baseline="0" dirty="0" smtClean="0"/>
              <a:t>， </a:t>
            </a:r>
            <a:r>
              <a:rPr lang="en-US" altLang="zh-CN" baseline="0" dirty="0" smtClean="0"/>
              <a:t>Local Space</a:t>
            </a:r>
            <a:r>
              <a:rPr lang="zh-CN" altLang="en-US" baseline="0" dirty="0" smtClean="0"/>
              <a:t>，</a:t>
            </a:r>
            <a:r>
              <a:rPr lang="en-US" altLang="zh-CN" baseline="0" dirty="0" smtClean="0"/>
              <a:t>Camera Space</a:t>
            </a:r>
            <a:r>
              <a:rPr lang="zh-CN" altLang="en-US" baseline="0" dirty="0" smtClean="0"/>
              <a:t>， </a:t>
            </a:r>
            <a:r>
              <a:rPr lang="en-US" altLang="zh-CN" baseline="0" dirty="0" smtClean="0"/>
              <a:t>homogenous clip space</a:t>
            </a:r>
          </a:p>
          <a:p>
            <a:r>
              <a:rPr lang="en-US" altLang="zh-CN" baseline="0" dirty="0" smtClean="0"/>
              <a:t>3. </a:t>
            </a:r>
            <a:r>
              <a:rPr lang="zh-CN" altLang="en-US" baseline="0" dirty="0" smtClean="0"/>
              <a:t>此处可讨论后适当增加篇幅；主要看变换部分的前置内容之前的课程（第二课）有多少</a:t>
            </a:r>
            <a:endParaRPr lang="en-US" altLang="zh-CN" baseline="0" dirty="0" smtClean="0"/>
          </a:p>
          <a:p>
            <a:r>
              <a:rPr lang="en-US" altLang="zh-CN" baseline="0" dirty="0" smtClean="0"/>
              <a:t>4. </a:t>
            </a:r>
            <a:r>
              <a:rPr lang="zh-CN" altLang="en-US" baseline="0" dirty="0" smtClean="0"/>
              <a:t>关于</a:t>
            </a:r>
            <a:r>
              <a:rPr lang="en-US" altLang="zh-CN" sz="2400" b="0" i="1" u="none" strike="noStrike" kern="1200" baseline="0" dirty="0" smtClean="0">
                <a:solidFill>
                  <a:schemeClr val="tx1"/>
                </a:solidFill>
                <a:latin typeface="+mn-lt"/>
                <a:ea typeface="+mn-ea"/>
                <a:cs typeface="+mn-cs"/>
              </a:rPr>
              <a:t>homogeneous clip space </a:t>
            </a:r>
            <a:r>
              <a:rPr lang="en-US" altLang="zh-CN" sz="2400" b="0" i="0" u="none" strike="noStrike" kern="1200" baseline="0" dirty="0" smtClean="0">
                <a:solidFill>
                  <a:schemeClr val="tx1"/>
                </a:solidFill>
                <a:latin typeface="+mn-lt"/>
                <a:ea typeface="+mn-ea"/>
                <a:cs typeface="+mn-cs"/>
              </a:rPr>
              <a:t>or </a:t>
            </a:r>
            <a:r>
              <a:rPr lang="en-US" altLang="zh-CN" sz="2400" b="0" i="1" u="none" strike="noStrike" kern="1200" baseline="0" dirty="0" smtClean="0">
                <a:solidFill>
                  <a:schemeClr val="tx1"/>
                </a:solidFill>
                <a:latin typeface="+mn-lt"/>
                <a:ea typeface="+mn-ea"/>
                <a:cs typeface="+mn-cs"/>
              </a:rPr>
              <a:t>projection space </a:t>
            </a:r>
            <a:r>
              <a:rPr lang="zh-CN" altLang="en-US" sz="2400" b="0" i="1" u="none" strike="noStrike" kern="1200" baseline="0" dirty="0" smtClean="0">
                <a:solidFill>
                  <a:schemeClr val="tx1"/>
                </a:solidFill>
                <a:latin typeface="+mn-lt"/>
                <a:ea typeface="+mn-ea"/>
                <a:cs typeface="+mn-cs"/>
              </a:rPr>
              <a:t>，齐次裁剪空间，投影空间</a:t>
            </a:r>
            <a:endParaRPr lang="en-US" altLang="zh-CN" baseline="0" dirty="0" smtClean="0"/>
          </a:p>
          <a:p>
            <a:r>
              <a:rPr lang="en-US" altLang="zh-CN" baseline="0" dirty="0" smtClean="0"/>
              <a:t>4. </a:t>
            </a:r>
            <a:r>
              <a:rPr lang="zh-CN" altLang="en-US" baseline="0" dirty="0" smtClean="0"/>
              <a:t>其他计算比如蒙皮；涉及到</a:t>
            </a:r>
            <a:r>
              <a:rPr lang="en-US" altLang="zh-CN" baseline="0" dirty="0" smtClean="0"/>
              <a:t>Skeletal Mesh</a:t>
            </a:r>
            <a:r>
              <a:rPr lang="zh-CN" altLang="en-US" baseline="0" dirty="0" smtClean="0"/>
              <a:t>的实现；</a:t>
            </a:r>
            <a:r>
              <a:rPr lang="en-US" altLang="zh-CN" baseline="0" dirty="0" smtClean="0"/>
              <a:t>world position offset</a:t>
            </a:r>
            <a:r>
              <a:rPr lang="zh-CN" altLang="en-US" baseline="0" dirty="0" smtClean="0"/>
              <a:t> 其他变形的处理等。</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77810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适当提一下软光栅化</a:t>
            </a:r>
            <a:endParaRPr lang="en-US" altLang="zh-CN" dirty="0" smtClean="0"/>
          </a:p>
          <a:p>
            <a:r>
              <a:rPr lang="en-US" altLang="zh-CN" dirty="0" smtClean="0"/>
              <a:t>2. </a:t>
            </a:r>
            <a:r>
              <a:rPr lang="zh-CN" altLang="en-US" dirty="0" smtClean="0"/>
              <a:t>扩展屏幕裁剪，背面剔除</a:t>
            </a:r>
            <a:endParaRPr lang="en-US" altLang="zh-CN" dirty="0" smtClean="0"/>
          </a:p>
          <a:p>
            <a:r>
              <a:rPr lang="en-US" altLang="zh-CN" dirty="0" smtClean="0"/>
              <a:t>3. </a:t>
            </a:r>
            <a:r>
              <a:rPr lang="zh-CN" altLang="en-US" dirty="0" smtClean="0"/>
              <a:t>如何计算？扩展</a:t>
            </a:r>
            <a:endParaRPr lang="en-US" altLang="zh-CN" dirty="0" smtClean="0"/>
          </a:p>
          <a:p>
            <a:r>
              <a:rPr lang="en-US" altLang="zh-CN" dirty="0" smtClean="0"/>
              <a:t>4. </a:t>
            </a:r>
            <a:r>
              <a:rPr lang="zh-CN" altLang="en-US" dirty="0" smtClean="0"/>
              <a:t>目前的技术，物体表面颜色由</a:t>
            </a:r>
            <a:r>
              <a:rPr lang="en-US" altLang="zh-CN" dirty="0" smtClean="0"/>
              <a:t>base color</a:t>
            </a:r>
            <a:r>
              <a:rPr lang="zh-CN" altLang="en-US" dirty="0" smtClean="0"/>
              <a:t>表示，此时主要以计算个像素的属性为主；用在</a:t>
            </a:r>
            <a:r>
              <a:rPr lang="en-US" altLang="zh-CN" dirty="0" err="1" smtClean="0"/>
              <a:t>pixelshader</a:t>
            </a:r>
            <a:r>
              <a:rPr lang="zh-CN" altLang="en-US" dirty="0" smtClean="0"/>
              <a:t>的光照着色上</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744947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某些驱动有对应的</a:t>
            </a:r>
            <a:r>
              <a:rPr lang="en-US" altLang="zh-CN" dirty="0" smtClean="0"/>
              <a:t>Fragment Shader</a:t>
            </a:r>
            <a:r>
              <a:rPr lang="zh-CN" altLang="en-US" dirty="0" smtClean="0"/>
              <a:t>的说法</a:t>
            </a:r>
            <a:endParaRPr lang="en-US" altLang="zh-CN" dirty="0" smtClean="0"/>
          </a:p>
          <a:p>
            <a:pPr marL="457200" indent="-457200">
              <a:buAutoNum type="arabicPeriod"/>
            </a:pPr>
            <a:r>
              <a:rPr lang="zh-CN" altLang="en-US" dirty="0" smtClean="0"/>
              <a:t>此处的计算是物体外观展示的决定性因素；</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3500177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涉及到</a:t>
            </a:r>
            <a:r>
              <a:rPr lang="en-US" altLang="zh-CN" dirty="0" smtClean="0"/>
              <a:t>Depth test</a:t>
            </a:r>
            <a:r>
              <a:rPr lang="zh-CN" altLang="en-US" dirty="0" smtClean="0"/>
              <a:t>， </a:t>
            </a:r>
            <a:r>
              <a:rPr lang="en-US" altLang="zh-CN" dirty="0" smtClean="0"/>
              <a:t>stencil test</a:t>
            </a:r>
            <a:r>
              <a:rPr lang="zh-CN" altLang="en-US" dirty="0" smtClean="0"/>
              <a:t>和</a:t>
            </a:r>
            <a:r>
              <a:rPr lang="en-US" altLang="zh-CN" dirty="0" smtClean="0"/>
              <a:t>blend</a:t>
            </a:r>
            <a:r>
              <a:rPr lang="zh-CN" altLang="en-US" dirty="0" smtClean="0"/>
              <a:t>的概念</a:t>
            </a:r>
            <a:endParaRPr lang="en-US" altLang="zh-CN" dirty="0" smtClean="0"/>
          </a:p>
          <a:p>
            <a:r>
              <a:rPr lang="en-US" altLang="zh-CN" dirty="0" smtClean="0"/>
              <a:t>1. </a:t>
            </a:r>
            <a:r>
              <a:rPr lang="zh-CN" altLang="en-US" dirty="0" smtClean="0"/>
              <a:t>写颜色值到</a:t>
            </a:r>
            <a:r>
              <a:rPr lang="en-US" altLang="zh-CN" dirty="0" smtClean="0"/>
              <a:t>back buffer</a:t>
            </a:r>
            <a:r>
              <a:rPr lang="zh-CN" altLang="en-US" dirty="0" smtClean="0"/>
              <a:t>或者</a:t>
            </a:r>
            <a:r>
              <a:rPr lang="en-US" altLang="zh-CN" dirty="0" err="1" smtClean="0"/>
              <a:t>rt</a:t>
            </a:r>
            <a:r>
              <a:rPr lang="zh-CN" altLang="en-US" dirty="0" smtClean="0"/>
              <a:t>上</a:t>
            </a:r>
            <a:endParaRPr lang="en-US" altLang="zh-CN" dirty="0" smtClean="0"/>
          </a:p>
          <a:p>
            <a:r>
              <a:rPr lang="en-US" altLang="zh-CN" dirty="0" smtClean="0"/>
              <a:t>2. </a:t>
            </a:r>
            <a:r>
              <a:rPr lang="zh-CN" altLang="en-US" dirty="0" smtClean="0"/>
              <a:t>不一定所有的像素都能写上，此处会有深度测试，模板测试，</a:t>
            </a:r>
            <a:endParaRPr lang="en-US" altLang="zh-CN" dirty="0" smtClean="0"/>
          </a:p>
          <a:p>
            <a:r>
              <a:rPr lang="en-US" altLang="zh-CN" dirty="0" smtClean="0"/>
              <a:t>3. </a:t>
            </a:r>
            <a:r>
              <a:rPr lang="zh-CN" altLang="en-US" dirty="0" smtClean="0"/>
              <a:t>会有</a:t>
            </a:r>
            <a:r>
              <a:rPr lang="en-US" altLang="zh-CN" dirty="0" smtClean="0"/>
              <a:t>blend</a:t>
            </a:r>
            <a:r>
              <a:rPr lang="zh-CN" altLang="en-US" dirty="0" smtClean="0"/>
              <a:t>混合</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119000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本节课使用到的渲染数据</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14</a:t>
            </a:fld>
            <a:endParaRPr lang="zh-CN">
              <a:solidFill>
                <a:prstClr val="black"/>
              </a:solidFill>
            </a:endParaRPr>
          </a:p>
        </p:txBody>
      </p:sp>
    </p:spTree>
    <p:extLst>
      <p:ext uri="{BB962C8B-B14F-4D97-AF65-F5344CB8AC3E}">
        <p14:creationId xmlns:p14="http://schemas.microsoft.com/office/powerpoint/2010/main" val="704531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7704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dirty="0" err="1" smtClean="0"/>
              <a:t>Cpu</a:t>
            </a:r>
            <a:r>
              <a:rPr lang="zh-CN" altLang="en-US" dirty="0" smtClean="0"/>
              <a:t>端如何定义</a:t>
            </a:r>
            <a:endParaRPr lang="en-US" altLang="zh-CN" dirty="0" smtClean="0"/>
          </a:p>
          <a:p>
            <a:pPr marL="457200" indent="-457200">
              <a:buAutoNum type="arabicPeriod"/>
            </a:pPr>
            <a:r>
              <a:rPr lang="zh-CN" altLang="en-US" dirty="0" smtClean="0"/>
              <a:t>如何建立联系</a:t>
            </a:r>
            <a:endParaRPr lang="en-US" altLang="zh-CN" dirty="0" smtClean="0"/>
          </a:p>
          <a:p>
            <a:pPr marL="457200" indent="-457200">
              <a:buAutoNum type="arabicPeriod"/>
            </a:pPr>
            <a:r>
              <a:rPr lang="en-US" altLang="zh-CN" dirty="0" err="1" smtClean="0"/>
              <a:t>Gpu</a:t>
            </a:r>
            <a:r>
              <a:rPr lang="zh-CN" altLang="en-US" dirty="0" smtClean="0"/>
              <a:t>如何使用</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2485466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最基础的</a:t>
            </a:r>
            <a:r>
              <a:rPr lang="en-US" altLang="zh-CN" dirty="0" err="1" smtClean="0"/>
              <a:t>Contant</a:t>
            </a:r>
            <a:r>
              <a:rPr lang="en-US" altLang="zh-CN" dirty="0" smtClean="0"/>
              <a:t> Buffer</a:t>
            </a:r>
            <a:r>
              <a:rPr lang="zh-CN" altLang="en-US" dirty="0" smtClean="0"/>
              <a:t>如何</a:t>
            </a:r>
            <a:r>
              <a:rPr lang="zh-CN" altLang="en-US" dirty="0" smtClean="0"/>
              <a:t>使用</a:t>
            </a:r>
            <a:endParaRPr lang="en-US" altLang="zh-CN" dirty="0" smtClean="0"/>
          </a:p>
          <a:p>
            <a:r>
              <a:rPr lang="en-US" altLang="zh-CN" dirty="0" smtClean="0"/>
              <a:t>2. </a:t>
            </a:r>
            <a:r>
              <a:rPr lang="en-US" altLang="zh-CN" dirty="0" err="1" smtClean="0"/>
              <a:t>cpu</a:t>
            </a:r>
            <a:r>
              <a:rPr lang="zh-CN" altLang="en-US" dirty="0" smtClean="0"/>
              <a:t>如何创建</a:t>
            </a:r>
            <a:endParaRPr lang="en-US" altLang="zh-CN" dirty="0" smtClean="0"/>
          </a:p>
          <a:p>
            <a:r>
              <a:rPr lang="en-US" altLang="zh-CN" dirty="0" smtClean="0"/>
              <a:t>3. </a:t>
            </a:r>
            <a:r>
              <a:rPr lang="en-US" altLang="zh-CN" dirty="0" err="1" smtClean="0"/>
              <a:t>Gpu</a:t>
            </a:r>
            <a:r>
              <a:rPr lang="zh-CN" altLang="en-US" dirty="0" smtClean="0"/>
              <a:t>如何使用</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1798122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1.</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学习了以上内容后；我们把管线的各基础阶段和所需的基础数据了解的差不多</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2.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但还不能直接就绘制；绘制还需要准备</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PSO</a:t>
            </a: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3. PSO</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的</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lvl="0">
              <a:buSzPct val="25000"/>
            </a:pP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https://docs.microsoft.com/en-us/windows/win32/direct3d12/managing-graphics-pipeline-state-in-direct3d-12</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18</a:t>
            </a:fld>
            <a:endParaRPr lang="zh-CN">
              <a:solidFill>
                <a:prstClr val="black"/>
              </a:solidFill>
            </a:endParaRPr>
          </a:p>
        </p:txBody>
      </p:sp>
    </p:spTree>
    <p:extLst>
      <p:ext uri="{BB962C8B-B14F-4D97-AF65-F5344CB8AC3E}">
        <p14:creationId xmlns:p14="http://schemas.microsoft.com/office/powerpoint/2010/main" val="3401399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163836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结束本节课可以自己使用</a:t>
            </a:r>
            <a:r>
              <a:rPr lang="en-US" altLang="zh-CN" dirty="0" smtClean="0"/>
              <a:t>DX12</a:t>
            </a:r>
            <a:r>
              <a:rPr lang="zh-CN" altLang="en-US" dirty="0" smtClean="0"/>
              <a:t>的流程渲染一个自己导入的模型</a:t>
            </a:r>
            <a:endParaRPr lang="en-US" altLang="zh-CN" dirty="0" smtClean="0"/>
          </a:p>
          <a:p>
            <a:pPr marL="457200" indent="-457200">
              <a:buAutoNum type="arabicPeriod"/>
            </a:pPr>
            <a:r>
              <a:rPr lang="zh-CN" altLang="en-US" dirty="0" smtClean="0"/>
              <a:t>熟悉</a:t>
            </a:r>
            <a:r>
              <a:rPr lang="en-US" altLang="zh-CN" dirty="0" smtClean="0"/>
              <a:t>DX12</a:t>
            </a:r>
            <a:r>
              <a:rPr lang="zh-CN" altLang="en-US" dirty="0" smtClean="0"/>
              <a:t>的先进性。。。</a:t>
            </a:r>
            <a:endParaRPr lang="en-US" altLang="zh-CN" dirty="0" smtClean="0"/>
          </a:p>
          <a:p>
            <a:pPr marL="457200" indent="-457200">
              <a:buAutoNum type="arabicPeriod"/>
            </a:pPr>
            <a:r>
              <a:rPr lang="zh-CN" altLang="en-US" dirty="0" smtClean="0"/>
              <a:t>以理论为主，不介绍某个绘制实例的具体实现；但是中间会穿插关键的</a:t>
            </a:r>
            <a:r>
              <a:rPr lang="en-US" altLang="zh-CN" dirty="0" smtClean="0"/>
              <a:t>DX12</a:t>
            </a:r>
            <a:r>
              <a:rPr lang="zh-CN" altLang="en-US" dirty="0" smtClean="0"/>
              <a:t>的使用介绍；为编写作业打基础</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a:t>
            </a:r>
            <a:r>
              <a:rPr lang="en-US" altLang="zh-CN" sz="2400" b="0" i="0" kern="1200" dirty="0" smtClean="0">
                <a:solidFill>
                  <a:schemeClr val="tx1"/>
                </a:solidFill>
                <a:effectLst/>
                <a:latin typeface="+mn-lt"/>
                <a:ea typeface="+mn-ea"/>
                <a:cs typeface="+mn-cs"/>
              </a:rPr>
              <a:t>The idea behind this was that the GPU could gain efficiencies by setting settings, like the blend state settings, all at once. However, with today's graphics hardware, there are dependencies between the different hardware units. For example, the hardware blend state might have dependencies on the raster state as well as the blend state. </a:t>
            </a:r>
            <a:r>
              <a:rPr lang="zh-CN" altLang="en-US" sz="2400" b="0" i="0" kern="1200" dirty="0" smtClean="0">
                <a:solidFill>
                  <a:schemeClr val="tx1"/>
                </a:solidFill>
                <a:effectLst/>
                <a:latin typeface="+mn-lt"/>
                <a:ea typeface="+mn-ea"/>
                <a:cs typeface="+mn-cs"/>
              </a:rPr>
              <a:t>”</a:t>
            </a:r>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3496731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PSO</a:t>
            </a:r>
            <a:r>
              <a:rPr lang="zh-CN" altLang="en-US" sz="2400" b="0" i="0" kern="1200" dirty="0" smtClean="0">
                <a:solidFill>
                  <a:schemeClr val="tx1"/>
                </a:solidFill>
                <a:effectLst/>
                <a:latin typeface="+mn-lt"/>
                <a:ea typeface="+mn-ea"/>
                <a:cs typeface="+mn-cs"/>
              </a:rPr>
              <a:t>的设置，</a:t>
            </a:r>
            <a:r>
              <a:rPr lang="en-US" altLang="zh-CN" sz="2400" b="0" i="0" kern="1200" dirty="0" smtClean="0">
                <a:solidFill>
                  <a:schemeClr val="tx1"/>
                </a:solidFill>
                <a:effectLst/>
                <a:latin typeface="+mn-lt"/>
                <a:ea typeface="+mn-ea"/>
                <a:cs typeface="+mn-cs"/>
              </a:rPr>
              <a:t>rasterizer state</a:t>
            </a:r>
            <a:r>
              <a:rPr lang="zh-CN" altLang="en-US" sz="2400" b="0" i="0" kern="1200" dirty="0" smtClean="0">
                <a:solidFill>
                  <a:schemeClr val="tx1"/>
                </a:solidFill>
                <a:effectLst/>
                <a:latin typeface="+mn-lt"/>
                <a:ea typeface="+mn-ea"/>
                <a:cs typeface="+mn-cs"/>
              </a:rPr>
              <a:t>，</a:t>
            </a:r>
            <a:r>
              <a:rPr lang="en-US" altLang="zh-CN" sz="2400" b="0" i="0" kern="1200" dirty="0" smtClean="0">
                <a:solidFill>
                  <a:schemeClr val="tx1"/>
                </a:solidFill>
                <a:effectLst/>
                <a:latin typeface="+mn-lt"/>
                <a:ea typeface="+mn-ea"/>
                <a:cs typeface="+mn-cs"/>
              </a:rPr>
              <a:t>blend state</a:t>
            </a:r>
            <a:r>
              <a:rPr lang="zh-CN" altLang="en-US" sz="2400" b="0" i="0" kern="1200" dirty="0" smtClean="0">
                <a:solidFill>
                  <a:schemeClr val="tx1"/>
                </a:solidFill>
                <a:effectLst/>
                <a:latin typeface="+mn-lt"/>
                <a:ea typeface="+mn-ea"/>
                <a:cs typeface="+mn-cs"/>
              </a:rPr>
              <a:t>， </a:t>
            </a:r>
            <a:r>
              <a:rPr lang="en-US" altLang="zh-CN" sz="2400" b="0" i="0" kern="1200" dirty="0" smtClean="0">
                <a:solidFill>
                  <a:schemeClr val="tx1"/>
                </a:solidFill>
                <a:effectLst/>
                <a:latin typeface="+mn-lt"/>
                <a:ea typeface="+mn-ea"/>
                <a:cs typeface="+mn-cs"/>
              </a:rPr>
              <a:t>RS</a:t>
            </a:r>
            <a:r>
              <a:rPr lang="zh-CN" altLang="en-US" sz="2400" b="0" i="0" kern="1200" dirty="0" smtClean="0">
                <a:solidFill>
                  <a:schemeClr val="tx1"/>
                </a:solidFill>
                <a:effectLst/>
                <a:latin typeface="+mn-lt"/>
                <a:ea typeface="+mn-ea"/>
                <a:cs typeface="+mn-cs"/>
              </a:rPr>
              <a:t>， </a:t>
            </a:r>
            <a:r>
              <a:rPr lang="en-US" altLang="zh-CN" sz="2400" b="0" i="0" kern="1200" dirty="0" smtClean="0">
                <a:solidFill>
                  <a:schemeClr val="tx1"/>
                </a:solidFill>
                <a:effectLst/>
                <a:latin typeface="+mn-lt"/>
                <a:ea typeface="+mn-ea"/>
                <a:cs typeface="+mn-cs"/>
              </a:rPr>
              <a:t>VS</a:t>
            </a:r>
            <a:r>
              <a:rPr lang="zh-CN" altLang="en-US" sz="2400" b="0" i="0" kern="1200" dirty="0" smtClean="0">
                <a:solidFill>
                  <a:schemeClr val="tx1"/>
                </a:solidFill>
                <a:effectLst/>
                <a:latin typeface="+mn-lt"/>
                <a:ea typeface="+mn-ea"/>
                <a:cs typeface="+mn-cs"/>
              </a:rPr>
              <a:t>， </a:t>
            </a:r>
            <a:r>
              <a:rPr lang="en-US" altLang="zh-CN" sz="2400" b="0" i="0" kern="1200" dirty="0" smtClean="0">
                <a:solidFill>
                  <a:schemeClr val="tx1"/>
                </a:solidFill>
                <a:effectLst/>
                <a:latin typeface="+mn-lt"/>
                <a:ea typeface="+mn-ea"/>
                <a:cs typeface="+mn-cs"/>
              </a:rPr>
              <a:t>PS</a:t>
            </a:r>
            <a:r>
              <a:rPr lang="zh-CN" altLang="en-US" sz="2400" b="0" i="0" kern="1200" dirty="0" smtClean="0">
                <a:solidFill>
                  <a:schemeClr val="tx1"/>
                </a:solidFill>
                <a:effectLst/>
                <a:latin typeface="+mn-lt"/>
                <a:ea typeface="+mn-ea"/>
                <a:cs typeface="+mn-cs"/>
              </a:rPr>
              <a:t>等等列举介绍一下</a:t>
            </a:r>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62095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截止到这，可以使用</a:t>
            </a:r>
            <a:r>
              <a:rPr lang="en-US" altLang="zh-CN" dirty="0" smtClean="0"/>
              <a:t>dx12</a:t>
            </a:r>
            <a:r>
              <a:rPr lang="zh-CN" altLang="en-US" dirty="0" smtClean="0"/>
              <a:t>绘制一个基础的模型了；传入</a:t>
            </a:r>
            <a:r>
              <a:rPr lang="en-US" altLang="zh-CN" dirty="0" err="1" smtClean="0"/>
              <a:t>vb</a:t>
            </a:r>
            <a:r>
              <a:rPr lang="en-US" altLang="zh-CN" dirty="0" smtClean="0"/>
              <a:t> </a:t>
            </a:r>
            <a:r>
              <a:rPr lang="en-US" altLang="zh-CN" dirty="0" err="1" smtClean="0"/>
              <a:t>ib</a:t>
            </a:r>
            <a:r>
              <a:rPr lang="zh-CN" altLang="en-US" dirty="0" smtClean="0"/>
              <a:t>，给</a:t>
            </a:r>
            <a:r>
              <a:rPr lang="en-US" altLang="zh-CN" dirty="0" err="1" smtClean="0"/>
              <a:t>pso</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3914167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Pct val="25000"/>
              <a:buFontTx/>
              <a:buNone/>
              <a:tabLst/>
              <a:defRPr/>
            </a:pPr>
            <a:r>
              <a:rPr lang="en-US" altLang="zh-CN" sz="2800" b="0" i="0" kern="1200" dirty="0" smtClean="0">
                <a:solidFill>
                  <a:schemeClr val="tx1"/>
                </a:solidFill>
                <a:effectLst/>
                <a:latin typeface="+mn-lt"/>
                <a:ea typeface="+mn-ea"/>
                <a:cs typeface="+mn-cs"/>
              </a:rPr>
              <a:t>To improve the CPU efficiency of Direct3D apps, as of version 12, Direct3D no longer supports an immediate context associated with a device. Instead, your application records and then submits </a:t>
            </a:r>
            <a:r>
              <a:rPr lang="en-US" altLang="zh-CN" sz="2800" b="0" i="1" kern="1200" dirty="0" smtClean="0">
                <a:solidFill>
                  <a:schemeClr val="tx1"/>
                </a:solidFill>
                <a:effectLst/>
                <a:latin typeface="+mn-lt"/>
                <a:ea typeface="+mn-ea"/>
                <a:cs typeface="+mn-cs"/>
              </a:rPr>
              <a:t>command lists</a:t>
            </a:r>
            <a:r>
              <a:rPr lang="en-US" altLang="zh-CN" sz="2800" b="0" i="0" kern="1200" dirty="0" smtClean="0">
                <a:solidFill>
                  <a:schemeClr val="tx1"/>
                </a:solidFill>
                <a:effectLst/>
                <a:latin typeface="+mn-lt"/>
                <a:ea typeface="+mn-ea"/>
                <a:cs typeface="+mn-cs"/>
              </a:rPr>
              <a:t>, which contain drawing and resource management calls. You can submit these command lists from multiple threads to one or more command queues, which manage the execution of the commands. This fundamental change increases single-threaded efficiency by allowing your application to pre-compute rendering work for later re-use, and it takes advantage of multi-core systems by spreading rendering work across multiple threads.</a:t>
            </a:r>
          </a:p>
          <a:p>
            <a:pPr marL="0" marR="0" lvl="0" indent="0" algn="l" defTabSz="1828800" rtl="0" eaLnBrk="1" fontAlgn="auto" latinLnBrk="0" hangingPunct="1">
              <a:lnSpc>
                <a:spcPct val="100000"/>
              </a:lnSpc>
              <a:spcBef>
                <a:spcPts val="0"/>
              </a:spcBef>
              <a:spcAft>
                <a:spcPts val="0"/>
              </a:spcAft>
              <a:buClrTx/>
              <a:buSzPct val="25000"/>
              <a:buFontTx/>
              <a:buNone/>
              <a:tabLst/>
              <a:defRPr/>
            </a:pPr>
            <a:endParaRPr lang="en-US" altLang="zh-CN" sz="28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Pct val="25000"/>
              <a:buFontTx/>
              <a:buNone/>
              <a:tabLst/>
              <a:defRPr/>
            </a:pPr>
            <a:r>
              <a:rPr lang="en-US" altLang="zh-CN" sz="2800" dirty="0" smtClean="0"/>
              <a:t>https://docs.microsoft.com/en-us/windows/win32/direct3d12/command-queues-and-command-lists</a:t>
            </a:r>
            <a:endParaRPr lang="zh-CN" altLang="en-US" sz="2800" dirty="0" smtClean="0"/>
          </a:p>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23</a:t>
            </a:fld>
            <a:endParaRPr lang="zh-CN">
              <a:solidFill>
                <a:prstClr val="black"/>
              </a:solidFill>
            </a:endParaRPr>
          </a:p>
        </p:txBody>
      </p:sp>
    </p:spTree>
    <p:extLst>
      <p:ext uri="{BB962C8B-B14F-4D97-AF65-F5344CB8AC3E}">
        <p14:creationId xmlns:p14="http://schemas.microsoft.com/office/powerpoint/2010/main" val="266494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1. </a:t>
            </a:r>
            <a:r>
              <a:rPr lang="zh-CN" altLang="en-US" dirty="0" smtClean="0"/>
              <a:t>介绍基础绘制；承接上面的内容；确保到本页，听众能完成一个基础模型的绘制</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dirty="0" smtClean="0"/>
              <a:t>2. </a:t>
            </a:r>
            <a:r>
              <a:rPr lang="zh-CN" altLang="en-US" dirty="0" smtClean="0"/>
              <a:t>下面的内容在简单绘制流程的基础上改进，便于理解</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3911582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理解</a:t>
            </a:r>
            <a:r>
              <a:rPr lang="en-US" altLang="zh-CN" dirty="0" smtClean="0"/>
              <a:t>D3D12 </a:t>
            </a:r>
            <a:r>
              <a:rPr lang="zh-CN" altLang="en-US" dirty="0" smtClean="0"/>
              <a:t>的重要改变具体体现在记录</a:t>
            </a:r>
            <a:r>
              <a:rPr lang="en-US" altLang="zh-CN" dirty="0" smtClean="0"/>
              <a:t>command list</a:t>
            </a:r>
            <a:r>
              <a:rPr lang="zh-CN" altLang="en-US" dirty="0" smtClean="0"/>
              <a:t>，通过</a:t>
            </a:r>
            <a:r>
              <a:rPr lang="en-US" altLang="zh-CN" dirty="0" smtClean="0"/>
              <a:t>command </a:t>
            </a:r>
            <a:r>
              <a:rPr lang="en-US" altLang="zh-CN" dirty="0" err="1" smtClean="0"/>
              <a:t>quque</a:t>
            </a:r>
            <a:r>
              <a:rPr lang="en-US" altLang="zh-CN" dirty="0" smtClean="0"/>
              <a:t> </a:t>
            </a:r>
            <a:r>
              <a:rPr lang="zh-CN" altLang="en-US" dirty="0" smtClean="0"/>
              <a:t>提交指令</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2027667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创建</a:t>
            </a:r>
            <a:r>
              <a:rPr lang="en-US" altLang="zh-CN" dirty="0" smtClean="0"/>
              <a:t>command list </a:t>
            </a:r>
            <a:r>
              <a:rPr lang="zh-CN" altLang="en-US" dirty="0" smtClean="0"/>
              <a:t>过程，记录的过程以及执行，同步， </a:t>
            </a:r>
            <a:r>
              <a:rPr lang="en-US" altLang="zh-CN" dirty="0" smtClean="0"/>
              <a:t>command queue signal</a:t>
            </a:r>
            <a:r>
              <a:rPr lang="zh-CN" altLang="en-US" dirty="0" smtClean="0"/>
              <a:t>同步</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To execute work on the GPU, an app must explicitly submit a command list to a command queue associated with the Direct3D device. </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 direct command list can be submitted for execution multiple times, but the app is responsible for ensuring that the direct command list has finished executing on the GPU before submitting it again. </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Bundles have no concurrent-use restrictions and can be executed multiple times in multiple command lists, but bundles cannot be directly submitted to a command queue for execution.</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Any thread may submit a command list to any command queue at any time, and the runtime will automatically serialize submission of the command list in the command queue while preserving the submission order.</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759086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a:t>
            </a:r>
            <a:r>
              <a:rPr lang="en-US" altLang="zh-CN" dirty="0" smtClean="0"/>
              <a:t>command bundles</a:t>
            </a:r>
            <a:r>
              <a:rPr lang="zh-CN" altLang="en-US" dirty="0" smtClean="0"/>
              <a:t>写内容出现的原因和使用方法</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In addition to command lists, Direct3D 12 takes advantage of functionality present in all hardware today by adding a second level of command lists, which are called </a:t>
            </a:r>
            <a:r>
              <a:rPr lang="en-US" altLang="zh-CN" sz="2400" b="0" i="1" kern="1200" dirty="0" smtClean="0">
                <a:solidFill>
                  <a:schemeClr val="tx1"/>
                </a:solidFill>
                <a:effectLst/>
                <a:latin typeface="+mn-lt"/>
                <a:ea typeface="+mn-ea"/>
                <a:cs typeface="+mn-cs"/>
              </a:rPr>
              <a:t>bundles</a:t>
            </a:r>
            <a:r>
              <a:rPr lang="en-US" altLang="zh-CN" sz="2400" b="0" i="0" kern="1200" dirty="0" smtClean="0">
                <a:solidFill>
                  <a:schemeClr val="tx1"/>
                </a:solidFill>
                <a:effectLst/>
                <a:latin typeface="+mn-lt"/>
                <a:ea typeface="+mn-ea"/>
                <a:cs typeface="+mn-cs"/>
              </a:rPr>
              <a:t>. To help to distinguish these two types, the first-level command lists can be referred to as </a:t>
            </a:r>
            <a:r>
              <a:rPr lang="en-US" altLang="zh-CN" sz="2400" b="0" i="1" kern="1200" dirty="0" smtClean="0">
                <a:solidFill>
                  <a:schemeClr val="tx1"/>
                </a:solidFill>
                <a:effectLst/>
                <a:latin typeface="+mn-lt"/>
                <a:ea typeface="+mn-ea"/>
                <a:cs typeface="+mn-cs"/>
              </a:rPr>
              <a:t>direct command lists</a:t>
            </a:r>
            <a:r>
              <a:rPr lang="en-US" altLang="zh-CN" sz="2400" b="0" i="0" kern="1200" dirty="0" smtClean="0">
                <a:solidFill>
                  <a:schemeClr val="tx1"/>
                </a:solidFill>
                <a:effectLst/>
                <a:latin typeface="+mn-lt"/>
                <a:ea typeface="+mn-ea"/>
                <a:cs typeface="+mn-cs"/>
              </a:rPr>
              <a:t>. The purpose of bundles is to allow apps to group a small number of API commands together for later, repeated execution from within direct command lists. At the time of creating a bundle, the driver will perform as much pre-processing as possible to make later execution efficient. Bundles can then be executed from within multiple command lists and multiple times within the same command list.</a:t>
            </a:r>
          </a:p>
          <a:p>
            <a:r>
              <a:rPr lang="en-US" altLang="zh-CN" sz="2400" b="0" i="0" kern="1200" dirty="0" smtClean="0">
                <a:solidFill>
                  <a:schemeClr val="tx1"/>
                </a:solidFill>
                <a:effectLst/>
                <a:latin typeface="+mn-lt"/>
                <a:ea typeface="+mn-ea"/>
                <a:cs typeface="+mn-cs"/>
              </a:rPr>
              <a:t>The re-use of bundles is a large driver of improved efficiency with single CPU threads. Because bundles are pre-processed and can be submitted multiple times, there are certain restrictions on what operations can be performed within a bundle. For more information, see </a:t>
            </a:r>
            <a:r>
              <a:rPr lang="en-US" altLang="zh-CN" sz="2400" b="0" i="0" u="none" strike="noStrike" kern="1200" dirty="0" smtClean="0">
                <a:solidFill>
                  <a:schemeClr val="tx1"/>
                </a:solidFill>
                <a:effectLst/>
                <a:latin typeface="+mn-lt"/>
                <a:ea typeface="+mn-ea"/>
                <a:cs typeface="+mn-cs"/>
                <a:hlinkClick r:id="rId3"/>
              </a:rPr>
              <a:t>Creating and recording command lists and bundles</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27</a:t>
            </a:fld>
            <a:endParaRPr lang="zh-CN"/>
          </a:p>
        </p:txBody>
      </p:sp>
    </p:spTree>
    <p:extLst>
      <p:ext uri="{BB962C8B-B14F-4D97-AF65-F5344CB8AC3E}">
        <p14:creationId xmlns:p14="http://schemas.microsoft.com/office/powerpoint/2010/main" val="654795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Submit</a:t>
            </a:r>
            <a:r>
              <a:rPr lang="zh-CN" altLang="en-US" dirty="0" smtClean="0"/>
              <a:t>的多线程机制学习理解</a:t>
            </a:r>
            <a:endParaRPr lang="en-US" altLang="zh-CN" dirty="0" smtClean="0"/>
          </a:p>
          <a:p>
            <a:pPr marL="457200" indent="-457200">
              <a:buAutoNum type="arabicPeriod"/>
            </a:pPr>
            <a:r>
              <a:rPr lang="zh-CN" altLang="en-US" dirty="0" smtClean="0"/>
              <a:t>把绘制任务所需要的指令分配在多个线程去提交</a:t>
            </a:r>
            <a:endParaRPr lang="en-US" altLang="zh-CN" dirty="0" smtClean="0"/>
          </a:p>
          <a:p>
            <a:pPr marL="457200" indent="-457200">
              <a:buAutoNum type="arabicPeriod"/>
            </a:pPr>
            <a:r>
              <a:rPr lang="zh-CN" altLang="en-US" dirty="0" smtClean="0"/>
              <a:t>为每个线程创建</a:t>
            </a:r>
            <a:r>
              <a:rPr lang="en-US" altLang="zh-CN" dirty="0" smtClean="0"/>
              <a:t>command list</a:t>
            </a:r>
          </a:p>
          <a:p>
            <a:pPr marL="457200" indent="-457200">
              <a:buAutoNum type="arabicPeriod"/>
            </a:pPr>
            <a:r>
              <a:rPr lang="en-US" altLang="zh-CN" dirty="0" smtClean="0"/>
              <a:t>Command queue </a:t>
            </a:r>
            <a:r>
              <a:rPr lang="zh-CN" altLang="en-US" dirty="0" smtClean="0"/>
              <a:t>在</a:t>
            </a:r>
            <a:r>
              <a:rPr lang="en-US" altLang="zh-CN" dirty="0" err="1" smtClean="0"/>
              <a:t>excute</a:t>
            </a:r>
            <a:r>
              <a:rPr lang="zh-CN" altLang="en-US" dirty="0" smtClean="0"/>
              <a:t>的时候可以同时提交多个</a:t>
            </a:r>
            <a:r>
              <a:rPr lang="en-US" altLang="zh-CN" dirty="0" smtClean="0"/>
              <a:t>command list</a:t>
            </a:r>
          </a:p>
          <a:p>
            <a:pPr marL="457200" indent="-457200">
              <a:buAutoNum type="arabicPeriod"/>
            </a:pPr>
            <a:r>
              <a:rPr lang="zh-CN" altLang="en-US" dirty="0" smtClean="0"/>
              <a:t>同步和等待问题</a:t>
            </a:r>
            <a:endParaRPr lang="en-US" altLang="zh-CN" dirty="0" smtClean="0"/>
          </a:p>
          <a:p>
            <a:pPr marL="457200" indent="-457200">
              <a:buAutoNum type="arabicPeriod"/>
            </a:pPr>
            <a:r>
              <a:rPr lang="en-US" altLang="zh-CN" sz="2400" kern="1200" dirty="0" err="1" smtClean="0">
                <a:solidFill>
                  <a:schemeClr val="tx1"/>
                </a:solidFill>
                <a:latin typeface="+mn-lt"/>
                <a:ea typeface="+mn-ea"/>
                <a:cs typeface="+mn-cs"/>
              </a:rPr>
              <a:t>SetEvent</a:t>
            </a:r>
            <a:r>
              <a:rPr lang="en-US" altLang="zh-CN" sz="2400" kern="1200" dirty="0" smtClean="0">
                <a:solidFill>
                  <a:schemeClr val="tx1"/>
                </a:solidFill>
                <a:latin typeface="+mn-lt"/>
                <a:ea typeface="+mn-ea"/>
                <a:cs typeface="+mn-cs"/>
              </a:rPr>
              <a:t>(</a:t>
            </a:r>
            <a:r>
              <a:rPr lang="en-US" altLang="zh-CN" sz="2400" kern="1200" dirty="0" err="1" smtClean="0">
                <a:solidFill>
                  <a:schemeClr val="tx1"/>
                </a:solidFill>
                <a:latin typeface="+mn-lt"/>
                <a:ea typeface="+mn-ea"/>
                <a:cs typeface="+mn-cs"/>
              </a:rPr>
              <a:t>m_workerFinishedRenderFrame</a:t>
            </a:r>
            <a:r>
              <a:rPr lang="en-US" altLang="zh-CN" sz="2400" kern="1200" dirty="0" smtClean="0">
                <a:solidFill>
                  <a:schemeClr val="tx1"/>
                </a:solidFill>
                <a:latin typeface="+mn-lt"/>
                <a:ea typeface="+mn-ea"/>
                <a:cs typeface="+mn-cs"/>
              </a:rPr>
              <a:t>[</a:t>
            </a:r>
            <a:r>
              <a:rPr lang="en-US" altLang="zh-CN" sz="2400" kern="1200" dirty="0" err="1" smtClean="0">
                <a:solidFill>
                  <a:schemeClr val="tx1"/>
                </a:solidFill>
                <a:latin typeface="+mn-lt"/>
                <a:ea typeface="+mn-ea"/>
                <a:cs typeface="+mn-cs"/>
              </a:rPr>
              <a:t>threadIndex</a:t>
            </a:r>
            <a:r>
              <a:rPr lang="en-US" altLang="zh-CN" sz="2400" kern="1200" dirty="0" smtClean="0">
                <a:solidFill>
                  <a:schemeClr val="tx1"/>
                </a:solidFill>
                <a:latin typeface="+mn-lt"/>
                <a:ea typeface="+mn-ea"/>
                <a:cs typeface="+mn-cs"/>
              </a:rPr>
              <a:t>]); </a:t>
            </a:r>
          </a:p>
          <a:p>
            <a:pPr marL="457200" indent="-457200">
              <a:buAutoNum type="arabicPeriod"/>
            </a:pPr>
            <a:r>
              <a:rPr lang="en-US" altLang="zh-CN" sz="2400" kern="1200" dirty="0" err="1" smtClean="0">
                <a:solidFill>
                  <a:schemeClr val="tx1"/>
                </a:solidFill>
                <a:latin typeface="+mn-lt"/>
                <a:ea typeface="+mn-ea"/>
                <a:cs typeface="+mn-cs"/>
              </a:rPr>
              <a:t>WaitForMultipleObjects</a:t>
            </a:r>
            <a:r>
              <a:rPr lang="en-US" altLang="zh-CN" sz="2400" kern="1200" dirty="0" smtClean="0">
                <a:solidFill>
                  <a:schemeClr val="tx1"/>
                </a:solidFill>
                <a:latin typeface="+mn-lt"/>
                <a:ea typeface="+mn-ea"/>
                <a:cs typeface="+mn-cs"/>
              </a:rPr>
              <a:t>(</a:t>
            </a:r>
            <a:r>
              <a:rPr lang="en-US" altLang="zh-CN" sz="2400" kern="1200" dirty="0" err="1" smtClean="0">
                <a:solidFill>
                  <a:schemeClr val="tx1"/>
                </a:solidFill>
                <a:latin typeface="+mn-lt"/>
                <a:ea typeface="+mn-ea"/>
                <a:cs typeface="+mn-cs"/>
              </a:rPr>
              <a:t>NumContexts</a:t>
            </a:r>
            <a:r>
              <a:rPr lang="en-US" altLang="zh-CN" sz="2400" kern="1200" dirty="0" smtClean="0">
                <a:solidFill>
                  <a:schemeClr val="tx1"/>
                </a:solidFill>
                <a:latin typeface="+mn-lt"/>
                <a:ea typeface="+mn-ea"/>
                <a:cs typeface="+mn-cs"/>
              </a:rPr>
              <a:t>, </a:t>
            </a:r>
            <a:r>
              <a:rPr lang="en-US" altLang="zh-CN" sz="2400" kern="1200" dirty="0" err="1" smtClean="0">
                <a:solidFill>
                  <a:schemeClr val="tx1"/>
                </a:solidFill>
                <a:latin typeface="+mn-lt"/>
                <a:ea typeface="+mn-ea"/>
                <a:cs typeface="+mn-cs"/>
              </a:rPr>
              <a:t>m_workerFinishedRenderFrame</a:t>
            </a:r>
            <a:r>
              <a:rPr lang="en-US" altLang="zh-CN" sz="2400" kern="1200" dirty="0" smtClean="0">
                <a:solidFill>
                  <a:schemeClr val="tx1"/>
                </a:solidFill>
                <a:latin typeface="+mn-lt"/>
                <a:ea typeface="+mn-ea"/>
                <a:cs typeface="+mn-cs"/>
              </a:rPr>
              <a:t>, TRUE, INFINITE);</a:t>
            </a:r>
          </a:p>
          <a:p>
            <a:pPr marL="457200" indent="-457200">
              <a:buAutoNum type="arabicPeriod"/>
            </a:pP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28</a:t>
            </a:fld>
            <a:endParaRPr lang="zh-CN"/>
          </a:p>
        </p:txBody>
      </p:sp>
    </p:spTree>
    <p:extLst>
      <p:ext uri="{BB962C8B-B14F-4D97-AF65-F5344CB8AC3E}">
        <p14:creationId xmlns:p14="http://schemas.microsoft.com/office/powerpoint/2010/main" val="4139682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从</a:t>
            </a:r>
            <a:r>
              <a:rPr lang="en-US" altLang="zh-CN" dirty="0" smtClean="0"/>
              <a:t>Dx12</a:t>
            </a:r>
            <a:r>
              <a:rPr lang="zh-CN" altLang="en-US" dirty="0" smtClean="0"/>
              <a:t>的渲染管线图带入，并介绍本节课使用的基础数据和关键</a:t>
            </a:r>
            <a:r>
              <a:rPr lang="en-US" altLang="zh-CN" dirty="0" smtClean="0"/>
              <a:t>Stage</a:t>
            </a:r>
            <a:r>
              <a:rPr lang="zh-CN" altLang="en-US" dirty="0" smtClean="0"/>
              <a:t>（与之前赵帅的课程衔接）</a:t>
            </a:r>
            <a:endParaRPr lang="en-US" altLang="zh-CN" dirty="0" smtClean="0"/>
          </a:p>
          <a:p>
            <a:pPr marL="457200" indent="-457200">
              <a:buAutoNum type="arabicPeriod"/>
            </a:pPr>
            <a:r>
              <a:rPr lang="zh-CN" altLang="en-US" dirty="0" smtClean="0"/>
              <a:t>需要的</a:t>
            </a:r>
            <a:r>
              <a:rPr lang="en-US" altLang="zh-CN" dirty="0" smtClean="0"/>
              <a:t>Mesh</a:t>
            </a:r>
            <a:r>
              <a:rPr lang="zh-CN" altLang="en-US" dirty="0" smtClean="0"/>
              <a:t>数据，如何组织？</a:t>
            </a:r>
            <a:endParaRPr lang="en-US" altLang="zh-CN" dirty="0" smtClean="0"/>
          </a:p>
          <a:p>
            <a:pPr marL="457200" indent="-457200">
              <a:buAutoNum type="arabicPeriod"/>
            </a:pPr>
            <a:r>
              <a:rPr lang="zh-CN" altLang="en-US" dirty="0" smtClean="0"/>
              <a:t>可编程管线，如何编程</a:t>
            </a:r>
            <a:endParaRPr lang="en-US" altLang="zh-CN" dirty="0" smtClean="0"/>
          </a:p>
          <a:p>
            <a:pPr marL="457200" indent="-457200">
              <a:buAutoNum type="arabicPeriod"/>
            </a:pPr>
            <a:r>
              <a:rPr lang="en-US" altLang="zh-CN" dirty="0" smtClean="0"/>
              <a:t>PSO</a:t>
            </a:r>
            <a:r>
              <a:rPr lang="zh-CN" altLang="en-US" dirty="0" smtClean="0"/>
              <a:t>的概念阐述，抽象</a:t>
            </a:r>
            <a:r>
              <a:rPr lang="en-US" altLang="zh-CN" dirty="0" smtClean="0"/>
              <a:t>PSO</a:t>
            </a:r>
            <a:r>
              <a:rPr lang="zh-CN" altLang="en-US" dirty="0" smtClean="0"/>
              <a:t>的作用</a:t>
            </a:r>
            <a:endParaRPr lang="en-US" altLang="zh-CN" dirty="0" smtClean="0"/>
          </a:p>
          <a:p>
            <a:pPr marL="457200" indent="-457200">
              <a:buAutoNum type="arabicPeriod"/>
            </a:pPr>
            <a:r>
              <a:rPr lang="en-US" altLang="zh-CN" dirty="0" smtClean="0"/>
              <a:t>Command </a:t>
            </a:r>
            <a:r>
              <a:rPr lang="zh-CN" altLang="en-US" dirty="0" smtClean="0"/>
              <a:t>提交，引入</a:t>
            </a:r>
            <a:r>
              <a:rPr lang="en-US" altLang="zh-CN" dirty="0" smtClean="0"/>
              <a:t>DX12</a:t>
            </a:r>
            <a:r>
              <a:rPr lang="zh-CN" altLang="en-US" dirty="0" smtClean="0"/>
              <a:t>的</a:t>
            </a:r>
            <a:r>
              <a:rPr lang="en-US" altLang="zh-CN" dirty="0" smtClean="0"/>
              <a:t>Work Submission</a:t>
            </a:r>
            <a:r>
              <a:rPr lang="zh-CN" altLang="en-US" dirty="0" smtClean="0"/>
              <a:t>机制，并介绍</a:t>
            </a:r>
            <a:endParaRPr lang="en-US" altLang="zh-CN" dirty="0" smtClean="0"/>
          </a:p>
          <a:p>
            <a:pPr marL="457200" indent="-457200">
              <a:buAutoNum type="arabicPeriod"/>
            </a:pPr>
            <a:r>
              <a:rPr lang="zh-CN" altLang="en-US" dirty="0" smtClean="0"/>
              <a:t>结束</a:t>
            </a:r>
            <a:endParaRPr lang="en-US" altLang="zh-CN" dirty="0" smtClean="0"/>
          </a:p>
          <a:p>
            <a:pPr marL="457200" indent="-457200">
              <a:buAutoNum type="arabicPeriod"/>
            </a:pPr>
            <a:r>
              <a:rPr lang="zh-CN" altLang="en-US" dirty="0" smtClean="0"/>
              <a:t>作业</a:t>
            </a:r>
            <a:endParaRPr lang="en-US" altLang="zh-CN" dirty="0" smtClean="0"/>
          </a:p>
          <a:p>
            <a:pPr marL="457200" indent="-457200">
              <a:buAutoNum type="arabicPeriod"/>
            </a:pPr>
            <a:endParaRPr lang="en-US" altLang="zh-CN" dirty="0" smtClean="0"/>
          </a:p>
          <a:p>
            <a:pPr marL="457200" indent="-457200">
              <a:buAutoNum type="arabicPeriod"/>
            </a:pPr>
            <a:endParaRPr lang="en-US" altLang="zh-CN" dirty="0" smtClean="0"/>
          </a:p>
          <a:p>
            <a:pPr marL="457200" indent="-457200">
              <a:buAutoNum type="arabicPeriod"/>
            </a:pP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1085156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128501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只看目录可能有点迷糊，为了让大家有一个全局的关系理解，在流程图的基础上标出今天的主要课程内容</a:t>
            </a:r>
            <a:endParaRPr lang="en-US" altLang="zh-CN" dirty="0" smtClean="0"/>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顺道咨询同学，是否都认识了这个图里的内容</a:t>
            </a:r>
            <a:endParaRPr lang="en-US" altLang="zh-CN" dirty="0" smtClean="0"/>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dirty="0" smtClean="0"/>
              <a:t>顺道说对应的</a:t>
            </a:r>
            <a:r>
              <a:rPr lang="en-US" altLang="zh-CN" dirty="0" smtClean="0"/>
              <a:t>DX12</a:t>
            </a:r>
            <a:r>
              <a:rPr lang="zh-CN" altLang="en-US" dirty="0" smtClean="0"/>
              <a:t>初始化时的流程，理论和实践对应</a:t>
            </a:r>
            <a:endParaRPr lang="en-US" altLang="zh-CN" dirty="0" smtClean="0"/>
          </a:p>
          <a:p>
            <a:pPr marL="0" indent="0">
              <a:buNone/>
            </a:pP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98868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此处确保都已经了解了</a:t>
            </a:r>
            <a:r>
              <a:rPr lang="en-US" altLang="zh-CN" dirty="0" smtClean="0"/>
              <a:t>dx12</a:t>
            </a:r>
            <a:r>
              <a:rPr lang="zh-CN" altLang="en-US" dirty="0" smtClean="0"/>
              <a:t>渲染管线的初始化过程</a:t>
            </a:r>
            <a:endParaRPr lang="en-US" altLang="zh-CN" dirty="0" smtClean="0"/>
          </a:p>
          <a:p>
            <a:r>
              <a:rPr lang="en-US" altLang="zh-CN" dirty="0" err="1" smtClean="0"/>
              <a:t>Dxgifactor</a:t>
            </a:r>
            <a:endParaRPr lang="en-US" altLang="zh-CN" dirty="0" smtClean="0"/>
          </a:p>
          <a:p>
            <a:r>
              <a:rPr lang="en-US" altLang="zh-CN" dirty="0" smtClean="0"/>
              <a:t>Device</a:t>
            </a:r>
          </a:p>
          <a:p>
            <a:r>
              <a:rPr lang="en-US" altLang="zh-CN" dirty="0" err="1" smtClean="0"/>
              <a:t>Swapchain</a:t>
            </a:r>
            <a:endParaRPr lang="en-US" altLang="zh-CN" dirty="0" smtClean="0"/>
          </a:p>
          <a:p>
            <a:r>
              <a:rPr lang="en-US" altLang="zh-CN" dirty="0" smtClean="0"/>
              <a:t>Command allocator</a:t>
            </a:r>
          </a:p>
          <a:p>
            <a:r>
              <a:rPr lang="en-US" altLang="zh-CN" dirty="0" smtClean="0"/>
              <a:t>Command queue</a:t>
            </a:r>
          </a:p>
          <a:p>
            <a:r>
              <a:rPr lang="en-US" altLang="zh-CN" dirty="0" smtClean="0"/>
              <a:t>Command list</a:t>
            </a:r>
          </a:p>
          <a:p>
            <a:r>
              <a:rPr lang="en-US" altLang="zh-CN" dirty="0" smtClean="0"/>
              <a:t>Render target</a:t>
            </a:r>
          </a:p>
          <a:p>
            <a:r>
              <a:rPr lang="en-US" altLang="zh-CN" dirty="0" err="1" smtClean="0"/>
              <a:t>Rtv</a:t>
            </a:r>
            <a:r>
              <a:rPr lang="en-US" altLang="zh-CN" dirty="0" smtClean="0"/>
              <a:t> descriptor </a:t>
            </a:r>
            <a:r>
              <a:rPr lang="en-US" altLang="zh-CN" dirty="0" smtClean="0"/>
              <a:t>heap</a:t>
            </a:r>
          </a:p>
          <a:p>
            <a:endParaRPr lang="en-US" altLang="zh-CN" dirty="0" smtClean="0"/>
          </a:p>
          <a:p>
            <a:r>
              <a:rPr lang="zh-CN" altLang="en-US" dirty="0" smtClean="0"/>
              <a:t>已经写过第一个示例的作业，默认对基础的框架结构都清楚了</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319643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1367334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本节课使用到的渲染数据</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8</a:t>
            </a:fld>
            <a:endParaRPr lang="zh-CN">
              <a:solidFill>
                <a:prstClr val="black"/>
              </a:solidFill>
            </a:endParaRPr>
          </a:p>
        </p:txBody>
      </p:sp>
    </p:spTree>
    <p:extLst>
      <p:ext uri="{BB962C8B-B14F-4D97-AF65-F5344CB8AC3E}">
        <p14:creationId xmlns:p14="http://schemas.microsoft.com/office/powerpoint/2010/main" val="241450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这部分涉及到模型的数据表示。。是前置内容；应该会在第二节课（表面的集合表示体现）</a:t>
            </a:r>
            <a:endParaRPr lang="en-US" altLang="zh-CN" dirty="0" smtClean="0"/>
          </a:p>
          <a:p>
            <a:pPr marL="457200" indent="-457200">
              <a:buAutoNum type="arabicPeriod"/>
            </a:pPr>
            <a:r>
              <a:rPr lang="zh-CN" altLang="en-US" dirty="0" smtClean="0"/>
              <a:t>常用的</a:t>
            </a:r>
            <a:r>
              <a:rPr lang="en-US" altLang="zh-CN" dirty="0" smtClean="0"/>
              <a:t>Triangle List</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44485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docs.microsoft.com/en-us/windows/win32/direct3d12/direct3d-12-graphic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3"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绘制一</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Vertex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作用在</a:t>
            </a:r>
            <a:r>
              <a:rPr lang="en-US" altLang="zh-CN" sz="3200" b="0" dirty="0" smtClean="0">
                <a:solidFill>
                  <a:srgbClr val="000000"/>
                </a:solidFill>
                <a:sym typeface="Helvetica Light"/>
              </a:rPr>
              <a:t>Vertex</a:t>
            </a:r>
            <a:r>
              <a:rPr lang="zh-CN" altLang="en-US" sz="3200" b="0" dirty="0" smtClean="0">
                <a:solidFill>
                  <a:srgbClr val="000000"/>
                </a:solidFill>
                <a:sym typeface="Helvetica Light"/>
              </a:rPr>
              <a:t>上</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a:t>
            </a:r>
            <a:r>
              <a:rPr lang="zh-CN" altLang="en-US" sz="3200" b="0" dirty="0" smtClean="0">
                <a:solidFill>
                  <a:srgbClr val="000000"/>
                </a:solidFill>
                <a:sym typeface="Helvetica Light"/>
              </a:rPr>
              <a:t>主要负责对顶点进行空间变换</a:t>
            </a:r>
            <a:endParaRPr lang="en-US" altLang="zh-CN" sz="3200" b="0" dirty="0" smtClean="0">
              <a:solidFill>
                <a:srgbClr val="000000"/>
              </a:solidFill>
              <a:sym typeface="Helvetica Light"/>
            </a:endParaRPr>
          </a:p>
        </p:txBody>
      </p:sp>
      <p:sp>
        <p:nvSpPr>
          <p:cNvPr id="9" name="文本框 8"/>
          <p:cNvSpPr txBox="1"/>
          <p:nvPr/>
        </p:nvSpPr>
        <p:spPr>
          <a:xfrm>
            <a:off x="2136312" y="5675965"/>
            <a:ext cx="12074987" cy="2041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世界空间</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zh-CN" altLang="en-US" sz="2800" dirty="0" smtClean="0">
                <a:solidFill>
                  <a:srgbClr val="000000"/>
                </a:solidFill>
                <a:sym typeface="Helvetica Light"/>
              </a:rPr>
              <a:t>相机空间</a:t>
            </a:r>
            <a:endParaRPr lang="en-US" altLang="zh-CN" sz="2800" dirty="0" smtClean="0">
              <a:solidFill>
                <a:srgbClr val="000000"/>
              </a:solidFill>
              <a:sym typeface="Helvetica Light"/>
            </a:endParaRPr>
          </a:p>
          <a:p>
            <a:pPr marL="1657350" lvl="1" indent="-742950">
              <a:lnSpc>
                <a:spcPct val="150000"/>
              </a:lnSpc>
              <a:buFont typeface="Wingdings" panose="05000000000000000000" pitchFamily="2" charset="2"/>
              <a:buChar char="Ø"/>
            </a:pPr>
            <a:r>
              <a:rPr lang="en-US" altLang="zh-CN" sz="2800" dirty="0" smtClean="0">
                <a:solidFill>
                  <a:srgbClr val="000000"/>
                </a:solidFill>
                <a:sym typeface="Helvetica Light"/>
              </a:rPr>
              <a:t>Frustum</a:t>
            </a:r>
            <a:r>
              <a:rPr lang="zh-CN" altLang="en-US" sz="2800" dirty="0" smtClean="0">
                <a:solidFill>
                  <a:srgbClr val="000000"/>
                </a:solidFill>
                <a:sym typeface="Helvetica Light"/>
              </a:rPr>
              <a:t>空间（</a:t>
            </a:r>
            <a:r>
              <a:rPr lang="en-US" altLang="zh-CN" sz="2800" b="1" dirty="0"/>
              <a:t>Projection and Homogeneous Clip Space</a:t>
            </a:r>
            <a:r>
              <a:rPr lang="zh-CN" altLang="en-US" sz="2800" dirty="0" smtClean="0">
                <a:solidFill>
                  <a:srgbClr val="000000"/>
                </a:solidFill>
                <a:sym typeface="Helvetica Light"/>
              </a:rPr>
              <a:t>）</a:t>
            </a:r>
            <a:endParaRPr lang="en-US" altLang="zh-CN" sz="2800" dirty="0" smtClean="0">
              <a:solidFill>
                <a:srgbClr val="000000"/>
              </a:solidFill>
              <a:sym typeface="Helvetica Light"/>
            </a:endParaRPr>
          </a:p>
        </p:txBody>
      </p:sp>
      <p:sp>
        <p:nvSpPr>
          <p:cNvPr id="10" name="The Picture slide"/>
          <p:cNvSpPr txBox="1"/>
          <p:nvPr/>
        </p:nvSpPr>
        <p:spPr>
          <a:xfrm>
            <a:off x="2426713" y="8012200"/>
            <a:ext cx="11521373" cy="841256"/>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a:solidFill>
                  <a:srgbClr val="000000"/>
                </a:solidFill>
                <a:sym typeface="Helvetica Light"/>
              </a:rPr>
              <a:t>3</a:t>
            </a:r>
            <a:r>
              <a:rPr lang="en-US" altLang="zh-CN" sz="3200" b="0" dirty="0" smtClean="0">
                <a:solidFill>
                  <a:srgbClr val="000000"/>
                </a:solidFill>
                <a:sym typeface="Helvetica Light"/>
              </a:rPr>
              <a:t>. </a:t>
            </a:r>
            <a:r>
              <a:rPr lang="zh-CN" altLang="en-US" sz="3200" b="0" dirty="0">
                <a:solidFill>
                  <a:srgbClr val="000000"/>
                </a:solidFill>
                <a:sym typeface="Helvetica Light"/>
              </a:rPr>
              <a:t>其他计算</a:t>
            </a:r>
            <a:endParaRPr lang="en-US" altLang="zh-CN" sz="3200" b="0" dirty="0">
              <a:solidFill>
                <a:srgbClr val="000000"/>
              </a:solidFill>
              <a:sym typeface="Helvetica Light"/>
            </a:endParaRPr>
          </a:p>
        </p:txBody>
      </p:sp>
      <p:pic>
        <p:nvPicPr>
          <p:cNvPr id="11" name="图片 10"/>
          <p:cNvPicPr>
            <a:picLocks noChangeAspect="1"/>
          </p:cNvPicPr>
          <p:nvPr/>
        </p:nvPicPr>
        <p:blipFill>
          <a:blip r:embed="rId4"/>
          <a:stretch>
            <a:fillRect/>
          </a:stretch>
        </p:blipFill>
        <p:spPr>
          <a:xfrm>
            <a:off x="15165123" y="1028197"/>
            <a:ext cx="8342111" cy="5090705"/>
          </a:xfrm>
          <a:prstGeom prst="rect">
            <a:avLst/>
          </a:prstGeom>
        </p:spPr>
      </p:pic>
      <p:pic>
        <p:nvPicPr>
          <p:cNvPr id="12" name="图片 11"/>
          <p:cNvPicPr>
            <a:picLocks noChangeAspect="1"/>
          </p:cNvPicPr>
          <p:nvPr/>
        </p:nvPicPr>
        <p:blipFill>
          <a:blip r:embed="rId5"/>
          <a:stretch>
            <a:fillRect/>
          </a:stretch>
        </p:blipFill>
        <p:spPr>
          <a:xfrm>
            <a:off x="15206709" y="6325964"/>
            <a:ext cx="8300525" cy="6067050"/>
          </a:xfrm>
          <a:prstGeom prst="rect">
            <a:avLst/>
          </a:prstGeom>
        </p:spPr>
      </p:pic>
    </p:spTree>
    <p:extLst>
      <p:ext uri="{BB962C8B-B14F-4D97-AF65-F5344CB8AC3E}">
        <p14:creationId xmlns:p14="http://schemas.microsoft.com/office/powerpoint/2010/main" val="394463643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Rasterizer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a:lnSpc>
                <a:spcPct val="150000"/>
              </a:lnSpc>
              <a:spcBef>
                <a:spcPts val="600"/>
              </a:spcBef>
            </a:pPr>
            <a:r>
              <a:rPr lang="en-US" altLang="zh-CN" sz="3200" b="0" dirty="0" smtClean="0">
                <a:solidFill>
                  <a:srgbClr val="000000"/>
                </a:solidFill>
                <a:sym typeface="Helvetica Light"/>
              </a:rPr>
              <a:t>1. </a:t>
            </a:r>
            <a:r>
              <a:rPr lang="zh-CN" altLang="en-US" sz="3200" b="0" dirty="0" smtClean="0">
                <a:solidFill>
                  <a:srgbClr val="000000"/>
                </a:solidFill>
                <a:sym typeface="Helvetica Light"/>
              </a:rPr>
              <a:t>硬件自动处理过程，不能进行配置或者控制</a:t>
            </a:r>
            <a:endParaRPr lang="en-US" altLang="zh-CN" sz="3200" b="0" dirty="0" smtClean="0">
              <a:solidFill>
                <a:srgbClr val="000000"/>
              </a:solidFill>
              <a:sym typeface="Helvetica Light"/>
            </a:endParaRPr>
          </a:p>
          <a:p>
            <a:pPr>
              <a:lnSpc>
                <a:spcPct val="150000"/>
              </a:lnSpc>
              <a:spcBef>
                <a:spcPts val="600"/>
              </a:spcBef>
            </a:pPr>
            <a:r>
              <a:rPr lang="en-US" altLang="zh-CN" sz="3200" b="0" dirty="0" smtClean="0">
                <a:solidFill>
                  <a:srgbClr val="000000"/>
                </a:solidFill>
                <a:sym typeface="Helvetica Light"/>
              </a:rPr>
              <a:t>2. </a:t>
            </a:r>
            <a:r>
              <a:rPr lang="zh-CN" altLang="en-US" sz="3200" b="0" dirty="0" smtClean="0">
                <a:solidFill>
                  <a:srgbClr val="000000"/>
                </a:solidFill>
                <a:sym typeface="Helvetica Light"/>
              </a:rPr>
              <a:t>主要作用根据屏幕范围计算屏幕中像素的颜色数据</a:t>
            </a:r>
            <a:r>
              <a:rPr lang="en-US" altLang="zh-CN" sz="3200" b="0" dirty="0" smtClean="0">
                <a:solidFill>
                  <a:srgbClr val="000000"/>
                </a:solidFill>
                <a:sym typeface="Helvetica Light"/>
              </a:rPr>
              <a:t> </a:t>
            </a:r>
          </a:p>
          <a:p>
            <a:pPr>
              <a:lnSpc>
                <a:spcPct val="150000"/>
              </a:lnSpc>
              <a:spcBef>
                <a:spcPts val="600"/>
              </a:spcBef>
            </a:pPr>
            <a:r>
              <a:rPr lang="en-US" altLang="zh-CN" sz="3200" b="0" dirty="0">
                <a:solidFill>
                  <a:srgbClr val="000000"/>
                </a:solidFill>
                <a:sym typeface="Helvetica Light"/>
              </a:rPr>
              <a:t>3</a:t>
            </a:r>
            <a:r>
              <a:rPr lang="en-US" altLang="zh-CN" sz="3200" b="0" dirty="0" smtClean="0">
                <a:solidFill>
                  <a:srgbClr val="000000"/>
                </a:solidFill>
                <a:sym typeface="Helvetica Light"/>
              </a:rPr>
              <a:t>. </a:t>
            </a:r>
            <a:r>
              <a:rPr lang="zh-CN" altLang="en-US" sz="3200" b="0" dirty="0" smtClean="0">
                <a:solidFill>
                  <a:srgbClr val="000000"/>
                </a:solidFill>
                <a:sym typeface="Helvetica Light"/>
              </a:rPr>
              <a:t>顶点属性插值（</a:t>
            </a:r>
            <a:r>
              <a:rPr lang="en-US" altLang="zh-CN" sz="3200" b="0" dirty="0">
                <a:solidFill>
                  <a:srgbClr val="000000"/>
                </a:solidFill>
                <a:sym typeface="Helvetica Light"/>
              </a:rPr>
              <a:t> Vertex Attribute Interpolation </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296686284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Pixel Shader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处理对象是</a:t>
            </a:r>
            <a:r>
              <a:rPr lang="en-US" altLang="zh-CN" sz="3200" b="0" dirty="0" smtClean="0">
                <a:solidFill>
                  <a:srgbClr val="000000"/>
                </a:solidFill>
                <a:sym typeface="Helvetica Light"/>
              </a:rPr>
              <a:t>Pixel Fragment</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solidFill>
                  <a:srgbClr val="000000"/>
                </a:solidFill>
                <a:sym typeface="Helvetica Light"/>
              </a:rPr>
              <a:t>会</a:t>
            </a:r>
            <a:r>
              <a:rPr lang="zh-CN" altLang="en-US" sz="3200" b="0" dirty="0" smtClean="0">
                <a:solidFill>
                  <a:srgbClr val="000000"/>
                </a:solidFill>
                <a:sym typeface="Helvetica Light"/>
              </a:rPr>
              <a:t>使用到光栅话中的顶点属性插值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主要进行颜色计算</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02563433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5</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Output Merge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328808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Write Color into Back Buffer</a:t>
            </a:r>
          </a:p>
          <a:p>
            <a:pPr marL="514350" indent="-514350">
              <a:lnSpc>
                <a:spcPct val="150000"/>
              </a:lnSpc>
              <a:spcBef>
                <a:spcPts val="600"/>
              </a:spcBef>
              <a:buAutoNum type="arabicPeriod"/>
            </a:pPr>
            <a:r>
              <a:rPr lang="en-US" altLang="zh-CN" sz="3200" b="0" dirty="0" smtClean="0">
                <a:solidFill>
                  <a:srgbClr val="000000"/>
                </a:solidFill>
                <a:sym typeface="Helvetica Light"/>
              </a:rPr>
              <a:t>Depth Test</a:t>
            </a:r>
          </a:p>
          <a:p>
            <a:pPr marL="514350" indent="-514350">
              <a:lnSpc>
                <a:spcPct val="150000"/>
              </a:lnSpc>
              <a:spcBef>
                <a:spcPts val="600"/>
              </a:spcBef>
              <a:buAutoNum type="arabicPeriod"/>
            </a:pPr>
            <a:r>
              <a:rPr lang="en-US" altLang="zh-CN" sz="3200" b="0" dirty="0" smtClean="0">
                <a:solidFill>
                  <a:srgbClr val="000000"/>
                </a:solidFill>
                <a:sym typeface="Helvetica Light"/>
              </a:rPr>
              <a:t>Stencil Test</a:t>
            </a:r>
          </a:p>
          <a:p>
            <a:pPr marL="514350" indent="-514350">
              <a:lnSpc>
                <a:spcPct val="150000"/>
              </a:lnSpc>
              <a:spcBef>
                <a:spcPts val="600"/>
              </a:spcBef>
              <a:buAutoNum type="arabicPeriod"/>
            </a:pPr>
            <a:r>
              <a:rPr lang="en-US" altLang="zh-CN" sz="3200" b="0" dirty="0">
                <a:solidFill>
                  <a:srgbClr val="000000"/>
                </a:solidFill>
                <a:sym typeface="Helvetica Light"/>
              </a:rPr>
              <a:t>Blend</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88683429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smtClean="0">
                <a:latin typeface="方正姚体" panose="02010601030101010101" pitchFamily="2" charset="-122"/>
                <a:ea typeface="方正姚体" panose="02010601030101010101" pitchFamily="2" charset="-122"/>
              </a:rPr>
              <a:t>渲染数据组织</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ch3</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24371665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关键</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Stage</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的输入和</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输出</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4103688"/>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VB/IB</a:t>
            </a:r>
          </a:p>
          <a:p>
            <a:pPr marL="514350" indent="-514350">
              <a:lnSpc>
                <a:spcPct val="150000"/>
              </a:lnSpc>
              <a:spcBef>
                <a:spcPts val="600"/>
              </a:spcBef>
              <a:buAutoNum type="arabicPeriod"/>
            </a:pPr>
            <a:r>
              <a:rPr lang="zh-CN" altLang="en-US" sz="3200" b="0" dirty="0" smtClean="0">
                <a:solidFill>
                  <a:srgbClr val="000000"/>
                </a:solidFill>
                <a:sym typeface="Helvetica Light"/>
              </a:rPr>
              <a:t>顶点数据</a:t>
            </a:r>
            <a:r>
              <a:rPr lang="en-US" altLang="zh-CN" sz="3200" b="0" dirty="0" smtClean="0">
                <a:solidFill>
                  <a:srgbClr val="000000"/>
                </a:solidFill>
                <a:sym typeface="Helvetica Light"/>
              </a:rPr>
              <a:t>World Space</a:t>
            </a:r>
            <a:r>
              <a:rPr lang="zh-CN" altLang="en-US" sz="3200" b="0" dirty="0" smtClean="0">
                <a:solidFill>
                  <a:srgbClr val="000000"/>
                </a:solidFill>
                <a:sym typeface="Helvetica Light"/>
              </a:rPr>
              <a:t>，</a:t>
            </a:r>
            <a:r>
              <a:rPr lang="en-US" altLang="zh-CN" sz="3200" b="0" dirty="0" smtClean="0">
                <a:solidFill>
                  <a:srgbClr val="000000"/>
                </a:solidFill>
                <a:sym typeface="Helvetica Light"/>
              </a:rPr>
              <a:t>Homogenous Space</a:t>
            </a:r>
            <a:endParaRPr lang="en-US" altLang="zh-CN" sz="3200" b="0" dirty="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顶点属性值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颜色值</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Back buffer</a:t>
            </a:r>
            <a:r>
              <a:rPr lang="zh-CN" altLang="en-US" sz="3200" b="0" dirty="0" smtClean="0">
                <a:solidFill>
                  <a:srgbClr val="000000"/>
                </a:solidFill>
                <a:sym typeface="Helvetica Light"/>
              </a:rPr>
              <a:t>或者</a:t>
            </a:r>
            <a:r>
              <a:rPr lang="en-US" altLang="zh-CN" sz="3200" b="0" dirty="0" smtClean="0">
                <a:solidFill>
                  <a:srgbClr val="000000"/>
                </a:solidFill>
                <a:sym typeface="Helvetica Light"/>
              </a:rPr>
              <a:t>RT</a:t>
            </a:r>
          </a:p>
        </p:txBody>
      </p:sp>
    </p:spTree>
    <p:extLst>
      <p:ext uri="{BB962C8B-B14F-4D97-AF65-F5344CB8AC3E}">
        <p14:creationId xmlns:p14="http://schemas.microsoft.com/office/powerpoint/2010/main" val="39783764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 </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Vertex Buffer / Index Buffer</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数据结构与组织</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Input Layout</a:t>
            </a:r>
            <a:r>
              <a:rPr lang="zh-CN" altLang="en-US" sz="3200" b="0" dirty="0" smtClean="0">
                <a:solidFill>
                  <a:srgbClr val="000000"/>
                </a:solidFill>
                <a:sym typeface="Helvetica Light"/>
              </a:rPr>
              <a:t>与</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指定</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Shader</a:t>
            </a:r>
            <a:r>
              <a:rPr lang="zh-CN" altLang="en-US" sz="3200" b="0" dirty="0" smtClean="0">
                <a:solidFill>
                  <a:srgbClr val="000000"/>
                </a:solidFill>
                <a:sym typeface="Helvetica Light"/>
              </a:rPr>
              <a:t>中使用</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425897984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 Constant </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Buffer</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2472472"/>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如何理解</a:t>
            </a:r>
            <a:r>
              <a:rPr lang="en-US" altLang="zh-CN" sz="3200" b="0" dirty="0" smtClean="0">
                <a:solidFill>
                  <a:srgbClr val="000000"/>
                </a:solidFill>
                <a:sym typeface="Helvetica Light"/>
              </a:rPr>
              <a:t>Constant Buffer</a:t>
            </a:r>
          </a:p>
          <a:p>
            <a:pPr marL="514350" indent="-514350">
              <a:lnSpc>
                <a:spcPct val="150000"/>
              </a:lnSpc>
              <a:spcBef>
                <a:spcPts val="600"/>
              </a:spcBef>
              <a:buAutoNum type="arabicPeriod"/>
            </a:pPr>
            <a:r>
              <a:rPr lang="en-US" altLang="zh-CN" sz="3200" b="0" dirty="0" smtClean="0">
                <a:solidFill>
                  <a:srgbClr val="000000"/>
                </a:solidFill>
                <a:sym typeface="Helvetica Light"/>
              </a:rPr>
              <a:t>VS</a:t>
            </a:r>
            <a:r>
              <a:rPr lang="zh-CN" altLang="en-US" sz="3200" b="0" dirty="0" smtClean="0">
                <a:solidFill>
                  <a:srgbClr val="000000"/>
                </a:solidFill>
                <a:sym typeface="Helvetica Light"/>
              </a:rPr>
              <a:t>使用到的变换矩阵数据</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299611888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latin typeface="方正姚体" panose="02010601030101010101" pitchFamily="2" charset="-122"/>
                <a:ea typeface="方正姚体" panose="02010601030101010101" pitchFamily="2" charset="-122"/>
              </a:rPr>
              <a:t>PSO</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Ch4</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80368551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如何理解</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PSO</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6" y="5183614"/>
            <a:ext cx="11521373" cy="75001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endParaRPr lang="en-US" altLang="zh-CN" sz="3200" b="0" dirty="0" smtClean="0">
              <a:solidFill>
                <a:srgbClr val="000000"/>
              </a:solidFill>
              <a:sym typeface="Helvetica Light"/>
            </a:endParaRPr>
          </a:p>
        </p:txBody>
      </p:sp>
      <p:sp>
        <p:nvSpPr>
          <p:cNvPr id="3" name="矩形 2"/>
          <p:cNvSpPr/>
          <p:nvPr/>
        </p:nvSpPr>
        <p:spPr>
          <a:xfrm>
            <a:off x="2873052" y="5183614"/>
            <a:ext cx="10598154" cy="3970318"/>
          </a:xfrm>
          <a:prstGeom prst="rect">
            <a:avLst/>
          </a:prstGeom>
        </p:spPr>
        <p:txBody>
          <a:bodyPr wrap="square">
            <a:spAutoFit/>
          </a:bodyPr>
          <a:lstStyle/>
          <a:p>
            <a:r>
              <a:rPr lang="zh-CN" altLang="en-US" dirty="0" smtClean="0">
                <a:solidFill>
                  <a:srgbClr val="171717"/>
                </a:solidFill>
                <a:latin typeface="Segoe UI" panose="020B0502040204020203" pitchFamily="34" charset="0"/>
              </a:rPr>
              <a:t>当几何体被提交到</a:t>
            </a:r>
            <a:r>
              <a:rPr lang="en-US" altLang="zh-CN" dirty="0" smtClean="0">
                <a:solidFill>
                  <a:srgbClr val="171717"/>
                </a:solidFill>
                <a:latin typeface="Segoe UI" panose="020B0502040204020203" pitchFamily="34" charset="0"/>
              </a:rPr>
              <a:t>GPU</a:t>
            </a:r>
            <a:r>
              <a:rPr lang="zh-CN" altLang="en-US" dirty="0" smtClean="0">
                <a:solidFill>
                  <a:srgbClr val="171717"/>
                </a:solidFill>
                <a:latin typeface="Segoe UI" panose="020B0502040204020203" pitchFamily="34" charset="0"/>
              </a:rPr>
              <a:t>上进行绘制的时候，有许多的硬件设置需要指定，这些设置决定数据解析和渲染方式</a:t>
            </a:r>
            <a:endParaRPr lang="en-US" altLang="zh-CN" dirty="0" smtClean="0">
              <a:solidFill>
                <a:srgbClr val="171717"/>
              </a:solidFill>
              <a:latin typeface="Segoe UI" panose="020B0502040204020203" pitchFamily="34" charset="0"/>
            </a:endParaRPr>
          </a:p>
          <a:p>
            <a:endParaRPr lang="en-US" altLang="zh-CN" dirty="0" smtClean="0">
              <a:solidFill>
                <a:srgbClr val="171717"/>
              </a:solidFill>
              <a:latin typeface="Segoe UI" panose="020B0502040204020203" pitchFamily="34" charset="0"/>
            </a:endParaRPr>
          </a:p>
          <a:p>
            <a:r>
              <a:rPr lang="zh-CN" altLang="en-US" dirty="0" smtClean="0">
                <a:solidFill>
                  <a:srgbClr val="171717"/>
                </a:solidFill>
                <a:latin typeface="Segoe UI" panose="020B0502040204020203" pitchFamily="34" charset="0"/>
              </a:rPr>
              <a:t>统一称为</a:t>
            </a:r>
            <a:r>
              <a:rPr lang="en-US" altLang="zh-CN" dirty="0">
                <a:solidFill>
                  <a:srgbClr val="171717"/>
                </a:solidFill>
                <a:latin typeface="Segoe UI" panose="020B0502040204020203" pitchFamily="34" charset="0"/>
              </a:rPr>
              <a:t>graphics pipeline </a:t>
            </a:r>
            <a:r>
              <a:rPr lang="en-US" altLang="zh-CN" dirty="0" smtClean="0">
                <a:solidFill>
                  <a:srgbClr val="171717"/>
                </a:solidFill>
                <a:latin typeface="Segoe UI" panose="020B0502040204020203" pitchFamily="34" charset="0"/>
              </a:rPr>
              <a:t>state</a:t>
            </a:r>
            <a:r>
              <a:rPr lang="zh-CN" altLang="en-US" dirty="0" smtClean="0">
                <a:solidFill>
                  <a:srgbClr val="171717"/>
                </a:solidFill>
                <a:latin typeface="Segoe UI" panose="020B0502040204020203" pitchFamily="34" charset="0"/>
              </a:rPr>
              <a:t>；比如：</a:t>
            </a:r>
            <a:r>
              <a:rPr lang="en-US" altLang="zh-CN" dirty="0" smtClean="0">
                <a:solidFill>
                  <a:srgbClr val="171717"/>
                </a:solidFill>
                <a:latin typeface="Segoe UI" panose="020B0502040204020203" pitchFamily="34" charset="0"/>
              </a:rPr>
              <a:t>Rasterizer state</a:t>
            </a:r>
            <a:r>
              <a:rPr lang="zh-CN" altLang="en-US" dirty="0" smtClean="0">
                <a:solidFill>
                  <a:srgbClr val="171717"/>
                </a:solidFill>
                <a:latin typeface="Segoe UI" panose="020B0502040204020203" pitchFamily="34" charset="0"/>
              </a:rPr>
              <a:t>，</a:t>
            </a:r>
            <a:r>
              <a:rPr lang="en-US" altLang="zh-CN" dirty="0" smtClean="0">
                <a:solidFill>
                  <a:srgbClr val="171717"/>
                </a:solidFill>
                <a:latin typeface="Segoe UI" panose="020B0502040204020203" pitchFamily="34" charset="0"/>
              </a:rPr>
              <a:t>blend state</a:t>
            </a:r>
            <a:r>
              <a:rPr lang="zh-CN" altLang="en-US" dirty="0" smtClean="0">
                <a:solidFill>
                  <a:srgbClr val="171717"/>
                </a:solidFill>
                <a:latin typeface="Segoe UI" panose="020B0502040204020203" pitchFamily="34" charset="0"/>
              </a:rPr>
              <a:t>， </a:t>
            </a:r>
            <a:r>
              <a:rPr lang="en-US" altLang="zh-CN" dirty="0" smtClean="0">
                <a:solidFill>
                  <a:srgbClr val="171717"/>
                </a:solidFill>
                <a:latin typeface="Segoe UI" panose="020B0502040204020203" pitchFamily="34" charset="0"/>
              </a:rPr>
              <a:t>depth stencil</a:t>
            </a:r>
            <a:r>
              <a:rPr lang="zh-CN" altLang="en-US" dirty="0" smtClean="0">
                <a:solidFill>
                  <a:srgbClr val="171717"/>
                </a:solidFill>
                <a:latin typeface="Segoe UI" panose="020B0502040204020203" pitchFamily="34" charset="0"/>
              </a:rPr>
              <a:t>，</a:t>
            </a:r>
            <a:r>
              <a:rPr lang="en-US" altLang="zh-CN" dirty="0" smtClean="0">
                <a:solidFill>
                  <a:srgbClr val="171717"/>
                </a:solidFill>
                <a:latin typeface="Segoe UI" panose="020B0502040204020203" pitchFamily="34" charset="0"/>
              </a:rPr>
              <a:t>topology type</a:t>
            </a:r>
            <a:r>
              <a:rPr lang="zh-CN" altLang="en-US" dirty="0" smtClean="0">
                <a:solidFill>
                  <a:srgbClr val="171717"/>
                </a:solidFill>
                <a:latin typeface="Segoe UI" panose="020B0502040204020203" pitchFamily="34" charset="0"/>
              </a:rPr>
              <a:t>，</a:t>
            </a:r>
            <a:r>
              <a:rPr lang="en-US" altLang="zh-CN" dirty="0" err="1" smtClean="0">
                <a:solidFill>
                  <a:srgbClr val="171717"/>
                </a:solidFill>
                <a:latin typeface="Segoe UI" panose="020B0502040204020203" pitchFamily="34" charset="0"/>
              </a:rPr>
              <a:t>shaders</a:t>
            </a:r>
            <a:r>
              <a:rPr lang="zh-CN" altLang="en-US" dirty="0" smtClean="0">
                <a:solidFill>
                  <a:srgbClr val="171717"/>
                </a:solidFill>
                <a:latin typeface="Segoe UI" panose="020B0502040204020203" pitchFamily="34" charset="0"/>
              </a:rPr>
              <a:t>，等</a:t>
            </a:r>
            <a:endParaRPr lang="en-US" altLang="zh-CN"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81192826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2" name="The Picture slide"/>
          <p:cNvSpPr txBox="1"/>
          <p:nvPr/>
        </p:nvSpPr>
        <p:spPr>
          <a:xfrm>
            <a:off x="4633949" y="3474789"/>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方正姚体" panose="02010601030101010101" pitchFamily="2" charset="-122"/>
                <a:ea typeface="方正姚体" panose="02010601030101010101" pitchFamily="2" charset="-122"/>
              </a:rPr>
              <a:t>Objectives</a:t>
            </a:r>
            <a:endParaRPr lang="zh-CN" sz="5000" kern="0" cap="all" dirty="0">
              <a:solidFill>
                <a:srgbClr val="000000"/>
              </a:solidFill>
              <a:latin typeface="方正姚体" panose="02010601030101010101" pitchFamily="2" charset="-122"/>
              <a:ea typeface="方正姚体" panose="02010601030101010101" pitchFamily="2" charset="-122"/>
            </a:endParaRPr>
          </a:p>
        </p:txBody>
      </p:sp>
      <p:sp>
        <p:nvSpPr>
          <p:cNvPr id="13"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034145" y="3282693"/>
            <a:ext cx="1229592" cy="1256226"/>
          </a:xfrm>
          <a:prstGeom prst="rect">
            <a:avLst/>
          </a:prstGeom>
        </p:spPr>
      </p:pic>
      <p:sp>
        <p:nvSpPr>
          <p:cNvPr id="10" name="The Picture slide"/>
          <p:cNvSpPr txBox="1"/>
          <p:nvPr/>
        </p:nvSpPr>
        <p:spPr>
          <a:xfrm>
            <a:off x="2724912" y="4942320"/>
            <a:ext cx="10018630" cy="595034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b="0" dirty="0" smtClean="0">
                <a:solidFill>
                  <a:srgbClr val="000000"/>
                </a:solidFill>
                <a:sym typeface="Helvetica Light"/>
              </a:rPr>
              <a:t>掌握</a:t>
            </a:r>
            <a:r>
              <a:rPr lang="en-US" altLang="zh-CN" b="0" dirty="0" smtClean="0">
                <a:solidFill>
                  <a:srgbClr val="000000"/>
                </a:solidFill>
                <a:sym typeface="Helvetica Light"/>
              </a:rPr>
              <a:t>DX12</a:t>
            </a:r>
            <a:r>
              <a:rPr lang="zh-CN" altLang="en-US" b="0" dirty="0" smtClean="0">
                <a:solidFill>
                  <a:srgbClr val="000000"/>
                </a:solidFill>
                <a:sym typeface="Helvetica Light"/>
              </a:rPr>
              <a:t>管线基础流程，以及相应的</a:t>
            </a:r>
            <a:r>
              <a:rPr lang="en-US" altLang="zh-CN" b="0" dirty="0" smtClean="0">
                <a:solidFill>
                  <a:srgbClr val="000000"/>
                </a:solidFill>
                <a:sym typeface="Helvetica Light"/>
              </a:rPr>
              <a:t>GPU</a:t>
            </a:r>
            <a:r>
              <a:rPr lang="zh-CN" altLang="en-US" b="0" dirty="0" smtClean="0">
                <a:solidFill>
                  <a:srgbClr val="000000"/>
                </a:solidFill>
                <a:sym typeface="Helvetica Light"/>
              </a:rPr>
              <a:t>编程和数据组织。</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zh-CN" altLang="en-US" b="0" dirty="0" smtClean="0">
                <a:solidFill>
                  <a:srgbClr val="000000"/>
                </a:solidFill>
                <a:sym typeface="Helvetica Light"/>
              </a:rPr>
              <a:t>掌握</a:t>
            </a:r>
            <a:r>
              <a:rPr lang="en-US" altLang="zh-CN" b="0" dirty="0" smtClean="0">
                <a:solidFill>
                  <a:srgbClr val="000000"/>
                </a:solidFill>
                <a:sym typeface="Helvetica Light"/>
              </a:rPr>
              <a:t>DX12 Work Submission</a:t>
            </a:r>
            <a:r>
              <a:rPr lang="zh-CN" altLang="en-US" b="0" dirty="0" smtClean="0">
                <a:solidFill>
                  <a:srgbClr val="000000"/>
                </a:solidFill>
                <a:sym typeface="Helvetica Light"/>
              </a:rPr>
              <a:t>的方式</a:t>
            </a:r>
            <a:r>
              <a:rPr lang="en-US" altLang="zh-CN" b="0" dirty="0" smtClean="0">
                <a:solidFill>
                  <a:srgbClr val="000000"/>
                </a:solidFill>
                <a:sym typeface="Helvetica Light"/>
              </a:rPr>
              <a:t> </a:t>
            </a:r>
          </a:p>
          <a:p>
            <a:pPr marL="742950" indent="-742950">
              <a:lnSpc>
                <a:spcPct val="150000"/>
              </a:lnSpc>
              <a:spcBef>
                <a:spcPts val="600"/>
              </a:spcBef>
              <a:buAutoNum type="arabicPeriod"/>
            </a:pPr>
            <a:r>
              <a:rPr lang="zh-CN" altLang="en-US" b="0" dirty="0" smtClean="0">
                <a:solidFill>
                  <a:srgbClr val="000000"/>
                </a:solidFill>
                <a:sym typeface="Helvetica Light"/>
              </a:rPr>
              <a:t>预习内容</a:t>
            </a:r>
            <a:endParaRPr lang="en-US" altLang="zh-CN" b="0" dirty="0" smtClean="0">
              <a:solidFill>
                <a:srgbClr val="000000"/>
              </a:solidFill>
              <a:sym typeface="Helvetica Light"/>
            </a:endParaRPr>
          </a:p>
          <a:p>
            <a:pPr marL="1657350" lvl="1" indent="-742950">
              <a:lnSpc>
                <a:spcPct val="150000"/>
              </a:lnSpc>
              <a:spcBef>
                <a:spcPts val="600"/>
              </a:spcBef>
              <a:buFont typeface="Wingdings" panose="05000000000000000000" pitchFamily="2" charset="2"/>
              <a:buChar char="ü"/>
            </a:pPr>
            <a:r>
              <a:rPr lang="zh-CN" altLang="en-US" sz="3200" dirty="0">
                <a:solidFill>
                  <a:srgbClr val="000000"/>
                </a:solidFill>
                <a:sym typeface="Helvetica Light"/>
              </a:rPr>
              <a:t>龙</a:t>
            </a:r>
            <a:r>
              <a:rPr lang="zh-CN" altLang="en-US" sz="3200" dirty="0" smtClean="0">
                <a:solidFill>
                  <a:srgbClr val="000000"/>
                </a:solidFill>
                <a:sym typeface="Helvetica Light"/>
              </a:rPr>
              <a:t>书第五，六章</a:t>
            </a:r>
            <a:endParaRPr lang="en-US" altLang="zh-CN" sz="3200" dirty="0" smtClean="0">
              <a:solidFill>
                <a:srgbClr val="000000"/>
              </a:solidFill>
              <a:sym typeface="Helvetica Light"/>
            </a:endParaRPr>
          </a:p>
          <a:p>
            <a:pPr marL="1657350" lvl="1" indent="-742950">
              <a:lnSpc>
                <a:spcPct val="150000"/>
              </a:lnSpc>
              <a:spcBef>
                <a:spcPts val="600"/>
              </a:spcBef>
              <a:buFont typeface="Wingdings" panose="05000000000000000000" pitchFamily="2" charset="2"/>
              <a:buChar char="ü"/>
            </a:pPr>
            <a:r>
              <a:rPr lang="zh-CN" altLang="en-US" sz="3200" b="0" dirty="0" smtClean="0">
                <a:solidFill>
                  <a:srgbClr val="000000"/>
                </a:solidFill>
                <a:sym typeface="Helvetica Light"/>
              </a:rPr>
              <a:t>官方</a:t>
            </a:r>
            <a:r>
              <a:rPr lang="en-US" altLang="zh-CN" sz="3200" b="0" dirty="0" smtClean="0">
                <a:solidFill>
                  <a:srgbClr val="000000"/>
                </a:solidFill>
                <a:sym typeface="Helvetica Light"/>
              </a:rPr>
              <a:t>DirectX12 </a:t>
            </a:r>
            <a:r>
              <a:rPr lang="zh-CN" altLang="en-US" sz="3200" b="0" dirty="0" smtClean="0">
                <a:solidFill>
                  <a:srgbClr val="000000"/>
                </a:solidFill>
                <a:sym typeface="Helvetica Light"/>
              </a:rPr>
              <a:t>文档（</a:t>
            </a:r>
            <a:r>
              <a:rPr lang="en-US" altLang="zh-CN" sz="3200" dirty="0">
                <a:solidFill>
                  <a:srgbClr val="000000"/>
                </a:solidFill>
                <a:sym typeface="Helvetica Light"/>
              </a:rPr>
              <a:t>Work Submission in Direct3D 12</a:t>
            </a:r>
            <a:r>
              <a:rPr lang="zh-CN" altLang="en-US" sz="3200" dirty="0" smtClean="0">
                <a:solidFill>
                  <a:srgbClr val="000000"/>
                </a:solidFill>
                <a:sym typeface="Helvetica Light"/>
              </a:rPr>
              <a:t>部分</a:t>
            </a:r>
            <a:r>
              <a:rPr lang="zh-CN" altLang="en-US" sz="3200" b="0" dirty="0" smtClean="0">
                <a:solidFill>
                  <a:srgbClr val="000000"/>
                </a:solidFill>
                <a:sym typeface="Helvetica Light"/>
              </a:rPr>
              <a:t>）</a:t>
            </a:r>
            <a:endParaRPr lang="zh-CN" altLang="en-US" sz="3200" b="0" dirty="0">
              <a:solidFill>
                <a:srgbClr val="000000"/>
              </a:solidFill>
              <a:sym typeface="Helvetica Light"/>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1. </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如何理解</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PSO</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7" y="5183614"/>
            <a:ext cx="10959514" cy="6981398"/>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a:t>Direct3D 11 allows pipeline state manipulation through a large set of independent </a:t>
            </a:r>
            <a:r>
              <a:rPr lang="en-US" altLang="zh-CN" sz="3200" b="0" dirty="0" smtClean="0"/>
              <a:t>objects</a:t>
            </a:r>
          </a:p>
          <a:p>
            <a:pPr marL="514350" indent="-514350">
              <a:lnSpc>
                <a:spcPct val="150000"/>
              </a:lnSpc>
              <a:spcBef>
                <a:spcPts val="600"/>
              </a:spcBef>
              <a:buFontTx/>
              <a:buAutoNum type="arabicPeriod"/>
            </a:pPr>
            <a:r>
              <a:rPr lang="en-US" altLang="zh-CN" sz="3200" dirty="0">
                <a:solidFill>
                  <a:srgbClr val="171717"/>
                </a:solidFill>
                <a:latin typeface="Segoe UI" panose="020B0502040204020203" pitchFamily="34" charset="0"/>
              </a:rPr>
              <a:t>In Microsoft Direct3D 12, most graphics pipeline state is set by using pipeline state objects (PSO). </a:t>
            </a:r>
            <a:endParaRPr lang="en-US" altLang="zh-CN" sz="3200" dirty="0" smtClean="0">
              <a:solidFill>
                <a:srgbClr val="171717"/>
              </a:solidFill>
              <a:latin typeface="Segoe UI" panose="020B0502040204020203" pitchFamily="34" charset="0"/>
            </a:endParaRPr>
          </a:p>
          <a:p>
            <a:pPr marL="514350" indent="-514350">
              <a:lnSpc>
                <a:spcPct val="150000"/>
              </a:lnSpc>
              <a:spcBef>
                <a:spcPts val="600"/>
              </a:spcBef>
              <a:buFontTx/>
              <a:buAutoNum type="arabicPeriod"/>
            </a:pPr>
            <a:r>
              <a:rPr lang="en-US" altLang="zh-CN" sz="3200" b="0" dirty="0"/>
              <a:t>PSOs in Direct3D 12 were designed to allow the GPU to pre-process all of the dependent settings in each pipeline state, typically during initialization, to make switching between states at render time as efficient as possible.</a:t>
            </a:r>
            <a:endParaRPr lang="zh-CN" altLang="en-US" sz="3200" dirty="0"/>
          </a:p>
          <a:p>
            <a:pPr marL="514350" indent="-514350">
              <a:lnSpc>
                <a:spcPct val="150000"/>
              </a:lnSpc>
              <a:spcBef>
                <a:spcPts val="600"/>
              </a:spcBef>
              <a:buAutoNum type="arabicPeriod"/>
            </a:pPr>
            <a:endParaRPr lang="en-US" altLang="zh-CN" sz="3200" b="0" dirty="0" smtClean="0"/>
          </a:p>
        </p:txBody>
      </p:sp>
    </p:spTree>
    <p:extLst>
      <p:ext uri="{BB962C8B-B14F-4D97-AF65-F5344CB8AC3E}">
        <p14:creationId xmlns:p14="http://schemas.microsoft.com/office/powerpoint/2010/main" val="120216556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 PSO</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内部</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PSO</a:t>
            </a:r>
            <a:r>
              <a:rPr lang="zh-CN" altLang="en-US" sz="3200" b="0" dirty="0" smtClean="0">
                <a:solidFill>
                  <a:srgbClr val="000000"/>
                </a:solidFill>
                <a:sym typeface="Helvetica Light"/>
              </a:rPr>
              <a:t>的作用来历</a:t>
            </a:r>
            <a:endParaRPr lang="en-US" altLang="zh-CN" sz="3200" b="0" dirty="0" smtClean="0">
              <a:solidFill>
                <a:srgbClr val="000000"/>
              </a:solidFill>
              <a:sym typeface="Helvetica Light"/>
            </a:endParaRPr>
          </a:p>
        </p:txBody>
      </p:sp>
      <p:sp>
        <p:nvSpPr>
          <p:cNvPr id="9" name="The Picture slide"/>
          <p:cNvSpPr txBox="1"/>
          <p:nvPr/>
        </p:nvSpPr>
        <p:spPr>
          <a:xfrm>
            <a:off x="2756487" y="5183614"/>
            <a:ext cx="10959514" cy="75001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endParaRPr lang="en-US" altLang="zh-CN" sz="3200" b="0" dirty="0" smtClean="0"/>
          </a:p>
        </p:txBody>
      </p:sp>
    </p:spTree>
    <p:extLst>
      <p:ext uri="{BB962C8B-B14F-4D97-AF65-F5344CB8AC3E}">
        <p14:creationId xmlns:p14="http://schemas.microsoft.com/office/powerpoint/2010/main" val="305091402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 </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如何</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使用</a:t>
            </a:r>
            <a:r>
              <a:rPr lang="en-US" altLang="zh-CN" sz="4000" dirty="0">
                <a:solidFill>
                  <a:srgbClr val="000000"/>
                </a:solidFill>
                <a:latin typeface="方正姚体" panose="02010601030101010101" pitchFamily="2" charset="-122"/>
                <a:ea typeface="方正姚体" panose="02010601030101010101" pitchFamily="2" charset="-122"/>
                <a:sym typeface="Helvetica Light"/>
              </a:rPr>
              <a:t>PSO</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sp>
        <p:nvSpPr>
          <p:cNvPr id="3" name="矩形 2"/>
          <p:cNvSpPr/>
          <p:nvPr/>
        </p:nvSpPr>
        <p:spPr>
          <a:xfrm>
            <a:off x="2426713" y="5534470"/>
            <a:ext cx="12192000" cy="5986254"/>
          </a:xfrm>
          <a:prstGeom prst="rect">
            <a:avLst/>
          </a:prstGeom>
        </p:spPr>
        <p:txBody>
          <a:bodyPr>
            <a:spAutoFit/>
          </a:bodyPr>
          <a:lstStyle/>
          <a:p>
            <a:pPr marL="514350" indent="-514350">
              <a:lnSpc>
                <a:spcPct val="150000"/>
              </a:lnSpc>
              <a:spcBef>
                <a:spcPts val="600"/>
              </a:spcBef>
              <a:buAutoNum type="arabicPeriod"/>
            </a:pPr>
            <a:r>
              <a:rPr lang="en-US" altLang="zh-CN" dirty="0"/>
              <a:t>Direct3D 12 addresses this scheme by unifying much of the pipeline state into immutable pipeline state objects (PSOs), which are finalized upon creation. Hardware and drivers can then immediately convert the PSO into whatever hardware native instructions and state are required to execute GPU </a:t>
            </a:r>
            <a:r>
              <a:rPr lang="en-US" altLang="zh-CN" dirty="0" smtClean="0"/>
              <a:t>work</a:t>
            </a:r>
            <a:r>
              <a:rPr lang="zh-CN" altLang="en-US" dirty="0" smtClean="0"/>
              <a:t>、</a:t>
            </a:r>
            <a:endParaRPr lang="en-US" altLang="zh-CN" dirty="0" smtClean="0"/>
          </a:p>
          <a:p>
            <a:pPr marL="514350" indent="-514350">
              <a:lnSpc>
                <a:spcPct val="150000"/>
              </a:lnSpc>
              <a:spcBef>
                <a:spcPts val="600"/>
              </a:spcBef>
              <a:buAutoNum type="arabicPeriod"/>
            </a:pPr>
            <a:r>
              <a:rPr lang="zh-CN" altLang="en-US" dirty="0" smtClean="0"/>
              <a:t>跟</a:t>
            </a:r>
            <a:r>
              <a:rPr lang="en-US" altLang="zh-CN" dirty="0" smtClean="0"/>
              <a:t>work submission</a:t>
            </a:r>
            <a:r>
              <a:rPr lang="zh-CN" altLang="en-US" dirty="0" smtClean="0"/>
              <a:t>相关，非</a:t>
            </a:r>
            <a:r>
              <a:rPr lang="en-US" altLang="zh-CN" dirty="0" smtClean="0"/>
              <a:t>Immediately submit</a:t>
            </a:r>
          </a:p>
        </p:txBody>
      </p:sp>
    </p:spTree>
    <p:extLst>
      <p:ext uri="{BB962C8B-B14F-4D97-AF65-F5344CB8AC3E}">
        <p14:creationId xmlns:p14="http://schemas.microsoft.com/office/powerpoint/2010/main" val="220615815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t>Work </a:t>
            </a:r>
            <a:r>
              <a:rPr lang="en-US" altLang="zh-CN" sz="6000" dirty="0" smtClean="0">
                <a:latin typeface="方正姚体" panose="02010601030101010101" pitchFamily="2" charset="-122"/>
                <a:ea typeface="方正姚体" panose="02010601030101010101" pitchFamily="2" charset="-122"/>
              </a:rPr>
              <a:t>Submission</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60" y="5638703"/>
            <a:ext cx="2516715"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Ch5</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82807882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1323975" y="0"/>
            <a:ext cx="13276928" cy="13716000"/>
            <a:chOff x="10467974" y="26142"/>
            <a:chExt cx="14478001" cy="13716000"/>
          </a:xfrm>
        </p:grpSpPr>
        <p:sp>
          <p:nvSpPr>
            <p:cNvPr id="6"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7"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8"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buFontTx/>
              <a:buAutoNum type="arabicPeriod"/>
              <a:defRPr/>
            </a:pPr>
            <a:r>
              <a:rPr lang="zh-CN" altLang="en-US" sz="4000" dirty="0" smtClean="0"/>
              <a:t>简单</a:t>
            </a:r>
            <a:r>
              <a:rPr lang="zh-CN" altLang="en-US" sz="4000" dirty="0"/>
              <a:t>绘制流程</a:t>
            </a:r>
            <a:endParaRPr lang="zh-CN" altLang="en-US" sz="4000" dirty="0"/>
          </a:p>
        </p:txBody>
      </p:sp>
      <p:sp>
        <p:nvSpPr>
          <p:cNvPr id="3" name="Rectangle"/>
          <p:cNvSpPr/>
          <p:nvPr/>
        </p:nvSpPr>
        <p:spPr>
          <a:xfrm>
            <a:off x="2385739" y="32053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sp>
        <p:nvSpPr>
          <p:cNvPr id="4" name="矩形 3"/>
          <p:cNvSpPr/>
          <p:nvPr/>
        </p:nvSpPr>
        <p:spPr>
          <a:xfrm>
            <a:off x="2873052" y="4223594"/>
            <a:ext cx="11433498" cy="2308324"/>
          </a:xfrm>
          <a:prstGeom prst="rect">
            <a:avLst/>
          </a:prstGeom>
        </p:spPr>
        <p:txBody>
          <a:bodyPr wrap="square">
            <a:spAutoFit/>
          </a:bodyPr>
          <a:lstStyle/>
          <a:p>
            <a:pPr marL="457200" lvl="0" indent="-457200">
              <a:buFontTx/>
              <a:buAutoNum type="arabicPeriod"/>
              <a:defRPr/>
            </a:pPr>
            <a:r>
              <a:rPr lang="zh-CN" altLang="en-US" dirty="0" smtClean="0"/>
              <a:t>绘制前设置</a:t>
            </a:r>
            <a:r>
              <a:rPr lang="en-US" altLang="zh-CN" dirty="0" smtClean="0"/>
              <a:t>PSO</a:t>
            </a:r>
            <a:r>
              <a:rPr lang="zh-CN" altLang="en-US" dirty="0" smtClean="0"/>
              <a:t>，</a:t>
            </a:r>
            <a:r>
              <a:rPr lang="en-US" altLang="zh-CN" dirty="0" smtClean="0"/>
              <a:t>descriptor heap</a:t>
            </a:r>
            <a:r>
              <a:rPr lang="zh-CN" altLang="en-US" dirty="0" smtClean="0"/>
              <a:t>，</a:t>
            </a:r>
            <a:r>
              <a:rPr lang="en-US" altLang="zh-CN" dirty="0" smtClean="0"/>
              <a:t>RS</a:t>
            </a:r>
          </a:p>
          <a:p>
            <a:pPr marL="457200" lvl="0" indent="-457200">
              <a:buFontTx/>
              <a:buAutoNum type="arabicPeriod"/>
              <a:defRPr/>
            </a:pPr>
            <a:r>
              <a:rPr lang="zh-CN" altLang="en-US" dirty="0" smtClean="0"/>
              <a:t>绘制</a:t>
            </a:r>
            <a:r>
              <a:rPr lang="en-US" altLang="zh-CN" dirty="0" err="1" smtClean="0"/>
              <a:t>drawcall</a:t>
            </a:r>
            <a:endParaRPr lang="en-US" altLang="zh-CN" dirty="0" smtClean="0"/>
          </a:p>
          <a:p>
            <a:pPr marL="457200" lvl="0" indent="-457200">
              <a:buFontTx/>
              <a:buAutoNum type="arabicPeriod"/>
              <a:defRPr/>
            </a:pPr>
            <a:r>
              <a:rPr lang="en-US" altLang="zh-CN" dirty="0" smtClean="0"/>
              <a:t>Close</a:t>
            </a:r>
            <a:r>
              <a:rPr lang="zh-CN" altLang="en-US" dirty="0" smtClean="0"/>
              <a:t>和</a:t>
            </a:r>
            <a:r>
              <a:rPr lang="en-US" altLang="zh-CN" dirty="0" err="1" smtClean="0"/>
              <a:t>excute</a:t>
            </a:r>
            <a:endParaRPr lang="en-US" altLang="zh-CN" dirty="0" smtClean="0"/>
          </a:p>
          <a:p>
            <a:pPr marL="457200" lvl="0" indent="-457200">
              <a:buFontTx/>
              <a:buAutoNum type="arabicPeriod"/>
              <a:defRPr/>
            </a:pPr>
            <a:r>
              <a:rPr lang="zh-CN" altLang="en-US" dirty="0"/>
              <a:t>同步</a:t>
            </a:r>
            <a:endParaRPr lang="zh-CN" altLang="en-US" dirty="0"/>
          </a:p>
        </p:txBody>
      </p:sp>
    </p:spTree>
    <p:extLst>
      <p:ext uri="{BB962C8B-B14F-4D97-AF65-F5344CB8AC3E}">
        <p14:creationId xmlns:p14="http://schemas.microsoft.com/office/powerpoint/2010/main" val="71302148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1323975" y="0"/>
            <a:ext cx="13276928" cy="13716000"/>
            <a:chOff x="10467974" y="26142"/>
            <a:chExt cx="14478001" cy="13716000"/>
          </a:xfrm>
        </p:grpSpPr>
        <p:sp>
          <p:nvSpPr>
            <p:cNvPr id="6"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7"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8"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Command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List&amp; Command Queue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3" name="Rectangle"/>
          <p:cNvSpPr/>
          <p:nvPr/>
        </p:nvSpPr>
        <p:spPr>
          <a:xfrm>
            <a:off x="2385739" y="32053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sp>
        <p:nvSpPr>
          <p:cNvPr id="4" name="矩形 3"/>
          <p:cNvSpPr/>
          <p:nvPr/>
        </p:nvSpPr>
        <p:spPr>
          <a:xfrm>
            <a:off x="2873052" y="4223594"/>
            <a:ext cx="11433498" cy="5632311"/>
          </a:xfrm>
          <a:prstGeom prst="rect">
            <a:avLst/>
          </a:prstGeom>
        </p:spPr>
        <p:txBody>
          <a:bodyPr wrap="square">
            <a:spAutoFit/>
          </a:bodyPr>
          <a:lstStyle/>
          <a:p>
            <a:pPr marL="457200" lvl="0" indent="-457200">
              <a:buFontTx/>
              <a:buAutoNum type="arabicPeriod"/>
              <a:defRPr/>
            </a:pPr>
            <a:r>
              <a:rPr lang="en-US" altLang="zh-CN" dirty="0"/>
              <a:t>Elimination of the immediate context. This enables multi-threading. 2. Apps now own how rendering calls are grouped into graphics processing unit (GPU) work items. This enables re-use. 3. Apps now explicitly control when work is submitted to the GPU . This enables items 1 and 2.</a:t>
            </a:r>
          </a:p>
          <a:p>
            <a:pPr marL="457200" lvl="0" indent="-457200">
              <a:buFontTx/>
              <a:buAutoNum type="arabicPeriod"/>
              <a:defRPr/>
            </a:pPr>
            <a:endParaRPr lang="en-US" altLang="zh-CN" dirty="0"/>
          </a:p>
          <a:p>
            <a:pPr marL="457200" lvl="0" indent="-457200">
              <a:buFontTx/>
              <a:buAutoNum type="arabicPeriod"/>
              <a:defRPr/>
            </a:pPr>
            <a:r>
              <a:rPr lang="en-US" altLang="zh-CN" dirty="0"/>
              <a:t>multiple command lists can be recorded concurrently, which takes advantage of modern, multi-core processors.</a:t>
            </a:r>
            <a:endParaRPr lang="zh-CN" altLang="en-US" dirty="0"/>
          </a:p>
        </p:txBody>
      </p:sp>
    </p:spTree>
    <p:extLst>
      <p:ext uri="{BB962C8B-B14F-4D97-AF65-F5344CB8AC3E}">
        <p14:creationId xmlns:p14="http://schemas.microsoft.com/office/powerpoint/2010/main" val="116790552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3</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 </a:t>
            </a:r>
            <a:r>
              <a:rPr lang="en-US" altLang="zh-CN" sz="4000" b="1" dirty="0"/>
              <a:t>Executing and </a:t>
            </a:r>
            <a:r>
              <a:rPr lang="en-US" altLang="zh-CN" sz="4000" b="1" dirty="0" smtClean="0"/>
              <a:t>Synchronizing</a:t>
            </a:r>
            <a:endParaRPr lang="en-US" altLang="zh-CN" sz="4000" b="1" dirty="0"/>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08933625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组合 13"/>
          <p:cNvGrpSpPr/>
          <p:nvPr/>
        </p:nvGrpSpPr>
        <p:grpSpPr>
          <a:xfrm>
            <a:off x="1343025" y="0"/>
            <a:ext cx="13276928" cy="13716000"/>
            <a:chOff x="10467974" y="26142"/>
            <a:chExt cx="14478001" cy="13716000"/>
          </a:xfrm>
        </p:grpSpPr>
        <p:sp>
          <p:nvSpPr>
            <p:cNvPr id="1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1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b="1" dirty="0"/>
              <a:t>Grouping of GPU work </a:t>
            </a:r>
            <a:r>
              <a:rPr lang="en-US" altLang="zh-CN" sz="4000" b="1" dirty="0" smtClean="0"/>
              <a:t>items</a:t>
            </a:r>
            <a:endParaRPr lang="en-US" altLang="zh-CN" sz="4000" b="1" dirty="0"/>
          </a:p>
        </p:txBody>
      </p:sp>
      <p:sp>
        <p:nvSpPr>
          <p:cNvPr id="18" name="The Picture slide"/>
          <p:cNvSpPr txBox="1"/>
          <p:nvPr/>
        </p:nvSpPr>
        <p:spPr>
          <a:xfrm>
            <a:off x="2426713" y="3954550"/>
            <a:ext cx="11521373" cy="16568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Preprocess</a:t>
            </a:r>
          </a:p>
          <a:p>
            <a:pPr marL="514350" indent="-514350">
              <a:lnSpc>
                <a:spcPct val="150000"/>
              </a:lnSpc>
              <a:spcBef>
                <a:spcPts val="600"/>
              </a:spcBef>
              <a:buAutoNum type="arabicPeriod"/>
            </a:pPr>
            <a:r>
              <a:rPr lang="zh-CN" altLang="en-US" sz="3200" b="0" dirty="0" smtClean="0">
                <a:solidFill>
                  <a:srgbClr val="000000"/>
                </a:solidFill>
                <a:sym typeface="Helvetica Light"/>
              </a:rPr>
              <a:t>通常的使用方式</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15657434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1323975" y="0"/>
            <a:ext cx="13276928" cy="13716000"/>
            <a:chOff x="10467974" y="26142"/>
            <a:chExt cx="14478001" cy="13716000"/>
          </a:xfrm>
        </p:grpSpPr>
        <p:sp>
          <p:nvSpPr>
            <p:cNvPr id="5"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6"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7"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5</a:t>
            </a: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 </a:t>
            </a:r>
            <a:r>
              <a:rPr lang="zh-CN" altLang="en-US" sz="4000" dirty="0" smtClean="0">
                <a:solidFill>
                  <a:srgbClr val="000000"/>
                </a:solidFill>
                <a:latin typeface="方正姚体" panose="02010601030101010101" pitchFamily="2" charset="-122"/>
                <a:ea typeface="方正姚体" panose="02010601030101010101" pitchFamily="2" charset="-122"/>
                <a:sym typeface="Helvetica Light"/>
              </a:rPr>
              <a:t>多线程</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8" name="The Picture slide"/>
          <p:cNvSpPr txBox="1"/>
          <p:nvPr/>
        </p:nvSpPr>
        <p:spPr>
          <a:xfrm>
            <a:off x="2426713" y="3954550"/>
            <a:ext cx="11521373" cy="75341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中如何使用</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372202803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141692" y="73462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进阶作业</a:t>
            </a:r>
            <a:r>
              <a:rPr lang="en-US" sz="2800" kern="0" dirty="0" smtClean="0">
                <a:solidFill>
                  <a:srgbClr val="000000"/>
                </a:solidFill>
                <a:latin typeface="宋体" panose="02010600030101010101" pitchFamily="2" charset="-122"/>
                <a:cs typeface="宋体" panose="02010600030101010101" pitchFamily="2" charset="-122"/>
              </a:rPr>
              <a:t>：</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exercise：</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content</a:t>
            </a:r>
            <a:endParaRPr lang="zh-CN" sz="5000" kern="0" dirty="0">
              <a:solidFill>
                <a:srgbClr val="000000"/>
              </a:solidFill>
              <a:latin typeface="方正姚体" panose="02010601030101010101" pitchFamily="2" charset="-122"/>
              <a:ea typeface="方正姚体" panose="02010601030101010101" pitchFamily="2" charset="-122"/>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656008" y="3662854"/>
            <a:ext cx="2626729" cy="2683625"/>
          </a:xfrm>
          <a:prstGeom prst="rect">
            <a:avLst/>
          </a:prstGeom>
        </p:spPr>
      </p:pic>
      <p:sp>
        <p:nvSpPr>
          <p:cNvPr id="7"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141692" y="4336330"/>
            <a:ext cx="12700000" cy="175432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基础作业：实现一个基础模型的渲染</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en-US" sz="2800" kern="0" dirty="0">
                <a:solidFill>
                  <a:srgbClr val="000000"/>
                </a:solidFill>
                <a:latin typeface="宋体" panose="02010600030101010101" pitchFamily="2" charset="-122"/>
                <a:cs typeface="宋体" panose="02010600030101010101" pitchFamily="2" charset="-122"/>
              </a:rPr>
              <a:t>list</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2" name="The Picture slide"/>
          <p:cNvSpPr txBox="1"/>
          <p:nvPr/>
        </p:nvSpPr>
        <p:spPr>
          <a:xfrm>
            <a:off x="4578781" y="3474789"/>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latin typeface="方正姚体" panose="02010601030101010101" pitchFamily="2" charset="-122"/>
                <a:ea typeface="方正姚体" panose="02010601030101010101" pitchFamily="2" charset="-122"/>
              </a:rPr>
              <a:t>Contents</a:t>
            </a:r>
            <a:endParaRPr lang="zh-CN" sz="5000" kern="0" cap="all" dirty="0">
              <a:solidFill>
                <a:srgbClr val="000000"/>
              </a:solidFill>
              <a:latin typeface="方正姚体" panose="02010601030101010101" pitchFamily="2" charset="-122"/>
              <a:ea typeface="方正姚体" panose="02010601030101010101" pitchFamily="2" charset="-122"/>
            </a:endParaRPr>
          </a:p>
        </p:txBody>
      </p:sp>
      <p:sp>
        <p:nvSpPr>
          <p:cNvPr id="10" name="The Picture slide"/>
          <p:cNvSpPr txBox="1"/>
          <p:nvPr/>
        </p:nvSpPr>
        <p:spPr>
          <a:xfrm>
            <a:off x="2724912" y="4942320"/>
            <a:ext cx="10018630" cy="446269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b="0" dirty="0" smtClean="0">
                <a:solidFill>
                  <a:srgbClr val="000000"/>
                </a:solidFill>
                <a:sym typeface="Helvetica Light"/>
              </a:rPr>
              <a:t>DX12</a:t>
            </a:r>
            <a:r>
              <a:rPr lang="zh-CN" altLang="en-US" b="0" dirty="0" smtClean="0">
                <a:solidFill>
                  <a:srgbClr val="000000"/>
                </a:solidFill>
                <a:sym typeface="Helvetica Light"/>
              </a:rPr>
              <a:t>渲染流程和管线初始化（前置知识）</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zh-CN" altLang="en-US" b="0" dirty="0" smtClean="0">
                <a:solidFill>
                  <a:srgbClr val="000000"/>
                </a:solidFill>
                <a:sym typeface="Helvetica Light"/>
              </a:rPr>
              <a:t>数据组织</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en-US" altLang="zh-CN" b="0" dirty="0" smtClean="0">
                <a:solidFill>
                  <a:srgbClr val="000000"/>
                </a:solidFill>
                <a:sym typeface="Helvetica Light"/>
              </a:rPr>
              <a:t>Key Stage</a:t>
            </a:r>
          </a:p>
          <a:p>
            <a:pPr marL="742950" indent="-742950">
              <a:lnSpc>
                <a:spcPct val="150000"/>
              </a:lnSpc>
              <a:spcBef>
                <a:spcPts val="600"/>
              </a:spcBef>
              <a:buAutoNum type="arabicPeriod"/>
            </a:pPr>
            <a:r>
              <a:rPr lang="en-US" altLang="zh-CN" b="0" dirty="0" smtClean="0">
                <a:solidFill>
                  <a:srgbClr val="000000"/>
                </a:solidFill>
                <a:sym typeface="Helvetica Light"/>
              </a:rPr>
              <a:t>PSO</a:t>
            </a:r>
            <a:r>
              <a:rPr lang="zh-CN" altLang="en-US" b="0" dirty="0" smtClean="0">
                <a:solidFill>
                  <a:srgbClr val="000000"/>
                </a:solidFill>
                <a:sym typeface="Helvetica Light"/>
              </a:rPr>
              <a:t>（</a:t>
            </a:r>
            <a:r>
              <a:rPr lang="en-US" altLang="zh-CN" b="0" dirty="0" smtClean="0">
                <a:solidFill>
                  <a:srgbClr val="000000"/>
                </a:solidFill>
                <a:sym typeface="Helvetica Light"/>
              </a:rPr>
              <a:t>Pipeline State Object</a:t>
            </a:r>
            <a:r>
              <a:rPr lang="zh-CN" altLang="en-US" b="0" dirty="0" smtClean="0">
                <a:solidFill>
                  <a:srgbClr val="000000"/>
                </a:solidFill>
                <a:sym typeface="Helvetica Light"/>
              </a:rPr>
              <a:t>）</a:t>
            </a:r>
            <a:endParaRPr lang="en-US" altLang="zh-CN" b="0" dirty="0" smtClean="0">
              <a:solidFill>
                <a:srgbClr val="000000"/>
              </a:solidFill>
              <a:sym typeface="Helvetica Light"/>
            </a:endParaRPr>
          </a:p>
          <a:p>
            <a:pPr marL="742950" indent="-742950">
              <a:lnSpc>
                <a:spcPct val="150000"/>
              </a:lnSpc>
              <a:spcBef>
                <a:spcPts val="600"/>
              </a:spcBef>
              <a:buAutoNum type="arabicPeriod"/>
            </a:pPr>
            <a:r>
              <a:rPr lang="en-US" altLang="zh-CN" b="0" dirty="0" smtClean="0">
                <a:solidFill>
                  <a:srgbClr val="000000"/>
                </a:solidFill>
                <a:sym typeface="Helvetica Light"/>
              </a:rPr>
              <a:t>Work Submission</a:t>
            </a:r>
            <a:endParaRPr lang="zh-CN" altLang="en-US" b="0" dirty="0">
              <a:solidFill>
                <a:srgbClr val="000000"/>
              </a:solidFill>
              <a:sym typeface="Helvetica Light"/>
            </a:endParaRPr>
          </a:p>
        </p:txBody>
      </p:sp>
      <p:sp>
        <p:nvSpPr>
          <p:cNvPr id="8"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1"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034145" y="3282693"/>
            <a:ext cx="1229592" cy="1256226"/>
          </a:xfrm>
          <a:prstGeom prst="rect">
            <a:avLst/>
          </a:prstGeom>
        </p:spPr>
      </p:pic>
    </p:spTree>
    <p:extLst>
      <p:ext uri="{BB962C8B-B14F-4D97-AF65-F5344CB8AC3E}">
        <p14:creationId xmlns:p14="http://schemas.microsoft.com/office/powerpoint/2010/main" val="150350554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6"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656008" y="3662854"/>
            <a:ext cx="2626729" cy="2683625"/>
          </a:xfrm>
          <a:prstGeom prst="rect">
            <a:avLst/>
          </a:prstGeom>
        </p:spPr>
      </p:pic>
      <p:sp>
        <p:nvSpPr>
          <p:cNvPr id="7"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10236942" y="5384080"/>
            <a:ext cx="12700000" cy="1441420"/>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1200"/>
              </a:spcAft>
              <a:buFont typeface="Wingdings" panose="05000000000000000000" pitchFamily="2" charset="2"/>
              <a:buChar char="ü"/>
            </a:pPr>
            <a:r>
              <a:rPr lang="en-US" altLang="zh-CN" sz="3600" b="1" kern="0" dirty="0" smtClean="0">
                <a:solidFill>
                  <a:srgbClr val="000000"/>
                </a:solidFill>
                <a:latin typeface="宋体" panose="02010600030101010101" pitchFamily="2" charset="-122"/>
                <a:cs typeface="宋体" panose="02010600030101010101" pitchFamily="2" charset="-122"/>
              </a:rPr>
              <a:t>Introduction to 3D Game Programming with DirectX12</a:t>
            </a:r>
          </a:p>
          <a:p>
            <a:pPr marL="457200" indent="-457200" defTabSz="825500" hangingPunct="0">
              <a:spcBef>
                <a:spcPts val="600"/>
              </a:spcBef>
              <a:spcAft>
                <a:spcPts val="1200"/>
              </a:spcAft>
              <a:buFont typeface="Wingdings" panose="05000000000000000000" pitchFamily="2" charset="2"/>
              <a:buChar char="ü"/>
            </a:pPr>
            <a:r>
              <a:rPr lang="en-US" altLang="zh-CN" sz="3600" b="1" dirty="0"/>
              <a:t>Direct3D 12 </a:t>
            </a:r>
            <a:r>
              <a:rPr lang="en-US" altLang="zh-CN" sz="3600" b="1" dirty="0" smtClean="0"/>
              <a:t>graphics</a:t>
            </a:r>
            <a:r>
              <a:rPr lang="zh-CN" altLang="en-US" sz="3600" b="1" dirty="0" smtClean="0"/>
              <a:t>（</a:t>
            </a:r>
            <a:r>
              <a:rPr lang="en-US" altLang="zh-CN" sz="3600" b="1" kern="0" dirty="0">
                <a:solidFill>
                  <a:srgbClr val="000000"/>
                </a:solidFill>
                <a:latin typeface="宋体" panose="02010600030101010101" pitchFamily="2" charset="-122"/>
                <a:cs typeface="宋体" panose="02010600030101010101" pitchFamily="2" charset="-122"/>
                <a:hlinkClick r:id="rId4"/>
              </a:rPr>
              <a:t>DX12 Document</a:t>
            </a:r>
            <a:r>
              <a:rPr lang="zh-CN" altLang="en-US" sz="3600" b="1" dirty="0" smtClean="0"/>
              <a:t>）</a:t>
            </a:r>
            <a:endParaRPr lang="en-US" altLang="zh-CN" sz="3600" b="1" kern="0" dirty="0" smtClean="0">
              <a:solidFill>
                <a:srgbClr val="000000"/>
              </a:solidFill>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32492412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a:latin typeface="方正姚体" panose="02010601030101010101" pitchFamily="2" charset="-122"/>
                <a:ea typeface="方正姚体" panose="02010601030101010101" pitchFamily="2" charset="-122"/>
                <a:cs typeface="宋体" panose="02010600030101010101" pitchFamily="2" charset="-122"/>
              </a:rPr>
              <a:t>前置知识</a:t>
            </a:r>
            <a:r>
              <a:rPr lang="zh-CN" altLang="en-US" sz="6000" dirty="0" smtClean="0">
                <a:latin typeface="方正姚体" panose="02010601030101010101" pitchFamily="2" charset="-122"/>
                <a:ea typeface="方正姚体" panose="02010601030101010101" pitchFamily="2" charset="-122"/>
                <a:cs typeface="宋体" panose="02010600030101010101" pitchFamily="2" charset="-122"/>
              </a:rPr>
              <a:t>回顾</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60"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Ch1</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968" y="1895176"/>
            <a:ext cx="17019732" cy="10383107"/>
          </a:xfrm>
          <a:prstGeom prst="rect">
            <a:avLst/>
          </a:prstGeom>
        </p:spPr>
      </p:pic>
      <p:sp>
        <p:nvSpPr>
          <p:cNvPr id="3" name="文本框 2"/>
          <p:cNvSpPr txBox="1"/>
          <p:nvPr/>
        </p:nvSpPr>
        <p:spPr>
          <a:xfrm>
            <a:off x="2873052" y="2334070"/>
            <a:ext cx="84616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1. DX12</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渲染流程（前置知识）</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52455854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73052" y="2334070"/>
            <a:ext cx="941419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n-US" altLang="zh-CN" sz="4000" dirty="0">
                <a:solidFill>
                  <a:srgbClr val="000000"/>
                </a:solidFill>
                <a:latin typeface="方正姚体" panose="02010601030101010101" pitchFamily="2" charset="-122"/>
                <a:ea typeface="方正姚体" panose="02010601030101010101" pitchFamily="2" charset="-122"/>
                <a:sym typeface="Helvetica Light"/>
              </a:rPr>
              <a:t>2</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DX12</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渲染</a:t>
            </a:r>
            <a:r>
              <a:rPr lang="zh-CN" altLang="en-US" sz="4000" dirty="0">
                <a:solidFill>
                  <a:srgbClr val="000000"/>
                </a:solidFill>
                <a:latin typeface="方正姚体" panose="02010601030101010101" pitchFamily="2" charset="-122"/>
                <a:ea typeface="方正姚体" panose="02010601030101010101" pitchFamily="2" charset="-122"/>
                <a:sym typeface="Helvetica Light"/>
              </a:rPr>
              <a:t>管线初始化（前置知识）</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
        <p:nvSpPr>
          <p:cNvPr id="6" name="The Picture slide"/>
          <p:cNvSpPr txBox="1"/>
          <p:nvPr/>
        </p:nvSpPr>
        <p:spPr>
          <a:xfrm>
            <a:off x="2686050" y="5478550"/>
            <a:ext cx="8069837" cy="573490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err="1" smtClean="0">
                <a:solidFill>
                  <a:srgbClr val="000000"/>
                </a:solidFill>
                <a:sym typeface="Helvetica Light"/>
              </a:rPr>
              <a:t>Dxgi</a:t>
            </a:r>
            <a:r>
              <a:rPr lang="en-US" altLang="zh-CN" sz="3200" b="0" dirty="0" smtClean="0">
                <a:solidFill>
                  <a:srgbClr val="000000"/>
                </a:solidFill>
                <a:sym typeface="Helvetica Light"/>
              </a:rPr>
              <a:t> factory</a:t>
            </a:r>
          </a:p>
          <a:p>
            <a:pPr marL="742950" indent="-742950">
              <a:lnSpc>
                <a:spcPct val="150000"/>
              </a:lnSpc>
              <a:spcBef>
                <a:spcPts val="600"/>
              </a:spcBef>
              <a:buAutoNum type="arabicPeriod"/>
            </a:pPr>
            <a:r>
              <a:rPr lang="en-US" altLang="zh-CN" sz="3200" b="0" dirty="0" smtClean="0">
                <a:solidFill>
                  <a:srgbClr val="000000"/>
                </a:solidFill>
                <a:sym typeface="Helvetica Light"/>
              </a:rPr>
              <a:t>Device</a:t>
            </a:r>
          </a:p>
          <a:p>
            <a:pPr marL="742950" indent="-742950">
              <a:lnSpc>
                <a:spcPct val="150000"/>
              </a:lnSpc>
              <a:spcBef>
                <a:spcPts val="600"/>
              </a:spcBef>
              <a:buAutoNum type="arabicPeriod"/>
            </a:pPr>
            <a:r>
              <a:rPr lang="en-US" altLang="zh-CN" sz="3200" b="0" dirty="0" smtClean="0">
                <a:solidFill>
                  <a:srgbClr val="000000"/>
                </a:solidFill>
                <a:sym typeface="Helvetica Light"/>
              </a:rPr>
              <a:t>Command </a:t>
            </a:r>
            <a:r>
              <a:rPr lang="en-US" altLang="zh-CN" sz="3200" b="0" dirty="0" err="1" smtClean="0">
                <a:solidFill>
                  <a:srgbClr val="000000"/>
                </a:solidFill>
                <a:sym typeface="Helvetica Light"/>
              </a:rPr>
              <a:t>quque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smtClean="0">
                <a:solidFill>
                  <a:srgbClr val="000000"/>
                </a:solidFill>
                <a:sym typeface="Helvetica Light"/>
              </a:rPr>
              <a:t>Swap chain</a:t>
            </a:r>
          </a:p>
          <a:p>
            <a:pPr marL="742950" indent="-742950">
              <a:lnSpc>
                <a:spcPct val="150000"/>
              </a:lnSpc>
              <a:spcBef>
                <a:spcPts val="600"/>
              </a:spcBef>
              <a:buAutoNum type="arabicPeriod"/>
            </a:pPr>
            <a:r>
              <a:rPr lang="en-US" altLang="zh-CN" sz="3200" b="0" dirty="0" smtClean="0">
                <a:solidFill>
                  <a:srgbClr val="000000"/>
                </a:solidFill>
                <a:sym typeface="Helvetica Light"/>
              </a:rPr>
              <a:t>Descriptor heap</a:t>
            </a:r>
          </a:p>
          <a:p>
            <a:pPr marL="742950" indent="-742950">
              <a:lnSpc>
                <a:spcPct val="150000"/>
              </a:lnSpc>
              <a:spcBef>
                <a:spcPts val="600"/>
              </a:spcBef>
              <a:buAutoNum type="arabicPeriod"/>
            </a:pPr>
            <a:r>
              <a:rPr lang="en-US" altLang="zh-CN" sz="3200" b="0" dirty="0" smtClean="0">
                <a:solidFill>
                  <a:srgbClr val="000000"/>
                </a:solidFill>
                <a:sym typeface="Helvetica Light"/>
              </a:rPr>
              <a:t>Command allocator</a:t>
            </a:r>
          </a:p>
          <a:p>
            <a:pPr marL="742950" indent="-742950">
              <a:lnSpc>
                <a:spcPct val="150000"/>
              </a:lnSpc>
              <a:spcBef>
                <a:spcPts val="600"/>
              </a:spcBef>
              <a:buAutoNum type="arabicPeriod"/>
            </a:pPr>
            <a:endParaRPr lang="en-US" altLang="zh-CN" sz="3200" b="0" dirty="0" smtClean="0">
              <a:solidFill>
                <a:srgbClr val="000000"/>
              </a:solidFill>
              <a:sym typeface="Helvetica Light"/>
            </a:endParaRPr>
          </a:p>
        </p:txBody>
      </p:sp>
      <p:sp>
        <p:nvSpPr>
          <p:cNvPr id="7" name="The Picture slide"/>
          <p:cNvSpPr txBox="1"/>
          <p:nvPr/>
        </p:nvSpPr>
        <p:spPr>
          <a:xfrm>
            <a:off x="12546588" y="5478550"/>
            <a:ext cx="8069837" cy="491929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err="1" smtClean="0">
                <a:solidFill>
                  <a:srgbClr val="000000"/>
                </a:solidFill>
                <a:sym typeface="Helvetica Light"/>
              </a:rPr>
              <a:t>Initpipeline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err="1" smtClean="0">
                <a:solidFill>
                  <a:srgbClr val="000000"/>
                </a:solidFill>
                <a:sym typeface="Helvetica Light"/>
              </a:rPr>
              <a:t>Loadasset</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err="1" smtClean="0">
                <a:solidFill>
                  <a:srgbClr val="000000"/>
                </a:solidFill>
                <a:sym typeface="Helvetica Light"/>
              </a:rPr>
              <a:t>Onupdate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err="1" smtClean="0">
                <a:solidFill>
                  <a:srgbClr val="000000"/>
                </a:solidFill>
                <a:sym typeface="Helvetica Light"/>
              </a:rPr>
              <a:t>Onrender</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err="1" smtClean="0">
                <a:solidFill>
                  <a:srgbClr val="000000"/>
                </a:solidFill>
                <a:sym typeface="Helvetica Light"/>
              </a:rPr>
              <a:t>Ondestroy</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
        <p:nvSpPr>
          <p:cNvPr id="3" name="文本框 2"/>
          <p:cNvSpPr txBox="1"/>
          <p:nvPr/>
        </p:nvSpPr>
        <p:spPr>
          <a:xfrm>
            <a:off x="2989151" y="4165281"/>
            <a:ext cx="4591000" cy="87203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Light"/>
              </a:rPr>
              <a:t>渲染管线初始化</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文本框 7"/>
          <p:cNvSpPr txBox="1"/>
          <p:nvPr/>
        </p:nvSpPr>
        <p:spPr>
          <a:xfrm>
            <a:off x="12867185" y="4165281"/>
            <a:ext cx="3949799" cy="87203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5000" dirty="0" smtClean="0">
                <a:solidFill>
                  <a:srgbClr val="000000"/>
                </a:solidFill>
                <a:sym typeface="Helvetica Light"/>
              </a:rPr>
              <a:t>框架组织</a:t>
            </a:r>
            <a:r>
              <a:rPr lang="zh-CN" altLang="en-US" sz="5000" dirty="0">
                <a:solidFill>
                  <a:srgbClr val="000000"/>
                </a:solidFill>
                <a:sym typeface="Helvetica Light"/>
              </a:rPr>
              <a:t>结构</a:t>
            </a: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47851709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613" y="1943100"/>
            <a:ext cx="16930997" cy="10337457"/>
          </a:xfrm>
          <a:prstGeom prst="rect">
            <a:avLst/>
          </a:prstGeom>
        </p:spPr>
      </p:pic>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今天的主要内容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152027839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latin typeface="方正姚体" panose="02010601030101010101" pitchFamily="2" charset="-122"/>
                <a:ea typeface="方正姚体" panose="02010601030101010101" pitchFamily="2" charset="-122"/>
              </a:rPr>
              <a:t>Key Stage</a:t>
            </a:r>
            <a:endParaRPr lang="zh-CN" sz="6000" dirty="0">
              <a:latin typeface="方正姚体" panose="02010601030101010101" pitchFamily="2" charset="-122"/>
              <a:ea typeface="方正姚体" panose="02010601030101010101" pitchFamily="2" charset="-122"/>
            </a:endParaRPr>
          </a:p>
        </p:txBody>
      </p:sp>
      <p:sp>
        <p:nvSpPr>
          <p:cNvPr id="45" name="AEVER"/>
          <p:cNvSpPr txBox="1"/>
          <p:nvPr/>
        </p:nvSpPr>
        <p:spPr>
          <a:xfrm>
            <a:off x="10933659" y="5638703"/>
            <a:ext cx="2516716"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方正姚体" panose="02010601030101010101" pitchFamily="2" charset="-122"/>
                <a:ea typeface="方正姚体" panose="02010601030101010101" pitchFamily="2" charset="-122"/>
                <a:cs typeface="宋体" panose="02010600030101010101" pitchFamily="2" charset="-122"/>
              </a:rPr>
              <a:t>Ch2</a:t>
            </a:r>
            <a:endParaRPr lang="zh-CN" sz="8000" cap="all" dirty="0">
              <a:solidFill>
                <a:srgbClr val="FFD966"/>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193193080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1323975" y="0"/>
            <a:ext cx="13276928" cy="13716000"/>
            <a:chOff x="10467974" y="26142"/>
            <a:chExt cx="14478001" cy="13716000"/>
          </a:xfrm>
        </p:grpSpPr>
        <p:sp>
          <p:nvSpPr>
            <p:cNvPr id="8"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5"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2" name="文本框 1"/>
          <p:cNvSpPr txBox="1"/>
          <p:nvPr/>
        </p:nvSpPr>
        <p:spPr>
          <a:xfrm>
            <a:off x="2948651" y="2163377"/>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Input Assemble</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4" name="The Picture slide"/>
          <p:cNvSpPr txBox="1"/>
          <p:nvPr/>
        </p:nvSpPr>
        <p:spPr>
          <a:xfrm>
            <a:off x="2426713" y="3954550"/>
            <a:ext cx="11521373" cy="336502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3200" b="0" dirty="0" smtClean="0">
                <a:solidFill>
                  <a:srgbClr val="000000"/>
                </a:solidFill>
                <a:sym typeface="Helvetica Light"/>
              </a:rPr>
              <a:t>负责从</a:t>
            </a:r>
            <a:r>
              <a:rPr lang="en-US" altLang="zh-CN" sz="3200" b="0" dirty="0" smtClean="0">
                <a:solidFill>
                  <a:srgbClr val="000000"/>
                </a:solidFill>
                <a:sym typeface="Helvetica Light"/>
              </a:rPr>
              <a:t>Memory</a:t>
            </a:r>
            <a:r>
              <a:rPr lang="zh-CN" altLang="en-US" sz="3200" b="0" dirty="0" smtClean="0">
                <a:solidFill>
                  <a:srgbClr val="000000"/>
                </a:solidFill>
                <a:sym typeface="Helvetica Light"/>
              </a:rPr>
              <a:t>读取几何数据（</a:t>
            </a:r>
            <a:r>
              <a:rPr lang="en-US" altLang="zh-CN" sz="3200" b="0" dirty="0" smtClean="0">
                <a:solidFill>
                  <a:srgbClr val="000000"/>
                </a:solidFill>
                <a:sym typeface="Helvetica Light"/>
              </a:rPr>
              <a:t>Geometric Data</a:t>
            </a:r>
            <a:r>
              <a:rPr lang="zh-CN" altLang="en-US" sz="3200" b="0" dirty="0" smtClean="0">
                <a:solidFill>
                  <a:srgbClr val="000000"/>
                </a:solidFill>
                <a:sym typeface="Helvetica Light"/>
              </a:rPr>
              <a:t>），并使用这些数据组装几何体（</a:t>
            </a:r>
            <a:r>
              <a:rPr lang="en-US" altLang="zh-CN" sz="3200" b="0" dirty="0" smtClean="0">
                <a:solidFill>
                  <a:srgbClr val="000000"/>
                </a:solidFill>
                <a:sym typeface="Helvetica Light"/>
              </a:rPr>
              <a:t>Geometric Primitive</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a:solidFill>
                  <a:srgbClr val="000000"/>
                </a:solidFill>
                <a:sym typeface="Helvetica Light"/>
              </a:rPr>
              <a:t>几何</a:t>
            </a:r>
            <a:r>
              <a:rPr lang="zh-CN" altLang="en-US" sz="3200" b="0" dirty="0" smtClean="0">
                <a:solidFill>
                  <a:srgbClr val="000000"/>
                </a:solidFill>
                <a:sym typeface="Helvetica Light"/>
              </a:rPr>
              <a:t>数据包括</a:t>
            </a:r>
            <a:r>
              <a:rPr lang="en-US" altLang="zh-CN" sz="3200" b="0" dirty="0" smtClean="0">
                <a:solidFill>
                  <a:srgbClr val="000000"/>
                </a:solidFill>
                <a:sym typeface="Helvetica Light"/>
              </a:rPr>
              <a:t>Vertex</a:t>
            </a:r>
            <a:r>
              <a:rPr lang="zh-CN" altLang="en-US" sz="3200" b="0" dirty="0" smtClean="0">
                <a:solidFill>
                  <a:srgbClr val="000000"/>
                </a:solidFill>
                <a:sym typeface="Helvetica Light"/>
              </a:rPr>
              <a:t>和</a:t>
            </a:r>
            <a:r>
              <a:rPr lang="en-US" altLang="zh-CN" sz="3200" b="0" dirty="0" smtClean="0">
                <a:solidFill>
                  <a:srgbClr val="000000"/>
                </a:solidFill>
                <a:sym typeface="Helvetica Light"/>
              </a:rPr>
              <a:t>Index</a:t>
            </a:r>
            <a:r>
              <a:rPr lang="zh-CN" altLang="en-US" sz="3200" b="0" dirty="0" smtClean="0">
                <a:solidFill>
                  <a:srgbClr val="000000"/>
                </a:solidFill>
                <a:sym typeface="Helvetica Light"/>
              </a:rPr>
              <a:t>信息</a:t>
            </a:r>
            <a:endParaRPr lang="en-US" altLang="zh-CN" sz="3200" b="0" dirty="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模型拓扑表示（</a:t>
            </a:r>
            <a:r>
              <a:rPr lang="en-US" altLang="zh-CN" sz="3200" b="0" dirty="0">
                <a:solidFill>
                  <a:srgbClr val="000000"/>
                </a:solidFill>
                <a:sym typeface="Helvetica Light"/>
              </a:rPr>
              <a:t> Primitive Topology </a:t>
            </a:r>
            <a:r>
              <a:rPr lang="zh-CN" altLang="en-US" sz="3200" b="0" dirty="0" smtClean="0">
                <a:solidFill>
                  <a:srgbClr val="000000"/>
                </a:solidFill>
                <a:sym typeface="Helvetica Light"/>
              </a:rPr>
              <a:t>）</a:t>
            </a:r>
            <a:endParaRPr lang="en-US" altLang="zh-CN" sz="3200" b="0" dirty="0" smtClean="0">
              <a:solidFill>
                <a:srgbClr val="000000"/>
              </a:solidFill>
              <a:sym typeface="Helvetica Light"/>
            </a:endParaRPr>
          </a:p>
        </p:txBody>
      </p:sp>
      <p:sp>
        <p:nvSpPr>
          <p:cNvPr id="13" name="文本框 12"/>
          <p:cNvSpPr txBox="1"/>
          <p:nvPr/>
        </p:nvSpPr>
        <p:spPr>
          <a:xfrm>
            <a:off x="2136313" y="7319574"/>
            <a:ext cx="5238750"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Point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Line List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Line Strip</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Triangle List</a:t>
            </a:r>
          </a:p>
          <a:p>
            <a:pPr marL="1657350" lvl="1" indent="-742950">
              <a:lnSpc>
                <a:spcPct val="150000"/>
              </a:lnSpc>
              <a:buFont typeface="Wingdings" panose="05000000000000000000" pitchFamily="2" charset="2"/>
              <a:buChar char="Ø"/>
            </a:pPr>
            <a:r>
              <a:rPr lang="en-US" altLang="zh-CN" sz="2800" dirty="0">
                <a:solidFill>
                  <a:srgbClr val="000000"/>
                </a:solidFill>
                <a:sym typeface="Helvetica Light"/>
              </a:rPr>
              <a:t>Triangle Strip</a:t>
            </a:r>
          </a:p>
        </p:txBody>
      </p:sp>
      <p:pic>
        <p:nvPicPr>
          <p:cNvPr id="14" name="图片 13"/>
          <p:cNvPicPr>
            <a:picLocks noChangeAspect="1"/>
          </p:cNvPicPr>
          <p:nvPr/>
        </p:nvPicPr>
        <p:blipFill>
          <a:blip r:embed="rId4"/>
          <a:stretch>
            <a:fillRect/>
          </a:stretch>
        </p:blipFill>
        <p:spPr>
          <a:xfrm>
            <a:off x="16811625" y="1966912"/>
            <a:ext cx="5429250" cy="7953375"/>
          </a:xfrm>
          <a:prstGeom prst="rect">
            <a:avLst/>
          </a:prstGeom>
        </p:spPr>
      </p:pic>
      <p:sp>
        <p:nvSpPr>
          <p:cNvPr id="15" name="文本框 14"/>
          <p:cNvSpPr txBox="1"/>
          <p:nvPr/>
        </p:nvSpPr>
        <p:spPr>
          <a:xfrm>
            <a:off x="16811625" y="10063713"/>
            <a:ext cx="5429250"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dirty="0" smtClean="0">
                <a:ln>
                  <a:noFill/>
                </a:ln>
                <a:solidFill>
                  <a:srgbClr val="000000"/>
                </a:solidFill>
                <a:effectLst/>
                <a:uFillTx/>
                <a:latin typeface="+mn-lt"/>
                <a:ea typeface="+mn-ea"/>
                <a:cs typeface="+mn-cs"/>
                <a:sym typeface="Helvetica Light"/>
              </a:rPr>
              <a:t>a. Point List	b. Line List</a:t>
            </a:r>
          </a:p>
          <a:p>
            <a:pPr marL="0" marR="0" indent="0" algn="ctr" defTabSz="825500" rtl="0" fontAlgn="auto" latinLnBrk="0" hangingPunct="0">
              <a:lnSpc>
                <a:spcPct val="100000"/>
              </a:lnSpc>
              <a:spcBef>
                <a:spcPts val="0"/>
              </a:spcBef>
              <a:spcAft>
                <a:spcPts val="0"/>
              </a:spcAft>
              <a:buClrTx/>
              <a:buSzTx/>
              <a:buFontTx/>
              <a:buNone/>
            </a:pPr>
            <a:r>
              <a:rPr lang="en-US" altLang="zh-CN" sz="2000" dirty="0" smtClean="0">
                <a:solidFill>
                  <a:srgbClr val="000000"/>
                </a:solidFill>
                <a:sym typeface="Helvetica Light"/>
              </a:rPr>
              <a:t>c. Line Strip	d. Triangle Strip</a:t>
            </a:r>
            <a:endParaRPr kumimoji="0" lang="zh-CN" altLang="en-US" sz="2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9709630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7683</TotalTime>
  <Words>1630</Words>
  <Application>Microsoft Office PowerPoint</Application>
  <PresentationFormat>自定义</PresentationFormat>
  <Paragraphs>247</Paragraphs>
  <Slides>30</Slides>
  <Notes>30</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Helvetica Light</vt:lpstr>
      <vt:lpstr>等线</vt:lpstr>
      <vt:lpstr>方正姚体</vt:lpstr>
      <vt:lpstr>宋体</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360</cp:revision>
  <dcterms:created xsi:type="dcterms:W3CDTF">2017-07-18T17:55:00Z</dcterms:created>
  <dcterms:modified xsi:type="dcterms:W3CDTF">2021-12-21T09:48:17Z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